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75" r:id="rId2"/>
    <p:sldId id="517" r:id="rId3"/>
    <p:sldId id="477" r:id="rId4"/>
    <p:sldId id="482" r:id="rId5"/>
    <p:sldId id="488" r:id="rId6"/>
    <p:sldId id="489" r:id="rId7"/>
    <p:sldId id="478" r:id="rId8"/>
    <p:sldId id="518" r:id="rId9"/>
    <p:sldId id="484" r:id="rId10"/>
    <p:sldId id="512" r:id="rId11"/>
    <p:sldId id="490" r:id="rId12"/>
    <p:sldId id="425" r:id="rId13"/>
    <p:sldId id="519" r:id="rId14"/>
    <p:sldId id="429" r:id="rId15"/>
    <p:sldId id="467" r:id="rId16"/>
    <p:sldId id="513" r:id="rId17"/>
    <p:sldId id="474" r:id="rId18"/>
    <p:sldId id="493" r:id="rId19"/>
    <p:sldId id="508" r:id="rId20"/>
    <p:sldId id="524" r:id="rId21"/>
    <p:sldId id="532" r:id="rId22"/>
    <p:sldId id="506" r:id="rId23"/>
    <p:sldId id="528" r:id="rId24"/>
    <p:sldId id="462" r:id="rId25"/>
    <p:sldId id="522" r:id="rId26"/>
    <p:sldId id="523" r:id="rId27"/>
    <p:sldId id="404" r:id="rId28"/>
    <p:sldId id="486" r:id="rId29"/>
    <p:sldId id="514" r:id="rId30"/>
    <p:sldId id="464" r:id="rId31"/>
    <p:sldId id="520" r:id="rId32"/>
    <p:sldId id="521" r:id="rId33"/>
    <p:sldId id="494" r:id="rId34"/>
    <p:sldId id="495" r:id="rId35"/>
    <p:sldId id="504" r:id="rId36"/>
    <p:sldId id="510" r:id="rId37"/>
    <p:sldId id="497" r:id="rId38"/>
    <p:sldId id="509" r:id="rId39"/>
    <p:sldId id="526" r:id="rId40"/>
    <p:sldId id="527" r:id="rId41"/>
    <p:sldId id="529" r:id="rId42"/>
    <p:sldId id="530" r:id="rId43"/>
    <p:sldId id="53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3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6D0E72"/>
    <a:srgbClr val="602060"/>
    <a:srgbClr val="CCECFF"/>
    <a:srgbClr val="66CCFF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96" d="100"/>
          <a:sy n="96" d="100"/>
        </p:scale>
        <p:origin x="-106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6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7" Type="http://schemas.openxmlformats.org/officeDocument/2006/relationships/slide" Target="slides/slide4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42.xml"/><Relationship Id="rId5" Type="http://schemas.openxmlformats.org/officeDocument/2006/relationships/slide" Target="slides/slide25.xml"/><Relationship Id="rId4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DA9FB4-AE0F-47A6-89AD-99FD9E3520C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49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812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7826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5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1020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2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4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7826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7826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7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21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en-US"/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32693"/>
      </p:ext>
    </p:extLst>
  </p:cSld>
  <p:clrMapOvr>
    <a:masterClrMapping/>
  </p:clrMapOvr>
  <p:transition advClick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12010"/>
      </p:ext>
    </p:extLst>
  </p:cSld>
  <p:clrMapOvr>
    <a:masterClrMapping/>
  </p:clrMapOvr>
  <p:transition advClick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9388" y="280988"/>
            <a:ext cx="2001837" cy="53673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700" y="280988"/>
            <a:ext cx="5856288" cy="53673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02633"/>
      </p:ext>
    </p:extLst>
  </p:cSld>
  <p:clrMapOvr>
    <a:masterClrMapping/>
  </p:clrMapOvr>
  <p:transition advClick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41731"/>
      </p:ext>
    </p:extLst>
  </p:cSld>
  <p:clrMapOvr>
    <a:masterClrMapping/>
  </p:clrMapOvr>
  <p:transition advClick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9983"/>
      </p:ext>
    </p:extLst>
  </p:cSld>
  <p:clrMapOvr>
    <a:masterClrMapping/>
  </p:clrMapOvr>
  <p:transition advClick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0700" y="13922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3100" y="13922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15171"/>
      </p:ext>
    </p:extLst>
  </p:cSld>
  <p:clrMapOvr>
    <a:masterClrMapping/>
  </p:clrMapOvr>
  <p:transition advClick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86946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94667"/>
      </p:ext>
    </p:extLst>
  </p:cSld>
  <p:clrMapOvr>
    <a:masterClrMapping/>
  </p:clrMapOvr>
  <p:transition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3009"/>
      </p:ext>
    </p:extLst>
  </p:cSld>
  <p:clrMapOvr>
    <a:masterClrMapping/>
  </p:clrMapOvr>
  <p:transition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05"/>
      </p:ext>
    </p:extLst>
  </p:cSld>
  <p:clrMapOvr>
    <a:masterClrMapping/>
  </p:clrMapOvr>
  <p:transition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18958"/>
      </p:ext>
    </p:extLst>
  </p:cSld>
  <p:clrMapOvr>
    <a:masterClrMapping/>
  </p:clrMapOvr>
  <p:transition advClick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280988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392238"/>
            <a:ext cx="77724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t" anchorCtr="0" compatLnSpc="1">
            <a:prstTxWarp prst="textNoShape">
              <a:avLst/>
            </a:prstTxWarp>
          </a:bodyPr>
          <a:lstStyle>
            <a:lvl1pPr defTabSz="892175">
              <a:defRPr sz="14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610350"/>
            <a:ext cx="6019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b="1" i="1">
                <a:solidFill>
                  <a:srgbClr val="000066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698500" y="712788"/>
            <a:ext cx="7747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817563" y="6638925"/>
            <a:ext cx="7745412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zoom/>
  </p:transition>
  <p:txStyles>
    <p:titleStyle>
      <a:lvl1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+mj-lt"/>
          <a:ea typeface="+mj-ea"/>
          <a:cs typeface="+mj-cs"/>
        </a:defRPr>
      </a:lvl1pPr>
      <a:lvl2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2pPr>
      <a:lvl3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3pPr>
      <a:lvl4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4pPr>
      <a:lvl5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9pPr>
    </p:titleStyle>
    <p:bodyStyle>
      <a:lvl1pPr marL="334963" indent="-334963" algn="l" defTabSz="892175" rtl="0" fontAlgn="base">
        <a:spcBef>
          <a:spcPct val="20000"/>
        </a:spcBef>
        <a:spcAft>
          <a:spcPct val="0"/>
        </a:spcAft>
        <a:buChar char="•"/>
        <a:defRPr sz="2300" b="1">
          <a:solidFill>
            <a:srgbClr val="000066"/>
          </a:solidFill>
          <a:latin typeface="+mn-lt"/>
          <a:ea typeface="+mn-ea"/>
          <a:cs typeface="+mn-cs"/>
        </a:defRPr>
      </a:lvl1pPr>
      <a:lvl2pPr marL="725488" indent="-279400" algn="l" defTabSz="892175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</a:defRPr>
      </a:lvl2pPr>
      <a:lvl3pPr marL="1114425" indent="-222250" algn="l" defTabSz="892175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3pPr>
      <a:lvl4pPr marL="1562100" indent="-223838" algn="l" defTabSz="892175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+mn-lt"/>
        </a:defRPr>
      </a:lvl4pPr>
      <a:lvl5pPr marL="20081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5pPr>
      <a:lvl6pPr marL="24653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6pPr>
      <a:lvl7pPr marL="29225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7pPr>
      <a:lvl8pPr marL="33797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8pPr>
      <a:lvl9pPr marL="38369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w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11188" y="2106613"/>
            <a:ext cx="8001000" cy="2465387"/>
          </a:xfrm>
        </p:spPr>
        <p:txBody>
          <a:bodyPr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EXPERIMENTAL STUDY OF AEROSOLS TRANSPORT PROCESS IN THE PRIMARY CIRCUIT EQUIPMENT</a:t>
            </a:r>
            <a:r>
              <a:rPr lang="en-US" sz="2400" b="1">
                <a:cs typeface="Times New Roman" pitchFamily="18" charset="0"/>
              </a:rPr>
              <a:t> </a:t>
            </a:r>
            <a:r>
              <a:rPr lang="ru-RU" sz="1800"/>
              <a:t/>
            </a:r>
            <a:br>
              <a:rPr lang="ru-RU" sz="1800"/>
            </a:br>
            <a:r>
              <a:rPr lang="ru-RU" sz="1800">
                <a:solidFill>
                  <a:srgbClr val="0033CC"/>
                </a:solidFill>
              </a:rPr>
              <a:t/>
            </a:r>
            <a:br>
              <a:rPr lang="ru-RU" sz="1800">
                <a:solidFill>
                  <a:srgbClr val="0033CC"/>
                </a:solidFill>
              </a:rPr>
            </a:br>
            <a:r>
              <a:rPr lang="en-US" sz="1800">
                <a:solidFill>
                  <a:srgbClr val="0033CC"/>
                </a:solidFill>
              </a:rPr>
              <a:t>Results of an experimental study of aerodynamic characteristics and process of liquid aerosol transport in a vertical tube</a:t>
            </a:r>
            <a:br>
              <a:rPr lang="en-US" sz="1800">
                <a:solidFill>
                  <a:srgbClr val="0033CC"/>
                </a:solidFill>
              </a:rPr>
            </a:br>
            <a:r>
              <a:rPr lang="en-US" sz="1800">
                <a:solidFill>
                  <a:srgbClr val="0033CC"/>
                </a:solidFill>
              </a:rPr>
              <a:t>STAGE </a:t>
            </a:r>
            <a:r>
              <a:rPr lang="ru-RU" sz="1800">
                <a:solidFill>
                  <a:srgbClr val="0033CC"/>
                </a:solidFill>
              </a:rPr>
              <a:t>1</a:t>
            </a:r>
            <a:br>
              <a:rPr lang="ru-RU" sz="1800">
                <a:solidFill>
                  <a:srgbClr val="0033CC"/>
                </a:solidFill>
              </a:rPr>
            </a:br>
            <a:r>
              <a:rPr lang="en-US" sz="1800">
                <a:solidFill>
                  <a:srgbClr val="660033"/>
                </a:solidFill>
                <a:latin typeface="Times New Roman" pitchFamily="18" charset="0"/>
              </a:rPr>
              <a:t>Oleg Krektunov</a:t>
            </a: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> (</a:t>
            </a:r>
            <a:r>
              <a:rPr lang="en-US" sz="1800">
                <a:solidFill>
                  <a:srgbClr val="660033"/>
                </a:solidFill>
                <a:latin typeface="Times New Roman" pitchFamily="18" charset="0"/>
              </a:rPr>
              <a:t>JSC </a:t>
            </a: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>«</a:t>
            </a:r>
            <a:r>
              <a:rPr lang="en-US" sz="1800">
                <a:solidFill>
                  <a:srgbClr val="660033"/>
                </a:solidFill>
                <a:latin typeface="Times New Roman" pitchFamily="18" charset="0"/>
              </a:rPr>
              <a:t>NPO CKTI</a:t>
            </a: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>»)</a:t>
            </a:r>
            <a:br>
              <a:rPr lang="ru-RU" sz="180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ru-RU" sz="180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ru-RU" sz="180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The first Progress meeting of EVAN Project</a:t>
            </a:r>
            <a:endParaRPr 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14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8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800"/>
              <a:t>7-10 </a:t>
            </a:r>
            <a:r>
              <a:rPr lang="en-US" sz="1800"/>
              <a:t>September</a:t>
            </a:r>
            <a:r>
              <a:rPr lang="ru-RU" sz="1800"/>
              <a:t> </a:t>
            </a:r>
            <a:r>
              <a:rPr lang="en-US" sz="1800"/>
              <a:t>200</a:t>
            </a:r>
            <a:r>
              <a:rPr lang="ru-RU" sz="1800"/>
              <a:t>7</a:t>
            </a:r>
            <a:endParaRPr lang="en-US" sz="18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Saint-Petersburg, Russia</a:t>
            </a:r>
            <a:endParaRPr lang="ru-RU" sz="1800"/>
          </a:p>
        </p:txBody>
      </p:sp>
      <p:pic>
        <p:nvPicPr>
          <p:cNvPr id="699396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3"/>
          <a:stretch>
            <a:fillRect/>
          </a:stretch>
        </p:blipFill>
        <p:spPr bwMode="auto">
          <a:xfrm>
            <a:off x="7543800" y="304800"/>
            <a:ext cx="1258888" cy="1052513"/>
          </a:xfrm>
          <a:prstGeom prst="rect">
            <a:avLst/>
          </a:prstGeom>
          <a:solidFill>
            <a:schemeClr val="hlink"/>
          </a:solidFill>
        </p:spPr>
      </p:pic>
      <p:pic>
        <p:nvPicPr>
          <p:cNvPr id="699398" name="Picture 1030" descr="Логотип ЦКТИ  без наз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9399" name="Text Box 1031"/>
          <p:cNvSpPr txBox="1">
            <a:spLocks noChangeArrowheads="1"/>
          </p:cNvSpPr>
          <p:nvPr/>
        </p:nvSpPr>
        <p:spPr bwMode="auto">
          <a:xfrm>
            <a:off x="1508125" y="166688"/>
            <a:ext cx="954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WP3</a:t>
            </a:r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99400" name="Text Box 1032"/>
          <p:cNvSpPr txBox="1">
            <a:spLocks noChangeArrowheads="1"/>
          </p:cNvSpPr>
          <p:nvPr/>
        </p:nvSpPr>
        <p:spPr bwMode="auto">
          <a:xfrm>
            <a:off x="6172200" y="152400"/>
            <a:ext cx="1408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TASK 4</a:t>
            </a:r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3851275" y="2636838"/>
            <a:ext cx="1439863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15" name="AutoShape 3"/>
          <p:cNvSpPr>
            <a:spLocks noChangeArrowheads="1"/>
          </p:cNvSpPr>
          <p:nvPr/>
        </p:nvSpPr>
        <p:spPr bwMode="auto">
          <a:xfrm>
            <a:off x="611188" y="2636838"/>
            <a:ext cx="3240087" cy="431800"/>
          </a:xfrm>
          <a:prstGeom prst="cube">
            <a:avLst>
              <a:gd name="adj" fmla="val 44838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charset="0"/>
              </a:rPr>
              <a:t>TRAVERSING SYSTEM</a:t>
            </a:r>
            <a:endParaRPr lang="ru-RU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81316" name="AutoShape 4"/>
          <p:cNvSpPr>
            <a:spLocks noChangeArrowheads="1"/>
          </p:cNvSpPr>
          <p:nvPr/>
        </p:nvSpPr>
        <p:spPr bwMode="auto">
          <a:xfrm>
            <a:off x="5075238" y="2636838"/>
            <a:ext cx="2520950" cy="431800"/>
          </a:xfrm>
          <a:prstGeom prst="cube">
            <a:avLst>
              <a:gd name="adj" fmla="val 448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1317" name="Group 5"/>
          <p:cNvGrpSpPr>
            <a:grpSpLocks/>
          </p:cNvGrpSpPr>
          <p:nvPr/>
        </p:nvGrpSpPr>
        <p:grpSpPr bwMode="auto">
          <a:xfrm>
            <a:off x="5940425" y="2192338"/>
            <a:ext cx="936625" cy="574675"/>
            <a:chOff x="3742" y="1389"/>
            <a:chExt cx="590" cy="362"/>
          </a:xfrm>
        </p:grpSpPr>
        <p:sp>
          <p:nvSpPr>
            <p:cNvPr id="781318" name="Oval 6"/>
            <p:cNvSpPr>
              <a:spLocks noChangeArrowheads="1"/>
            </p:cNvSpPr>
            <p:nvPr/>
          </p:nvSpPr>
          <p:spPr bwMode="auto">
            <a:xfrm>
              <a:off x="3742" y="1389"/>
              <a:ext cx="590" cy="362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0" lon="420000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781319" name="Oval 7"/>
            <p:cNvSpPr>
              <a:spLocks noChangeArrowheads="1"/>
            </p:cNvSpPr>
            <p:nvPr/>
          </p:nvSpPr>
          <p:spPr bwMode="auto">
            <a:xfrm>
              <a:off x="3977" y="1434"/>
              <a:ext cx="136" cy="272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1320" name="AutoShape 8" descr="25%"/>
          <p:cNvSpPr>
            <a:spLocks noChangeArrowheads="1"/>
          </p:cNvSpPr>
          <p:nvPr/>
        </p:nvSpPr>
        <p:spPr bwMode="auto">
          <a:xfrm rot="16200000">
            <a:off x="5707857" y="1920081"/>
            <a:ext cx="368300" cy="1106487"/>
          </a:xfrm>
          <a:prstGeom prst="triangle">
            <a:avLst>
              <a:gd name="adj" fmla="val 44116"/>
            </a:avLst>
          </a:prstGeom>
          <a:pattFill prst="pct25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1321" name="Group 9"/>
          <p:cNvGrpSpPr>
            <a:grpSpLocks/>
          </p:cNvGrpSpPr>
          <p:nvPr/>
        </p:nvGrpSpPr>
        <p:grpSpPr bwMode="auto">
          <a:xfrm>
            <a:off x="5732463" y="2205038"/>
            <a:ext cx="355600" cy="576262"/>
            <a:chOff x="2517" y="2750"/>
            <a:chExt cx="408" cy="499"/>
          </a:xfrm>
        </p:grpSpPr>
        <p:sp>
          <p:nvSpPr>
            <p:cNvPr id="781322" name="Oval 10"/>
            <p:cNvSpPr>
              <a:spLocks noChangeArrowheads="1"/>
            </p:cNvSpPr>
            <p:nvPr/>
          </p:nvSpPr>
          <p:spPr bwMode="auto">
            <a:xfrm>
              <a:off x="2517" y="2750"/>
              <a:ext cx="408" cy="49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23" name="Oval 11"/>
            <p:cNvSpPr>
              <a:spLocks noChangeArrowheads="1"/>
            </p:cNvSpPr>
            <p:nvPr/>
          </p:nvSpPr>
          <p:spPr bwMode="auto">
            <a:xfrm>
              <a:off x="2639" y="2871"/>
              <a:ext cx="172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1324" name="Text Box 12"/>
          <p:cNvSpPr txBox="1">
            <a:spLocks noChangeArrowheads="1"/>
          </p:cNvSpPr>
          <p:nvPr/>
        </p:nvSpPr>
        <p:spPr bwMode="auto">
          <a:xfrm>
            <a:off x="5229225" y="4767263"/>
            <a:ext cx="950913" cy="668337"/>
          </a:xfrm>
          <a:prstGeom prst="rect">
            <a:avLst/>
          </a:prstGeom>
          <a:solidFill>
            <a:srgbClr val="CC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Doppler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 signal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 processor</a:t>
            </a:r>
            <a:endParaRPr lang="en-GB" sz="1200" b="1">
              <a:solidFill>
                <a:schemeClr val="accent2"/>
              </a:solidFill>
              <a:latin typeface="Univers" pitchFamily="34" charset="0"/>
            </a:endParaRPr>
          </a:p>
        </p:txBody>
      </p:sp>
      <p:grpSp>
        <p:nvGrpSpPr>
          <p:cNvPr id="781325" name="Group 13"/>
          <p:cNvGrpSpPr>
            <a:grpSpLocks/>
          </p:cNvGrpSpPr>
          <p:nvPr/>
        </p:nvGrpSpPr>
        <p:grpSpPr bwMode="auto">
          <a:xfrm>
            <a:off x="882650" y="2193925"/>
            <a:ext cx="2206625" cy="576263"/>
            <a:chOff x="1071" y="2024"/>
            <a:chExt cx="1390" cy="363"/>
          </a:xfrm>
        </p:grpSpPr>
        <p:sp>
          <p:nvSpPr>
            <p:cNvPr id="781326" name="AutoShape 14"/>
            <p:cNvSpPr>
              <a:spLocks noChangeArrowheads="1"/>
            </p:cNvSpPr>
            <p:nvPr/>
          </p:nvSpPr>
          <p:spPr bwMode="auto">
            <a:xfrm>
              <a:off x="1701" y="2024"/>
              <a:ext cx="760" cy="36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rgbClr val="99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</a:rPr>
                <a:t>Sending</a:t>
              </a:r>
            </a:p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</a:rPr>
                <a:t>optics</a:t>
              </a:r>
              <a:endParaRPr lang="ru-RU" sz="1400" b="1">
                <a:solidFill>
                  <a:schemeClr val="bg1"/>
                </a:solidFill>
              </a:endParaRPr>
            </a:p>
          </p:txBody>
        </p:sp>
        <p:sp>
          <p:nvSpPr>
            <p:cNvPr id="781327" name="AutoShape 15"/>
            <p:cNvSpPr>
              <a:spLocks noChangeArrowheads="1"/>
            </p:cNvSpPr>
            <p:nvPr/>
          </p:nvSpPr>
          <p:spPr bwMode="auto">
            <a:xfrm>
              <a:off x="1071" y="2120"/>
              <a:ext cx="492" cy="22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rgbClr val="99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Laser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  <p:sp>
          <p:nvSpPr>
            <p:cNvPr id="781328" name="Line 16"/>
            <p:cNvSpPr>
              <a:spLocks noChangeShapeType="1"/>
            </p:cNvSpPr>
            <p:nvPr/>
          </p:nvSpPr>
          <p:spPr bwMode="auto">
            <a:xfrm flipV="1">
              <a:off x="1519" y="2251"/>
              <a:ext cx="178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781329" name="Group 17"/>
          <p:cNvGrpSpPr>
            <a:grpSpLocks/>
          </p:cNvGrpSpPr>
          <p:nvPr/>
        </p:nvGrpSpPr>
        <p:grpSpPr bwMode="auto">
          <a:xfrm>
            <a:off x="2903538" y="3914775"/>
            <a:ext cx="1420812" cy="1423988"/>
            <a:chOff x="567" y="2341"/>
            <a:chExt cx="727" cy="731"/>
          </a:xfrm>
        </p:grpSpPr>
        <p:sp>
          <p:nvSpPr>
            <p:cNvPr id="781330" name="Rectangle 18"/>
            <p:cNvSpPr>
              <a:spLocks noChangeArrowheads="1"/>
            </p:cNvSpPr>
            <p:nvPr/>
          </p:nvSpPr>
          <p:spPr bwMode="auto">
            <a:xfrm>
              <a:off x="567" y="2869"/>
              <a:ext cx="727" cy="20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1" name="Rectangle 19"/>
            <p:cNvSpPr>
              <a:spLocks noChangeArrowheads="1"/>
            </p:cNvSpPr>
            <p:nvPr/>
          </p:nvSpPr>
          <p:spPr bwMode="auto">
            <a:xfrm>
              <a:off x="623" y="2341"/>
              <a:ext cx="605" cy="48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2" name="Rectangle 20"/>
            <p:cNvSpPr>
              <a:spLocks noChangeArrowheads="1"/>
            </p:cNvSpPr>
            <p:nvPr/>
          </p:nvSpPr>
          <p:spPr bwMode="auto">
            <a:xfrm>
              <a:off x="687" y="2382"/>
              <a:ext cx="484" cy="40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3" name="Rectangle 21"/>
            <p:cNvSpPr>
              <a:spLocks noChangeArrowheads="1"/>
            </p:cNvSpPr>
            <p:nvPr/>
          </p:nvSpPr>
          <p:spPr bwMode="auto">
            <a:xfrm>
              <a:off x="678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4" name="Rectangle 22"/>
            <p:cNvSpPr>
              <a:spLocks noChangeArrowheads="1"/>
            </p:cNvSpPr>
            <p:nvPr/>
          </p:nvSpPr>
          <p:spPr bwMode="auto">
            <a:xfrm>
              <a:off x="1140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5" name="Text Box 23"/>
            <p:cNvSpPr txBox="1">
              <a:spLocks noChangeArrowheads="1"/>
            </p:cNvSpPr>
            <p:nvPr/>
          </p:nvSpPr>
          <p:spPr bwMode="auto">
            <a:xfrm>
              <a:off x="838" y="2880"/>
              <a:ext cx="2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b="1">
                  <a:solidFill>
                    <a:schemeClr val="accent2"/>
                  </a:solidFill>
                  <a:latin typeface="Univers" pitchFamily="34" charset="0"/>
                </a:rPr>
                <a:t>PC</a:t>
              </a:r>
            </a:p>
          </p:txBody>
        </p:sp>
      </p:grpSp>
      <p:sp>
        <p:nvSpPr>
          <p:cNvPr id="781336" name="AutoShape 24"/>
          <p:cNvSpPr>
            <a:spLocks noChangeArrowheads="1"/>
          </p:cNvSpPr>
          <p:nvPr/>
        </p:nvSpPr>
        <p:spPr bwMode="auto">
          <a:xfrm>
            <a:off x="4356100" y="4983163"/>
            <a:ext cx="865188" cy="287337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1337" name="Group 25"/>
          <p:cNvGrpSpPr>
            <a:grpSpLocks/>
          </p:cNvGrpSpPr>
          <p:nvPr/>
        </p:nvGrpSpPr>
        <p:grpSpPr bwMode="auto">
          <a:xfrm>
            <a:off x="4140200" y="1268413"/>
            <a:ext cx="850900" cy="2362200"/>
            <a:chOff x="2608" y="799"/>
            <a:chExt cx="536" cy="1488"/>
          </a:xfrm>
        </p:grpSpPr>
        <p:grpSp>
          <p:nvGrpSpPr>
            <p:cNvPr id="781338" name="Group 26"/>
            <p:cNvGrpSpPr>
              <a:grpSpLocks/>
            </p:cNvGrpSpPr>
            <p:nvPr/>
          </p:nvGrpSpPr>
          <p:grpSpPr bwMode="auto">
            <a:xfrm>
              <a:off x="3107" y="890"/>
              <a:ext cx="37" cy="1360"/>
              <a:chOff x="3424" y="890"/>
              <a:chExt cx="37" cy="1360"/>
            </a:xfrm>
          </p:grpSpPr>
          <p:sp>
            <p:nvSpPr>
              <p:cNvPr id="781339" name="Line 27"/>
              <p:cNvSpPr>
                <a:spLocks noChangeShapeType="1"/>
              </p:cNvSpPr>
              <p:nvPr/>
            </p:nvSpPr>
            <p:spPr bwMode="auto">
              <a:xfrm>
                <a:off x="3443" y="890"/>
                <a:ext cx="0" cy="5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0" name="Line 28"/>
              <p:cNvSpPr>
                <a:spLocks noChangeShapeType="1"/>
              </p:cNvSpPr>
              <p:nvPr/>
            </p:nvSpPr>
            <p:spPr bwMode="auto">
              <a:xfrm>
                <a:off x="3443" y="1724"/>
                <a:ext cx="0" cy="5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1" name="Line 29"/>
              <p:cNvSpPr>
                <a:spLocks noChangeShapeType="1"/>
              </p:cNvSpPr>
              <p:nvPr/>
            </p:nvSpPr>
            <p:spPr bwMode="auto">
              <a:xfrm>
                <a:off x="3424" y="890"/>
                <a:ext cx="0" cy="1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2" name="Line 30"/>
              <p:cNvSpPr>
                <a:spLocks noChangeShapeType="1"/>
              </p:cNvSpPr>
              <p:nvPr/>
            </p:nvSpPr>
            <p:spPr bwMode="auto">
              <a:xfrm>
                <a:off x="3461" y="890"/>
                <a:ext cx="0" cy="1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81343" name="Group 31"/>
            <p:cNvGrpSpPr>
              <a:grpSpLocks/>
            </p:cNvGrpSpPr>
            <p:nvPr/>
          </p:nvGrpSpPr>
          <p:grpSpPr bwMode="auto">
            <a:xfrm>
              <a:off x="2608" y="845"/>
              <a:ext cx="37" cy="1406"/>
              <a:chOff x="3091" y="845"/>
              <a:chExt cx="37" cy="1406"/>
            </a:xfrm>
          </p:grpSpPr>
          <p:sp>
            <p:nvSpPr>
              <p:cNvPr id="781344" name="Line 32"/>
              <p:cNvSpPr>
                <a:spLocks noChangeShapeType="1"/>
              </p:cNvSpPr>
              <p:nvPr/>
            </p:nvSpPr>
            <p:spPr bwMode="auto">
              <a:xfrm>
                <a:off x="3107" y="845"/>
                <a:ext cx="0" cy="5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5" name="Line 33"/>
              <p:cNvSpPr>
                <a:spLocks noChangeShapeType="1"/>
              </p:cNvSpPr>
              <p:nvPr/>
            </p:nvSpPr>
            <p:spPr bwMode="auto">
              <a:xfrm>
                <a:off x="3107" y="1707"/>
                <a:ext cx="0" cy="5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6" name="Line 34"/>
              <p:cNvSpPr>
                <a:spLocks noChangeShapeType="1"/>
              </p:cNvSpPr>
              <p:nvPr/>
            </p:nvSpPr>
            <p:spPr bwMode="auto">
              <a:xfrm>
                <a:off x="3091" y="845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7" name="Line 35"/>
              <p:cNvSpPr>
                <a:spLocks noChangeShapeType="1"/>
              </p:cNvSpPr>
              <p:nvPr/>
            </p:nvSpPr>
            <p:spPr bwMode="auto">
              <a:xfrm>
                <a:off x="3128" y="845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81348" name="Rectangle 36" descr="30%"/>
            <p:cNvSpPr>
              <a:spLocks noChangeArrowheads="1"/>
            </p:cNvSpPr>
            <p:nvPr/>
          </p:nvSpPr>
          <p:spPr bwMode="auto">
            <a:xfrm>
              <a:off x="2653" y="845"/>
              <a:ext cx="454" cy="1406"/>
            </a:xfrm>
            <a:prstGeom prst="rect">
              <a:avLst/>
            </a:prstGeom>
            <a:pattFill prst="pct30">
              <a:fgClr>
                <a:srgbClr val="00FFF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49" name="Freeform 37"/>
            <p:cNvSpPr>
              <a:spLocks/>
            </p:cNvSpPr>
            <p:nvPr/>
          </p:nvSpPr>
          <p:spPr bwMode="auto">
            <a:xfrm>
              <a:off x="2643" y="2200"/>
              <a:ext cx="476" cy="59"/>
            </a:xfrm>
            <a:custGeom>
              <a:avLst/>
              <a:gdLst>
                <a:gd name="T0" fmla="*/ 0 w 476"/>
                <a:gd name="T1" fmla="*/ 40 h 59"/>
                <a:gd name="T2" fmla="*/ 80 w 476"/>
                <a:gd name="T3" fmla="*/ 40 h 59"/>
                <a:gd name="T4" fmla="*/ 464 w 476"/>
                <a:gd name="T5" fmla="*/ 51 h 59"/>
                <a:gd name="T6" fmla="*/ 424 w 476"/>
                <a:gd name="T7" fmla="*/ 24 h 59"/>
                <a:gd name="T8" fmla="*/ 336 w 476"/>
                <a:gd name="T9" fmla="*/ 0 h 59"/>
                <a:gd name="T10" fmla="*/ 80 w 476"/>
                <a:gd name="T11" fmla="*/ 8 h 59"/>
                <a:gd name="T12" fmla="*/ 0 w 476"/>
                <a:gd name="T1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59">
                  <a:moveTo>
                    <a:pt x="0" y="40"/>
                  </a:moveTo>
                  <a:cubicBezTo>
                    <a:pt x="27" y="40"/>
                    <a:pt x="53" y="40"/>
                    <a:pt x="80" y="40"/>
                  </a:cubicBezTo>
                  <a:lnTo>
                    <a:pt x="464" y="51"/>
                  </a:lnTo>
                  <a:cubicBezTo>
                    <a:pt x="404" y="44"/>
                    <a:pt x="476" y="59"/>
                    <a:pt x="424" y="24"/>
                  </a:cubicBezTo>
                  <a:cubicBezTo>
                    <a:pt x="406" y="12"/>
                    <a:pt x="357" y="5"/>
                    <a:pt x="336" y="0"/>
                  </a:cubicBezTo>
                  <a:cubicBezTo>
                    <a:pt x="251" y="3"/>
                    <a:pt x="165" y="3"/>
                    <a:pt x="80" y="8"/>
                  </a:cubicBezTo>
                  <a:cubicBezTo>
                    <a:pt x="29" y="11"/>
                    <a:pt x="43" y="40"/>
                    <a:pt x="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1350" name="Rectangle 38"/>
            <p:cNvSpPr>
              <a:spLocks noChangeArrowheads="1"/>
            </p:cNvSpPr>
            <p:nvPr/>
          </p:nvSpPr>
          <p:spPr bwMode="auto">
            <a:xfrm>
              <a:off x="2659" y="2242"/>
              <a:ext cx="409" cy="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51" name="Freeform 39"/>
            <p:cNvSpPr>
              <a:spLocks/>
            </p:cNvSpPr>
            <p:nvPr/>
          </p:nvSpPr>
          <p:spPr bwMode="auto">
            <a:xfrm>
              <a:off x="2653" y="843"/>
              <a:ext cx="454" cy="54"/>
            </a:xfrm>
            <a:custGeom>
              <a:avLst/>
              <a:gdLst>
                <a:gd name="T0" fmla="*/ 0 w 454"/>
                <a:gd name="T1" fmla="*/ 2 h 54"/>
                <a:gd name="T2" fmla="*/ 454 w 454"/>
                <a:gd name="T3" fmla="*/ 2 h 54"/>
                <a:gd name="T4" fmla="*/ 429 w 454"/>
                <a:gd name="T5" fmla="*/ 54 h 54"/>
                <a:gd name="T6" fmla="*/ 252 w 454"/>
                <a:gd name="T7" fmla="*/ 51 h 54"/>
                <a:gd name="T8" fmla="*/ 162 w 454"/>
                <a:gd name="T9" fmla="*/ 21 h 54"/>
                <a:gd name="T10" fmla="*/ 0 w 454"/>
                <a:gd name="T11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" h="54">
                  <a:moveTo>
                    <a:pt x="0" y="2"/>
                  </a:moveTo>
                  <a:lnTo>
                    <a:pt x="454" y="2"/>
                  </a:lnTo>
                  <a:cubicBezTo>
                    <a:pt x="447" y="20"/>
                    <a:pt x="446" y="43"/>
                    <a:pt x="429" y="54"/>
                  </a:cubicBezTo>
                  <a:cubicBezTo>
                    <a:pt x="370" y="53"/>
                    <a:pt x="311" y="53"/>
                    <a:pt x="252" y="51"/>
                  </a:cubicBezTo>
                  <a:cubicBezTo>
                    <a:pt x="218" y="50"/>
                    <a:pt x="193" y="26"/>
                    <a:pt x="162" y="21"/>
                  </a:cubicBezTo>
                  <a:cubicBezTo>
                    <a:pt x="110" y="0"/>
                    <a:pt x="51" y="25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1352" name="Rectangle 40"/>
            <p:cNvSpPr>
              <a:spLocks noChangeArrowheads="1"/>
            </p:cNvSpPr>
            <p:nvPr/>
          </p:nvSpPr>
          <p:spPr bwMode="auto">
            <a:xfrm>
              <a:off x="2880" y="799"/>
              <a:ext cx="227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53" name="Rectangle 41"/>
            <p:cNvSpPr>
              <a:spLocks noChangeArrowheads="1"/>
            </p:cNvSpPr>
            <p:nvPr/>
          </p:nvSpPr>
          <p:spPr bwMode="auto">
            <a:xfrm>
              <a:off x="2662" y="802"/>
              <a:ext cx="264" cy="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81354" name="Group 42"/>
          <p:cNvGrpSpPr>
            <a:grpSpLocks/>
          </p:cNvGrpSpPr>
          <p:nvPr/>
        </p:nvGrpSpPr>
        <p:grpSpPr bwMode="auto">
          <a:xfrm>
            <a:off x="3236913" y="2301875"/>
            <a:ext cx="2692400" cy="360363"/>
            <a:chOff x="2039" y="1450"/>
            <a:chExt cx="1696" cy="227"/>
          </a:xfrm>
        </p:grpSpPr>
        <p:sp>
          <p:nvSpPr>
            <p:cNvPr id="781355" name="Oval 43"/>
            <p:cNvSpPr>
              <a:spLocks noChangeArrowheads="1"/>
            </p:cNvSpPr>
            <p:nvPr/>
          </p:nvSpPr>
          <p:spPr bwMode="auto">
            <a:xfrm>
              <a:off x="2039" y="1450"/>
              <a:ext cx="318" cy="22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300000" lon="17099998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grpSp>
          <p:nvGrpSpPr>
            <p:cNvPr id="781356" name="Group 44"/>
            <p:cNvGrpSpPr>
              <a:grpSpLocks/>
            </p:cNvGrpSpPr>
            <p:nvPr/>
          </p:nvGrpSpPr>
          <p:grpSpPr bwMode="auto">
            <a:xfrm>
              <a:off x="2192" y="1464"/>
              <a:ext cx="1543" cy="210"/>
              <a:chOff x="793" y="2478"/>
              <a:chExt cx="1543" cy="210"/>
            </a:xfrm>
          </p:grpSpPr>
          <p:sp>
            <p:nvSpPr>
              <p:cNvPr id="781357" name="Line 45"/>
              <p:cNvSpPr>
                <a:spLocks noChangeShapeType="1"/>
              </p:cNvSpPr>
              <p:nvPr/>
            </p:nvSpPr>
            <p:spPr bwMode="auto">
              <a:xfrm>
                <a:off x="793" y="2507"/>
                <a:ext cx="1543" cy="181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58" name="Line 46"/>
              <p:cNvSpPr>
                <a:spLocks noChangeShapeType="1"/>
              </p:cNvSpPr>
              <p:nvPr/>
            </p:nvSpPr>
            <p:spPr bwMode="auto">
              <a:xfrm flipV="1">
                <a:off x="793" y="2478"/>
                <a:ext cx="1543" cy="181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81359" name="Text Box 47"/>
          <p:cNvSpPr txBox="1">
            <a:spLocks noChangeArrowheads="1"/>
          </p:cNvSpPr>
          <p:nvPr/>
        </p:nvSpPr>
        <p:spPr bwMode="auto">
          <a:xfrm>
            <a:off x="6526213" y="2205038"/>
            <a:ext cx="925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Receiving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module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781360" name="Text Box 48"/>
          <p:cNvSpPr txBox="1">
            <a:spLocks noChangeArrowheads="1"/>
          </p:cNvSpPr>
          <p:nvPr/>
        </p:nvSpPr>
        <p:spPr bwMode="auto">
          <a:xfrm>
            <a:off x="5435600" y="27813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Aperture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781361" name="AutoShape 49"/>
          <p:cNvSpPr>
            <a:spLocks noChangeArrowheads="1"/>
          </p:cNvSpPr>
          <p:nvPr/>
        </p:nvSpPr>
        <p:spPr bwMode="auto">
          <a:xfrm>
            <a:off x="4427538" y="1773238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62" name="Text Box 50"/>
          <p:cNvSpPr txBox="1">
            <a:spLocks noChangeArrowheads="1"/>
          </p:cNvSpPr>
          <p:nvPr/>
        </p:nvSpPr>
        <p:spPr bwMode="auto">
          <a:xfrm>
            <a:off x="4356100" y="134143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Arial" charset="0"/>
              </a:rPr>
              <a:t>v</a:t>
            </a:r>
            <a:endParaRPr lang="ru-RU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81363" name="AutoShape 51" descr="25%"/>
          <p:cNvSpPr>
            <a:spLocks noChangeArrowheads="1"/>
          </p:cNvSpPr>
          <p:nvPr/>
        </p:nvSpPr>
        <p:spPr bwMode="auto">
          <a:xfrm rot="16200000">
            <a:off x="5260182" y="1893094"/>
            <a:ext cx="190500" cy="1169987"/>
          </a:xfrm>
          <a:prstGeom prst="triangle">
            <a:avLst>
              <a:gd name="adj" fmla="val 44116"/>
            </a:avLst>
          </a:prstGeom>
          <a:pattFill prst="pct25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64" name="Freeform 52"/>
          <p:cNvSpPr>
            <a:spLocks/>
          </p:cNvSpPr>
          <p:nvPr/>
        </p:nvSpPr>
        <p:spPr bwMode="auto">
          <a:xfrm>
            <a:off x="6156325" y="2492375"/>
            <a:ext cx="1871663" cy="2592388"/>
          </a:xfrm>
          <a:custGeom>
            <a:avLst/>
            <a:gdLst>
              <a:gd name="T0" fmla="*/ 816 w 1179"/>
              <a:gd name="T1" fmla="*/ 0 h 1633"/>
              <a:gd name="T2" fmla="*/ 1179 w 1179"/>
              <a:gd name="T3" fmla="*/ 0 h 1633"/>
              <a:gd name="T4" fmla="*/ 1179 w 1179"/>
              <a:gd name="T5" fmla="*/ 1633 h 1633"/>
              <a:gd name="T6" fmla="*/ 0 w 1179"/>
              <a:gd name="T7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9" h="1633">
                <a:moveTo>
                  <a:pt x="816" y="0"/>
                </a:moveTo>
                <a:lnTo>
                  <a:pt x="1179" y="0"/>
                </a:lnTo>
                <a:lnTo>
                  <a:pt x="1179" y="1633"/>
                </a:lnTo>
                <a:lnTo>
                  <a:pt x="0" y="1633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1365" name="Rectangle 53"/>
          <p:cNvSpPr>
            <a:spLocks noChangeArrowheads="1"/>
          </p:cNvSpPr>
          <p:nvPr/>
        </p:nvSpPr>
        <p:spPr bwMode="auto">
          <a:xfrm>
            <a:off x="3635375" y="2852738"/>
            <a:ext cx="1439863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66" name="Line 54"/>
          <p:cNvSpPr>
            <a:spLocks noChangeShapeType="1"/>
          </p:cNvSpPr>
          <p:nvPr/>
        </p:nvSpPr>
        <p:spPr bwMode="auto">
          <a:xfrm>
            <a:off x="3851275" y="2924175"/>
            <a:ext cx="86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1367" name="Rectangle 55"/>
          <p:cNvSpPr>
            <a:spLocks noChangeArrowheads="1"/>
          </p:cNvSpPr>
          <p:nvPr/>
        </p:nvSpPr>
        <p:spPr bwMode="auto">
          <a:xfrm>
            <a:off x="539750" y="188913"/>
            <a:ext cx="834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solidFill>
                  <a:srgbClr val="660033"/>
                </a:solidFill>
              </a:rPr>
              <a:t>Single-component Laser Doppler Anemometer (LDA)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735013" y="2297113"/>
            <a:ext cx="736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73523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Workbench of LDA system</a:t>
            </a:r>
            <a:endParaRPr lang="ru-RU" b="1">
              <a:solidFill>
                <a:srgbClr val="660033"/>
              </a:solidFill>
              <a:cs typeface="Times New Roman" pitchFamily="18" charset="0"/>
            </a:endParaRPr>
          </a:p>
        </p:txBody>
      </p:sp>
      <p:sp>
        <p:nvSpPr>
          <p:cNvPr id="735236" name="Rectangle 4"/>
          <p:cNvSpPr>
            <a:spLocks noChangeArrowheads="1"/>
          </p:cNvSpPr>
          <p:nvPr/>
        </p:nvSpPr>
        <p:spPr bwMode="auto">
          <a:xfrm>
            <a:off x="16049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35238" name="Rectangle 6"/>
          <p:cNvSpPr>
            <a:spLocks noChangeArrowheads="1"/>
          </p:cNvSpPr>
          <p:nvPr/>
        </p:nvSpPr>
        <p:spPr bwMode="auto">
          <a:xfrm>
            <a:off x="304800" y="4551363"/>
            <a:ext cx="4038600" cy="64135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Running of the profile measurement procedure</a:t>
            </a:r>
            <a:endParaRPr lang="ru-RU" sz="180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35240" name="Rectangle 8"/>
          <p:cNvSpPr>
            <a:spLocks noChangeArrowheads="1"/>
          </p:cNvSpPr>
          <p:nvPr/>
        </p:nvSpPr>
        <p:spPr bwMode="auto">
          <a:xfrm>
            <a:off x="3124200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35239" name="Picture 7" descr="prs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3813"/>
            <a:ext cx="38862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242" name="Rectangle 10"/>
          <p:cNvSpPr>
            <a:spLocks noChangeArrowheads="1"/>
          </p:cNvSpPr>
          <p:nvPr/>
        </p:nvSpPr>
        <p:spPr bwMode="auto">
          <a:xfrm>
            <a:off x="3128963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35241" name="Picture 9" descr="prsc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6988"/>
            <a:ext cx="3886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243" name="Rectangle 11"/>
          <p:cNvSpPr>
            <a:spLocks noChangeArrowheads="1"/>
          </p:cNvSpPr>
          <p:nvPr/>
        </p:nvSpPr>
        <p:spPr bwMode="auto">
          <a:xfrm>
            <a:off x="4572000" y="4587875"/>
            <a:ext cx="4038600" cy="64135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Resulting profile of measured velocity and turbulence intensity</a:t>
            </a:r>
            <a:endParaRPr lang="ru-RU" sz="180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4994275" y="2101850"/>
            <a:ext cx="266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267075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3267075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3267075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52983" name="Text Box 23"/>
          <p:cNvSpPr txBox="1">
            <a:spLocks noChangeArrowheads="1"/>
          </p:cNvSpPr>
          <p:nvPr/>
        </p:nvSpPr>
        <p:spPr bwMode="auto">
          <a:xfrm>
            <a:off x="539750" y="115888"/>
            <a:ext cx="8353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552999" name="Rectangle 39"/>
          <p:cNvSpPr>
            <a:spLocks noChangeArrowheads="1"/>
          </p:cNvSpPr>
          <p:nvPr/>
        </p:nvSpPr>
        <p:spPr bwMode="auto">
          <a:xfrm>
            <a:off x="1033463" y="1295400"/>
            <a:ext cx="7354887" cy="374650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just"/>
            <a:endParaRPr lang="ru-RU" sz="1800"/>
          </a:p>
          <a:p>
            <a:pPr indent="457200" algn="just"/>
            <a:r>
              <a:rPr lang="en-US" sz="2400"/>
              <a:t>Light extinction law (Bouguer law)</a:t>
            </a:r>
            <a:r>
              <a:rPr lang="ru-RU" sz="1800"/>
              <a:t>						</a:t>
            </a:r>
          </a:p>
          <a:p>
            <a:pPr indent="457200" algn="just" eaLnBrk="0" hangingPunct="0"/>
            <a:endParaRPr lang="ru-RU" sz="1800"/>
          </a:p>
          <a:p>
            <a:pPr indent="457200" algn="just" eaLnBrk="0" hangingPunct="0"/>
            <a:endParaRPr lang="ru-RU" sz="2400"/>
          </a:p>
          <a:p>
            <a:pPr indent="457200" algn="just" eaLnBrk="0" hangingPunct="0"/>
            <a:endParaRPr lang="ru-RU" sz="2400"/>
          </a:p>
          <a:p>
            <a:pPr indent="457200" algn="just" eaLnBrk="0" hangingPunct="0"/>
            <a:r>
              <a:rPr lang="en-US" sz="2400"/>
              <a:t>Angular distribution of scattered light</a:t>
            </a:r>
          </a:p>
          <a:p>
            <a:pPr indent="457200" algn="just" eaLnBrk="0" hangingPunct="0"/>
            <a:endParaRPr lang="en-US" sz="2400"/>
          </a:p>
          <a:p>
            <a:pPr indent="457200" algn="just" eaLnBrk="0" hangingPunct="0"/>
            <a:endParaRPr lang="en-US" sz="2400"/>
          </a:p>
          <a:p>
            <a:pPr indent="457200" algn="just" eaLnBrk="0" hangingPunct="0"/>
            <a:endParaRPr lang="en-US" sz="2400"/>
          </a:p>
          <a:p>
            <a:pPr indent="457200" algn="just" eaLnBrk="0" hangingPunct="0"/>
            <a:r>
              <a:rPr lang="ru-RU" sz="1800"/>
              <a:t>						</a:t>
            </a:r>
          </a:p>
        </p:txBody>
      </p:sp>
      <p:graphicFrame>
        <p:nvGraphicFramePr>
          <p:cNvPr id="552998" name="Object 38"/>
          <p:cNvGraphicFramePr>
            <a:graphicFrameLocks noChangeAspect="1"/>
          </p:cNvGraphicFramePr>
          <p:nvPr/>
        </p:nvGraphicFramePr>
        <p:xfrm>
          <a:off x="2120900" y="2286000"/>
          <a:ext cx="5114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04" r:id="rId5" imgW="3289300" imgH="330200" progId="Equation.3">
                  <p:embed/>
                </p:oleObj>
              </mc:Choice>
              <mc:Fallback>
                <p:oleObj r:id="rId5" imgW="3289300" imgH="3302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286000"/>
                        <a:ext cx="511492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7" name="Object 37"/>
          <p:cNvGraphicFramePr>
            <a:graphicFrameLocks noChangeAspect="1"/>
          </p:cNvGraphicFramePr>
          <p:nvPr/>
        </p:nvGraphicFramePr>
        <p:xfrm>
          <a:off x="3471863" y="4149725"/>
          <a:ext cx="28289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05" r:id="rId7" imgW="1295400" imgH="279400" progId="Equation.3">
                  <p:embed/>
                </p:oleObj>
              </mc:Choice>
              <mc:Fallback>
                <p:oleObj r:id="rId7" imgW="1295400" imgH="279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4149725"/>
                        <a:ext cx="282892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0" name="Text Box 40"/>
          <p:cNvSpPr txBox="1">
            <a:spLocks noChangeArrowheads="1"/>
          </p:cNvSpPr>
          <p:nvPr/>
        </p:nvSpPr>
        <p:spPr bwMode="auto">
          <a:xfrm>
            <a:off x="457200" y="1524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Particle sizing through light scattering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188913"/>
            <a:ext cx="7772400" cy="431800"/>
          </a:xfrm>
        </p:spPr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Spectral transparency method: realization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790531" name="Oval 3"/>
          <p:cNvSpPr>
            <a:spLocks noChangeArrowheads="1"/>
          </p:cNvSpPr>
          <p:nvPr/>
        </p:nvSpPr>
        <p:spPr bwMode="auto">
          <a:xfrm>
            <a:off x="5880100" y="2662238"/>
            <a:ext cx="576263" cy="6477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Front">
              <a:rot lat="0" lon="4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grpSp>
        <p:nvGrpSpPr>
          <p:cNvPr id="790532" name="Group 4"/>
          <p:cNvGrpSpPr>
            <a:grpSpLocks/>
          </p:cNvGrpSpPr>
          <p:nvPr/>
        </p:nvGrpSpPr>
        <p:grpSpPr bwMode="auto">
          <a:xfrm>
            <a:off x="3995738" y="2133600"/>
            <a:ext cx="1736725" cy="1657350"/>
            <a:chOff x="1194" y="1344"/>
            <a:chExt cx="1276" cy="1089"/>
          </a:xfrm>
        </p:grpSpPr>
        <p:sp>
          <p:nvSpPr>
            <p:cNvPr id="790533" name="Oval 5" descr="20%"/>
            <p:cNvSpPr>
              <a:spLocks noChangeArrowheads="1"/>
            </p:cNvSpPr>
            <p:nvPr/>
          </p:nvSpPr>
          <p:spPr bwMode="auto">
            <a:xfrm>
              <a:off x="1247" y="1344"/>
              <a:ext cx="1168" cy="1089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90534" name="Group 6"/>
            <p:cNvGrpSpPr>
              <a:grpSpLocks/>
            </p:cNvGrpSpPr>
            <p:nvPr/>
          </p:nvGrpSpPr>
          <p:grpSpPr bwMode="auto">
            <a:xfrm>
              <a:off x="1807" y="1616"/>
              <a:ext cx="663" cy="559"/>
              <a:chOff x="2509" y="1744"/>
              <a:chExt cx="663" cy="559"/>
            </a:xfrm>
          </p:grpSpPr>
          <p:grpSp>
            <p:nvGrpSpPr>
              <p:cNvPr id="790535" name="Group 7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90536" name="Arc 8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37" name="Arc 9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90538" name="Group 10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90539" name="Arc 11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40" name="Arc 12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90541" name="Line 13" descr="20%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542" name="Line 14" descr="20%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90543" name="Group 15"/>
            <p:cNvGrpSpPr>
              <a:grpSpLocks/>
            </p:cNvGrpSpPr>
            <p:nvPr/>
          </p:nvGrpSpPr>
          <p:grpSpPr bwMode="auto">
            <a:xfrm flipH="1">
              <a:off x="1194" y="1608"/>
              <a:ext cx="663" cy="559"/>
              <a:chOff x="2509" y="1744"/>
              <a:chExt cx="663" cy="559"/>
            </a:xfrm>
          </p:grpSpPr>
          <p:grpSp>
            <p:nvGrpSpPr>
              <p:cNvPr id="790544" name="Group 16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90545" name="Arc 17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46" name="Arc 18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90547" name="Group 19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90548" name="Arc 20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49" name="Arc 21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90550" name="Line 22" descr="20%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551" name="Line 23" descr="20%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90552" name="Text Box 24"/>
          <p:cNvSpPr txBox="1">
            <a:spLocks noChangeArrowheads="1"/>
          </p:cNvSpPr>
          <p:nvPr/>
        </p:nvSpPr>
        <p:spPr bwMode="auto">
          <a:xfrm>
            <a:off x="4465638" y="5180013"/>
            <a:ext cx="1412875" cy="4857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Analog to digital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 converter</a:t>
            </a:r>
            <a:endParaRPr lang="en-GB" sz="1200" b="1">
              <a:solidFill>
                <a:schemeClr val="accent2"/>
              </a:solidFill>
              <a:latin typeface="Univers" pitchFamily="34" charset="0"/>
            </a:endParaRPr>
          </a:p>
        </p:txBody>
      </p:sp>
      <p:sp>
        <p:nvSpPr>
          <p:cNvPr id="790553" name="AutoShape 25"/>
          <p:cNvSpPr>
            <a:spLocks noChangeArrowheads="1"/>
          </p:cNvSpPr>
          <p:nvPr/>
        </p:nvSpPr>
        <p:spPr bwMode="auto">
          <a:xfrm>
            <a:off x="2033588" y="2736850"/>
            <a:ext cx="1206500" cy="5762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Sending</a:t>
            </a:r>
          </a:p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optics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790554" name="AutoShape 26"/>
          <p:cNvSpPr>
            <a:spLocks noChangeArrowheads="1"/>
          </p:cNvSpPr>
          <p:nvPr/>
        </p:nvSpPr>
        <p:spPr bwMode="auto">
          <a:xfrm>
            <a:off x="1042988" y="2890838"/>
            <a:ext cx="781050" cy="3603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Laser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790555" name="Line 27"/>
          <p:cNvSpPr>
            <a:spLocks noChangeShapeType="1"/>
          </p:cNvSpPr>
          <p:nvPr/>
        </p:nvSpPr>
        <p:spPr bwMode="auto">
          <a:xfrm flipV="1">
            <a:off x="1754188" y="3098800"/>
            <a:ext cx="28257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790556" name="Group 28"/>
          <p:cNvGrpSpPr>
            <a:grpSpLocks/>
          </p:cNvGrpSpPr>
          <p:nvPr/>
        </p:nvGrpSpPr>
        <p:grpSpPr bwMode="auto">
          <a:xfrm>
            <a:off x="2124075" y="4221163"/>
            <a:ext cx="1420813" cy="1423987"/>
            <a:chOff x="567" y="2341"/>
            <a:chExt cx="727" cy="731"/>
          </a:xfrm>
        </p:grpSpPr>
        <p:sp>
          <p:nvSpPr>
            <p:cNvPr id="790557" name="Rectangle 29"/>
            <p:cNvSpPr>
              <a:spLocks noChangeArrowheads="1"/>
            </p:cNvSpPr>
            <p:nvPr/>
          </p:nvSpPr>
          <p:spPr bwMode="auto">
            <a:xfrm>
              <a:off x="567" y="2869"/>
              <a:ext cx="727" cy="20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58" name="Rectangle 30"/>
            <p:cNvSpPr>
              <a:spLocks noChangeArrowheads="1"/>
            </p:cNvSpPr>
            <p:nvPr/>
          </p:nvSpPr>
          <p:spPr bwMode="auto">
            <a:xfrm>
              <a:off x="623" y="2341"/>
              <a:ext cx="605" cy="48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59" name="Rectangle 31"/>
            <p:cNvSpPr>
              <a:spLocks noChangeArrowheads="1"/>
            </p:cNvSpPr>
            <p:nvPr/>
          </p:nvSpPr>
          <p:spPr bwMode="auto">
            <a:xfrm>
              <a:off x="687" y="2382"/>
              <a:ext cx="484" cy="40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60" name="Rectangle 32"/>
            <p:cNvSpPr>
              <a:spLocks noChangeArrowheads="1"/>
            </p:cNvSpPr>
            <p:nvPr/>
          </p:nvSpPr>
          <p:spPr bwMode="auto">
            <a:xfrm>
              <a:off x="678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61" name="Rectangle 33"/>
            <p:cNvSpPr>
              <a:spLocks noChangeArrowheads="1"/>
            </p:cNvSpPr>
            <p:nvPr/>
          </p:nvSpPr>
          <p:spPr bwMode="auto">
            <a:xfrm>
              <a:off x="1140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62" name="Text Box 34"/>
            <p:cNvSpPr txBox="1">
              <a:spLocks noChangeArrowheads="1"/>
            </p:cNvSpPr>
            <p:nvPr/>
          </p:nvSpPr>
          <p:spPr bwMode="auto">
            <a:xfrm>
              <a:off x="834" y="2880"/>
              <a:ext cx="2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b="1">
                  <a:solidFill>
                    <a:schemeClr val="tx2"/>
                  </a:solidFill>
                  <a:latin typeface="Univers" pitchFamily="34" charset="0"/>
                </a:rPr>
                <a:t>PC</a:t>
              </a:r>
            </a:p>
          </p:txBody>
        </p:sp>
      </p:grpSp>
      <p:sp>
        <p:nvSpPr>
          <p:cNvPr id="790563" name="Text Box 35"/>
          <p:cNvSpPr txBox="1">
            <a:spLocks noChangeArrowheads="1"/>
          </p:cNvSpPr>
          <p:nvPr/>
        </p:nvSpPr>
        <p:spPr bwMode="auto">
          <a:xfrm>
            <a:off x="6172200" y="32845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Receiver</a:t>
            </a:r>
          </a:p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(PM tube)</a:t>
            </a:r>
            <a:endParaRPr lang="en-GB" sz="1400" b="1">
              <a:solidFill>
                <a:schemeClr val="accent2"/>
              </a:solidFill>
              <a:latin typeface="Univers" pitchFamily="34" charset="0"/>
            </a:endParaRPr>
          </a:p>
        </p:txBody>
      </p:sp>
      <p:sp>
        <p:nvSpPr>
          <p:cNvPr id="790564" name="AutoShape 36"/>
          <p:cNvSpPr>
            <a:spLocks noChangeArrowheads="1"/>
          </p:cNvSpPr>
          <p:nvPr/>
        </p:nvSpPr>
        <p:spPr bwMode="auto">
          <a:xfrm>
            <a:off x="3576638" y="5289550"/>
            <a:ext cx="865187" cy="287338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0565" name="Line 37"/>
          <p:cNvSpPr>
            <a:spLocks noChangeShapeType="1"/>
          </p:cNvSpPr>
          <p:nvPr/>
        </p:nvSpPr>
        <p:spPr bwMode="auto">
          <a:xfrm>
            <a:off x="3132138" y="2997200"/>
            <a:ext cx="30241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0566" name="Freeform 38"/>
          <p:cNvSpPr>
            <a:spLocks/>
          </p:cNvSpPr>
          <p:nvPr/>
        </p:nvSpPr>
        <p:spPr bwMode="auto">
          <a:xfrm>
            <a:off x="5867400" y="2997200"/>
            <a:ext cx="1873250" cy="2447925"/>
          </a:xfrm>
          <a:custGeom>
            <a:avLst/>
            <a:gdLst>
              <a:gd name="T0" fmla="*/ 772 w 1180"/>
              <a:gd name="T1" fmla="*/ 0 h 1542"/>
              <a:gd name="T2" fmla="*/ 1180 w 1180"/>
              <a:gd name="T3" fmla="*/ 0 h 1542"/>
              <a:gd name="T4" fmla="*/ 1180 w 1180"/>
              <a:gd name="T5" fmla="*/ 1542 h 1542"/>
              <a:gd name="T6" fmla="*/ 0 w 1180"/>
              <a:gd name="T7" fmla="*/ 154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0" h="1542">
                <a:moveTo>
                  <a:pt x="772" y="0"/>
                </a:moveTo>
                <a:lnTo>
                  <a:pt x="1180" y="0"/>
                </a:lnTo>
                <a:lnTo>
                  <a:pt x="1180" y="1542"/>
                </a:lnTo>
                <a:lnTo>
                  <a:pt x="0" y="1542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1066800" y="838200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660033"/>
                </a:solidFill>
                <a:latin typeface="Arial" charset="0"/>
              </a:rPr>
              <a:t>Computed relationship for particle sizing</a:t>
            </a:r>
            <a:endParaRPr lang="ru-RU" sz="1400">
              <a:solidFill>
                <a:srgbClr val="660033"/>
              </a:solidFill>
              <a:latin typeface="Arial" charset="0"/>
            </a:endParaRPr>
          </a:p>
          <a:p>
            <a:pPr algn="ctr"/>
            <a:r>
              <a:rPr lang="ru-RU" sz="1400">
                <a:solidFill>
                  <a:srgbClr val="660033"/>
                </a:solidFill>
                <a:latin typeface="Arial" charset="0"/>
              </a:rPr>
              <a:t> (n=1,4135, </a:t>
            </a:r>
            <a:r>
              <a:rPr lang="en-US" sz="1400">
                <a:solidFill>
                  <a:srgbClr val="660033"/>
                </a:solidFill>
                <a:latin typeface="Arial" charset="0"/>
              </a:rPr>
              <a:t>r</a:t>
            </a:r>
            <a:r>
              <a:rPr lang="ru-RU" sz="1400">
                <a:solidFill>
                  <a:srgbClr val="660033"/>
                </a:solidFill>
                <a:latin typeface="Arial" charset="0"/>
              </a:rPr>
              <a:t>1=0</a:t>
            </a:r>
            <a:r>
              <a:rPr lang="en-US" sz="1400">
                <a:solidFill>
                  <a:srgbClr val="660033"/>
                </a:solidFill>
                <a:latin typeface="Arial" charset="0"/>
              </a:rPr>
              <a:t>.</a:t>
            </a:r>
            <a:r>
              <a:rPr lang="ru-RU" sz="1400">
                <a:solidFill>
                  <a:srgbClr val="660033"/>
                </a:solidFill>
                <a:latin typeface="Arial" charset="0"/>
              </a:rPr>
              <a:t>42</a:t>
            </a:r>
            <a:r>
              <a:rPr lang="en-US" sz="1400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ru-RU" sz="1400">
                <a:solidFill>
                  <a:srgbClr val="660033"/>
                </a:solidFill>
                <a:latin typeface="Arial" charset="0"/>
              </a:rPr>
              <a:t>м, </a:t>
            </a:r>
            <a:r>
              <a:rPr lang="en-US" sz="1400">
                <a:solidFill>
                  <a:srgbClr val="660033"/>
                </a:solidFill>
                <a:latin typeface="Arial" charset="0"/>
              </a:rPr>
              <a:t>r</a:t>
            </a:r>
            <a:r>
              <a:rPr lang="ru-RU" sz="1400">
                <a:solidFill>
                  <a:srgbClr val="660033"/>
                </a:solidFill>
                <a:latin typeface="Arial" charset="0"/>
              </a:rPr>
              <a:t>2=0,66</a:t>
            </a:r>
            <a:r>
              <a:rPr lang="en-US" sz="1400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ru-RU" sz="1400">
                <a:solidFill>
                  <a:srgbClr val="660033"/>
                </a:solidFill>
                <a:latin typeface="Arial" charset="0"/>
              </a:rPr>
              <a:t>м) </a:t>
            </a:r>
          </a:p>
        </p:txBody>
      </p:sp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b="7431"/>
          <a:stretch>
            <a:fillRect/>
          </a:stretch>
        </p:blipFill>
        <p:spPr bwMode="auto">
          <a:xfrm>
            <a:off x="1524000" y="1371600"/>
            <a:ext cx="633571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1158" name="Object 6"/>
          <p:cNvGraphicFramePr>
            <a:graphicFrameLocks noChangeAspect="1"/>
          </p:cNvGraphicFramePr>
          <p:nvPr/>
        </p:nvGraphicFramePr>
        <p:xfrm>
          <a:off x="395288" y="5373688"/>
          <a:ext cx="22320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67" name="Рисунок" r:id="rId6" imgW="1379220" imgH="725424" progId="Word.Picture.8">
                  <p:embed/>
                </p:oleObj>
              </mc:Choice>
              <mc:Fallback>
                <p:oleObj name="Рисунок" r:id="rId6" imgW="1379220" imgH="725424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373688"/>
                        <a:ext cx="2232025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1162" name="Object 10"/>
          <p:cNvGraphicFramePr>
            <a:graphicFrameLocks noChangeAspect="1"/>
          </p:cNvGraphicFramePr>
          <p:nvPr/>
        </p:nvGraphicFramePr>
        <p:xfrm>
          <a:off x="6443663" y="5445125"/>
          <a:ext cx="24368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68" name="Рисунок" r:id="rId8" imgW="1429982" imgH="564107" progId="Word.Picture.8">
                  <p:embed/>
                </p:oleObj>
              </mc:Choice>
              <mc:Fallback>
                <p:oleObj name="Рисунок" r:id="rId8" imgW="1429982" imgH="564107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445125"/>
                        <a:ext cx="243681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116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2808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66" name="Text Box 14"/>
          <p:cNvSpPr txBox="1">
            <a:spLocks noChangeArrowheads="1"/>
          </p:cNvSpPr>
          <p:nvPr/>
        </p:nvSpPr>
        <p:spPr bwMode="auto">
          <a:xfrm>
            <a:off x="990600" y="1285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Spectral transparency method: basics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900113" y="77788"/>
            <a:ext cx="7558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Forward scattering method</a:t>
            </a:r>
            <a:endParaRPr lang="ru-RU" b="1">
              <a:solidFill>
                <a:srgbClr val="660033"/>
              </a:solidFill>
            </a:endParaRPr>
          </a:p>
        </p:txBody>
      </p:sp>
      <p:pic>
        <p:nvPicPr>
          <p:cNvPr id="660485" name="Picture 5" descr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5"/>
          <a:stretch>
            <a:fillRect/>
          </a:stretch>
        </p:blipFill>
        <p:spPr bwMode="auto">
          <a:xfrm>
            <a:off x="250825" y="1582738"/>
            <a:ext cx="46259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60489" name="Object 9"/>
          <p:cNvGraphicFramePr>
            <a:graphicFrameLocks noChangeAspect="1"/>
          </p:cNvGraphicFramePr>
          <p:nvPr/>
        </p:nvGraphicFramePr>
        <p:xfrm>
          <a:off x="5029200" y="1981200"/>
          <a:ext cx="37338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4" name="Формула" r:id="rId6" imgW="1841500" imgH="482600" progId="Equation.3">
                  <p:embed/>
                </p:oleObj>
              </mc:Choice>
              <mc:Fallback>
                <p:oleObj name="Формула" r:id="rId6" imgW="18415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37338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580063" y="3463925"/>
          <a:ext cx="9985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5" name="Формула" r:id="rId8" imgW="596641" imgH="253890" progId="Equation.3">
                  <p:embed/>
                </p:oleObj>
              </mc:Choice>
              <mc:Fallback>
                <p:oleObj name="Формула" r:id="rId8" imgW="596641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63925"/>
                        <a:ext cx="9985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92" name="Rectangle 12"/>
          <p:cNvSpPr>
            <a:spLocks noChangeArrowheads="1"/>
          </p:cNvSpPr>
          <p:nvPr/>
        </p:nvSpPr>
        <p:spPr bwMode="auto">
          <a:xfrm>
            <a:off x="6629400" y="3427413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800">
                <a:cs typeface="Times New Roman" pitchFamily="18" charset="0"/>
              </a:rPr>
              <a:t>- функции Бесселя первого рода первого порядка</a:t>
            </a:r>
            <a:r>
              <a:rPr lang="ru-RU" sz="18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88913"/>
            <a:ext cx="133350" cy="85725"/>
          </a:xfrm>
        </p:spPr>
        <p:txBody>
          <a:bodyPr/>
          <a:lstStyle/>
          <a:p>
            <a:endParaRPr lang="de-DE" sz="2200"/>
          </a:p>
        </p:txBody>
      </p:sp>
      <p:sp>
        <p:nvSpPr>
          <p:cNvPr id="783363" name="Oval 3"/>
          <p:cNvSpPr>
            <a:spLocks noChangeArrowheads="1"/>
          </p:cNvSpPr>
          <p:nvPr/>
        </p:nvSpPr>
        <p:spPr bwMode="auto">
          <a:xfrm rot="-1397518">
            <a:off x="6026150" y="2079625"/>
            <a:ext cx="287338" cy="587375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Front">
              <a:rot lat="600000" lon="2100000" rev="0"/>
            </a:camera>
            <a:lightRig rig="legacyFlat2" dir="b"/>
          </a:scene3d>
          <a:sp3d extrusionH="1801800" prstMaterial="legacyMatte">
            <a:bevelT w="13500" h="13500" prst="angle"/>
            <a:bevelB w="13500" h="13500" prst="angle"/>
            <a:extrusionClr>
              <a:srgbClr val="99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grpSp>
        <p:nvGrpSpPr>
          <p:cNvPr id="783364" name="Group 4"/>
          <p:cNvGrpSpPr>
            <a:grpSpLocks/>
          </p:cNvGrpSpPr>
          <p:nvPr/>
        </p:nvGrpSpPr>
        <p:grpSpPr bwMode="auto">
          <a:xfrm>
            <a:off x="3924300" y="2052638"/>
            <a:ext cx="1736725" cy="1512887"/>
            <a:chOff x="1194" y="1344"/>
            <a:chExt cx="1276" cy="1089"/>
          </a:xfrm>
        </p:grpSpPr>
        <p:sp>
          <p:nvSpPr>
            <p:cNvPr id="783365" name="Oval 5" descr="40%"/>
            <p:cNvSpPr>
              <a:spLocks noChangeArrowheads="1"/>
            </p:cNvSpPr>
            <p:nvPr/>
          </p:nvSpPr>
          <p:spPr bwMode="auto">
            <a:xfrm>
              <a:off x="1247" y="1344"/>
              <a:ext cx="1168" cy="1089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83366" name="Group 6"/>
            <p:cNvGrpSpPr>
              <a:grpSpLocks/>
            </p:cNvGrpSpPr>
            <p:nvPr/>
          </p:nvGrpSpPr>
          <p:grpSpPr bwMode="auto">
            <a:xfrm>
              <a:off x="1807" y="1616"/>
              <a:ext cx="663" cy="559"/>
              <a:chOff x="2509" y="1744"/>
              <a:chExt cx="663" cy="559"/>
            </a:xfrm>
          </p:grpSpPr>
          <p:grpSp>
            <p:nvGrpSpPr>
              <p:cNvPr id="783367" name="Group 7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83368" name="Arc 8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69" name="Arc 9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83370" name="Group 10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83371" name="Arc 11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72" name="Arc 12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83373" name="Line 13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374" name="Line 14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83375" name="Group 15"/>
            <p:cNvGrpSpPr>
              <a:grpSpLocks/>
            </p:cNvGrpSpPr>
            <p:nvPr/>
          </p:nvGrpSpPr>
          <p:grpSpPr bwMode="auto">
            <a:xfrm flipH="1">
              <a:off x="1194" y="1608"/>
              <a:ext cx="663" cy="559"/>
              <a:chOff x="2509" y="1744"/>
              <a:chExt cx="663" cy="559"/>
            </a:xfrm>
          </p:grpSpPr>
          <p:grpSp>
            <p:nvGrpSpPr>
              <p:cNvPr id="783376" name="Group 16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83377" name="Arc 17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78" name="Arc 18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83379" name="Group 19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83380" name="Arc 20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81" name="Arc 21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83382" name="Line 22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383" name="Line 23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83384" name="Text Box 24"/>
          <p:cNvSpPr txBox="1">
            <a:spLocks noChangeArrowheads="1"/>
          </p:cNvSpPr>
          <p:nvPr/>
        </p:nvSpPr>
        <p:spPr bwMode="auto">
          <a:xfrm>
            <a:off x="4427538" y="4591050"/>
            <a:ext cx="1500187" cy="4857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Pulse amplitude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analyzer</a:t>
            </a:r>
            <a:endParaRPr lang="en-GB" sz="1200" b="1">
              <a:solidFill>
                <a:schemeClr val="accent2"/>
              </a:solidFill>
              <a:latin typeface="Univers" pitchFamily="34" charset="0"/>
            </a:endParaRPr>
          </a:p>
        </p:txBody>
      </p:sp>
      <p:sp>
        <p:nvSpPr>
          <p:cNvPr id="783385" name="AutoShape 25"/>
          <p:cNvSpPr>
            <a:spLocks noChangeArrowheads="1"/>
          </p:cNvSpPr>
          <p:nvPr/>
        </p:nvSpPr>
        <p:spPr bwMode="auto">
          <a:xfrm>
            <a:off x="2033588" y="2513013"/>
            <a:ext cx="1206500" cy="5762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Sending</a:t>
            </a:r>
          </a:p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optics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783386" name="AutoShape 26"/>
          <p:cNvSpPr>
            <a:spLocks noChangeArrowheads="1"/>
          </p:cNvSpPr>
          <p:nvPr/>
        </p:nvSpPr>
        <p:spPr bwMode="auto">
          <a:xfrm>
            <a:off x="1042988" y="2667000"/>
            <a:ext cx="781050" cy="3603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Laser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783387" name="Line 27"/>
          <p:cNvSpPr>
            <a:spLocks noChangeShapeType="1"/>
          </p:cNvSpPr>
          <p:nvPr/>
        </p:nvSpPr>
        <p:spPr bwMode="auto">
          <a:xfrm flipV="1">
            <a:off x="1754188" y="2874963"/>
            <a:ext cx="282575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783388" name="Group 28"/>
          <p:cNvGrpSpPr>
            <a:grpSpLocks/>
          </p:cNvGrpSpPr>
          <p:nvPr/>
        </p:nvGrpSpPr>
        <p:grpSpPr bwMode="auto">
          <a:xfrm>
            <a:off x="2124075" y="3632200"/>
            <a:ext cx="1420813" cy="1423988"/>
            <a:chOff x="567" y="2341"/>
            <a:chExt cx="727" cy="731"/>
          </a:xfrm>
        </p:grpSpPr>
        <p:sp>
          <p:nvSpPr>
            <p:cNvPr id="783389" name="Rectangle 29"/>
            <p:cNvSpPr>
              <a:spLocks noChangeArrowheads="1"/>
            </p:cNvSpPr>
            <p:nvPr/>
          </p:nvSpPr>
          <p:spPr bwMode="auto">
            <a:xfrm>
              <a:off x="567" y="2869"/>
              <a:ext cx="727" cy="20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0" name="Rectangle 30"/>
            <p:cNvSpPr>
              <a:spLocks noChangeArrowheads="1"/>
            </p:cNvSpPr>
            <p:nvPr/>
          </p:nvSpPr>
          <p:spPr bwMode="auto">
            <a:xfrm>
              <a:off x="623" y="2341"/>
              <a:ext cx="605" cy="48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1" name="Rectangle 31"/>
            <p:cNvSpPr>
              <a:spLocks noChangeArrowheads="1"/>
            </p:cNvSpPr>
            <p:nvPr/>
          </p:nvSpPr>
          <p:spPr bwMode="auto">
            <a:xfrm>
              <a:off x="687" y="2382"/>
              <a:ext cx="484" cy="40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2" name="Rectangle 32"/>
            <p:cNvSpPr>
              <a:spLocks noChangeArrowheads="1"/>
            </p:cNvSpPr>
            <p:nvPr/>
          </p:nvSpPr>
          <p:spPr bwMode="auto">
            <a:xfrm>
              <a:off x="678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3" name="Rectangle 33"/>
            <p:cNvSpPr>
              <a:spLocks noChangeArrowheads="1"/>
            </p:cNvSpPr>
            <p:nvPr/>
          </p:nvSpPr>
          <p:spPr bwMode="auto">
            <a:xfrm>
              <a:off x="1140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4" name="Text Box 34"/>
            <p:cNvSpPr txBox="1">
              <a:spLocks noChangeArrowheads="1"/>
            </p:cNvSpPr>
            <p:nvPr/>
          </p:nvSpPr>
          <p:spPr bwMode="auto">
            <a:xfrm>
              <a:off x="834" y="2880"/>
              <a:ext cx="2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b="1">
                  <a:solidFill>
                    <a:schemeClr val="accent2"/>
                  </a:solidFill>
                  <a:latin typeface="Univers" pitchFamily="34" charset="0"/>
                </a:rPr>
                <a:t>PC</a:t>
              </a:r>
            </a:p>
          </p:txBody>
        </p:sp>
      </p:grpSp>
      <p:sp>
        <p:nvSpPr>
          <p:cNvPr id="783395" name="Text Box 35"/>
          <p:cNvSpPr txBox="1">
            <a:spLocks noChangeArrowheads="1"/>
          </p:cNvSpPr>
          <p:nvPr/>
        </p:nvSpPr>
        <p:spPr bwMode="auto">
          <a:xfrm>
            <a:off x="6299200" y="2586038"/>
            <a:ext cx="1022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Receiving</a:t>
            </a:r>
          </a:p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module</a:t>
            </a:r>
            <a:endParaRPr lang="en-GB" sz="1400" b="1">
              <a:solidFill>
                <a:schemeClr val="accent2"/>
              </a:solidFill>
              <a:latin typeface="Univers" pitchFamily="34" charset="0"/>
            </a:endParaRPr>
          </a:p>
        </p:txBody>
      </p:sp>
      <p:grpSp>
        <p:nvGrpSpPr>
          <p:cNvPr id="783396" name="Group 36"/>
          <p:cNvGrpSpPr>
            <a:grpSpLocks/>
          </p:cNvGrpSpPr>
          <p:nvPr/>
        </p:nvGrpSpPr>
        <p:grpSpPr bwMode="auto">
          <a:xfrm>
            <a:off x="3203575" y="2730500"/>
            <a:ext cx="2952750" cy="144463"/>
            <a:chOff x="2154" y="1162"/>
            <a:chExt cx="1360" cy="91"/>
          </a:xfrm>
        </p:grpSpPr>
        <p:sp>
          <p:nvSpPr>
            <p:cNvPr id="783397" name="AutoShape 37"/>
            <p:cNvSpPr>
              <a:spLocks noChangeArrowheads="1"/>
            </p:cNvSpPr>
            <p:nvPr/>
          </p:nvSpPr>
          <p:spPr bwMode="auto">
            <a:xfrm rot="5400000">
              <a:off x="2448" y="868"/>
              <a:ext cx="91" cy="680"/>
            </a:xfrm>
            <a:prstGeom prst="triangle">
              <a:avLst>
                <a:gd name="adj" fmla="val 6087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3398" name="AutoShape 38"/>
            <p:cNvSpPr>
              <a:spLocks noChangeArrowheads="1"/>
            </p:cNvSpPr>
            <p:nvPr/>
          </p:nvSpPr>
          <p:spPr bwMode="auto">
            <a:xfrm rot="16200000" flipH="1">
              <a:off x="3128" y="868"/>
              <a:ext cx="91" cy="680"/>
            </a:xfrm>
            <a:prstGeom prst="triangle">
              <a:avLst>
                <a:gd name="adj" fmla="val 6087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3399" name="AutoShape 39" descr="25%"/>
          <p:cNvSpPr>
            <a:spLocks noChangeArrowheads="1"/>
          </p:cNvSpPr>
          <p:nvPr/>
        </p:nvSpPr>
        <p:spPr bwMode="auto">
          <a:xfrm rot="-27910481">
            <a:off x="5310188" y="1814513"/>
            <a:ext cx="247650" cy="1581150"/>
          </a:xfrm>
          <a:prstGeom prst="triangle">
            <a:avLst>
              <a:gd name="adj" fmla="val 44116"/>
            </a:avLst>
          </a:prstGeom>
          <a:pattFill prst="pct25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3400" name="Freeform 40"/>
          <p:cNvSpPr>
            <a:spLocks/>
          </p:cNvSpPr>
          <p:nvPr/>
        </p:nvSpPr>
        <p:spPr bwMode="auto">
          <a:xfrm>
            <a:off x="5940425" y="1981200"/>
            <a:ext cx="1743075" cy="2868613"/>
          </a:xfrm>
          <a:custGeom>
            <a:avLst/>
            <a:gdLst>
              <a:gd name="T0" fmla="*/ 953 w 1361"/>
              <a:gd name="T1" fmla="*/ 90 h 1769"/>
              <a:gd name="T2" fmla="*/ 1361 w 1361"/>
              <a:gd name="T3" fmla="*/ 0 h 1769"/>
              <a:gd name="T4" fmla="*/ 1361 w 1361"/>
              <a:gd name="T5" fmla="*/ 1769 h 1769"/>
              <a:gd name="T6" fmla="*/ 0 w 1361"/>
              <a:gd name="T7" fmla="*/ 1769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769">
                <a:moveTo>
                  <a:pt x="953" y="90"/>
                </a:moveTo>
                <a:lnTo>
                  <a:pt x="1361" y="0"/>
                </a:lnTo>
                <a:lnTo>
                  <a:pt x="1361" y="1769"/>
                </a:lnTo>
                <a:lnTo>
                  <a:pt x="0" y="1769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3401" name="AutoShape 41"/>
          <p:cNvSpPr>
            <a:spLocks noChangeArrowheads="1"/>
          </p:cNvSpPr>
          <p:nvPr/>
        </p:nvSpPr>
        <p:spPr bwMode="auto">
          <a:xfrm>
            <a:off x="3576638" y="4700588"/>
            <a:ext cx="850900" cy="287337"/>
          </a:xfrm>
          <a:prstGeom prst="leftArrow">
            <a:avLst>
              <a:gd name="adj1" fmla="val 50000"/>
              <a:gd name="adj2" fmla="val 74033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3402" name="Rectangle 42"/>
          <p:cNvSpPr>
            <a:spLocks noChangeArrowheads="1"/>
          </p:cNvSpPr>
          <p:nvPr/>
        </p:nvSpPr>
        <p:spPr bwMode="auto">
          <a:xfrm>
            <a:off x="1692275" y="115888"/>
            <a:ext cx="530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Individual particle counter (sizer)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76871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76870" name="Object 6"/>
          <p:cNvGraphicFramePr>
            <a:graphicFrameLocks noChangeAspect="1"/>
          </p:cNvGraphicFramePr>
          <p:nvPr/>
        </p:nvGraphicFramePr>
        <p:xfrm>
          <a:off x="179388" y="1412875"/>
          <a:ext cx="4319587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28" name="Рисунок" r:id="rId4" imgW="6134100" imgH="3810000" progId="Word.Picture.8">
                  <p:embed/>
                </p:oleObj>
              </mc:Choice>
              <mc:Fallback>
                <p:oleObj name="Рисунок" r:id="rId4" imgW="6134100" imgH="38100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4319587" cy="268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73" name="Rectangle 9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76872" name="Object 8"/>
          <p:cNvGraphicFramePr>
            <a:graphicFrameLocks noChangeAspect="1"/>
          </p:cNvGraphicFramePr>
          <p:nvPr/>
        </p:nvGraphicFramePr>
        <p:xfrm>
          <a:off x="4643438" y="1412875"/>
          <a:ext cx="4321175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29" name="Рисунок" r:id="rId6" imgW="6134100" imgH="3810000" progId="Word.Picture.8">
                  <p:embed/>
                </p:oleObj>
              </mc:Choice>
              <mc:Fallback>
                <p:oleObj name="Рисунок" r:id="rId6" imgW="6134100" imgH="38100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412875"/>
                        <a:ext cx="4321175" cy="268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74" name="Rectangle 10"/>
          <p:cNvSpPr>
            <a:spLocks noChangeArrowheads="1"/>
          </p:cNvSpPr>
          <p:nvPr/>
        </p:nvSpPr>
        <p:spPr bwMode="auto">
          <a:xfrm>
            <a:off x="1331913" y="4221163"/>
            <a:ext cx="1824037" cy="442912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Arial" charset="0"/>
              </a:rPr>
              <a:t>Axial velocity profile</a:t>
            </a:r>
            <a:r>
              <a:rPr lang="ru-RU" sz="230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676875" name="Rectangle 11"/>
          <p:cNvSpPr>
            <a:spLocks noChangeArrowheads="1"/>
          </p:cNvSpPr>
          <p:nvPr/>
        </p:nvSpPr>
        <p:spPr bwMode="auto">
          <a:xfrm>
            <a:off x="4859338" y="4292600"/>
            <a:ext cx="3830637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  <a:latin typeface="Arial" charset="0"/>
              </a:rPr>
              <a:t>Root-mean-square pulsations of the axial velocity profile</a:t>
            </a:r>
            <a:endParaRPr lang="ru-RU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76876" name="Rectangle 12"/>
          <p:cNvSpPr>
            <a:spLocks noChangeArrowheads="1"/>
          </p:cNvSpPr>
          <p:nvPr/>
        </p:nvSpPr>
        <p:spPr bwMode="auto">
          <a:xfrm>
            <a:off x="2916238" y="5084763"/>
            <a:ext cx="2735262" cy="11557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400">
                <a:latin typeface="Arial" charset="0"/>
              </a:rPr>
              <a:t>1 – </a:t>
            </a:r>
            <a:r>
              <a:rPr lang="en-US" sz="1400">
                <a:latin typeface="Arial" charset="0"/>
              </a:rPr>
              <a:t>level</a:t>
            </a:r>
            <a:r>
              <a:rPr lang="ru-RU" sz="1400">
                <a:latin typeface="Arial" charset="0"/>
              </a:rPr>
              <a:t> 2; </a:t>
            </a:r>
          </a:p>
          <a:p>
            <a:r>
              <a:rPr lang="ru-RU" sz="1400">
                <a:latin typeface="Arial" charset="0"/>
              </a:rPr>
              <a:t>2 - </a:t>
            </a:r>
            <a:r>
              <a:rPr lang="en-US" sz="1400">
                <a:latin typeface="Arial" charset="0"/>
              </a:rPr>
              <a:t>level</a:t>
            </a:r>
            <a:r>
              <a:rPr lang="ru-RU" sz="1400">
                <a:latin typeface="Arial" charset="0"/>
              </a:rPr>
              <a:t> 3; </a:t>
            </a:r>
          </a:p>
          <a:p>
            <a:r>
              <a:rPr lang="ru-RU" sz="1400">
                <a:latin typeface="Arial" charset="0"/>
              </a:rPr>
              <a:t>3 - </a:t>
            </a:r>
            <a:r>
              <a:rPr lang="en-US" sz="1400">
                <a:latin typeface="Arial" charset="0"/>
              </a:rPr>
              <a:t>level</a:t>
            </a:r>
            <a:r>
              <a:rPr lang="ru-RU" sz="1400">
                <a:latin typeface="Arial" charset="0"/>
              </a:rPr>
              <a:t> 4; </a:t>
            </a:r>
          </a:p>
          <a:p>
            <a:r>
              <a:rPr lang="ru-RU" sz="1400">
                <a:latin typeface="Arial" charset="0"/>
              </a:rPr>
              <a:t>4 - </a:t>
            </a:r>
            <a:r>
              <a:rPr lang="en-US" sz="1400">
                <a:latin typeface="Arial" charset="0"/>
              </a:rPr>
              <a:t>level</a:t>
            </a:r>
            <a:r>
              <a:rPr lang="ru-RU" sz="1400">
                <a:latin typeface="Arial" charset="0"/>
              </a:rPr>
              <a:t> 2, </a:t>
            </a:r>
            <a:r>
              <a:rPr lang="en-US" sz="1400">
                <a:latin typeface="Arial" charset="0"/>
              </a:rPr>
              <a:t>maximum flow rate</a:t>
            </a:r>
            <a:r>
              <a:rPr lang="ru-RU" sz="1400">
                <a:latin typeface="Arial" charset="0"/>
              </a:rPr>
              <a:t>; </a:t>
            </a:r>
          </a:p>
          <a:p>
            <a:r>
              <a:rPr lang="ru-RU" sz="1400">
                <a:latin typeface="Arial" charset="0"/>
              </a:rPr>
              <a:t>5 - </a:t>
            </a:r>
            <a:r>
              <a:rPr lang="en-US" sz="1400">
                <a:latin typeface="Arial" charset="0"/>
              </a:rPr>
              <a:t>level</a:t>
            </a:r>
            <a:r>
              <a:rPr lang="ru-RU" sz="1400">
                <a:latin typeface="Arial" charset="0"/>
              </a:rPr>
              <a:t> 2, </a:t>
            </a:r>
            <a:r>
              <a:rPr lang="en-US" sz="1400">
                <a:latin typeface="Arial" charset="0"/>
              </a:rPr>
              <a:t>same as 1</a:t>
            </a:r>
            <a:r>
              <a:rPr lang="ru-RU" sz="1400">
                <a:latin typeface="Arial" charset="0"/>
              </a:rPr>
              <a:t> </a:t>
            </a:r>
          </a:p>
        </p:txBody>
      </p:sp>
      <p:sp>
        <p:nvSpPr>
          <p:cNvPr id="676877" name="Rectangle 13"/>
          <p:cNvSpPr>
            <a:spLocks noChangeArrowheads="1"/>
          </p:cNvSpPr>
          <p:nvPr/>
        </p:nvSpPr>
        <p:spPr bwMode="auto">
          <a:xfrm>
            <a:off x="1219200" y="152400"/>
            <a:ext cx="669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Measurement with the thermoanemometer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7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456" name="Group 80"/>
          <p:cNvGraphicFramePr>
            <a:graphicFrameLocks noGrp="1"/>
          </p:cNvGraphicFramePr>
          <p:nvPr/>
        </p:nvGraphicFramePr>
        <p:xfrm>
          <a:off x="395288" y="1268413"/>
          <a:ext cx="8208962" cy="4608512"/>
        </p:xfrm>
        <a:graphic>
          <a:graphicData uri="http://schemas.openxmlformats.org/drawingml/2006/table">
            <a:tbl>
              <a:tblPr/>
              <a:tblGrid>
                <a:gridCol w="4041775"/>
                <a:gridCol w="4167187"/>
              </a:tblGrid>
              <a:tr h="5572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7505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axial velocity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Turbulence intensity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1378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41383" name="Rectangle 7"/>
          <p:cNvSpPr>
            <a:spLocks noChangeArrowheads="1"/>
          </p:cNvSpPr>
          <p:nvPr/>
        </p:nvSpPr>
        <p:spPr bwMode="auto">
          <a:xfrm>
            <a:off x="1477963" y="2247900"/>
            <a:ext cx="30464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1385" name="Rectangle 9"/>
          <p:cNvSpPr>
            <a:spLocks noChangeArrowheads="1"/>
          </p:cNvSpPr>
          <p:nvPr/>
        </p:nvSpPr>
        <p:spPr bwMode="auto">
          <a:xfrm>
            <a:off x="1477963" y="2247900"/>
            <a:ext cx="31416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1447" name="Rectangle 71"/>
          <p:cNvSpPr>
            <a:spLocks noChangeArrowheads="1"/>
          </p:cNvSpPr>
          <p:nvPr/>
        </p:nvSpPr>
        <p:spPr bwMode="auto">
          <a:xfrm>
            <a:off x="609600" y="152400"/>
            <a:ext cx="7807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LDA measurements: seeding particles comparison</a:t>
            </a:r>
          </a:p>
        </p:txBody>
      </p:sp>
      <p:grpSp>
        <p:nvGrpSpPr>
          <p:cNvPr id="741457" name="Group 81"/>
          <p:cNvGrpSpPr>
            <a:grpSpLocks/>
          </p:cNvGrpSpPr>
          <p:nvPr/>
        </p:nvGrpSpPr>
        <p:grpSpPr bwMode="auto">
          <a:xfrm>
            <a:off x="539750" y="1809750"/>
            <a:ext cx="3671888" cy="3203575"/>
            <a:chOff x="340" y="1140"/>
            <a:chExt cx="2313" cy="2018"/>
          </a:xfrm>
        </p:grpSpPr>
        <p:pic>
          <p:nvPicPr>
            <p:cNvPr id="74138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40"/>
              <a:ext cx="2313" cy="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1453" name="Rectangle 77"/>
            <p:cNvSpPr>
              <a:spLocks noChangeArrowheads="1"/>
            </p:cNvSpPr>
            <p:nvPr/>
          </p:nvSpPr>
          <p:spPr bwMode="auto">
            <a:xfrm>
              <a:off x="1519" y="1972"/>
              <a:ext cx="363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49300">
                <a:lnSpc>
                  <a:spcPts val="1000"/>
                </a:lnSpc>
              </a:pPr>
              <a:r>
                <a:rPr lang="en-US" sz="1000"/>
                <a:t>Smoke</a:t>
              </a:r>
            </a:p>
            <a:p>
              <a:pPr algn="ctr" defTabSz="749300">
                <a:lnSpc>
                  <a:spcPts val="1000"/>
                </a:lnSpc>
              </a:pPr>
              <a:r>
                <a:rPr lang="en-US" sz="1000"/>
                <a:t>Fog</a:t>
              </a:r>
              <a:endParaRPr lang="ru-RU" sz="1000"/>
            </a:p>
          </p:txBody>
        </p:sp>
      </p:grpSp>
      <p:grpSp>
        <p:nvGrpSpPr>
          <p:cNvPr id="741458" name="Group 82"/>
          <p:cNvGrpSpPr>
            <a:grpSpLocks/>
          </p:cNvGrpSpPr>
          <p:nvPr/>
        </p:nvGrpSpPr>
        <p:grpSpPr bwMode="auto">
          <a:xfrm>
            <a:off x="4643438" y="1844675"/>
            <a:ext cx="3600450" cy="3240088"/>
            <a:chOff x="2925" y="1162"/>
            <a:chExt cx="2268" cy="2041"/>
          </a:xfrm>
        </p:grpSpPr>
        <p:pic>
          <p:nvPicPr>
            <p:cNvPr id="74138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162"/>
              <a:ext cx="2268" cy="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1455" name="Rectangle 79"/>
            <p:cNvSpPr>
              <a:spLocks noChangeArrowheads="1"/>
            </p:cNvSpPr>
            <p:nvPr/>
          </p:nvSpPr>
          <p:spPr bwMode="auto">
            <a:xfrm>
              <a:off x="4105" y="1476"/>
              <a:ext cx="363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49300">
                <a:lnSpc>
                  <a:spcPts val="1000"/>
                </a:lnSpc>
              </a:pPr>
              <a:r>
                <a:rPr lang="en-US" sz="1000"/>
                <a:t>Smoke</a:t>
              </a:r>
            </a:p>
            <a:p>
              <a:pPr algn="ctr" defTabSz="749300">
                <a:lnSpc>
                  <a:spcPts val="1000"/>
                </a:lnSpc>
              </a:pPr>
              <a:r>
                <a:rPr lang="en-US" sz="1000"/>
                <a:t>Fog</a:t>
              </a:r>
              <a:endParaRPr lang="ru-RU" sz="100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4822" name="Group 678"/>
          <p:cNvGraphicFramePr>
            <a:graphicFrameLocks noGrp="1"/>
          </p:cNvGraphicFramePr>
          <p:nvPr/>
        </p:nvGraphicFramePr>
        <p:xfrm>
          <a:off x="468313" y="990600"/>
          <a:ext cx="8216900" cy="5246688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520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319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4310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axial velocity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Turbulence intensity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4148" name="Rectangle 4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49" name="Rectangle 5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50" name="Rectangle 6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74151" name="Rectangle 7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52" name="Rectangle 8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74" name="Rectangle 3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4175" name="Rectangle 31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4181" name="Rectangle 37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4815" name="Group 671"/>
          <p:cNvGrpSpPr>
            <a:grpSpLocks/>
          </p:cNvGrpSpPr>
          <p:nvPr/>
        </p:nvGrpSpPr>
        <p:grpSpPr bwMode="auto">
          <a:xfrm>
            <a:off x="1219200" y="1525588"/>
            <a:ext cx="2660650" cy="1758950"/>
            <a:chOff x="768" y="961"/>
            <a:chExt cx="1605" cy="1012"/>
          </a:xfrm>
        </p:grpSpPr>
        <p:sp>
          <p:nvSpPr>
            <p:cNvPr id="774185" name="Rectangle 41"/>
            <p:cNvSpPr>
              <a:spLocks noChangeArrowheads="1"/>
            </p:cNvSpPr>
            <p:nvPr/>
          </p:nvSpPr>
          <p:spPr bwMode="auto">
            <a:xfrm>
              <a:off x="952" y="1003"/>
              <a:ext cx="1396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86" name="Line 42"/>
            <p:cNvSpPr>
              <a:spLocks noChangeShapeType="1"/>
            </p:cNvSpPr>
            <p:nvPr/>
          </p:nvSpPr>
          <p:spPr bwMode="auto">
            <a:xfrm>
              <a:off x="952" y="1674"/>
              <a:ext cx="13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87" name="Line 43"/>
            <p:cNvSpPr>
              <a:spLocks noChangeShapeType="1"/>
            </p:cNvSpPr>
            <p:nvPr/>
          </p:nvSpPr>
          <p:spPr bwMode="auto">
            <a:xfrm>
              <a:off x="952" y="1537"/>
              <a:ext cx="139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88" name="Line 44"/>
            <p:cNvSpPr>
              <a:spLocks noChangeShapeType="1"/>
            </p:cNvSpPr>
            <p:nvPr/>
          </p:nvSpPr>
          <p:spPr bwMode="auto">
            <a:xfrm>
              <a:off x="952" y="1408"/>
              <a:ext cx="139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89" name="Line 45"/>
            <p:cNvSpPr>
              <a:spLocks noChangeShapeType="1"/>
            </p:cNvSpPr>
            <p:nvPr/>
          </p:nvSpPr>
          <p:spPr bwMode="auto">
            <a:xfrm>
              <a:off x="952" y="1273"/>
              <a:ext cx="139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0" name="Line 46"/>
            <p:cNvSpPr>
              <a:spLocks noChangeShapeType="1"/>
            </p:cNvSpPr>
            <p:nvPr/>
          </p:nvSpPr>
          <p:spPr bwMode="auto">
            <a:xfrm>
              <a:off x="952" y="1138"/>
              <a:ext cx="139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1" name="Line 47"/>
            <p:cNvSpPr>
              <a:spLocks noChangeShapeType="1"/>
            </p:cNvSpPr>
            <p:nvPr/>
          </p:nvSpPr>
          <p:spPr bwMode="auto">
            <a:xfrm>
              <a:off x="952" y="1003"/>
              <a:ext cx="139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2" name="Line 48"/>
            <p:cNvSpPr>
              <a:spLocks noChangeShapeType="1"/>
            </p:cNvSpPr>
            <p:nvPr/>
          </p:nvSpPr>
          <p:spPr bwMode="auto">
            <a:xfrm>
              <a:off x="1094" y="1003"/>
              <a:ext cx="1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3" name="Line 49"/>
            <p:cNvSpPr>
              <a:spLocks noChangeShapeType="1"/>
            </p:cNvSpPr>
            <p:nvPr/>
          </p:nvSpPr>
          <p:spPr bwMode="auto">
            <a:xfrm>
              <a:off x="1234" y="1003"/>
              <a:ext cx="2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4" name="Line 50"/>
            <p:cNvSpPr>
              <a:spLocks noChangeShapeType="1"/>
            </p:cNvSpPr>
            <p:nvPr/>
          </p:nvSpPr>
          <p:spPr bwMode="auto">
            <a:xfrm>
              <a:off x="1369" y="1003"/>
              <a:ext cx="1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5" name="Line 51"/>
            <p:cNvSpPr>
              <a:spLocks noChangeShapeType="1"/>
            </p:cNvSpPr>
            <p:nvPr/>
          </p:nvSpPr>
          <p:spPr bwMode="auto">
            <a:xfrm>
              <a:off x="1510" y="1003"/>
              <a:ext cx="1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6" name="Line 52"/>
            <p:cNvSpPr>
              <a:spLocks noChangeShapeType="1"/>
            </p:cNvSpPr>
            <p:nvPr/>
          </p:nvSpPr>
          <p:spPr bwMode="auto">
            <a:xfrm>
              <a:off x="1650" y="1003"/>
              <a:ext cx="1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7" name="Line 53"/>
            <p:cNvSpPr>
              <a:spLocks noChangeShapeType="1"/>
            </p:cNvSpPr>
            <p:nvPr/>
          </p:nvSpPr>
          <p:spPr bwMode="auto">
            <a:xfrm>
              <a:off x="1790" y="1003"/>
              <a:ext cx="2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8" name="Line 54"/>
            <p:cNvSpPr>
              <a:spLocks noChangeShapeType="1"/>
            </p:cNvSpPr>
            <p:nvPr/>
          </p:nvSpPr>
          <p:spPr bwMode="auto">
            <a:xfrm>
              <a:off x="1932" y="1003"/>
              <a:ext cx="2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199" name="Line 55"/>
            <p:cNvSpPr>
              <a:spLocks noChangeShapeType="1"/>
            </p:cNvSpPr>
            <p:nvPr/>
          </p:nvSpPr>
          <p:spPr bwMode="auto">
            <a:xfrm>
              <a:off x="2067" y="1003"/>
              <a:ext cx="2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0" name="Line 56"/>
            <p:cNvSpPr>
              <a:spLocks noChangeShapeType="1"/>
            </p:cNvSpPr>
            <p:nvPr/>
          </p:nvSpPr>
          <p:spPr bwMode="auto">
            <a:xfrm>
              <a:off x="2208" y="1003"/>
              <a:ext cx="1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1" name="Line 57"/>
            <p:cNvSpPr>
              <a:spLocks noChangeShapeType="1"/>
            </p:cNvSpPr>
            <p:nvPr/>
          </p:nvSpPr>
          <p:spPr bwMode="auto">
            <a:xfrm>
              <a:off x="2348" y="1003"/>
              <a:ext cx="1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2" name="Rectangle 58"/>
            <p:cNvSpPr>
              <a:spLocks noChangeArrowheads="1"/>
            </p:cNvSpPr>
            <p:nvPr/>
          </p:nvSpPr>
          <p:spPr bwMode="auto">
            <a:xfrm>
              <a:off x="952" y="1003"/>
              <a:ext cx="1396" cy="806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3" name="Line 59"/>
            <p:cNvSpPr>
              <a:spLocks noChangeShapeType="1"/>
            </p:cNvSpPr>
            <p:nvPr/>
          </p:nvSpPr>
          <p:spPr bwMode="auto">
            <a:xfrm>
              <a:off x="952" y="1003"/>
              <a:ext cx="1" cy="8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4" name="Line 60"/>
            <p:cNvSpPr>
              <a:spLocks noChangeShapeType="1"/>
            </p:cNvSpPr>
            <p:nvPr/>
          </p:nvSpPr>
          <p:spPr bwMode="auto">
            <a:xfrm>
              <a:off x="935" y="180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5" name="Line 61"/>
            <p:cNvSpPr>
              <a:spLocks noChangeShapeType="1"/>
            </p:cNvSpPr>
            <p:nvPr/>
          </p:nvSpPr>
          <p:spPr bwMode="auto">
            <a:xfrm>
              <a:off x="935" y="167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6" name="Line 62"/>
            <p:cNvSpPr>
              <a:spLocks noChangeShapeType="1"/>
            </p:cNvSpPr>
            <p:nvPr/>
          </p:nvSpPr>
          <p:spPr bwMode="auto">
            <a:xfrm>
              <a:off x="935" y="1537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7" name="Line 63"/>
            <p:cNvSpPr>
              <a:spLocks noChangeShapeType="1"/>
            </p:cNvSpPr>
            <p:nvPr/>
          </p:nvSpPr>
          <p:spPr bwMode="auto">
            <a:xfrm>
              <a:off x="935" y="1408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8" name="Line 64"/>
            <p:cNvSpPr>
              <a:spLocks noChangeShapeType="1"/>
            </p:cNvSpPr>
            <p:nvPr/>
          </p:nvSpPr>
          <p:spPr bwMode="auto">
            <a:xfrm>
              <a:off x="935" y="1273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09" name="Line 65"/>
            <p:cNvSpPr>
              <a:spLocks noChangeShapeType="1"/>
            </p:cNvSpPr>
            <p:nvPr/>
          </p:nvSpPr>
          <p:spPr bwMode="auto">
            <a:xfrm>
              <a:off x="935" y="1138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0" name="Line 66"/>
            <p:cNvSpPr>
              <a:spLocks noChangeShapeType="1"/>
            </p:cNvSpPr>
            <p:nvPr/>
          </p:nvSpPr>
          <p:spPr bwMode="auto">
            <a:xfrm>
              <a:off x="935" y="1003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1" name="Line 67"/>
            <p:cNvSpPr>
              <a:spLocks noChangeShapeType="1"/>
            </p:cNvSpPr>
            <p:nvPr/>
          </p:nvSpPr>
          <p:spPr bwMode="auto">
            <a:xfrm>
              <a:off x="952" y="1809"/>
              <a:ext cx="13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2" name="Line 68"/>
            <p:cNvSpPr>
              <a:spLocks noChangeShapeType="1"/>
            </p:cNvSpPr>
            <p:nvPr/>
          </p:nvSpPr>
          <p:spPr bwMode="auto">
            <a:xfrm flipV="1">
              <a:off x="952" y="180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3" name="Line 69"/>
            <p:cNvSpPr>
              <a:spLocks noChangeShapeType="1"/>
            </p:cNvSpPr>
            <p:nvPr/>
          </p:nvSpPr>
          <p:spPr bwMode="auto">
            <a:xfrm flipV="1">
              <a:off x="1094" y="180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4" name="Line 70"/>
            <p:cNvSpPr>
              <a:spLocks noChangeShapeType="1"/>
            </p:cNvSpPr>
            <p:nvPr/>
          </p:nvSpPr>
          <p:spPr bwMode="auto">
            <a:xfrm flipV="1">
              <a:off x="1234" y="1809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5" name="Line 71"/>
            <p:cNvSpPr>
              <a:spLocks noChangeShapeType="1"/>
            </p:cNvSpPr>
            <p:nvPr/>
          </p:nvSpPr>
          <p:spPr bwMode="auto">
            <a:xfrm flipV="1">
              <a:off x="1369" y="180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6" name="Line 72"/>
            <p:cNvSpPr>
              <a:spLocks noChangeShapeType="1"/>
            </p:cNvSpPr>
            <p:nvPr/>
          </p:nvSpPr>
          <p:spPr bwMode="auto">
            <a:xfrm flipV="1">
              <a:off x="1510" y="180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7" name="Line 73"/>
            <p:cNvSpPr>
              <a:spLocks noChangeShapeType="1"/>
            </p:cNvSpPr>
            <p:nvPr/>
          </p:nvSpPr>
          <p:spPr bwMode="auto">
            <a:xfrm flipV="1">
              <a:off x="1650" y="180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8" name="Line 74"/>
            <p:cNvSpPr>
              <a:spLocks noChangeShapeType="1"/>
            </p:cNvSpPr>
            <p:nvPr/>
          </p:nvSpPr>
          <p:spPr bwMode="auto">
            <a:xfrm flipV="1">
              <a:off x="1790" y="1809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19" name="Line 75"/>
            <p:cNvSpPr>
              <a:spLocks noChangeShapeType="1"/>
            </p:cNvSpPr>
            <p:nvPr/>
          </p:nvSpPr>
          <p:spPr bwMode="auto">
            <a:xfrm flipV="1">
              <a:off x="1932" y="1809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0" name="Line 76"/>
            <p:cNvSpPr>
              <a:spLocks noChangeShapeType="1"/>
            </p:cNvSpPr>
            <p:nvPr/>
          </p:nvSpPr>
          <p:spPr bwMode="auto">
            <a:xfrm flipV="1">
              <a:off x="2067" y="1809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1" name="Line 77"/>
            <p:cNvSpPr>
              <a:spLocks noChangeShapeType="1"/>
            </p:cNvSpPr>
            <p:nvPr/>
          </p:nvSpPr>
          <p:spPr bwMode="auto">
            <a:xfrm flipV="1">
              <a:off x="2208" y="180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2" name="Line 78"/>
            <p:cNvSpPr>
              <a:spLocks noChangeShapeType="1"/>
            </p:cNvSpPr>
            <p:nvPr/>
          </p:nvSpPr>
          <p:spPr bwMode="auto">
            <a:xfrm flipV="1">
              <a:off x="2348" y="180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3" name="Freeform 79"/>
            <p:cNvSpPr>
              <a:spLocks/>
            </p:cNvSpPr>
            <p:nvPr/>
          </p:nvSpPr>
          <p:spPr bwMode="auto">
            <a:xfrm>
              <a:off x="952" y="1474"/>
              <a:ext cx="48" cy="335"/>
            </a:xfrm>
            <a:custGeom>
              <a:avLst/>
              <a:gdLst>
                <a:gd name="T0" fmla="*/ 0 w 33"/>
                <a:gd name="T1" fmla="*/ 231 h 231"/>
                <a:gd name="T2" fmla="*/ 17 w 33"/>
                <a:gd name="T3" fmla="*/ 113 h 231"/>
                <a:gd name="T4" fmla="*/ 25 w 33"/>
                <a:gd name="T5" fmla="*/ 53 h 231"/>
                <a:gd name="T6" fmla="*/ 33 w 33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31">
                  <a:moveTo>
                    <a:pt x="0" y="231"/>
                  </a:moveTo>
                  <a:lnTo>
                    <a:pt x="17" y="113"/>
                  </a:lnTo>
                  <a:lnTo>
                    <a:pt x="25" y="53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4" name="Freeform 80"/>
            <p:cNvSpPr>
              <a:spLocks/>
            </p:cNvSpPr>
            <p:nvPr/>
          </p:nvSpPr>
          <p:spPr bwMode="auto">
            <a:xfrm>
              <a:off x="1000" y="1209"/>
              <a:ext cx="29" cy="265"/>
            </a:xfrm>
            <a:custGeom>
              <a:avLst/>
              <a:gdLst>
                <a:gd name="T0" fmla="*/ 0 w 20"/>
                <a:gd name="T1" fmla="*/ 182 h 182"/>
                <a:gd name="T2" fmla="*/ 4 w 20"/>
                <a:gd name="T3" fmla="*/ 129 h 182"/>
                <a:gd name="T4" fmla="*/ 12 w 20"/>
                <a:gd name="T5" fmla="*/ 81 h 182"/>
                <a:gd name="T6" fmla="*/ 16 w 20"/>
                <a:gd name="T7" fmla="*/ 32 h 182"/>
                <a:gd name="T8" fmla="*/ 16 w 20"/>
                <a:gd name="T9" fmla="*/ 16 h 182"/>
                <a:gd name="T10" fmla="*/ 20 w 20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2">
                  <a:moveTo>
                    <a:pt x="0" y="182"/>
                  </a:moveTo>
                  <a:lnTo>
                    <a:pt x="4" y="129"/>
                  </a:lnTo>
                  <a:lnTo>
                    <a:pt x="12" y="81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5" name="Freeform 81"/>
            <p:cNvSpPr>
              <a:spLocks/>
            </p:cNvSpPr>
            <p:nvPr/>
          </p:nvSpPr>
          <p:spPr bwMode="auto">
            <a:xfrm>
              <a:off x="1029" y="1150"/>
              <a:ext cx="29" cy="59"/>
            </a:xfrm>
            <a:custGeom>
              <a:avLst/>
              <a:gdLst>
                <a:gd name="T0" fmla="*/ 0 w 20"/>
                <a:gd name="T1" fmla="*/ 41 h 41"/>
                <a:gd name="T2" fmla="*/ 4 w 20"/>
                <a:gd name="T3" fmla="*/ 24 h 41"/>
                <a:gd name="T4" fmla="*/ 8 w 20"/>
                <a:gd name="T5" fmla="*/ 16 h 41"/>
                <a:gd name="T6" fmla="*/ 16 w 20"/>
                <a:gd name="T7" fmla="*/ 4 h 41"/>
                <a:gd name="T8" fmla="*/ 20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0" y="41"/>
                  </a:moveTo>
                  <a:lnTo>
                    <a:pt x="4" y="24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6" name="Freeform 82"/>
            <p:cNvSpPr>
              <a:spLocks/>
            </p:cNvSpPr>
            <p:nvPr/>
          </p:nvSpPr>
          <p:spPr bwMode="auto">
            <a:xfrm>
              <a:off x="1058" y="1115"/>
              <a:ext cx="29" cy="35"/>
            </a:xfrm>
            <a:custGeom>
              <a:avLst/>
              <a:gdLst>
                <a:gd name="T0" fmla="*/ 0 w 20"/>
                <a:gd name="T1" fmla="*/ 24 h 24"/>
                <a:gd name="T2" fmla="*/ 12 w 20"/>
                <a:gd name="T3" fmla="*/ 12 h 24"/>
                <a:gd name="T4" fmla="*/ 20 w 2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12" y="12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7" name="Line 83"/>
            <p:cNvSpPr>
              <a:spLocks noChangeShapeType="1"/>
            </p:cNvSpPr>
            <p:nvPr/>
          </p:nvSpPr>
          <p:spPr bwMode="auto">
            <a:xfrm flipV="1">
              <a:off x="1087" y="1092"/>
              <a:ext cx="24" cy="23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8" name="Freeform 84"/>
            <p:cNvSpPr>
              <a:spLocks/>
            </p:cNvSpPr>
            <p:nvPr/>
          </p:nvSpPr>
          <p:spPr bwMode="auto">
            <a:xfrm>
              <a:off x="1111" y="1080"/>
              <a:ext cx="29" cy="12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29" name="Freeform 85"/>
            <p:cNvSpPr>
              <a:spLocks/>
            </p:cNvSpPr>
            <p:nvPr/>
          </p:nvSpPr>
          <p:spPr bwMode="auto">
            <a:xfrm>
              <a:off x="1140" y="1080"/>
              <a:ext cx="29" cy="6"/>
            </a:xfrm>
            <a:custGeom>
              <a:avLst/>
              <a:gdLst>
                <a:gd name="T0" fmla="*/ 0 w 20"/>
                <a:gd name="T1" fmla="*/ 0 h 4"/>
                <a:gd name="T2" fmla="*/ 8 w 20"/>
                <a:gd name="T3" fmla="*/ 0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8" y="0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0" name="Freeform 86"/>
            <p:cNvSpPr>
              <a:spLocks/>
            </p:cNvSpPr>
            <p:nvPr/>
          </p:nvSpPr>
          <p:spPr bwMode="auto">
            <a:xfrm>
              <a:off x="1169" y="1080"/>
              <a:ext cx="29" cy="6"/>
            </a:xfrm>
            <a:custGeom>
              <a:avLst/>
              <a:gdLst>
                <a:gd name="T0" fmla="*/ 0 w 20"/>
                <a:gd name="T1" fmla="*/ 4 h 4"/>
                <a:gd name="T2" fmla="*/ 12 w 20"/>
                <a:gd name="T3" fmla="*/ 4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12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1" name="Line 87"/>
            <p:cNvSpPr>
              <a:spLocks noChangeShapeType="1"/>
            </p:cNvSpPr>
            <p:nvPr/>
          </p:nvSpPr>
          <p:spPr bwMode="auto">
            <a:xfrm>
              <a:off x="1198" y="1080"/>
              <a:ext cx="25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2" name="Freeform 88"/>
            <p:cNvSpPr>
              <a:spLocks/>
            </p:cNvSpPr>
            <p:nvPr/>
          </p:nvSpPr>
          <p:spPr bwMode="auto">
            <a:xfrm>
              <a:off x="1223" y="1073"/>
              <a:ext cx="29" cy="7"/>
            </a:xfrm>
            <a:custGeom>
              <a:avLst/>
              <a:gdLst>
                <a:gd name="T0" fmla="*/ 0 w 20"/>
                <a:gd name="T1" fmla="*/ 5 h 5"/>
                <a:gd name="T2" fmla="*/ 8 w 20"/>
                <a:gd name="T3" fmla="*/ 0 h 5"/>
                <a:gd name="T4" fmla="*/ 20 w 2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5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3" name="Freeform 89"/>
            <p:cNvSpPr>
              <a:spLocks/>
            </p:cNvSpPr>
            <p:nvPr/>
          </p:nvSpPr>
          <p:spPr bwMode="auto">
            <a:xfrm>
              <a:off x="1252" y="1073"/>
              <a:ext cx="29" cy="7"/>
            </a:xfrm>
            <a:custGeom>
              <a:avLst/>
              <a:gdLst>
                <a:gd name="T0" fmla="*/ 0 w 20"/>
                <a:gd name="T1" fmla="*/ 0 h 5"/>
                <a:gd name="T2" fmla="*/ 8 w 20"/>
                <a:gd name="T3" fmla="*/ 0 h 5"/>
                <a:gd name="T4" fmla="*/ 20 w 2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8" y="0"/>
                  </a:lnTo>
                  <a:lnTo>
                    <a:pt x="20" y="5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4" name="Freeform 90"/>
            <p:cNvSpPr>
              <a:spLocks/>
            </p:cNvSpPr>
            <p:nvPr/>
          </p:nvSpPr>
          <p:spPr bwMode="auto">
            <a:xfrm>
              <a:off x="1281" y="1080"/>
              <a:ext cx="29" cy="2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5" name="Freeform 91"/>
            <p:cNvSpPr>
              <a:spLocks/>
            </p:cNvSpPr>
            <p:nvPr/>
          </p:nvSpPr>
          <p:spPr bwMode="auto">
            <a:xfrm>
              <a:off x="1310" y="1080"/>
              <a:ext cx="24" cy="12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6" name="Freeform 92"/>
            <p:cNvSpPr>
              <a:spLocks/>
            </p:cNvSpPr>
            <p:nvPr/>
          </p:nvSpPr>
          <p:spPr bwMode="auto">
            <a:xfrm>
              <a:off x="1334" y="1092"/>
              <a:ext cx="29" cy="17"/>
            </a:xfrm>
            <a:custGeom>
              <a:avLst/>
              <a:gdLst>
                <a:gd name="T0" fmla="*/ 0 w 20"/>
                <a:gd name="T1" fmla="*/ 0 h 12"/>
                <a:gd name="T2" fmla="*/ 8 w 20"/>
                <a:gd name="T3" fmla="*/ 4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8" y="4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7" name="Freeform 93"/>
            <p:cNvSpPr>
              <a:spLocks/>
            </p:cNvSpPr>
            <p:nvPr/>
          </p:nvSpPr>
          <p:spPr bwMode="auto">
            <a:xfrm>
              <a:off x="1363" y="1109"/>
              <a:ext cx="29" cy="12"/>
            </a:xfrm>
            <a:custGeom>
              <a:avLst/>
              <a:gdLst>
                <a:gd name="T0" fmla="*/ 0 w 20"/>
                <a:gd name="T1" fmla="*/ 0 h 8"/>
                <a:gd name="T2" fmla="*/ 8 w 20"/>
                <a:gd name="T3" fmla="*/ 4 h 8"/>
                <a:gd name="T4" fmla="*/ 20 w 2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8" y="4"/>
                  </a:lnTo>
                  <a:lnTo>
                    <a:pt x="20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8" name="Freeform 94"/>
            <p:cNvSpPr>
              <a:spLocks/>
            </p:cNvSpPr>
            <p:nvPr/>
          </p:nvSpPr>
          <p:spPr bwMode="auto">
            <a:xfrm>
              <a:off x="1392" y="1121"/>
              <a:ext cx="29" cy="1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39" name="Line 95"/>
            <p:cNvSpPr>
              <a:spLocks noChangeShapeType="1"/>
            </p:cNvSpPr>
            <p:nvPr/>
          </p:nvSpPr>
          <p:spPr bwMode="auto">
            <a:xfrm>
              <a:off x="1421" y="1121"/>
              <a:ext cx="25" cy="6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0" name="Freeform 96"/>
            <p:cNvSpPr>
              <a:spLocks/>
            </p:cNvSpPr>
            <p:nvPr/>
          </p:nvSpPr>
          <p:spPr bwMode="auto">
            <a:xfrm>
              <a:off x="1446" y="1127"/>
              <a:ext cx="29" cy="5"/>
            </a:xfrm>
            <a:custGeom>
              <a:avLst/>
              <a:gdLst>
                <a:gd name="T0" fmla="*/ 0 w 20"/>
                <a:gd name="T1" fmla="*/ 0 h 4"/>
                <a:gd name="T2" fmla="*/ 8 w 20"/>
                <a:gd name="T3" fmla="*/ 4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8" y="4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1" name="Freeform 97"/>
            <p:cNvSpPr>
              <a:spLocks/>
            </p:cNvSpPr>
            <p:nvPr/>
          </p:nvSpPr>
          <p:spPr bwMode="auto">
            <a:xfrm>
              <a:off x="1475" y="1121"/>
              <a:ext cx="29" cy="11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2" name="Line 98"/>
            <p:cNvSpPr>
              <a:spLocks noChangeShapeType="1"/>
            </p:cNvSpPr>
            <p:nvPr/>
          </p:nvSpPr>
          <p:spPr bwMode="auto">
            <a:xfrm>
              <a:off x="1504" y="1121"/>
              <a:ext cx="29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3" name="Freeform 99"/>
            <p:cNvSpPr>
              <a:spLocks/>
            </p:cNvSpPr>
            <p:nvPr/>
          </p:nvSpPr>
          <p:spPr bwMode="auto">
            <a:xfrm>
              <a:off x="1533" y="1121"/>
              <a:ext cx="30" cy="11"/>
            </a:xfrm>
            <a:custGeom>
              <a:avLst/>
              <a:gdLst>
                <a:gd name="T0" fmla="*/ 0 w 21"/>
                <a:gd name="T1" fmla="*/ 0 h 8"/>
                <a:gd name="T2" fmla="*/ 12 w 21"/>
                <a:gd name="T3" fmla="*/ 4 h 8"/>
                <a:gd name="T4" fmla="*/ 21 w 2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12" y="4"/>
                  </a:lnTo>
                  <a:lnTo>
                    <a:pt x="21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4" name="Freeform 100"/>
            <p:cNvSpPr>
              <a:spLocks/>
            </p:cNvSpPr>
            <p:nvPr/>
          </p:nvSpPr>
          <p:spPr bwMode="auto">
            <a:xfrm>
              <a:off x="1563" y="1127"/>
              <a:ext cx="23" cy="5"/>
            </a:xfrm>
            <a:custGeom>
              <a:avLst/>
              <a:gdLst>
                <a:gd name="T0" fmla="*/ 0 w 16"/>
                <a:gd name="T1" fmla="*/ 4 h 4"/>
                <a:gd name="T2" fmla="*/ 8 w 16"/>
                <a:gd name="T3" fmla="*/ 4 h 4"/>
                <a:gd name="T4" fmla="*/ 16 w 1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8" y="4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5" name="Line 101"/>
            <p:cNvSpPr>
              <a:spLocks noChangeShapeType="1"/>
            </p:cNvSpPr>
            <p:nvPr/>
          </p:nvSpPr>
          <p:spPr bwMode="auto">
            <a:xfrm>
              <a:off x="1586" y="1127"/>
              <a:ext cx="29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6" name="Freeform 102"/>
            <p:cNvSpPr>
              <a:spLocks/>
            </p:cNvSpPr>
            <p:nvPr/>
          </p:nvSpPr>
          <p:spPr bwMode="auto">
            <a:xfrm>
              <a:off x="1615" y="1121"/>
              <a:ext cx="29" cy="6"/>
            </a:xfrm>
            <a:custGeom>
              <a:avLst/>
              <a:gdLst>
                <a:gd name="T0" fmla="*/ 0 w 20"/>
                <a:gd name="T1" fmla="*/ 4 h 4"/>
                <a:gd name="T2" fmla="*/ 8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7" name="Freeform 103"/>
            <p:cNvSpPr>
              <a:spLocks/>
            </p:cNvSpPr>
            <p:nvPr/>
          </p:nvSpPr>
          <p:spPr bwMode="auto">
            <a:xfrm>
              <a:off x="1644" y="1121"/>
              <a:ext cx="29" cy="6"/>
            </a:xfrm>
            <a:custGeom>
              <a:avLst/>
              <a:gdLst>
                <a:gd name="T0" fmla="*/ 0 w 20"/>
                <a:gd name="T1" fmla="*/ 0 h 4"/>
                <a:gd name="T2" fmla="*/ 12 w 20"/>
                <a:gd name="T3" fmla="*/ 0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12" y="0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8" name="Freeform 104"/>
            <p:cNvSpPr>
              <a:spLocks/>
            </p:cNvSpPr>
            <p:nvPr/>
          </p:nvSpPr>
          <p:spPr bwMode="auto">
            <a:xfrm>
              <a:off x="1673" y="1121"/>
              <a:ext cx="25" cy="6"/>
            </a:xfrm>
            <a:custGeom>
              <a:avLst/>
              <a:gdLst>
                <a:gd name="T0" fmla="*/ 0 w 17"/>
                <a:gd name="T1" fmla="*/ 4 h 4"/>
                <a:gd name="T2" fmla="*/ 9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49" name="Line 105"/>
            <p:cNvSpPr>
              <a:spLocks noChangeShapeType="1"/>
            </p:cNvSpPr>
            <p:nvPr/>
          </p:nvSpPr>
          <p:spPr bwMode="auto">
            <a:xfrm flipV="1">
              <a:off x="1698" y="1115"/>
              <a:ext cx="29" cy="6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0" name="Freeform 106"/>
            <p:cNvSpPr>
              <a:spLocks/>
            </p:cNvSpPr>
            <p:nvPr/>
          </p:nvSpPr>
          <p:spPr bwMode="auto">
            <a:xfrm>
              <a:off x="1727" y="1103"/>
              <a:ext cx="29" cy="12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1" name="Freeform 107"/>
            <p:cNvSpPr>
              <a:spLocks/>
            </p:cNvSpPr>
            <p:nvPr/>
          </p:nvSpPr>
          <p:spPr bwMode="auto">
            <a:xfrm>
              <a:off x="1756" y="1103"/>
              <a:ext cx="29" cy="2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2" name="Line 108"/>
            <p:cNvSpPr>
              <a:spLocks noChangeShapeType="1"/>
            </p:cNvSpPr>
            <p:nvPr/>
          </p:nvSpPr>
          <p:spPr bwMode="auto">
            <a:xfrm>
              <a:off x="1785" y="1103"/>
              <a:ext cx="24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3" name="Freeform 109"/>
            <p:cNvSpPr>
              <a:spLocks/>
            </p:cNvSpPr>
            <p:nvPr/>
          </p:nvSpPr>
          <p:spPr bwMode="auto">
            <a:xfrm>
              <a:off x="1809" y="1097"/>
              <a:ext cx="29" cy="6"/>
            </a:xfrm>
            <a:custGeom>
              <a:avLst/>
              <a:gdLst>
                <a:gd name="T0" fmla="*/ 0 w 20"/>
                <a:gd name="T1" fmla="*/ 4 h 4"/>
                <a:gd name="T2" fmla="*/ 8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4" name="Freeform 110"/>
            <p:cNvSpPr>
              <a:spLocks/>
            </p:cNvSpPr>
            <p:nvPr/>
          </p:nvSpPr>
          <p:spPr bwMode="auto">
            <a:xfrm>
              <a:off x="1838" y="1097"/>
              <a:ext cx="29" cy="2"/>
            </a:xfrm>
            <a:custGeom>
              <a:avLst/>
              <a:gdLst>
                <a:gd name="T0" fmla="*/ 0 w 20"/>
                <a:gd name="T1" fmla="*/ 8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5" name="Freeform 111"/>
            <p:cNvSpPr>
              <a:spLocks/>
            </p:cNvSpPr>
            <p:nvPr/>
          </p:nvSpPr>
          <p:spPr bwMode="auto">
            <a:xfrm>
              <a:off x="1867" y="1086"/>
              <a:ext cx="29" cy="11"/>
            </a:xfrm>
            <a:custGeom>
              <a:avLst/>
              <a:gdLst>
                <a:gd name="T0" fmla="*/ 0 w 20"/>
                <a:gd name="T1" fmla="*/ 8 h 8"/>
                <a:gd name="T2" fmla="*/ 12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12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6" name="Freeform 112"/>
            <p:cNvSpPr>
              <a:spLocks/>
            </p:cNvSpPr>
            <p:nvPr/>
          </p:nvSpPr>
          <p:spPr bwMode="auto">
            <a:xfrm>
              <a:off x="1896" y="1086"/>
              <a:ext cx="25" cy="1"/>
            </a:xfrm>
            <a:custGeom>
              <a:avLst/>
              <a:gdLst>
                <a:gd name="T0" fmla="*/ 0 w 17"/>
                <a:gd name="T1" fmla="*/ 8 w 17"/>
                <a:gd name="T2" fmla="*/ 17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7" name="Freeform 113"/>
            <p:cNvSpPr>
              <a:spLocks/>
            </p:cNvSpPr>
            <p:nvPr/>
          </p:nvSpPr>
          <p:spPr bwMode="auto">
            <a:xfrm>
              <a:off x="1921" y="1067"/>
              <a:ext cx="29" cy="19"/>
            </a:xfrm>
            <a:custGeom>
              <a:avLst/>
              <a:gdLst>
                <a:gd name="T0" fmla="*/ 0 w 20"/>
                <a:gd name="T1" fmla="*/ 13 h 13"/>
                <a:gd name="T2" fmla="*/ 8 w 20"/>
                <a:gd name="T3" fmla="*/ 4 h 13"/>
                <a:gd name="T4" fmla="*/ 20 w 2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8" name="Freeform 114"/>
            <p:cNvSpPr>
              <a:spLocks/>
            </p:cNvSpPr>
            <p:nvPr/>
          </p:nvSpPr>
          <p:spPr bwMode="auto">
            <a:xfrm>
              <a:off x="1950" y="1067"/>
              <a:ext cx="29" cy="1"/>
            </a:xfrm>
            <a:custGeom>
              <a:avLst/>
              <a:gdLst>
                <a:gd name="T0" fmla="*/ 0 w 20"/>
                <a:gd name="T1" fmla="*/ 8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59" name="Freeform 115"/>
            <p:cNvSpPr>
              <a:spLocks/>
            </p:cNvSpPr>
            <p:nvPr/>
          </p:nvSpPr>
          <p:spPr bwMode="auto">
            <a:xfrm>
              <a:off x="1979" y="1061"/>
              <a:ext cx="29" cy="6"/>
            </a:xfrm>
            <a:custGeom>
              <a:avLst/>
              <a:gdLst>
                <a:gd name="T0" fmla="*/ 0 w 20"/>
                <a:gd name="T1" fmla="*/ 4 h 4"/>
                <a:gd name="T2" fmla="*/ 12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0" name="Freeform 116"/>
            <p:cNvSpPr>
              <a:spLocks/>
            </p:cNvSpPr>
            <p:nvPr/>
          </p:nvSpPr>
          <p:spPr bwMode="auto">
            <a:xfrm>
              <a:off x="2008" y="1061"/>
              <a:ext cx="24" cy="12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1" name="Line 117"/>
            <p:cNvSpPr>
              <a:spLocks noChangeShapeType="1"/>
            </p:cNvSpPr>
            <p:nvPr/>
          </p:nvSpPr>
          <p:spPr bwMode="auto">
            <a:xfrm>
              <a:off x="2032" y="1073"/>
              <a:ext cx="29" cy="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2" name="Line 118"/>
            <p:cNvSpPr>
              <a:spLocks noChangeShapeType="1"/>
            </p:cNvSpPr>
            <p:nvPr/>
          </p:nvSpPr>
          <p:spPr bwMode="auto">
            <a:xfrm>
              <a:off x="2061" y="1080"/>
              <a:ext cx="29" cy="1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3" name="Freeform 119"/>
            <p:cNvSpPr>
              <a:spLocks/>
            </p:cNvSpPr>
            <p:nvPr/>
          </p:nvSpPr>
          <p:spPr bwMode="auto">
            <a:xfrm>
              <a:off x="2090" y="1092"/>
              <a:ext cx="29" cy="17"/>
            </a:xfrm>
            <a:custGeom>
              <a:avLst/>
              <a:gdLst>
                <a:gd name="T0" fmla="*/ 0 w 20"/>
                <a:gd name="T1" fmla="*/ 0 h 12"/>
                <a:gd name="T2" fmla="*/ 12 w 20"/>
                <a:gd name="T3" fmla="*/ 8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2" y="8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4" name="Freeform 120"/>
            <p:cNvSpPr>
              <a:spLocks/>
            </p:cNvSpPr>
            <p:nvPr/>
          </p:nvSpPr>
          <p:spPr bwMode="auto">
            <a:xfrm>
              <a:off x="2119" y="1109"/>
              <a:ext cx="23" cy="6"/>
            </a:xfrm>
            <a:custGeom>
              <a:avLst/>
              <a:gdLst>
                <a:gd name="T0" fmla="*/ 0 w 16"/>
                <a:gd name="T1" fmla="*/ 0 h 4"/>
                <a:gd name="T2" fmla="*/ 8 w 16"/>
                <a:gd name="T3" fmla="*/ 0 h 4"/>
                <a:gd name="T4" fmla="*/ 16 w 1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5" name="Freeform 121"/>
            <p:cNvSpPr>
              <a:spLocks/>
            </p:cNvSpPr>
            <p:nvPr/>
          </p:nvSpPr>
          <p:spPr bwMode="auto">
            <a:xfrm>
              <a:off x="2142" y="1115"/>
              <a:ext cx="31" cy="17"/>
            </a:xfrm>
            <a:custGeom>
              <a:avLst/>
              <a:gdLst>
                <a:gd name="T0" fmla="*/ 0 w 21"/>
                <a:gd name="T1" fmla="*/ 0 h 12"/>
                <a:gd name="T2" fmla="*/ 9 w 21"/>
                <a:gd name="T3" fmla="*/ 8 h 12"/>
                <a:gd name="T4" fmla="*/ 17 w 21"/>
                <a:gd name="T5" fmla="*/ 12 h 12"/>
                <a:gd name="T6" fmla="*/ 21 w 2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9" y="8"/>
                  </a:lnTo>
                  <a:lnTo>
                    <a:pt x="17" y="12"/>
                  </a:lnTo>
                  <a:lnTo>
                    <a:pt x="21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6" name="Freeform 122"/>
            <p:cNvSpPr>
              <a:spLocks/>
            </p:cNvSpPr>
            <p:nvPr/>
          </p:nvSpPr>
          <p:spPr bwMode="auto">
            <a:xfrm>
              <a:off x="2173" y="1109"/>
              <a:ext cx="29" cy="23"/>
            </a:xfrm>
            <a:custGeom>
              <a:avLst/>
              <a:gdLst>
                <a:gd name="T0" fmla="*/ 0 w 20"/>
                <a:gd name="T1" fmla="*/ 16 h 16"/>
                <a:gd name="T2" fmla="*/ 4 w 20"/>
                <a:gd name="T3" fmla="*/ 12 h 16"/>
                <a:gd name="T4" fmla="*/ 8 w 20"/>
                <a:gd name="T5" fmla="*/ 8 h 16"/>
                <a:gd name="T6" fmla="*/ 16 w 20"/>
                <a:gd name="T7" fmla="*/ 4 h 16"/>
                <a:gd name="T8" fmla="*/ 20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4" y="12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7" name="Freeform 123"/>
            <p:cNvSpPr>
              <a:spLocks/>
            </p:cNvSpPr>
            <p:nvPr/>
          </p:nvSpPr>
          <p:spPr bwMode="auto">
            <a:xfrm>
              <a:off x="2202" y="1109"/>
              <a:ext cx="29" cy="18"/>
            </a:xfrm>
            <a:custGeom>
              <a:avLst/>
              <a:gdLst>
                <a:gd name="T0" fmla="*/ 0 w 20"/>
                <a:gd name="T1" fmla="*/ 0 h 12"/>
                <a:gd name="T2" fmla="*/ 8 w 20"/>
                <a:gd name="T3" fmla="*/ 4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8" y="4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8" name="Freeform 124"/>
            <p:cNvSpPr>
              <a:spLocks/>
            </p:cNvSpPr>
            <p:nvPr/>
          </p:nvSpPr>
          <p:spPr bwMode="auto">
            <a:xfrm>
              <a:off x="2231" y="1127"/>
              <a:ext cx="29" cy="34"/>
            </a:xfrm>
            <a:custGeom>
              <a:avLst/>
              <a:gdLst>
                <a:gd name="T0" fmla="*/ 0 w 20"/>
                <a:gd name="T1" fmla="*/ 0 h 24"/>
                <a:gd name="T2" fmla="*/ 4 w 20"/>
                <a:gd name="T3" fmla="*/ 4 h 24"/>
                <a:gd name="T4" fmla="*/ 8 w 20"/>
                <a:gd name="T5" fmla="*/ 8 h 24"/>
                <a:gd name="T6" fmla="*/ 16 w 20"/>
                <a:gd name="T7" fmla="*/ 12 h 24"/>
                <a:gd name="T8" fmla="*/ 2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6" y="12"/>
                  </a:lnTo>
                  <a:lnTo>
                    <a:pt x="20" y="2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69" name="Freeform 125"/>
            <p:cNvSpPr>
              <a:spLocks/>
            </p:cNvSpPr>
            <p:nvPr/>
          </p:nvSpPr>
          <p:spPr bwMode="auto">
            <a:xfrm>
              <a:off x="2260" y="1161"/>
              <a:ext cx="59" cy="648"/>
            </a:xfrm>
            <a:custGeom>
              <a:avLst/>
              <a:gdLst>
                <a:gd name="T0" fmla="*/ 0 w 41"/>
                <a:gd name="T1" fmla="*/ 0 h 446"/>
                <a:gd name="T2" fmla="*/ 0 w 41"/>
                <a:gd name="T3" fmla="*/ 16 h 446"/>
                <a:gd name="T4" fmla="*/ 5 w 41"/>
                <a:gd name="T5" fmla="*/ 37 h 446"/>
                <a:gd name="T6" fmla="*/ 9 w 41"/>
                <a:gd name="T7" fmla="*/ 81 h 446"/>
                <a:gd name="T8" fmla="*/ 13 w 41"/>
                <a:gd name="T9" fmla="*/ 138 h 446"/>
                <a:gd name="T10" fmla="*/ 21 w 41"/>
                <a:gd name="T11" fmla="*/ 195 h 446"/>
                <a:gd name="T12" fmla="*/ 25 w 41"/>
                <a:gd name="T13" fmla="*/ 259 h 446"/>
                <a:gd name="T14" fmla="*/ 29 w 41"/>
                <a:gd name="T15" fmla="*/ 324 h 446"/>
                <a:gd name="T16" fmla="*/ 37 w 41"/>
                <a:gd name="T17" fmla="*/ 389 h 446"/>
                <a:gd name="T18" fmla="*/ 41 w 41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6">
                  <a:moveTo>
                    <a:pt x="0" y="0"/>
                  </a:moveTo>
                  <a:lnTo>
                    <a:pt x="0" y="16"/>
                  </a:lnTo>
                  <a:lnTo>
                    <a:pt x="5" y="37"/>
                  </a:lnTo>
                  <a:lnTo>
                    <a:pt x="9" y="81"/>
                  </a:lnTo>
                  <a:lnTo>
                    <a:pt x="13" y="138"/>
                  </a:lnTo>
                  <a:lnTo>
                    <a:pt x="21" y="195"/>
                  </a:lnTo>
                  <a:lnTo>
                    <a:pt x="25" y="259"/>
                  </a:lnTo>
                  <a:lnTo>
                    <a:pt x="29" y="324"/>
                  </a:lnTo>
                  <a:lnTo>
                    <a:pt x="37" y="389"/>
                  </a:lnTo>
                  <a:lnTo>
                    <a:pt x="41" y="446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270" name="Freeform 126"/>
            <p:cNvSpPr>
              <a:spLocks/>
            </p:cNvSpPr>
            <p:nvPr/>
          </p:nvSpPr>
          <p:spPr bwMode="auto">
            <a:xfrm>
              <a:off x="935" y="1792"/>
              <a:ext cx="34" cy="3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1" name="Freeform 127"/>
            <p:cNvSpPr>
              <a:spLocks/>
            </p:cNvSpPr>
            <p:nvPr/>
          </p:nvSpPr>
          <p:spPr bwMode="auto">
            <a:xfrm>
              <a:off x="982" y="1456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2" name="Freeform 128"/>
            <p:cNvSpPr>
              <a:spLocks/>
            </p:cNvSpPr>
            <p:nvPr/>
          </p:nvSpPr>
          <p:spPr bwMode="auto">
            <a:xfrm>
              <a:off x="1011" y="1190"/>
              <a:ext cx="35" cy="37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3" name="Freeform 129"/>
            <p:cNvSpPr>
              <a:spLocks/>
            </p:cNvSpPr>
            <p:nvPr/>
          </p:nvSpPr>
          <p:spPr bwMode="auto">
            <a:xfrm>
              <a:off x="1040" y="1132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4" name="Freeform 130"/>
            <p:cNvSpPr>
              <a:spLocks/>
            </p:cNvSpPr>
            <p:nvPr/>
          </p:nvSpPr>
          <p:spPr bwMode="auto">
            <a:xfrm>
              <a:off x="1069" y="1097"/>
              <a:ext cx="36" cy="35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5" name="Freeform 131"/>
            <p:cNvSpPr>
              <a:spLocks/>
            </p:cNvSpPr>
            <p:nvPr/>
          </p:nvSpPr>
          <p:spPr bwMode="auto">
            <a:xfrm>
              <a:off x="1094" y="1073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6" name="Freeform 132"/>
            <p:cNvSpPr>
              <a:spLocks/>
            </p:cNvSpPr>
            <p:nvPr/>
          </p:nvSpPr>
          <p:spPr bwMode="auto">
            <a:xfrm>
              <a:off x="1123" y="1061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7" name="Freeform 133"/>
            <p:cNvSpPr>
              <a:spLocks/>
            </p:cNvSpPr>
            <p:nvPr/>
          </p:nvSpPr>
          <p:spPr bwMode="auto">
            <a:xfrm>
              <a:off x="1152" y="1067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8" name="Freeform 134"/>
            <p:cNvSpPr>
              <a:spLocks/>
            </p:cNvSpPr>
            <p:nvPr/>
          </p:nvSpPr>
          <p:spPr bwMode="auto">
            <a:xfrm>
              <a:off x="1181" y="1061"/>
              <a:ext cx="36" cy="36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79" name="Freeform 135"/>
            <p:cNvSpPr>
              <a:spLocks/>
            </p:cNvSpPr>
            <p:nvPr/>
          </p:nvSpPr>
          <p:spPr bwMode="auto">
            <a:xfrm>
              <a:off x="1204" y="1061"/>
              <a:ext cx="36" cy="36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0" name="Freeform 136"/>
            <p:cNvSpPr>
              <a:spLocks/>
            </p:cNvSpPr>
            <p:nvPr/>
          </p:nvSpPr>
          <p:spPr bwMode="auto">
            <a:xfrm>
              <a:off x="1234" y="1055"/>
              <a:ext cx="35" cy="37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1" name="Freeform 137"/>
            <p:cNvSpPr>
              <a:spLocks/>
            </p:cNvSpPr>
            <p:nvPr/>
          </p:nvSpPr>
          <p:spPr bwMode="auto">
            <a:xfrm>
              <a:off x="1263" y="1061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2" name="Freeform 138"/>
            <p:cNvSpPr>
              <a:spLocks/>
            </p:cNvSpPr>
            <p:nvPr/>
          </p:nvSpPr>
          <p:spPr bwMode="auto">
            <a:xfrm>
              <a:off x="1292" y="1061"/>
              <a:ext cx="36" cy="36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3" name="Freeform 139"/>
            <p:cNvSpPr>
              <a:spLocks/>
            </p:cNvSpPr>
            <p:nvPr/>
          </p:nvSpPr>
          <p:spPr bwMode="auto">
            <a:xfrm>
              <a:off x="1315" y="1073"/>
              <a:ext cx="37" cy="36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4" name="Freeform 140"/>
            <p:cNvSpPr>
              <a:spLocks/>
            </p:cNvSpPr>
            <p:nvPr/>
          </p:nvSpPr>
          <p:spPr bwMode="auto">
            <a:xfrm>
              <a:off x="1346" y="1092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5" name="Freeform 141"/>
            <p:cNvSpPr>
              <a:spLocks/>
            </p:cNvSpPr>
            <p:nvPr/>
          </p:nvSpPr>
          <p:spPr bwMode="auto">
            <a:xfrm>
              <a:off x="1375" y="1103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6" name="Freeform 142"/>
            <p:cNvSpPr>
              <a:spLocks/>
            </p:cNvSpPr>
            <p:nvPr/>
          </p:nvSpPr>
          <p:spPr bwMode="auto">
            <a:xfrm>
              <a:off x="1404" y="1103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7" name="Freeform 143"/>
            <p:cNvSpPr>
              <a:spLocks/>
            </p:cNvSpPr>
            <p:nvPr/>
          </p:nvSpPr>
          <p:spPr bwMode="auto">
            <a:xfrm>
              <a:off x="1427" y="1109"/>
              <a:ext cx="36" cy="35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8" name="Freeform 144"/>
            <p:cNvSpPr>
              <a:spLocks/>
            </p:cNvSpPr>
            <p:nvPr/>
          </p:nvSpPr>
          <p:spPr bwMode="auto">
            <a:xfrm>
              <a:off x="1457" y="1115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89" name="Freeform 145"/>
            <p:cNvSpPr>
              <a:spLocks/>
            </p:cNvSpPr>
            <p:nvPr/>
          </p:nvSpPr>
          <p:spPr bwMode="auto">
            <a:xfrm>
              <a:off x="1486" y="1103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0" name="Freeform 146"/>
            <p:cNvSpPr>
              <a:spLocks/>
            </p:cNvSpPr>
            <p:nvPr/>
          </p:nvSpPr>
          <p:spPr bwMode="auto">
            <a:xfrm>
              <a:off x="1515" y="1103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1" name="Freeform 147"/>
            <p:cNvSpPr>
              <a:spLocks/>
            </p:cNvSpPr>
            <p:nvPr/>
          </p:nvSpPr>
          <p:spPr bwMode="auto">
            <a:xfrm>
              <a:off x="1544" y="1115"/>
              <a:ext cx="36" cy="35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2" name="Freeform 148"/>
            <p:cNvSpPr>
              <a:spLocks/>
            </p:cNvSpPr>
            <p:nvPr/>
          </p:nvSpPr>
          <p:spPr bwMode="auto">
            <a:xfrm>
              <a:off x="1569" y="1109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3" name="Freeform 149"/>
            <p:cNvSpPr>
              <a:spLocks/>
            </p:cNvSpPr>
            <p:nvPr/>
          </p:nvSpPr>
          <p:spPr bwMode="auto">
            <a:xfrm>
              <a:off x="1598" y="1109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4" name="Freeform 150"/>
            <p:cNvSpPr>
              <a:spLocks/>
            </p:cNvSpPr>
            <p:nvPr/>
          </p:nvSpPr>
          <p:spPr bwMode="auto">
            <a:xfrm>
              <a:off x="1627" y="1103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5" name="Freeform 151"/>
            <p:cNvSpPr>
              <a:spLocks/>
            </p:cNvSpPr>
            <p:nvPr/>
          </p:nvSpPr>
          <p:spPr bwMode="auto">
            <a:xfrm>
              <a:off x="1656" y="1109"/>
              <a:ext cx="36" cy="35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6" name="Freeform 152"/>
            <p:cNvSpPr>
              <a:spLocks/>
            </p:cNvSpPr>
            <p:nvPr/>
          </p:nvSpPr>
          <p:spPr bwMode="auto">
            <a:xfrm>
              <a:off x="1680" y="1103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7" name="Freeform 153"/>
            <p:cNvSpPr>
              <a:spLocks/>
            </p:cNvSpPr>
            <p:nvPr/>
          </p:nvSpPr>
          <p:spPr bwMode="auto">
            <a:xfrm>
              <a:off x="1709" y="1097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8" name="Freeform 154"/>
            <p:cNvSpPr>
              <a:spLocks/>
            </p:cNvSpPr>
            <p:nvPr/>
          </p:nvSpPr>
          <p:spPr bwMode="auto">
            <a:xfrm>
              <a:off x="1738" y="1086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99" name="Freeform 155"/>
            <p:cNvSpPr>
              <a:spLocks/>
            </p:cNvSpPr>
            <p:nvPr/>
          </p:nvSpPr>
          <p:spPr bwMode="auto">
            <a:xfrm>
              <a:off x="1767" y="1086"/>
              <a:ext cx="37" cy="35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0" name="Freeform 156"/>
            <p:cNvSpPr>
              <a:spLocks/>
            </p:cNvSpPr>
            <p:nvPr/>
          </p:nvSpPr>
          <p:spPr bwMode="auto">
            <a:xfrm>
              <a:off x="1790" y="1086"/>
              <a:ext cx="37" cy="35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1" name="Freeform 157"/>
            <p:cNvSpPr>
              <a:spLocks/>
            </p:cNvSpPr>
            <p:nvPr/>
          </p:nvSpPr>
          <p:spPr bwMode="auto">
            <a:xfrm>
              <a:off x="1821" y="1080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2" name="Freeform 158"/>
            <p:cNvSpPr>
              <a:spLocks/>
            </p:cNvSpPr>
            <p:nvPr/>
          </p:nvSpPr>
          <p:spPr bwMode="auto">
            <a:xfrm>
              <a:off x="1850" y="1080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3" name="Freeform 159"/>
            <p:cNvSpPr>
              <a:spLocks/>
            </p:cNvSpPr>
            <p:nvPr/>
          </p:nvSpPr>
          <p:spPr bwMode="auto">
            <a:xfrm>
              <a:off x="1879" y="1067"/>
              <a:ext cx="36" cy="36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4" name="Freeform 160"/>
            <p:cNvSpPr>
              <a:spLocks/>
            </p:cNvSpPr>
            <p:nvPr/>
          </p:nvSpPr>
          <p:spPr bwMode="auto">
            <a:xfrm>
              <a:off x="1902" y="1067"/>
              <a:ext cx="36" cy="36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5" name="Freeform 161"/>
            <p:cNvSpPr>
              <a:spLocks/>
            </p:cNvSpPr>
            <p:nvPr/>
          </p:nvSpPr>
          <p:spPr bwMode="auto">
            <a:xfrm>
              <a:off x="1932" y="1050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6" name="Freeform 162"/>
            <p:cNvSpPr>
              <a:spLocks/>
            </p:cNvSpPr>
            <p:nvPr/>
          </p:nvSpPr>
          <p:spPr bwMode="auto">
            <a:xfrm>
              <a:off x="1961" y="1050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7" name="Freeform 163"/>
            <p:cNvSpPr>
              <a:spLocks/>
            </p:cNvSpPr>
            <p:nvPr/>
          </p:nvSpPr>
          <p:spPr bwMode="auto">
            <a:xfrm>
              <a:off x="1990" y="1044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8" name="Freeform 164"/>
            <p:cNvSpPr>
              <a:spLocks/>
            </p:cNvSpPr>
            <p:nvPr/>
          </p:nvSpPr>
          <p:spPr bwMode="auto">
            <a:xfrm>
              <a:off x="2013" y="1055"/>
              <a:ext cx="37" cy="37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09" name="Freeform 165"/>
            <p:cNvSpPr>
              <a:spLocks/>
            </p:cNvSpPr>
            <p:nvPr/>
          </p:nvSpPr>
          <p:spPr bwMode="auto">
            <a:xfrm>
              <a:off x="2044" y="1061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0" name="Freeform 166"/>
            <p:cNvSpPr>
              <a:spLocks/>
            </p:cNvSpPr>
            <p:nvPr/>
          </p:nvSpPr>
          <p:spPr bwMode="auto">
            <a:xfrm>
              <a:off x="2073" y="1073"/>
              <a:ext cx="35" cy="36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1" name="Freeform 167"/>
            <p:cNvSpPr>
              <a:spLocks/>
            </p:cNvSpPr>
            <p:nvPr/>
          </p:nvSpPr>
          <p:spPr bwMode="auto">
            <a:xfrm>
              <a:off x="2102" y="1092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2" name="Freeform 168"/>
            <p:cNvSpPr>
              <a:spLocks/>
            </p:cNvSpPr>
            <p:nvPr/>
          </p:nvSpPr>
          <p:spPr bwMode="auto">
            <a:xfrm>
              <a:off x="2125" y="1097"/>
              <a:ext cx="36" cy="35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3" name="Freeform 169"/>
            <p:cNvSpPr>
              <a:spLocks/>
            </p:cNvSpPr>
            <p:nvPr/>
          </p:nvSpPr>
          <p:spPr bwMode="auto">
            <a:xfrm>
              <a:off x="2155" y="1115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4" name="Freeform 170"/>
            <p:cNvSpPr>
              <a:spLocks/>
            </p:cNvSpPr>
            <p:nvPr/>
          </p:nvSpPr>
          <p:spPr bwMode="auto">
            <a:xfrm>
              <a:off x="2184" y="1092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5" name="Freeform 171"/>
            <p:cNvSpPr>
              <a:spLocks/>
            </p:cNvSpPr>
            <p:nvPr/>
          </p:nvSpPr>
          <p:spPr bwMode="auto">
            <a:xfrm>
              <a:off x="2213" y="1109"/>
              <a:ext cx="35" cy="35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6" name="Freeform 172"/>
            <p:cNvSpPr>
              <a:spLocks/>
            </p:cNvSpPr>
            <p:nvPr/>
          </p:nvSpPr>
          <p:spPr bwMode="auto">
            <a:xfrm>
              <a:off x="2242" y="1144"/>
              <a:ext cx="37" cy="35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7" name="Freeform 173"/>
            <p:cNvSpPr>
              <a:spLocks/>
            </p:cNvSpPr>
            <p:nvPr/>
          </p:nvSpPr>
          <p:spPr bwMode="auto">
            <a:xfrm>
              <a:off x="2302" y="1792"/>
              <a:ext cx="34" cy="3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19" name="Rectangle 175"/>
            <p:cNvSpPr>
              <a:spLocks noChangeArrowheads="1"/>
            </p:cNvSpPr>
            <p:nvPr/>
          </p:nvSpPr>
          <p:spPr bwMode="auto">
            <a:xfrm>
              <a:off x="871" y="1767"/>
              <a:ext cx="2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0" name="Rectangle 176"/>
            <p:cNvSpPr>
              <a:spLocks noChangeArrowheads="1"/>
            </p:cNvSpPr>
            <p:nvPr/>
          </p:nvSpPr>
          <p:spPr bwMode="auto">
            <a:xfrm>
              <a:off x="871" y="1632"/>
              <a:ext cx="2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1" name="Rectangle 177"/>
            <p:cNvSpPr>
              <a:spLocks noChangeArrowheads="1"/>
            </p:cNvSpPr>
            <p:nvPr/>
          </p:nvSpPr>
          <p:spPr bwMode="auto">
            <a:xfrm>
              <a:off x="871" y="1497"/>
              <a:ext cx="26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2" name="Rectangle 178"/>
            <p:cNvSpPr>
              <a:spLocks noChangeArrowheads="1"/>
            </p:cNvSpPr>
            <p:nvPr/>
          </p:nvSpPr>
          <p:spPr bwMode="auto">
            <a:xfrm>
              <a:off x="871" y="1368"/>
              <a:ext cx="26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3" name="Rectangle 179"/>
            <p:cNvSpPr>
              <a:spLocks noChangeArrowheads="1"/>
            </p:cNvSpPr>
            <p:nvPr/>
          </p:nvSpPr>
          <p:spPr bwMode="auto">
            <a:xfrm>
              <a:off x="871" y="1233"/>
              <a:ext cx="2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4" name="Rectangle 180"/>
            <p:cNvSpPr>
              <a:spLocks noChangeArrowheads="1"/>
            </p:cNvSpPr>
            <p:nvPr/>
          </p:nvSpPr>
          <p:spPr bwMode="auto">
            <a:xfrm>
              <a:off x="871" y="1097"/>
              <a:ext cx="26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5" name="Rectangle 181"/>
            <p:cNvSpPr>
              <a:spLocks noChangeArrowheads="1"/>
            </p:cNvSpPr>
            <p:nvPr/>
          </p:nvSpPr>
          <p:spPr bwMode="auto">
            <a:xfrm>
              <a:off x="871" y="961"/>
              <a:ext cx="2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6" name="Rectangle 182"/>
            <p:cNvSpPr>
              <a:spLocks noChangeArrowheads="1"/>
            </p:cNvSpPr>
            <p:nvPr/>
          </p:nvSpPr>
          <p:spPr bwMode="auto">
            <a:xfrm>
              <a:off x="935" y="1861"/>
              <a:ext cx="2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7" name="Rectangle 183"/>
            <p:cNvSpPr>
              <a:spLocks noChangeArrowheads="1"/>
            </p:cNvSpPr>
            <p:nvPr/>
          </p:nvSpPr>
          <p:spPr bwMode="auto">
            <a:xfrm>
              <a:off x="1058" y="1861"/>
              <a:ext cx="5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8" name="Rectangle 184"/>
            <p:cNvSpPr>
              <a:spLocks noChangeArrowheads="1"/>
            </p:cNvSpPr>
            <p:nvPr/>
          </p:nvSpPr>
          <p:spPr bwMode="auto">
            <a:xfrm>
              <a:off x="1198" y="1861"/>
              <a:ext cx="5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29" name="Rectangle 185"/>
            <p:cNvSpPr>
              <a:spLocks noChangeArrowheads="1"/>
            </p:cNvSpPr>
            <p:nvPr/>
          </p:nvSpPr>
          <p:spPr bwMode="auto">
            <a:xfrm>
              <a:off x="1334" y="1861"/>
              <a:ext cx="5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0" name="Rectangle 186"/>
            <p:cNvSpPr>
              <a:spLocks noChangeArrowheads="1"/>
            </p:cNvSpPr>
            <p:nvPr/>
          </p:nvSpPr>
          <p:spPr bwMode="auto">
            <a:xfrm>
              <a:off x="1475" y="1861"/>
              <a:ext cx="5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1" name="Rectangle 187"/>
            <p:cNvSpPr>
              <a:spLocks noChangeArrowheads="1"/>
            </p:cNvSpPr>
            <p:nvPr/>
          </p:nvSpPr>
          <p:spPr bwMode="auto">
            <a:xfrm>
              <a:off x="1615" y="1861"/>
              <a:ext cx="5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2" name="Rectangle 188"/>
            <p:cNvSpPr>
              <a:spLocks noChangeArrowheads="1"/>
            </p:cNvSpPr>
            <p:nvPr/>
          </p:nvSpPr>
          <p:spPr bwMode="auto">
            <a:xfrm>
              <a:off x="1756" y="1861"/>
              <a:ext cx="5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3" name="Rectangle 189"/>
            <p:cNvSpPr>
              <a:spLocks noChangeArrowheads="1"/>
            </p:cNvSpPr>
            <p:nvPr/>
          </p:nvSpPr>
          <p:spPr bwMode="auto">
            <a:xfrm>
              <a:off x="1896" y="1861"/>
              <a:ext cx="5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4" name="Rectangle 190"/>
            <p:cNvSpPr>
              <a:spLocks noChangeArrowheads="1"/>
            </p:cNvSpPr>
            <p:nvPr/>
          </p:nvSpPr>
          <p:spPr bwMode="auto">
            <a:xfrm>
              <a:off x="2032" y="1861"/>
              <a:ext cx="5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5" name="Rectangle 191"/>
            <p:cNvSpPr>
              <a:spLocks noChangeArrowheads="1"/>
            </p:cNvSpPr>
            <p:nvPr/>
          </p:nvSpPr>
          <p:spPr bwMode="auto">
            <a:xfrm>
              <a:off x="2173" y="1861"/>
              <a:ext cx="5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6" name="Rectangle 192"/>
            <p:cNvSpPr>
              <a:spLocks noChangeArrowheads="1"/>
            </p:cNvSpPr>
            <p:nvPr/>
          </p:nvSpPr>
          <p:spPr bwMode="auto">
            <a:xfrm>
              <a:off x="2296" y="1861"/>
              <a:ext cx="7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7" name="Rectangle 193"/>
            <p:cNvSpPr>
              <a:spLocks noChangeArrowheads="1"/>
            </p:cNvSpPr>
            <p:nvPr/>
          </p:nvSpPr>
          <p:spPr bwMode="auto">
            <a:xfrm>
              <a:off x="1200" y="1920"/>
              <a:ext cx="58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8" name="Rectangle 194"/>
            <p:cNvSpPr>
              <a:spLocks noChangeArrowheads="1"/>
            </p:cNvSpPr>
            <p:nvPr/>
          </p:nvSpPr>
          <p:spPr bwMode="auto">
            <a:xfrm rot="16200000">
              <a:off x="495" y="1528"/>
              <a:ext cx="601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Среднее значение скорости,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339" name="Rectangle 195"/>
            <p:cNvSpPr>
              <a:spLocks noChangeArrowheads="1"/>
            </p:cNvSpPr>
            <p:nvPr/>
          </p:nvSpPr>
          <p:spPr bwMode="auto">
            <a:xfrm rot="16200000">
              <a:off x="757" y="1120"/>
              <a:ext cx="7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м/с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4183" name="Rectangle 39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4817" name="Group 673"/>
          <p:cNvGrpSpPr>
            <a:grpSpLocks/>
          </p:cNvGrpSpPr>
          <p:nvPr/>
        </p:nvGrpSpPr>
        <p:grpSpPr bwMode="auto">
          <a:xfrm>
            <a:off x="1293813" y="3943350"/>
            <a:ext cx="2508250" cy="1790700"/>
            <a:chOff x="815" y="2352"/>
            <a:chExt cx="1475" cy="1053"/>
          </a:xfrm>
        </p:grpSpPr>
        <p:sp>
          <p:nvSpPr>
            <p:cNvPr id="774501" name="Rectangle 357"/>
            <p:cNvSpPr>
              <a:spLocks noChangeArrowheads="1"/>
            </p:cNvSpPr>
            <p:nvPr/>
          </p:nvSpPr>
          <p:spPr bwMode="auto">
            <a:xfrm>
              <a:off x="985" y="2390"/>
              <a:ext cx="1295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2" name="Line 358"/>
            <p:cNvSpPr>
              <a:spLocks noChangeShapeType="1"/>
            </p:cNvSpPr>
            <p:nvPr/>
          </p:nvSpPr>
          <p:spPr bwMode="auto">
            <a:xfrm>
              <a:off x="985" y="3119"/>
              <a:ext cx="12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3" name="Line 359"/>
            <p:cNvSpPr>
              <a:spLocks noChangeShapeType="1"/>
            </p:cNvSpPr>
            <p:nvPr/>
          </p:nvSpPr>
          <p:spPr bwMode="auto">
            <a:xfrm>
              <a:off x="985" y="2999"/>
              <a:ext cx="12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4" name="Line 360"/>
            <p:cNvSpPr>
              <a:spLocks noChangeShapeType="1"/>
            </p:cNvSpPr>
            <p:nvPr/>
          </p:nvSpPr>
          <p:spPr bwMode="auto">
            <a:xfrm>
              <a:off x="985" y="2876"/>
              <a:ext cx="12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5" name="Line 361"/>
            <p:cNvSpPr>
              <a:spLocks noChangeShapeType="1"/>
            </p:cNvSpPr>
            <p:nvPr/>
          </p:nvSpPr>
          <p:spPr bwMode="auto">
            <a:xfrm>
              <a:off x="985" y="2754"/>
              <a:ext cx="12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6" name="Line 362"/>
            <p:cNvSpPr>
              <a:spLocks noChangeShapeType="1"/>
            </p:cNvSpPr>
            <p:nvPr/>
          </p:nvSpPr>
          <p:spPr bwMode="auto">
            <a:xfrm>
              <a:off x="985" y="2633"/>
              <a:ext cx="12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7" name="Line 363"/>
            <p:cNvSpPr>
              <a:spLocks noChangeShapeType="1"/>
            </p:cNvSpPr>
            <p:nvPr/>
          </p:nvSpPr>
          <p:spPr bwMode="auto">
            <a:xfrm>
              <a:off x="985" y="2511"/>
              <a:ext cx="12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8" name="Line 364"/>
            <p:cNvSpPr>
              <a:spLocks noChangeShapeType="1"/>
            </p:cNvSpPr>
            <p:nvPr/>
          </p:nvSpPr>
          <p:spPr bwMode="auto">
            <a:xfrm>
              <a:off x="985" y="2390"/>
              <a:ext cx="12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09" name="Line 365"/>
            <p:cNvSpPr>
              <a:spLocks noChangeShapeType="1"/>
            </p:cNvSpPr>
            <p:nvPr/>
          </p:nvSpPr>
          <p:spPr bwMode="auto">
            <a:xfrm>
              <a:off x="1114" y="2390"/>
              <a:ext cx="2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0" name="Line 366"/>
            <p:cNvSpPr>
              <a:spLocks noChangeShapeType="1"/>
            </p:cNvSpPr>
            <p:nvPr/>
          </p:nvSpPr>
          <p:spPr bwMode="auto">
            <a:xfrm>
              <a:off x="1245" y="2390"/>
              <a:ext cx="2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1" name="Line 367"/>
            <p:cNvSpPr>
              <a:spLocks noChangeShapeType="1"/>
            </p:cNvSpPr>
            <p:nvPr/>
          </p:nvSpPr>
          <p:spPr bwMode="auto">
            <a:xfrm>
              <a:off x="1374" y="2390"/>
              <a:ext cx="1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2" name="Line 368"/>
            <p:cNvSpPr>
              <a:spLocks noChangeShapeType="1"/>
            </p:cNvSpPr>
            <p:nvPr/>
          </p:nvSpPr>
          <p:spPr bwMode="auto">
            <a:xfrm>
              <a:off x="1503" y="2390"/>
              <a:ext cx="2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3" name="Line 369"/>
            <p:cNvSpPr>
              <a:spLocks noChangeShapeType="1"/>
            </p:cNvSpPr>
            <p:nvPr/>
          </p:nvSpPr>
          <p:spPr bwMode="auto">
            <a:xfrm>
              <a:off x="1633" y="2390"/>
              <a:ext cx="1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4" name="Line 370"/>
            <p:cNvSpPr>
              <a:spLocks noChangeShapeType="1"/>
            </p:cNvSpPr>
            <p:nvPr/>
          </p:nvSpPr>
          <p:spPr bwMode="auto">
            <a:xfrm>
              <a:off x="1762" y="2390"/>
              <a:ext cx="2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5" name="Line 371"/>
            <p:cNvSpPr>
              <a:spLocks noChangeShapeType="1"/>
            </p:cNvSpPr>
            <p:nvPr/>
          </p:nvSpPr>
          <p:spPr bwMode="auto">
            <a:xfrm>
              <a:off x="1892" y="2390"/>
              <a:ext cx="1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6" name="Line 372"/>
            <p:cNvSpPr>
              <a:spLocks noChangeShapeType="1"/>
            </p:cNvSpPr>
            <p:nvPr/>
          </p:nvSpPr>
          <p:spPr bwMode="auto">
            <a:xfrm>
              <a:off x="2021" y="2390"/>
              <a:ext cx="2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7" name="Line 373"/>
            <p:cNvSpPr>
              <a:spLocks noChangeShapeType="1"/>
            </p:cNvSpPr>
            <p:nvPr/>
          </p:nvSpPr>
          <p:spPr bwMode="auto">
            <a:xfrm>
              <a:off x="2151" y="2390"/>
              <a:ext cx="1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8" name="Line 374"/>
            <p:cNvSpPr>
              <a:spLocks noChangeShapeType="1"/>
            </p:cNvSpPr>
            <p:nvPr/>
          </p:nvSpPr>
          <p:spPr bwMode="auto">
            <a:xfrm>
              <a:off x="2280" y="2390"/>
              <a:ext cx="2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19" name="Rectangle 375"/>
            <p:cNvSpPr>
              <a:spLocks noChangeArrowheads="1"/>
            </p:cNvSpPr>
            <p:nvPr/>
          </p:nvSpPr>
          <p:spPr bwMode="auto">
            <a:xfrm>
              <a:off x="985" y="2390"/>
              <a:ext cx="1295" cy="850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0" name="Line 376"/>
            <p:cNvSpPr>
              <a:spLocks noChangeShapeType="1"/>
            </p:cNvSpPr>
            <p:nvPr/>
          </p:nvSpPr>
          <p:spPr bwMode="auto">
            <a:xfrm>
              <a:off x="985" y="2390"/>
              <a:ext cx="1" cy="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1" name="Line 377"/>
            <p:cNvSpPr>
              <a:spLocks noChangeShapeType="1"/>
            </p:cNvSpPr>
            <p:nvPr/>
          </p:nvSpPr>
          <p:spPr bwMode="auto">
            <a:xfrm>
              <a:off x="967" y="324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2" name="Line 378"/>
            <p:cNvSpPr>
              <a:spLocks noChangeShapeType="1"/>
            </p:cNvSpPr>
            <p:nvPr/>
          </p:nvSpPr>
          <p:spPr bwMode="auto">
            <a:xfrm>
              <a:off x="967" y="311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3" name="Line 379"/>
            <p:cNvSpPr>
              <a:spLocks noChangeShapeType="1"/>
            </p:cNvSpPr>
            <p:nvPr/>
          </p:nvSpPr>
          <p:spPr bwMode="auto">
            <a:xfrm>
              <a:off x="967" y="299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4" name="Line 380"/>
            <p:cNvSpPr>
              <a:spLocks noChangeShapeType="1"/>
            </p:cNvSpPr>
            <p:nvPr/>
          </p:nvSpPr>
          <p:spPr bwMode="auto">
            <a:xfrm>
              <a:off x="967" y="2876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5" name="Line 381"/>
            <p:cNvSpPr>
              <a:spLocks noChangeShapeType="1"/>
            </p:cNvSpPr>
            <p:nvPr/>
          </p:nvSpPr>
          <p:spPr bwMode="auto">
            <a:xfrm>
              <a:off x="967" y="27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6" name="Line 382"/>
            <p:cNvSpPr>
              <a:spLocks noChangeShapeType="1"/>
            </p:cNvSpPr>
            <p:nvPr/>
          </p:nvSpPr>
          <p:spPr bwMode="auto">
            <a:xfrm>
              <a:off x="967" y="263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7" name="Line 383"/>
            <p:cNvSpPr>
              <a:spLocks noChangeShapeType="1"/>
            </p:cNvSpPr>
            <p:nvPr/>
          </p:nvSpPr>
          <p:spPr bwMode="auto">
            <a:xfrm>
              <a:off x="967" y="2511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8" name="Line 384"/>
            <p:cNvSpPr>
              <a:spLocks noChangeShapeType="1"/>
            </p:cNvSpPr>
            <p:nvPr/>
          </p:nvSpPr>
          <p:spPr bwMode="auto">
            <a:xfrm>
              <a:off x="967" y="239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29" name="Line 385"/>
            <p:cNvSpPr>
              <a:spLocks noChangeShapeType="1"/>
            </p:cNvSpPr>
            <p:nvPr/>
          </p:nvSpPr>
          <p:spPr bwMode="auto">
            <a:xfrm>
              <a:off x="985" y="3240"/>
              <a:ext cx="129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0" name="Line 386"/>
            <p:cNvSpPr>
              <a:spLocks noChangeShapeType="1"/>
            </p:cNvSpPr>
            <p:nvPr/>
          </p:nvSpPr>
          <p:spPr bwMode="auto">
            <a:xfrm flipV="1">
              <a:off x="985" y="324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1" name="Line 387"/>
            <p:cNvSpPr>
              <a:spLocks noChangeShapeType="1"/>
            </p:cNvSpPr>
            <p:nvPr/>
          </p:nvSpPr>
          <p:spPr bwMode="auto">
            <a:xfrm flipV="1">
              <a:off x="1114" y="324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2" name="Line 388"/>
            <p:cNvSpPr>
              <a:spLocks noChangeShapeType="1"/>
            </p:cNvSpPr>
            <p:nvPr/>
          </p:nvSpPr>
          <p:spPr bwMode="auto">
            <a:xfrm flipV="1">
              <a:off x="1245" y="324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3" name="Line 389"/>
            <p:cNvSpPr>
              <a:spLocks noChangeShapeType="1"/>
            </p:cNvSpPr>
            <p:nvPr/>
          </p:nvSpPr>
          <p:spPr bwMode="auto">
            <a:xfrm flipV="1">
              <a:off x="1374" y="324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4" name="Line 390"/>
            <p:cNvSpPr>
              <a:spLocks noChangeShapeType="1"/>
            </p:cNvSpPr>
            <p:nvPr/>
          </p:nvSpPr>
          <p:spPr bwMode="auto">
            <a:xfrm flipV="1">
              <a:off x="1503" y="324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5" name="Line 391"/>
            <p:cNvSpPr>
              <a:spLocks noChangeShapeType="1"/>
            </p:cNvSpPr>
            <p:nvPr/>
          </p:nvSpPr>
          <p:spPr bwMode="auto">
            <a:xfrm flipV="1">
              <a:off x="1633" y="324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6" name="Line 392"/>
            <p:cNvSpPr>
              <a:spLocks noChangeShapeType="1"/>
            </p:cNvSpPr>
            <p:nvPr/>
          </p:nvSpPr>
          <p:spPr bwMode="auto">
            <a:xfrm flipV="1">
              <a:off x="1762" y="324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7" name="Line 393"/>
            <p:cNvSpPr>
              <a:spLocks noChangeShapeType="1"/>
            </p:cNvSpPr>
            <p:nvPr/>
          </p:nvSpPr>
          <p:spPr bwMode="auto">
            <a:xfrm flipV="1">
              <a:off x="1892" y="324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8" name="Line 394"/>
            <p:cNvSpPr>
              <a:spLocks noChangeShapeType="1"/>
            </p:cNvSpPr>
            <p:nvPr/>
          </p:nvSpPr>
          <p:spPr bwMode="auto">
            <a:xfrm flipV="1">
              <a:off x="2021" y="324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39" name="Line 395"/>
            <p:cNvSpPr>
              <a:spLocks noChangeShapeType="1"/>
            </p:cNvSpPr>
            <p:nvPr/>
          </p:nvSpPr>
          <p:spPr bwMode="auto">
            <a:xfrm flipV="1">
              <a:off x="2151" y="3240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0" name="Line 396"/>
            <p:cNvSpPr>
              <a:spLocks noChangeShapeType="1"/>
            </p:cNvSpPr>
            <p:nvPr/>
          </p:nvSpPr>
          <p:spPr bwMode="auto">
            <a:xfrm flipV="1">
              <a:off x="2280" y="3240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1" name="Freeform 397"/>
            <p:cNvSpPr>
              <a:spLocks/>
            </p:cNvSpPr>
            <p:nvPr/>
          </p:nvSpPr>
          <p:spPr bwMode="auto">
            <a:xfrm>
              <a:off x="985" y="2710"/>
              <a:ext cx="53" cy="530"/>
            </a:xfrm>
            <a:custGeom>
              <a:avLst/>
              <a:gdLst>
                <a:gd name="T0" fmla="*/ 0 w 71"/>
                <a:gd name="T1" fmla="*/ 722 h 722"/>
                <a:gd name="T2" fmla="*/ 5 w 71"/>
                <a:gd name="T3" fmla="*/ 675 h 722"/>
                <a:gd name="T4" fmla="*/ 9 w 71"/>
                <a:gd name="T5" fmla="*/ 627 h 722"/>
                <a:gd name="T6" fmla="*/ 14 w 71"/>
                <a:gd name="T7" fmla="*/ 577 h 722"/>
                <a:gd name="T8" fmla="*/ 19 w 71"/>
                <a:gd name="T9" fmla="*/ 525 h 722"/>
                <a:gd name="T10" fmla="*/ 28 w 71"/>
                <a:gd name="T11" fmla="*/ 421 h 722"/>
                <a:gd name="T12" fmla="*/ 33 w 71"/>
                <a:gd name="T13" fmla="*/ 369 h 722"/>
                <a:gd name="T14" fmla="*/ 38 w 71"/>
                <a:gd name="T15" fmla="*/ 317 h 722"/>
                <a:gd name="T16" fmla="*/ 43 w 71"/>
                <a:gd name="T17" fmla="*/ 268 h 722"/>
                <a:gd name="T18" fmla="*/ 47 w 71"/>
                <a:gd name="T19" fmla="*/ 220 h 722"/>
                <a:gd name="T20" fmla="*/ 52 w 71"/>
                <a:gd name="T21" fmla="*/ 174 h 722"/>
                <a:gd name="T22" fmla="*/ 55 w 71"/>
                <a:gd name="T23" fmla="*/ 132 h 722"/>
                <a:gd name="T24" fmla="*/ 58 w 71"/>
                <a:gd name="T25" fmla="*/ 112 h 722"/>
                <a:gd name="T26" fmla="*/ 59 w 71"/>
                <a:gd name="T27" fmla="*/ 93 h 722"/>
                <a:gd name="T28" fmla="*/ 62 w 71"/>
                <a:gd name="T29" fmla="*/ 74 h 722"/>
                <a:gd name="T30" fmla="*/ 63 w 71"/>
                <a:gd name="T31" fmla="*/ 57 h 722"/>
                <a:gd name="T32" fmla="*/ 66 w 71"/>
                <a:gd name="T33" fmla="*/ 41 h 722"/>
                <a:gd name="T34" fmla="*/ 67 w 71"/>
                <a:gd name="T35" fmla="*/ 27 h 722"/>
                <a:gd name="T36" fmla="*/ 69 w 71"/>
                <a:gd name="T37" fmla="*/ 13 h 722"/>
                <a:gd name="T38" fmla="*/ 71 w 71"/>
                <a:gd name="T39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722">
                  <a:moveTo>
                    <a:pt x="0" y="722"/>
                  </a:moveTo>
                  <a:lnTo>
                    <a:pt x="5" y="675"/>
                  </a:lnTo>
                  <a:lnTo>
                    <a:pt x="9" y="627"/>
                  </a:lnTo>
                  <a:lnTo>
                    <a:pt x="14" y="577"/>
                  </a:lnTo>
                  <a:lnTo>
                    <a:pt x="19" y="525"/>
                  </a:lnTo>
                  <a:lnTo>
                    <a:pt x="28" y="421"/>
                  </a:lnTo>
                  <a:lnTo>
                    <a:pt x="33" y="369"/>
                  </a:lnTo>
                  <a:lnTo>
                    <a:pt x="38" y="317"/>
                  </a:lnTo>
                  <a:lnTo>
                    <a:pt x="43" y="268"/>
                  </a:lnTo>
                  <a:lnTo>
                    <a:pt x="47" y="220"/>
                  </a:lnTo>
                  <a:lnTo>
                    <a:pt x="52" y="174"/>
                  </a:lnTo>
                  <a:lnTo>
                    <a:pt x="55" y="132"/>
                  </a:lnTo>
                  <a:lnTo>
                    <a:pt x="58" y="112"/>
                  </a:lnTo>
                  <a:lnTo>
                    <a:pt x="59" y="93"/>
                  </a:lnTo>
                  <a:lnTo>
                    <a:pt x="62" y="74"/>
                  </a:lnTo>
                  <a:lnTo>
                    <a:pt x="63" y="57"/>
                  </a:lnTo>
                  <a:lnTo>
                    <a:pt x="66" y="41"/>
                  </a:lnTo>
                  <a:lnTo>
                    <a:pt x="67" y="27"/>
                  </a:lnTo>
                  <a:lnTo>
                    <a:pt x="69" y="13"/>
                  </a:lnTo>
                  <a:lnTo>
                    <a:pt x="71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2" name="Freeform 398"/>
            <p:cNvSpPr>
              <a:spLocks/>
            </p:cNvSpPr>
            <p:nvPr/>
          </p:nvSpPr>
          <p:spPr bwMode="auto">
            <a:xfrm>
              <a:off x="1038" y="2689"/>
              <a:ext cx="25" cy="21"/>
            </a:xfrm>
            <a:custGeom>
              <a:avLst/>
              <a:gdLst>
                <a:gd name="T0" fmla="*/ 0 w 34"/>
                <a:gd name="T1" fmla="*/ 28 h 28"/>
                <a:gd name="T2" fmla="*/ 2 w 34"/>
                <a:gd name="T3" fmla="*/ 21 h 28"/>
                <a:gd name="T4" fmla="*/ 6 w 34"/>
                <a:gd name="T5" fmla="*/ 14 h 28"/>
                <a:gd name="T6" fmla="*/ 11 w 34"/>
                <a:gd name="T7" fmla="*/ 10 h 28"/>
                <a:gd name="T8" fmla="*/ 17 w 34"/>
                <a:gd name="T9" fmla="*/ 7 h 28"/>
                <a:gd name="T10" fmla="*/ 22 w 34"/>
                <a:gd name="T11" fmla="*/ 4 h 28"/>
                <a:gd name="T12" fmla="*/ 28 w 34"/>
                <a:gd name="T13" fmla="*/ 2 h 28"/>
                <a:gd name="T14" fmla="*/ 31 w 34"/>
                <a:gd name="T15" fmla="*/ 0 h 28"/>
                <a:gd name="T16" fmla="*/ 34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0" y="28"/>
                  </a:moveTo>
                  <a:lnTo>
                    <a:pt x="2" y="21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1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3" name="Freeform 399"/>
            <p:cNvSpPr>
              <a:spLocks/>
            </p:cNvSpPr>
            <p:nvPr/>
          </p:nvSpPr>
          <p:spPr bwMode="auto">
            <a:xfrm>
              <a:off x="1063" y="2682"/>
              <a:ext cx="26" cy="7"/>
            </a:xfrm>
            <a:custGeom>
              <a:avLst/>
              <a:gdLst>
                <a:gd name="T0" fmla="*/ 0 w 35"/>
                <a:gd name="T1" fmla="*/ 10 h 10"/>
                <a:gd name="T2" fmla="*/ 9 w 35"/>
                <a:gd name="T3" fmla="*/ 7 h 10"/>
                <a:gd name="T4" fmla="*/ 18 w 35"/>
                <a:gd name="T5" fmla="*/ 4 h 10"/>
                <a:gd name="T6" fmla="*/ 35 w 3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0">
                  <a:moveTo>
                    <a:pt x="0" y="10"/>
                  </a:moveTo>
                  <a:lnTo>
                    <a:pt x="9" y="7"/>
                  </a:lnTo>
                  <a:lnTo>
                    <a:pt x="18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4" name="Freeform 400"/>
            <p:cNvSpPr>
              <a:spLocks/>
            </p:cNvSpPr>
            <p:nvPr/>
          </p:nvSpPr>
          <p:spPr bwMode="auto">
            <a:xfrm>
              <a:off x="1089" y="2680"/>
              <a:ext cx="25" cy="2"/>
            </a:xfrm>
            <a:custGeom>
              <a:avLst/>
              <a:gdLst>
                <a:gd name="T0" fmla="*/ 0 w 36"/>
                <a:gd name="T1" fmla="*/ 1 h 2"/>
                <a:gd name="T2" fmla="*/ 9 w 36"/>
                <a:gd name="T3" fmla="*/ 1 h 2"/>
                <a:gd name="T4" fmla="*/ 18 w 36"/>
                <a:gd name="T5" fmla="*/ 1 h 2"/>
                <a:gd name="T6" fmla="*/ 27 w 36"/>
                <a:gd name="T7" fmla="*/ 2 h 2"/>
                <a:gd name="T8" fmla="*/ 32 w 36"/>
                <a:gd name="T9" fmla="*/ 1 h 2"/>
                <a:gd name="T10" fmla="*/ 36 w 3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5" name="Freeform 401"/>
            <p:cNvSpPr>
              <a:spLocks/>
            </p:cNvSpPr>
            <p:nvPr/>
          </p:nvSpPr>
          <p:spPr bwMode="auto">
            <a:xfrm>
              <a:off x="1114" y="2658"/>
              <a:ext cx="27" cy="22"/>
            </a:xfrm>
            <a:custGeom>
              <a:avLst/>
              <a:gdLst>
                <a:gd name="T0" fmla="*/ 0 w 35"/>
                <a:gd name="T1" fmla="*/ 29 h 29"/>
                <a:gd name="T2" fmla="*/ 5 w 35"/>
                <a:gd name="T3" fmla="*/ 26 h 29"/>
                <a:gd name="T4" fmla="*/ 9 w 35"/>
                <a:gd name="T5" fmla="*/ 24 h 29"/>
                <a:gd name="T6" fmla="*/ 18 w 35"/>
                <a:gd name="T7" fmla="*/ 15 h 29"/>
                <a:gd name="T8" fmla="*/ 26 w 35"/>
                <a:gd name="T9" fmla="*/ 6 h 29"/>
                <a:gd name="T10" fmla="*/ 35 w 3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0" y="29"/>
                  </a:moveTo>
                  <a:lnTo>
                    <a:pt x="5" y="26"/>
                  </a:lnTo>
                  <a:lnTo>
                    <a:pt x="9" y="24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6" name="Freeform 402"/>
            <p:cNvSpPr>
              <a:spLocks/>
            </p:cNvSpPr>
            <p:nvPr/>
          </p:nvSpPr>
          <p:spPr bwMode="auto">
            <a:xfrm>
              <a:off x="1141" y="2648"/>
              <a:ext cx="25" cy="10"/>
            </a:xfrm>
            <a:custGeom>
              <a:avLst/>
              <a:gdLst>
                <a:gd name="T0" fmla="*/ 0 w 35"/>
                <a:gd name="T1" fmla="*/ 14 h 14"/>
                <a:gd name="T2" fmla="*/ 9 w 35"/>
                <a:gd name="T3" fmla="*/ 10 h 14"/>
                <a:gd name="T4" fmla="*/ 17 w 35"/>
                <a:gd name="T5" fmla="*/ 6 h 14"/>
                <a:gd name="T6" fmla="*/ 26 w 35"/>
                <a:gd name="T7" fmla="*/ 4 h 14"/>
                <a:gd name="T8" fmla="*/ 35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9" y="10"/>
                  </a:lnTo>
                  <a:lnTo>
                    <a:pt x="17" y="6"/>
                  </a:lnTo>
                  <a:lnTo>
                    <a:pt x="26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7" name="Freeform 403"/>
            <p:cNvSpPr>
              <a:spLocks/>
            </p:cNvSpPr>
            <p:nvPr/>
          </p:nvSpPr>
          <p:spPr bwMode="auto">
            <a:xfrm>
              <a:off x="1166" y="2629"/>
              <a:ext cx="27" cy="19"/>
            </a:xfrm>
            <a:custGeom>
              <a:avLst/>
              <a:gdLst>
                <a:gd name="T0" fmla="*/ 0 w 35"/>
                <a:gd name="T1" fmla="*/ 27 h 27"/>
                <a:gd name="T2" fmla="*/ 3 w 35"/>
                <a:gd name="T3" fmla="*/ 24 h 27"/>
                <a:gd name="T4" fmla="*/ 8 w 35"/>
                <a:gd name="T5" fmla="*/ 20 h 27"/>
                <a:gd name="T6" fmla="*/ 17 w 35"/>
                <a:gd name="T7" fmla="*/ 12 h 27"/>
                <a:gd name="T8" fmla="*/ 21 w 35"/>
                <a:gd name="T9" fmla="*/ 7 h 27"/>
                <a:gd name="T10" fmla="*/ 26 w 35"/>
                <a:gd name="T11" fmla="*/ 4 h 27"/>
                <a:gd name="T12" fmla="*/ 30 w 35"/>
                <a:gd name="T13" fmla="*/ 1 h 27"/>
                <a:gd name="T14" fmla="*/ 35 w 3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3" y="24"/>
                  </a:lnTo>
                  <a:lnTo>
                    <a:pt x="8" y="20"/>
                  </a:lnTo>
                  <a:lnTo>
                    <a:pt x="17" y="12"/>
                  </a:lnTo>
                  <a:lnTo>
                    <a:pt x="21" y="7"/>
                  </a:lnTo>
                  <a:lnTo>
                    <a:pt x="26" y="4"/>
                  </a:lnTo>
                  <a:lnTo>
                    <a:pt x="30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8" name="Freeform 404"/>
            <p:cNvSpPr>
              <a:spLocks/>
            </p:cNvSpPr>
            <p:nvPr/>
          </p:nvSpPr>
          <p:spPr bwMode="auto">
            <a:xfrm>
              <a:off x="1193" y="2629"/>
              <a:ext cx="26" cy="16"/>
            </a:xfrm>
            <a:custGeom>
              <a:avLst/>
              <a:gdLst>
                <a:gd name="T0" fmla="*/ 0 w 36"/>
                <a:gd name="T1" fmla="*/ 0 h 23"/>
                <a:gd name="T2" fmla="*/ 4 w 36"/>
                <a:gd name="T3" fmla="*/ 1 h 23"/>
                <a:gd name="T4" fmla="*/ 9 w 36"/>
                <a:gd name="T5" fmla="*/ 4 h 23"/>
                <a:gd name="T6" fmla="*/ 13 w 36"/>
                <a:gd name="T7" fmla="*/ 8 h 23"/>
                <a:gd name="T8" fmla="*/ 18 w 36"/>
                <a:gd name="T9" fmla="*/ 13 h 23"/>
                <a:gd name="T10" fmla="*/ 23 w 36"/>
                <a:gd name="T11" fmla="*/ 18 h 23"/>
                <a:gd name="T12" fmla="*/ 27 w 36"/>
                <a:gd name="T13" fmla="*/ 22 h 23"/>
                <a:gd name="T14" fmla="*/ 32 w 36"/>
                <a:gd name="T15" fmla="*/ 23 h 23"/>
                <a:gd name="T16" fmla="*/ 36 w 36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4" y="1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8" y="13"/>
                  </a:lnTo>
                  <a:lnTo>
                    <a:pt x="23" y="18"/>
                  </a:lnTo>
                  <a:lnTo>
                    <a:pt x="27" y="22"/>
                  </a:lnTo>
                  <a:lnTo>
                    <a:pt x="32" y="23"/>
                  </a:lnTo>
                  <a:lnTo>
                    <a:pt x="36" y="2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49" name="Freeform 405"/>
            <p:cNvSpPr>
              <a:spLocks/>
            </p:cNvSpPr>
            <p:nvPr/>
          </p:nvSpPr>
          <p:spPr bwMode="auto">
            <a:xfrm>
              <a:off x="1219" y="2608"/>
              <a:ext cx="26" cy="37"/>
            </a:xfrm>
            <a:custGeom>
              <a:avLst/>
              <a:gdLst>
                <a:gd name="T0" fmla="*/ 0 w 35"/>
                <a:gd name="T1" fmla="*/ 52 h 52"/>
                <a:gd name="T2" fmla="*/ 5 w 35"/>
                <a:gd name="T3" fmla="*/ 48 h 52"/>
                <a:gd name="T4" fmla="*/ 8 w 35"/>
                <a:gd name="T5" fmla="*/ 43 h 52"/>
                <a:gd name="T6" fmla="*/ 13 w 35"/>
                <a:gd name="T7" fmla="*/ 36 h 52"/>
                <a:gd name="T8" fmla="*/ 17 w 35"/>
                <a:gd name="T9" fmla="*/ 28 h 52"/>
                <a:gd name="T10" fmla="*/ 22 w 35"/>
                <a:gd name="T11" fmla="*/ 19 h 52"/>
                <a:gd name="T12" fmla="*/ 26 w 35"/>
                <a:gd name="T13" fmla="*/ 11 h 52"/>
                <a:gd name="T14" fmla="*/ 31 w 35"/>
                <a:gd name="T15" fmla="*/ 5 h 52"/>
                <a:gd name="T16" fmla="*/ 35 w 3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2">
                  <a:moveTo>
                    <a:pt x="0" y="52"/>
                  </a:moveTo>
                  <a:lnTo>
                    <a:pt x="5" y="48"/>
                  </a:lnTo>
                  <a:lnTo>
                    <a:pt x="8" y="43"/>
                  </a:lnTo>
                  <a:lnTo>
                    <a:pt x="13" y="36"/>
                  </a:lnTo>
                  <a:lnTo>
                    <a:pt x="17" y="28"/>
                  </a:lnTo>
                  <a:lnTo>
                    <a:pt x="22" y="19"/>
                  </a:lnTo>
                  <a:lnTo>
                    <a:pt x="26" y="11"/>
                  </a:lnTo>
                  <a:lnTo>
                    <a:pt x="31" y="5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0" name="Freeform 406"/>
            <p:cNvSpPr>
              <a:spLocks/>
            </p:cNvSpPr>
            <p:nvPr/>
          </p:nvSpPr>
          <p:spPr bwMode="auto">
            <a:xfrm>
              <a:off x="1245" y="2604"/>
              <a:ext cx="26" cy="4"/>
            </a:xfrm>
            <a:custGeom>
              <a:avLst/>
              <a:gdLst>
                <a:gd name="T0" fmla="*/ 0 w 34"/>
                <a:gd name="T1" fmla="*/ 5 h 5"/>
                <a:gd name="T2" fmla="*/ 4 w 34"/>
                <a:gd name="T3" fmla="*/ 2 h 5"/>
                <a:gd name="T4" fmla="*/ 9 w 34"/>
                <a:gd name="T5" fmla="*/ 0 h 5"/>
                <a:gd name="T6" fmla="*/ 16 w 34"/>
                <a:gd name="T7" fmla="*/ 0 h 5"/>
                <a:gd name="T8" fmla="*/ 25 w 34"/>
                <a:gd name="T9" fmla="*/ 0 h 5"/>
                <a:gd name="T10" fmla="*/ 34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0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1" name="Freeform 407"/>
            <p:cNvSpPr>
              <a:spLocks/>
            </p:cNvSpPr>
            <p:nvPr/>
          </p:nvSpPr>
          <p:spPr bwMode="auto">
            <a:xfrm>
              <a:off x="1271" y="2596"/>
              <a:ext cx="25" cy="8"/>
            </a:xfrm>
            <a:custGeom>
              <a:avLst/>
              <a:gdLst>
                <a:gd name="T0" fmla="*/ 0 w 36"/>
                <a:gd name="T1" fmla="*/ 10 h 10"/>
                <a:gd name="T2" fmla="*/ 18 w 36"/>
                <a:gd name="T3" fmla="*/ 6 h 10"/>
                <a:gd name="T4" fmla="*/ 36 w 3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0">
                  <a:moveTo>
                    <a:pt x="0" y="10"/>
                  </a:moveTo>
                  <a:lnTo>
                    <a:pt x="18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2" name="Freeform 408"/>
            <p:cNvSpPr>
              <a:spLocks/>
            </p:cNvSpPr>
            <p:nvPr/>
          </p:nvSpPr>
          <p:spPr bwMode="auto">
            <a:xfrm>
              <a:off x="1296" y="2582"/>
              <a:ext cx="26" cy="14"/>
            </a:xfrm>
            <a:custGeom>
              <a:avLst/>
              <a:gdLst>
                <a:gd name="T0" fmla="*/ 0 w 35"/>
                <a:gd name="T1" fmla="*/ 21 h 21"/>
                <a:gd name="T2" fmla="*/ 9 w 35"/>
                <a:gd name="T3" fmla="*/ 16 h 21"/>
                <a:gd name="T4" fmla="*/ 17 w 35"/>
                <a:gd name="T5" fmla="*/ 9 h 21"/>
                <a:gd name="T6" fmla="*/ 26 w 35"/>
                <a:gd name="T7" fmla="*/ 4 h 21"/>
                <a:gd name="T8" fmla="*/ 35 w 3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0" y="21"/>
                  </a:moveTo>
                  <a:lnTo>
                    <a:pt x="9" y="16"/>
                  </a:lnTo>
                  <a:lnTo>
                    <a:pt x="17" y="9"/>
                  </a:lnTo>
                  <a:lnTo>
                    <a:pt x="26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3" name="Freeform 409"/>
            <p:cNvSpPr>
              <a:spLocks/>
            </p:cNvSpPr>
            <p:nvPr/>
          </p:nvSpPr>
          <p:spPr bwMode="auto">
            <a:xfrm>
              <a:off x="1322" y="2582"/>
              <a:ext cx="27" cy="3"/>
            </a:xfrm>
            <a:custGeom>
              <a:avLst/>
              <a:gdLst>
                <a:gd name="T0" fmla="*/ 0 w 36"/>
                <a:gd name="T1" fmla="*/ 0 h 4"/>
                <a:gd name="T2" fmla="*/ 9 w 36"/>
                <a:gd name="T3" fmla="*/ 0 h 4"/>
                <a:gd name="T4" fmla="*/ 18 w 36"/>
                <a:gd name="T5" fmla="*/ 2 h 4"/>
                <a:gd name="T6" fmla="*/ 27 w 36"/>
                <a:gd name="T7" fmla="*/ 3 h 4"/>
                <a:gd name="T8" fmla="*/ 36 w 3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">
                  <a:moveTo>
                    <a:pt x="0" y="0"/>
                  </a:moveTo>
                  <a:lnTo>
                    <a:pt x="9" y="0"/>
                  </a:lnTo>
                  <a:lnTo>
                    <a:pt x="18" y="2"/>
                  </a:lnTo>
                  <a:lnTo>
                    <a:pt x="27" y="3"/>
                  </a:lnTo>
                  <a:lnTo>
                    <a:pt x="36" y="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4" name="Freeform 410"/>
            <p:cNvSpPr>
              <a:spLocks/>
            </p:cNvSpPr>
            <p:nvPr/>
          </p:nvSpPr>
          <p:spPr bwMode="auto">
            <a:xfrm>
              <a:off x="1349" y="2582"/>
              <a:ext cx="25" cy="3"/>
            </a:xfrm>
            <a:custGeom>
              <a:avLst/>
              <a:gdLst>
                <a:gd name="T0" fmla="*/ 0 w 34"/>
                <a:gd name="T1" fmla="*/ 2 h 4"/>
                <a:gd name="T2" fmla="*/ 9 w 34"/>
                <a:gd name="T3" fmla="*/ 2 h 4"/>
                <a:gd name="T4" fmla="*/ 16 w 34"/>
                <a:gd name="T5" fmla="*/ 4 h 4"/>
                <a:gd name="T6" fmla="*/ 25 w 34"/>
                <a:gd name="T7" fmla="*/ 2 h 4"/>
                <a:gd name="T8" fmla="*/ 34 w 3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0" y="2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5" name="Freeform 411"/>
            <p:cNvSpPr>
              <a:spLocks/>
            </p:cNvSpPr>
            <p:nvPr/>
          </p:nvSpPr>
          <p:spPr bwMode="auto">
            <a:xfrm>
              <a:off x="1374" y="2560"/>
              <a:ext cx="26" cy="22"/>
            </a:xfrm>
            <a:custGeom>
              <a:avLst/>
              <a:gdLst>
                <a:gd name="T0" fmla="*/ 0 w 35"/>
                <a:gd name="T1" fmla="*/ 32 h 32"/>
                <a:gd name="T2" fmla="*/ 4 w 35"/>
                <a:gd name="T3" fmla="*/ 29 h 32"/>
                <a:gd name="T4" fmla="*/ 9 w 35"/>
                <a:gd name="T5" fmla="*/ 25 h 32"/>
                <a:gd name="T6" fmla="*/ 18 w 35"/>
                <a:gd name="T7" fmla="*/ 17 h 32"/>
                <a:gd name="T8" fmla="*/ 27 w 35"/>
                <a:gd name="T9" fmla="*/ 8 h 32"/>
                <a:gd name="T10" fmla="*/ 30 w 35"/>
                <a:gd name="T11" fmla="*/ 3 h 32"/>
                <a:gd name="T12" fmla="*/ 35 w 3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0" y="32"/>
                  </a:moveTo>
                  <a:lnTo>
                    <a:pt x="4" y="29"/>
                  </a:lnTo>
                  <a:lnTo>
                    <a:pt x="9" y="25"/>
                  </a:lnTo>
                  <a:lnTo>
                    <a:pt x="18" y="17"/>
                  </a:lnTo>
                  <a:lnTo>
                    <a:pt x="27" y="8"/>
                  </a:lnTo>
                  <a:lnTo>
                    <a:pt x="30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6" name="Freeform 412"/>
            <p:cNvSpPr>
              <a:spLocks/>
            </p:cNvSpPr>
            <p:nvPr/>
          </p:nvSpPr>
          <p:spPr bwMode="auto">
            <a:xfrm>
              <a:off x="1400" y="2551"/>
              <a:ext cx="25" cy="9"/>
            </a:xfrm>
            <a:custGeom>
              <a:avLst/>
              <a:gdLst>
                <a:gd name="T0" fmla="*/ 0 w 36"/>
                <a:gd name="T1" fmla="*/ 10 h 10"/>
                <a:gd name="T2" fmla="*/ 9 w 36"/>
                <a:gd name="T3" fmla="*/ 6 h 10"/>
                <a:gd name="T4" fmla="*/ 18 w 36"/>
                <a:gd name="T5" fmla="*/ 5 h 10"/>
                <a:gd name="T6" fmla="*/ 27 w 36"/>
                <a:gd name="T7" fmla="*/ 4 h 10"/>
                <a:gd name="T8" fmla="*/ 36 w 3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0" y="10"/>
                  </a:moveTo>
                  <a:lnTo>
                    <a:pt x="9" y="6"/>
                  </a:lnTo>
                  <a:lnTo>
                    <a:pt x="18" y="5"/>
                  </a:lnTo>
                  <a:lnTo>
                    <a:pt x="27" y="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7" name="Freeform 413"/>
            <p:cNvSpPr>
              <a:spLocks/>
            </p:cNvSpPr>
            <p:nvPr/>
          </p:nvSpPr>
          <p:spPr bwMode="auto">
            <a:xfrm>
              <a:off x="1425" y="2532"/>
              <a:ext cx="27" cy="19"/>
            </a:xfrm>
            <a:custGeom>
              <a:avLst/>
              <a:gdLst>
                <a:gd name="T0" fmla="*/ 0 w 35"/>
                <a:gd name="T1" fmla="*/ 27 h 27"/>
                <a:gd name="T2" fmla="*/ 9 w 35"/>
                <a:gd name="T3" fmla="*/ 21 h 27"/>
                <a:gd name="T4" fmla="*/ 18 w 35"/>
                <a:gd name="T5" fmla="*/ 13 h 27"/>
                <a:gd name="T6" fmla="*/ 27 w 35"/>
                <a:gd name="T7" fmla="*/ 7 h 27"/>
                <a:gd name="T8" fmla="*/ 35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9" y="21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8" name="Freeform 414"/>
            <p:cNvSpPr>
              <a:spLocks/>
            </p:cNvSpPr>
            <p:nvPr/>
          </p:nvSpPr>
          <p:spPr bwMode="auto">
            <a:xfrm>
              <a:off x="1452" y="2526"/>
              <a:ext cx="25" cy="6"/>
            </a:xfrm>
            <a:custGeom>
              <a:avLst/>
              <a:gdLst>
                <a:gd name="T0" fmla="*/ 0 w 35"/>
                <a:gd name="T1" fmla="*/ 9 h 9"/>
                <a:gd name="T2" fmla="*/ 9 w 35"/>
                <a:gd name="T3" fmla="*/ 5 h 9"/>
                <a:gd name="T4" fmla="*/ 17 w 35"/>
                <a:gd name="T5" fmla="*/ 3 h 9"/>
                <a:gd name="T6" fmla="*/ 35 w 3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9">
                  <a:moveTo>
                    <a:pt x="0" y="9"/>
                  </a:moveTo>
                  <a:lnTo>
                    <a:pt x="9" y="5"/>
                  </a:lnTo>
                  <a:lnTo>
                    <a:pt x="17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59" name="Freeform 415"/>
            <p:cNvSpPr>
              <a:spLocks/>
            </p:cNvSpPr>
            <p:nvPr/>
          </p:nvSpPr>
          <p:spPr bwMode="auto">
            <a:xfrm>
              <a:off x="1477" y="2523"/>
              <a:ext cx="26" cy="3"/>
            </a:xfrm>
            <a:custGeom>
              <a:avLst/>
              <a:gdLst>
                <a:gd name="T0" fmla="*/ 0 w 35"/>
                <a:gd name="T1" fmla="*/ 3 h 3"/>
                <a:gd name="T2" fmla="*/ 17 w 35"/>
                <a:gd name="T3" fmla="*/ 1 h 3"/>
                <a:gd name="T4" fmla="*/ 35 w 3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7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0" name="Freeform 416"/>
            <p:cNvSpPr>
              <a:spLocks/>
            </p:cNvSpPr>
            <p:nvPr/>
          </p:nvSpPr>
          <p:spPr bwMode="auto">
            <a:xfrm>
              <a:off x="1503" y="2518"/>
              <a:ext cx="27" cy="5"/>
            </a:xfrm>
            <a:custGeom>
              <a:avLst/>
              <a:gdLst>
                <a:gd name="T0" fmla="*/ 0 w 36"/>
                <a:gd name="T1" fmla="*/ 5 h 5"/>
                <a:gd name="T2" fmla="*/ 18 w 36"/>
                <a:gd name="T3" fmla="*/ 3 h 5"/>
                <a:gd name="T4" fmla="*/ 27 w 36"/>
                <a:gd name="T5" fmla="*/ 2 h 5"/>
                <a:gd name="T6" fmla="*/ 36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5"/>
                  </a:moveTo>
                  <a:lnTo>
                    <a:pt x="18" y="3"/>
                  </a:lnTo>
                  <a:lnTo>
                    <a:pt x="27" y="2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1" name="Freeform 417"/>
            <p:cNvSpPr>
              <a:spLocks/>
            </p:cNvSpPr>
            <p:nvPr/>
          </p:nvSpPr>
          <p:spPr bwMode="auto">
            <a:xfrm>
              <a:off x="1530" y="2508"/>
              <a:ext cx="26" cy="10"/>
            </a:xfrm>
            <a:custGeom>
              <a:avLst/>
              <a:gdLst>
                <a:gd name="T0" fmla="*/ 0 w 35"/>
                <a:gd name="T1" fmla="*/ 14 h 14"/>
                <a:gd name="T2" fmla="*/ 8 w 35"/>
                <a:gd name="T3" fmla="*/ 11 h 14"/>
                <a:gd name="T4" fmla="*/ 17 w 35"/>
                <a:gd name="T5" fmla="*/ 6 h 14"/>
                <a:gd name="T6" fmla="*/ 26 w 35"/>
                <a:gd name="T7" fmla="*/ 2 h 14"/>
                <a:gd name="T8" fmla="*/ 35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8" y="11"/>
                  </a:lnTo>
                  <a:lnTo>
                    <a:pt x="17" y="6"/>
                  </a:lnTo>
                  <a:lnTo>
                    <a:pt x="26" y="2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2" name="Freeform 418"/>
            <p:cNvSpPr>
              <a:spLocks/>
            </p:cNvSpPr>
            <p:nvPr/>
          </p:nvSpPr>
          <p:spPr bwMode="auto">
            <a:xfrm>
              <a:off x="1556" y="2507"/>
              <a:ext cx="25" cy="1"/>
            </a:xfrm>
            <a:custGeom>
              <a:avLst/>
              <a:gdLst>
                <a:gd name="T0" fmla="*/ 0 w 34"/>
                <a:gd name="T1" fmla="*/ 3 h 3"/>
                <a:gd name="T2" fmla="*/ 9 w 34"/>
                <a:gd name="T3" fmla="*/ 1 h 3"/>
                <a:gd name="T4" fmla="*/ 17 w 34"/>
                <a:gd name="T5" fmla="*/ 0 h 3"/>
                <a:gd name="T6" fmla="*/ 34 w 3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">
                  <a:moveTo>
                    <a:pt x="0" y="3"/>
                  </a:moveTo>
                  <a:lnTo>
                    <a:pt x="9" y="1"/>
                  </a:lnTo>
                  <a:lnTo>
                    <a:pt x="17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3" name="Line 419"/>
            <p:cNvSpPr>
              <a:spLocks noChangeShapeType="1"/>
            </p:cNvSpPr>
            <p:nvPr/>
          </p:nvSpPr>
          <p:spPr bwMode="auto">
            <a:xfrm>
              <a:off x="1581" y="2507"/>
              <a:ext cx="25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4" name="Freeform 420"/>
            <p:cNvSpPr>
              <a:spLocks/>
            </p:cNvSpPr>
            <p:nvPr/>
          </p:nvSpPr>
          <p:spPr bwMode="auto">
            <a:xfrm>
              <a:off x="1606" y="2507"/>
              <a:ext cx="27" cy="1"/>
            </a:xfrm>
            <a:custGeom>
              <a:avLst/>
              <a:gdLst>
                <a:gd name="T0" fmla="*/ 0 w 35"/>
                <a:gd name="T1" fmla="*/ 0 h 3"/>
                <a:gd name="T2" fmla="*/ 18 w 35"/>
                <a:gd name="T3" fmla="*/ 1 h 3"/>
                <a:gd name="T4" fmla="*/ 35 w 3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">
                  <a:moveTo>
                    <a:pt x="0" y="0"/>
                  </a:moveTo>
                  <a:lnTo>
                    <a:pt x="18" y="1"/>
                  </a:lnTo>
                  <a:lnTo>
                    <a:pt x="35" y="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5" name="Freeform 421"/>
            <p:cNvSpPr>
              <a:spLocks/>
            </p:cNvSpPr>
            <p:nvPr/>
          </p:nvSpPr>
          <p:spPr bwMode="auto">
            <a:xfrm>
              <a:off x="1633" y="2508"/>
              <a:ext cx="26" cy="2"/>
            </a:xfrm>
            <a:custGeom>
              <a:avLst/>
              <a:gdLst>
                <a:gd name="T0" fmla="*/ 0 w 36"/>
                <a:gd name="T1" fmla="*/ 18 w 36"/>
                <a:gd name="T2" fmla="*/ 27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0" y="0"/>
                  </a:move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6" name="Freeform 422"/>
            <p:cNvSpPr>
              <a:spLocks/>
            </p:cNvSpPr>
            <p:nvPr/>
          </p:nvSpPr>
          <p:spPr bwMode="auto">
            <a:xfrm>
              <a:off x="1659" y="2508"/>
              <a:ext cx="27" cy="6"/>
            </a:xfrm>
            <a:custGeom>
              <a:avLst/>
              <a:gdLst>
                <a:gd name="T0" fmla="*/ 0 w 35"/>
                <a:gd name="T1" fmla="*/ 0 h 7"/>
                <a:gd name="T2" fmla="*/ 9 w 35"/>
                <a:gd name="T3" fmla="*/ 1 h 7"/>
                <a:gd name="T4" fmla="*/ 17 w 35"/>
                <a:gd name="T5" fmla="*/ 3 h 7"/>
                <a:gd name="T6" fmla="*/ 35 w 3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7" name="Freeform 423"/>
            <p:cNvSpPr>
              <a:spLocks/>
            </p:cNvSpPr>
            <p:nvPr/>
          </p:nvSpPr>
          <p:spPr bwMode="auto">
            <a:xfrm>
              <a:off x="1686" y="2514"/>
              <a:ext cx="25" cy="4"/>
            </a:xfrm>
            <a:custGeom>
              <a:avLst/>
              <a:gdLst>
                <a:gd name="T0" fmla="*/ 0 w 34"/>
                <a:gd name="T1" fmla="*/ 0 h 7"/>
                <a:gd name="T2" fmla="*/ 17 w 34"/>
                <a:gd name="T3" fmla="*/ 3 h 7"/>
                <a:gd name="T4" fmla="*/ 34 w 3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0" y="0"/>
                  </a:moveTo>
                  <a:lnTo>
                    <a:pt x="17" y="3"/>
                  </a:lnTo>
                  <a:lnTo>
                    <a:pt x="34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8" name="Freeform 424"/>
            <p:cNvSpPr>
              <a:spLocks/>
            </p:cNvSpPr>
            <p:nvPr/>
          </p:nvSpPr>
          <p:spPr bwMode="auto">
            <a:xfrm>
              <a:off x="1711" y="2518"/>
              <a:ext cx="25" cy="8"/>
            </a:xfrm>
            <a:custGeom>
              <a:avLst/>
              <a:gdLst>
                <a:gd name="T0" fmla="*/ 0 w 36"/>
                <a:gd name="T1" fmla="*/ 0 h 8"/>
                <a:gd name="T2" fmla="*/ 18 w 36"/>
                <a:gd name="T3" fmla="*/ 3 h 8"/>
                <a:gd name="T4" fmla="*/ 36 w 3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18" y="3"/>
                  </a:lnTo>
                  <a:lnTo>
                    <a:pt x="36" y="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69" name="Freeform 425"/>
            <p:cNvSpPr>
              <a:spLocks/>
            </p:cNvSpPr>
            <p:nvPr/>
          </p:nvSpPr>
          <p:spPr bwMode="auto">
            <a:xfrm>
              <a:off x="1736" y="2526"/>
              <a:ext cx="26" cy="4"/>
            </a:xfrm>
            <a:custGeom>
              <a:avLst/>
              <a:gdLst>
                <a:gd name="T0" fmla="*/ 0 w 35"/>
                <a:gd name="T1" fmla="*/ 0 h 7"/>
                <a:gd name="T2" fmla="*/ 9 w 35"/>
                <a:gd name="T3" fmla="*/ 2 h 7"/>
                <a:gd name="T4" fmla="*/ 18 w 35"/>
                <a:gd name="T5" fmla="*/ 3 h 7"/>
                <a:gd name="T6" fmla="*/ 27 w 35"/>
                <a:gd name="T7" fmla="*/ 4 h 7"/>
                <a:gd name="T8" fmla="*/ 35 w 3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9" y="2"/>
                  </a:lnTo>
                  <a:lnTo>
                    <a:pt x="18" y="3"/>
                  </a:lnTo>
                  <a:lnTo>
                    <a:pt x="27" y="4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0" name="Freeform 426"/>
            <p:cNvSpPr>
              <a:spLocks/>
            </p:cNvSpPr>
            <p:nvPr/>
          </p:nvSpPr>
          <p:spPr bwMode="auto">
            <a:xfrm>
              <a:off x="1762" y="2530"/>
              <a:ext cx="27" cy="15"/>
            </a:xfrm>
            <a:custGeom>
              <a:avLst/>
              <a:gdLst>
                <a:gd name="T0" fmla="*/ 0 w 36"/>
                <a:gd name="T1" fmla="*/ 0 h 20"/>
                <a:gd name="T2" fmla="*/ 9 w 36"/>
                <a:gd name="T3" fmla="*/ 5 h 20"/>
                <a:gd name="T4" fmla="*/ 18 w 36"/>
                <a:gd name="T5" fmla="*/ 10 h 20"/>
                <a:gd name="T6" fmla="*/ 27 w 36"/>
                <a:gd name="T7" fmla="*/ 16 h 20"/>
                <a:gd name="T8" fmla="*/ 36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0" y="0"/>
                  </a:moveTo>
                  <a:lnTo>
                    <a:pt x="9" y="5"/>
                  </a:lnTo>
                  <a:lnTo>
                    <a:pt x="18" y="10"/>
                  </a:lnTo>
                  <a:lnTo>
                    <a:pt x="27" y="16"/>
                  </a:lnTo>
                  <a:lnTo>
                    <a:pt x="36" y="2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1" name="Freeform 427"/>
            <p:cNvSpPr>
              <a:spLocks/>
            </p:cNvSpPr>
            <p:nvPr/>
          </p:nvSpPr>
          <p:spPr bwMode="auto">
            <a:xfrm>
              <a:off x="1789" y="2545"/>
              <a:ext cx="25" cy="4"/>
            </a:xfrm>
            <a:custGeom>
              <a:avLst/>
              <a:gdLst>
                <a:gd name="T0" fmla="*/ 0 w 34"/>
                <a:gd name="T1" fmla="*/ 0 h 5"/>
                <a:gd name="T2" fmla="*/ 9 w 34"/>
                <a:gd name="T3" fmla="*/ 3 h 5"/>
                <a:gd name="T4" fmla="*/ 16 w 34"/>
                <a:gd name="T5" fmla="*/ 3 h 5"/>
                <a:gd name="T6" fmla="*/ 25 w 34"/>
                <a:gd name="T7" fmla="*/ 4 h 5"/>
                <a:gd name="T8" fmla="*/ 34 w 3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">
                  <a:moveTo>
                    <a:pt x="0" y="0"/>
                  </a:moveTo>
                  <a:lnTo>
                    <a:pt x="9" y="3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2" name="Freeform 428"/>
            <p:cNvSpPr>
              <a:spLocks/>
            </p:cNvSpPr>
            <p:nvPr/>
          </p:nvSpPr>
          <p:spPr bwMode="auto">
            <a:xfrm>
              <a:off x="1814" y="2549"/>
              <a:ext cx="26" cy="8"/>
            </a:xfrm>
            <a:custGeom>
              <a:avLst/>
              <a:gdLst>
                <a:gd name="T0" fmla="*/ 0 w 36"/>
                <a:gd name="T1" fmla="*/ 0 h 10"/>
                <a:gd name="T2" fmla="*/ 18 w 36"/>
                <a:gd name="T3" fmla="*/ 5 h 10"/>
                <a:gd name="T4" fmla="*/ 36 w 3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18" y="5"/>
                  </a:lnTo>
                  <a:lnTo>
                    <a:pt x="36" y="1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3" name="Freeform 429"/>
            <p:cNvSpPr>
              <a:spLocks/>
            </p:cNvSpPr>
            <p:nvPr/>
          </p:nvSpPr>
          <p:spPr bwMode="auto">
            <a:xfrm>
              <a:off x="1840" y="2557"/>
              <a:ext cx="27" cy="7"/>
            </a:xfrm>
            <a:custGeom>
              <a:avLst/>
              <a:gdLst>
                <a:gd name="T0" fmla="*/ 0 w 35"/>
                <a:gd name="T1" fmla="*/ 0 h 12"/>
                <a:gd name="T2" fmla="*/ 17 w 35"/>
                <a:gd name="T3" fmla="*/ 7 h 12"/>
                <a:gd name="T4" fmla="*/ 26 w 35"/>
                <a:gd name="T5" fmla="*/ 9 h 12"/>
                <a:gd name="T6" fmla="*/ 35 w 3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lnTo>
                    <a:pt x="17" y="7"/>
                  </a:lnTo>
                  <a:lnTo>
                    <a:pt x="26" y="9"/>
                  </a:lnTo>
                  <a:lnTo>
                    <a:pt x="35" y="1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4" name="Freeform 430"/>
            <p:cNvSpPr>
              <a:spLocks/>
            </p:cNvSpPr>
            <p:nvPr/>
          </p:nvSpPr>
          <p:spPr bwMode="auto">
            <a:xfrm>
              <a:off x="1867" y="2564"/>
              <a:ext cx="25" cy="3"/>
            </a:xfrm>
            <a:custGeom>
              <a:avLst/>
              <a:gdLst>
                <a:gd name="T0" fmla="*/ 0 w 36"/>
                <a:gd name="T1" fmla="*/ 0 h 2"/>
                <a:gd name="T2" fmla="*/ 9 w 36"/>
                <a:gd name="T3" fmla="*/ 1 h 2"/>
                <a:gd name="T4" fmla="*/ 18 w 36"/>
                <a:gd name="T5" fmla="*/ 1 h 2"/>
                <a:gd name="T6" fmla="*/ 27 w 36"/>
                <a:gd name="T7" fmla="*/ 1 h 2"/>
                <a:gd name="T8" fmla="*/ 36 w 3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7" y="1"/>
                  </a:lnTo>
                  <a:lnTo>
                    <a:pt x="36" y="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5" name="Freeform 431"/>
            <p:cNvSpPr>
              <a:spLocks/>
            </p:cNvSpPr>
            <p:nvPr/>
          </p:nvSpPr>
          <p:spPr bwMode="auto">
            <a:xfrm>
              <a:off x="1892" y="2567"/>
              <a:ext cx="25" cy="15"/>
            </a:xfrm>
            <a:custGeom>
              <a:avLst/>
              <a:gdLst>
                <a:gd name="T0" fmla="*/ 0 w 34"/>
                <a:gd name="T1" fmla="*/ 0 h 22"/>
                <a:gd name="T2" fmla="*/ 8 w 34"/>
                <a:gd name="T3" fmla="*/ 4 h 22"/>
                <a:gd name="T4" fmla="*/ 16 w 34"/>
                <a:gd name="T5" fmla="*/ 10 h 22"/>
                <a:gd name="T6" fmla="*/ 25 w 34"/>
                <a:gd name="T7" fmla="*/ 15 h 22"/>
                <a:gd name="T8" fmla="*/ 34 w 3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lnTo>
                    <a:pt x="8" y="4"/>
                  </a:lnTo>
                  <a:lnTo>
                    <a:pt x="16" y="10"/>
                  </a:lnTo>
                  <a:lnTo>
                    <a:pt x="25" y="15"/>
                  </a:lnTo>
                  <a:lnTo>
                    <a:pt x="34" y="2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6" name="Freeform 432"/>
            <p:cNvSpPr>
              <a:spLocks/>
            </p:cNvSpPr>
            <p:nvPr/>
          </p:nvSpPr>
          <p:spPr bwMode="auto">
            <a:xfrm>
              <a:off x="1917" y="2582"/>
              <a:ext cx="26" cy="16"/>
            </a:xfrm>
            <a:custGeom>
              <a:avLst/>
              <a:gdLst>
                <a:gd name="T0" fmla="*/ 0 w 35"/>
                <a:gd name="T1" fmla="*/ 0 h 21"/>
                <a:gd name="T2" fmla="*/ 9 w 35"/>
                <a:gd name="T3" fmla="*/ 6 h 21"/>
                <a:gd name="T4" fmla="*/ 18 w 35"/>
                <a:gd name="T5" fmla="*/ 11 h 21"/>
                <a:gd name="T6" fmla="*/ 26 w 35"/>
                <a:gd name="T7" fmla="*/ 18 h 21"/>
                <a:gd name="T8" fmla="*/ 35 w 3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0" y="0"/>
                  </a:moveTo>
                  <a:lnTo>
                    <a:pt x="9" y="6"/>
                  </a:lnTo>
                  <a:lnTo>
                    <a:pt x="18" y="11"/>
                  </a:lnTo>
                  <a:lnTo>
                    <a:pt x="26" y="18"/>
                  </a:lnTo>
                  <a:lnTo>
                    <a:pt x="35" y="2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7" name="Freeform 433"/>
            <p:cNvSpPr>
              <a:spLocks/>
            </p:cNvSpPr>
            <p:nvPr/>
          </p:nvSpPr>
          <p:spPr bwMode="auto">
            <a:xfrm>
              <a:off x="1943" y="2598"/>
              <a:ext cx="27" cy="1"/>
            </a:xfrm>
            <a:custGeom>
              <a:avLst/>
              <a:gdLst>
                <a:gd name="T0" fmla="*/ 0 w 36"/>
                <a:gd name="T1" fmla="*/ 0 h 3"/>
                <a:gd name="T2" fmla="*/ 9 w 36"/>
                <a:gd name="T3" fmla="*/ 2 h 3"/>
                <a:gd name="T4" fmla="*/ 18 w 36"/>
                <a:gd name="T5" fmla="*/ 3 h 3"/>
                <a:gd name="T6" fmla="*/ 27 w 36"/>
                <a:gd name="T7" fmla="*/ 3 h 3"/>
                <a:gd name="T8" fmla="*/ 36 w 3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">
                  <a:moveTo>
                    <a:pt x="0" y="0"/>
                  </a:moveTo>
                  <a:lnTo>
                    <a:pt x="9" y="2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36" y="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8" name="Freeform 434"/>
            <p:cNvSpPr>
              <a:spLocks/>
            </p:cNvSpPr>
            <p:nvPr/>
          </p:nvSpPr>
          <p:spPr bwMode="auto">
            <a:xfrm>
              <a:off x="1970" y="2599"/>
              <a:ext cx="26" cy="6"/>
            </a:xfrm>
            <a:custGeom>
              <a:avLst/>
              <a:gdLst>
                <a:gd name="T0" fmla="*/ 0 w 35"/>
                <a:gd name="T1" fmla="*/ 0 h 7"/>
                <a:gd name="T2" fmla="*/ 18 w 35"/>
                <a:gd name="T3" fmla="*/ 2 h 7"/>
                <a:gd name="T4" fmla="*/ 26 w 35"/>
                <a:gd name="T5" fmla="*/ 4 h 7"/>
                <a:gd name="T6" fmla="*/ 35 w 3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18" y="2"/>
                  </a:lnTo>
                  <a:lnTo>
                    <a:pt x="26" y="4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79" name="Freeform 435"/>
            <p:cNvSpPr>
              <a:spLocks/>
            </p:cNvSpPr>
            <p:nvPr/>
          </p:nvSpPr>
          <p:spPr bwMode="auto">
            <a:xfrm>
              <a:off x="1996" y="2605"/>
              <a:ext cx="25" cy="21"/>
            </a:xfrm>
            <a:custGeom>
              <a:avLst/>
              <a:gdLst>
                <a:gd name="T0" fmla="*/ 0 w 34"/>
                <a:gd name="T1" fmla="*/ 0 h 28"/>
                <a:gd name="T2" fmla="*/ 4 w 34"/>
                <a:gd name="T3" fmla="*/ 3 h 28"/>
                <a:gd name="T4" fmla="*/ 9 w 34"/>
                <a:gd name="T5" fmla="*/ 7 h 28"/>
                <a:gd name="T6" fmla="*/ 17 w 34"/>
                <a:gd name="T7" fmla="*/ 14 h 28"/>
                <a:gd name="T8" fmla="*/ 26 w 34"/>
                <a:gd name="T9" fmla="*/ 23 h 28"/>
                <a:gd name="T10" fmla="*/ 31 w 34"/>
                <a:gd name="T11" fmla="*/ 26 h 28"/>
                <a:gd name="T12" fmla="*/ 34 w 3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0" y="0"/>
                  </a:moveTo>
                  <a:lnTo>
                    <a:pt x="4" y="3"/>
                  </a:lnTo>
                  <a:lnTo>
                    <a:pt x="9" y="7"/>
                  </a:lnTo>
                  <a:lnTo>
                    <a:pt x="17" y="14"/>
                  </a:lnTo>
                  <a:lnTo>
                    <a:pt x="26" y="23"/>
                  </a:lnTo>
                  <a:lnTo>
                    <a:pt x="31" y="26"/>
                  </a:lnTo>
                  <a:lnTo>
                    <a:pt x="34" y="2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0" name="Freeform 436"/>
            <p:cNvSpPr>
              <a:spLocks/>
            </p:cNvSpPr>
            <p:nvPr/>
          </p:nvSpPr>
          <p:spPr bwMode="auto">
            <a:xfrm>
              <a:off x="2021" y="2626"/>
              <a:ext cx="25" cy="1"/>
            </a:xfrm>
            <a:custGeom>
              <a:avLst/>
              <a:gdLst>
                <a:gd name="T0" fmla="*/ 0 w 36"/>
                <a:gd name="T1" fmla="*/ 1 h 3"/>
                <a:gd name="T2" fmla="*/ 4 w 36"/>
                <a:gd name="T3" fmla="*/ 3 h 3"/>
                <a:gd name="T4" fmla="*/ 9 w 36"/>
                <a:gd name="T5" fmla="*/ 3 h 3"/>
                <a:gd name="T6" fmla="*/ 18 w 36"/>
                <a:gd name="T7" fmla="*/ 1 h 3"/>
                <a:gd name="T8" fmla="*/ 27 w 36"/>
                <a:gd name="T9" fmla="*/ 0 h 3"/>
                <a:gd name="T10" fmla="*/ 31 w 36"/>
                <a:gd name="T11" fmla="*/ 0 h 3"/>
                <a:gd name="T12" fmla="*/ 36 w 3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">
                  <a:moveTo>
                    <a:pt x="0" y="1"/>
                  </a:moveTo>
                  <a:lnTo>
                    <a:pt x="4" y="3"/>
                  </a:lnTo>
                  <a:lnTo>
                    <a:pt x="9" y="3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1" name="Freeform 437"/>
            <p:cNvSpPr>
              <a:spLocks/>
            </p:cNvSpPr>
            <p:nvPr/>
          </p:nvSpPr>
          <p:spPr bwMode="auto">
            <a:xfrm>
              <a:off x="2046" y="2626"/>
              <a:ext cx="27" cy="19"/>
            </a:xfrm>
            <a:custGeom>
              <a:avLst/>
              <a:gdLst>
                <a:gd name="T0" fmla="*/ 0 w 35"/>
                <a:gd name="T1" fmla="*/ 0 h 26"/>
                <a:gd name="T2" fmla="*/ 4 w 35"/>
                <a:gd name="T3" fmla="*/ 3 h 26"/>
                <a:gd name="T4" fmla="*/ 9 w 35"/>
                <a:gd name="T5" fmla="*/ 5 h 26"/>
                <a:gd name="T6" fmla="*/ 18 w 35"/>
                <a:gd name="T7" fmla="*/ 12 h 26"/>
                <a:gd name="T8" fmla="*/ 27 w 35"/>
                <a:gd name="T9" fmla="*/ 19 h 26"/>
                <a:gd name="T10" fmla="*/ 35 w 35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7" y="19"/>
                  </a:lnTo>
                  <a:lnTo>
                    <a:pt x="35" y="2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2" name="Freeform 438"/>
            <p:cNvSpPr>
              <a:spLocks/>
            </p:cNvSpPr>
            <p:nvPr/>
          </p:nvSpPr>
          <p:spPr bwMode="auto">
            <a:xfrm>
              <a:off x="2073" y="2645"/>
              <a:ext cx="26" cy="10"/>
            </a:xfrm>
            <a:custGeom>
              <a:avLst/>
              <a:gdLst>
                <a:gd name="T0" fmla="*/ 0 w 36"/>
                <a:gd name="T1" fmla="*/ 0 h 15"/>
                <a:gd name="T2" fmla="*/ 9 w 36"/>
                <a:gd name="T3" fmla="*/ 5 h 15"/>
                <a:gd name="T4" fmla="*/ 18 w 36"/>
                <a:gd name="T5" fmla="*/ 9 h 15"/>
                <a:gd name="T6" fmla="*/ 36 w 36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5">
                  <a:moveTo>
                    <a:pt x="0" y="0"/>
                  </a:moveTo>
                  <a:lnTo>
                    <a:pt x="9" y="5"/>
                  </a:lnTo>
                  <a:lnTo>
                    <a:pt x="18" y="9"/>
                  </a:lnTo>
                  <a:lnTo>
                    <a:pt x="36" y="1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3" name="Freeform 439"/>
            <p:cNvSpPr>
              <a:spLocks/>
            </p:cNvSpPr>
            <p:nvPr/>
          </p:nvSpPr>
          <p:spPr bwMode="auto">
            <a:xfrm>
              <a:off x="2099" y="2655"/>
              <a:ext cx="25" cy="9"/>
            </a:xfrm>
            <a:custGeom>
              <a:avLst/>
              <a:gdLst>
                <a:gd name="T0" fmla="*/ 0 w 34"/>
                <a:gd name="T1" fmla="*/ 0 h 11"/>
                <a:gd name="T2" fmla="*/ 9 w 34"/>
                <a:gd name="T3" fmla="*/ 2 h 11"/>
                <a:gd name="T4" fmla="*/ 16 w 34"/>
                <a:gd name="T5" fmla="*/ 4 h 11"/>
                <a:gd name="T6" fmla="*/ 25 w 34"/>
                <a:gd name="T7" fmla="*/ 6 h 11"/>
                <a:gd name="T8" fmla="*/ 34 w 3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5" y="6"/>
                  </a:lnTo>
                  <a:lnTo>
                    <a:pt x="34" y="1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4" name="Freeform 440"/>
            <p:cNvSpPr>
              <a:spLocks/>
            </p:cNvSpPr>
            <p:nvPr/>
          </p:nvSpPr>
          <p:spPr bwMode="auto">
            <a:xfrm>
              <a:off x="2124" y="2664"/>
              <a:ext cx="27" cy="28"/>
            </a:xfrm>
            <a:custGeom>
              <a:avLst/>
              <a:gdLst>
                <a:gd name="T0" fmla="*/ 0 w 36"/>
                <a:gd name="T1" fmla="*/ 0 h 37"/>
                <a:gd name="T2" fmla="*/ 4 w 36"/>
                <a:gd name="T3" fmla="*/ 4 h 37"/>
                <a:gd name="T4" fmla="*/ 9 w 36"/>
                <a:gd name="T5" fmla="*/ 8 h 37"/>
                <a:gd name="T6" fmla="*/ 18 w 36"/>
                <a:gd name="T7" fmla="*/ 19 h 37"/>
                <a:gd name="T8" fmla="*/ 27 w 36"/>
                <a:gd name="T9" fmla="*/ 30 h 37"/>
                <a:gd name="T10" fmla="*/ 31 w 36"/>
                <a:gd name="T11" fmla="*/ 35 h 37"/>
                <a:gd name="T12" fmla="*/ 36 w 36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7">
                  <a:moveTo>
                    <a:pt x="0" y="0"/>
                  </a:moveTo>
                  <a:lnTo>
                    <a:pt x="4" y="4"/>
                  </a:lnTo>
                  <a:lnTo>
                    <a:pt x="9" y="8"/>
                  </a:lnTo>
                  <a:lnTo>
                    <a:pt x="18" y="19"/>
                  </a:lnTo>
                  <a:lnTo>
                    <a:pt x="27" y="30"/>
                  </a:lnTo>
                  <a:lnTo>
                    <a:pt x="31" y="35"/>
                  </a:lnTo>
                  <a:lnTo>
                    <a:pt x="36" y="3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5" name="Freeform 441"/>
            <p:cNvSpPr>
              <a:spLocks/>
            </p:cNvSpPr>
            <p:nvPr/>
          </p:nvSpPr>
          <p:spPr bwMode="auto">
            <a:xfrm>
              <a:off x="2151" y="2692"/>
              <a:ext cx="26" cy="2"/>
            </a:xfrm>
            <a:custGeom>
              <a:avLst/>
              <a:gdLst>
                <a:gd name="T0" fmla="*/ 0 w 35"/>
                <a:gd name="T1" fmla="*/ 0 h 3"/>
                <a:gd name="T2" fmla="*/ 3 w 35"/>
                <a:gd name="T3" fmla="*/ 1 h 3"/>
                <a:gd name="T4" fmla="*/ 9 w 35"/>
                <a:gd name="T5" fmla="*/ 3 h 3"/>
                <a:gd name="T6" fmla="*/ 17 w 35"/>
                <a:gd name="T7" fmla="*/ 1 h 3"/>
                <a:gd name="T8" fmla="*/ 26 w 35"/>
                <a:gd name="T9" fmla="*/ 0 h 3"/>
                <a:gd name="T10" fmla="*/ 31 w 35"/>
                <a:gd name="T11" fmla="*/ 0 h 3"/>
                <a:gd name="T12" fmla="*/ 35 w 3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0" y="0"/>
                  </a:moveTo>
                  <a:lnTo>
                    <a:pt x="3" y="1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6" name="Freeform 442"/>
            <p:cNvSpPr>
              <a:spLocks/>
            </p:cNvSpPr>
            <p:nvPr/>
          </p:nvSpPr>
          <p:spPr bwMode="auto">
            <a:xfrm>
              <a:off x="2177" y="2692"/>
              <a:ext cx="25" cy="18"/>
            </a:xfrm>
            <a:custGeom>
              <a:avLst/>
              <a:gdLst>
                <a:gd name="T0" fmla="*/ 0 w 36"/>
                <a:gd name="T1" fmla="*/ 0 h 25"/>
                <a:gd name="T2" fmla="*/ 3 w 36"/>
                <a:gd name="T3" fmla="*/ 0 h 25"/>
                <a:gd name="T4" fmla="*/ 6 w 36"/>
                <a:gd name="T5" fmla="*/ 2 h 25"/>
                <a:gd name="T6" fmla="*/ 12 w 36"/>
                <a:gd name="T7" fmla="*/ 3 h 25"/>
                <a:gd name="T8" fmla="*/ 18 w 36"/>
                <a:gd name="T9" fmla="*/ 4 h 25"/>
                <a:gd name="T10" fmla="*/ 24 w 36"/>
                <a:gd name="T11" fmla="*/ 8 h 25"/>
                <a:gd name="T12" fmla="*/ 29 w 36"/>
                <a:gd name="T13" fmla="*/ 12 h 25"/>
                <a:gd name="T14" fmla="*/ 33 w 36"/>
                <a:gd name="T15" fmla="*/ 17 h 25"/>
                <a:gd name="T16" fmla="*/ 36 w 3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29" y="12"/>
                  </a:lnTo>
                  <a:lnTo>
                    <a:pt x="33" y="17"/>
                  </a:lnTo>
                  <a:lnTo>
                    <a:pt x="36" y="2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7" name="Freeform 443"/>
            <p:cNvSpPr>
              <a:spLocks/>
            </p:cNvSpPr>
            <p:nvPr/>
          </p:nvSpPr>
          <p:spPr bwMode="auto">
            <a:xfrm>
              <a:off x="2202" y="2710"/>
              <a:ext cx="52" cy="530"/>
            </a:xfrm>
            <a:custGeom>
              <a:avLst/>
              <a:gdLst>
                <a:gd name="T0" fmla="*/ 0 w 69"/>
                <a:gd name="T1" fmla="*/ 0 h 720"/>
                <a:gd name="T2" fmla="*/ 1 w 69"/>
                <a:gd name="T3" fmla="*/ 12 h 720"/>
                <a:gd name="T4" fmla="*/ 3 w 69"/>
                <a:gd name="T5" fmla="*/ 25 h 720"/>
                <a:gd name="T6" fmla="*/ 5 w 69"/>
                <a:gd name="T7" fmla="*/ 40 h 720"/>
                <a:gd name="T8" fmla="*/ 7 w 69"/>
                <a:gd name="T9" fmla="*/ 57 h 720"/>
                <a:gd name="T10" fmla="*/ 8 w 69"/>
                <a:gd name="T11" fmla="*/ 73 h 720"/>
                <a:gd name="T12" fmla="*/ 11 w 69"/>
                <a:gd name="T13" fmla="*/ 92 h 720"/>
                <a:gd name="T14" fmla="*/ 12 w 69"/>
                <a:gd name="T15" fmla="*/ 111 h 720"/>
                <a:gd name="T16" fmla="*/ 15 w 69"/>
                <a:gd name="T17" fmla="*/ 130 h 720"/>
                <a:gd name="T18" fmla="*/ 19 w 69"/>
                <a:gd name="T19" fmla="*/ 173 h 720"/>
                <a:gd name="T20" fmla="*/ 24 w 69"/>
                <a:gd name="T21" fmla="*/ 219 h 720"/>
                <a:gd name="T22" fmla="*/ 27 w 69"/>
                <a:gd name="T23" fmla="*/ 266 h 720"/>
                <a:gd name="T24" fmla="*/ 33 w 69"/>
                <a:gd name="T25" fmla="*/ 317 h 720"/>
                <a:gd name="T26" fmla="*/ 36 w 69"/>
                <a:gd name="T27" fmla="*/ 367 h 720"/>
                <a:gd name="T28" fmla="*/ 41 w 69"/>
                <a:gd name="T29" fmla="*/ 419 h 720"/>
                <a:gd name="T30" fmla="*/ 52 w 69"/>
                <a:gd name="T31" fmla="*/ 523 h 720"/>
                <a:gd name="T32" fmla="*/ 55 w 69"/>
                <a:gd name="T33" fmla="*/ 575 h 720"/>
                <a:gd name="T34" fmla="*/ 60 w 69"/>
                <a:gd name="T35" fmla="*/ 625 h 720"/>
                <a:gd name="T36" fmla="*/ 64 w 69"/>
                <a:gd name="T37" fmla="*/ 673 h 720"/>
                <a:gd name="T38" fmla="*/ 69 w 69"/>
                <a:gd name="T3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720">
                  <a:moveTo>
                    <a:pt x="0" y="0"/>
                  </a:moveTo>
                  <a:lnTo>
                    <a:pt x="1" y="12"/>
                  </a:lnTo>
                  <a:lnTo>
                    <a:pt x="3" y="25"/>
                  </a:lnTo>
                  <a:lnTo>
                    <a:pt x="5" y="40"/>
                  </a:lnTo>
                  <a:lnTo>
                    <a:pt x="7" y="57"/>
                  </a:lnTo>
                  <a:lnTo>
                    <a:pt x="8" y="73"/>
                  </a:lnTo>
                  <a:lnTo>
                    <a:pt x="11" y="92"/>
                  </a:lnTo>
                  <a:lnTo>
                    <a:pt x="12" y="111"/>
                  </a:lnTo>
                  <a:lnTo>
                    <a:pt x="15" y="130"/>
                  </a:lnTo>
                  <a:lnTo>
                    <a:pt x="19" y="173"/>
                  </a:lnTo>
                  <a:lnTo>
                    <a:pt x="24" y="219"/>
                  </a:lnTo>
                  <a:lnTo>
                    <a:pt x="27" y="266"/>
                  </a:lnTo>
                  <a:lnTo>
                    <a:pt x="33" y="317"/>
                  </a:lnTo>
                  <a:lnTo>
                    <a:pt x="36" y="367"/>
                  </a:lnTo>
                  <a:lnTo>
                    <a:pt x="41" y="419"/>
                  </a:lnTo>
                  <a:lnTo>
                    <a:pt x="52" y="523"/>
                  </a:lnTo>
                  <a:lnTo>
                    <a:pt x="55" y="575"/>
                  </a:lnTo>
                  <a:lnTo>
                    <a:pt x="60" y="625"/>
                  </a:lnTo>
                  <a:lnTo>
                    <a:pt x="64" y="673"/>
                  </a:lnTo>
                  <a:lnTo>
                    <a:pt x="69" y="72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588" name="Freeform 444"/>
            <p:cNvSpPr>
              <a:spLocks/>
            </p:cNvSpPr>
            <p:nvPr/>
          </p:nvSpPr>
          <p:spPr bwMode="auto">
            <a:xfrm>
              <a:off x="966" y="3221"/>
              <a:ext cx="40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89" name="Freeform 445"/>
            <p:cNvSpPr>
              <a:spLocks/>
            </p:cNvSpPr>
            <p:nvPr/>
          </p:nvSpPr>
          <p:spPr bwMode="auto">
            <a:xfrm>
              <a:off x="1019" y="2689"/>
              <a:ext cx="38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0" name="Freeform 446"/>
            <p:cNvSpPr>
              <a:spLocks/>
            </p:cNvSpPr>
            <p:nvPr/>
          </p:nvSpPr>
          <p:spPr bwMode="auto">
            <a:xfrm>
              <a:off x="1044" y="2669"/>
              <a:ext cx="38" cy="39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1" name="Freeform 447"/>
            <p:cNvSpPr>
              <a:spLocks/>
            </p:cNvSpPr>
            <p:nvPr/>
          </p:nvSpPr>
          <p:spPr bwMode="auto">
            <a:xfrm>
              <a:off x="1069" y="2661"/>
              <a:ext cx="40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2" name="Freeform 448"/>
            <p:cNvSpPr>
              <a:spLocks/>
            </p:cNvSpPr>
            <p:nvPr/>
          </p:nvSpPr>
          <p:spPr bwMode="auto">
            <a:xfrm>
              <a:off x="1095" y="2661"/>
              <a:ext cx="40" cy="39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3" name="Freeform 449"/>
            <p:cNvSpPr>
              <a:spLocks/>
            </p:cNvSpPr>
            <p:nvPr/>
          </p:nvSpPr>
          <p:spPr bwMode="auto">
            <a:xfrm>
              <a:off x="1122" y="2639"/>
              <a:ext cx="38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4" name="Freeform 450"/>
            <p:cNvSpPr>
              <a:spLocks/>
            </p:cNvSpPr>
            <p:nvPr/>
          </p:nvSpPr>
          <p:spPr bwMode="auto">
            <a:xfrm>
              <a:off x="1147" y="2629"/>
              <a:ext cx="40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5" name="Freeform 451"/>
            <p:cNvSpPr>
              <a:spLocks/>
            </p:cNvSpPr>
            <p:nvPr/>
          </p:nvSpPr>
          <p:spPr bwMode="auto">
            <a:xfrm>
              <a:off x="1173" y="2610"/>
              <a:ext cx="39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6" name="Freeform 452"/>
            <p:cNvSpPr>
              <a:spLocks/>
            </p:cNvSpPr>
            <p:nvPr/>
          </p:nvSpPr>
          <p:spPr bwMode="auto">
            <a:xfrm>
              <a:off x="1198" y="2626"/>
              <a:ext cx="40" cy="40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7" name="Freeform 453"/>
            <p:cNvSpPr>
              <a:spLocks/>
            </p:cNvSpPr>
            <p:nvPr/>
          </p:nvSpPr>
          <p:spPr bwMode="auto">
            <a:xfrm>
              <a:off x="1225" y="2588"/>
              <a:ext cx="40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8" name="Freeform 454"/>
            <p:cNvSpPr>
              <a:spLocks/>
            </p:cNvSpPr>
            <p:nvPr/>
          </p:nvSpPr>
          <p:spPr bwMode="auto">
            <a:xfrm>
              <a:off x="1250" y="2585"/>
              <a:ext cx="40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99" name="Freeform 455"/>
            <p:cNvSpPr>
              <a:spLocks/>
            </p:cNvSpPr>
            <p:nvPr/>
          </p:nvSpPr>
          <p:spPr bwMode="auto">
            <a:xfrm>
              <a:off x="1276" y="2577"/>
              <a:ext cx="40" cy="39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0" name="Freeform 456"/>
            <p:cNvSpPr>
              <a:spLocks/>
            </p:cNvSpPr>
            <p:nvPr/>
          </p:nvSpPr>
          <p:spPr bwMode="auto">
            <a:xfrm>
              <a:off x="1303" y="2561"/>
              <a:ext cx="38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1" name="Freeform 457"/>
            <p:cNvSpPr>
              <a:spLocks/>
            </p:cNvSpPr>
            <p:nvPr/>
          </p:nvSpPr>
          <p:spPr bwMode="auto">
            <a:xfrm>
              <a:off x="1329" y="2564"/>
              <a:ext cx="39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2" name="Freeform 458"/>
            <p:cNvSpPr>
              <a:spLocks/>
            </p:cNvSpPr>
            <p:nvPr/>
          </p:nvSpPr>
          <p:spPr bwMode="auto">
            <a:xfrm>
              <a:off x="1354" y="2563"/>
              <a:ext cx="39" cy="39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3" name="Freeform 459"/>
            <p:cNvSpPr>
              <a:spLocks/>
            </p:cNvSpPr>
            <p:nvPr/>
          </p:nvSpPr>
          <p:spPr bwMode="auto">
            <a:xfrm>
              <a:off x="1379" y="2539"/>
              <a:ext cx="40" cy="40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4" name="Freeform 460"/>
            <p:cNvSpPr>
              <a:spLocks/>
            </p:cNvSpPr>
            <p:nvPr/>
          </p:nvSpPr>
          <p:spPr bwMode="auto">
            <a:xfrm>
              <a:off x="1406" y="2532"/>
              <a:ext cx="40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5" name="Freeform 461"/>
            <p:cNvSpPr>
              <a:spLocks/>
            </p:cNvSpPr>
            <p:nvPr/>
          </p:nvSpPr>
          <p:spPr bwMode="auto">
            <a:xfrm>
              <a:off x="1432" y="2513"/>
              <a:ext cx="39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6" name="Freeform 462"/>
            <p:cNvSpPr>
              <a:spLocks/>
            </p:cNvSpPr>
            <p:nvPr/>
          </p:nvSpPr>
          <p:spPr bwMode="auto">
            <a:xfrm>
              <a:off x="1457" y="2505"/>
              <a:ext cx="40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7" name="Freeform 463"/>
            <p:cNvSpPr>
              <a:spLocks/>
            </p:cNvSpPr>
            <p:nvPr/>
          </p:nvSpPr>
          <p:spPr bwMode="auto">
            <a:xfrm>
              <a:off x="1484" y="2502"/>
              <a:ext cx="38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8" name="Freeform 464"/>
            <p:cNvSpPr>
              <a:spLocks/>
            </p:cNvSpPr>
            <p:nvPr/>
          </p:nvSpPr>
          <p:spPr bwMode="auto">
            <a:xfrm>
              <a:off x="1509" y="2499"/>
              <a:ext cx="40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09" name="Freeform 465"/>
            <p:cNvSpPr>
              <a:spLocks/>
            </p:cNvSpPr>
            <p:nvPr/>
          </p:nvSpPr>
          <p:spPr bwMode="auto">
            <a:xfrm>
              <a:off x="1535" y="2489"/>
              <a:ext cx="40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0" name="Freeform 466"/>
            <p:cNvSpPr>
              <a:spLocks/>
            </p:cNvSpPr>
            <p:nvPr/>
          </p:nvSpPr>
          <p:spPr bwMode="auto">
            <a:xfrm>
              <a:off x="1560" y="2487"/>
              <a:ext cx="40" cy="39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1" name="Freeform 467"/>
            <p:cNvSpPr>
              <a:spLocks/>
            </p:cNvSpPr>
            <p:nvPr/>
          </p:nvSpPr>
          <p:spPr bwMode="auto">
            <a:xfrm>
              <a:off x="1587" y="2487"/>
              <a:ext cx="40" cy="39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2" name="Freeform 468"/>
            <p:cNvSpPr>
              <a:spLocks/>
            </p:cNvSpPr>
            <p:nvPr/>
          </p:nvSpPr>
          <p:spPr bwMode="auto">
            <a:xfrm>
              <a:off x="1613" y="2489"/>
              <a:ext cx="39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3" name="Freeform 469"/>
            <p:cNvSpPr>
              <a:spLocks/>
            </p:cNvSpPr>
            <p:nvPr/>
          </p:nvSpPr>
          <p:spPr bwMode="auto">
            <a:xfrm>
              <a:off x="1640" y="2489"/>
              <a:ext cx="38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4" name="Freeform 470"/>
            <p:cNvSpPr>
              <a:spLocks/>
            </p:cNvSpPr>
            <p:nvPr/>
          </p:nvSpPr>
          <p:spPr bwMode="auto">
            <a:xfrm>
              <a:off x="1665" y="2495"/>
              <a:ext cx="40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5" name="Freeform 471"/>
            <p:cNvSpPr>
              <a:spLocks/>
            </p:cNvSpPr>
            <p:nvPr/>
          </p:nvSpPr>
          <p:spPr bwMode="auto">
            <a:xfrm>
              <a:off x="1690" y="2499"/>
              <a:ext cx="40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6" name="Freeform 472"/>
            <p:cNvSpPr>
              <a:spLocks/>
            </p:cNvSpPr>
            <p:nvPr/>
          </p:nvSpPr>
          <p:spPr bwMode="auto">
            <a:xfrm>
              <a:off x="1717" y="2505"/>
              <a:ext cx="39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7" name="Freeform 473"/>
            <p:cNvSpPr>
              <a:spLocks/>
            </p:cNvSpPr>
            <p:nvPr/>
          </p:nvSpPr>
          <p:spPr bwMode="auto">
            <a:xfrm>
              <a:off x="1743" y="2511"/>
              <a:ext cx="40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8" name="Freeform 474"/>
            <p:cNvSpPr>
              <a:spLocks/>
            </p:cNvSpPr>
            <p:nvPr/>
          </p:nvSpPr>
          <p:spPr bwMode="auto">
            <a:xfrm>
              <a:off x="1770" y="2526"/>
              <a:ext cx="38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19" name="Freeform 475"/>
            <p:cNvSpPr>
              <a:spLocks/>
            </p:cNvSpPr>
            <p:nvPr/>
          </p:nvSpPr>
          <p:spPr bwMode="auto">
            <a:xfrm>
              <a:off x="1795" y="2529"/>
              <a:ext cx="38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0" name="Freeform 476"/>
            <p:cNvSpPr>
              <a:spLocks/>
            </p:cNvSpPr>
            <p:nvPr/>
          </p:nvSpPr>
          <p:spPr bwMode="auto">
            <a:xfrm>
              <a:off x="1820" y="2536"/>
              <a:ext cx="39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1" name="Freeform 477"/>
            <p:cNvSpPr>
              <a:spLocks/>
            </p:cNvSpPr>
            <p:nvPr/>
          </p:nvSpPr>
          <p:spPr bwMode="auto">
            <a:xfrm>
              <a:off x="1846" y="2545"/>
              <a:ext cx="40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2" name="Freeform 478"/>
            <p:cNvSpPr>
              <a:spLocks/>
            </p:cNvSpPr>
            <p:nvPr/>
          </p:nvSpPr>
          <p:spPr bwMode="auto">
            <a:xfrm>
              <a:off x="1873" y="2546"/>
              <a:ext cx="39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3" name="Freeform 479"/>
            <p:cNvSpPr>
              <a:spLocks/>
            </p:cNvSpPr>
            <p:nvPr/>
          </p:nvSpPr>
          <p:spPr bwMode="auto">
            <a:xfrm>
              <a:off x="1898" y="2563"/>
              <a:ext cx="39" cy="39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4" name="Freeform 480"/>
            <p:cNvSpPr>
              <a:spLocks/>
            </p:cNvSpPr>
            <p:nvPr/>
          </p:nvSpPr>
          <p:spPr bwMode="auto">
            <a:xfrm>
              <a:off x="1924" y="2579"/>
              <a:ext cx="38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5" name="Freeform 481"/>
            <p:cNvSpPr>
              <a:spLocks/>
            </p:cNvSpPr>
            <p:nvPr/>
          </p:nvSpPr>
          <p:spPr bwMode="auto">
            <a:xfrm>
              <a:off x="1951" y="2580"/>
              <a:ext cx="38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6" name="Freeform 482"/>
            <p:cNvSpPr>
              <a:spLocks/>
            </p:cNvSpPr>
            <p:nvPr/>
          </p:nvSpPr>
          <p:spPr bwMode="auto">
            <a:xfrm>
              <a:off x="1976" y="2586"/>
              <a:ext cx="39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7" name="Freeform 483"/>
            <p:cNvSpPr>
              <a:spLocks/>
            </p:cNvSpPr>
            <p:nvPr/>
          </p:nvSpPr>
          <p:spPr bwMode="auto">
            <a:xfrm>
              <a:off x="2001" y="2607"/>
              <a:ext cx="39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8" name="Freeform 484"/>
            <p:cNvSpPr>
              <a:spLocks/>
            </p:cNvSpPr>
            <p:nvPr/>
          </p:nvSpPr>
          <p:spPr bwMode="auto">
            <a:xfrm>
              <a:off x="2027" y="2607"/>
              <a:ext cx="40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29" name="Freeform 485"/>
            <p:cNvSpPr>
              <a:spLocks/>
            </p:cNvSpPr>
            <p:nvPr/>
          </p:nvSpPr>
          <p:spPr bwMode="auto">
            <a:xfrm>
              <a:off x="2054" y="2626"/>
              <a:ext cx="39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30" name="Freeform 486"/>
            <p:cNvSpPr>
              <a:spLocks/>
            </p:cNvSpPr>
            <p:nvPr/>
          </p:nvSpPr>
          <p:spPr bwMode="auto">
            <a:xfrm>
              <a:off x="2080" y="2636"/>
              <a:ext cx="38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31" name="Freeform 487"/>
            <p:cNvSpPr>
              <a:spLocks/>
            </p:cNvSpPr>
            <p:nvPr/>
          </p:nvSpPr>
          <p:spPr bwMode="auto">
            <a:xfrm>
              <a:off x="2105" y="2645"/>
              <a:ext cx="38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32" name="Freeform 488"/>
            <p:cNvSpPr>
              <a:spLocks/>
            </p:cNvSpPr>
            <p:nvPr/>
          </p:nvSpPr>
          <p:spPr bwMode="auto">
            <a:xfrm>
              <a:off x="2132" y="2672"/>
              <a:ext cx="38" cy="39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33" name="Freeform 489"/>
            <p:cNvSpPr>
              <a:spLocks/>
            </p:cNvSpPr>
            <p:nvPr/>
          </p:nvSpPr>
          <p:spPr bwMode="auto">
            <a:xfrm>
              <a:off x="2157" y="2673"/>
              <a:ext cx="39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34" name="Freeform 490"/>
            <p:cNvSpPr>
              <a:spLocks/>
            </p:cNvSpPr>
            <p:nvPr/>
          </p:nvSpPr>
          <p:spPr bwMode="auto">
            <a:xfrm>
              <a:off x="2183" y="2691"/>
              <a:ext cx="40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35" name="Freeform 491"/>
            <p:cNvSpPr>
              <a:spLocks/>
            </p:cNvSpPr>
            <p:nvPr/>
          </p:nvSpPr>
          <p:spPr bwMode="auto">
            <a:xfrm>
              <a:off x="2235" y="3221"/>
              <a:ext cx="38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37" name="Rectangle 493"/>
            <p:cNvSpPr>
              <a:spLocks noChangeArrowheads="1"/>
            </p:cNvSpPr>
            <p:nvPr/>
          </p:nvSpPr>
          <p:spPr bwMode="auto">
            <a:xfrm>
              <a:off x="904" y="3203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38" name="Rectangle 494"/>
            <p:cNvSpPr>
              <a:spLocks noChangeArrowheads="1"/>
            </p:cNvSpPr>
            <p:nvPr/>
          </p:nvSpPr>
          <p:spPr bwMode="auto">
            <a:xfrm>
              <a:off x="904" y="3083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39" name="Rectangle 495"/>
            <p:cNvSpPr>
              <a:spLocks noChangeArrowheads="1"/>
            </p:cNvSpPr>
            <p:nvPr/>
          </p:nvSpPr>
          <p:spPr bwMode="auto">
            <a:xfrm>
              <a:off x="904" y="2960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0" name="Rectangle 496"/>
            <p:cNvSpPr>
              <a:spLocks noChangeArrowheads="1"/>
            </p:cNvSpPr>
            <p:nvPr/>
          </p:nvSpPr>
          <p:spPr bwMode="auto">
            <a:xfrm>
              <a:off x="904" y="2839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1" name="Rectangle 497"/>
            <p:cNvSpPr>
              <a:spLocks noChangeArrowheads="1"/>
            </p:cNvSpPr>
            <p:nvPr/>
          </p:nvSpPr>
          <p:spPr bwMode="auto">
            <a:xfrm>
              <a:off x="904" y="2717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2" name="Rectangle 498"/>
            <p:cNvSpPr>
              <a:spLocks noChangeArrowheads="1"/>
            </p:cNvSpPr>
            <p:nvPr/>
          </p:nvSpPr>
          <p:spPr bwMode="auto">
            <a:xfrm>
              <a:off x="904" y="2595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3" name="Rectangle 499"/>
            <p:cNvSpPr>
              <a:spLocks noChangeArrowheads="1"/>
            </p:cNvSpPr>
            <p:nvPr/>
          </p:nvSpPr>
          <p:spPr bwMode="auto">
            <a:xfrm>
              <a:off x="904" y="2474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4" name="Rectangle 500"/>
            <p:cNvSpPr>
              <a:spLocks noChangeArrowheads="1"/>
            </p:cNvSpPr>
            <p:nvPr/>
          </p:nvSpPr>
          <p:spPr bwMode="auto">
            <a:xfrm>
              <a:off x="904" y="2352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5" name="Rectangle 501"/>
            <p:cNvSpPr>
              <a:spLocks noChangeArrowheads="1"/>
            </p:cNvSpPr>
            <p:nvPr/>
          </p:nvSpPr>
          <p:spPr bwMode="auto">
            <a:xfrm>
              <a:off x="969" y="3295"/>
              <a:ext cx="2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6" name="Rectangle 502"/>
            <p:cNvSpPr>
              <a:spLocks noChangeArrowheads="1"/>
            </p:cNvSpPr>
            <p:nvPr/>
          </p:nvSpPr>
          <p:spPr bwMode="auto">
            <a:xfrm>
              <a:off x="1081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7" name="Rectangle 503"/>
            <p:cNvSpPr>
              <a:spLocks noChangeArrowheads="1"/>
            </p:cNvSpPr>
            <p:nvPr/>
          </p:nvSpPr>
          <p:spPr bwMode="auto">
            <a:xfrm>
              <a:off x="1210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8" name="Rectangle 504"/>
            <p:cNvSpPr>
              <a:spLocks noChangeArrowheads="1"/>
            </p:cNvSpPr>
            <p:nvPr/>
          </p:nvSpPr>
          <p:spPr bwMode="auto">
            <a:xfrm>
              <a:off x="1340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49" name="Rectangle 505"/>
            <p:cNvSpPr>
              <a:spLocks noChangeArrowheads="1"/>
            </p:cNvSpPr>
            <p:nvPr/>
          </p:nvSpPr>
          <p:spPr bwMode="auto">
            <a:xfrm>
              <a:off x="1469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0" name="Rectangle 506"/>
            <p:cNvSpPr>
              <a:spLocks noChangeArrowheads="1"/>
            </p:cNvSpPr>
            <p:nvPr/>
          </p:nvSpPr>
          <p:spPr bwMode="auto">
            <a:xfrm>
              <a:off x="1599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1" name="Rectangle 507"/>
            <p:cNvSpPr>
              <a:spLocks noChangeArrowheads="1"/>
            </p:cNvSpPr>
            <p:nvPr/>
          </p:nvSpPr>
          <p:spPr bwMode="auto">
            <a:xfrm>
              <a:off x="1728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2" name="Rectangle 508"/>
            <p:cNvSpPr>
              <a:spLocks noChangeArrowheads="1"/>
            </p:cNvSpPr>
            <p:nvPr/>
          </p:nvSpPr>
          <p:spPr bwMode="auto">
            <a:xfrm>
              <a:off x="1858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3" name="Rectangle 509"/>
            <p:cNvSpPr>
              <a:spLocks noChangeArrowheads="1"/>
            </p:cNvSpPr>
            <p:nvPr/>
          </p:nvSpPr>
          <p:spPr bwMode="auto">
            <a:xfrm>
              <a:off x="1986" y="3295"/>
              <a:ext cx="4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4" name="Rectangle 510"/>
            <p:cNvSpPr>
              <a:spLocks noChangeArrowheads="1"/>
            </p:cNvSpPr>
            <p:nvPr/>
          </p:nvSpPr>
          <p:spPr bwMode="auto">
            <a:xfrm>
              <a:off x="2115" y="3295"/>
              <a:ext cx="42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5" name="Rectangle 511"/>
            <p:cNvSpPr>
              <a:spLocks noChangeArrowheads="1"/>
            </p:cNvSpPr>
            <p:nvPr/>
          </p:nvSpPr>
          <p:spPr bwMode="auto">
            <a:xfrm>
              <a:off x="2229" y="3295"/>
              <a:ext cx="6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6" name="Rectangle 512"/>
            <p:cNvSpPr>
              <a:spLocks noChangeArrowheads="1"/>
            </p:cNvSpPr>
            <p:nvPr/>
          </p:nvSpPr>
          <p:spPr bwMode="auto">
            <a:xfrm>
              <a:off x="1200" y="3360"/>
              <a:ext cx="624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7" name="Rectangle 513"/>
            <p:cNvSpPr>
              <a:spLocks noChangeArrowheads="1"/>
            </p:cNvSpPr>
            <p:nvPr/>
          </p:nvSpPr>
          <p:spPr bwMode="auto">
            <a:xfrm rot="16200000">
              <a:off x="586" y="2951"/>
              <a:ext cx="50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Среднее значение скорости,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658" name="Rectangle 514"/>
            <p:cNvSpPr>
              <a:spLocks noChangeArrowheads="1"/>
            </p:cNvSpPr>
            <p:nvPr/>
          </p:nvSpPr>
          <p:spPr bwMode="auto">
            <a:xfrm rot="16200000">
              <a:off x="805" y="2607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м/с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4343" name="Rectangle 199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4816" name="Group 672"/>
          <p:cNvGrpSpPr>
            <a:grpSpLocks/>
          </p:cNvGrpSpPr>
          <p:nvPr/>
        </p:nvGrpSpPr>
        <p:grpSpPr bwMode="auto">
          <a:xfrm>
            <a:off x="5027613" y="1549400"/>
            <a:ext cx="3027362" cy="1801813"/>
            <a:chOff x="3167" y="976"/>
            <a:chExt cx="1615" cy="894"/>
          </a:xfrm>
        </p:grpSpPr>
        <p:sp>
          <p:nvSpPr>
            <p:cNvPr id="774347" name="Rectangle 203"/>
            <p:cNvSpPr>
              <a:spLocks noChangeArrowheads="1"/>
            </p:cNvSpPr>
            <p:nvPr/>
          </p:nvSpPr>
          <p:spPr bwMode="auto">
            <a:xfrm>
              <a:off x="3484" y="1018"/>
              <a:ext cx="1282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48" name="Line 204"/>
            <p:cNvSpPr>
              <a:spLocks noChangeShapeType="1"/>
            </p:cNvSpPr>
            <p:nvPr/>
          </p:nvSpPr>
          <p:spPr bwMode="auto">
            <a:xfrm>
              <a:off x="3484" y="1575"/>
              <a:ext cx="128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49" name="Line 205"/>
            <p:cNvSpPr>
              <a:spLocks noChangeShapeType="1"/>
            </p:cNvSpPr>
            <p:nvPr/>
          </p:nvSpPr>
          <p:spPr bwMode="auto">
            <a:xfrm>
              <a:off x="3484" y="1463"/>
              <a:ext cx="12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0" name="Line 206"/>
            <p:cNvSpPr>
              <a:spLocks noChangeShapeType="1"/>
            </p:cNvSpPr>
            <p:nvPr/>
          </p:nvSpPr>
          <p:spPr bwMode="auto">
            <a:xfrm>
              <a:off x="3484" y="1357"/>
              <a:ext cx="12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1" name="Line 207"/>
            <p:cNvSpPr>
              <a:spLocks noChangeShapeType="1"/>
            </p:cNvSpPr>
            <p:nvPr/>
          </p:nvSpPr>
          <p:spPr bwMode="auto">
            <a:xfrm>
              <a:off x="3484" y="1244"/>
              <a:ext cx="12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2" name="Line 208"/>
            <p:cNvSpPr>
              <a:spLocks noChangeShapeType="1"/>
            </p:cNvSpPr>
            <p:nvPr/>
          </p:nvSpPr>
          <p:spPr bwMode="auto">
            <a:xfrm>
              <a:off x="3484" y="1131"/>
              <a:ext cx="12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3" name="Line 209"/>
            <p:cNvSpPr>
              <a:spLocks noChangeShapeType="1"/>
            </p:cNvSpPr>
            <p:nvPr/>
          </p:nvSpPr>
          <p:spPr bwMode="auto">
            <a:xfrm>
              <a:off x="3484" y="1018"/>
              <a:ext cx="12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4" name="Line 210"/>
            <p:cNvSpPr>
              <a:spLocks noChangeShapeType="1"/>
            </p:cNvSpPr>
            <p:nvPr/>
          </p:nvSpPr>
          <p:spPr bwMode="auto">
            <a:xfrm>
              <a:off x="3615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5" name="Line 211"/>
            <p:cNvSpPr>
              <a:spLocks noChangeShapeType="1"/>
            </p:cNvSpPr>
            <p:nvPr/>
          </p:nvSpPr>
          <p:spPr bwMode="auto">
            <a:xfrm>
              <a:off x="3741" y="1018"/>
              <a:ext cx="1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6" name="Line 212"/>
            <p:cNvSpPr>
              <a:spLocks noChangeShapeType="1"/>
            </p:cNvSpPr>
            <p:nvPr/>
          </p:nvSpPr>
          <p:spPr bwMode="auto">
            <a:xfrm>
              <a:off x="3870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7" name="Line 213"/>
            <p:cNvSpPr>
              <a:spLocks noChangeShapeType="1"/>
            </p:cNvSpPr>
            <p:nvPr/>
          </p:nvSpPr>
          <p:spPr bwMode="auto">
            <a:xfrm>
              <a:off x="3996" y="1018"/>
              <a:ext cx="1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8" name="Line 214"/>
            <p:cNvSpPr>
              <a:spLocks noChangeShapeType="1"/>
            </p:cNvSpPr>
            <p:nvPr/>
          </p:nvSpPr>
          <p:spPr bwMode="auto">
            <a:xfrm>
              <a:off x="4125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59" name="Line 215"/>
            <p:cNvSpPr>
              <a:spLocks noChangeShapeType="1"/>
            </p:cNvSpPr>
            <p:nvPr/>
          </p:nvSpPr>
          <p:spPr bwMode="auto">
            <a:xfrm>
              <a:off x="4256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0" name="Line 216"/>
            <p:cNvSpPr>
              <a:spLocks noChangeShapeType="1"/>
            </p:cNvSpPr>
            <p:nvPr/>
          </p:nvSpPr>
          <p:spPr bwMode="auto">
            <a:xfrm>
              <a:off x="4380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1" name="Line 217"/>
            <p:cNvSpPr>
              <a:spLocks noChangeShapeType="1"/>
            </p:cNvSpPr>
            <p:nvPr/>
          </p:nvSpPr>
          <p:spPr bwMode="auto">
            <a:xfrm>
              <a:off x="4511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2" name="Line 218"/>
            <p:cNvSpPr>
              <a:spLocks noChangeShapeType="1"/>
            </p:cNvSpPr>
            <p:nvPr/>
          </p:nvSpPr>
          <p:spPr bwMode="auto">
            <a:xfrm>
              <a:off x="4635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3" name="Line 219"/>
            <p:cNvSpPr>
              <a:spLocks noChangeShapeType="1"/>
            </p:cNvSpPr>
            <p:nvPr/>
          </p:nvSpPr>
          <p:spPr bwMode="auto">
            <a:xfrm>
              <a:off x="4766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4" name="Rectangle 220"/>
            <p:cNvSpPr>
              <a:spLocks noChangeArrowheads="1"/>
            </p:cNvSpPr>
            <p:nvPr/>
          </p:nvSpPr>
          <p:spPr bwMode="auto">
            <a:xfrm>
              <a:off x="3484" y="1018"/>
              <a:ext cx="1282" cy="670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5" name="Line 221"/>
            <p:cNvSpPr>
              <a:spLocks noChangeShapeType="1"/>
            </p:cNvSpPr>
            <p:nvPr/>
          </p:nvSpPr>
          <p:spPr bwMode="auto">
            <a:xfrm>
              <a:off x="3484" y="1018"/>
              <a:ext cx="2" cy="6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6" name="Line 222"/>
            <p:cNvSpPr>
              <a:spLocks noChangeShapeType="1"/>
            </p:cNvSpPr>
            <p:nvPr/>
          </p:nvSpPr>
          <p:spPr bwMode="auto">
            <a:xfrm>
              <a:off x="3468" y="1688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7" name="Line 223"/>
            <p:cNvSpPr>
              <a:spLocks noChangeShapeType="1"/>
            </p:cNvSpPr>
            <p:nvPr/>
          </p:nvSpPr>
          <p:spPr bwMode="auto">
            <a:xfrm>
              <a:off x="3468" y="1575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8" name="Line 224"/>
            <p:cNvSpPr>
              <a:spLocks noChangeShapeType="1"/>
            </p:cNvSpPr>
            <p:nvPr/>
          </p:nvSpPr>
          <p:spPr bwMode="auto">
            <a:xfrm>
              <a:off x="3468" y="146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69" name="Line 225"/>
            <p:cNvSpPr>
              <a:spLocks noChangeShapeType="1"/>
            </p:cNvSpPr>
            <p:nvPr/>
          </p:nvSpPr>
          <p:spPr bwMode="auto">
            <a:xfrm>
              <a:off x="3468" y="135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0" name="Line 226"/>
            <p:cNvSpPr>
              <a:spLocks noChangeShapeType="1"/>
            </p:cNvSpPr>
            <p:nvPr/>
          </p:nvSpPr>
          <p:spPr bwMode="auto">
            <a:xfrm>
              <a:off x="3468" y="124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1" name="Line 227"/>
            <p:cNvSpPr>
              <a:spLocks noChangeShapeType="1"/>
            </p:cNvSpPr>
            <p:nvPr/>
          </p:nvSpPr>
          <p:spPr bwMode="auto">
            <a:xfrm>
              <a:off x="3468" y="113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2" name="Line 228"/>
            <p:cNvSpPr>
              <a:spLocks noChangeShapeType="1"/>
            </p:cNvSpPr>
            <p:nvPr/>
          </p:nvSpPr>
          <p:spPr bwMode="auto">
            <a:xfrm>
              <a:off x="3468" y="101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3" name="Line 229"/>
            <p:cNvSpPr>
              <a:spLocks noChangeShapeType="1"/>
            </p:cNvSpPr>
            <p:nvPr/>
          </p:nvSpPr>
          <p:spPr bwMode="auto">
            <a:xfrm>
              <a:off x="3484" y="1688"/>
              <a:ext cx="128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4" name="Line 230"/>
            <p:cNvSpPr>
              <a:spLocks noChangeShapeType="1"/>
            </p:cNvSpPr>
            <p:nvPr/>
          </p:nvSpPr>
          <p:spPr bwMode="auto">
            <a:xfrm flipV="1">
              <a:off x="3484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5" name="Line 231"/>
            <p:cNvSpPr>
              <a:spLocks noChangeShapeType="1"/>
            </p:cNvSpPr>
            <p:nvPr/>
          </p:nvSpPr>
          <p:spPr bwMode="auto">
            <a:xfrm flipV="1">
              <a:off x="3615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6" name="Line 232"/>
            <p:cNvSpPr>
              <a:spLocks noChangeShapeType="1"/>
            </p:cNvSpPr>
            <p:nvPr/>
          </p:nvSpPr>
          <p:spPr bwMode="auto">
            <a:xfrm flipV="1">
              <a:off x="3741" y="16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7" name="Line 233"/>
            <p:cNvSpPr>
              <a:spLocks noChangeShapeType="1"/>
            </p:cNvSpPr>
            <p:nvPr/>
          </p:nvSpPr>
          <p:spPr bwMode="auto">
            <a:xfrm flipV="1">
              <a:off x="3870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8" name="Line 234"/>
            <p:cNvSpPr>
              <a:spLocks noChangeShapeType="1"/>
            </p:cNvSpPr>
            <p:nvPr/>
          </p:nvSpPr>
          <p:spPr bwMode="auto">
            <a:xfrm flipV="1">
              <a:off x="3996" y="16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79" name="Line 235"/>
            <p:cNvSpPr>
              <a:spLocks noChangeShapeType="1"/>
            </p:cNvSpPr>
            <p:nvPr/>
          </p:nvSpPr>
          <p:spPr bwMode="auto">
            <a:xfrm flipV="1">
              <a:off x="4125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0" name="Line 236"/>
            <p:cNvSpPr>
              <a:spLocks noChangeShapeType="1"/>
            </p:cNvSpPr>
            <p:nvPr/>
          </p:nvSpPr>
          <p:spPr bwMode="auto">
            <a:xfrm flipV="1">
              <a:off x="4256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1" name="Line 237"/>
            <p:cNvSpPr>
              <a:spLocks noChangeShapeType="1"/>
            </p:cNvSpPr>
            <p:nvPr/>
          </p:nvSpPr>
          <p:spPr bwMode="auto">
            <a:xfrm flipV="1">
              <a:off x="4380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2" name="Line 238"/>
            <p:cNvSpPr>
              <a:spLocks noChangeShapeType="1"/>
            </p:cNvSpPr>
            <p:nvPr/>
          </p:nvSpPr>
          <p:spPr bwMode="auto">
            <a:xfrm flipV="1">
              <a:off x="4511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3" name="Line 239"/>
            <p:cNvSpPr>
              <a:spLocks noChangeShapeType="1"/>
            </p:cNvSpPr>
            <p:nvPr/>
          </p:nvSpPr>
          <p:spPr bwMode="auto">
            <a:xfrm flipV="1">
              <a:off x="4635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4" name="Line 240"/>
            <p:cNvSpPr>
              <a:spLocks noChangeShapeType="1"/>
            </p:cNvSpPr>
            <p:nvPr/>
          </p:nvSpPr>
          <p:spPr bwMode="auto">
            <a:xfrm flipV="1">
              <a:off x="4766" y="1688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5" name="Freeform 241"/>
            <p:cNvSpPr>
              <a:spLocks/>
            </p:cNvSpPr>
            <p:nvPr/>
          </p:nvSpPr>
          <p:spPr bwMode="auto">
            <a:xfrm>
              <a:off x="3533" y="1131"/>
              <a:ext cx="24" cy="444"/>
            </a:xfrm>
            <a:custGeom>
              <a:avLst/>
              <a:gdLst>
                <a:gd name="T0" fmla="*/ 0 w 17"/>
                <a:gd name="T1" fmla="*/ 0 h 319"/>
                <a:gd name="T2" fmla="*/ 0 w 17"/>
                <a:gd name="T3" fmla="*/ 43 h 319"/>
                <a:gd name="T4" fmla="*/ 4 w 17"/>
                <a:gd name="T5" fmla="*/ 85 h 319"/>
                <a:gd name="T6" fmla="*/ 8 w 17"/>
                <a:gd name="T7" fmla="*/ 179 h 319"/>
                <a:gd name="T8" fmla="*/ 12 w 17"/>
                <a:gd name="T9" fmla="*/ 221 h 319"/>
                <a:gd name="T10" fmla="*/ 12 w 17"/>
                <a:gd name="T11" fmla="*/ 260 h 319"/>
                <a:gd name="T12" fmla="*/ 17 w 17"/>
                <a:gd name="T13" fmla="*/ 294 h 319"/>
                <a:gd name="T14" fmla="*/ 17 w 17"/>
                <a:gd name="T1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19">
                  <a:moveTo>
                    <a:pt x="0" y="0"/>
                  </a:moveTo>
                  <a:lnTo>
                    <a:pt x="0" y="43"/>
                  </a:lnTo>
                  <a:lnTo>
                    <a:pt x="4" y="85"/>
                  </a:lnTo>
                  <a:lnTo>
                    <a:pt x="8" y="179"/>
                  </a:lnTo>
                  <a:lnTo>
                    <a:pt x="12" y="221"/>
                  </a:lnTo>
                  <a:lnTo>
                    <a:pt x="12" y="260"/>
                  </a:lnTo>
                  <a:lnTo>
                    <a:pt x="17" y="294"/>
                  </a:lnTo>
                  <a:lnTo>
                    <a:pt x="17" y="319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6" name="Freeform 242"/>
            <p:cNvSpPr>
              <a:spLocks/>
            </p:cNvSpPr>
            <p:nvPr/>
          </p:nvSpPr>
          <p:spPr bwMode="auto">
            <a:xfrm>
              <a:off x="3557" y="1575"/>
              <a:ext cx="23" cy="37"/>
            </a:xfrm>
            <a:custGeom>
              <a:avLst/>
              <a:gdLst>
                <a:gd name="T0" fmla="*/ 0 w 17"/>
                <a:gd name="T1" fmla="*/ 0 h 26"/>
                <a:gd name="T2" fmla="*/ 4 w 17"/>
                <a:gd name="T3" fmla="*/ 9 h 26"/>
                <a:gd name="T4" fmla="*/ 8 w 17"/>
                <a:gd name="T5" fmla="*/ 17 h 26"/>
                <a:gd name="T6" fmla="*/ 12 w 17"/>
                <a:gd name="T7" fmla="*/ 21 h 26"/>
                <a:gd name="T8" fmla="*/ 17 w 1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4" y="9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17" y="26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7" name="Freeform 243"/>
            <p:cNvSpPr>
              <a:spLocks/>
            </p:cNvSpPr>
            <p:nvPr/>
          </p:nvSpPr>
          <p:spPr bwMode="auto">
            <a:xfrm>
              <a:off x="3580" y="1612"/>
              <a:ext cx="30" cy="11"/>
            </a:xfrm>
            <a:custGeom>
              <a:avLst/>
              <a:gdLst>
                <a:gd name="T0" fmla="*/ 0 w 21"/>
                <a:gd name="T1" fmla="*/ 0 h 8"/>
                <a:gd name="T2" fmla="*/ 8 w 21"/>
                <a:gd name="T3" fmla="*/ 4 h 8"/>
                <a:gd name="T4" fmla="*/ 21 w 2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8" y="4"/>
                  </a:lnTo>
                  <a:lnTo>
                    <a:pt x="21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8" name="Freeform 244"/>
            <p:cNvSpPr>
              <a:spLocks/>
            </p:cNvSpPr>
            <p:nvPr/>
          </p:nvSpPr>
          <p:spPr bwMode="auto">
            <a:xfrm>
              <a:off x="3610" y="1623"/>
              <a:ext cx="23" cy="18"/>
            </a:xfrm>
            <a:custGeom>
              <a:avLst/>
              <a:gdLst>
                <a:gd name="T0" fmla="*/ 0 w 17"/>
                <a:gd name="T1" fmla="*/ 0 h 13"/>
                <a:gd name="T2" fmla="*/ 8 w 17"/>
                <a:gd name="T3" fmla="*/ 9 h 13"/>
                <a:gd name="T4" fmla="*/ 17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8" y="9"/>
                  </a:lnTo>
                  <a:lnTo>
                    <a:pt x="17" y="13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89" name="Line 245"/>
            <p:cNvSpPr>
              <a:spLocks noChangeShapeType="1"/>
            </p:cNvSpPr>
            <p:nvPr/>
          </p:nvSpPr>
          <p:spPr bwMode="auto">
            <a:xfrm>
              <a:off x="3633" y="1641"/>
              <a:ext cx="24" cy="6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0" name="Line 246"/>
            <p:cNvSpPr>
              <a:spLocks noChangeShapeType="1"/>
            </p:cNvSpPr>
            <p:nvPr/>
          </p:nvSpPr>
          <p:spPr bwMode="auto">
            <a:xfrm>
              <a:off x="3657" y="1647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1" name="Freeform 247"/>
            <p:cNvSpPr>
              <a:spLocks/>
            </p:cNvSpPr>
            <p:nvPr/>
          </p:nvSpPr>
          <p:spPr bwMode="auto">
            <a:xfrm>
              <a:off x="3681" y="1641"/>
              <a:ext cx="29" cy="6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2" name="Freeform 248"/>
            <p:cNvSpPr>
              <a:spLocks/>
            </p:cNvSpPr>
            <p:nvPr/>
          </p:nvSpPr>
          <p:spPr bwMode="auto">
            <a:xfrm>
              <a:off x="3710" y="1641"/>
              <a:ext cx="24" cy="11"/>
            </a:xfrm>
            <a:custGeom>
              <a:avLst/>
              <a:gdLst>
                <a:gd name="T0" fmla="*/ 0 w 17"/>
                <a:gd name="T1" fmla="*/ 0 h 8"/>
                <a:gd name="T2" fmla="*/ 9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9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3" name="Freeform 249"/>
            <p:cNvSpPr>
              <a:spLocks/>
            </p:cNvSpPr>
            <p:nvPr/>
          </p:nvSpPr>
          <p:spPr bwMode="auto">
            <a:xfrm>
              <a:off x="3734" y="1641"/>
              <a:ext cx="23" cy="11"/>
            </a:xfrm>
            <a:custGeom>
              <a:avLst/>
              <a:gdLst>
                <a:gd name="T0" fmla="*/ 0 w 17"/>
                <a:gd name="T1" fmla="*/ 8 h 8"/>
                <a:gd name="T2" fmla="*/ 9 w 17"/>
                <a:gd name="T3" fmla="*/ 4 h 8"/>
                <a:gd name="T4" fmla="*/ 17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4" name="Freeform 250"/>
            <p:cNvSpPr>
              <a:spLocks/>
            </p:cNvSpPr>
            <p:nvPr/>
          </p:nvSpPr>
          <p:spPr bwMode="auto">
            <a:xfrm>
              <a:off x="3757" y="1641"/>
              <a:ext cx="31" cy="6"/>
            </a:xfrm>
            <a:custGeom>
              <a:avLst/>
              <a:gdLst>
                <a:gd name="T0" fmla="*/ 0 w 22"/>
                <a:gd name="T1" fmla="*/ 0 h 4"/>
                <a:gd name="T2" fmla="*/ 9 w 22"/>
                <a:gd name="T3" fmla="*/ 0 h 4"/>
                <a:gd name="T4" fmla="*/ 22 w 2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lnTo>
                    <a:pt x="9" y="0"/>
                  </a:lnTo>
                  <a:lnTo>
                    <a:pt x="22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5" name="Freeform 251"/>
            <p:cNvSpPr>
              <a:spLocks/>
            </p:cNvSpPr>
            <p:nvPr/>
          </p:nvSpPr>
          <p:spPr bwMode="auto">
            <a:xfrm>
              <a:off x="3788" y="1641"/>
              <a:ext cx="24" cy="6"/>
            </a:xfrm>
            <a:custGeom>
              <a:avLst/>
              <a:gdLst>
                <a:gd name="T0" fmla="*/ 0 w 17"/>
                <a:gd name="T1" fmla="*/ 4 h 4"/>
                <a:gd name="T2" fmla="*/ 8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8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6" name="Line 252"/>
            <p:cNvSpPr>
              <a:spLocks noChangeShapeType="1"/>
            </p:cNvSpPr>
            <p:nvPr/>
          </p:nvSpPr>
          <p:spPr bwMode="auto">
            <a:xfrm>
              <a:off x="3812" y="1641"/>
              <a:ext cx="23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7" name="Line 253"/>
            <p:cNvSpPr>
              <a:spLocks noChangeShapeType="1"/>
            </p:cNvSpPr>
            <p:nvPr/>
          </p:nvSpPr>
          <p:spPr bwMode="auto">
            <a:xfrm>
              <a:off x="3835" y="1641"/>
              <a:ext cx="30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8" name="Line 254"/>
            <p:cNvSpPr>
              <a:spLocks noChangeShapeType="1"/>
            </p:cNvSpPr>
            <p:nvPr/>
          </p:nvSpPr>
          <p:spPr bwMode="auto">
            <a:xfrm>
              <a:off x="3865" y="1641"/>
              <a:ext cx="23" cy="6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399" name="Freeform 255"/>
            <p:cNvSpPr>
              <a:spLocks/>
            </p:cNvSpPr>
            <p:nvPr/>
          </p:nvSpPr>
          <p:spPr bwMode="auto">
            <a:xfrm>
              <a:off x="3888" y="1647"/>
              <a:ext cx="24" cy="5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4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4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0" name="Freeform 256"/>
            <p:cNvSpPr>
              <a:spLocks/>
            </p:cNvSpPr>
            <p:nvPr/>
          </p:nvSpPr>
          <p:spPr bwMode="auto">
            <a:xfrm>
              <a:off x="3912" y="1647"/>
              <a:ext cx="29" cy="5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1" name="Freeform 257"/>
            <p:cNvSpPr>
              <a:spLocks/>
            </p:cNvSpPr>
            <p:nvPr/>
          </p:nvSpPr>
          <p:spPr bwMode="auto">
            <a:xfrm>
              <a:off x="3941" y="1647"/>
              <a:ext cx="24" cy="5"/>
            </a:xfrm>
            <a:custGeom>
              <a:avLst/>
              <a:gdLst>
                <a:gd name="T0" fmla="*/ 0 w 17"/>
                <a:gd name="T1" fmla="*/ 0 h 4"/>
                <a:gd name="T2" fmla="*/ 9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9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2" name="Line 258"/>
            <p:cNvSpPr>
              <a:spLocks noChangeShapeType="1"/>
            </p:cNvSpPr>
            <p:nvPr/>
          </p:nvSpPr>
          <p:spPr bwMode="auto">
            <a:xfrm>
              <a:off x="3965" y="1652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3" name="Line 259"/>
            <p:cNvSpPr>
              <a:spLocks noChangeShapeType="1"/>
            </p:cNvSpPr>
            <p:nvPr/>
          </p:nvSpPr>
          <p:spPr bwMode="auto">
            <a:xfrm>
              <a:off x="3989" y="1652"/>
              <a:ext cx="30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4" name="Line 260"/>
            <p:cNvSpPr>
              <a:spLocks noChangeShapeType="1"/>
            </p:cNvSpPr>
            <p:nvPr/>
          </p:nvSpPr>
          <p:spPr bwMode="auto">
            <a:xfrm>
              <a:off x="4019" y="1652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5" name="Line 261"/>
            <p:cNvSpPr>
              <a:spLocks noChangeShapeType="1"/>
            </p:cNvSpPr>
            <p:nvPr/>
          </p:nvSpPr>
          <p:spPr bwMode="auto">
            <a:xfrm>
              <a:off x="4043" y="1652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6" name="Freeform 262"/>
            <p:cNvSpPr>
              <a:spLocks/>
            </p:cNvSpPr>
            <p:nvPr/>
          </p:nvSpPr>
          <p:spPr bwMode="auto">
            <a:xfrm>
              <a:off x="4067" y="1652"/>
              <a:ext cx="29" cy="7"/>
            </a:xfrm>
            <a:custGeom>
              <a:avLst/>
              <a:gdLst>
                <a:gd name="T0" fmla="*/ 0 w 21"/>
                <a:gd name="T1" fmla="*/ 0 h 5"/>
                <a:gd name="T2" fmla="*/ 8 w 21"/>
                <a:gd name="T3" fmla="*/ 5 h 5"/>
                <a:gd name="T4" fmla="*/ 21 w 2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8" y="5"/>
                  </a:lnTo>
                  <a:lnTo>
                    <a:pt x="21" y="5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7" name="Freeform 263"/>
            <p:cNvSpPr>
              <a:spLocks/>
            </p:cNvSpPr>
            <p:nvPr/>
          </p:nvSpPr>
          <p:spPr bwMode="auto">
            <a:xfrm>
              <a:off x="4096" y="1652"/>
              <a:ext cx="24" cy="7"/>
            </a:xfrm>
            <a:custGeom>
              <a:avLst/>
              <a:gdLst>
                <a:gd name="T0" fmla="*/ 0 w 17"/>
                <a:gd name="T1" fmla="*/ 5 h 5"/>
                <a:gd name="T2" fmla="*/ 8 w 17"/>
                <a:gd name="T3" fmla="*/ 5 h 5"/>
                <a:gd name="T4" fmla="*/ 17 w 1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0" y="5"/>
                  </a:moveTo>
                  <a:lnTo>
                    <a:pt x="8" y="5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8" name="Line 264"/>
            <p:cNvSpPr>
              <a:spLocks noChangeShapeType="1"/>
            </p:cNvSpPr>
            <p:nvPr/>
          </p:nvSpPr>
          <p:spPr bwMode="auto">
            <a:xfrm>
              <a:off x="4120" y="1652"/>
              <a:ext cx="23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09" name="Freeform 265"/>
            <p:cNvSpPr>
              <a:spLocks/>
            </p:cNvSpPr>
            <p:nvPr/>
          </p:nvSpPr>
          <p:spPr bwMode="auto">
            <a:xfrm>
              <a:off x="4143" y="1647"/>
              <a:ext cx="30" cy="5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0" name="Line 266"/>
            <p:cNvSpPr>
              <a:spLocks noChangeShapeType="1"/>
            </p:cNvSpPr>
            <p:nvPr/>
          </p:nvSpPr>
          <p:spPr bwMode="auto">
            <a:xfrm>
              <a:off x="4173" y="1647"/>
              <a:ext cx="23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1" name="Freeform 267"/>
            <p:cNvSpPr>
              <a:spLocks/>
            </p:cNvSpPr>
            <p:nvPr/>
          </p:nvSpPr>
          <p:spPr bwMode="auto">
            <a:xfrm>
              <a:off x="4196" y="1647"/>
              <a:ext cx="24" cy="5"/>
            </a:xfrm>
            <a:custGeom>
              <a:avLst/>
              <a:gdLst>
                <a:gd name="T0" fmla="*/ 0 w 17"/>
                <a:gd name="T1" fmla="*/ 0 h 4"/>
                <a:gd name="T2" fmla="*/ 9 w 17"/>
                <a:gd name="T3" fmla="*/ 4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9" y="4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2" name="Freeform 268"/>
            <p:cNvSpPr>
              <a:spLocks/>
            </p:cNvSpPr>
            <p:nvPr/>
          </p:nvSpPr>
          <p:spPr bwMode="auto">
            <a:xfrm>
              <a:off x="4220" y="1647"/>
              <a:ext cx="31" cy="5"/>
            </a:xfrm>
            <a:custGeom>
              <a:avLst/>
              <a:gdLst>
                <a:gd name="T0" fmla="*/ 0 w 22"/>
                <a:gd name="T1" fmla="*/ 4 h 4"/>
                <a:gd name="T2" fmla="*/ 9 w 22"/>
                <a:gd name="T3" fmla="*/ 0 h 4"/>
                <a:gd name="T4" fmla="*/ 22 w 2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4"/>
                  </a:moveTo>
                  <a:lnTo>
                    <a:pt x="9" y="0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3" name="Freeform 269"/>
            <p:cNvSpPr>
              <a:spLocks/>
            </p:cNvSpPr>
            <p:nvPr/>
          </p:nvSpPr>
          <p:spPr bwMode="auto">
            <a:xfrm>
              <a:off x="4251" y="1647"/>
              <a:ext cx="23" cy="5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4" name="Line 270"/>
            <p:cNvSpPr>
              <a:spLocks noChangeShapeType="1"/>
            </p:cNvSpPr>
            <p:nvPr/>
          </p:nvSpPr>
          <p:spPr bwMode="auto">
            <a:xfrm>
              <a:off x="4274" y="1652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5" name="Line 271"/>
            <p:cNvSpPr>
              <a:spLocks noChangeShapeType="1"/>
            </p:cNvSpPr>
            <p:nvPr/>
          </p:nvSpPr>
          <p:spPr bwMode="auto">
            <a:xfrm>
              <a:off x="4298" y="1652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6" name="Line 272"/>
            <p:cNvSpPr>
              <a:spLocks noChangeShapeType="1"/>
            </p:cNvSpPr>
            <p:nvPr/>
          </p:nvSpPr>
          <p:spPr bwMode="auto">
            <a:xfrm flipV="1">
              <a:off x="4322" y="1647"/>
              <a:ext cx="29" cy="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7" name="Line 273"/>
            <p:cNvSpPr>
              <a:spLocks noChangeShapeType="1"/>
            </p:cNvSpPr>
            <p:nvPr/>
          </p:nvSpPr>
          <p:spPr bwMode="auto">
            <a:xfrm flipV="1">
              <a:off x="4351" y="1641"/>
              <a:ext cx="24" cy="6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8" name="Line 274"/>
            <p:cNvSpPr>
              <a:spLocks noChangeShapeType="1"/>
            </p:cNvSpPr>
            <p:nvPr/>
          </p:nvSpPr>
          <p:spPr bwMode="auto">
            <a:xfrm>
              <a:off x="4375" y="1641"/>
              <a:ext cx="23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19" name="Freeform 275"/>
            <p:cNvSpPr>
              <a:spLocks/>
            </p:cNvSpPr>
            <p:nvPr/>
          </p:nvSpPr>
          <p:spPr bwMode="auto">
            <a:xfrm>
              <a:off x="4398" y="1641"/>
              <a:ext cx="30" cy="6"/>
            </a:xfrm>
            <a:custGeom>
              <a:avLst/>
              <a:gdLst>
                <a:gd name="T0" fmla="*/ 0 w 21"/>
                <a:gd name="T1" fmla="*/ 0 h 4"/>
                <a:gd name="T2" fmla="*/ 9 w 21"/>
                <a:gd name="T3" fmla="*/ 4 h 4"/>
                <a:gd name="T4" fmla="*/ 21 w 2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9" y="4"/>
                  </a:lnTo>
                  <a:lnTo>
                    <a:pt x="21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0" name="Freeform 276"/>
            <p:cNvSpPr>
              <a:spLocks/>
            </p:cNvSpPr>
            <p:nvPr/>
          </p:nvSpPr>
          <p:spPr bwMode="auto">
            <a:xfrm>
              <a:off x="4428" y="1641"/>
              <a:ext cx="23" cy="6"/>
            </a:xfrm>
            <a:custGeom>
              <a:avLst/>
              <a:gdLst>
                <a:gd name="T0" fmla="*/ 0 w 17"/>
                <a:gd name="T1" fmla="*/ 4 h 4"/>
                <a:gd name="T2" fmla="*/ 9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1" name="Line 277"/>
            <p:cNvSpPr>
              <a:spLocks noChangeShapeType="1"/>
            </p:cNvSpPr>
            <p:nvPr/>
          </p:nvSpPr>
          <p:spPr bwMode="auto">
            <a:xfrm>
              <a:off x="4451" y="1641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2" name="Line 278"/>
            <p:cNvSpPr>
              <a:spLocks noChangeShapeType="1"/>
            </p:cNvSpPr>
            <p:nvPr/>
          </p:nvSpPr>
          <p:spPr bwMode="auto">
            <a:xfrm>
              <a:off x="4475" y="1641"/>
              <a:ext cx="31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3" name="Freeform 279"/>
            <p:cNvSpPr>
              <a:spLocks/>
            </p:cNvSpPr>
            <p:nvPr/>
          </p:nvSpPr>
          <p:spPr bwMode="auto">
            <a:xfrm>
              <a:off x="4506" y="1641"/>
              <a:ext cx="23" cy="6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4" name="Line 280"/>
            <p:cNvSpPr>
              <a:spLocks noChangeShapeType="1"/>
            </p:cNvSpPr>
            <p:nvPr/>
          </p:nvSpPr>
          <p:spPr bwMode="auto">
            <a:xfrm>
              <a:off x="4529" y="1647"/>
              <a:ext cx="24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5" name="Line 281"/>
            <p:cNvSpPr>
              <a:spLocks noChangeShapeType="1"/>
            </p:cNvSpPr>
            <p:nvPr/>
          </p:nvSpPr>
          <p:spPr bwMode="auto">
            <a:xfrm>
              <a:off x="4553" y="1647"/>
              <a:ext cx="29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6" name="Freeform 282"/>
            <p:cNvSpPr>
              <a:spLocks/>
            </p:cNvSpPr>
            <p:nvPr/>
          </p:nvSpPr>
          <p:spPr bwMode="auto">
            <a:xfrm>
              <a:off x="4582" y="1641"/>
              <a:ext cx="24" cy="6"/>
            </a:xfrm>
            <a:custGeom>
              <a:avLst/>
              <a:gdLst>
                <a:gd name="T0" fmla="*/ 0 w 17"/>
                <a:gd name="T1" fmla="*/ 4 h 4"/>
                <a:gd name="T2" fmla="*/ 8 w 17"/>
                <a:gd name="T3" fmla="*/ 0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8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7" name="Freeform 283"/>
            <p:cNvSpPr>
              <a:spLocks/>
            </p:cNvSpPr>
            <p:nvPr/>
          </p:nvSpPr>
          <p:spPr bwMode="auto">
            <a:xfrm>
              <a:off x="4606" y="1641"/>
              <a:ext cx="24" cy="11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8" name="Freeform 284"/>
            <p:cNvSpPr>
              <a:spLocks/>
            </p:cNvSpPr>
            <p:nvPr/>
          </p:nvSpPr>
          <p:spPr bwMode="auto">
            <a:xfrm>
              <a:off x="4630" y="1641"/>
              <a:ext cx="29" cy="11"/>
            </a:xfrm>
            <a:custGeom>
              <a:avLst/>
              <a:gdLst>
                <a:gd name="T0" fmla="*/ 0 w 21"/>
                <a:gd name="T1" fmla="*/ 8 h 8"/>
                <a:gd name="T2" fmla="*/ 9 w 21"/>
                <a:gd name="T3" fmla="*/ 4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8"/>
                  </a:moveTo>
                  <a:lnTo>
                    <a:pt x="9" y="4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29" name="Line 285"/>
            <p:cNvSpPr>
              <a:spLocks noChangeShapeType="1"/>
            </p:cNvSpPr>
            <p:nvPr/>
          </p:nvSpPr>
          <p:spPr bwMode="auto">
            <a:xfrm flipV="1">
              <a:off x="4659" y="1628"/>
              <a:ext cx="24" cy="13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430" name="Freeform 286"/>
            <p:cNvSpPr>
              <a:spLocks/>
            </p:cNvSpPr>
            <p:nvPr/>
          </p:nvSpPr>
          <p:spPr bwMode="auto">
            <a:xfrm>
              <a:off x="3515" y="1113"/>
              <a:ext cx="35" cy="3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1" name="Freeform 287"/>
            <p:cNvSpPr>
              <a:spLocks/>
            </p:cNvSpPr>
            <p:nvPr/>
          </p:nvSpPr>
          <p:spPr bwMode="auto">
            <a:xfrm>
              <a:off x="3539" y="1557"/>
              <a:ext cx="34" cy="37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2" name="Freeform 288"/>
            <p:cNvSpPr>
              <a:spLocks/>
            </p:cNvSpPr>
            <p:nvPr/>
          </p:nvSpPr>
          <p:spPr bwMode="auto">
            <a:xfrm>
              <a:off x="3562" y="1594"/>
              <a:ext cx="35" cy="34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3" name="Freeform 289"/>
            <p:cNvSpPr>
              <a:spLocks/>
            </p:cNvSpPr>
            <p:nvPr/>
          </p:nvSpPr>
          <p:spPr bwMode="auto">
            <a:xfrm>
              <a:off x="3592" y="1605"/>
              <a:ext cx="36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4" name="Freeform 290"/>
            <p:cNvSpPr>
              <a:spLocks/>
            </p:cNvSpPr>
            <p:nvPr/>
          </p:nvSpPr>
          <p:spPr bwMode="auto">
            <a:xfrm>
              <a:off x="3615" y="1623"/>
              <a:ext cx="36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5" name="Freeform 291"/>
            <p:cNvSpPr>
              <a:spLocks/>
            </p:cNvSpPr>
            <p:nvPr/>
          </p:nvSpPr>
          <p:spPr bwMode="auto">
            <a:xfrm>
              <a:off x="3639" y="1628"/>
              <a:ext cx="36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6" name="Freeform 292"/>
            <p:cNvSpPr>
              <a:spLocks/>
            </p:cNvSpPr>
            <p:nvPr/>
          </p:nvSpPr>
          <p:spPr bwMode="auto">
            <a:xfrm>
              <a:off x="3663" y="1628"/>
              <a:ext cx="36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7" name="Freeform 293"/>
            <p:cNvSpPr>
              <a:spLocks/>
            </p:cNvSpPr>
            <p:nvPr/>
          </p:nvSpPr>
          <p:spPr bwMode="auto">
            <a:xfrm>
              <a:off x="3692" y="1623"/>
              <a:ext cx="36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8" name="Freeform 294"/>
            <p:cNvSpPr>
              <a:spLocks/>
            </p:cNvSpPr>
            <p:nvPr/>
          </p:nvSpPr>
          <p:spPr bwMode="auto">
            <a:xfrm>
              <a:off x="3716" y="1635"/>
              <a:ext cx="36" cy="3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39" name="Freeform 295"/>
            <p:cNvSpPr>
              <a:spLocks/>
            </p:cNvSpPr>
            <p:nvPr/>
          </p:nvSpPr>
          <p:spPr bwMode="auto">
            <a:xfrm>
              <a:off x="3741" y="1623"/>
              <a:ext cx="34" cy="3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0" name="Freeform 296"/>
            <p:cNvSpPr>
              <a:spLocks/>
            </p:cNvSpPr>
            <p:nvPr/>
          </p:nvSpPr>
          <p:spPr bwMode="auto">
            <a:xfrm>
              <a:off x="3770" y="1628"/>
              <a:ext cx="35" cy="37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1" name="Freeform 297"/>
            <p:cNvSpPr>
              <a:spLocks/>
            </p:cNvSpPr>
            <p:nvPr/>
          </p:nvSpPr>
          <p:spPr bwMode="auto">
            <a:xfrm>
              <a:off x="3794" y="1623"/>
              <a:ext cx="34" cy="3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2" name="Freeform 298"/>
            <p:cNvSpPr>
              <a:spLocks/>
            </p:cNvSpPr>
            <p:nvPr/>
          </p:nvSpPr>
          <p:spPr bwMode="auto">
            <a:xfrm>
              <a:off x="3817" y="1623"/>
              <a:ext cx="35" cy="3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3" name="Freeform 299"/>
            <p:cNvSpPr>
              <a:spLocks/>
            </p:cNvSpPr>
            <p:nvPr/>
          </p:nvSpPr>
          <p:spPr bwMode="auto">
            <a:xfrm>
              <a:off x="3847" y="1623"/>
              <a:ext cx="36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4" name="Freeform 300"/>
            <p:cNvSpPr>
              <a:spLocks/>
            </p:cNvSpPr>
            <p:nvPr/>
          </p:nvSpPr>
          <p:spPr bwMode="auto">
            <a:xfrm>
              <a:off x="3870" y="1628"/>
              <a:ext cx="36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5" name="Freeform 301"/>
            <p:cNvSpPr>
              <a:spLocks/>
            </p:cNvSpPr>
            <p:nvPr/>
          </p:nvSpPr>
          <p:spPr bwMode="auto">
            <a:xfrm>
              <a:off x="3894" y="1635"/>
              <a:ext cx="36" cy="3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6" name="Freeform 302"/>
            <p:cNvSpPr>
              <a:spLocks/>
            </p:cNvSpPr>
            <p:nvPr/>
          </p:nvSpPr>
          <p:spPr bwMode="auto">
            <a:xfrm>
              <a:off x="3923" y="1628"/>
              <a:ext cx="36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7" name="Freeform 303"/>
            <p:cNvSpPr>
              <a:spLocks/>
            </p:cNvSpPr>
            <p:nvPr/>
          </p:nvSpPr>
          <p:spPr bwMode="auto">
            <a:xfrm>
              <a:off x="3947" y="1635"/>
              <a:ext cx="36" cy="3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8" name="Freeform 304"/>
            <p:cNvSpPr>
              <a:spLocks/>
            </p:cNvSpPr>
            <p:nvPr/>
          </p:nvSpPr>
          <p:spPr bwMode="auto">
            <a:xfrm>
              <a:off x="3972" y="1635"/>
              <a:ext cx="35" cy="3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49" name="Freeform 305"/>
            <p:cNvSpPr>
              <a:spLocks/>
            </p:cNvSpPr>
            <p:nvPr/>
          </p:nvSpPr>
          <p:spPr bwMode="auto">
            <a:xfrm>
              <a:off x="4001" y="1635"/>
              <a:ext cx="35" cy="3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0" name="Freeform 306"/>
            <p:cNvSpPr>
              <a:spLocks/>
            </p:cNvSpPr>
            <p:nvPr/>
          </p:nvSpPr>
          <p:spPr bwMode="auto">
            <a:xfrm>
              <a:off x="4025" y="1635"/>
              <a:ext cx="35" cy="3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1" name="Freeform 307"/>
            <p:cNvSpPr>
              <a:spLocks/>
            </p:cNvSpPr>
            <p:nvPr/>
          </p:nvSpPr>
          <p:spPr bwMode="auto">
            <a:xfrm>
              <a:off x="4049" y="1635"/>
              <a:ext cx="34" cy="3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2" name="Freeform 308"/>
            <p:cNvSpPr>
              <a:spLocks/>
            </p:cNvSpPr>
            <p:nvPr/>
          </p:nvSpPr>
          <p:spPr bwMode="auto">
            <a:xfrm>
              <a:off x="4078" y="1641"/>
              <a:ext cx="36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3" name="Freeform 309"/>
            <p:cNvSpPr>
              <a:spLocks/>
            </p:cNvSpPr>
            <p:nvPr/>
          </p:nvSpPr>
          <p:spPr bwMode="auto">
            <a:xfrm>
              <a:off x="4102" y="1635"/>
              <a:ext cx="36" cy="3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4" name="Freeform 310"/>
            <p:cNvSpPr>
              <a:spLocks/>
            </p:cNvSpPr>
            <p:nvPr/>
          </p:nvSpPr>
          <p:spPr bwMode="auto">
            <a:xfrm>
              <a:off x="4125" y="1635"/>
              <a:ext cx="36" cy="3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5" name="Freeform 311"/>
            <p:cNvSpPr>
              <a:spLocks/>
            </p:cNvSpPr>
            <p:nvPr/>
          </p:nvSpPr>
          <p:spPr bwMode="auto">
            <a:xfrm>
              <a:off x="4154" y="1628"/>
              <a:ext cx="37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6" name="Freeform 312"/>
            <p:cNvSpPr>
              <a:spLocks/>
            </p:cNvSpPr>
            <p:nvPr/>
          </p:nvSpPr>
          <p:spPr bwMode="auto">
            <a:xfrm>
              <a:off x="4178" y="1628"/>
              <a:ext cx="36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7" name="Freeform 313"/>
            <p:cNvSpPr>
              <a:spLocks/>
            </p:cNvSpPr>
            <p:nvPr/>
          </p:nvSpPr>
          <p:spPr bwMode="auto">
            <a:xfrm>
              <a:off x="4203" y="1635"/>
              <a:ext cx="35" cy="3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8" name="Freeform 314"/>
            <p:cNvSpPr>
              <a:spLocks/>
            </p:cNvSpPr>
            <p:nvPr/>
          </p:nvSpPr>
          <p:spPr bwMode="auto">
            <a:xfrm>
              <a:off x="4232" y="1628"/>
              <a:ext cx="35" cy="37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59" name="Freeform 315"/>
            <p:cNvSpPr>
              <a:spLocks/>
            </p:cNvSpPr>
            <p:nvPr/>
          </p:nvSpPr>
          <p:spPr bwMode="auto">
            <a:xfrm>
              <a:off x="4256" y="1635"/>
              <a:ext cx="35" cy="3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0" name="Freeform 316"/>
            <p:cNvSpPr>
              <a:spLocks/>
            </p:cNvSpPr>
            <p:nvPr/>
          </p:nvSpPr>
          <p:spPr bwMode="auto">
            <a:xfrm>
              <a:off x="4280" y="1635"/>
              <a:ext cx="35" cy="3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1" name="Freeform 317"/>
            <p:cNvSpPr>
              <a:spLocks/>
            </p:cNvSpPr>
            <p:nvPr/>
          </p:nvSpPr>
          <p:spPr bwMode="auto">
            <a:xfrm>
              <a:off x="4304" y="1635"/>
              <a:ext cx="34" cy="3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2" name="Freeform 318"/>
            <p:cNvSpPr>
              <a:spLocks/>
            </p:cNvSpPr>
            <p:nvPr/>
          </p:nvSpPr>
          <p:spPr bwMode="auto">
            <a:xfrm>
              <a:off x="4333" y="1628"/>
              <a:ext cx="36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3" name="Freeform 319"/>
            <p:cNvSpPr>
              <a:spLocks/>
            </p:cNvSpPr>
            <p:nvPr/>
          </p:nvSpPr>
          <p:spPr bwMode="auto">
            <a:xfrm>
              <a:off x="4356" y="1623"/>
              <a:ext cx="37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4" name="Freeform 320"/>
            <p:cNvSpPr>
              <a:spLocks/>
            </p:cNvSpPr>
            <p:nvPr/>
          </p:nvSpPr>
          <p:spPr bwMode="auto">
            <a:xfrm>
              <a:off x="4380" y="1623"/>
              <a:ext cx="36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5" name="Freeform 321"/>
            <p:cNvSpPr>
              <a:spLocks/>
            </p:cNvSpPr>
            <p:nvPr/>
          </p:nvSpPr>
          <p:spPr bwMode="auto">
            <a:xfrm>
              <a:off x="4411" y="1628"/>
              <a:ext cx="35" cy="37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6" name="Freeform 322"/>
            <p:cNvSpPr>
              <a:spLocks/>
            </p:cNvSpPr>
            <p:nvPr/>
          </p:nvSpPr>
          <p:spPr bwMode="auto">
            <a:xfrm>
              <a:off x="4435" y="1623"/>
              <a:ext cx="34" cy="3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7" name="Freeform 323"/>
            <p:cNvSpPr>
              <a:spLocks/>
            </p:cNvSpPr>
            <p:nvPr/>
          </p:nvSpPr>
          <p:spPr bwMode="auto">
            <a:xfrm>
              <a:off x="4458" y="1623"/>
              <a:ext cx="35" cy="3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8" name="Freeform 324"/>
            <p:cNvSpPr>
              <a:spLocks/>
            </p:cNvSpPr>
            <p:nvPr/>
          </p:nvSpPr>
          <p:spPr bwMode="auto">
            <a:xfrm>
              <a:off x="4487" y="1623"/>
              <a:ext cx="35" cy="3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69" name="Freeform 325"/>
            <p:cNvSpPr>
              <a:spLocks/>
            </p:cNvSpPr>
            <p:nvPr/>
          </p:nvSpPr>
          <p:spPr bwMode="auto">
            <a:xfrm>
              <a:off x="4511" y="1628"/>
              <a:ext cx="35" cy="37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70" name="Freeform 326"/>
            <p:cNvSpPr>
              <a:spLocks/>
            </p:cNvSpPr>
            <p:nvPr/>
          </p:nvSpPr>
          <p:spPr bwMode="auto">
            <a:xfrm>
              <a:off x="4535" y="1628"/>
              <a:ext cx="35" cy="37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71" name="Freeform 327"/>
            <p:cNvSpPr>
              <a:spLocks/>
            </p:cNvSpPr>
            <p:nvPr/>
          </p:nvSpPr>
          <p:spPr bwMode="auto">
            <a:xfrm>
              <a:off x="4564" y="1628"/>
              <a:ext cx="36" cy="37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72" name="Freeform 328"/>
            <p:cNvSpPr>
              <a:spLocks/>
            </p:cNvSpPr>
            <p:nvPr/>
          </p:nvSpPr>
          <p:spPr bwMode="auto">
            <a:xfrm>
              <a:off x="4588" y="1623"/>
              <a:ext cx="36" cy="3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73" name="Freeform 329"/>
            <p:cNvSpPr>
              <a:spLocks/>
            </p:cNvSpPr>
            <p:nvPr/>
          </p:nvSpPr>
          <p:spPr bwMode="auto">
            <a:xfrm>
              <a:off x="4611" y="1635"/>
              <a:ext cx="37" cy="3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74" name="Freeform 330"/>
            <p:cNvSpPr>
              <a:spLocks/>
            </p:cNvSpPr>
            <p:nvPr/>
          </p:nvSpPr>
          <p:spPr bwMode="auto">
            <a:xfrm>
              <a:off x="4642" y="1623"/>
              <a:ext cx="35" cy="3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75" name="Freeform 331"/>
            <p:cNvSpPr>
              <a:spLocks/>
            </p:cNvSpPr>
            <p:nvPr/>
          </p:nvSpPr>
          <p:spPr bwMode="auto">
            <a:xfrm>
              <a:off x="4666" y="1612"/>
              <a:ext cx="35" cy="3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77" name="Rectangle 333"/>
            <p:cNvSpPr>
              <a:spLocks noChangeArrowheads="1"/>
            </p:cNvSpPr>
            <p:nvPr/>
          </p:nvSpPr>
          <p:spPr bwMode="auto">
            <a:xfrm>
              <a:off x="3402" y="1647"/>
              <a:ext cx="2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78" name="Rectangle 334"/>
            <p:cNvSpPr>
              <a:spLocks noChangeArrowheads="1"/>
            </p:cNvSpPr>
            <p:nvPr/>
          </p:nvSpPr>
          <p:spPr bwMode="auto">
            <a:xfrm>
              <a:off x="3366" y="1534"/>
              <a:ext cx="46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79" name="Rectangle 335"/>
            <p:cNvSpPr>
              <a:spLocks noChangeArrowheads="1"/>
            </p:cNvSpPr>
            <p:nvPr/>
          </p:nvSpPr>
          <p:spPr bwMode="auto">
            <a:xfrm>
              <a:off x="3366" y="1422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0" name="Rectangle 336"/>
            <p:cNvSpPr>
              <a:spLocks noChangeArrowheads="1"/>
            </p:cNvSpPr>
            <p:nvPr/>
          </p:nvSpPr>
          <p:spPr bwMode="auto">
            <a:xfrm>
              <a:off x="3366" y="1315"/>
              <a:ext cx="46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1" name="Rectangle 337"/>
            <p:cNvSpPr>
              <a:spLocks noChangeArrowheads="1"/>
            </p:cNvSpPr>
            <p:nvPr/>
          </p:nvSpPr>
          <p:spPr bwMode="auto">
            <a:xfrm>
              <a:off x="3366" y="1202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2" name="Rectangle 338"/>
            <p:cNvSpPr>
              <a:spLocks noChangeArrowheads="1"/>
            </p:cNvSpPr>
            <p:nvPr/>
          </p:nvSpPr>
          <p:spPr bwMode="auto">
            <a:xfrm>
              <a:off x="3366" y="1089"/>
              <a:ext cx="46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3" name="Rectangle 339"/>
            <p:cNvSpPr>
              <a:spLocks noChangeArrowheads="1"/>
            </p:cNvSpPr>
            <p:nvPr/>
          </p:nvSpPr>
          <p:spPr bwMode="auto">
            <a:xfrm>
              <a:off x="3366" y="976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4" name="Rectangle 340"/>
            <p:cNvSpPr>
              <a:spLocks noChangeArrowheads="1"/>
            </p:cNvSpPr>
            <p:nvPr/>
          </p:nvSpPr>
          <p:spPr bwMode="auto">
            <a:xfrm>
              <a:off x="3468" y="1741"/>
              <a:ext cx="23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5" name="Rectangle 341"/>
            <p:cNvSpPr>
              <a:spLocks noChangeArrowheads="1"/>
            </p:cNvSpPr>
            <p:nvPr/>
          </p:nvSpPr>
          <p:spPr bwMode="auto">
            <a:xfrm>
              <a:off x="3580" y="1741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6" name="Rectangle 342"/>
            <p:cNvSpPr>
              <a:spLocks noChangeArrowheads="1"/>
            </p:cNvSpPr>
            <p:nvPr/>
          </p:nvSpPr>
          <p:spPr bwMode="auto">
            <a:xfrm>
              <a:off x="3704" y="1741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7" name="Rectangle 343"/>
            <p:cNvSpPr>
              <a:spLocks noChangeArrowheads="1"/>
            </p:cNvSpPr>
            <p:nvPr/>
          </p:nvSpPr>
          <p:spPr bwMode="auto">
            <a:xfrm>
              <a:off x="3835" y="1741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8" name="Rectangle 344"/>
            <p:cNvSpPr>
              <a:spLocks noChangeArrowheads="1"/>
            </p:cNvSpPr>
            <p:nvPr/>
          </p:nvSpPr>
          <p:spPr bwMode="auto">
            <a:xfrm>
              <a:off x="3959" y="1741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89" name="Rectangle 345"/>
            <p:cNvSpPr>
              <a:spLocks noChangeArrowheads="1"/>
            </p:cNvSpPr>
            <p:nvPr/>
          </p:nvSpPr>
          <p:spPr bwMode="auto">
            <a:xfrm>
              <a:off x="4090" y="1741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0" name="Rectangle 346"/>
            <p:cNvSpPr>
              <a:spLocks noChangeArrowheads="1"/>
            </p:cNvSpPr>
            <p:nvPr/>
          </p:nvSpPr>
          <p:spPr bwMode="auto">
            <a:xfrm>
              <a:off x="4220" y="1741"/>
              <a:ext cx="45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1" name="Rectangle 347"/>
            <p:cNvSpPr>
              <a:spLocks noChangeArrowheads="1"/>
            </p:cNvSpPr>
            <p:nvPr/>
          </p:nvSpPr>
          <p:spPr bwMode="auto">
            <a:xfrm>
              <a:off x="4345" y="1741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2" name="Rectangle 348"/>
            <p:cNvSpPr>
              <a:spLocks noChangeArrowheads="1"/>
            </p:cNvSpPr>
            <p:nvPr/>
          </p:nvSpPr>
          <p:spPr bwMode="auto">
            <a:xfrm>
              <a:off x="4475" y="1741"/>
              <a:ext cx="45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3" name="Rectangle 349"/>
            <p:cNvSpPr>
              <a:spLocks noChangeArrowheads="1"/>
            </p:cNvSpPr>
            <p:nvPr/>
          </p:nvSpPr>
          <p:spPr bwMode="auto">
            <a:xfrm>
              <a:off x="4600" y="1741"/>
              <a:ext cx="46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4" name="Rectangle 350"/>
            <p:cNvSpPr>
              <a:spLocks noChangeArrowheads="1"/>
            </p:cNvSpPr>
            <p:nvPr/>
          </p:nvSpPr>
          <p:spPr bwMode="auto">
            <a:xfrm>
              <a:off x="4713" y="1741"/>
              <a:ext cx="69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5" name="Rectangle 351"/>
            <p:cNvSpPr>
              <a:spLocks noChangeArrowheads="1"/>
            </p:cNvSpPr>
            <p:nvPr/>
          </p:nvSpPr>
          <p:spPr bwMode="auto">
            <a:xfrm>
              <a:off x="3696" y="1824"/>
              <a:ext cx="521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6" name="Rectangle 352"/>
            <p:cNvSpPr>
              <a:spLocks noChangeArrowheads="1"/>
            </p:cNvSpPr>
            <p:nvPr/>
          </p:nvSpPr>
          <p:spPr bwMode="auto">
            <a:xfrm rot="16200000">
              <a:off x="3053" y="1433"/>
              <a:ext cx="27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Интенсивность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497" name="Rectangle 353"/>
            <p:cNvSpPr>
              <a:spLocks noChangeArrowheads="1"/>
            </p:cNvSpPr>
            <p:nvPr/>
          </p:nvSpPr>
          <p:spPr bwMode="auto">
            <a:xfrm rot="16200000">
              <a:off x="3103" y="1460"/>
              <a:ext cx="3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турбулентности, %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4345" name="Rectangle 201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4819" name="Group 675"/>
          <p:cNvGrpSpPr>
            <a:grpSpLocks/>
          </p:cNvGrpSpPr>
          <p:nvPr/>
        </p:nvGrpSpPr>
        <p:grpSpPr bwMode="auto">
          <a:xfrm>
            <a:off x="5408613" y="3997325"/>
            <a:ext cx="2433637" cy="1736725"/>
            <a:chOff x="3407" y="2393"/>
            <a:chExt cx="1533" cy="1094"/>
          </a:xfrm>
        </p:grpSpPr>
        <p:sp>
          <p:nvSpPr>
            <p:cNvPr id="774663" name="Rectangle 519"/>
            <p:cNvSpPr>
              <a:spLocks noChangeArrowheads="1"/>
            </p:cNvSpPr>
            <p:nvPr/>
          </p:nvSpPr>
          <p:spPr bwMode="auto">
            <a:xfrm>
              <a:off x="3620" y="2429"/>
              <a:ext cx="130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64" name="Line 520"/>
            <p:cNvSpPr>
              <a:spLocks noChangeShapeType="1"/>
            </p:cNvSpPr>
            <p:nvPr/>
          </p:nvSpPr>
          <p:spPr bwMode="auto">
            <a:xfrm>
              <a:off x="3620" y="3137"/>
              <a:ext cx="130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65" name="Line 521"/>
            <p:cNvSpPr>
              <a:spLocks noChangeShapeType="1"/>
            </p:cNvSpPr>
            <p:nvPr/>
          </p:nvSpPr>
          <p:spPr bwMode="auto">
            <a:xfrm>
              <a:off x="3620" y="2995"/>
              <a:ext cx="130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66" name="Line 522"/>
            <p:cNvSpPr>
              <a:spLocks noChangeShapeType="1"/>
            </p:cNvSpPr>
            <p:nvPr/>
          </p:nvSpPr>
          <p:spPr bwMode="auto">
            <a:xfrm>
              <a:off x="3620" y="2854"/>
              <a:ext cx="130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67" name="Line 523"/>
            <p:cNvSpPr>
              <a:spLocks noChangeShapeType="1"/>
            </p:cNvSpPr>
            <p:nvPr/>
          </p:nvSpPr>
          <p:spPr bwMode="auto">
            <a:xfrm>
              <a:off x="3620" y="2712"/>
              <a:ext cx="130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68" name="Line 524"/>
            <p:cNvSpPr>
              <a:spLocks noChangeShapeType="1"/>
            </p:cNvSpPr>
            <p:nvPr/>
          </p:nvSpPr>
          <p:spPr bwMode="auto">
            <a:xfrm>
              <a:off x="3620" y="2572"/>
              <a:ext cx="130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69" name="Line 525"/>
            <p:cNvSpPr>
              <a:spLocks noChangeShapeType="1"/>
            </p:cNvSpPr>
            <p:nvPr/>
          </p:nvSpPr>
          <p:spPr bwMode="auto">
            <a:xfrm>
              <a:off x="3620" y="2429"/>
              <a:ext cx="130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0" name="Line 526"/>
            <p:cNvSpPr>
              <a:spLocks noChangeShapeType="1"/>
            </p:cNvSpPr>
            <p:nvPr/>
          </p:nvSpPr>
          <p:spPr bwMode="auto">
            <a:xfrm>
              <a:off x="3751" y="2429"/>
              <a:ext cx="2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1" name="Line 527"/>
            <p:cNvSpPr>
              <a:spLocks noChangeShapeType="1"/>
            </p:cNvSpPr>
            <p:nvPr/>
          </p:nvSpPr>
          <p:spPr bwMode="auto">
            <a:xfrm>
              <a:off x="3881" y="2429"/>
              <a:ext cx="2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2" name="Line 528"/>
            <p:cNvSpPr>
              <a:spLocks noChangeShapeType="1"/>
            </p:cNvSpPr>
            <p:nvPr/>
          </p:nvSpPr>
          <p:spPr bwMode="auto">
            <a:xfrm>
              <a:off x="4012" y="2429"/>
              <a:ext cx="2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3" name="Line 529"/>
            <p:cNvSpPr>
              <a:spLocks noChangeShapeType="1"/>
            </p:cNvSpPr>
            <p:nvPr/>
          </p:nvSpPr>
          <p:spPr bwMode="auto">
            <a:xfrm>
              <a:off x="4142" y="2429"/>
              <a:ext cx="2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4" name="Line 530"/>
            <p:cNvSpPr>
              <a:spLocks noChangeShapeType="1"/>
            </p:cNvSpPr>
            <p:nvPr/>
          </p:nvSpPr>
          <p:spPr bwMode="auto">
            <a:xfrm>
              <a:off x="4273" y="2429"/>
              <a:ext cx="2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5" name="Line 531"/>
            <p:cNvSpPr>
              <a:spLocks noChangeShapeType="1"/>
            </p:cNvSpPr>
            <p:nvPr/>
          </p:nvSpPr>
          <p:spPr bwMode="auto">
            <a:xfrm>
              <a:off x="4405" y="2429"/>
              <a:ext cx="1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6" name="Line 532"/>
            <p:cNvSpPr>
              <a:spLocks noChangeShapeType="1"/>
            </p:cNvSpPr>
            <p:nvPr/>
          </p:nvSpPr>
          <p:spPr bwMode="auto">
            <a:xfrm>
              <a:off x="4535" y="2429"/>
              <a:ext cx="1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7" name="Line 533"/>
            <p:cNvSpPr>
              <a:spLocks noChangeShapeType="1"/>
            </p:cNvSpPr>
            <p:nvPr/>
          </p:nvSpPr>
          <p:spPr bwMode="auto">
            <a:xfrm>
              <a:off x="4664" y="2429"/>
              <a:ext cx="2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8" name="Line 534"/>
            <p:cNvSpPr>
              <a:spLocks noChangeShapeType="1"/>
            </p:cNvSpPr>
            <p:nvPr/>
          </p:nvSpPr>
          <p:spPr bwMode="auto">
            <a:xfrm>
              <a:off x="4796" y="2429"/>
              <a:ext cx="1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79" name="Line 535"/>
            <p:cNvSpPr>
              <a:spLocks noChangeShapeType="1"/>
            </p:cNvSpPr>
            <p:nvPr/>
          </p:nvSpPr>
          <p:spPr bwMode="auto">
            <a:xfrm>
              <a:off x="4925" y="2429"/>
              <a:ext cx="2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0" name="Rectangle 536"/>
            <p:cNvSpPr>
              <a:spLocks noChangeArrowheads="1"/>
            </p:cNvSpPr>
            <p:nvPr/>
          </p:nvSpPr>
          <p:spPr bwMode="auto">
            <a:xfrm>
              <a:off x="3620" y="2429"/>
              <a:ext cx="1305" cy="849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1" name="Line 537"/>
            <p:cNvSpPr>
              <a:spLocks noChangeShapeType="1"/>
            </p:cNvSpPr>
            <p:nvPr/>
          </p:nvSpPr>
          <p:spPr bwMode="auto">
            <a:xfrm>
              <a:off x="3620" y="2429"/>
              <a:ext cx="1" cy="8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2" name="Line 538"/>
            <p:cNvSpPr>
              <a:spLocks noChangeShapeType="1"/>
            </p:cNvSpPr>
            <p:nvPr/>
          </p:nvSpPr>
          <p:spPr bwMode="auto">
            <a:xfrm>
              <a:off x="3601" y="327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3" name="Line 539"/>
            <p:cNvSpPr>
              <a:spLocks noChangeShapeType="1"/>
            </p:cNvSpPr>
            <p:nvPr/>
          </p:nvSpPr>
          <p:spPr bwMode="auto">
            <a:xfrm>
              <a:off x="3601" y="313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4" name="Line 540"/>
            <p:cNvSpPr>
              <a:spLocks noChangeShapeType="1"/>
            </p:cNvSpPr>
            <p:nvPr/>
          </p:nvSpPr>
          <p:spPr bwMode="auto">
            <a:xfrm>
              <a:off x="3601" y="2995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5" name="Line 541"/>
            <p:cNvSpPr>
              <a:spLocks noChangeShapeType="1"/>
            </p:cNvSpPr>
            <p:nvPr/>
          </p:nvSpPr>
          <p:spPr bwMode="auto">
            <a:xfrm>
              <a:off x="3601" y="285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6" name="Line 542"/>
            <p:cNvSpPr>
              <a:spLocks noChangeShapeType="1"/>
            </p:cNvSpPr>
            <p:nvPr/>
          </p:nvSpPr>
          <p:spPr bwMode="auto">
            <a:xfrm>
              <a:off x="3601" y="2712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7" name="Line 543"/>
            <p:cNvSpPr>
              <a:spLocks noChangeShapeType="1"/>
            </p:cNvSpPr>
            <p:nvPr/>
          </p:nvSpPr>
          <p:spPr bwMode="auto">
            <a:xfrm>
              <a:off x="3601" y="2572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8" name="Line 544"/>
            <p:cNvSpPr>
              <a:spLocks noChangeShapeType="1"/>
            </p:cNvSpPr>
            <p:nvPr/>
          </p:nvSpPr>
          <p:spPr bwMode="auto">
            <a:xfrm>
              <a:off x="3601" y="242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89" name="Line 545"/>
            <p:cNvSpPr>
              <a:spLocks noChangeShapeType="1"/>
            </p:cNvSpPr>
            <p:nvPr/>
          </p:nvSpPr>
          <p:spPr bwMode="auto">
            <a:xfrm>
              <a:off x="3620" y="3278"/>
              <a:ext cx="130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0" name="Line 546"/>
            <p:cNvSpPr>
              <a:spLocks noChangeShapeType="1"/>
            </p:cNvSpPr>
            <p:nvPr/>
          </p:nvSpPr>
          <p:spPr bwMode="auto">
            <a:xfrm flipV="1">
              <a:off x="3620" y="327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1" name="Line 547"/>
            <p:cNvSpPr>
              <a:spLocks noChangeShapeType="1"/>
            </p:cNvSpPr>
            <p:nvPr/>
          </p:nvSpPr>
          <p:spPr bwMode="auto">
            <a:xfrm flipV="1">
              <a:off x="3751" y="327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2" name="Line 548"/>
            <p:cNvSpPr>
              <a:spLocks noChangeShapeType="1"/>
            </p:cNvSpPr>
            <p:nvPr/>
          </p:nvSpPr>
          <p:spPr bwMode="auto">
            <a:xfrm flipV="1">
              <a:off x="3881" y="327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3" name="Line 549"/>
            <p:cNvSpPr>
              <a:spLocks noChangeShapeType="1"/>
            </p:cNvSpPr>
            <p:nvPr/>
          </p:nvSpPr>
          <p:spPr bwMode="auto">
            <a:xfrm flipV="1">
              <a:off x="4012" y="327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4" name="Line 550"/>
            <p:cNvSpPr>
              <a:spLocks noChangeShapeType="1"/>
            </p:cNvSpPr>
            <p:nvPr/>
          </p:nvSpPr>
          <p:spPr bwMode="auto">
            <a:xfrm flipV="1">
              <a:off x="4142" y="327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5" name="Line 551"/>
            <p:cNvSpPr>
              <a:spLocks noChangeShapeType="1"/>
            </p:cNvSpPr>
            <p:nvPr/>
          </p:nvSpPr>
          <p:spPr bwMode="auto">
            <a:xfrm flipV="1">
              <a:off x="4273" y="327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6" name="Line 552"/>
            <p:cNvSpPr>
              <a:spLocks noChangeShapeType="1"/>
            </p:cNvSpPr>
            <p:nvPr/>
          </p:nvSpPr>
          <p:spPr bwMode="auto">
            <a:xfrm flipV="1">
              <a:off x="4405" y="327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7" name="Line 553"/>
            <p:cNvSpPr>
              <a:spLocks noChangeShapeType="1"/>
            </p:cNvSpPr>
            <p:nvPr/>
          </p:nvSpPr>
          <p:spPr bwMode="auto">
            <a:xfrm flipV="1">
              <a:off x="4535" y="327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8" name="Line 554"/>
            <p:cNvSpPr>
              <a:spLocks noChangeShapeType="1"/>
            </p:cNvSpPr>
            <p:nvPr/>
          </p:nvSpPr>
          <p:spPr bwMode="auto">
            <a:xfrm flipV="1">
              <a:off x="4664" y="327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699" name="Line 555"/>
            <p:cNvSpPr>
              <a:spLocks noChangeShapeType="1"/>
            </p:cNvSpPr>
            <p:nvPr/>
          </p:nvSpPr>
          <p:spPr bwMode="auto">
            <a:xfrm flipV="1">
              <a:off x="4796" y="327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0" name="Line 556"/>
            <p:cNvSpPr>
              <a:spLocks noChangeShapeType="1"/>
            </p:cNvSpPr>
            <p:nvPr/>
          </p:nvSpPr>
          <p:spPr bwMode="auto">
            <a:xfrm flipV="1">
              <a:off x="4925" y="327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1" name="Freeform 557"/>
            <p:cNvSpPr>
              <a:spLocks/>
            </p:cNvSpPr>
            <p:nvPr/>
          </p:nvSpPr>
          <p:spPr bwMode="auto">
            <a:xfrm>
              <a:off x="3672" y="2585"/>
              <a:ext cx="27" cy="41"/>
            </a:xfrm>
            <a:custGeom>
              <a:avLst/>
              <a:gdLst>
                <a:gd name="T0" fmla="*/ 0 w 36"/>
                <a:gd name="T1" fmla="*/ 0 h 56"/>
                <a:gd name="T2" fmla="*/ 4 w 36"/>
                <a:gd name="T3" fmla="*/ 8 h 56"/>
                <a:gd name="T4" fmla="*/ 9 w 36"/>
                <a:gd name="T5" fmla="*/ 17 h 56"/>
                <a:gd name="T6" fmla="*/ 18 w 36"/>
                <a:gd name="T7" fmla="*/ 35 h 56"/>
                <a:gd name="T8" fmla="*/ 23 w 36"/>
                <a:gd name="T9" fmla="*/ 42 h 56"/>
                <a:gd name="T10" fmla="*/ 27 w 36"/>
                <a:gd name="T11" fmla="*/ 49 h 56"/>
                <a:gd name="T12" fmla="*/ 32 w 36"/>
                <a:gd name="T13" fmla="*/ 54 h 56"/>
                <a:gd name="T14" fmla="*/ 36 w 3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6">
                  <a:moveTo>
                    <a:pt x="0" y="0"/>
                  </a:moveTo>
                  <a:lnTo>
                    <a:pt x="4" y="8"/>
                  </a:lnTo>
                  <a:lnTo>
                    <a:pt x="9" y="17"/>
                  </a:lnTo>
                  <a:lnTo>
                    <a:pt x="18" y="35"/>
                  </a:lnTo>
                  <a:lnTo>
                    <a:pt x="23" y="42"/>
                  </a:lnTo>
                  <a:lnTo>
                    <a:pt x="27" y="49"/>
                  </a:lnTo>
                  <a:lnTo>
                    <a:pt x="32" y="54"/>
                  </a:lnTo>
                  <a:lnTo>
                    <a:pt x="36" y="5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2" name="Freeform 558"/>
            <p:cNvSpPr>
              <a:spLocks/>
            </p:cNvSpPr>
            <p:nvPr/>
          </p:nvSpPr>
          <p:spPr bwMode="auto">
            <a:xfrm>
              <a:off x="3699" y="2597"/>
              <a:ext cx="26" cy="29"/>
            </a:xfrm>
            <a:custGeom>
              <a:avLst/>
              <a:gdLst>
                <a:gd name="T0" fmla="*/ 0 w 35"/>
                <a:gd name="T1" fmla="*/ 38 h 38"/>
                <a:gd name="T2" fmla="*/ 2 w 35"/>
                <a:gd name="T3" fmla="*/ 38 h 38"/>
                <a:gd name="T4" fmla="*/ 4 w 35"/>
                <a:gd name="T5" fmla="*/ 37 h 38"/>
                <a:gd name="T6" fmla="*/ 9 w 35"/>
                <a:gd name="T7" fmla="*/ 33 h 38"/>
                <a:gd name="T8" fmla="*/ 12 w 35"/>
                <a:gd name="T9" fmla="*/ 28 h 38"/>
                <a:gd name="T10" fmla="*/ 18 w 35"/>
                <a:gd name="T11" fmla="*/ 20 h 38"/>
                <a:gd name="T12" fmla="*/ 23 w 35"/>
                <a:gd name="T13" fmla="*/ 13 h 38"/>
                <a:gd name="T14" fmla="*/ 27 w 35"/>
                <a:gd name="T15" fmla="*/ 6 h 38"/>
                <a:gd name="T16" fmla="*/ 32 w 35"/>
                <a:gd name="T17" fmla="*/ 1 h 38"/>
                <a:gd name="T18" fmla="*/ 35 w 35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8">
                  <a:moveTo>
                    <a:pt x="0" y="38"/>
                  </a:moveTo>
                  <a:lnTo>
                    <a:pt x="2" y="38"/>
                  </a:lnTo>
                  <a:lnTo>
                    <a:pt x="4" y="37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3" y="13"/>
                  </a:lnTo>
                  <a:lnTo>
                    <a:pt x="27" y="6"/>
                  </a:lnTo>
                  <a:lnTo>
                    <a:pt x="32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3" name="Freeform 559"/>
            <p:cNvSpPr>
              <a:spLocks/>
            </p:cNvSpPr>
            <p:nvPr/>
          </p:nvSpPr>
          <p:spPr bwMode="auto">
            <a:xfrm>
              <a:off x="3725" y="2597"/>
              <a:ext cx="26" cy="26"/>
            </a:xfrm>
            <a:custGeom>
              <a:avLst/>
              <a:gdLst>
                <a:gd name="T0" fmla="*/ 0 w 36"/>
                <a:gd name="T1" fmla="*/ 0 h 36"/>
                <a:gd name="T2" fmla="*/ 4 w 36"/>
                <a:gd name="T3" fmla="*/ 1 h 36"/>
                <a:gd name="T4" fmla="*/ 9 w 36"/>
                <a:gd name="T5" fmla="*/ 2 h 36"/>
                <a:gd name="T6" fmla="*/ 13 w 36"/>
                <a:gd name="T7" fmla="*/ 6 h 36"/>
                <a:gd name="T8" fmla="*/ 18 w 36"/>
                <a:gd name="T9" fmla="*/ 11 h 36"/>
                <a:gd name="T10" fmla="*/ 27 w 36"/>
                <a:gd name="T11" fmla="*/ 23 h 36"/>
                <a:gd name="T12" fmla="*/ 36 w 3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4" y="1"/>
                  </a:lnTo>
                  <a:lnTo>
                    <a:pt x="9" y="2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7" y="23"/>
                  </a:lnTo>
                  <a:lnTo>
                    <a:pt x="36" y="3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4" name="Freeform 560"/>
            <p:cNvSpPr>
              <a:spLocks/>
            </p:cNvSpPr>
            <p:nvPr/>
          </p:nvSpPr>
          <p:spPr bwMode="auto">
            <a:xfrm>
              <a:off x="3751" y="2623"/>
              <a:ext cx="26" cy="51"/>
            </a:xfrm>
            <a:custGeom>
              <a:avLst/>
              <a:gdLst>
                <a:gd name="T0" fmla="*/ 0 w 36"/>
                <a:gd name="T1" fmla="*/ 0 h 69"/>
                <a:gd name="T2" fmla="*/ 4 w 36"/>
                <a:gd name="T3" fmla="*/ 7 h 69"/>
                <a:gd name="T4" fmla="*/ 9 w 36"/>
                <a:gd name="T5" fmla="*/ 15 h 69"/>
                <a:gd name="T6" fmla="*/ 18 w 36"/>
                <a:gd name="T7" fmla="*/ 34 h 69"/>
                <a:gd name="T8" fmla="*/ 27 w 36"/>
                <a:gd name="T9" fmla="*/ 53 h 69"/>
                <a:gd name="T10" fmla="*/ 32 w 36"/>
                <a:gd name="T11" fmla="*/ 61 h 69"/>
                <a:gd name="T12" fmla="*/ 36 w 36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9">
                  <a:moveTo>
                    <a:pt x="0" y="0"/>
                  </a:moveTo>
                  <a:lnTo>
                    <a:pt x="4" y="7"/>
                  </a:lnTo>
                  <a:lnTo>
                    <a:pt x="9" y="15"/>
                  </a:lnTo>
                  <a:lnTo>
                    <a:pt x="18" y="34"/>
                  </a:lnTo>
                  <a:lnTo>
                    <a:pt x="27" y="53"/>
                  </a:lnTo>
                  <a:lnTo>
                    <a:pt x="32" y="61"/>
                  </a:lnTo>
                  <a:lnTo>
                    <a:pt x="36" y="6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5" name="Freeform 561"/>
            <p:cNvSpPr>
              <a:spLocks/>
            </p:cNvSpPr>
            <p:nvPr/>
          </p:nvSpPr>
          <p:spPr bwMode="auto">
            <a:xfrm>
              <a:off x="3777" y="2674"/>
              <a:ext cx="25" cy="24"/>
            </a:xfrm>
            <a:custGeom>
              <a:avLst/>
              <a:gdLst>
                <a:gd name="T0" fmla="*/ 0 w 36"/>
                <a:gd name="T1" fmla="*/ 0 h 32"/>
                <a:gd name="T2" fmla="*/ 4 w 36"/>
                <a:gd name="T3" fmla="*/ 5 h 32"/>
                <a:gd name="T4" fmla="*/ 9 w 36"/>
                <a:gd name="T5" fmla="*/ 9 h 32"/>
                <a:gd name="T6" fmla="*/ 18 w 36"/>
                <a:gd name="T7" fmla="*/ 15 h 32"/>
                <a:gd name="T8" fmla="*/ 23 w 36"/>
                <a:gd name="T9" fmla="*/ 18 h 32"/>
                <a:gd name="T10" fmla="*/ 27 w 36"/>
                <a:gd name="T11" fmla="*/ 21 h 32"/>
                <a:gd name="T12" fmla="*/ 32 w 36"/>
                <a:gd name="T13" fmla="*/ 25 h 32"/>
                <a:gd name="T14" fmla="*/ 36 w 3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4" y="5"/>
                  </a:lnTo>
                  <a:lnTo>
                    <a:pt x="9" y="9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3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6" name="Freeform 562"/>
            <p:cNvSpPr>
              <a:spLocks/>
            </p:cNvSpPr>
            <p:nvPr/>
          </p:nvSpPr>
          <p:spPr bwMode="auto">
            <a:xfrm>
              <a:off x="3802" y="2698"/>
              <a:ext cx="27" cy="56"/>
            </a:xfrm>
            <a:custGeom>
              <a:avLst/>
              <a:gdLst>
                <a:gd name="T0" fmla="*/ 0 w 36"/>
                <a:gd name="T1" fmla="*/ 0 h 79"/>
                <a:gd name="T2" fmla="*/ 2 w 36"/>
                <a:gd name="T3" fmla="*/ 3 h 79"/>
                <a:gd name="T4" fmla="*/ 4 w 36"/>
                <a:gd name="T5" fmla="*/ 9 h 79"/>
                <a:gd name="T6" fmla="*/ 9 w 36"/>
                <a:gd name="T7" fmla="*/ 20 h 79"/>
                <a:gd name="T8" fmla="*/ 13 w 36"/>
                <a:gd name="T9" fmla="*/ 34 h 79"/>
                <a:gd name="T10" fmla="*/ 18 w 36"/>
                <a:gd name="T11" fmla="*/ 47 h 79"/>
                <a:gd name="T12" fmla="*/ 23 w 36"/>
                <a:gd name="T13" fmla="*/ 60 h 79"/>
                <a:gd name="T14" fmla="*/ 27 w 36"/>
                <a:gd name="T15" fmla="*/ 70 h 79"/>
                <a:gd name="T16" fmla="*/ 29 w 36"/>
                <a:gd name="T17" fmla="*/ 74 h 79"/>
                <a:gd name="T18" fmla="*/ 32 w 36"/>
                <a:gd name="T19" fmla="*/ 78 h 79"/>
                <a:gd name="T20" fmla="*/ 33 w 36"/>
                <a:gd name="T21" fmla="*/ 79 h 79"/>
                <a:gd name="T22" fmla="*/ 36 w 36"/>
                <a:gd name="T2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9">
                  <a:moveTo>
                    <a:pt x="0" y="0"/>
                  </a:moveTo>
                  <a:lnTo>
                    <a:pt x="2" y="3"/>
                  </a:lnTo>
                  <a:lnTo>
                    <a:pt x="4" y="9"/>
                  </a:lnTo>
                  <a:lnTo>
                    <a:pt x="9" y="20"/>
                  </a:lnTo>
                  <a:lnTo>
                    <a:pt x="13" y="34"/>
                  </a:lnTo>
                  <a:lnTo>
                    <a:pt x="18" y="47"/>
                  </a:lnTo>
                  <a:lnTo>
                    <a:pt x="23" y="60"/>
                  </a:lnTo>
                  <a:lnTo>
                    <a:pt x="27" y="70"/>
                  </a:lnTo>
                  <a:lnTo>
                    <a:pt x="29" y="74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7" name="Freeform 563"/>
            <p:cNvSpPr>
              <a:spLocks/>
            </p:cNvSpPr>
            <p:nvPr/>
          </p:nvSpPr>
          <p:spPr bwMode="auto">
            <a:xfrm>
              <a:off x="3829" y="2686"/>
              <a:ext cx="26" cy="68"/>
            </a:xfrm>
            <a:custGeom>
              <a:avLst/>
              <a:gdLst>
                <a:gd name="T0" fmla="*/ 0 w 35"/>
                <a:gd name="T1" fmla="*/ 95 h 95"/>
                <a:gd name="T2" fmla="*/ 2 w 35"/>
                <a:gd name="T3" fmla="*/ 94 h 95"/>
                <a:gd name="T4" fmla="*/ 3 w 35"/>
                <a:gd name="T5" fmla="*/ 90 h 95"/>
                <a:gd name="T6" fmla="*/ 6 w 35"/>
                <a:gd name="T7" fmla="*/ 85 h 95"/>
                <a:gd name="T8" fmla="*/ 9 w 35"/>
                <a:gd name="T9" fmla="*/ 78 h 95"/>
                <a:gd name="T10" fmla="*/ 11 w 35"/>
                <a:gd name="T11" fmla="*/ 71 h 95"/>
                <a:gd name="T12" fmla="*/ 12 w 35"/>
                <a:gd name="T13" fmla="*/ 62 h 95"/>
                <a:gd name="T14" fmla="*/ 18 w 35"/>
                <a:gd name="T15" fmla="*/ 44 h 95"/>
                <a:gd name="T16" fmla="*/ 23 w 35"/>
                <a:gd name="T17" fmla="*/ 26 h 95"/>
                <a:gd name="T18" fmla="*/ 24 w 35"/>
                <a:gd name="T19" fmla="*/ 18 h 95"/>
                <a:gd name="T20" fmla="*/ 26 w 35"/>
                <a:gd name="T21" fmla="*/ 12 h 95"/>
                <a:gd name="T22" fmla="*/ 29 w 35"/>
                <a:gd name="T23" fmla="*/ 7 h 95"/>
                <a:gd name="T24" fmla="*/ 32 w 35"/>
                <a:gd name="T25" fmla="*/ 2 h 95"/>
                <a:gd name="T26" fmla="*/ 33 w 35"/>
                <a:gd name="T27" fmla="*/ 0 h 95"/>
                <a:gd name="T28" fmla="*/ 35 w 35"/>
                <a:gd name="T2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95">
                  <a:moveTo>
                    <a:pt x="0" y="95"/>
                  </a:moveTo>
                  <a:lnTo>
                    <a:pt x="2" y="94"/>
                  </a:lnTo>
                  <a:lnTo>
                    <a:pt x="3" y="90"/>
                  </a:lnTo>
                  <a:lnTo>
                    <a:pt x="6" y="85"/>
                  </a:lnTo>
                  <a:lnTo>
                    <a:pt x="9" y="78"/>
                  </a:lnTo>
                  <a:lnTo>
                    <a:pt x="11" y="71"/>
                  </a:lnTo>
                  <a:lnTo>
                    <a:pt x="12" y="62"/>
                  </a:lnTo>
                  <a:lnTo>
                    <a:pt x="18" y="44"/>
                  </a:lnTo>
                  <a:lnTo>
                    <a:pt x="23" y="26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8" name="Freeform 564"/>
            <p:cNvSpPr>
              <a:spLocks/>
            </p:cNvSpPr>
            <p:nvPr/>
          </p:nvSpPr>
          <p:spPr bwMode="auto">
            <a:xfrm>
              <a:off x="3855" y="2686"/>
              <a:ext cx="26" cy="101"/>
            </a:xfrm>
            <a:custGeom>
              <a:avLst/>
              <a:gdLst>
                <a:gd name="T0" fmla="*/ 0 w 36"/>
                <a:gd name="T1" fmla="*/ 0 h 138"/>
                <a:gd name="T2" fmla="*/ 3 w 36"/>
                <a:gd name="T3" fmla="*/ 3 h 138"/>
                <a:gd name="T4" fmla="*/ 4 w 36"/>
                <a:gd name="T5" fmla="*/ 7 h 138"/>
                <a:gd name="T6" fmla="*/ 7 w 36"/>
                <a:gd name="T7" fmla="*/ 13 h 138"/>
                <a:gd name="T8" fmla="*/ 9 w 36"/>
                <a:gd name="T9" fmla="*/ 21 h 138"/>
                <a:gd name="T10" fmla="*/ 12 w 36"/>
                <a:gd name="T11" fmla="*/ 28 h 138"/>
                <a:gd name="T12" fmla="*/ 13 w 36"/>
                <a:gd name="T13" fmla="*/ 39 h 138"/>
                <a:gd name="T14" fmla="*/ 18 w 36"/>
                <a:gd name="T15" fmla="*/ 59 h 138"/>
                <a:gd name="T16" fmla="*/ 23 w 36"/>
                <a:gd name="T17" fmla="*/ 82 h 138"/>
                <a:gd name="T18" fmla="*/ 27 w 36"/>
                <a:gd name="T19" fmla="*/ 104 h 138"/>
                <a:gd name="T20" fmla="*/ 30 w 36"/>
                <a:gd name="T21" fmla="*/ 114 h 138"/>
                <a:gd name="T22" fmla="*/ 32 w 36"/>
                <a:gd name="T23" fmla="*/ 123 h 138"/>
                <a:gd name="T24" fmla="*/ 34 w 36"/>
                <a:gd name="T25" fmla="*/ 132 h 138"/>
                <a:gd name="T26" fmla="*/ 36 w 36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3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7" y="13"/>
                  </a:lnTo>
                  <a:lnTo>
                    <a:pt x="9" y="21"/>
                  </a:lnTo>
                  <a:lnTo>
                    <a:pt x="12" y="28"/>
                  </a:lnTo>
                  <a:lnTo>
                    <a:pt x="13" y="39"/>
                  </a:lnTo>
                  <a:lnTo>
                    <a:pt x="18" y="59"/>
                  </a:lnTo>
                  <a:lnTo>
                    <a:pt x="23" y="82"/>
                  </a:lnTo>
                  <a:lnTo>
                    <a:pt x="27" y="104"/>
                  </a:lnTo>
                  <a:lnTo>
                    <a:pt x="30" y="114"/>
                  </a:lnTo>
                  <a:lnTo>
                    <a:pt x="32" y="123"/>
                  </a:lnTo>
                  <a:lnTo>
                    <a:pt x="34" y="132"/>
                  </a:lnTo>
                  <a:lnTo>
                    <a:pt x="36" y="13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09" name="Freeform 565"/>
            <p:cNvSpPr>
              <a:spLocks/>
            </p:cNvSpPr>
            <p:nvPr/>
          </p:nvSpPr>
          <p:spPr bwMode="auto">
            <a:xfrm>
              <a:off x="3881" y="2787"/>
              <a:ext cx="26" cy="45"/>
            </a:xfrm>
            <a:custGeom>
              <a:avLst/>
              <a:gdLst>
                <a:gd name="T0" fmla="*/ 0 w 36"/>
                <a:gd name="T1" fmla="*/ 0 h 62"/>
                <a:gd name="T2" fmla="*/ 4 w 36"/>
                <a:gd name="T3" fmla="*/ 12 h 62"/>
                <a:gd name="T4" fmla="*/ 9 w 36"/>
                <a:gd name="T5" fmla="*/ 23 h 62"/>
                <a:gd name="T6" fmla="*/ 13 w 36"/>
                <a:gd name="T7" fmla="*/ 32 h 62"/>
                <a:gd name="T8" fmla="*/ 18 w 36"/>
                <a:gd name="T9" fmla="*/ 40 h 62"/>
                <a:gd name="T10" fmla="*/ 23 w 36"/>
                <a:gd name="T11" fmla="*/ 48 h 62"/>
                <a:gd name="T12" fmla="*/ 27 w 36"/>
                <a:gd name="T13" fmla="*/ 53 h 62"/>
                <a:gd name="T14" fmla="*/ 32 w 36"/>
                <a:gd name="T15" fmla="*/ 58 h 62"/>
                <a:gd name="T16" fmla="*/ 36 w 36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4" y="12"/>
                  </a:lnTo>
                  <a:lnTo>
                    <a:pt x="9" y="23"/>
                  </a:lnTo>
                  <a:lnTo>
                    <a:pt x="13" y="32"/>
                  </a:lnTo>
                  <a:lnTo>
                    <a:pt x="18" y="40"/>
                  </a:lnTo>
                  <a:lnTo>
                    <a:pt x="23" y="48"/>
                  </a:lnTo>
                  <a:lnTo>
                    <a:pt x="27" y="53"/>
                  </a:lnTo>
                  <a:lnTo>
                    <a:pt x="32" y="58"/>
                  </a:lnTo>
                  <a:lnTo>
                    <a:pt x="36" y="6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0" name="Freeform 566"/>
            <p:cNvSpPr>
              <a:spLocks/>
            </p:cNvSpPr>
            <p:nvPr/>
          </p:nvSpPr>
          <p:spPr bwMode="auto">
            <a:xfrm>
              <a:off x="3907" y="2825"/>
              <a:ext cx="27" cy="8"/>
            </a:xfrm>
            <a:custGeom>
              <a:avLst/>
              <a:gdLst>
                <a:gd name="T0" fmla="*/ 0 w 36"/>
                <a:gd name="T1" fmla="*/ 9 h 11"/>
                <a:gd name="T2" fmla="*/ 4 w 36"/>
                <a:gd name="T3" fmla="*/ 11 h 11"/>
                <a:gd name="T4" fmla="*/ 9 w 36"/>
                <a:gd name="T5" fmla="*/ 11 h 11"/>
                <a:gd name="T6" fmla="*/ 13 w 36"/>
                <a:gd name="T7" fmla="*/ 10 h 11"/>
                <a:gd name="T8" fmla="*/ 18 w 36"/>
                <a:gd name="T9" fmla="*/ 9 h 11"/>
                <a:gd name="T10" fmla="*/ 27 w 36"/>
                <a:gd name="T11" fmla="*/ 4 h 11"/>
                <a:gd name="T12" fmla="*/ 32 w 36"/>
                <a:gd name="T13" fmla="*/ 1 h 11"/>
                <a:gd name="T14" fmla="*/ 36 w 36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0" y="9"/>
                  </a:moveTo>
                  <a:lnTo>
                    <a:pt x="4" y="11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1" name="Freeform 567"/>
            <p:cNvSpPr>
              <a:spLocks/>
            </p:cNvSpPr>
            <p:nvPr/>
          </p:nvSpPr>
          <p:spPr bwMode="auto">
            <a:xfrm>
              <a:off x="3934" y="2823"/>
              <a:ext cx="26" cy="2"/>
            </a:xfrm>
            <a:custGeom>
              <a:avLst/>
              <a:gdLst>
                <a:gd name="T0" fmla="*/ 0 w 36"/>
                <a:gd name="T1" fmla="*/ 3 h 3"/>
                <a:gd name="T2" fmla="*/ 9 w 36"/>
                <a:gd name="T3" fmla="*/ 3 h 3"/>
                <a:gd name="T4" fmla="*/ 18 w 36"/>
                <a:gd name="T5" fmla="*/ 3 h 3"/>
                <a:gd name="T6" fmla="*/ 27 w 36"/>
                <a:gd name="T7" fmla="*/ 3 h 3"/>
                <a:gd name="T8" fmla="*/ 36 w 3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9" y="3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2" name="Freeform 568"/>
            <p:cNvSpPr>
              <a:spLocks/>
            </p:cNvSpPr>
            <p:nvPr/>
          </p:nvSpPr>
          <p:spPr bwMode="auto">
            <a:xfrm>
              <a:off x="3960" y="2804"/>
              <a:ext cx="26" cy="19"/>
            </a:xfrm>
            <a:custGeom>
              <a:avLst/>
              <a:gdLst>
                <a:gd name="T0" fmla="*/ 0 w 35"/>
                <a:gd name="T1" fmla="*/ 27 h 27"/>
                <a:gd name="T2" fmla="*/ 8 w 35"/>
                <a:gd name="T3" fmla="*/ 23 h 27"/>
                <a:gd name="T4" fmla="*/ 17 w 35"/>
                <a:gd name="T5" fmla="*/ 17 h 27"/>
                <a:gd name="T6" fmla="*/ 26 w 35"/>
                <a:gd name="T7" fmla="*/ 9 h 27"/>
                <a:gd name="T8" fmla="*/ 35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8" y="23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3" name="Freeform 569"/>
            <p:cNvSpPr>
              <a:spLocks/>
            </p:cNvSpPr>
            <p:nvPr/>
          </p:nvSpPr>
          <p:spPr bwMode="auto">
            <a:xfrm>
              <a:off x="3986" y="2760"/>
              <a:ext cx="26" cy="44"/>
            </a:xfrm>
            <a:custGeom>
              <a:avLst/>
              <a:gdLst>
                <a:gd name="T0" fmla="*/ 0 w 36"/>
                <a:gd name="T1" fmla="*/ 58 h 58"/>
                <a:gd name="T2" fmla="*/ 4 w 36"/>
                <a:gd name="T3" fmla="*/ 52 h 58"/>
                <a:gd name="T4" fmla="*/ 9 w 36"/>
                <a:gd name="T5" fmla="*/ 43 h 58"/>
                <a:gd name="T6" fmla="*/ 13 w 36"/>
                <a:gd name="T7" fmla="*/ 33 h 58"/>
                <a:gd name="T8" fmla="*/ 18 w 36"/>
                <a:gd name="T9" fmla="*/ 23 h 58"/>
                <a:gd name="T10" fmla="*/ 23 w 36"/>
                <a:gd name="T11" fmla="*/ 12 h 58"/>
                <a:gd name="T12" fmla="*/ 27 w 36"/>
                <a:gd name="T13" fmla="*/ 5 h 58"/>
                <a:gd name="T14" fmla="*/ 30 w 36"/>
                <a:gd name="T15" fmla="*/ 2 h 58"/>
                <a:gd name="T16" fmla="*/ 32 w 36"/>
                <a:gd name="T17" fmla="*/ 1 h 58"/>
                <a:gd name="T18" fmla="*/ 34 w 36"/>
                <a:gd name="T19" fmla="*/ 0 h 58"/>
                <a:gd name="T20" fmla="*/ 36 w 36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8">
                  <a:moveTo>
                    <a:pt x="0" y="58"/>
                  </a:moveTo>
                  <a:lnTo>
                    <a:pt x="4" y="52"/>
                  </a:lnTo>
                  <a:lnTo>
                    <a:pt x="9" y="43"/>
                  </a:lnTo>
                  <a:lnTo>
                    <a:pt x="13" y="33"/>
                  </a:lnTo>
                  <a:lnTo>
                    <a:pt x="18" y="23"/>
                  </a:lnTo>
                  <a:lnTo>
                    <a:pt x="23" y="12"/>
                  </a:lnTo>
                  <a:lnTo>
                    <a:pt x="27" y="5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4" name="Freeform 570"/>
            <p:cNvSpPr>
              <a:spLocks/>
            </p:cNvSpPr>
            <p:nvPr/>
          </p:nvSpPr>
          <p:spPr bwMode="auto">
            <a:xfrm>
              <a:off x="4012" y="2760"/>
              <a:ext cx="25" cy="63"/>
            </a:xfrm>
            <a:custGeom>
              <a:avLst/>
              <a:gdLst>
                <a:gd name="T0" fmla="*/ 0 w 36"/>
                <a:gd name="T1" fmla="*/ 0 h 85"/>
                <a:gd name="T2" fmla="*/ 3 w 36"/>
                <a:gd name="T3" fmla="*/ 1 h 85"/>
                <a:gd name="T4" fmla="*/ 4 w 36"/>
                <a:gd name="T5" fmla="*/ 3 h 85"/>
                <a:gd name="T6" fmla="*/ 9 w 36"/>
                <a:gd name="T7" fmla="*/ 11 h 85"/>
                <a:gd name="T8" fmla="*/ 13 w 36"/>
                <a:gd name="T9" fmla="*/ 21 h 85"/>
                <a:gd name="T10" fmla="*/ 18 w 36"/>
                <a:gd name="T11" fmla="*/ 33 h 85"/>
                <a:gd name="T12" fmla="*/ 23 w 36"/>
                <a:gd name="T13" fmla="*/ 47 h 85"/>
                <a:gd name="T14" fmla="*/ 27 w 36"/>
                <a:gd name="T15" fmla="*/ 61 h 85"/>
                <a:gd name="T16" fmla="*/ 32 w 36"/>
                <a:gd name="T17" fmla="*/ 74 h 85"/>
                <a:gd name="T18" fmla="*/ 36 w 36"/>
                <a:gd name="T1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9" y="11"/>
                  </a:lnTo>
                  <a:lnTo>
                    <a:pt x="13" y="21"/>
                  </a:lnTo>
                  <a:lnTo>
                    <a:pt x="18" y="33"/>
                  </a:lnTo>
                  <a:lnTo>
                    <a:pt x="23" y="47"/>
                  </a:lnTo>
                  <a:lnTo>
                    <a:pt x="27" y="61"/>
                  </a:lnTo>
                  <a:lnTo>
                    <a:pt x="32" y="74"/>
                  </a:lnTo>
                  <a:lnTo>
                    <a:pt x="36" y="8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5" name="Freeform 571"/>
            <p:cNvSpPr>
              <a:spLocks/>
            </p:cNvSpPr>
            <p:nvPr/>
          </p:nvSpPr>
          <p:spPr bwMode="auto">
            <a:xfrm>
              <a:off x="4037" y="2823"/>
              <a:ext cx="26" cy="63"/>
            </a:xfrm>
            <a:custGeom>
              <a:avLst/>
              <a:gdLst>
                <a:gd name="T0" fmla="*/ 0 w 36"/>
                <a:gd name="T1" fmla="*/ 0 h 86"/>
                <a:gd name="T2" fmla="*/ 9 w 36"/>
                <a:gd name="T3" fmla="*/ 23 h 86"/>
                <a:gd name="T4" fmla="*/ 18 w 36"/>
                <a:gd name="T5" fmla="*/ 46 h 86"/>
                <a:gd name="T6" fmla="*/ 23 w 36"/>
                <a:gd name="T7" fmla="*/ 58 h 86"/>
                <a:gd name="T8" fmla="*/ 27 w 36"/>
                <a:gd name="T9" fmla="*/ 68 h 86"/>
                <a:gd name="T10" fmla="*/ 32 w 36"/>
                <a:gd name="T11" fmla="*/ 78 h 86"/>
                <a:gd name="T12" fmla="*/ 36 w 3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9" y="23"/>
                  </a:lnTo>
                  <a:lnTo>
                    <a:pt x="18" y="46"/>
                  </a:lnTo>
                  <a:lnTo>
                    <a:pt x="23" y="58"/>
                  </a:lnTo>
                  <a:lnTo>
                    <a:pt x="27" y="68"/>
                  </a:lnTo>
                  <a:lnTo>
                    <a:pt x="32" y="78"/>
                  </a:lnTo>
                  <a:lnTo>
                    <a:pt x="36" y="8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6" name="Freeform 572"/>
            <p:cNvSpPr>
              <a:spLocks/>
            </p:cNvSpPr>
            <p:nvPr/>
          </p:nvSpPr>
          <p:spPr bwMode="auto">
            <a:xfrm>
              <a:off x="4063" y="2886"/>
              <a:ext cx="27" cy="25"/>
            </a:xfrm>
            <a:custGeom>
              <a:avLst/>
              <a:gdLst>
                <a:gd name="T0" fmla="*/ 0 w 35"/>
                <a:gd name="T1" fmla="*/ 0 h 33"/>
                <a:gd name="T2" fmla="*/ 3 w 35"/>
                <a:gd name="T3" fmla="*/ 6 h 33"/>
                <a:gd name="T4" fmla="*/ 9 w 35"/>
                <a:gd name="T5" fmla="*/ 13 h 33"/>
                <a:gd name="T6" fmla="*/ 12 w 35"/>
                <a:gd name="T7" fmla="*/ 16 h 33"/>
                <a:gd name="T8" fmla="*/ 18 w 35"/>
                <a:gd name="T9" fmla="*/ 20 h 33"/>
                <a:gd name="T10" fmla="*/ 26 w 35"/>
                <a:gd name="T11" fmla="*/ 27 h 33"/>
                <a:gd name="T12" fmla="*/ 35 w 3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3">
                  <a:moveTo>
                    <a:pt x="0" y="0"/>
                  </a:moveTo>
                  <a:lnTo>
                    <a:pt x="3" y="6"/>
                  </a:lnTo>
                  <a:lnTo>
                    <a:pt x="9" y="13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6" y="27"/>
                  </a:lnTo>
                  <a:lnTo>
                    <a:pt x="35" y="3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7" name="Freeform 573"/>
            <p:cNvSpPr>
              <a:spLocks/>
            </p:cNvSpPr>
            <p:nvPr/>
          </p:nvSpPr>
          <p:spPr bwMode="auto">
            <a:xfrm>
              <a:off x="4090" y="2911"/>
              <a:ext cx="26" cy="16"/>
            </a:xfrm>
            <a:custGeom>
              <a:avLst/>
              <a:gdLst>
                <a:gd name="T0" fmla="*/ 0 w 36"/>
                <a:gd name="T1" fmla="*/ 0 h 23"/>
                <a:gd name="T2" fmla="*/ 9 w 36"/>
                <a:gd name="T3" fmla="*/ 6 h 23"/>
                <a:gd name="T4" fmla="*/ 18 w 36"/>
                <a:gd name="T5" fmla="*/ 12 h 23"/>
                <a:gd name="T6" fmla="*/ 27 w 36"/>
                <a:gd name="T7" fmla="*/ 17 h 23"/>
                <a:gd name="T8" fmla="*/ 36 w 3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9" y="6"/>
                  </a:lnTo>
                  <a:lnTo>
                    <a:pt x="18" y="12"/>
                  </a:lnTo>
                  <a:lnTo>
                    <a:pt x="27" y="17"/>
                  </a:lnTo>
                  <a:lnTo>
                    <a:pt x="36" y="2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8" name="Freeform 574"/>
            <p:cNvSpPr>
              <a:spLocks/>
            </p:cNvSpPr>
            <p:nvPr/>
          </p:nvSpPr>
          <p:spPr bwMode="auto">
            <a:xfrm>
              <a:off x="4116" y="2927"/>
              <a:ext cx="26" cy="20"/>
            </a:xfrm>
            <a:custGeom>
              <a:avLst/>
              <a:gdLst>
                <a:gd name="T0" fmla="*/ 0 w 36"/>
                <a:gd name="T1" fmla="*/ 0 h 28"/>
                <a:gd name="T2" fmla="*/ 4 w 36"/>
                <a:gd name="T3" fmla="*/ 4 h 28"/>
                <a:gd name="T4" fmla="*/ 9 w 36"/>
                <a:gd name="T5" fmla="*/ 8 h 28"/>
                <a:gd name="T6" fmla="*/ 18 w 36"/>
                <a:gd name="T7" fmla="*/ 17 h 28"/>
                <a:gd name="T8" fmla="*/ 23 w 36"/>
                <a:gd name="T9" fmla="*/ 22 h 28"/>
                <a:gd name="T10" fmla="*/ 27 w 36"/>
                <a:gd name="T11" fmla="*/ 24 h 28"/>
                <a:gd name="T12" fmla="*/ 32 w 36"/>
                <a:gd name="T13" fmla="*/ 27 h 28"/>
                <a:gd name="T14" fmla="*/ 36 w 3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0" y="0"/>
                  </a:moveTo>
                  <a:lnTo>
                    <a:pt x="4" y="4"/>
                  </a:lnTo>
                  <a:lnTo>
                    <a:pt x="9" y="8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4"/>
                  </a:lnTo>
                  <a:lnTo>
                    <a:pt x="32" y="27"/>
                  </a:lnTo>
                  <a:lnTo>
                    <a:pt x="36" y="2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19" name="Freeform 575"/>
            <p:cNvSpPr>
              <a:spLocks/>
            </p:cNvSpPr>
            <p:nvPr/>
          </p:nvSpPr>
          <p:spPr bwMode="auto">
            <a:xfrm>
              <a:off x="4142" y="2925"/>
              <a:ext cx="26" cy="22"/>
            </a:xfrm>
            <a:custGeom>
              <a:avLst/>
              <a:gdLst>
                <a:gd name="T0" fmla="*/ 0 w 36"/>
                <a:gd name="T1" fmla="*/ 29 h 29"/>
                <a:gd name="T2" fmla="*/ 4 w 36"/>
                <a:gd name="T3" fmla="*/ 28 h 29"/>
                <a:gd name="T4" fmla="*/ 9 w 36"/>
                <a:gd name="T5" fmla="*/ 24 h 29"/>
                <a:gd name="T6" fmla="*/ 13 w 36"/>
                <a:gd name="T7" fmla="*/ 18 h 29"/>
                <a:gd name="T8" fmla="*/ 18 w 36"/>
                <a:gd name="T9" fmla="*/ 11 h 29"/>
                <a:gd name="T10" fmla="*/ 23 w 36"/>
                <a:gd name="T11" fmla="*/ 6 h 29"/>
                <a:gd name="T12" fmla="*/ 27 w 36"/>
                <a:gd name="T13" fmla="*/ 2 h 29"/>
                <a:gd name="T14" fmla="*/ 32 w 36"/>
                <a:gd name="T15" fmla="*/ 0 h 29"/>
                <a:gd name="T16" fmla="*/ 33 w 36"/>
                <a:gd name="T17" fmla="*/ 0 h 29"/>
                <a:gd name="T18" fmla="*/ 36 w 36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9">
                  <a:moveTo>
                    <a:pt x="0" y="29"/>
                  </a:moveTo>
                  <a:lnTo>
                    <a:pt x="4" y="28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8" y="11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0" name="Freeform 576"/>
            <p:cNvSpPr>
              <a:spLocks/>
            </p:cNvSpPr>
            <p:nvPr/>
          </p:nvSpPr>
          <p:spPr bwMode="auto">
            <a:xfrm>
              <a:off x="4168" y="2927"/>
              <a:ext cx="27" cy="58"/>
            </a:xfrm>
            <a:custGeom>
              <a:avLst/>
              <a:gdLst>
                <a:gd name="T0" fmla="*/ 0 w 36"/>
                <a:gd name="T1" fmla="*/ 0 h 81"/>
                <a:gd name="T2" fmla="*/ 2 w 36"/>
                <a:gd name="T3" fmla="*/ 3 h 81"/>
                <a:gd name="T4" fmla="*/ 4 w 36"/>
                <a:gd name="T5" fmla="*/ 5 h 81"/>
                <a:gd name="T6" fmla="*/ 9 w 36"/>
                <a:gd name="T7" fmla="*/ 14 h 81"/>
                <a:gd name="T8" fmla="*/ 13 w 36"/>
                <a:gd name="T9" fmla="*/ 24 h 81"/>
                <a:gd name="T10" fmla="*/ 18 w 36"/>
                <a:gd name="T11" fmla="*/ 36 h 81"/>
                <a:gd name="T12" fmla="*/ 23 w 36"/>
                <a:gd name="T13" fmla="*/ 49 h 81"/>
                <a:gd name="T14" fmla="*/ 27 w 36"/>
                <a:gd name="T15" fmla="*/ 61 h 81"/>
                <a:gd name="T16" fmla="*/ 32 w 36"/>
                <a:gd name="T17" fmla="*/ 72 h 81"/>
                <a:gd name="T18" fmla="*/ 36 w 36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1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9" y="14"/>
                  </a:lnTo>
                  <a:lnTo>
                    <a:pt x="13" y="24"/>
                  </a:lnTo>
                  <a:lnTo>
                    <a:pt x="18" y="36"/>
                  </a:lnTo>
                  <a:lnTo>
                    <a:pt x="23" y="49"/>
                  </a:lnTo>
                  <a:lnTo>
                    <a:pt x="27" y="61"/>
                  </a:lnTo>
                  <a:lnTo>
                    <a:pt x="32" y="72"/>
                  </a:lnTo>
                  <a:lnTo>
                    <a:pt x="36" y="8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1" name="Freeform 577"/>
            <p:cNvSpPr>
              <a:spLocks/>
            </p:cNvSpPr>
            <p:nvPr/>
          </p:nvSpPr>
          <p:spPr bwMode="auto">
            <a:xfrm>
              <a:off x="4195" y="2985"/>
              <a:ext cx="26" cy="26"/>
            </a:xfrm>
            <a:custGeom>
              <a:avLst/>
              <a:gdLst>
                <a:gd name="T0" fmla="*/ 0 w 35"/>
                <a:gd name="T1" fmla="*/ 0 h 34"/>
                <a:gd name="T2" fmla="*/ 9 w 35"/>
                <a:gd name="T3" fmla="*/ 12 h 34"/>
                <a:gd name="T4" fmla="*/ 17 w 35"/>
                <a:gd name="T5" fmla="*/ 24 h 34"/>
                <a:gd name="T6" fmla="*/ 23 w 35"/>
                <a:gd name="T7" fmla="*/ 28 h 34"/>
                <a:gd name="T8" fmla="*/ 26 w 35"/>
                <a:gd name="T9" fmla="*/ 30 h 34"/>
                <a:gd name="T10" fmla="*/ 32 w 35"/>
                <a:gd name="T11" fmla="*/ 33 h 34"/>
                <a:gd name="T12" fmla="*/ 35 w 35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0" y="0"/>
                  </a:moveTo>
                  <a:lnTo>
                    <a:pt x="9" y="12"/>
                  </a:lnTo>
                  <a:lnTo>
                    <a:pt x="17" y="24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5" y="3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2" name="Freeform 578"/>
            <p:cNvSpPr>
              <a:spLocks/>
            </p:cNvSpPr>
            <p:nvPr/>
          </p:nvSpPr>
          <p:spPr bwMode="auto">
            <a:xfrm>
              <a:off x="4221" y="2992"/>
              <a:ext cx="26" cy="19"/>
            </a:xfrm>
            <a:custGeom>
              <a:avLst/>
              <a:gdLst>
                <a:gd name="T0" fmla="*/ 0 w 36"/>
                <a:gd name="T1" fmla="*/ 24 h 24"/>
                <a:gd name="T2" fmla="*/ 4 w 36"/>
                <a:gd name="T3" fmla="*/ 24 h 24"/>
                <a:gd name="T4" fmla="*/ 9 w 36"/>
                <a:gd name="T5" fmla="*/ 21 h 24"/>
                <a:gd name="T6" fmla="*/ 13 w 36"/>
                <a:gd name="T7" fmla="*/ 18 h 24"/>
                <a:gd name="T8" fmla="*/ 18 w 36"/>
                <a:gd name="T9" fmla="*/ 14 h 24"/>
                <a:gd name="T10" fmla="*/ 27 w 36"/>
                <a:gd name="T11" fmla="*/ 5 h 24"/>
                <a:gd name="T12" fmla="*/ 31 w 36"/>
                <a:gd name="T13" fmla="*/ 1 h 24"/>
                <a:gd name="T14" fmla="*/ 36 w 3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4" y="24"/>
                  </a:lnTo>
                  <a:lnTo>
                    <a:pt x="9" y="21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7" y="5"/>
                  </a:lnTo>
                  <a:lnTo>
                    <a:pt x="31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3" name="Freeform 579"/>
            <p:cNvSpPr>
              <a:spLocks/>
            </p:cNvSpPr>
            <p:nvPr/>
          </p:nvSpPr>
          <p:spPr bwMode="auto">
            <a:xfrm>
              <a:off x="4247" y="2992"/>
              <a:ext cx="26" cy="8"/>
            </a:xfrm>
            <a:custGeom>
              <a:avLst/>
              <a:gdLst>
                <a:gd name="T0" fmla="*/ 0 w 37"/>
                <a:gd name="T1" fmla="*/ 0 h 10"/>
                <a:gd name="T2" fmla="*/ 5 w 37"/>
                <a:gd name="T3" fmla="*/ 0 h 10"/>
                <a:gd name="T4" fmla="*/ 9 w 37"/>
                <a:gd name="T5" fmla="*/ 0 h 10"/>
                <a:gd name="T6" fmla="*/ 18 w 37"/>
                <a:gd name="T7" fmla="*/ 4 h 10"/>
                <a:gd name="T8" fmla="*/ 28 w 37"/>
                <a:gd name="T9" fmla="*/ 7 h 10"/>
                <a:gd name="T10" fmla="*/ 32 w 37"/>
                <a:gd name="T11" fmla="*/ 9 h 10"/>
                <a:gd name="T12" fmla="*/ 37 w 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8" y="4"/>
                  </a:lnTo>
                  <a:lnTo>
                    <a:pt x="28" y="7"/>
                  </a:lnTo>
                  <a:lnTo>
                    <a:pt x="32" y="9"/>
                  </a:lnTo>
                  <a:lnTo>
                    <a:pt x="37" y="1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4" name="Freeform 580"/>
            <p:cNvSpPr>
              <a:spLocks/>
            </p:cNvSpPr>
            <p:nvPr/>
          </p:nvSpPr>
          <p:spPr bwMode="auto">
            <a:xfrm>
              <a:off x="4273" y="2995"/>
              <a:ext cx="27" cy="5"/>
            </a:xfrm>
            <a:custGeom>
              <a:avLst/>
              <a:gdLst>
                <a:gd name="T0" fmla="*/ 0 w 36"/>
                <a:gd name="T1" fmla="*/ 6 h 6"/>
                <a:gd name="T2" fmla="*/ 9 w 36"/>
                <a:gd name="T3" fmla="*/ 6 h 6"/>
                <a:gd name="T4" fmla="*/ 18 w 36"/>
                <a:gd name="T5" fmla="*/ 5 h 6"/>
                <a:gd name="T6" fmla="*/ 36 w 3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9" y="6"/>
                  </a:lnTo>
                  <a:lnTo>
                    <a:pt x="18" y="5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5" name="Freeform 581"/>
            <p:cNvSpPr>
              <a:spLocks/>
            </p:cNvSpPr>
            <p:nvPr/>
          </p:nvSpPr>
          <p:spPr bwMode="auto">
            <a:xfrm>
              <a:off x="4300" y="2984"/>
              <a:ext cx="26" cy="11"/>
            </a:xfrm>
            <a:custGeom>
              <a:avLst/>
              <a:gdLst>
                <a:gd name="T0" fmla="*/ 0 w 36"/>
                <a:gd name="T1" fmla="*/ 17 h 17"/>
                <a:gd name="T2" fmla="*/ 18 w 36"/>
                <a:gd name="T3" fmla="*/ 9 h 17"/>
                <a:gd name="T4" fmla="*/ 36 w 3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lnTo>
                    <a:pt x="18" y="9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6" name="Freeform 582"/>
            <p:cNvSpPr>
              <a:spLocks/>
            </p:cNvSpPr>
            <p:nvPr/>
          </p:nvSpPr>
          <p:spPr bwMode="auto">
            <a:xfrm>
              <a:off x="4326" y="2965"/>
              <a:ext cx="26" cy="19"/>
            </a:xfrm>
            <a:custGeom>
              <a:avLst/>
              <a:gdLst>
                <a:gd name="T0" fmla="*/ 0 w 36"/>
                <a:gd name="T1" fmla="*/ 26 h 26"/>
                <a:gd name="T2" fmla="*/ 18 w 36"/>
                <a:gd name="T3" fmla="*/ 14 h 26"/>
                <a:gd name="T4" fmla="*/ 36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0" y="26"/>
                  </a:moveTo>
                  <a:lnTo>
                    <a:pt x="18" y="1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7" name="Freeform 583"/>
            <p:cNvSpPr>
              <a:spLocks/>
            </p:cNvSpPr>
            <p:nvPr/>
          </p:nvSpPr>
          <p:spPr bwMode="auto">
            <a:xfrm>
              <a:off x="4352" y="2941"/>
              <a:ext cx="26" cy="24"/>
            </a:xfrm>
            <a:custGeom>
              <a:avLst/>
              <a:gdLst>
                <a:gd name="T0" fmla="*/ 0 w 35"/>
                <a:gd name="T1" fmla="*/ 33 h 33"/>
                <a:gd name="T2" fmla="*/ 8 w 35"/>
                <a:gd name="T3" fmla="*/ 26 h 33"/>
                <a:gd name="T4" fmla="*/ 17 w 35"/>
                <a:gd name="T5" fmla="*/ 17 h 33"/>
                <a:gd name="T6" fmla="*/ 26 w 35"/>
                <a:gd name="T7" fmla="*/ 8 h 33"/>
                <a:gd name="T8" fmla="*/ 35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8" y="26"/>
                  </a:lnTo>
                  <a:lnTo>
                    <a:pt x="17" y="17"/>
                  </a:lnTo>
                  <a:lnTo>
                    <a:pt x="26" y="8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8" name="Freeform 584"/>
            <p:cNvSpPr>
              <a:spLocks/>
            </p:cNvSpPr>
            <p:nvPr/>
          </p:nvSpPr>
          <p:spPr bwMode="auto">
            <a:xfrm>
              <a:off x="4378" y="2921"/>
              <a:ext cx="27" cy="20"/>
            </a:xfrm>
            <a:custGeom>
              <a:avLst/>
              <a:gdLst>
                <a:gd name="T0" fmla="*/ 0 w 36"/>
                <a:gd name="T1" fmla="*/ 28 h 28"/>
                <a:gd name="T2" fmla="*/ 4 w 36"/>
                <a:gd name="T3" fmla="*/ 24 h 28"/>
                <a:gd name="T4" fmla="*/ 9 w 36"/>
                <a:gd name="T5" fmla="*/ 22 h 28"/>
                <a:gd name="T6" fmla="*/ 18 w 36"/>
                <a:gd name="T7" fmla="*/ 18 h 28"/>
                <a:gd name="T8" fmla="*/ 23 w 36"/>
                <a:gd name="T9" fmla="*/ 14 h 28"/>
                <a:gd name="T10" fmla="*/ 27 w 36"/>
                <a:gd name="T11" fmla="*/ 12 h 28"/>
                <a:gd name="T12" fmla="*/ 32 w 36"/>
                <a:gd name="T13" fmla="*/ 6 h 28"/>
                <a:gd name="T14" fmla="*/ 36 w 36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0" y="28"/>
                  </a:moveTo>
                  <a:lnTo>
                    <a:pt x="4" y="24"/>
                  </a:lnTo>
                  <a:lnTo>
                    <a:pt x="9" y="22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7" y="12"/>
                  </a:lnTo>
                  <a:lnTo>
                    <a:pt x="32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29" name="Freeform 585"/>
            <p:cNvSpPr>
              <a:spLocks/>
            </p:cNvSpPr>
            <p:nvPr/>
          </p:nvSpPr>
          <p:spPr bwMode="auto">
            <a:xfrm>
              <a:off x="4405" y="2855"/>
              <a:ext cx="24" cy="66"/>
            </a:xfrm>
            <a:custGeom>
              <a:avLst/>
              <a:gdLst>
                <a:gd name="T0" fmla="*/ 0 w 36"/>
                <a:gd name="T1" fmla="*/ 88 h 88"/>
                <a:gd name="T2" fmla="*/ 4 w 36"/>
                <a:gd name="T3" fmla="*/ 79 h 88"/>
                <a:gd name="T4" fmla="*/ 9 w 36"/>
                <a:gd name="T5" fmla="*/ 69 h 88"/>
                <a:gd name="T6" fmla="*/ 13 w 36"/>
                <a:gd name="T7" fmla="*/ 56 h 88"/>
                <a:gd name="T8" fmla="*/ 18 w 36"/>
                <a:gd name="T9" fmla="*/ 42 h 88"/>
                <a:gd name="T10" fmla="*/ 23 w 36"/>
                <a:gd name="T11" fmla="*/ 29 h 88"/>
                <a:gd name="T12" fmla="*/ 27 w 36"/>
                <a:gd name="T13" fmla="*/ 18 h 88"/>
                <a:gd name="T14" fmla="*/ 32 w 36"/>
                <a:gd name="T15" fmla="*/ 8 h 88"/>
                <a:gd name="T16" fmla="*/ 36 w 36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8">
                  <a:moveTo>
                    <a:pt x="0" y="88"/>
                  </a:moveTo>
                  <a:lnTo>
                    <a:pt x="4" y="79"/>
                  </a:lnTo>
                  <a:lnTo>
                    <a:pt x="9" y="69"/>
                  </a:lnTo>
                  <a:lnTo>
                    <a:pt x="13" y="56"/>
                  </a:lnTo>
                  <a:lnTo>
                    <a:pt x="18" y="42"/>
                  </a:lnTo>
                  <a:lnTo>
                    <a:pt x="23" y="29"/>
                  </a:lnTo>
                  <a:lnTo>
                    <a:pt x="27" y="18"/>
                  </a:lnTo>
                  <a:lnTo>
                    <a:pt x="32" y="8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0" name="Freeform 586"/>
            <p:cNvSpPr>
              <a:spLocks/>
            </p:cNvSpPr>
            <p:nvPr/>
          </p:nvSpPr>
          <p:spPr bwMode="auto">
            <a:xfrm>
              <a:off x="4429" y="2851"/>
              <a:ext cx="27" cy="4"/>
            </a:xfrm>
            <a:custGeom>
              <a:avLst/>
              <a:gdLst>
                <a:gd name="T0" fmla="*/ 0 w 36"/>
                <a:gd name="T1" fmla="*/ 6 h 6"/>
                <a:gd name="T2" fmla="*/ 4 w 36"/>
                <a:gd name="T3" fmla="*/ 2 h 6"/>
                <a:gd name="T4" fmla="*/ 9 w 36"/>
                <a:gd name="T5" fmla="*/ 0 h 6"/>
                <a:gd name="T6" fmla="*/ 13 w 36"/>
                <a:gd name="T7" fmla="*/ 0 h 6"/>
                <a:gd name="T8" fmla="*/ 18 w 36"/>
                <a:gd name="T9" fmla="*/ 0 h 6"/>
                <a:gd name="T10" fmla="*/ 27 w 36"/>
                <a:gd name="T11" fmla="*/ 1 h 6"/>
                <a:gd name="T12" fmla="*/ 32 w 36"/>
                <a:gd name="T13" fmla="*/ 2 h 6"/>
                <a:gd name="T14" fmla="*/ 36 w 3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6" y="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1" name="Freeform 587"/>
            <p:cNvSpPr>
              <a:spLocks/>
            </p:cNvSpPr>
            <p:nvPr/>
          </p:nvSpPr>
          <p:spPr bwMode="auto">
            <a:xfrm>
              <a:off x="4456" y="2848"/>
              <a:ext cx="26" cy="6"/>
            </a:xfrm>
            <a:custGeom>
              <a:avLst/>
              <a:gdLst>
                <a:gd name="T0" fmla="*/ 0 w 35"/>
                <a:gd name="T1" fmla="*/ 8 h 8"/>
                <a:gd name="T2" fmla="*/ 18 w 35"/>
                <a:gd name="T3" fmla="*/ 6 h 8"/>
                <a:gd name="T4" fmla="*/ 27 w 35"/>
                <a:gd name="T5" fmla="*/ 3 h 8"/>
                <a:gd name="T6" fmla="*/ 35 w 3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0" y="8"/>
                  </a:moveTo>
                  <a:lnTo>
                    <a:pt x="18" y="6"/>
                  </a:lnTo>
                  <a:lnTo>
                    <a:pt x="27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2" name="Freeform 588"/>
            <p:cNvSpPr>
              <a:spLocks/>
            </p:cNvSpPr>
            <p:nvPr/>
          </p:nvSpPr>
          <p:spPr bwMode="auto">
            <a:xfrm>
              <a:off x="4482" y="2830"/>
              <a:ext cx="26" cy="18"/>
            </a:xfrm>
            <a:custGeom>
              <a:avLst/>
              <a:gdLst>
                <a:gd name="T0" fmla="*/ 0 w 36"/>
                <a:gd name="T1" fmla="*/ 23 h 23"/>
                <a:gd name="T2" fmla="*/ 4 w 36"/>
                <a:gd name="T3" fmla="*/ 21 h 23"/>
                <a:gd name="T4" fmla="*/ 9 w 36"/>
                <a:gd name="T5" fmla="*/ 17 h 23"/>
                <a:gd name="T6" fmla="*/ 18 w 36"/>
                <a:gd name="T7" fmla="*/ 9 h 23"/>
                <a:gd name="T8" fmla="*/ 23 w 36"/>
                <a:gd name="T9" fmla="*/ 6 h 23"/>
                <a:gd name="T10" fmla="*/ 27 w 36"/>
                <a:gd name="T11" fmla="*/ 3 h 23"/>
                <a:gd name="T12" fmla="*/ 32 w 36"/>
                <a:gd name="T13" fmla="*/ 0 h 23"/>
                <a:gd name="T14" fmla="*/ 36 w 36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3">
                  <a:moveTo>
                    <a:pt x="0" y="23"/>
                  </a:moveTo>
                  <a:lnTo>
                    <a:pt x="4" y="21"/>
                  </a:lnTo>
                  <a:lnTo>
                    <a:pt x="9" y="17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3" name="Freeform 589"/>
            <p:cNvSpPr>
              <a:spLocks/>
            </p:cNvSpPr>
            <p:nvPr/>
          </p:nvSpPr>
          <p:spPr bwMode="auto">
            <a:xfrm>
              <a:off x="4508" y="2830"/>
              <a:ext cx="27" cy="25"/>
            </a:xfrm>
            <a:custGeom>
              <a:avLst/>
              <a:gdLst>
                <a:gd name="T0" fmla="*/ 0 w 36"/>
                <a:gd name="T1" fmla="*/ 0 h 34"/>
                <a:gd name="T2" fmla="*/ 4 w 36"/>
                <a:gd name="T3" fmla="*/ 3 h 34"/>
                <a:gd name="T4" fmla="*/ 9 w 36"/>
                <a:gd name="T5" fmla="*/ 7 h 34"/>
                <a:gd name="T6" fmla="*/ 13 w 36"/>
                <a:gd name="T7" fmla="*/ 13 h 34"/>
                <a:gd name="T8" fmla="*/ 18 w 36"/>
                <a:gd name="T9" fmla="*/ 20 h 34"/>
                <a:gd name="T10" fmla="*/ 23 w 36"/>
                <a:gd name="T11" fmla="*/ 26 h 34"/>
                <a:gd name="T12" fmla="*/ 27 w 36"/>
                <a:gd name="T13" fmla="*/ 31 h 34"/>
                <a:gd name="T14" fmla="*/ 32 w 36"/>
                <a:gd name="T15" fmla="*/ 34 h 34"/>
                <a:gd name="T16" fmla="*/ 36 w 36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4" y="3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8" y="20"/>
                  </a:lnTo>
                  <a:lnTo>
                    <a:pt x="23" y="26"/>
                  </a:lnTo>
                  <a:lnTo>
                    <a:pt x="27" y="31"/>
                  </a:lnTo>
                  <a:lnTo>
                    <a:pt x="32" y="34"/>
                  </a:lnTo>
                  <a:lnTo>
                    <a:pt x="36" y="3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4" name="Freeform 590"/>
            <p:cNvSpPr>
              <a:spLocks/>
            </p:cNvSpPr>
            <p:nvPr/>
          </p:nvSpPr>
          <p:spPr bwMode="auto">
            <a:xfrm>
              <a:off x="4535" y="2811"/>
              <a:ext cx="26" cy="44"/>
            </a:xfrm>
            <a:custGeom>
              <a:avLst/>
              <a:gdLst>
                <a:gd name="T0" fmla="*/ 0 w 36"/>
                <a:gd name="T1" fmla="*/ 60 h 60"/>
                <a:gd name="T2" fmla="*/ 4 w 36"/>
                <a:gd name="T3" fmla="*/ 56 h 60"/>
                <a:gd name="T4" fmla="*/ 9 w 36"/>
                <a:gd name="T5" fmla="*/ 51 h 60"/>
                <a:gd name="T6" fmla="*/ 13 w 36"/>
                <a:gd name="T7" fmla="*/ 42 h 60"/>
                <a:gd name="T8" fmla="*/ 18 w 36"/>
                <a:gd name="T9" fmla="*/ 33 h 60"/>
                <a:gd name="T10" fmla="*/ 23 w 36"/>
                <a:gd name="T11" fmla="*/ 24 h 60"/>
                <a:gd name="T12" fmla="*/ 27 w 36"/>
                <a:gd name="T13" fmla="*/ 14 h 60"/>
                <a:gd name="T14" fmla="*/ 32 w 36"/>
                <a:gd name="T15" fmla="*/ 6 h 60"/>
                <a:gd name="T16" fmla="*/ 36 w 3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0">
                  <a:moveTo>
                    <a:pt x="0" y="60"/>
                  </a:moveTo>
                  <a:lnTo>
                    <a:pt x="4" y="56"/>
                  </a:lnTo>
                  <a:lnTo>
                    <a:pt x="9" y="51"/>
                  </a:lnTo>
                  <a:lnTo>
                    <a:pt x="13" y="42"/>
                  </a:lnTo>
                  <a:lnTo>
                    <a:pt x="18" y="33"/>
                  </a:lnTo>
                  <a:lnTo>
                    <a:pt x="23" y="24"/>
                  </a:lnTo>
                  <a:lnTo>
                    <a:pt x="27" y="14"/>
                  </a:lnTo>
                  <a:lnTo>
                    <a:pt x="32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5" name="Freeform 591"/>
            <p:cNvSpPr>
              <a:spLocks/>
            </p:cNvSpPr>
            <p:nvPr/>
          </p:nvSpPr>
          <p:spPr bwMode="auto">
            <a:xfrm>
              <a:off x="4561" y="2794"/>
              <a:ext cx="26" cy="17"/>
            </a:xfrm>
            <a:custGeom>
              <a:avLst/>
              <a:gdLst>
                <a:gd name="T0" fmla="*/ 0 w 36"/>
                <a:gd name="T1" fmla="*/ 25 h 25"/>
                <a:gd name="T2" fmla="*/ 9 w 36"/>
                <a:gd name="T3" fmla="*/ 16 h 25"/>
                <a:gd name="T4" fmla="*/ 18 w 36"/>
                <a:gd name="T5" fmla="*/ 9 h 25"/>
                <a:gd name="T6" fmla="*/ 27 w 36"/>
                <a:gd name="T7" fmla="*/ 4 h 25"/>
                <a:gd name="T8" fmla="*/ 36 w 3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0" y="25"/>
                  </a:moveTo>
                  <a:lnTo>
                    <a:pt x="9" y="16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6" name="Freeform 592"/>
            <p:cNvSpPr>
              <a:spLocks/>
            </p:cNvSpPr>
            <p:nvPr/>
          </p:nvSpPr>
          <p:spPr bwMode="auto">
            <a:xfrm>
              <a:off x="4587" y="2788"/>
              <a:ext cx="26" cy="6"/>
            </a:xfrm>
            <a:custGeom>
              <a:avLst/>
              <a:gdLst>
                <a:gd name="T0" fmla="*/ 0 w 35"/>
                <a:gd name="T1" fmla="*/ 7 h 7"/>
                <a:gd name="T2" fmla="*/ 9 w 35"/>
                <a:gd name="T3" fmla="*/ 5 h 7"/>
                <a:gd name="T4" fmla="*/ 17 w 35"/>
                <a:gd name="T5" fmla="*/ 3 h 7"/>
                <a:gd name="T6" fmla="*/ 26 w 35"/>
                <a:gd name="T7" fmla="*/ 2 h 7"/>
                <a:gd name="T8" fmla="*/ 35 w 3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7"/>
                  </a:moveTo>
                  <a:lnTo>
                    <a:pt x="9" y="5"/>
                  </a:lnTo>
                  <a:lnTo>
                    <a:pt x="17" y="3"/>
                  </a:lnTo>
                  <a:lnTo>
                    <a:pt x="26" y="2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7" name="Freeform 593"/>
            <p:cNvSpPr>
              <a:spLocks/>
            </p:cNvSpPr>
            <p:nvPr/>
          </p:nvSpPr>
          <p:spPr bwMode="auto">
            <a:xfrm>
              <a:off x="4613" y="2778"/>
              <a:ext cx="27" cy="10"/>
            </a:xfrm>
            <a:custGeom>
              <a:avLst/>
              <a:gdLst>
                <a:gd name="T0" fmla="*/ 0 w 36"/>
                <a:gd name="T1" fmla="*/ 14 h 14"/>
                <a:gd name="T2" fmla="*/ 9 w 36"/>
                <a:gd name="T3" fmla="*/ 11 h 14"/>
                <a:gd name="T4" fmla="*/ 18 w 36"/>
                <a:gd name="T5" fmla="*/ 9 h 14"/>
                <a:gd name="T6" fmla="*/ 27 w 36"/>
                <a:gd name="T7" fmla="*/ 6 h 14"/>
                <a:gd name="T8" fmla="*/ 36 w 3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9" y="11"/>
                  </a:lnTo>
                  <a:lnTo>
                    <a:pt x="18" y="9"/>
                  </a:lnTo>
                  <a:lnTo>
                    <a:pt x="27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8" name="Freeform 594"/>
            <p:cNvSpPr>
              <a:spLocks/>
            </p:cNvSpPr>
            <p:nvPr/>
          </p:nvSpPr>
          <p:spPr bwMode="auto">
            <a:xfrm>
              <a:off x="4640" y="2744"/>
              <a:ext cx="24" cy="34"/>
            </a:xfrm>
            <a:custGeom>
              <a:avLst/>
              <a:gdLst>
                <a:gd name="T0" fmla="*/ 0 w 36"/>
                <a:gd name="T1" fmla="*/ 45 h 45"/>
                <a:gd name="T2" fmla="*/ 4 w 36"/>
                <a:gd name="T3" fmla="*/ 39 h 45"/>
                <a:gd name="T4" fmla="*/ 9 w 36"/>
                <a:gd name="T5" fmla="*/ 33 h 45"/>
                <a:gd name="T6" fmla="*/ 13 w 36"/>
                <a:gd name="T7" fmla="*/ 25 h 45"/>
                <a:gd name="T8" fmla="*/ 18 w 36"/>
                <a:gd name="T9" fmla="*/ 18 h 45"/>
                <a:gd name="T10" fmla="*/ 23 w 36"/>
                <a:gd name="T11" fmla="*/ 11 h 45"/>
                <a:gd name="T12" fmla="*/ 27 w 36"/>
                <a:gd name="T13" fmla="*/ 5 h 45"/>
                <a:gd name="T14" fmla="*/ 32 w 36"/>
                <a:gd name="T15" fmla="*/ 1 h 45"/>
                <a:gd name="T16" fmla="*/ 36 w 3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5">
                  <a:moveTo>
                    <a:pt x="0" y="45"/>
                  </a:moveTo>
                  <a:lnTo>
                    <a:pt x="4" y="39"/>
                  </a:lnTo>
                  <a:lnTo>
                    <a:pt x="9" y="33"/>
                  </a:lnTo>
                  <a:lnTo>
                    <a:pt x="13" y="25"/>
                  </a:lnTo>
                  <a:lnTo>
                    <a:pt x="18" y="18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39" name="Freeform 595"/>
            <p:cNvSpPr>
              <a:spLocks/>
            </p:cNvSpPr>
            <p:nvPr/>
          </p:nvSpPr>
          <p:spPr bwMode="auto">
            <a:xfrm>
              <a:off x="4664" y="2744"/>
              <a:ext cx="27" cy="41"/>
            </a:xfrm>
            <a:custGeom>
              <a:avLst/>
              <a:gdLst>
                <a:gd name="T0" fmla="*/ 0 w 36"/>
                <a:gd name="T1" fmla="*/ 0 h 55"/>
                <a:gd name="T2" fmla="*/ 2 w 36"/>
                <a:gd name="T3" fmla="*/ 1 h 55"/>
                <a:gd name="T4" fmla="*/ 4 w 36"/>
                <a:gd name="T5" fmla="*/ 4 h 55"/>
                <a:gd name="T6" fmla="*/ 6 w 36"/>
                <a:gd name="T7" fmla="*/ 6 h 55"/>
                <a:gd name="T8" fmla="*/ 9 w 36"/>
                <a:gd name="T9" fmla="*/ 11 h 55"/>
                <a:gd name="T10" fmla="*/ 13 w 36"/>
                <a:gd name="T11" fmla="*/ 22 h 55"/>
                <a:gd name="T12" fmla="*/ 18 w 36"/>
                <a:gd name="T13" fmla="*/ 33 h 55"/>
                <a:gd name="T14" fmla="*/ 23 w 36"/>
                <a:gd name="T15" fmla="*/ 43 h 55"/>
                <a:gd name="T16" fmla="*/ 24 w 36"/>
                <a:gd name="T17" fmla="*/ 47 h 55"/>
                <a:gd name="T18" fmla="*/ 27 w 36"/>
                <a:gd name="T19" fmla="*/ 51 h 55"/>
                <a:gd name="T20" fmla="*/ 29 w 36"/>
                <a:gd name="T21" fmla="*/ 54 h 55"/>
                <a:gd name="T22" fmla="*/ 32 w 36"/>
                <a:gd name="T23" fmla="*/ 55 h 55"/>
                <a:gd name="T24" fmla="*/ 33 w 36"/>
                <a:gd name="T25" fmla="*/ 55 h 55"/>
                <a:gd name="T26" fmla="*/ 36 w 36"/>
                <a:gd name="T2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5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6" y="6"/>
                  </a:lnTo>
                  <a:lnTo>
                    <a:pt x="9" y="11"/>
                  </a:lnTo>
                  <a:lnTo>
                    <a:pt x="13" y="22"/>
                  </a:lnTo>
                  <a:lnTo>
                    <a:pt x="18" y="33"/>
                  </a:lnTo>
                  <a:lnTo>
                    <a:pt x="23" y="43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6" y="5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40" name="Freeform 596"/>
            <p:cNvSpPr>
              <a:spLocks/>
            </p:cNvSpPr>
            <p:nvPr/>
          </p:nvSpPr>
          <p:spPr bwMode="auto">
            <a:xfrm>
              <a:off x="4691" y="2673"/>
              <a:ext cx="26" cy="111"/>
            </a:xfrm>
            <a:custGeom>
              <a:avLst/>
              <a:gdLst>
                <a:gd name="T0" fmla="*/ 0 w 36"/>
                <a:gd name="T1" fmla="*/ 152 h 152"/>
                <a:gd name="T2" fmla="*/ 2 w 36"/>
                <a:gd name="T3" fmla="*/ 148 h 152"/>
                <a:gd name="T4" fmla="*/ 4 w 36"/>
                <a:gd name="T5" fmla="*/ 142 h 152"/>
                <a:gd name="T6" fmla="*/ 6 w 36"/>
                <a:gd name="T7" fmla="*/ 134 h 152"/>
                <a:gd name="T8" fmla="*/ 9 w 36"/>
                <a:gd name="T9" fmla="*/ 125 h 152"/>
                <a:gd name="T10" fmla="*/ 11 w 36"/>
                <a:gd name="T11" fmla="*/ 114 h 152"/>
                <a:gd name="T12" fmla="*/ 12 w 36"/>
                <a:gd name="T13" fmla="*/ 104 h 152"/>
                <a:gd name="T14" fmla="*/ 18 w 36"/>
                <a:gd name="T15" fmla="*/ 79 h 152"/>
                <a:gd name="T16" fmla="*/ 23 w 36"/>
                <a:gd name="T17" fmla="*/ 55 h 152"/>
                <a:gd name="T18" fmla="*/ 24 w 36"/>
                <a:gd name="T19" fmla="*/ 42 h 152"/>
                <a:gd name="T20" fmla="*/ 27 w 36"/>
                <a:gd name="T21" fmla="*/ 32 h 152"/>
                <a:gd name="T22" fmla="*/ 29 w 36"/>
                <a:gd name="T23" fmla="*/ 22 h 152"/>
                <a:gd name="T24" fmla="*/ 32 w 36"/>
                <a:gd name="T25" fmla="*/ 13 h 152"/>
                <a:gd name="T26" fmla="*/ 33 w 36"/>
                <a:gd name="T27" fmla="*/ 5 h 152"/>
                <a:gd name="T28" fmla="*/ 36 w 36"/>
                <a:gd name="T2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52">
                  <a:moveTo>
                    <a:pt x="0" y="152"/>
                  </a:moveTo>
                  <a:lnTo>
                    <a:pt x="2" y="148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9" y="125"/>
                  </a:lnTo>
                  <a:lnTo>
                    <a:pt x="11" y="114"/>
                  </a:lnTo>
                  <a:lnTo>
                    <a:pt x="12" y="104"/>
                  </a:lnTo>
                  <a:lnTo>
                    <a:pt x="18" y="79"/>
                  </a:lnTo>
                  <a:lnTo>
                    <a:pt x="23" y="55"/>
                  </a:lnTo>
                  <a:lnTo>
                    <a:pt x="24" y="42"/>
                  </a:lnTo>
                  <a:lnTo>
                    <a:pt x="27" y="32"/>
                  </a:lnTo>
                  <a:lnTo>
                    <a:pt x="29" y="22"/>
                  </a:lnTo>
                  <a:lnTo>
                    <a:pt x="32" y="13"/>
                  </a:lnTo>
                  <a:lnTo>
                    <a:pt x="33" y="5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41" name="Freeform 597"/>
            <p:cNvSpPr>
              <a:spLocks/>
            </p:cNvSpPr>
            <p:nvPr/>
          </p:nvSpPr>
          <p:spPr bwMode="auto">
            <a:xfrm>
              <a:off x="4717" y="2668"/>
              <a:ext cx="26" cy="9"/>
            </a:xfrm>
            <a:custGeom>
              <a:avLst/>
              <a:gdLst>
                <a:gd name="T0" fmla="*/ 0 w 35"/>
                <a:gd name="T1" fmla="*/ 5 h 12"/>
                <a:gd name="T2" fmla="*/ 1 w 35"/>
                <a:gd name="T3" fmla="*/ 3 h 12"/>
                <a:gd name="T4" fmla="*/ 3 w 35"/>
                <a:gd name="T5" fmla="*/ 1 h 12"/>
                <a:gd name="T6" fmla="*/ 7 w 35"/>
                <a:gd name="T7" fmla="*/ 0 h 12"/>
                <a:gd name="T8" fmla="*/ 12 w 35"/>
                <a:gd name="T9" fmla="*/ 1 h 12"/>
                <a:gd name="T10" fmla="*/ 17 w 35"/>
                <a:gd name="T11" fmla="*/ 4 h 12"/>
                <a:gd name="T12" fmla="*/ 23 w 35"/>
                <a:gd name="T13" fmla="*/ 8 h 12"/>
                <a:gd name="T14" fmla="*/ 28 w 35"/>
                <a:gd name="T15" fmla="*/ 10 h 12"/>
                <a:gd name="T16" fmla="*/ 31 w 35"/>
                <a:gd name="T17" fmla="*/ 12 h 12"/>
                <a:gd name="T18" fmla="*/ 35 w 35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2">
                  <a:moveTo>
                    <a:pt x="0" y="5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7" y="4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5" y="1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42" name="Freeform 598"/>
            <p:cNvSpPr>
              <a:spLocks/>
            </p:cNvSpPr>
            <p:nvPr/>
          </p:nvSpPr>
          <p:spPr bwMode="auto">
            <a:xfrm>
              <a:off x="4743" y="2642"/>
              <a:ext cx="26" cy="35"/>
            </a:xfrm>
            <a:custGeom>
              <a:avLst/>
              <a:gdLst>
                <a:gd name="T0" fmla="*/ 0 w 36"/>
                <a:gd name="T1" fmla="*/ 48 h 48"/>
                <a:gd name="T2" fmla="*/ 4 w 36"/>
                <a:gd name="T3" fmla="*/ 44 h 48"/>
                <a:gd name="T4" fmla="*/ 9 w 36"/>
                <a:gd name="T5" fmla="*/ 37 h 48"/>
                <a:gd name="T6" fmla="*/ 13 w 36"/>
                <a:gd name="T7" fmla="*/ 31 h 48"/>
                <a:gd name="T8" fmla="*/ 18 w 36"/>
                <a:gd name="T9" fmla="*/ 23 h 48"/>
                <a:gd name="T10" fmla="*/ 23 w 36"/>
                <a:gd name="T11" fmla="*/ 16 h 48"/>
                <a:gd name="T12" fmla="*/ 27 w 36"/>
                <a:gd name="T13" fmla="*/ 8 h 48"/>
                <a:gd name="T14" fmla="*/ 32 w 36"/>
                <a:gd name="T15" fmla="*/ 3 h 48"/>
                <a:gd name="T16" fmla="*/ 36 w 3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4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27" y="8"/>
                  </a:lnTo>
                  <a:lnTo>
                    <a:pt x="32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43" name="Freeform 599"/>
            <p:cNvSpPr>
              <a:spLocks/>
            </p:cNvSpPr>
            <p:nvPr/>
          </p:nvSpPr>
          <p:spPr bwMode="auto">
            <a:xfrm>
              <a:off x="4769" y="2642"/>
              <a:ext cx="27" cy="18"/>
            </a:xfrm>
            <a:custGeom>
              <a:avLst/>
              <a:gdLst>
                <a:gd name="T0" fmla="*/ 0 w 36"/>
                <a:gd name="T1" fmla="*/ 0 h 25"/>
                <a:gd name="T2" fmla="*/ 3 w 36"/>
                <a:gd name="T3" fmla="*/ 0 h 25"/>
                <a:gd name="T4" fmla="*/ 4 w 36"/>
                <a:gd name="T5" fmla="*/ 0 h 25"/>
                <a:gd name="T6" fmla="*/ 9 w 36"/>
                <a:gd name="T7" fmla="*/ 4 h 25"/>
                <a:gd name="T8" fmla="*/ 13 w 36"/>
                <a:gd name="T9" fmla="*/ 9 h 25"/>
                <a:gd name="T10" fmla="*/ 18 w 36"/>
                <a:gd name="T11" fmla="*/ 14 h 25"/>
                <a:gd name="T12" fmla="*/ 23 w 36"/>
                <a:gd name="T13" fmla="*/ 19 h 25"/>
                <a:gd name="T14" fmla="*/ 27 w 36"/>
                <a:gd name="T15" fmla="*/ 23 h 25"/>
                <a:gd name="T16" fmla="*/ 32 w 36"/>
                <a:gd name="T17" fmla="*/ 25 h 25"/>
                <a:gd name="T18" fmla="*/ 33 w 36"/>
                <a:gd name="T19" fmla="*/ 23 h 25"/>
                <a:gd name="T20" fmla="*/ 36 w 36"/>
                <a:gd name="T2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13" y="9"/>
                  </a:lnTo>
                  <a:lnTo>
                    <a:pt x="18" y="14"/>
                  </a:lnTo>
                  <a:lnTo>
                    <a:pt x="23" y="19"/>
                  </a:lnTo>
                  <a:lnTo>
                    <a:pt x="27" y="23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6" y="2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44" name="Freeform 600"/>
            <p:cNvSpPr>
              <a:spLocks/>
            </p:cNvSpPr>
            <p:nvPr/>
          </p:nvSpPr>
          <p:spPr bwMode="auto">
            <a:xfrm>
              <a:off x="4796" y="2587"/>
              <a:ext cx="26" cy="71"/>
            </a:xfrm>
            <a:custGeom>
              <a:avLst/>
              <a:gdLst>
                <a:gd name="T0" fmla="*/ 0 w 36"/>
                <a:gd name="T1" fmla="*/ 98 h 98"/>
                <a:gd name="T2" fmla="*/ 2 w 36"/>
                <a:gd name="T3" fmla="*/ 95 h 98"/>
                <a:gd name="T4" fmla="*/ 4 w 36"/>
                <a:gd name="T5" fmla="*/ 90 h 98"/>
                <a:gd name="T6" fmla="*/ 6 w 36"/>
                <a:gd name="T7" fmla="*/ 85 h 98"/>
                <a:gd name="T8" fmla="*/ 9 w 36"/>
                <a:gd name="T9" fmla="*/ 80 h 98"/>
                <a:gd name="T10" fmla="*/ 13 w 36"/>
                <a:gd name="T11" fmla="*/ 66 h 98"/>
                <a:gd name="T12" fmla="*/ 18 w 36"/>
                <a:gd name="T13" fmla="*/ 49 h 98"/>
                <a:gd name="T14" fmla="*/ 23 w 36"/>
                <a:gd name="T15" fmla="*/ 34 h 98"/>
                <a:gd name="T16" fmla="*/ 27 w 36"/>
                <a:gd name="T17" fmla="*/ 20 h 98"/>
                <a:gd name="T18" fmla="*/ 32 w 36"/>
                <a:gd name="T19" fmla="*/ 7 h 98"/>
                <a:gd name="T20" fmla="*/ 33 w 36"/>
                <a:gd name="T21" fmla="*/ 3 h 98"/>
                <a:gd name="T22" fmla="*/ 36 w 36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98">
                  <a:moveTo>
                    <a:pt x="0" y="98"/>
                  </a:moveTo>
                  <a:lnTo>
                    <a:pt x="2" y="95"/>
                  </a:lnTo>
                  <a:lnTo>
                    <a:pt x="4" y="90"/>
                  </a:lnTo>
                  <a:lnTo>
                    <a:pt x="6" y="85"/>
                  </a:lnTo>
                  <a:lnTo>
                    <a:pt x="9" y="80"/>
                  </a:lnTo>
                  <a:lnTo>
                    <a:pt x="13" y="66"/>
                  </a:lnTo>
                  <a:lnTo>
                    <a:pt x="18" y="49"/>
                  </a:lnTo>
                  <a:lnTo>
                    <a:pt x="23" y="34"/>
                  </a:lnTo>
                  <a:lnTo>
                    <a:pt x="27" y="20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45" name="Freeform 601"/>
            <p:cNvSpPr>
              <a:spLocks/>
            </p:cNvSpPr>
            <p:nvPr/>
          </p:nvSpPr>
          <p:spPr bwMode="auto">
            <a:xfrm>
              <a:off x="4822" y="2582"/>
              <a:ext cx="26" cy="6"/>
            </a:xfrm>
            <a:custGeom>
              <a:avLst/>
              <a:gdLst>
                <a:gd name="T0" fmla="*/ 0 w 35"/>
                <a:gd name="T1" fmla="*/ 7 h 9"/>
                <a:gd name="T2" fmla="*/ 3 w 35"/>
                <a:gd name="T3" fmla="*/ 3 h 9"/>
                <a:gd name="T4" fmla="*/ 9 w 35"/>
                <a:gd name="T5" fmla="*/ 0 h 9"/>
                <a:gd name="T6" fmla="*/ 12 w 35"/>
                <a:gd name="T7" fmla="*/ 1 h 9"/>
                <a:gd name="T8" fmla="*/ 18 w 35"/>
                <a:gd name="T9" fmla="*/ 3 h 9"/>
                <a:gd name="T10" fmla="*/ 26 w 35"/>
                <a:gd name="T11" fmla="*/ 7 h 9"/>
                <a:gd name="T12" fmla="*/ 32 w 35"/>
                <a:gd name="T13" fmla="*/ 8 h 9"/>
                <a:gd name="T14" fmla="*/ 35 w 3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9">
                  <a:moveTo>
                    <a:pt x="0" y="7"/>
                  </a:moveTo>
                  <a:lnTo>
                    <a:pt x="3" y="3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6" y="7"/>
                  </a:lnTo>
                  <a:lnTo>
                    <a:pt x="32" y="8"/>
                  </a:lnTo>
                  <a:lnTo>
                    <a:pt x="35" y="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4746" name="Freeform 602"/>
            <p:cNvSpPr>
              <a:spLocks/>
            </p:cNvSpPr>
            <p:nvPr/>
          </p:nvSpPr>
          <p:spPr bwMode="auto">
            <a:xfrm>
              <a:off x="3654" y="2565"/>
              <a:ext cx="37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47" name="Freeform 603"/>
            <p:cNvSpPr>
              <a:spLocks/>
            </p:cNvSpPr>
            <p:nvPr/>
          </p:nvSpPr>
          <p:spPr bwMode="auto">
            <a:xfrm>
              <a:off x="3678" y="2606"/>
              <a:ext cx="40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48" name="Freeform 604"/>
            <p:cNvSpPr>
              <a:spLocks/>
            </p:cNvSpPr>
            <p:nvPr/>
          </p:nvSpPr>
          <p:spPr bwMode="auto">
            <a:xfrm>
              <a:off x="3705" y="2578"/>
              <a:ext cx="39" cy="39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49" name="Freeform 605"/>
            <p:cNvSpPr>
              <a:spLocks/>
            </p:cNvSpPr>
            <p:nvPr/>
          </p:nvSpPr>
          <p:spPr bwMode="auto">
            <a:xfrm>
              <a:off x="3731" y="2604"/>
              <a:ext cx="39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0" name="Freeform 606"/>
            <p:cNvSpPr>
              <a:spLocks/>
            </p:cNvSpPr>
            <p:nvPr/>
          </p:nvSpPr>
          <p:spPr bwMode="auto">
            <a:xfrm>
              <a:off x="3757" y="2654"/>
              <a:ext cx="39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1" name="Freeform 607"/>
            <p:cNvSpPr>
              <a:spLocks/>
            </p:cNvSpPr>
            <p:nvPr/>
          </p:nvSpPr>
          <p:spPr bwMode="auto">
            <a:xfrm>
              <a:off x="3783" y="2677"/>
              <a:ext cx="40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2" name="Freeform 608"/>
            <p:cNvSpPr>
              <a:spLocks/>
            </p:cNvSpPr>
            <p:nvPr/>
          </p:nvSpPr>
          <p:spPr bwMode="auto">
            <a:xfrm>
              <a:off x="3810" y="2736"/>
              <a:ext cx="39" cy="39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3" name="Freeform 609"/>
            <p:cNvSpPr>
              <a:spLocks/>
            </p:cNvSpPr>
            <p:nvPr/>
          </p:nvSpPr>
          <p:spPr bwMode="auto">
            <a:xfrm>
              <a:off x="3836" y="2667"/>
              <a:ext cx="39" cy="39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4" name="Freeform 610"/>
            <p:cNvSpPr>
              <a:spLocks/>
            </p:cNvSpPr>
            <p:nvPr/>
          </p:nvSpPr>
          <p:spPr bwMode="auto">
            <a:xfrm>
              <a:off x="3862" y="2768"/>
              <a:ext cx="39" cy="39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5" name="Freeform 611"/>
            <p:cNvSpPr>
              <a:spLocks/>
            </p:cNvSpPr>
            <p:nvPr/>
          </p:nvSpPr>
          <p:spPr bwMode="auto">
            <a:xfrm>
              <a:off x="3888" y="2811"/>
              <a:ext cx="38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6" name="Freeform 612"/>
            <p:cNvSpPr>
              <a:spLocks/>
            </p:cNvSpPr>
            <p:nvPr/>
          </p:nvSpPr>
          <p:spPr bwMode="auto">
            <a:xfrm>
              <a:off x="3913" y="2806"/>
              <a:ext cx="40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7" name="Freeform 613"/>
            <p:cNvSpPr>
              <a:spLocks/>
            </p:cNvSpPr>
            <p:nvPr/>
          </p:nvSpPr>
          <p:spPr bwMode="auto">
            <a:xfrm>
              <a:off x="3939" y="2804"/>
              <a:ext cx="40" cy="39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8" name="Freeform 614"/>
            <p:cNvSpPr>
              <a:spLocks/>
            </p:cNvSpPr>
            <p:nvPr/>
          </p:nvSpPr>
          <p:spPr bwMode="auto">
            <a:xfrm>
              <a:off x="3966" y="2784"/>
              <a:ext cx="39" cy="39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59" name="Freeform 615"/>
            <p:cNvSpPr>
              <a:spLocks/>
            </p:cNvSpPr>
            <p:nvPr/>
          </p:nvSpPr>
          <p:spPr bwMode="auto">
            <a:xfrm>
              <a:off x="3992" y="2741"/>
              <a:ext cx="39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0" name="Freeform 616"/>
            <p:cNvSpPr>
              <a:spLocks/>
            </p:cNvSpPr>
            <p:nvPr/>
          </p:nvSpPr>
          <p:spPr bwMode="auto">
            <a:xfrm>
              <a:off x="4018" y="2804"/>
              <a:ext cx="40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1" name="Freeform 617"/>
            <p:cNvSpPr>
              <a:spLocks/>
            </p:cNvSpPr>
            <p:nvPr/>
          </p:nvSpPr>
          <p:spPr bwMode="auto">
            <a:xfrm>
              <a:off x="4044" y="2865"/>
              <a:ext cx="40" cy="40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2" name="Freeform 618"/>
            <p:cNvSpPr>
              <a:spLocks/>
            </p:cNvSpPr>
            <p:nvPr/>
          </p:nvSpPr>
          <p:spPr bwMode="auto">
            <a:xfrm>
              <a:off x="4071" y="2890"/>
              <a:ext cx="39" cy="40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3" name="Freeform 619"/>
            <p:cNvSpPr>
              <a:spLocks/>
            </p:cNvSpPr>
            <p:nvPr/>
          </p:nvSpPr>
          <p:spPr bwMode="auto">
            <a:xfrm>
              <a:off x="4097" y="2908"/>
              <a:ext cx="39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4" name="Freeform 620"/>
            <p:cNvSpPr>
              <a:spLocks/>
            </p:cNvSpPr>
            <p:nvPr/>
          </p:nvSpPr>
          <p:spPr bwMode="auto">
            <a:xfrm>
              <a:off x="4123" y="2928"/>
              <a:ext cx="38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5" name="Freeform 621"/>
            <p:cNvSpPr>
              <a:spLocks/>
            </p:cNvSpPr>
            <p:nvPr/>
          </p:nvSpPr>
          <p:spPr bwMode="auto">
            <a:xfrm>
              <a:off x="4148" y="2908"/>
              <a:ext cx="39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6" name="Freeform 622"/>
            <p:cNvSpPr>
              <a:spLocks/>
            </p:cNvSpPr>
            <p:nvPr/>
          </p:nvSpPr>
          <p:spPr bwMode="auto">
            <a:xfrm>
              <a:off x="4174" y="2966"/>
              <a:ext cx="40" cy="39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7" name="Freeform 623"/>
            <p:cNvSpPr>
              <a:spLocks/>
            </p:cNvSpPr>
            <p:nvPr/>
          </p:nvSpPr>
          <p:spPr bwMode="auto">
            <a:xfrm>
              <a:off x="4200" y="2991"/>
              <a:ext cx="40" cy="39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8" name="Freeform 624"/>
            <p:cNvSpPr>
              <a:spLocks/>
            </p:cNvSpPr>
            <p:nvPr/>
          </p:nvSpPr>
          <p:spPr bwMode="auto">
            <a:xfrm>
              <a:off x="4227" y="2973"/>
              <a:ext cx="39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69" name="Freeform 625"/>
            <p:cNvSpPr>
              <a:spLocks/>
            </p:cNvSpPr>
            <p:nvPr/>
          </p:nvSpPr>
          <p:spPr bwMode="auto">
            <a:xfrm>
              <a:off x="4254" y="2981"/>
              <a:ext cx="40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0" name="Freeform 626"/>
            <p:cNvSpPr>
              <a:spLocks/>
            </p:cNvSpPr>
            <p:nvPr/>
          </p:nvSpPr>
          <p:spPr bwMode="auto">
            <a:xfrm>
              <a:off x="4281" y="2976"/>
              <a:ext cx="38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1" name="Freeform 627"/>
            <p:cNvSpPr>
              <a:spLocks/>
            </p:cNvSpPr>
            <p:nvPr/>
          </p:nvSpPr>
          <p:spPr bwMode="auto">
            <a:xfrm>
              <a:off x="4306" y="2965"/>
              <a:ext cx="39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2" name="Freeform 628"/>
            <p:cNvSpPr>
              <a:spLocks/>
            </p:cNvSpPr>
            <p:nvPr/>
          </p:nvSpPr>
          <p:spPr bwMode="auto">
            <a:xfrm>
              <a:off x="4332" y="2946"/>
              <a:ext cx="39" cy="39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3" name="Freeform 629"/>
            <p:cNvSpPr>
              <a:spLocks/>
            </p:cNvSpPr>
            <p:nvPr/>
          </p:nvSpPr>
          <p:spPr bwMode="auto">
            <a:xfrm>
              <a:off x="4358" y="2921"/>
              <a:ext cx="39" cy="39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4" name="Freeform 630"/>
            <p:cNvSpPr>
              <a:spLocks/>
            </p:cNvSpPr>
            <p:nvPr/>
          </p:nvSpPr>
          <p:spPr bwMode="auto">
            <a:xfrm>
              <a:off x="4384" y="2900"/>
              <a:ext cx="40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5" name="Freeform 631"/>
            <p:cNvSpPr>
              <a:spLocks/>
            </p:cNvSpPr>
            <p:nvPr/>
          </p:nvSpPr>
          <p:spPr bwMode="auto">
            <a:xfrm>
              <a:off x="4411" y="2836"/>
              <a:ext cx="39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6" name="Freeform 632"/>
            <p:cNvSpPr>
              <a:spLocks/>
            </p:cNvSpPr>
            <p:nvPr/>
          </p:nvSpPr>
          <p:spPr bwMode="auto">
            <a:xfrm>
              <a:off x="4437" y="2833"/>
              <a:ext cx="39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7" name="Freeform 633"/>
            <p:cNvSpPr>
              <a:spLocks/>
            </p:cNvSpPr>
            <p:nvPr/>
          </p:nvSpPr>
          <p:spPr bwMode="auto">
            <a:xfrm>
              <a:off x="4463" y="2827"/>
              <a:ext cx="39" cy="4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8" name="Freeform 634"/>
            <p:cNvSpPr>
              <a:spLocks/>
            </p:cNvSpPr>
            <p:nvPr/>
          </p:nvSpPr>
          <p:spPr bwMode="auto">
            <a:xfrm>
              <a:off x="4489" y="2811"/>
              <a:ext cx="40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79" name="Freeform 635"/>
            <p:cNvSpPr>
              <a:spLocks/>
            </p:cNvSpPr>
            <p:nvPr/>
          </p:nvSpPr>
          <p:spPr bwMode="auto">
            <a:xfrm>
              <a:off x="4516" y="2835"/>
              <a:ext cx="37" cy="39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0" name="Freeform 636"/>
            <p:cNvSpPr>
              <a:spLocks/>
            </p:cNvSpPr>
            <p:nvPr/>
          </p:nvSpPr>
          <p:spPr bwMode="auto">
            <a:xfrm>
              <a:off x="4540" y="2791"/>
              <a:ext cx="40" cy="39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1" name="Freeform 637"/>
            <p:cNvSpPr>
              <a:spLocks/>
            </p:cNvSpPr>
            <p:nvPr/>
          </p:nvSpPr>
          <p:spPr bwMode="auto">
            <a:xfrm>
              <a:off x="4567" y="2773"/>
              <a:ext cx="39" cy="40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2" name="Freeform 638"/>
            <p:cNvSpPr>
              <a:spLocks/>
            </p:cNvSpPr>
            <p:nvPr/>
          </p:nvSpPr>
          <p:spPr bwMode="auto">
            <a:xfrm>
              <a:off x="4593" y="2768"/>
              <a:ext cx="39" cy="39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3" name="Freeform 639"/>
            <p:cNvSpPr>
              <a:spLocks/>
            </p:cNvSpPr>
            <p:nvPr/>
          </p:nvSpPr>
          <p:spPr bwMode="auto">
            <a:xfrm>
              <a:off x="4619" y="2757"/>
              <a:ext cx="39" cy="40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4" name="Freeform 640"/>
            <p:cNvSpPr>
              <a:spLocks/>
            </p:cNvSpPr>
            <p:nvPr/>
          </p:nvSpPr>
          <p:spPr bwMode="auto">
            <a:xfrm>
              <a:off x="4645" y="2725"/>
              <a:ext cx="40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5" name="Freeform 641"/>
            <p:cNvSpPr>
              <a:spLocks/>
            </p:cNvSpPr>
            <p:nvPr/>
          </p:nvSpPr>
          <p:spPr bwMode="auto">
            <a:xfrm>
              <a:off x="4672" y="2763"/>
              <a:ext cx="39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6" name="Freeform 642"/>
            <p:cNvSpPr>
              <a:spLocks/>
            </p:cNvSpPr>
            <p:nvPr/>
          </p:nvSpPr>
          <p:spPr bwMode="auto">
            <a:xfrm>
              <a:off x="4698" y="2652"/>
              <a:ext cx="39" cy="40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7" name="Freeform 643"/>
            <p:cNvSpPr>
              <a:spLocks/>
            </p:cNvSpPr>
            <p:nvPr/>
          </p:nvSpPr>
          <p:spPr bwMode="auto">
            <a:xfrm>
              <a:off x="4724" y="2657"/>
              <a:ext cx="40" cy="39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8" name="Freeform 644"/>
            <p:cNvSpPr>
              <a:spLocks/>
            </p:cNvSpPr>
            <p:nvPr/>
          </p:nvSpPr>
          <p:spPr bwMode="auto">
            <a:xfrm>
              <a:off x="4750" y="2623"/>
              <a:ext cx="38" cy="40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89" name="Freeform 645"/>
            <p:cNvSpPr>
              <a:spLocks/>
            </p:cNvSpPr>
            <p:nvPr/>
          </p:nvSpPr>
          <p:spPr bwMode="auto">
            <a:xfrm>
              <a:off x="4777" y="2639"/>
              <a:ext cx="38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90" name="Freeform 646"/>
            <p:cNvSpPr>
              <a:spLocks/>
            </p:cNvSpPr>
            <p:nvPr/>
          </p:nvSpPr>
          <p:spPr bwMode="auto">
            <a:xfrm>
              <a:off x="4801" y="2566"/>
              <a:ext cx="40" cy="4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91" name="Freeform 647"/>
            <p:cNvSpPr>
              <a:spLocks/>
            </p:cNvSpPr>
            <p:nvPr/>
          </p:nvSpPr>
          <p:spPr bwMode="auto">
            <a:xfrm>
              <a:off x="4828" y="2569"/>
              <a:ext cx="39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93" name="Rectangle 649"/>
            <p:cNvSpPr>
              <a:spLocks noChangeArrowheads="1"/>
            </p:cNvSpPr>
            <p:nvPr/>
          </p:nvSpPr>
          <p:spPr bwMode="auto">
            <a:xfrm>
              <a:off x="3540" y="3240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794" name="Rectangle 650"/>
            <p:cNvSpPr>
              <a:spLocks noChangeArrowheads="1"/>
            </p:cNvSpPr>
            <p:nvPr/>
          </p:nvSpPr>
          <p:spPr bwMode="auto">
            <a:xfrm>
              <a:off x="3540" y="3099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795" name="Rectangle 651"/>
            <p:cNvSpPr>
              <a:spLocks noChangeArrowheads="1"/>
            </p:cNvSpPr>
            <p:nvPr/>
          </p:nvSpPr>
          <p:spPr bwMode="auto">
            <a:xfrm>
              <a:off x="3540" y="2959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796" name="Rectangle 652"/>
            <p:cNvSpPr>
              <a:spLocks noChangeArrowheads="1"/>
            </p:cNvSpPr>
            <p:nvPr/>
          </p:nvSpPr>
          <p:spPr bwMode="auto">
            <a:xfrm>
              <a:off x="3540" y="281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797" name="Rectangle 653"/>
            <p:cNvSpPr>
              <a:spLocks noChangeArrowheads="1"/>
            </p:cNvSpPr>
            <p:nvPr/>
          </p:nvSpPr>
          <p:spPr bwMode="auto">
            <a:xfrm>
              <a:off x="3540" y="267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798" name="Rectangle 654"/>
            <p:cNvSpPr>
              <a:spLocks noChangeArrowheads="1"/>
            </p:cNvSpPr>
            <p:nvPr/>
          </p:nvSpPr>
          <p:spPr bwMode="auto">
            <a:xfrm>
              <a:off x="3505" y="2534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799" name="Rectangle 655"/>
            <p:cNvSpPr>
              <a:spLocks noChangeArrowheads="1"/>
            </p:cNvSpPr>
            <p:nvPr/>
          </p:nvSpPr>
          <p:spPr bwMode="auto">
            <a:xfrm>
              <a:off x="3505" y="2393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0" name="Rectangle 656"/>
            <p:cNvSpPr>
              <a:spLocks noChangeArrowheads="1"/>
            </p:cNvSpPr>
            <p:nvPr/>
          </p:nvSpPr>
          <p:spPr bwMode="auto">
            <a:xfrm>
              <a:off x="3604" y="333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1" name="Rectangle 657"/>
            <p:cNvSpPr>
              <a:spLocks noChangeArrowheads="1"/>
            </p:cNvSpPr>
            <p:nvPr/>
          </p:nvSpPr>
          <p:spPr bwMode="auto">
            <a:xfrm>
              <a:off x="3716" y="333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2" name="Rectangle 658"/>
            <p:cNvSpPr>
              <a:spLocks noChangeArrowheads="1"/>
            </p:cNvSpPr>
            <p:nvPr/>
          </p:nvSpPr>
          <p:spPr bwMode="auto">
            <a:xfrm>
              <a:off x="3846" y="333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3" name="Rectangle 659"/>
            <p:cNvSpPr>
              <a:spLocks noChangeArrowheads="1"/>
            </p:cNvSpPr>
            <p:nvPr/>
          </p:nvSpPr>
          <p:spPr bwMode="auto">
            <a:xfrm>
              <a:off x="3977" y="333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4" name="Rectangle 660"/>
            <p:cNvSpPr>
              <a:spLocks noChangeArrowheads="1"/>
            </p:cNvSpPr>
            <p:nvPr/>
          </p:nvSpPr>
          <p:spPr bwMode="auto">
            <a:xfrm>
              <a:off x="4107" y="333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5" name="Rectangle 661"/>
            <p:cNvSpPr>
              <a:spLocks noChangeArrowheads="1"/>
            </p:cNvSpPr>
            <p:nvPr/>
          </p:nvSpPr>
          <p:spPr bwMode="auto">
            <a:xfrm>
              <a:off x="4238" y="333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6" name="Rectangle 662"/>
            <p:cNvSpPr>
              <a:spLocks noChangeArrowheads="1"/>
            </p:cNvSpPr>
            <p:nvPr/>
          </p:nvSpPr>
          <p:spPr bwMode="auto">
            <a:xfrm>
              <a:off x="4370" y="3331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7" name="Rectangle 663"/>
            <p:cNvSpPr>
              <a:spLocks noChangeArrowheads="1"/>
            </p:cNvSpPr>
            <p:nvPr/>
          </p:nvSpPr>
          <p:spPr bwMode="auto">
            <a:xfrm>
              <a:off x="4499" y="333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8" name="Rectangle 664"/>
            <p:cNvSpPr>
              <a:spLocks noChangeArrowheads="1"/>
            </p:cNvSpPr>
            <p:nvPr/>
          </p:nvSpPr>
          <p:spPr bwMode="auto">
            <a:xfrm>
              <a:off x="4631" y="333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09" name="Rectangle 665"/>
            <p:cNvSpPr>
              <a:spLocks noChangeArrowheads="1"/>
            </p:cNvSpPr>
            <p:nvPr/>
          </p:nvSpPr>
          <p:spPr bwMode="auto">
            <a:xfrm>
              <a:off x="4761" y="3331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10" name="Rectangle 666"/>
            <p:cNvSpPr>
              <a:spLocks noChangeArrowheads="1"/>
            </p:cNvSpPr>
            <p:nvPr/>
          </p:nvSpPr>
          <p:spPr bwMode="auto">
            <a:xfrm>
              <a:off x="4874" y="333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11" name="Rectangle 667"/>
            <p:cNvSpPr>
              <a:spLocks noChangeArrowheads="1"/>
            </p:cNvSpPr>
            <p:nvPr/>
          </p:nvSpPr>
          <p:spPr bwMode="auto">
            <a:xfrm>
              <a:off x="3830" y="3439"/>
              <a:ext cx="50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12" name="Rectangle 668"/>
            <p:cNvSpPr>
              <a:spLocks noChangeArrowheads="1"/>
            </p:cNvSpPr>
            <p:nvPr/>
          </p:nvSpPr>
          <p:spPr bwMode="auto">
            <a:xfrm rot="16200000">
              <a:off x="3130" y="3008"/>
              <a:ext cx="60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Интенсивность турбулентности,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4813" name="Rectangle 669"/>
            <p:cNvSpPr>
              <a:spLocks noChangeArrowheads="1"/>
            </p:cNvSpPr>
            <p:nvPr/>
          </p:nvSpPr>
          <p:spPr bwMode="auto">
            <a:xfrm rot="16200000">
              <a:off x="3407" y="2640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%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4820" name="Rectangle 676"/>
          <p:cNvSpPr>
            <a:spLocks noChangeArrowheads="1"/>
          </p:cNvSpPr>
          <p:nvPr/>
        </p:nvSpPr>
        <p:spPr bwMode="auto">
          <a:xfrm>
            <a:off x="1116013" y="115888"/>
            <a:ext cx="6699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Parameters of the axial air velocity </a:t>
            </a:r>
            <a:r>
              <a:rPr lang="ru-RU" b="1">
                <a:solidFill>
                  <a:srgbClr val="660033"/>
                </a:solidFill>
              </a:rPr>
              <a:t>(</a:t>
            </a:r>
            <a:r>
              <a:rPr lang="en-US" b="1">
                <a:solidFill>
                  <a:srgbClr val="660033"/>
                </a:solidFill>
              </a:rPr>
              <a:t>ATF2)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660033"/>
                </a:solidFill>
              </a:rPr>
              <a:t>Contents</a:t>
            </a:r>
            <a:endParaRPr lang="ru-RU" sz="2800">
              <a:solidFill>
                <a:srgbClr val="660033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532812" cy="2600325"/>
          </a:xfrm>
        </p:spPr>
        <p:txBody>
          <a:bodyPr/>
          <a:lstStyle/>
          <a:p>
            <a:r>
              <a:rPr lang="en-US" sz="2400"/>
              <a:t>The goal of the experimental study</a:t>
            </a:r>
            <a:endParaRPr lang="ru-RU" sz="2400"/>
          </a:p>
          <a:p>
            <a:r>
              <a:rPr lang="en-US" sz="2400"/>
              <a:t>Experimental set-up</a:t>
            </a:r>
            <a:endParaRPr lang="ru-RU" sz="2400"/>
          </a:p>
          <a:p>
            <a:r>
              <a:rPr lang="en-US" sz="2400"/>
              <a:t>Measurement technology</a:t>
            </a:r>
          </a:p>
          <a:p>
            <a:r>
              <a:rPr lang="en-US" sz="2400"/>
              <a:t>Results</a:t>
            </a:r>
            <a:endParaRPr lang="ru-RU" sz="2400"/>
          </a:p>
          <a:p>
            <a:r>
              <a:rPr lang="en-US" sz="2400"/>
              <a:t>Summary and perspectives</a:t>
            </a:r>
          </a:p>
          <a:p>
            <a:pPr>
              <a:buFontTx/>
              <a:buNone/>
            </a:pPr>
            <a:endParaRPr lang="en-US" sz="2400"/>
          </a:p>
          <a:p>
            <a:endParaRPr lang="ru-RU" sz="2400"/>
          </a:p>
        </p:txBody>
      </p:sp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954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WP3</a:t>
            </a:r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87461" name="Text Box 5"/>
          <p:cNvSpPr txBox="1">
            <a:spLocks noChangeArrowheads="1"/>
          </p:cNvSpPr>
          <p:nvPr/>
        </p:nvSpPr>
        <p:spPr bwMode="auto">
          <a:xfrm>
            <a:off x="7735888" y="188913"/>
            <a:ext cx="1408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TASK 4</a:t>
            </a:r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395288" y="161925"/>
            <a:ext cx="835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Air/drop velocity comparison </a:t>
            </a:r>
            <a:r>
              <a:rPr lang="ru-RU" b="1">
                <a:solidFill>
                  <a:srgbClr val="660033"/>
                </a:solidFill>
              </a:rPr>
              <a:t>(</a:t>
            </a:r>
            <a:r>
              <a:rPr lang="en-US" b="1">
                <a:solidFill>
                  <a:srgbClr val="660033"/>
                </a:solidFill>
              </a:rPr>
              <a:t>ATF2</a:t>
            </a:r>
            <a:r>
              <a:rPr lang="ru-RU" b="1">
                <a:solidFill>
                  <a:srgbClr val="660033"/>
                </a:solidFill>
              </a:rPr>
              <a:t>)</a:t>
            </a: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97701" name="Rectangle 5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97703" name="Rectangle 7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98280" name="Group 584"/>
          <p:cNvGraphicFramePr>
            <a:graphicFrameLocks noGrp="1"/>
          </p:cNvGraphicFramePr>
          <p:nvPr/>
        </p:nvGraphicFramePr>
        <p:xfrm>
          <a:off x="468313" y="914400"/>
          <a:ext cx="8216900" cy="5605463"/>
        </p:xfrm>
        <a:graphic>
          <a:graphicData uri="http://schemas.openxmlformats.org/drawingml/2006/table">
            <a:tbl>
              <a:tblPr/>
              <a:tblGrid>
                <a:gridCol w="82169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7718" name="Rectangle 22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97719" name="Rectangle 2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97720" name="Rectangle 24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721" name="Rectangle 25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722" name="Rectangle 26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723" name="Rectangle 27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981" name="Rectangle 285"/>
          <p:cNvSpPr>
            <a:spLocks noChangeArrowheads="1"/>
          </p:cNvSpPr>
          <p:nvPr/>
        </p:nvSpPr>
        <p:spPr bwMode="auto">
          <a:xfrm>
            <a:off x="7089775" y="3579813"/>
            <a:ext cx="984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 </a:t>
            </a:r>
            <a:endParaRPr lang="ru-RU" sz="2300">
              <a:latin typeface="Arial" charset="0"/>
            </a:endParaRPr>
          </a:p>
        </p:txBody>
      </p:sp>
      <p:sp>
        <p:nvSpPr>
          <p:cNvPr id="797982" name="Rectangle 286"/>
          <p:cNvSpPr>
            <a:spLocks noChangeArrowheads="1"/>
          </p:cNvSpPr>
          <p:nvPr/>
        </p:nvSpPr>
        <p:spPr bwMode="auto">
          <a:xfrm>
            <a:off x="7686675" y="6559550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2300">
              <a:latin typeface="Arial" charset="0"/>
            </a:endParaRPr>
          </a:p>
        </p:txBody>
      </p:sp>
      <p:grpSp>
        <p:nvGrpSpPr>
          <p:cNvPr id="798281" name="Group 585"/>
          <p:cNvGrpSpPr>
            <a:grpSpLocks/>
          </p:cNvGrpSpPr>
          <p:nvPr/>
        </p:nvGrpSpPr>
        <p:grpSpPr bwMode="auto">
          <a:xfrm>
            <a:off x="1800225" y="1574800"/>
            <a:ext cx="5364163" cy="1919288"/>
            <a:chOff x="1134" y="992"/>
            <a:chExt cx="3379" cy="1209"/>
          </a:xfrm>
        </p:grpSpPr>
        <p:grpSp>
          <p:nvGrpSpPr>
            <p:cNvPr id="797724" name="Group 28"/>
            <p:cNvGrpSpPr>
              <a:grpSpLocks/>
            </p:cNvGrpSpPr>
            <p:nvPr/>
          </p:nvGrpSpPr>
          <p:grpSpPr bwMode="auto">
            <a:xfrm>
              <a:off x="1134" y="992"/>
              <a:ext cx="3379" cy="1209"/>
              <a:chOff x="1058" y="992"/>
              <a:chExt cx="3379" cy="1145"/>
            </a:xfrm>
          </p:grpSpPr>
          <p:sp>
            <p:nvSpPr>
              <p:cNvPr id="797725" name="Rectangle 29"/>
              <p:cNvSpPr>
                <a:spLocks noChangeArrowheads="1"/>
              </p:cNvSpPr>
              <p:nvPr/>
            </p:nvSpPr>
            <p:spPr bwMode="auto">
              <a:xfrm>
                <a:off x="1256" y="1032"/>
                <a:ext cx="3124" cy="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26" name="Line 30"/>
              <p:cNvSpPr>
                <a:spLocks noChangeShapeType="1"/>
              </p:cNvSpPr>
              <p:nvPr/>
            </p:nvSpPr>
            <p:spPr bwMode="auto">
              <a:xfrm>
                <a:off x="1256" y="1778"/>
                <a:ext cx="3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27" name="Line 31"/>
              <p:cNvSpPr>
                <a:spLocks noChangeShapeType="1"/>
              </p:cNvSpPr>
              <p:nvPr/>
            </p:nvSpPr>
            <p:spPr bwMode="auto">
              <a:xfrm>
                <a:off x="1256" y="1630"/>
                <a:ext cx="3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28" name="Line 32"/>
              <p:cNvSpPr>
                <a:spLocks noChangeShapeType="1"/>
              </p:cNvSpPr>
              <p:nvPr/>
            </p:nvSpPr>
            <p:spPr bwMode="auto">
              <a:xfrm>
                <a:off x="1256" y="1482"/>
                <a:ext cx="3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29" name="Line 33"/>
              <p:cNvSpPr>
                <a:spLocks noChangeShapeType="1"/>
              </p:cNvSpPr>
              <p:nvPr/>
            </p:nvSpPr>
            <p:spPr bwMode="auto">
              <a:xfrm>
                <a:off x="1256" y="1328"/>
                <a:ext cx="3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0" name="Line 34"/>
              <p:cNvSpPr>
                <a:spLocks noChangeShapeType="1"/>
              </p:cNvSpPr>
              <p:nvPr/>
            </p:nvSpPr>
            <p:spPr bwMode="auto">
              <a:xfrm>
                <a:off x="1256" y="1180"/>
                <a:ext cx="3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1" name="Line 35"/>
              <p:cNvSpPr>
                <a:spLocks noChangeShapeType="1"/>
              </p:cNvSpPr>
              <p:nvPr/>
            </p:nvSpPr>
            <p:spPr bwMode="auto">
              <a:xfrm>
                <a:off x="1256" y="1032"/>
                <a:ext cx="3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2" name="Line 36"/>
              <p:cNvSpPr>
                <a:spLocks noChangeShapeType="1"/>
              </p:cNvSpPr>
              <p:nvPr/>
            </p:nvSpPr>
            <p:spPr bwMode="auto">
              <a:xfrm>
                <a:off x="1570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3" name="Line 37"/>
              <p:cNvSpPr>
                <a:spLocks noChangeShapeType="1"/>
              </p:cNvSpPr>
              <p:nvPr/>
            </p:nvSpPr>
            <p:spPr bwMode="auto">
              <a:xfrm>
                <a:off x="1883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4" name="Line 38"/>
              <p:cNvSpPr>
                <a:spLocks noChangeShapeType="1"/>
              </p:cNvSpPr>
              <p:nvPr/>
            </p:nvSpPr>
            <p:spPr bwMode="auto">
              <a:xfrm>
                <a:off x="2191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5" name="Line 39"/>
              <p:cNvSpPr>
                <a:spLocks noChangeShapeType="1"/>
              </p:cNvSpPr>
              <p:nvPr/>
            </p:nvSpPr>
            <p:spPr bwMode="auto">
              <a:xfrm>
                <a:off x="2505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6" name="Line 40"/>
              <p:cNvSpPr>
                <a:spLocks noChangeShapeType="1"/>
              </p:cNvSpPr>
              <p:nvPr/>
            </p:nvSpPr>
            <p:spPr bwMode="auto">
              <a:xfrm>
                <a:off x="2818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7" name="Line 41"/>
              <p:cNvSpPr>
                <a:spLocks noChangeShapeType="1"/>
              </p:cNvSpPr>
              <p:nvPr/>
            </p:nvSpPr>
            <p:spPr bwMode="auto">
              <a:xfrm>
                <a:off x="3132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8" name="Line 42"/>
              <p:cNvSpPr>
                <a:spLocks noChangeShapeType="1"/>
              </p:cNvSpPr>
              <p:nvPr/>
            </p:nvSpPr>
            <p:spPr bwMode="auto">
              <a:xfrm>
                <a:off x="3445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39" name="Line 43"/>
              <p:cNvSpPr>
                <a:spLocks noChangeShapeType="1"/>
              </p:cNvSpPr>
              <p:nvPr/>
            </p:nvSpPr>
            <p:spPr bwMode="auto">
              <a:xfrm>
                <a:off x="3753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0" name="Line 44"/>
              <p:cNvSpPr>
                <a:spLocks noChangeShapeType="1"/>
              </p:cNvSpPr>
              <p:nvPr/>
            </p:nvSpPr>
            <p:spPr bwMode="auto">
              <a:xfrm>
                <a:off x="4066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1" name="Line 45"/>
              <p:cNvSpPr>
                <a:spLocks noChangeShapeType="1"/>
              </p:cNvSpPr>
              <p:nvPr/>
            </p:nvSpPr>
            <p:spPr bwMode="auto">
              <a:xfrm>
                <a:off x="4380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2" name="Rectangle 46"/>
              <p:cNvSpPr>
                <a:spLocks noChangeArrowheads="1"/>
              </p:cNvSpPr>
              <p:nvPr/>
            </p:nvSpPr>
            <p:spPr bwMode="auto">
              <a:xfrm>
                <a:off x="1256" y="1032"/>
                <a:ext cx="3124" cy="89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3" name="Line 47"/>
              <p:cNvSpPr>
                <a:spLocks noChangeShapeType="1"/>
              </p:cNvSpPr>
              <p:nvPr/>
            </p:nvSpPr>
            <p:spPr bwMode="auto">
              <a:xfrm>
                <a:off x="1256" y="1032"/>
                <a:ext cx="1" cy="8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4" name="Line 48"/>
              <p:cNvSpPr>
                <a:spLocks noChangeShapeType="1"/>
              </p:cNvSpPr>
              <p:nvPr/>
            </p:nvSpPr>
            <p:spPr bwMode="auto">
              <a:xfrm>
                <a:off x="1239" y="19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5" name="Line 49"/>
              <p:cNvSpPr>
                <a:spLocks noChangeShapeType="1"/>
              </p:cNvSpPr>
              <p:nvPr/>
            </p:nvSpPr>
            <p:spPr bwMode="auto">
              <a:xfrm>
                <a:off x="1239" y="177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6" name="Line 50"/>
              <p:cNvSpPr>
                <a:spLocks noChangeShapeType="1"/>
              </p:cNvSpPr>
              <p:nvPr/>
            </p:nvSpPr>
            <p:spPr bwMode="auto">
              <a:xfrm>
                <a:off x="1239" y="163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7" name="Line 51"/>
              <p:cNvSpPr>
                <a:spLocks noChangeShapeType="1"/>
              </p:cNvSpPr>
              <p:nvPr/>
            </p:nvSpPr>
            <p:spPr bwMode="auto">
              <a:xfrm>
                <a:off x="1239" y="148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8" name="Line 52"/>
              <p:cNvSpPr>
                <a:spLocks noChangeShapeType="1"/>
              </p:cNvSpPr>
              <p:nvPr/>
            </p:nvSpPr>
            <p:spPr bwMode="auto">
              <a:xfrm>
                <a:off x="1239" y="132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49" name="Line 53"/>
              <p:cNvSpPr>
                <a:spLocks noChangeShapeType="1"/>
              </p:cNvSpPr>
              <p:nvPr/>
            </p:nvSpPr>
            <p:spPr bwMode="auto">
              <a:xfrm>
                <a:off x="1239" y="118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0" name="Line 54"/>
              <p:cNvSpPr>
                <a:spLocks noChangeShapeType="1"/>
              </p:cNvSpPr>
              <p:nvPr/>
            </p:nvSpPr>
            <p:spPr bwMode="auto">
              <a:xfrm>
                <a:off x="1239" y="103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1" name="Line 55"/>
              <p:cNvSpPr>
                <a:spLocks noChangeShapeType="1"/>
              </p:cNvSpPr>
              <p:nvPr/>
            </p:nvSpPr>
            <p:spPr bwMode="auto">
              <a:xfrm>
                <a:off x="1256" y="1927"/>
                <a:ext cx="3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2" name="Line 56"/>
              <p:cNvSpPr>
                <a:spLocks noChangeShapeType="1"/>
              </p:cNvSpPr>
              <p:nvPr/>
            </p:nvSpPr>
            <p:spPr bwMode="auto">
              <a:xfrm flipV="1">
                <a:off x="1256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3" name="Line 57"/>
              <p:cNvSpPr>
                <a:spLocks noChangeShapeType="1"/>
              </p:cNvSpPr>
              <p:nvPr/>
            </p:nvSpPr>
            <p:spPr bwMode="auto">
              <a:xfrm flipV="1">
                <a:off x="1570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4" name="Line 58"/>
              <p:cNvSpPr>
                <a:spLocks noChangeShapeType="1"/>
              </p:cNvSpPr>
              <p:nvPr/>
            </p:nvSpPr>
            <p:spPr bwMode="auto">
              <a:xfrm flipV="1">
                <a:off x="1883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5" name="Line 59"/>
              <p:cNvSpPr>
                <a:spLocks noChangeShapeType="1"/>
              </p:cNvSpPr>
              <p:nvPr/>
            </p:nvSpPr>
            <p:spPr bwMode="auto">
              <a:xfrm flipV="1">
                <a:off x="2191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6" name="Line 60"/>
              <p:cNvSpPr>
                <a:spLocks noChangeShapeType="1"/>
              </p:cNvSpPr>
              <p:nvPr/>
            </p:nvSpPr>
            <p:spPr bwMode="auto">
              <a:xfrm flipV="1">
                <a:off x="2505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7" name="Line 61"/>
              <p:cNvSpPr>
                <a:spLocks noChangeShapeType="1"/>
              </p:cNvSpPr>
              <p:nvPr/>
            </p:nvSpPr>
            <p:spPr bwMode="auto">
              <a:xfrm flipV="1">
                <a:off x="2818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8" name="Line 62"/>
              <p:cNvSpPr>
                <a:spLocks noChangeShapeType="1"/>
              </p:cNvSpPr>
              <p:nvPr/>
            </p:nvSpPr>
            <p:spPr bwMode="auto">
              <a:xfrm flipV="1">
                <a:off x="3132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59" name="Line 63"/>
              <p:cNvSpPr>
                <a:spLocks noChangeShapeType="1"/>
              </p:cNvSpPr>
              <p:nvPr/>
            </p:nvSpPr>
            <p:spPr bwMode="auto">
              <a:xfrm flipV="1">
                <a:off x="3445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0" name="Line 64"/>
              <p:cNvSpPr>
                <a:spLocks noChangeShapeType="1"/>
              </p:cNvSpPr>
              <p:nvPr/>
            </p:nvSpPr>
            <p:spPr bwMode="auto">
              <a:xfrm flipV="1">
                <a:off x="3753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1" name="Line 65"/>
              <p:cNvSpPr>
                <a:spLocks noChangeShapeType="1"/>
              </p:cNvSpPr>
              <p:nvPr/>
            </p:nvSpPr>
            <p:spPr bwMode="auto">
              <a:xfrm flipV="1">
                <a:off x="4066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2" name="Line 66"/>
              <p:cNvSpPr>
                <a:spLocks noChangeShapeType="1"/>
              </p:cNvSpPr>
              <p:nvPr/>
            </p:nvSpPr>
            <p:spPr bwMode="auto">
              <a:xfrm flipV="1">
                <a:off x="4380" y="192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3" name="Freeform 67"/>
              <p:cNvSpPr>
                <a:spLocks/>
              </p:cNvSpPr>
              <p:nvPr/>
            </p:nvSpPr>
            <p:spPr bwMode="auto">
              <a:xfrm>
                <a:off x="1256" y="1203"/>
                <a:ext cx="109" cy="724"/>
              </a:xfrm>
              <a:custGeom>
                <a:avLst/>
                <a:gdLst>
                  <a:gd name="T0" fmla="*/ 0 w 109"/>
                  <a:gd name="T1" fmla="*/ 724 h 724"/>
                  <a:gd name="T2" fmla="*/ 12 w 109"/>
                  <a:gd name="T3" fmla="*/ 627 h 724"/>
                  <a:gd name="T4" fmla="*/ 29 w 109"/>
                  <a:gd name="T5" fmla="*/ 524 h 724"/>
                  <a:gd name="T6" fmla="*/ 40 w 109"/>
                  <a:gd name="T7" fmla="*/ 422 h 724"/>
                  <a:gd name="T8" fmla="*/ 57 w 109"/>
                  <a:gd name="T9" fmla="*/ 319 h 724"/>
                  <a:gd name="T10" fmla="*/ 69 w 109"/>
                  <a:gd name="T11" fmla="*/ 222 h 724"/>
                  <a:gd name="T12" fmla="*/ 86 w 109"/>
                  <a:gd name="T13" fmla="*/ 131 h 724"/>
                  <a:gd name="T14" fmla="*/ 92 w 109"/>
                  <a:gd name="T15" fmla="*/ 91 h 724"/>
                  <a:gd name="T16" fmla="*/ 97 w 109"/>
                  <a:gd name="T17" fmla="*/ 57 h 724"/>
                  <a:gd name="T18" fmla="*/ 103 w 109"/>
                  <a:gd name="T19" fmla="*/ 28 h 724"/>
                  <a:gd name="T20" fmla="*/ 109 w 109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724">
                    <a:moveTo>
                      <a:pt x="0" y="724"/>
                    </a:moveTo>
                    <a:lnTo>
                      <a:pt x="12" y="627"/>
                    </a:lnTo>
                    <a:lnTo>
                      <a:pt x="29" y="524"/>
                    </a:lnTo>
                    <a:lnTo>
                      <a:pt x="40" y="422"/>
                    </a:lnTo>
                    <a:lnTo>
                      <a:pt x="57" y="319"/>
                    </a:lnTo>
                    <a:lnTo>
                      <a:pt x="69" y="222"/>
                    </a:lnTo>
                    <a:lnTo>
                      <a:pt x="86" y="131"/>
                    </a:lnTo>
                    <a:lnTo>
                      <a:pt x="92" y="91"/>
                    </a:lnTo>
                    <a:lnTo>
                      <a:pt x="97" y="57"/>
                    </a:lnTo>
                    <a:lnTo>
                      <a:pt x="103" y="28"/>
                    </a:lnTo>
                    <a:lnTo>
                      <a:pt x="109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4" name="Freeform 68"/>
              <p:cNvSpPr>
                <a:spLocks/>
              </p:cNvSpPr>
              <p:nvPr/>
            </p:nvSpPr>
            <p:spPr bwMode="auto">
              <a:xfrm>
                <a:off x="1365" y="1163"/>
                <a:ext cx="62" cy="40"/>
              </a:xfrm>
              <a:custGeom>
                <a:avLst/>
                <a:gdLst>
                  <a:gd name="T0" fmla="*/ 0 w 62"/>
                  <a:gd name="T1" fmla="*/ 40 h 40"/>
                  <a:gd name="T2" fmla="*/ 11 w 62"/>
                  <a:gd name="T3" fmla="*/ 17 h 40"/>
                  <a:gd name="T4" fmla="*/ 34 w 62"/>
                  <a:gd name="T5" fmla="*/ 6 h 40"/>
                  <a:gd name="T6" fmla="*/ 51 w 62"/>
                  <a:gd name="T7" fmla="*/ 0 h 40"/>
                  <a:gd name="T8" fmla="*/ 62 w 6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0">
                    <a:moveTo>
                      <a:pt x="0" y="40"/>
                    </a:moveTo>
                    <a:lnTo>
                      <a:pt x="11" y="17"/>
                    </a:lnTo>
                    <a:lnTo>
                      <a:pt x="34" y="6"/>
                    </a:lnTo>
                    <a:lnTo>
                      <a:pt x="51" y="0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5" name="Freeform 69"/>
              <p:cNvSpPr>
                <a:spLocks/>
              </p:cNvSpPr>
              <p:nvPr/>
            </p:nvSpPr>
            <p:spPr bwMode="auto">
              <a:xfrm>
                <a:off x="1427" y="1129"/>
                <a:ext cx="63" cy="34"/>
              </a:xfrm>
              <a:custGeom>
                <a:avLst/>
                <a:gdLst>
                  <a:gd name="T0" fmla="*/ 0 w 63"/>
                  <a:gd name="T1" fmla="*/ 34 h 34"/>
                  <a:gd name="T2" fmla="*/ 29 w 63"/>
                  <a:gd name="T3" fmla="*/ 17 h 34"/>
                  <a:gd name="T4" fmla="*/ 63 w 6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34">
                    <a:moveTo>
                      <a:pt x="0" y="34"/>
                    </a:moveTo>
                    <a:lnTo>
                      <a:pt x="29" y="17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6" name="Freeform 70"/>
              <p:cNvSpPr>
                <a:spLocks/>
              </p:cNvSpPr>
              <p:nvPr/>
            </p:nvSpPr>
            <p:spPr bwMode="auto">
              <a:xfrm>
                <a:off x="1490" y="1123"/>
                <a:ext cx="63" cy="6"/>
              </a:xfrm>
              <a:custGeom>
                <a:avLst/>
                <a:gdLst>
                  <a:gd name="T0" fmla="*/ 0 w 63"/>
                  <a:gd name="T1" fmla="*/ 6 h 6"/>
                  <a:gd name="T2" fmla="*/ 29 w 63"/>
                  <a:gd name="T3" fmla="*/ 0 h 6"/>
                  <a:gd name="T4" fmla="*/ 63 w 6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7" name="Freeform 71"/>
              <p:cNvSpPr>
                <a:spLocks/>
              </p:cNvSpPr>
              <p:nvPr/>
            </p:nvSpPr>
            <p:spPr bwMode="auto">
              <a:xfrm>
                <a:off x="1553" y="1117"/>
                <a:ext cx="62" cy="6"/>
              </a:xfrm>
              <a:custGeom>
                <a:avLst/>
                <a:gdLst>
                  <a:gd name="T0" fmla="*/ 0 w 62"/>
                  <a:gd name="T1" fmla="*/ 6 h 6"/>
                  <a:gd name="T2" fmla="*/ 28 w 62"/>
                  <a:gd name="T3" fmla="*/ 0 h 6"/>
                  <a:gd name="T4" fmla="*/ 62 w 6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6">
                    <a:moveTo>
                      <a:pt x="0" y="6"/>
                    </a:moveTo>
                    <a:lnTo>
                      <a:pt x="28" y="0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8" name="Freeform 72"/>
              <p:cNvSpPr>
                <a:spLocks/>
              </p:cNvSpPr>
              <p:nvPr/>
            </p:nvSpPr>
            <p:spPr bwMode="auto">
              <a:xfrm>
                <a:off x="1615" y="1117"/>
                <a:ext cx="63" cy="12"/>
              </a:xfrm>
              <a:custGeom>
                <a:avLst/>
                <a:gdLst>
                  <a:gd name="T0" fmla="*/ 0 w 63"/>
                  <a:gd name="T1" fmla="*/ 0 h 12"/>
                  <a:gd name="T2" fmla="*/ 29 w 63"/>
                  <a:gd name="T3" fmla="*/ 6 h 12"/>
                  <a:gd name="T4" fmla="*/ 63 w 6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2">
                    <a:moveTo>
                      <a:pt x="0" y="0"/>
                    </a:moveTo>
                    <a:lnTo>
                      <a:pt x="29" y="6"/>
                    </a:lnTo>
                    <a:lnTo>
                      <a:pt x="63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69" name="Freeform 73"/>
              <p:cNvSpPr>
                <a:spLocks/>
              </p:cNvSpPr>
              <p:nvPr/>
            </p:nvSpPr>
            <p:spPr bwMode="auto">
              <a:xfrm>
                <a:off x="1678" y="1129"/>
                <a:ext cx="63" cy="1"/>
              </a:xfrm>
              <a:custGeom>
                <a:avLst/>
                <a:gdLst>
                  <a:gd name="T0" fmla="*/ 0 w 63"/>
                  <a:gd name="T1" fmla="*/ 29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0" name="Line 74"/>
              <p:cNvSpPr>
                <a:spLocks noChangeShapeType="1"/>
              </p:cNvSpPr>
              <p:nvPr/>
            </p:nvSpPr>
            <p:spPr bwMode="auto">
              <a:xfrm>
                <a:off x="1741" y="1129"/>
                <a:ext cx="63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1" name="Freeform 75"/>
              <p:cNvSpPr>
                <a:spLocks/>
              </p:cNvSpPr>
              <p:nvPr/>
            </p:nvSpPr>
            <p:spPr bwMode="auto">
              <a:xfrm>
                <a:off x="1804" y="1123"/>
                <a:ext cx="62" cy="6"/>
              </a:xfrm>
              <a:custGeom>
                <a:avLst/>
                <a:gdLst>
                  <a:gd name="T0" fmla="*/ 0 w 62"/>
                  <a:gd name="T1" fmla="*/ 6 h 6"/>
                  <a:gd name="T2" fmla="*/ 28 w 62"/>
                  <a:gd name="T3" fmla="*/ 0 h 6"/>
                  <a:gd name="T4" fmla="*/ 62 w 6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6">
                    <a:moveTo>
                      <a:pt x="0" y="6"/>
                    </a:moveTo>
                    <a:lnTo>
                      <a:pt x="28" y="0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2" name="Freeform 76"/>
              <p:cNvSpPr>
                <a:spLocks/>
              </p:cNvSpPr>
              <p:nvPr/>
            </p:nvSpPr>
            <p:spPr bwMode="auto">
              <a:xfrm>
                <a:off x="1866" y="1123"/>
                <a:ext cx="63" cy="6"/>
              </a:xfrm>
              <a:custGeom>
                <a:avLst/>
                <a:gdLst>
                  <a:gd name="T0" fmla="*/ 0 w 63"/>
                  <a:gd name="T1" fmla="*/ 0 h 6"/>
                  <a:gd name="T2" fmla="*/ 29 w 63"/>
                  <a:gd name="T3" fmla="*/ 0 h 6"/>
                  <a:gd name="T4" fmla="*/ 63 w 6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0"/>
                    </a:moveTo>
                    <a:lnTo>
                      <a:pt x="29" y="0"/>
                    </a:lnTo>
                    <a:lnTo>
                      <a:pt x="63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3" name="Freeform 77"/>
              <p:cNvSpPr>
                <a:spLocks/>
              </p:cNvSpPr>
              <p:nvPr/>
            </p:nvSpPr>
            <p:spPr bwMode="auto">
              <a:xfrm>
                <a:off x="1929" y="1129"/>
                <a:ext cx="63" cy="1"/>
              </a:xfrm>
              <a:custGeom>
                <a:avLst/>
                <a:gdLst>
                  <a:gd name="T0" fmla="*/ 0 w 63"/>
                  <a:gd name="T1" fmla="*/ 28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8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4" name="Freeform 78"/>
              <p:cNvSpPr>
                <a:spLocks/>
              </p:cNvSpPr>
              <p:nvPr/>
            </p:nvSpPr>
            <p:spPr bwMode="auto">
              <a:xfrm>
                <a:off x="1992" y="1129"/>
                <a:ext cx="62" cy="17"/>
              </a:xfrm>
              <a:custGeom>
                <a:avLst/>
                <a:gdLst>
                  <a:gd name="T0" fmla="*/ 0 w 62"/>
                  <a:gd name="T1" fmla="*/ 0 h 17"/>
                  <a:gd name="T2" fmla="*/ 28 w 62"/>
                  <a:gd name="T3" fmla="*/ 5 h 17"/>
                  <a:gd name="T4" fmla="*/ 62 w 6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28" y="5"/>
                    </a:lnTo>
                    <a:lnTo>
                      <a:pt x="62" y="1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5" name="Line 79"/>
              <p:cNvSpPr>
                <a:spLocks noChangeShapeType="1"/>
              </p:cNvSpPr>
              <p:nvPr/>
            </p:nvSpPr>
            <p:spPr bwMode="auto">
              <a:xfrm>
                <a:off x="2054" y="1146"/>
                <a:ext cx="63" cy="1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6" name="Line 80"/>
              <p:cNvSpPr>
                <a:spLocks noChangeShapeType="1"/>
              </p:cNvSpPr>
              <p:nvPr/>
            </p:nvSpPr>
            <p:spPr bwMode="auto">
              <a:xfrm>
                <a:off x="2117" y="1157"/>
                <a:ext cx="63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7" name="Line 81"/>
              <p:cNvSpPr>
                <a:spLocks noChangeShapeType="1"/>
              </p:cNvSpPr>
              <p:nvPr/>
            </p:nvSpPr>
            <p:spPr bwMode="auto">
              <a:xfrm>
                <a:off x="2180" y="1163"/>
                <a:ext cx="62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8" name="Freeform 82"/>
              <p:cNvSpPr>
                <a:spLocks/>
              </p:cNvSpPr>
              <p:nvPr/>
            </p:nvSpPr>
            <p:spPr bwMode="auto">
              <a:xfrm>
                <a:off x="2242" y="1169"/>
                <a:ext cx="63" cy="1"/>
              </a:xfrm>
              <a:custGeom>
                <a:avLst/>
                <a:gdLst>
                  <a:gd name="T0" fmla="*/ 0 w 63"/>
                  <a:gd name="T1" fmla="*/ 29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79" name="Freeform 83"/>
              <p:cNvSpPr>
                <a:spLocks/>
              </p:cNvSpPr>
              <p:nvPr/>
            </p:nvSpPr>
            <p:spPr bwMode="auto">
              <a:xfrm>
                <a:off x="2305" y="1151"/>
                <a:ext cx="63" cy="18"/>
              </a:xfrm>
              <a:custGeom>
                <a:avLst/>
                <a:gdLst>
                  <a:gd name="T0" fmla="*/ 0 w 63"/>
                  <a:gd name="T1" fmla="*/ 18 h 18"/>
                  <a:gd name="T2" fmla="*/ 29 w 63"/>
                  <a:gd name="T3" fmla="*/ 6 h 18"/>
                  <a:gd name="T4" fmla="*/ 63 w 63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8">
                    <a:moveTo>
                      <a:pt x="0" y="18"/>
                    </a:moveTo>
                    <a:lnTo>
                      <a:pt x="29" y="6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0" name="Freeform 84"/>
              <p:cNvSpPr>
                <a:spLocks/>
              </p:cNvSpPr>
              <p:nvPr/>
            </p:nvSpPr>
            <p:spPr bwMode="auto">
              <a:xfrm>
                <a:off x="2368" y="1151"/>
                <a:ext cx="63" cy="1"/>
              </a:xfrm>
              <a:custGeom>
                <a:avLst/>
                <a:gdLst>
                  <a:gd name="T0" fmla="*/ 0 w 63"/>
                  <a:gd name="T1" fmla="*/ 34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34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1" name="Line 85"/>
              <p:cNvSpPr>
                <a:spLocks noChangeShapeType="1"/>
              </p:cNvSpPr>
              <p:nvPr/>
            </p:nvSpPr>
            <p:spPr bwMode="auto">
              <a:xfrm>
                <a:off x="2431" y="1151"/>
                <a:ext cx="57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2" name="Line 86"/>
              <p:cNvSpPr>
                <a:spLocks noChangeShapeType="1"/>
              </p:cNvSpPr>
              <p:nvPr/>
            </p:nvSpPr>
            <p:spPr bwMode="auto">
              <a:xfrm>
                <a:off x="2488" y="1157"/>
                <a:ext cx="62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3" name="Line 87"/>
              <p:cNvSpPr>
                <a:spLocks noChangeShapeType="1"/>
              </p:cNvSpPr>
              <p:nvPr/>
            </p:nvSpPr>
            <p:spPr bwMode="auto">
              <a:xfrm>
                <a:off x="2550" y="1163"/>
                <a:ext cx="63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4" name="Line 88"/>
              <p:cNvSpPr>
                <a:spLocks noChangeShapeType="1"/>
              </p:cNvSpPr>
              <p:nvPr/>
            </p:nvSpPr>
            <p:spPr bwMode="auto">
              <a:xfrm>
                <a:off x="2613" y="1163"/>
                <a:ext cx="63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5" name="Line 89"/>
              <p:cNvSpPr>
                <a:spLocks noChangeShapeType="1"/>
              </p:cNvSpPr>
              <p:nvPr/>
            </p:nvSpPr>
            <p:spPr bwMode="auto">
              <a:xfrm flipV="1">
                <a:off x="2676" y="1157"/>
                <a:ext cx="62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6" name="Freeform 90"/>
              <p:cNvSpPr>
                <a:spLocks/>
              </p:cNvSpPr>
              <p:nvPr/>
            </p:nvSpPr>
            <p:spPr bwMode="auto">
              <a:xfrm>
                <a:off x="2738" y="1146"/>
                <a:ext cx="63" cy="11"/>
              </a:xfrm>
              <a:custGeom>
                <a:avLst/>
                <a:gdLst>
                  <a:gd name="T0" fmla="*/ 0 w 63"/>
                  <a:gd name="T1" fmla="*/ 11 h 11"/>
                  <a:gd name="T2" fmla="*/ 29 w 63"/>
                  <a:gd name="T3" fmla="*/ 5 h 11"/>
                  <a:gd name="T4" fmla="*/ 63 w 6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1">
                    <a:moveTo>
                      <a:pt x="0" y="11"/>
                    </a:moveTo>
                    <a:lnTo>
                      <a:pt x="29" y="5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7" name="Freeform 91"/>
              <p:cNvSpPr>
                <a:spLocks/>
              </p:cNvSpPr>
              <p:nvPr/>
            </p:nvSpPr>
            <p:spPr bwMode="auto">
              <a:xfrm>
                <a:off x="2801" y="1146"/>
                <a:ext cx="63" cy="1"/>
              </a:xfrm>
              <a:custGeom>
                <a:avLst/>
                <a:gdLst>
                  <a:gd name="T0" fmla="*/ 0 w 63"/>
                  <a:gd name="T1" fmla="*/ 28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8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8" name="Freeform 92"/>
              <p:cNvSpPr>
                <a:spLocks/>
              </p:cNvSpPr>
              <p:nvPr/>
            </p:nvSpPr>
            <p:spPr bwMode="auto">
              <a:xfrm>
                <a:off x="2864" y="1140"/>
                <a:ext cx="62" cy="6"/>
              </a:xfrm>
              <a:custGeom>
                <a:avLst/>
                <a:gdLst>
                  <a:gd name="T0" fmla="*/ 0 w 62"/>
                  <a:gd name="T1" fmla="*/ 6 h 6"/>
                  <a:gd name="T2" fmla="*/ 28 w 62"/>
                  <a:gd name="T3" fmla="*/ 0 h 6"/>
                  <a:gd name="T4" fmla="*/ 62 w 6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6">
                    <a:moveTo>
                      <a:pt x="0" y="6"/>
                    </a:moveTo>
                    <a:lnTo>
                      <a:pt x="28" y="0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89" name="Freeform 93"/>
              <p:cNvSpPr>
                <a:spLocks/>
              </p:cNvSpPr>
              <p:nvPr/>
            </p:nvSpPr>
            <p:spPr bwMode="auto">
              <a:xfrm>
                <a:off x="2926" y="1140"/>
                <a:ext cx="63" cy="1"/>
              </a:xfrm>
              <a:custGeom>
                <a:avLst/>
                <a:gdLst>
                  <a:gd name="T0" fmla="*/ 0 w 63"/>
                  <a:gd name="T1" fmla="*/ 29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0" name="Freeform 94"/>
              <p:cNvSpPr>
                <a:spLocks/>
              </p:cNvSpPr>
              <p:nvPr/>
            </p:nvSpPr>
            <p:spPr bwMode="auto">
              <a:xfrm>
                <a:off x="2989" y="1129"/>
                <a:ext cx="63" cy="11"/>
              </a:xfrm>
              <a:custGeom>
                <a:avLst/>
                <a:gdLst>
                  <a:gd name="T0" fmla="*/ 0 w 63"/>
                  <a:gd name="T1" fmla="*/ 11 h 11"/>
                  <a:gd name="T2" fmla="*/ 29 w 63"/>
                  <a:gd name="T3" fmla="*/ 5 h 11"/>
                  <a:gd name="T4" fmla="*/ 63 w 6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1">
                    <a:moveTo>
                      <a:pt x="0" y="11"/>
                    </a:moveTo>
                    <a:lnTo>
                      <a:pt x="29" y="5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1" name="Freeform 95"/>
              <p:cNvSpPr>
                <a:spLocks/>
              </p:cNvSpPr>
              <p:nvPr/>
            </p:nvSpPr>
            <p:spPr bwMode="auto">
              <a:xfrm>
                <a:off x="3052" y="1129"/>
                <a:ext cx="62" cy="5"/>
              </a:xfrm>
              <a:custGeom>
                <a:avLst/>
                <a:gdLst>
                  <a:gd name="T0" fmla="*/ 0 w 62"/>
                  <a:gd name="T1" fmla="*/ 0 h 5"/>
                  <a:gd name="T2" fmla="*/ 28 w 62"/>
                  <a:gd name="T3" fmla="*/ 0 h 5"/>
                  <a:gd name="T4" fmla="*/ 62 w 6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5">
                    <a:moveTo>
                      <a:pt x="0" y="0"/>
                    </a:moveTo>
                    <a:lnTo>
                      <a:pt x="28" y="0"/>
                    </a:lnTo>
                    <a:lnTo>
                      <a:pt x="62" y="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2" name="Freeform 96"/>
              <p:cNvSpPr>
                <a:spLocks/>
              </p:cNvSpPr>
              <p:nvPr/>
            </p:nvSpPr>
            <p:spPr bwMode="auto">
              <a:xfrm>
                <a:off x="3114" y="1129"/>
                <a:ext cx="63" cy="5"/>
              </a:xfrm>
              <a:custGeom>
                <a:avLst/>
                <a:gdLst>
                  <a:gd name="T0" fmla="*/ 0 w 63"/>
                  <a:gd name="T1" fmla="*/ 5 h 5"/>
                  <a:gd name="T2" fmla="*/ 29 w 63"/>
                  <a:gd name="T3" fmla="*/ 5 h 5"/>
                  <a:gd name="T4" fmla="*/ 63 w 6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5">
                    <a:moveTo>
                      <a:pt x="0" y="5"/>
                    </a:moveTo>
                    <a:lnTo>
                      <a:pt x="29" y="5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3" name="Line 97"/>
              <p:cNvSpPr>
                <a:spLocks noChangeShapeType="1"/>
              </p:cNvSpPr>
              <p:nvPr/>
            </p:nvSpPr>
            <p:spPr bwMode="auto">
              <a:xfrm flipV="1">
                <a:off x="3177" y="1123"/>
                <a:ext cx="63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4" name="Line 98"/>
              <p:cNvSpPr>
                <a:spLocks noChangeShapeType="1"/>
              </p:cNvSpPr>
              <p:nvPr/>
            </p:nvSpPr>
            <p:spPr bwMode="auto">
              <a:xfrm flipV="1">
                <a:off x="3240" y="1117"/>
                <a:ext cx="63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5" name="Line 99"/>
              <p:cNvSpPr>
                <a:spLocks noChangeShapeType="1"/>
              </p:cNvSpPr>
              <p:nvPr/>
            </p:nvSpPr>
            <p:spPr bwMode="auto">
              <a:xfrm flipV="1">
                <a:off x="3303" y="1112"/>
                <a:ext cx="62" cy="5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6" name="Line 100"/>
              <p:cNvSpPr>
                <a:spLocks noChangeShapeType="1"/>
              </p:cNvSpPr>
              <p:nvPr/>
            </p:nvSpPr>
            <p:spPr bwMode="auto">
              <a:xfrm flipV="1">
                <a:off x="3365" y="1106"/>
                <a:ext cx="63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7" name="Freeform 101"/>
              <p:cNvSpPr>
                <a:spLocks/>
              </p:cNvSpPr>
              <p:nvPr/>
            </p:nvSpPr>
            <p:spPr bwMode="auto">
              <a:xfrm>
                <a:off x="3428" y="1106"/>
                <a:ext cx="63" cy="1"/>
              </a:xfrm>
              <a:custGeom>
                <a:avLst/>
                <a:gdLst>
                  <a:gd name="T0" fmla="*/ 0 w 63"/>
                  <a:gd name="T1" fmla="*/ 28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8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8" name="Freeform 102"/>
              <p:cNvSpPr>
                <a:spLocks/>
              </p:cNvSpPr>
              <p:nvPr/>
            </p:nvSpPr>
            <p:spPr bwMode="auto">
              <a:xfrm>
                <a:off x="3491" y="1106"/>
                <a:ext cx="62" cy="23"/>
              </a:xfrm>
              <a:custGeom>
                <a:avLst/>
                <a:gdLst>
                  <a:gd name="T0" fmla="*/ 0 w 62"/>
                  <a:gd name="T1" fmla="*/ 0 h 23"/>
                  <a:gd name="T2" fmla="*/ 28 w 62"/>
                  <a:gd name="T3" fmla="*/ 11 h 23"/>
                  <a:gd name="T4" fmla="*/ 62 w 62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lnTo>
                      <a:pt x="28" y="11"/>
                    </a:lnTo>
                    <a:lnTo>
                      <a:pt x="62" y="2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799" name="Freeform 103"/>
              <p:cNvSpPr>
                <a:spLocks/>
              </p:cNvSpPr>
              <p:nvPr/>
            </p:nvSpPr>
            <p:spPr bwMode="auto">
              <a:xfrm>
                <a:off x="3553" y="1129"/>
                <a:ext cx="63" cy="5"/>
              </a:xfrm>
              <a:custGeom>
                <a:avLst/>
                <a:gdLst>
                  <a:gd name="T0" fmla="*/ 0 w 63"/>
                  <a:gd name="T1" fmla="*/ 0 h 5"/>
                  <a:gd name="T2" fmla="*/ 29 w 63"/>
                  <a:gd name="T3" fmla="*/ 5 h 5"/>
                  <a:gd name="T4" fmla="*/ 63 w 6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5">
                    <a:moveTo>
                      <a:pt x="0" y="0"/>
                    </a:moveTo>
                    <a:lnTo>
                      <a:pt x="29" y="5"/>
                    </a:lnTo>
                    <a:lnTo>
                      <a:pt x="63" y="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0" name="Freeform 104"/>
              <p:cNvSpPr>
                <a:spLocks/>
              </p:cNvSpPr>
              <p:nvPr/>
            </p:nvSpPr>
            <p:spPr bwMode="auto">
              <a:xfrm>
                <a:off x="3616" y="1134"/>
                <a:ext cx="63" cy="6"/>
              </a:xfrm>
              <a:custGeom>
                <a:avLst/>
                <a:gdLst>
                  <a:gd name="T0" fmla="*/ 0 w 63"/>
                  <a:gd name="T1" fmla="*/ 0 h 6"/>
                  <a:gd name="T2" fmla="*/ 29 w 63"/>
                  <a:gd name="T3" fmla="*/ 0 h 6"/>
                  <a:gd name="T4" fmla="*/ 63 w 6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0"/>
                    </a:moveTo>
                    <a:lnTo>
                      <a:pt x="29" y="0"/>
                    </a:lnTo>
                    <a:lnTo>
                      <a:pt x="63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1" name="Freeform 105"/>
              <p:cNvSpPr>
                <a:spLocks/>
              </p:cNvSpPr>
              <p:nvPr/>
            </p:nvSpPr>
            <p:spPr bwMode="auto">
              <a:xfrm>
                <a:off x="3679" y="1140"/>
                <a:ext cx="62" cy="17"/>
              </a:xfrm>
              <a:custGeom>
                <a:avLst/>
                <a:gdLst>
                  <a:gd name="T0" fmla="*/ 0 w 62"/>
                  <a:gd name="T1" fmla="*/ 0 h 17"/>
                  <a:gd name="T2" fmla="*/ 28 w 62"/>
                  <a:gd name="T3" fmla="*/ 11 h 17"/>
                  <a:gd name="T4" fmla="*/ 62 w 6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28" y="11"/>
                    </a:lnTo>
                    <a:lnTo>
                      <a:pt x="62" y="1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2" name="Freeform 106"/>
              <p:cNvSpPr>
                <a:spLocks/>
              </p:cNvSpPr>
              <p:nvPr/>
            </p:nvSpPr>
            <p:spPr bwMode="auto">
              <a:xfrm>
                <a:off x="3741" y="1157"/>
                <a:ext cx="63" cy="1"/>
              </a:xfrm>
              <a:custGeom>
                <a:avLst/>
                <a:gdLst>
                  <a:gd name="T0" fmla="*/ 0 w 63"/>
                  <a:gd name="T1" fmla="*/ 29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3" name="Line 107"/>
              <p:cNvSpPr>
                <a:spLocks noChangeShapeType="1"/>
              </p:cNvSpPr>
              <p:nvPr/>
            </p:nvSpPr>
            <p:spPr bwMode="auto">
              <a:xfrm>
                <a:off x="3804" y="1157"/>
                <a:ext cx="63" cy="12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4" name="Freeform 108"/>
              <p:cNvSpPr>
                <a:spLocks/>
              </p:cNvSpPr>
              <p:nvPr/>
            </p:nvSpPr>
            <p:spPr bwMode="auto">
              <a:xfrm>
                <a:off x="3867" y="1169"/>
                <a:ext cx="63" cy="22"/>
              </a:xfrm>
              <a:custGeom>
                <a:avLst/>
                <a:gdLst>
                  <a:gd name="T0" fmla="*/ 0 w 63"/>
                  <a:gd name="T1" fmla="*/ 0 h 22"/>
                  <a:gd name="T2" fmla="*/ 17 w 63"/>
                  <a:gd name="T3" fmla="*/ 5 h 22"/>
                  <a:gd name="T4" fmla="*/ 28 w 63"/>
                  <a:gd name="T5" fmla="*/ 17 h 22"/>
                  <a:gd name="T6" fmla="*/ 45 w 63"/>
                  <a:gd name="T7" fmla="*/ 22 h 22"/>
                  <a:gd name="T8" fmla="*/ 63 w 6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2">
                    <a:moveTo>
                      <a:pt x="0" y="0"/>
                    </a:moveTo>
                    <a:lnTo>
                      <a:pt x="17" y="5"/>
                    </a:lnTo>
                    <a:lnTo>
                      <a:pt x="28" y="17"/>
                    </a:lnTo>
                    <a:lnTo>
                      <a:pt x="45" y="22"/>
                    </a:lnTo>
                    <a:lnTo>
                      <a:pt x="63" y="2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5" name="Freeform 109"/>
              <p:cNvSpPr>
                <a:spLocks/>
              </p:cNvSpPr>
              <p:nvPr/>
            </p:nvSpPr>
            <p:spPr bwMode="auto">
              <a:xfrm>
                <a:off x="3930" y="1140"/>
                <a:ext cx="62" cy="51"/>
              </a:xfrm>
              <a:custGeom>
                <a:avLst/>
                <a:gdLst>
                  <a:gd name="T0" fmla="*/ 0 w 62"/>
                  <a:gd name="T1" fmla="*/ 51 h 51"/>
                  <a:gd name="T2" fmla="*/ 17 w 62"/>
                  <a:gd name="T3" fmla="*/ 40 h 51"/>
                  <a:gd name="T4" fmla="*/ 34 w 62"/>
                  <a:gd name="T5" fmla="*/ 23 h 51"/>
                  <a:gd name="T6" fmla="*/ 45 w 62"/>
                  <a:gd name="T7" fmla="*/ 6 h 51"/>
                  <a:gd name="T8" fmla="*/ 62 w 6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1">
                    <a:moveTo>
                      <a:pt x="0" y="51"/>
                    </a:moveTo>
                    <a:lnTo>
                      <a:pt x="17" y="40"/>
                    </a:lnTo>
                    <a:lnTo>
                      <a:pt x="34" y="23"/>
                    </a:lnTo>
                    <a:lnTo>
                      <a:pt x="45" y="6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6" name="Freeform 110"/>
              <p:cNvSpPr>
                <a:spLocks/>
              </p:cNvSpPr>
              <p:nvPr/>
            </p:nvSpPr>
            <p:spPr bwMode="auto">
              <a:xfrm>
                <a:off x="3992" y="1140"/>
                <a:ext cx="57" cy="40"/>
              </a:xfrm>
              <a:custGeom>
                <a:avLst/>
                <a:gdLst>
                  <a:gd name="T0" fmla="*/ 0 w 57"/>
                  <a:gd name="T1" fmla="*/ 0 h 40"/>
                  <a:gd name="T2" fmla="*/ 17 w 57"/>
                  <a:gd name="T3" fmla="*/ 6 h 40"/>
                  <a:gd name="T4" fmla="*/ 29 w 57"/>
                  <a:gd name="T5" fmla="*/ 17 h 40"/>
                  <a:gd name="T6" fmla="*/ 40 w 57"/>
                  <a:gd name="T7" fmla="*/ 29 h 40"/>
                  <a:gd name="T8" fmla="*/ 57 w 5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0">
                    <a:moveTo>
                      <a:pt x="0" y="0"/>
                    </a:moveTo>
                    <a:lnTo>
                      <a:pt x="17" y="6"/>
                    </a:lnTo>
                    <a:lnTo>
                      <a:pt x="29" y="17"/>
                    </a:lnTo>
                    <a:lnTo>
                      <a:pt x="40" y="29"/>
                    </a:lnTo>
                    <a:lnTo>
                      <a:pt x="57" y="4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7" name="Freeform 111"/>
              <p:cNvSpPr>
                <a:spLocks/>
              </p:cNvSpPr>
              <p:nvPr/>
            </p:nvSpPr>
            <p:spPr bwMode="auto">
              <a:xfrm>
                <a:off x="4049" y="1180"/>
                <a:ext cx="63" cy="6"/>
              </a:xfrm>
              <a:custGeom>
                <a:avLst/>
                <a:gdLst>
                  <a:gd name="T0" fmla="*/ 0 w 63"/>
                  <a:gd name="T1" fmla="*/ 0 h 6"/>
                  <a:gd name="T2" fmla="*/ 17 w 63"/>
                  <a:gd name="T3" fmla="*/ 0 h 6"/>
                  <a:gd name="T4" fmla="*/ 29 w 63"/>
                  <a:gd name="T5" fmla="*/ 0 h 6"/>
                  <a:gd name="T6" fmla="*/ 46 w 63"/>
                  <a:gd name="T7" fmla="*/ 0 h 6"/>
                  <a:gd name="T8" fmla="*/ 63 w 6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">
                    <a:moveTo>
                      <a:pt x="0" y="0"/>
                    </a:moveTo>
                    <a:lnTo>
                      <a:pt x="17" y="0"/>
                    </a:lnTo>
                    <a:lnTo>
                      <a:pt x="29" y="0"/>
                    </a:lnTo>
                    <a:lnTo>
                      <a:pt x="46" y="0"/>
                    </a:lnTo>
                    <a:lnTo>
                      <a:pt x="63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8" name="Freeform 112"/>
              <p:cNvSpPr>
                <a:spLocks/>
              </p:cNvSpPr>
              <p:nvPr/>
            </p:nvSpPr>
            <p:spPr bwMode="auto">
              <a:xfrm>
                <a:off x="4112" y="1186"/>
                <a:ext cx="63" cy="79"/>
              </a:xfrm>
              <a:custGeom>
                <a:avLst/>
                <a:gdLst>
                  <a:gd name="T0" fmla="*/ 0 w 63"/>
                  <a:gd name="T1" fmla="*/ 0 h 79"/>
                  <a:gd name="T2" fmla="*/ 11 w 63"/>
                  <a:gd name="T3" fmla="*/ 5 h 79"/>
                  <a:gd name="T4" fmla="*/ 28 w 63"/>
                  <a:gd name="T5" fmla="*/ 22 h 79"/>
                  <a:gd name="T6" fmla="*/ 46 w 63"/>
                  <a:gd name="T7" fmla="*/ 45 h 79"/>
                  <a:gd name="T8" fmla="*/ 63 w 6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0"/>
                    </a:moveTo>
                    <a:lnTo>
                      <a:pt x="11" y="5"/>
                    </a:lnTo>
                    <a:lnTo>
                      <a:pt x="28" y="22"/>
                    </a:lnTo>
                    <a:lnTo>
                      <a:pt x="46" y="45"/>
                    </a:lnTo>
                    <a:lnTo>
                      <a:pt x="63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09" name="Freeform 113"/>
              <p:cNvSpPr>
                <a:spLocks/>
              </p:cNvSpPr>
              <p:nvPr/>
            </p:nvSpPr>
            <p:spPr bwMode="auto">
              <a:xfrm>
                <a:off x="4175" y="1265"/>
                <a:ext cx="142" cy="662"/>
              </a:xfrm>
              <a:custGeom>
                <a:avLst/>
                <a:gdLst>
                  <a:gd name="T0" fmla="*/ 0 w 142"/>
                  <a:gd name="T1" fmla="*/ 0 h 662"/>
                  <a:gd name="T2" fmla="*/ 5 w 142"/>
                  <a:gd name="T3" fmla="*/ 23 h 662"/>
                  <a:gd name="T4" fmla="*/ 11 w 142"/>
                  <a:gd name="T5" fmla="*/ 57 h 662"/>
                  <a:gd name="T6" fmla="*/ 28 w 142"/>
                  <a:gd name="T7" fmla="*/ 126 h 662"/>
                  <a:gd name="T8" fmla="*/ 45 w 142"/>
                  <a:gd name="T9" fmla="*/ 206 h 662"/>
                  <a:gd name="T10" fmla="*/ 68 w 142"/>
                  <a:gd name="T11" fmla="*/ 297 h 662"/>
                  <a:gd name="T12" fmla="*/ 85 w 142"/>
                  <a:gd name="T13" fmla="*/ 388 h 662"/>
                  <a:gd name="T14" fmla="*/ 102 w 142"/>
                  <a:gd name="T15" fmla="*/ 485 h 662"/>
                  <a:gd name="T16" fmla="*/ 125 w 142"/>
                  <a:gd name="T17" fmla="*/ 576 h 662"/>
                  <a:gd name="T18" fmla="*/ 142 w 142"/>
                  <a:gd name="T19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662">
                    <a:moveTo>
                      <a:pt x="0" y="0"/>
                    </a:moveTo>
                    <a:lnTo>
                      <a:pt x="5" y="23"/>
                    </a:lnTo>
                    <a:lnTo>
                      <a:pt x="11" y="57"/>
                    </a:lnTo>
                    <a:lnTo>
                      <a:pt x="28" y="126"/>
                    </a:lnTo>
                    <a:lnTo>
                      <a:pt x="45" y="206"/>
                    </a:lnTo>
                    <a:lnTo>
                      <a:pt x="68" y="297"/>
                    </a:lnTo>
                    <a:lnTo>
                      <a:pt x="85" y="388"/>
                    </a:lnTo>
                    <a:lnTo>
                      <a:pt x="102" y="485"/>
                    </a:lnTo>
                    <a:lnTo>
                      <a:pt x="125" y="576"/>
                    </a:lnTo>
                    <a:lnTo>
                      <a:pt x="142" y="66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0" name="Freeform 114"/>
              <p:cNvSpPr>
                <a:spLocks/>
              </p:cNvSpPr>
              <p:nvPr/>
            </p:nvSpPr>
            <p:spPr bwMode="auto">
              <a:xfrm>
                <a:off x="1256" y="1556"/>
                <a:ext cx="109" cy="371"/>
              </a:xfrm>
              <a:custGeom>
                <a:avLst/>
                <a:gdLst>
                  <a:gd name="T0" fmla="*/ 0 w 109"/>
                  <a:gd name="T1" fmla="*/ 371 h 371"/>
                  <a:gd name="T2" fmla="*/ 29 w 109"/>
                  <a:gd name="T3" fmla="*/ 274 h 371"/>
                  <a:gd name="T4" fmla="*/ 57 w 109"/>
                  <a:gd name="T5" fmla="*/ 183 h 371"/>
                  <a:gd name="T6" fmla="*/ 86 w 109"/>
                  <a:gd name="T7" fmla="*/ 86 h 371"/>
                  <a:gd name="T8" fmla="*/ 109 w 109"/>
                  <a:gd name="T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71">
                    <a:moveTo>
                      <a:pt x="0" y="371"/>
                    </a:moveTo>
                    <a:lnTo>
                      <a:pt x="29" y="274"/>
                    </a:lnTo>
                    <a:lnTo>
                      <a:pt x="57" y="183"/>
                    </a:lnTo>
                    <a:lnTo>
                      <a:pt x="86" y="86"/>
                    </a:lnTo>
                    <a:lnTo>
                      <a:pt x="109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1" name="Freeform 115"/>
              <p:cNvSpPr>
                <a:spLocks/>
              </p:cNvSpPr>
              <p:nvPr/>
            </p:nvSpPr>
            <p:spPr bwMode="auto">
              <a:xfrm>
                <a:off x="1365" y="1260"/>
                <a:ext cx="62" cy="296"/>
              </a:xfrm>
              <a:custGeom>
                <a:avLst/>
                <a:gdLst>
                  <a:gd name="T0" fmla="*/ 0 w 62"/>
                  <a:gd name="T1" fmla="*/ 296 h 296"/>
                  <a:gd name="T2" fmla="*/ 17 w 62"/>
                  <a:gd name="T3" fmla="*/ 211 h 296"/>
                  <a:gd name="T4" fmla="*/ 34 w 62"/>
                  <a:gd name="T5" fmla="*/ 131 h 296"/>
                  <a:gd name="T6" fmla="*/ 45 w 62"/>
                  <a:gd name="T7" fmla="*/ 57 h 296"/>
                  <a:gd name="T8" fmla="*/ 57 w 62"/>
                  <a:gd name="T9" fmla="*/ 23 h 296"/>
                  <a:gd name="T10" fmla="*/ 62 w 62"/>
                  <a:gd name="T11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96">
                    <a:moveTo>
                      <a:pt x="0" y="296"/>
                    </a:moveTo>
                    <a:lnTo>
                      <a:pt x="17" y="211"/>
                    </a:lnTo>
                    <a:lnTo>
                      <a:pt x="34" y="131"/>
                    </a:lnTo>
                    <a:lnTo>
                      <a:pt x="45" y="57"/>
                    </a:lnTo>
                    <a:lnTo>
                      <a:pt x="57" y="23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2" name="Freeform 116"/>
              <p:cNvSpPr>
                <a:spLocks/>
              </p:cNvSpPr>
              <p:nvPr/>
            </p:nvSpPr>
            <p:spPr bwMode="auto">
              <a:xfrm>
                <a:off x="1427" y="1197"/>
                <a:ext cx="63" cy="63"/>
              </a:xfrm>
              <a:custGeom>
                <a:avLst/>
                <a:gdLst>
                  <a:gd name="T0" fmla="*/ 0 w 63"/>
                  <a:gd name="T1" fmla="*/ 63 h 63"/>
                  <a:gd name="T2" fmla="*/ 12 w 63"/>
                  <a:gd name="T3" fmla="*/ 34 h 63"/>
                  <a:gd name="T4" fmla="*/ 29 w 63"/>
                  <a:gd name="T5" fmla="*/ 23 h 63"/>
                  <a:gd name="T6" fmla="*/ 52 w 63"/>
                  <a:gd name="T7" fmla="*/ 11 h 63"/>
                  <a:gd name="T8" fmla="*/ 63 w 6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3">
                    <a:moveTo>
                      <a:pt x="0" y="63"/>
                    </a:moveTo>
                    <a:lnTo>
                      <a:pt x="12" y="34"/>
                    </a:lnTo>
                    <a:lnTo>
                      <a:pt x="29" y="23"/>
                    </a:lnTo>
                    <a:lnTo>
                      <a:pt x="52" y="11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3" name="Freeform 117"/>
              <p:cNvSpPr>
                <a:spLocks/>
              </p:cNvSpPr>
              <p:nvPr/>
            </p:nvSpPr>
            <p:spPr bwMode="auto">
              <a:xfrm>
                <a:off x="1490" y="1157"/>
                <a:ext cx="63" cy="40"/>
              </a:xfrm>
              <a:custGeom>
                <a:avLst/>
                <a:gdLst>
                  <a:gd name="T0" fmla="*/ 0 w 63"/>
                  <a:gd name="T1" fmla="*/ 40 h 40"/>
                  <a:gd name="T2" fmla="*/ 29 w 63"/>
                  <a:gd name="T3" fmla="*/ 17 h 40"/>
                  <a:gd name="T4" fmla="*/ 63 w 63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40">
                    <a:moveTo>
                      <a:pt x="0" y="40"/>
                    </a:moveTo>
                    <a:lnTo>
                      <a:pt x="29" y="17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4" name="Freeform 118"/>
              <p:cNvSpPr>
                <a:spLocks/>
              </p:cNvSpPr>
              <p:nvPr/>
            </p:nvSpPr>
            <p:spPr bwMode="auto">
              <a:xfrm>
                <a:off x="1553" y="1129"/>
                <a:ext cx="62" cy="28"/>
              </a:xfrm>
              <a:custGeom>
                <a:avLst/>
                <a:gdLst>
                  <a:gd name="T0" fmla="*/ 0 w 62"/>
                  <a:gd name="T1" fmla="*/ 28 h 28"/>
                  <a:gd name="T2" fmla="*/ 28 w 62"/>
                  <a:gd name="T3" fmla="*/ 11 h 28"/>
                  <a:gd name="T4" fmla="*/ 62 w 62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8">
                    <a:moveTo>
                      <a:pt x="0" y="28"/>
                    </a:moveTo>
                    <a:lnTo>
                      <a:pt x="28" y="11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5" name="Freeform 119"/>
              <p:cNvSpPr>
                <a:spLocks/>
              </p:cNvSpPr>
              <p:nvPr/>
            </p:nvSpPr>
            <p:spPr bwMode="auto">
              <a:xfrm>
                <a:off x="1615" y="1117"/>
                <a:ext cx="63" cy="12"/>
              </a:xfrm>
              <a:custGeom>
                <a:avLst/>
                <a:gdLst>
                  <a:gd name="T0" fmla="*/ 0 w 63"/>
                  <a:gd name="T1" fmla="*/ 12 h 12"/>
                  <a:gd name="T2" fmla="*/ 29 w 63"/>
                  <a:gd name="T3" fmla="*/ 6 h 12"/>
                  <a:gd name="T4" fmla="*/ 63 w 6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2">
                    <a:moveTo>
                      <a:pt x="0" y="12"/>
                    </a:moveTo>
                    <a:lnTo>
                      <a:pt x="29" y="6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6" name="Freeform 120"/>
              <p:cNvSpPr>
                <a:spLocks/>
              </p:cNvSpPr>
              <p:nvPr/>
            </p:nvSpPr>
            <p:spPr bwMode="auto">
              <a:xfrm>
                <a:off x="1678" y="1117"/>
                <a:ext cx="63" cy="6"/>
              </a:xfrm>
              <a:custGeom>
                <a:avLst/>
                <a:gdLst>
                  <a:gd name="T0" fmla="*/ 0 w 63"/>
                  <a:gd name="T1" fmla="*/ 0 h 6"/>
                  <a:gd name="T2" fmla="*/ 29 w 63"/>
                  <a:gd name="T3" fmla="*/ 0 h 6"/>
                  <a:gd name="T4" fmla="*/ 63 w 6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0"/>
                    </a:moveTo>
                    <a:lnTo>
                      <a:pt x="29" y="0"/>
                    </a:lnTo>
                    <a:lnTo>
                      <a:pt x="63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7" name="Freeform 121"/>
              <p:cNvSpPr>
                <a:spLocks/>
              </p:cNvSpPr>
              <p:nvPr/>
            </p:nvSpPr>
            <p:spPr bwMode="auto">
              <a:xfrm>
                <a:off x="1741" y="1117"/>
                <a:ext cx="63" cy="6"/>
              </a:xfrm>
              <a:custGeom>
                <a:avLst/>
                <a:gdLst>
                  <a:gd name="T0" fmla="*/ 0 w 63"/>
                  <a:gd name="T1" fmla="*/ 6 h 6"/>
                  <a:gd name="T2" fmla="*/ 28 w 63"/>
                  <a:gd name="T3" fmla="*/ 6 h 6"/>
                  <a:gd name="T4" fmla="*/ 63 w 6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28" y="6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8" name="Line 122"/>
              <p:cNvSpPr>
                <a:spLocks noChangeShapeType="1"/>
              </p:cNvSpPr>
              <p:nvPr/>
            </p:nvSpPr>
            <p:spPr bwMode="auto">
              <a:xfrm>
                <a:off x="1804" y="1117"/>
                <a:ext cx="62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19" name="Freeform 123"/>
              <p:cNvSpPr>
                <a:spLocks/>
              </p:cNvSpPr>
              <p:nvPr/>
            </p:nvSpPr>
            <p:spPr bwMode="auto">
              <a:xfrm>
                <a:off x="1866" y="1112"/>
                <a:ext cx="63" cy="5"/>
              </a:xfrm>
              <a:custGeom>
                <a:avLst/>
                <a:gdLst>
                  <a:gd name="T0" fmla="*/ 0 w 63"/>
                  <a:gd name="T1" fmla="*/ 5 h 5"/>
                  <a:gd name="T2" fmla="*/ 29 w 63"/>
                  <a:gd name="T3" fmla="*/ 0 h 5"/>
                  <a:gd name="T4" fmla="*/ 63 w 6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5">
                    <a:moveTo>
                      <a:pt x="0" y="5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0" name="Freeform 124"/>
              <p:cNvSpPr>
                <a:spLocks/>
              </p:cNvSpPr>
              <p:nvPr/>
            </p:nvSpPr>
            <p:spPr bwMode="auto">
              <a:xfrm>
                <a:off x="1929" y="1112"/>
                <a:ext cx="63" cy="5"/>
              </a:xfrm>
              <a:custGeom>
                <a:avLst/>
                <a:gdLst>
                  <a:gd name="T0" fmla="*/ 0 w 63"/>
                  <a:gd name="T1" fmla="*/ 0 h 5"/>
                  <a:gd name="T2" fmla="*/ 28 w 63"/>
                  <a:gd name="T3" fmla="*/ 0 h 5"/>
                  <a:gd name="T4" fmla="*/ 63 w 6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5">
                    <a:moveTo>
                      <a:pt x="0" y="0"/>
                    </a:moveTo>
                    <a:lnTo>
                      <a:pt x="28" y="0"/>
                    </a:lnTo>
                    <a:lnTo>
                      <a:pt x="63" y="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1" name="Freeform 125"/>
              <p:cNvSpPr>
                <a:spLocks/>
              </p:cNvSpPr>
              <p:nvPr/>
            </p:nvSpPr>
            <p:spPr bwMode="auto">
              <a:xfrm>
                <a:off x="1992" y="1117"/>
                <a:ext cx="62" cy="1"/>
              </a:xfrm>
              <a:custGeom>
                <a:avLst/>
                <a:gdLst>
                  <a:gd name="T0" fmla="*/ 0 w 62"/>
                  <a:gd name="T1" fmla="*/ 28 w 62"/>
                  <a:gd name="T2" fmla="*/ 62 w 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2">
                    <a:moveTo>
                      <a:pt x="0" y="0"/>
                    </a:moveTo>
                    <a:lnTo>
                      <a:pt x="28" y="0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2" name="Freeform 126"/>
              <p:cNvSpPr>
                <a:spLocks/>
              </p:cNvSpPr>
              <p:nvPr/>
            </p:nvSpPr>
            <p:spPr bwMode="auto">
              <a:xfrm>
                <a:off x="2054" y="1117"/>
                <a:ext cx="63" cy="12"/>
              </a:xfrm>
              <a:custGeom>
                <a:avLst/>
                <a:gdLst>
                  <a:gd name="T0" fmla="*/ 0 w 63"/>
                  <a:gd name="T1" fmla="*/ 0 h 12"/>
                  <a:gd name="T2" fmla="*/ 29 w 63"/>
                  <a:gd name="T3" fmla="*/ 6 h 12"/>
                  <a:gd name="T4" fmla="*/ 63 w 6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2">
                    <a:moveTo>
                      <a:pt x="0" y="0"/>
                    </a:moveTo>
                    <a:lnTo>
                      <a:pt x="29" y="6"/>
                    </a:lnTo>
                    <a:lnTo>
                      <a:pt x="63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3" name="Line 127"/>
              <p:cNvSpPr>
                <a:spLocks noChangeShapeType="1"/>
              </p:cNvSpPr>
              <p:nvPr/>
            </p:nvSpPr>
            <p:spPr bwMode="auto">
              <a:xfrm>
                <a:off x="2117" y="1129"/>
                <a:ext cx="63" cy="17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4" name="Freeform 128"/>
              <p:cNvSpPr>
                <a:spLocks/>
              </p:cNvSpPr>
              <p:nvPr/>
            </p:nvSpPr>
            <p:spPr bwMode="auto">
              <a:xfrm>
                <a:off x="2180" y="1146"/>
                <a:ext cx="62" cy="17"/>
              </a:xfrm>
              <a:custGeom>
                <a:avLst/>
                <a:gdLst>
                  <a:gd name="T0" fmla="*/ 0 w 62"/>
                  <a:gd name="T1" fmla="*/ 0 h 17"/>
                  <a:gd name="T2" fmla="*/ 28 w 62"/>
                  <a:gd name="T3" fmla="*/ 11 h 17"/>
                  <a:gd name="T4" fmla="*/ 62 w 6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28" y="11"/>
                    </a:lnTo>
                    <a:lnTo>
                      <a:pt x="62" y="1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5" name="Freeform 129"/>
              <p:cNvSpPr>
                <a:spLocks/>
              </p:cNvSpPr>
              <p:nvPr/>
            </p:nvSpPr>
            <p:spPr bwMode="auto">
              <a:xfrm>
                <a:off x="2242" y="1163"/>
                <a:ext cx="63" cy="1"/>
              </a:xfrm>
              <a:custGeom>
                <a:avLst/>
                <a:gdLst>
                  <a:gd name="T0" fmla="*/ 0 w 63"/>
                  <a:gd name="T1" fmla="*/ 29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6" name="Line 130"/>
              <p:cNvSpPr>
                <a:spLocks noChangeShapeType="1"/>
              </p:cNvSpPr>
              <p:nvPr/>
            </p:nvSpPr>
            <p:spPr bwMode="auto">
              <a:xfrm>
                <a:off x="2305" y="1163"/>
                <a:ext cx="63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7" name="Freeform 131"/>
              <p:cNvSpPr>
                <a:spLocks/>
              </p:cNvSpPr>
              <p:nvPr/>
            </p:nvSpPr>
            <p:spPr bwMode="auto">
              <a:xfrm>
                <a:off x="2368" y="1169"/>
                <a:ext cx="63" cy="5"/>
              </a:xfrm>
              <a:custGeom>
                <a:avLst/>
                <a:gdLst>
                  <a:gd name="T0" fmla="*/ 0 w 63"/>
                  <a:gd name="T1" fmla="*/ 0 h 5"/>
                  <a:gd name="T2" fmla="*/ 34 w 63"/>
                  <a:gd name="T3" fmla="*/ 5 h 5"/>
                  <a:gd name="T4" fmla="*/ 63 w 6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5">
                    <a:moveTo>
                      <a:pt x="0" y="0"/>
                    </a:moveTo>
                    <a:lnTo>
                      <a:pt x="34" y="5"/>
                    </a:lnTo>
                    <a:lnTo>
                      <a:pt x="63" y="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8" name="Freeform 132"/>
              <p:cNvSpPr>
                <a:spLocks/>
              </p:cNvSpPr>
              <p:nvPr/>
            </p:nvSpPr>
            <p:spPr bwMode="auto">
              <a:xfrm>
                <a:off x="2431" y="1163"/>
                <a:ext cx="57" cy="11"/>
              </a:xfrm>
              <a:custGeom>
                <a:avLst/>
                <a:gdLst>
                  <a:gd name="T0" fmla="*/ 0 w 57"/>
                  <a:gd name="T1" fmla="*/ 11 h 11"/>
                  <a:gd name="T2" fmla="*/ 28 w 57"/>
                  <a:gd name="T3" fmla="*/ 6 h 11"/>
                  <a:gd name="T4" fmla="*/ 57 w 57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">
                    <a:moveTo>
                      <a:pt x="0" y="11"/>
                    </a:moveTo>
                    <a:lnTo>
                      <a:pt x="28" y="6"/>
                    </a:lnTo>
                    <a:lnTo>
                      <a:pt x="5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29" name="Line 133"/>
              <p:cNvSpPr>
                <a:spLocks noChangeShapeType="1"/>
              </p:cNvSpPr>
              <p:nvPr/>
            </p:nvSpPr>
            <p:spPr bwMode="auto">
              <a:xfrm>
                <a:off x="2488" y="1163"/>
                <a:ext cx="62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0" name="Freeform 134"/>
              <p:cNvSpPr>
                <a:spLocks/>
              </p:cNvSpPr>
              <p:nvPr/>
            </p:nvSpPr>
            <p:spPr bwMode="auto">
              <a:xfrm>
                <a:off x="2550" y="1163"/>
                <a:ext cx="63" cy="11"/>
              </a:xfrm>
              <a:custGeom>
                <a:avLst/>
                <a:gdLst>
                  <a:gd name="T0" fmla="*/ 0 w 63"/>
                  <a:gd name="T1" fmla="*/ 0 h 11"/>
                  <a:gd name="T2" fmla="*/ 29 w 63"/>
                  <a:gd name="T3" fmla="*/ 6 h 11"/>
                  <a:gd name="T4" fmla="*/ 63 w 6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1">
                    <a:moveTo>
                      <a:pt x="0" y="0"/>
                    </a:moveTo>
                    <a:lnTo>
                      <a:pt x="29" y="6"/>
                    </a:lnTo>
                    <a:lnTo>
                      <a:pt x="63" y="1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1" name="Freeform 135"/>
              <p:cNvSpPr>
                <a:spLocks/>
              </p:cNvSpPr>
              <p:nvPr/>
            </p:nvSpPr>
            <p:spPr bwMode="auto">
              <a:xfrm>
                <a:off x="2613" y="1169"/>
                <a:ext cx="63" cy="5"/>
              </a:xfrm>
              <a:custGeom>
                <a:avLst/>
                <a:gdLst>
                  <a:gd name="T0" fmla="*/ 0 w 63"/>
                  <a:gd name="T1" fmla="*/ 5 h 5"/>
                  <a:gd name="T2" fmla="*/ 28 w 63"/>
                  <a:gd name="T3" fmla="*/ 5 h 5"/>
                  <a:gd name="T4" fmla="*/ 63 w 6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5">
                    <a:moveTo>
                      <a:pt x="0" y="5"/>
                    </a:moveTo>
                    <a:lnTo>
                      <a:pt x="28" y="5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2" name="Line 136"/>
              <p:cNvSpPr>
                <a:spLocks noChangeShapeType="1"/>
              </p:cNvSpPr>
              <p:nvPr/>
            </p:nvSpPr>
            <p:spPr bwMode="auto">
              <a:xfrm>
                <a:off x="2676" y="1169"/>
                <a:ext cx="62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3" name="Freeform 137"/>
              <p:cNvSpPr>
                <a:spLocks/>
              </p:cNvSpPr>
              <p:nvPr/>
            </p:nvSpPr>
            <p:spPr bwMode="auto">
              <a:xfrm>
                <a:off x="2738" y="1163"/>
                <a:ext cx="63" cy="6"/>
              </a:xfrm>
              <a:custGeom>
                <a:avLst/>
                <a:gdLst>
                  <a:gd name="T0" fmla="*/ 0 w 63"/>
                  <a:gd name="T1" fmla="*/ 6 h 6"/>
                  <a:gd name="T2" fmla="*/ 29 w 63"/>
                  <a:gd name="T3" fmla="*/ 0 h 6"/>
                  <a:gd name="T4" fmla="*/ 63 w 6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4" name="Freeform 138"/>
              <p:cNvSpPr>
                <a:spLocks/>
              </p:cNvSpPr>
              <p:nvPr/>
            </p:nvSpPr>
            <p:spPr bwMode="auto">
              <a:xfrm>
                <a:off x="2801" y="1163"/>
                <a:ext cx="63" cy="6"/>
              </a:xfrm>
              <a:custGeom>
                <a:avLst/>
                <a:gdLst>
                  <a:gd name="T0" fmla="*/ 0 w 63"/>
                  <a:gd name="T1" fmla="*/ 0 h 6"/>
                  <a:gd name="T2" fmla="*/ 28 w 63"/>
                  <a:gd name="T3" fmla="*/ 0 h 6"/>
                  <a:gd name="T4" fmla="*/ 63 w 6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0"/>
                    </a:moveTo>
                    <a:lnTo>
                      <a:pt x="28" y="0"/>
                    </a:lnTo>
                    <a:lnTo>
                      <a:pt x="63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5" name="Freeform 139"/>
              <p:cNvSpPr>
                <a:spLocks/>
              </p:cNvSpPr>
              <p:nvPr/>
            </p:nvSpPr>
            <p:spPr bwMode="auto">
              <a:xfrm>
                <a:off x="2864" y="1163"/>
                <a:ext cx="62" cy="6"/>
              </a:xfrm>
              <a:custGeom>
                <a:avLst/>
                <a:gdLst>
                  <a:gd name="T0" fmla="*/ 0 w 62"/>
                  <a:gd name="T1" fmla="*/ 6 h 6"/>
                  <a:gd name="T2" fmla="*/ 28 w 62"/>
                  <a:gd name="T3" fmla="*/ 6 h 6"/>
                  <a:gd name="T4" fmla="*/ 62 w 6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6">
                    <a:moveTo>
                      <a:pt x="0" y="6"/>
                    </a:moveTo>
                    <a:lnTo>
                      <a:pt x="28" y="6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6" name="Line 140"/>
              <p:cNvSpPr>
                <a:spLocks noChangeShapeType="1"/>
              </p:cNvSpPr>
              <p:nvPr/>
            </p:nvSpPr>
            <p:spPr bwMode="auto">
              <a:xfrm flipV="1">
                <a:off x="2926" y="1157"/>
                <a:ext cx="63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7" name="Line 141"/>
              <p:cNvSpPr>
                <a:spLocks noChangeShapeType="1"/>
              </p:cNvSpPr>
              <p:nvPr/>
            </p:nvSpPr>
            <p:spPr bwMode="auto">
              <a:xfrm flipV="1">
                <a:off x="2989" y="1146"/>
                <a:ext cx="63" cy="1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8" name="Line 142"/>
              <p:cNvSpPr>
                <a:spLocks noChangeShapeType="1"/>
              </p:cNvSpPr>
              <p:nvPr/>
            </p:nvSpPr>
            <p:spPr bwMode="auto">
              <a:xfrm flipV="1">
                <a:off x="3052" y="1140"/>
                <a:ext cx="62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39" name="Line 143"/>
              <p:cNvSpPr>
                <a:spLocks noChangeShapeType="1"/>
              </p:cNvSpPr>
              <p:nvPr/>
            </p:nvSpPr>
            <p:spPr bwMode="auto">
              <a:xfrm>
                <a:off x="3114" y="1140"/>
                <a:ext cx="63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0" name="Freeform 144"/>
              <p:cNvSpPr>
                <a:spLocks/>
              </p:cNvSpPr>
              <p:nvPr/>
            </p:nvSpPr>
            <p:spPr bwMode="auto">
              <a:xfrm>
                <a:off x="3177" y="1134"/>
                <a:ext cx="63" cy="6"/>
              </a:xfrm>
              <a:custGeom>
                <a:avLst/>
                <a:gdLst>
                  <a:gd name="T0" fmla="*/ 0 w 63"/>
                  <a:gd name="T1" fmla="*/ 6 h 6"/>
                  <a:gd name="T2" fmla="*/ 29 w 63"/>
                  <a:gd name="T3" fmla="*/ 0 h 6"/>
                  <a:gd name="T4" fmla="*/ 63 w 6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1" name="Freeform 145"/>
              <p:cNvSpPr>
                <a:spLocks/>
              </p:cNvSpPr>
              <p:nvPr/>
            </p:nvSpPr>
            <p:spPr bwMode="auto">
              <a:xfrm>
                <a:off x="3240" y="1134"/>
                <a:ext cx="63" cy="1"/>
              </a:xfrm>
              <a:custGeom>
                <a:avLst/>
                <a:gdLst>
                  <a:gd name="T0" fmla="*/ 0 w 63"/>
                  <a:gd name="T1" fmla="*/ 28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8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2" name="Freeform 146"/>
              <p:cNvSpPr>
                <a:spLocks/>
              </p:cNvSpPr>
              <p:nvPr/>
            </p:nvSpPr>
            <p:spPr bwMode="auto">
              <a:xfrm>
                <a:off x="3303" y="1123"/>
                <a:ext cx="62" cy="11"/>
              </a:xfrm>
              <a:custGeom>
                <a:avLst/>
                <a:gdLst>
                  <a:gd name="T0" fmla="*/ 0 w 62"/>
                  <a:gd name="T1" fmla="*/ 11 h 11"/>
                  <a:gd name="T2" fmla="*/ 28 w 62"/>
                  <a:gd name="T3" fmla="*/ 6 h 11"/>
                  <a:gd name="T4" fmla="*/ 62 w 62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1">
                    <a:moveTo>
                      <a:pt x="0" y="11"/>
                    </a:moveTo>
                    <a:lnTo>
                      <a:pt x="28" y="6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3" name="Freeform 147"/>
              <p:cNvSpPr>
                <a:spLocks/>
              </p:cNvSpPr>
              <p:nvPr/>
            </p:nvSpPr>
            <p:spPr bwMode="auto">
              <a:xfrm>
                <a:off x="3365" y="1123"/>
                <a:ext cx="63" cy="1"/>
              </a:xfrm>
              <a:custGeom>
                <a:avLst/>
                <a:gdLst>
                  <a:gd name="T0" fmla="*/ 0 w 63"/>
                  <a:gd name="T1" fmla="*/ 29 w 63"/>
                  <a:gd name="T2" fmla="*/ 63 w 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">
                    <a:moveTo>
                      <a:pt x="0" y="0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4" name="Freeform 148"/>
              <p:cNvSpPr>
                <a:spLocks/>
              </p:cNvSpPr>
              <p:nvPr/>
            </p:nvSpPr>
            <p:spPr bwMode="auto">
              <a:xfrm>
                <a:off x="3428" y="1100"/>
                <a:ext cx="63" cy="23"/>
              </a:xfrm>
              <a:custGeom>
                <a:avLst/>
                <a:gdLst>
                  <a:gd name="T0" fmla="*/ 0 w 63"/>
                  <a:gd name="T1" fmla="*/ 23 h 23"/>
                  <a:gd name="T2" fmla="*/ 17 w 63"/>
                  <a:gd name="T3" fmla="*/ 17 h 23"/>
                  <a:gd name="T4" fmla="*/ 28 w 63"/>
                  <a:gd name="T5" fmla="*/ 12 h 23"/>
                  <a:gd name="T6" fmla="*/ 46 w 63"/>
                  <a:gd name="T7" fmla="*/ 6 h 23"/>
                  <a:gd name="T8" fmla="*/ 63 w 6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3">
                    <a:moveTo>
                      <a:pt x="0" y="23"/>
                    </a:moveTo>
                    <a:lnTo>
                      <a:pt x="17" y="17"/>
                    </a:lnTo>
                    <a:lnTo>
                      <a:pt x="28" y="12"/>
                    </a:lnTo>
                    <a:lnTo>
                      <a:pt x="46" y="6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5" name="Freeform 149"/>
              <p:cNvSpPr>
                <a:spLocks/>
              </p:cNvSpPr>
              <p:nvPr/>
            </p:nvSpPr>
            <p:spPr bwMode="auto">
              <a:xfrm>
                <a:off x="3491" y="1100"/>
                <a:ext cx="62" cy="6"/>
              </a:xfrm>
              <a:custGeom>
                <a:avLst/>
                <a:gdLst>
                  <a:gd name="T0" fmla="*/ 0 w 62"/>
                  <a:gd name="T1" fmla="*/ 0 h 6"/>
                  <a:gd name="T2" fmla="*/ 28 w 62"/>
                  <a:gd name="T3" fmla="*/ 0 h 6"/>
                  <a:gd name="T4" fmla="*/ 62 w 6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6">
                    <a:moveTo>
                      <a:pt x="0" y="0"/>
                    </a:moveTo>
                    <a:lnTo>
                      <a:pt x="28" y="0"/>
                    </a:lnTo>
                    <a:lnTo>
                      <a:pt x="62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6" name="Freeform 150"/>
              <p:cNvSpPr>
                <a:spLocks/>
              </p:cNvSpPr>
              <p:nvPr/>
            </p:nvSpPr>
            <p:spPr bwMode="auto">
              <a:xfrm>
                <a:off x="3553" y="1100"/>
                <a:ext cx="63" cy="6"/>
              </a:xfrm>
              <a:custGeom>
                <a:avLst/>
                <a:gdLst>
                  <a:gd name="T0" fmla="*/ 0 w 63"/>
                  <a:gd name="T1" fmla="*/ 6 h 6"/>
                  <a:gd name="T2" fmla="*/ 29 w 63"/>
                  <a:gd name="T3" fmla="*/ 0 h 6"/>
                  <a:gd name="T4" fmla="*/ 63 w 6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29" y="0"/>
                    </a:lnTo>
                    <a:lnTo>
                      <a:pt x="63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7" name="Freeform 151"/>
              <p:cNvSpPr>
                <a:spLocks/>
              </p:cNvSpPr>
              <p:nvPr/>
            </p:nvSpPr>
            <p:spPr bwMode="auto">
              <a:xfrm>
                <a:off x="3616" y="1100"/>
                <a:ext cx="63" cy="6"/>
              </a:xfrm>
              <a:custGeom>
                <a:avLst/>
                <a:gdLst>
                  <a:gd name="T0" fmla="*/ 0 w 63"/>
                  <a:gd name="T1" fmla="*/ 0 h 6"/>
                  <a:gd name="T2" fmla="*/ 29 w 63"/>
                  <a:gd name="T3" fmla="*/ 0 h 6"/>
                  <a:gd name="T4" fmla="*/ 63 w 6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0"/>
                    </a:moveTo>
                    <a:lnTo>
                      <a:pt x="29" y="0"/>
                    </a:lnTo>
                    <a:lnTo>
                      <a:pt x="63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8" name="Freeform 152"/>
              <p:cNvSpPr>
                <a:spLocks/>
              </p:cNvSpPr>
              <p:nvPr/>
            </p:nvSpPr>
            <p:spPr bwMode="auto">
              <a:xfrm>
                <a:off x="3679" y="1106"/>
                <a:ext cx="62" cy="6"/>
              </a:xfrm>
              <a:custGeom>
                <a:avLst/>
                <a:gdLst>
                  <a:gd name="T0" fmla="*/ 0 w 62"/>
                  <a:gd name="T1" fmla="*/ 0 h 6"/>
                  <a:gd name="T2" fmla="*/ 28 w 62"/>
                  <a:gd name="T3" fmla="*/ 0 h 6"/>
                  <a:gd name="T4" fmla="*/ 62 w 6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6">
                    <a:moveTo>
                      <a:pt x="0" y="0"/>
                    </a:moveTo>
                    <a:lnTo>
                      <a:pt x="28" y="0"/>
                    </a:lnTo>
                    <a:lnTo>
                      <a:pt x="62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49" name="Freeform 153"/>
              <p:cNvSpPr>
                <a:spLocks/>
              </p:cNvSpPr>
              <p:nvPr/>
            </p:nvSpPr>
            <p:spPr bwMode="auto">
              <a:xfrm>
                <a:off x="3741" y="1112"/>
                <a:ext cx="63" cy="17"/>
              </a:xfrm>
              <a:custGeom>
                <a:avLst/>
                <a:gdLst>
                  <a:gd name="T0" fmla="*/ 0 w 63"/>
                  <a:gd name="T1" fmla="*/ 0 h 17"/>
                  <a:gd name="T2" fmla="*/ 29 w 63"/>
                  <a:gd name="T3" fmla="*/ 5 h 17"/>
                  <a:gd name="T4" fmla="*/ 63 w 63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17">
                    <a:moveTo>
                      <a:pt x="0" y="0"/>
                    </a:moveTo>
                    <a:lnTo>
                      <a:pt x="29" y="5"/>
                    </a:lnTo>
                    <a:lnTo>
                      <a:pt x="63" y="1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0" name="Freeform 154"/>
              <p:cNvSpPr>
                <a:spLocks/>
              </p:cNvSpPr>
              <p:nvPr/>
            </p:nvSpPr>
            <p:spPr bwMode="auto">
              <a:xfrm>
                <a:off x="3804" y="1129"/>
                <a:ext cx="63" cy="22"/>
              </a:xfrm>
              <a:custGeom>
                <a:avLst/>
                <a:gdLst>
                  <a:gd name="T0" fmla="*/ 0 w 63"/>
                  <a:gd name="T1" fmla="*/ 0 h 22"/>
                  <a:gd name="T2" fmla="*/ 29 w 63"/>
                  <a:gd name="T3" fmla="*/ 11 h 22"/>
                  <a:gd name="T4" fmla="*/ 63 w 63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2">
                    <a:moveTo>
                      <a:pt x="0" y="0"/>
                    </a:moveTo>
                    <a:lnTo>
                      <a:pt x="29" y="11"/>
                    </a:lnTo>
                    <a:lnTo>
                      <a:pt x="63" y="2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1" name="Freeform 155"/>
              <p:cNvSpPr>
                <a:spLocks/>
              </p:cNvSpPr>
              <p:nvPr/>
            </p:nvSpPr>
            <p:spPr bwMode="auto">
              <a:xfrm>
                <a:off x="3867" y="1151"/>
                <a:ext cx="63" cy="6"/>
              </a:xfrm>
              <a:custGeom>
                <a:avLst/>
                <a:gdLst>
                  <a:gd name="T0" fmla="*/ 0 w 63"/>
                  <a:gd name="T1" fmla="*/ 0 h 6"/>
                  <a:gd name="T2" fmla="*/ 28 w 63"/>
                  <a:gd name="T3" fmla="*/ 6 h 6"/>
                  <a:gd name="T4" fmla="*/ 63 w 6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">
                    <a:moveTo>
                      <a:pt x="0" y="0"/>
                    </a:moveTo>
                    <a:lnTo>
                      <a:pt x="28" y="6"/>
                    </a:lnTo>
                    <a:lnTo>
                      <a:pt x="63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2" name="Freeform 156"/>
              <p:cNvSpPr>
                <a:spLocks/>
              </p:cNvSpPr>
              <p:nvPr/>
            </p:nvSpPr>
            <p:spPr bwMode="auto">
              <a:xfrm>
                <a:off x="3930" y="1157"/>
                <a:ext cx="62" cy="17"/>
              </a:xfrm>
              <a:custGeom>
                <a:avLst/>
                <a:gdLst>
                  <a:gd name="T0" fmla="*/ 0 w 62"/>
                  <a:gd name="T1" fmla="*/ 0 h 17"/>
                  <a:gd name="T2" fmla="*/ 17 w 62"/>
                  <a:gd name="T3" fmla="*/ 6 h 17"/>
                  <a:gd name="T4" fmla="*/ 34 w 62"/>
                  <a:gd name="T5" fmla="*/ 12 h 17"/>
                  <a:gd name="T6" fmla="*/ 45 w 62"/>
                  <a:gd name="T7" fmla="*/ 17 h 17"/>
                  <a:gd name="T8" fmla="*/ 62 w 6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17" y="6"/>
                    </a:lnTo>
                    <a:lnTo>
                      <a:pt x="34" y="12"/>
                    </a:lnTo>
                    <a:lnTo>
                      <a:pt x="45" y="17"/>
                    </a:lnTo>
                    <a:lnTo>
                      <a:pt x="62" y="1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3" name="Freeform 157"/>
              <p:cNvSpPr>
                <a:spLocks/>
              </p:cNvSpPr>
              <p:nvPr/>
            </p:nvSpPr>
            <p:spPr bwMode="auto">
              <a:xfrm>
                <a:off x="3992" y="1146"/>
                <a:ext cx="57" cy="28"/>
              </a:xfrm>
              <a:custGeom>
                <a:avLst/>
                <a:gdLst>
                  <a:gd name="T0" fmla="*/ 0 w 57"/>
                  <a:gd name="T1" fmla="*/ 28 h 28"/>
                  <a:gd name="T2" fmla="*/ 17 w 57"/>
                  <a:gd name="T3" fmla="*/ 23 h 28"/>
                  <a:gd name="T4" fmla="*/ 29 w 57"/>
                  <a:gd name="T5" fmla="*/ 11 h 28"/>
                  <a:gd name="T6" fmla="*/ 40 w 57"/>
                  <a:gd name="T7" fmla="*/ 5 h 28"/>
                  <a:gd name="T8" fmla="*/ 57 w 5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8">
                    <a:moveTo>
                      <a:pt x="0" y="28"/>
                    </a:moveTo>
                    <a:lnTo>
                      <a:pt x="17" y="23"/>
                    </a:lnTo>
                    <a:lnTo>
                      <a:pt x="29" y="11"/>
                    </a:lnTo>
                    <a:lnTo>
                      <a:pt x="40" y="5"/>
                    </a:lnTo>
                    <a:lnTo>
                      <a:pt x="5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4" name="Freeform 158"/>
              <p:cNvSpPr>
                <a:spLocks/>
              </p:cNvSpPr>
              <p:nvPr/>
            </p:nvSpPr>
            <p:spPr bwMode="auto">
              <a:xfrm>
                <a:off x="4049" y="1146"/>
                <a:ext cx="63" cy="23"/>
              </a:xfrm>
              <a:custGeom>
                <a:avLst/>
                <a:gdLst>
                  <a:gd name="T0" fmla="*/ 0 w 63"/>
                  <a:gd name="T1" fmla="*/ 0 h 23"/>
                  <a:gd name="T2" fmla="*/ 17 w 63"/>
                  <a:gd name="T3" fmla="*/ 0 h 23"/>
                  <a:gd name="T4" fmla="*/ 29 w 63"/>
                  <a:gd name="T5" fmla="*/ 5 h 23"/>
                  <a:gd name="T6" fmla="*/ 63 w 63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3">
                    <a:moveTo>
                      <a:pt x="0" y="0"/>
                    </a:moveTo>
                    <a:lnTo>
                      <a:pt x="17" y="0"/>
                    </a:lnTo>
                    <a:lnTo>
                      <a:pt x="29" y="5"/>
                    </a:lnTo>
                    <a:lnTo>
                      <a:pt x="63" y="2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5" name="Freeform 159"/>
              <p:cNvSpPr>
                <a:spLocks/>
              </p:cNvSpPr>
              <p:nvPr/>
            </p:nvSpPr>
            <p:spPr bwMode="auto">
              <a:xfrm>
                <a:off x="4112" y="1169"/>
                <a:ext cx="63" cy="39"/>
              </a:xfrm>
              <a:custGeom>
                <a:avLst/>
                <a:gdLst>
                  <a:gd name="T0" fmla="*/ 0 w 63"/>
                  <a:gd name="T1" fmla="*/ 0 h 39"/>
                  <a:gd name="T2" fmla="*/ 11 w 63"/>
                  <a:gd name="T3" fmla="*/ 0 h 39"/>
                  <a:gd name="T4" fmla="*/ 28 w 63"/>
                  <a:gd name="T5" fmla="*/ 5 h 39"/>
                  <a:gd name="T6" fmla="*/ 51 w 63"/>
                  <a:gd name="T7" fmla="*/ 17 h 39"/>
                  <a:gd name="T8" fmla="*/ 63 w 63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9">
                    <a:moveTo>
                      <a:pt x="0" y="0"/>
                    </a:moveTo>
                    <a:lnTo>
                      <a:pt x="11" y="0"/>
                    </a:lnTo>
                    <a:lnTo>
                      <a:pt x="28" y="5"/>
                    </a:lnTo>
                    <a:lnTo>
                      <a:pt x="51" y="17"/>
                    </a:lnTo>
                    <a:lnTo>
                      <a:pt x="63" y="3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6" name="Freeform 160"/>
              <p:cNvSpPr>
                <a:spLocks/>
              </p:cNvSpPr>
              <p:nvPr/>
            </p:nvSpPr>
            <p:spPr bwMode="auto">
              <a:xfrm>
                <a:off x="4175" y="1208"/>
                <a:ext cx="142" cy="719"/>
              </a:xfrm>
              <a:custGeom>
                <a:avLst/>
                <a:gdLst>
                  <a:gd name="T0" fmla="*/ 0 w 142"/>
                  <a:gd name="T1" fmla="*/ 0 h 719"/>
                  <a:gd name="T2" fmla="*/ 5 w 142"/>
                  <a:gd name="T3" fmla="*/ 29 h 719"/>
                  <a:gd name="T4" fmla="*/ 11 w 142"/>
                  <a:gd name="T5" fmla="*/ 57 h 719"/>
                  <a:gd name="T6" fmla="*/ 22 w 142"/>
                  <a:gd name="T7" fmla="*/ 92 h 719"/>
                  <a:gd name="T8" fmla="*/ 28 w 142"/>
                  <a:gd name="T9" fmla="*/ 132 h 719"/>
                  <a:gd name="T10" fmla="*/ 45 w 142"/>
                  <a:gd name="T11" fmla="*/ 223 h 719"/>
                  <a:gd name="T12" fmla="*/ 68 w 142"/>
                  <a:gd name="T13" fmla="*/ 320 h 719"/>
                  <a:gd name="T14" fmla="*/ 85 w 142"/>
                  <a:gd name="T15" fmla="*/ 422 h 719"/>
                  <a:gd name="T16" fmla="*/ 102 w 142"/>
                  <a:gd name="T17" fmla="*/ 525 h 719"/>
                  <a:gd name="T18" fmla="*/ 125 w 142"/>
                  <a:gd name="T19" fmla="*/ 622 h 719"/>
                  <a:gd name="T20" fmla="*/ 142 w 142"/>
                  <a:gd name="T21" fmla="*/ 71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719">
                    <a:moveTo>
                      <a:pt x="0" y="0"/>
                    </a:moveTo>
                    <a:lnTo>
                      <a:pt x="5" y="29"/>
                    </a:lnTo>
                    <a:lnTo>
                      <a:pt x="11" y="57"/>
                    </a:lnTo>
                    <a:lnTo>
                      <a:pt x="22" y="92"/>
                    </a:lnTo>
                    <a:lnTo>
                      <a:pt x="28" y="132"/>
                    </a:lnTo>
                    <a:lnTo>
                      <a:pt x="45" y="223"/>
                    </a:lnTo>
                    <a:lnTo>
                      <a:pt x="68" y="320"/>
                    </a:lnTo>
                    <a:lnTo>
                      <a:pt x="85" y="422"/>
                    </a:lnTo>
                    <a:lnTo>
                      <a:pt x="102" y="525"/>
                    </a:lnTo>
                    <a:lnTo>
                      <a:pt x="125" y="622"/>
                    </a:lnTo>
                    <a:lnTo>
                      <a:pt x="142" y="7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7" name="Freeform 161"/>
              <p:cNvSpPr>
                <a:spLocks/>
              </p:cNvSpPr>
              <p:nvPr/>
            </p:nvSpPr>
            <p:spPr bwMode="auto">
              <a:xfrm>
                <a:off x="1239" y="191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8" name="Freeform 162"/>
              <p:cNvSpPr>
                <a:spLocks/>
              </p:cNvSpPr>
              <p:nvPr/>
            </p:nvSpPr>
            <p:spPr bwMode="auto">
              <a:xfrm>
                <a:off x="1348" y="118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59" name="Freeform 163"/>
              <p:cNvSpPr>
                <a:spLocks/>
              </p:cNvSpPr>
              <p:nvPr/>
            </p:nvSpPr>
            <p:spPr bwMode="auto">
              <a:xfrm>
                <a:off x="1410" y="114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0" name="Freeform 164"/>
              <p:cNvSpPr>
                <a:spLocks/>
              </p:cNvSpPr>
              <p:nvPr/>
            </p:nvSpPr>
            <p:spPr bwMode="auto">
              <a:xfrm>
                <a:off x="1473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1" name="Freeform 165"/>
              <p:cNvSpPr>
                <a:spLocks/>
              </p:cNvSpPr>
              <p:nvPr/>
            </p:nvSpPr>
            <p:spPr bwMode="auto">
              <a:xfrm>
                <a:off x="1536" y="110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2" name="Freeform 166"/>
              <p:cNvSpPr>
                <a:spLocks/>
              </p:cNvSpPr>
              <p:nvPr/>
            </p:nvSpPr>
            <p:spPr bwMode="auto">
              <a:xfrm>
                <a:off x="1598" y="1100"/>
                <a:ext cx="35" cy="34"/>
              </a:xfrm>
              <a:custGeom>
                <a:avLst/>
                <a:gdLst>
                  <a:gd name="T0" fmla="*/ 17 w 35"/>
                  <a:gd name="T1" fmla="*/ 0 h 34"/>
                  <a:gd name="T2" fmla="*/ 35 w 35"/>
                  <a:gd name="T3" fmla="*/ 17 h 34"/>
                  <a:gd name="T4" fmla="*/ 17 w 35"/>
                  <a:gd name="T5" fmla="*/ 34 h 34"/>
                  <a:gd name="T6" fmla="*/ 0 w 35"/>
                  <a:gd name="T7" fmla="*/ 17 h 34"/>
                  <a:gd name="T8" fmla="*/ 17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7" y="0"/>
                    </a:moveTo>
                    <a:lnTo>
                      <a:pt x="35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3" name="Freeform 167"/>
              <p:cNvSpPr>
                <a:spLocks/>
              </p:cNvSpPr>
              <p:nvPr/>
            </p:nvSpPr>
            <p:spPr bwMode="auto">
              <a:xfrm>
                <a:off x="1661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4" name="Freeform 168"/>
              <p:cNvSpPr>
                <a:spLocks/>
              </p:cNvSpPr>
              <p:nvPr/>
            </p:nvSpPr>
            <p:spPr bwMode="auto">
              <a:xfrm>
                <a:off x="1724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5" name="Freeform 169"/>
              <p:cNvSpPr>
                <a:spLocks/>
              </p:cNvSpPr>
              <p:nvPr/>
            </p:nvSpPr>
            <p:spPr bwMode="auto">
              <a:xfrm>
                <a:off x="1786" y="1112"/>
                <a:ext cx="35" cy="34"/>
              </a:xfrm>
              <a:custGeom>
                <a:avLst/>
                <a:gdLst>
                  <a:gd name="T0" fmla="*/ 18 w 35"/>
                  <a:gd name="T1" fmla="*/ 0 h 34"/>
                  <a:gd name="T2" fmla="*/ 35 w 35"/>
                  <a:gd name="T3" fmla="*/ 17 h 34"/>
                  <a:gd name="T4" fmla="*/ 18 w 35"/>
                  <a:gd name="T5" fmla="*/ 34 h 34"/>
                  <a:gd name="T6" fmla="*/ 0 w 35"/>
                  <a:gd name="T7" fmla="*/ 17 h 34"/>
                  <a:gd name="T8" fmla="*/ 18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8" y="0"/>
                    </a:moveTo>
                    <a:lnTo>
                      <a:pt x="35" y="17"/>
                    </a:lnTo>
                    <a:lnTo>
                      <a:pt x="18" y="34"/>
                    </a:lnTo>
                    <a:lnTo>
                      <a:pt x="0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6" name="Freeform 170"/>
              <p:cNvSpPr>
                <a:spLocks/>
              </p:cNvSpPr>
              <p:nvPr/>
            </p:nvSpPr>
            <p:spPr bwMode="auto">
              <a:xfrm>
                <a:off x="1849" y="110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7" name="Freeform 171"/>
              <p:cNvSpPr>
                <a:spLocks/>
              </p:cNvSpPr>
              <p:nvPr/>
            </p:nvSpPr>
            <p:spPr bwMode="auto">
              <a:xfrm>
                <a:off x="1912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8" name="Freeform 172"/>
              <p:cNvSpPr>
                <a:spLocks/>
              </p:cNvSpPr>
              <p:nvPr/>
            </p:nvSpPr>
            <p:spPr bwMode="auto">
              <a:xfrm>
                <a:off x="1975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69" name="Freeform 173"/>
              <p:cNvSpPr>
                <a:spLocks/>
              </p:cNvSpPr>
              <p:nvPr/>
            </p:nvSpPr>
            <p:spPr bwMode="auto">
              <a:xfrm>
                <a:off x="2037" y="1129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0" name="Freeform 174"/>
              <p:cNvSpPr>
                <a:spLocks/>
              </p:cNvSpPr>
              <p:nvPr/>
            </p:nvSpPr>
            <p:spPr bwMode="auto">
              <a:xfrm>
                <a:off x="2100" y="114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1" name="Freeform 175"/>
              <p:cNvSpPr>
                <a:spLocks/>
              </p:cNvSpPr>
              <p:nvPr/>
            </p:nvSpPr>
            <p:spPr bwMode="auto">
              <a:xfrm>
                <a:off x="2163" y="114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2" name="Freeform 176"/>
              <p:cNvSpPr>
                <a:spLocks/>
              </p:cNvSpPr>
              <p:nvPr/>
            </p:nvSpPr>
            <p:spPr bwMode="auto">
              <a:xfrm>
                <a:off x="2225" y="1151"/>
                <a:ext cx="35" cy="35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35" y="18"/>
                    </a:lnTo>
                    <a:lnTo>
                      <a:pt x="17" y="35"/>
                    </a:lnTo>
                    <a:lnTo>
                      <a:pt x="0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3" name="Freeform 177"/>
              <p:cNvSpPr>
                <a:spLocks/>
              </p:cNvSpPr>
              <p:nvPr/>
            </p:nvSpPr>
            <p:spPr bwMode="auto">
              <a:xfrm>
                <a:off x="2288" y="1151"/>
                <a:ext cx="34" cy="35"/>
              </a:xfrm>
              <a:custGeom>
                <a:avLst/>
                <a:gdLst>
                  <a:gd name="T0" fmla="*/ 17 w 34"/>
                  <a:gd name="T1" fmla="*/ 0 h 35"/>
                  <a:gd name="T2" fmla="*/ 34 w 34"/>
                  <a:gd name="T3" fmla="*/ 18 h 35"/>
                  <a:gd name="T4" fmla="*/ 17 w 34"/>
                  <a:gd name="T5" fmla="*/ 35 h 35"/>
                  <a:gd name="T6" fmla="*/ 0 w 34"/>
                  <a:gd name="T7" fmla="*/ 18 h 35"/>
                  <a:gd name="T8" fmla="*/ 17 w 34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7" y="0"/>
                    </a:moveTo>
                    <a:lnTo>
                      <a:pt x="34" y="18"/>
                    </a:lnTo>
                    <a:lnTo>
                      <a:pt x="17" y="35"/>
                    </a:lnTo>
                    <a:lnTo>
                      <a:pt x="0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4" name="Freeform 178"/>
              <p:cNvSpPr>
                <a:spLocks/>
              </p:cNvSpPr>
              <p:nvPr/>
            </p:nvSpPr>
            <p:spPr bwMode="auto">
              <a:xfrm>
                <a:off x="2351" y="1134"/>
                <a:ext cx="34" cy="35"/>
              </a:xfrm>
              <a:custGeom>
                <a:avLst/>
                <a:gdLst>
                  <a:gd name="T0" fmla="*/ 17 w 34"/>
                  <a:gd name="T1" fmla="*/ 0 h 35"/>
                  <a:gd name="T2" fmla="*/ 34 w 34"/>
                  <a:gd name="T3" fmla="*/ 17 h 35"/>
                  <a:gd name="T4" fmla="*/ 17 w 34"/>
                  <a:gd name="T5" fmla="*/ 35 h 35"/>
                  <a:gd name="T6" fmla="*/ 0 w 34"/>
                  <a:gd name="T7" fmla="*/ 17 h 35"/>
                  <a:gd name="T8" fmla="*/ 17 w 34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5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5" name="Freeform 179"/>
              <p:cNvSpPr>
                <a:spLocks/>
              </p:cNvSpPr>
              <p:nvPr/>
            </p:nvSpPr>
            <p:spPr bwMode="auto">
              <a:xfrm>
                <a:off x="2413" y="1134"/>
                <a:ext cx="35" cy="35"/>
              </a:xfrm>
              <a:custGeom>
                <a:avLst/>
                <a:gdLst>
                  <a:gd name="T0" fmla="*/ 18 w 35"/>
                  <a:gd name="T1" fmla="*/ 0 h 35"/>
                  <a:gd name="T2" fmla="*/ 35 w 35"/>
                  <a:gd name="T3" fmla="*/ 17 h 35"/>
                  <a:gd name="T4" fmla="*/ 18 w 35"/>
                  <a:gd name="T5" fmla="*/ 35 h 35"/>
                  <a:gd name="T6" fmla="*/ 0 w 35"/>
                  <a:gd name="T7" fmla="*/ 17 h 35"/>
                  <a:gd name="T8" fmla="*/ 18 w 3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lnTo>
                      <a:pt x="35" y="17"/>
                    </a:lnTo>
                    <a:lnTo>
                      <a:pt x="18" y="35"/>
                    </a:lnTo>
                    <a:lnTo>
                      <a:pt x="0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6" name="Freeform 180"/>
              <p:cNvSpPr>
                <a:spLocks/>
              </p:cNvSpPr>
              <p:nvPr/>
            </p:nvSpPr>
            <p:spPr bwMode="auto">
              <a:xfrm>
                <a:off x="2470" y="1140"/>
                <a:ext cx="35" cy="34"/>
              </a:xfrm>
              <a:custGeom>
                <a:avLst/>
                <a:gdLst>
                  <a:gd name="T0" fmla="*/ 18 w 35"/>
                  <a:gd name="T1" fmla="*/ 0 h 34"/>
                  <a:gd name="T2" fmla="*/ 35 w 35"/>
                  <a:gd name="T3" fmla="*/ 17 h 34"/>
                  <a:gd name="T4" fmla="*/ 18 w 35"/>
                  <a:gd name="T5" fmla="*/ 34 h 34"/>
                  <a:gd name="T6" fmla="*/ 0 w 35"/>
                  <a:gd name="T7" fmla="*/ 17 h 34"/>
                  <a:gd name="T8" fmla="*/ 18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8" y="0"/>
                    </a:moveTo>
                    <a:lnTo>
                      <a:pt x="35" y="17"/>
                    </a:lnTo>
                    <a:lnTo>
                      <a:pt x="18" y="34"/>
                    </a:lnTo>
                    <a:lnTo>
                      <a:pt x="0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7" name="Freeform 181"/>
              <p:cNvSpPr>
                <a:spLocks/>
              </p:cNvSpPr>
              <p:nvPr/>
            </p:nvSpPr>
            <p:spPr bwMode="auto">
              <a:xfrm>
                <a:off x="2533" y="114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8" name="Freeform 182"/>
              <p:cNvSpPr>
                <a:spLocks/>
              </p:cNvSpPr>
              <p:nvPr/>
            </p:nvSpPr>
            <p:spPr bwMode="auto">
              <a:xfrm>
                <a:off x="2596" y="114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79" name="Freeform 183"/>
              <p:cNvSpPr>
                <a:spLocks/>
              </p:cNvSpPr>
              <p:nvPr/>
            </p:nvSpPr>
            <p:spPr bwMode="auto">
              <a:xfrm>
                <a:off x="2659" y="114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0" name="Freeform 184"/>
              <p:cNvSpPr>
                <a:spLocks/>
              </p:cNvSpPr>
              <p:nvPr/>
            </p:nvSpPr>
            <p:spPr bwMode="auto">
              <a:xfrm>
                <a:off x="2721" y="114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1" name="Freeform 185"/>
              <p:cNvSpPr>
                <a:spLocks/>
              </p:cNvSpPr>
              <p:nvPr/>
            </p:nvSpPr>
            <p:spPr bwMode="auto">
              <a:xfrm>
                <a:off x="2784" y="1129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2" name="Freeform 186"/>
              <p:cNvSpPr>
                <a:spLocks/>
              </p:cNvSpPr>
              <p:nvPr/>
            </p:nvSpPr>
            <p:spPr bwMode="auto">
              <a:xfrm>
                <a:off x="2847" y="1129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3" name="Freeform 187"/>
              <p:cNvSpPr>
                <a:spLocks/>
              </p:cNvSpPr>
              <p:nvPr/>
            </p:nvSpPr>
            <p:spPr bwMode="auto">
              <a:xfrm>
                <a:off x="2909" y="1123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4" name="Freeform 188"/>
              <p:cNvSpPr>
                <a:spLocks/>
              </p:cNvSpPr>
              <p:nvPr/>
            </p:nvSpPr>
            <p:spPr bwMode="auto">
              <a:xfrm>
                <a:off x="2972" y="1123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5" name="Freeform 189"/>
              <p:cNvSpPr>
                <a:spLocks/>
              </p:cNvSpPr>
              <p:nvPr/>
            </p:nvSpPr>
            <p:spPr bwMode="auto">
              <a:xfrm>
                <a:off x="3035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6" name="Freeform 190"/>
              <p:cNvSpPr>
                <a:spLocks/>
              </p:cNvSpPr>
              <p:nvPr/>
            </p:nvSpPr>
            <p:spPr bwMode="auto">
              <a:xfrm>
                <a:off x="3097" y="1117"/>
                <a:ext cx="35" cy="34"/>
              </a:xfrm>
              <a:custGeom>
                <a:avLst/>
                <a:gdLst>
                  <a:gd name="T0" fmla="*/ 17 w 35"/>
                  <a:gd name="T1" fmla="*/ 0 h 34"/>
                  <a:gd name="T2" fmla="*/ 35 w 35"/>
                  <a:gd name="T3" fmla="*/ 17 h 34"/>
                  <a:gd name="T4" fmla="*/ 17 w 35"/>
                  <a:gd name="T5" fmla="*/ 34 h 34"/>
                  <a:gd name="T6" fmla="*/ 0 w 35"/>
                  <a:gd name="T7" fmla="*/ 17 h 34"/>
                  <a:gd name="T8" fmla="*/ 17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7" y="0"/>
                    </a:moveTo>
                    <a:lnTo>
                      <a:pt x="35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7" name="Freeform 191"/>
              <p:cNvSpPr>
                <a:spLocks/>
              </p:cNvSpPr>
              <p:nvPr/>
            </p:nvSpPr>
            <p:spPr bwMode="auto">
              <a:xfrm>
                <a:off x="3160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8" name="Freeform 192"/>
              <p:cNvSpPr>
                <a:spLocks/>
              </p:cNvSpPr>
              <p:nvPr/>
            </p:nvSpPr>
            <p:spPr bwMode="auto">
              <a:xfrm>
                <a:off x="3223" y="1106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89" name="Freeform 193"/>
              <p:cNvSpPr>
                <a:spLocks/>
              </p:cNvSpPr>
              <p:nvPr/>
            </p:nvSpPr>
            <p:spPr bwMode="auto">
              <a:xfrm>
                <a:off x="3285" y="1100"/>
                <a:ext cx="35" cy="34"/>
              </a:xfrm>
              <a:custGeom>
                <a:avLst/>
                <a:gdLst>
                  <a:gd name="T0" fmla="*/ 18 w 35"/>
                  <a:gd name="T1" fmla="*/ 0 h 34"/>
                  <a:gd name="T2" fmla="*/ 35 w 35"/>
                  <a:gd name="T3" fmla="*/ 17 h 34"/>
                  <a:gd name="T4" fmla="*/ 18 w 35"/>
                  <a:gd name="T5" fmla="*/ 34 h 34"/>
                  <a:gd name="T6" fmla="*/ 0 w 35"/>
                  <a:gd name="T7" fmla="*/ 17 h 34"/>
                  <a:gd name="T8" fmla="*/ 18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8" y="0"/>
                    </a:moveTo>
                    <a:lnTo>
                      <a:pt x="35" y="17"/>
                    </a:lnTo>
                    <a:lnTo>
                      <a:pt x="18" y="34"/>
                    </a:lnTo>
                    <a:lnTo>
                      <a:pt x="0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0" name="Freeform 194"/>
              <p:cNvSpPr>
                <a:spLocks/>
              </p:cNvSpPr>
              <p:nvPr/>
            </p:nvSpPr>
            <p:spPr bwMode="auto">
              <a:xfrm>
                <a:off x="3348" y="1094"/>
                <a:ext cx="34" cy="35"/>
              </a:xfrm>
              <a:custGeom>
                <a:avLst/>
                <a:gdLst>
                  <a:gd name="T0" fmla="*/ 17 w 34"/>
                  <a:gd name="T1" fmla="*/ 0 h 35"/>
                  <a:gd name="T2" fmla="*/ 34 w 34"/>
                  <a:gd name="T3" fmla="*/ 18 h 35"/>
                  <a:gd name="T4" fmla="*/ 17 w 34"/>
                  <a:gd name="T5" fmla="*/ 35 h 35"/>
                  <a:gd name="T6" fmla="*/ 0 w 34"/>
                  <a:gd name="T7" fmla="*/ 18 h 35"/>
                  <a:gd name="T8" fmla="*/ 17 w 34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7" y="0"/>
                    </a:moveTo>
                    <a:lnTo>
                      <a:pt x="34" y="18"/>
                    </a:lnTo>
                    <a:lnTo>
                      <a:pt x="17" y="35"/>
                    </a:lnTo>
                    <a:lnTo>
                      <a:pt x="0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1" name="Freeform 195"/>
              <p:cNvSpPr>
                <a:spLocks/>
              </p:cNvSpPr>
              <p:nvPr/>
            </p:nvSpPr>
            <p:spPr bwMode="auto">
              <a:xfrm>
                <a:off x="3411" y="1089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2" name="Freeform 196"/>
              <p:cNvSpPr>
                <a:spLocks/>
              </p:cNvSpPr>
              <p:nvPr/>
            </p:nvSpPr>
            <p:spPr bwMode="auto">
              <a:xfrm>
                <a:off x="3474" y="1089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3" name="Freeform 197"/>
              <p:cNvSpPr>
                <a:spLocks/>
              </p:cNvSpPr>
              <p:nvPr/>
            </p:nvSpPr>
            <p:spPr bwMode="auto">
              <a:xfrm>
                <a:off x="3536" y="1112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4" name="Freeform 198"/>
              <p:cNvSpPr>
                <a:spLocks/>
              </p:cNvSpPr>
              <p:nvPr/>
            </p:nvSpPr>
            <p:spPr bwMode="auto">
              <a:xfrm>
                <a:off x="3599" y="1117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5" name="Freeform 199"/>
              <p:cNvSpPr>
                <a:spLocks/>
              </p:cNvSpPr>
              <p:nvPr/>
            </p:nvSpPr>
            <p:spPr bwMode="auto">
              <a:xfrm>
                <a:off x="3662" y="1123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6" name="Freeform 200"/>
              <p:cNvSpPr>
                <a:spLocks/>
              </p:cNvSpPr>
              <p:nvPr/>
            </p:nvSpPr>
            <p:spPr bwMode="auto">
              <a:xfrm>
                <a:off x="3724" y="1140"/>
                <a:ext cx="35" cy="34"/>
              </a:xfrm>
              <a:custGeom>
                <a:avLst/>
                <a:gdLst>
                  <a:gd name="T0" fmla="*/ 17 w 35"/>
                  <a:gd name="T1" fmla="*/ 0 h 34"/>
                  <a:gd name="T2" fmla="*/ 35 w 35"/>
                  <a:gd name="T3" fmla="*/ 17 h 34"/>
                  <a:gd name="T4" fmla="*/ 17 w 35"/>
                  <a:gd name="T5" fmla="*/ 34 h 34"/>
                  <a:gd name="T6" fmla="*/ 0 w 35"/>
                  <a:gd name="T7" fmla="*/ 17 h 34"/>
                  <a:gd name="T8" fmla="*/ 17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7" y="0"/>
                    </a:moveTo>
                    <a:lnTo>
                      <a:pt x="35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7" name="Freeform 201"/>
              <p:cNvSpPr>
                <a:spLocks/>
              </p:cNvSpPr>
              <p:nvPr/>
            </p:nvSpPr>
            <p:spPr bwMode="auto">
              <a:xfrm>
                <a:off x="3787" y="114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8" name="Freeform 202"/>
              <p:cNvSpPr>
                <a:spLocks/>
              </p:cNvSpPr>
              <p:nvPr/>
            </p:nvSpPr>
            <p:spPr bwMode="auto">
              <a:xfrm>
                <a:off x="3850" y="1151"/>
                <a:ext cx="34" cy="35"/>
              </a:xfrm>
              <a:custGeom>
                <a:avLst/>
                <a:gdLst>
                  <a:gd name="T0" fmla="*/ 17 w 34"/>
                  <a:gd name="T1" fmla="*/ 0 h 35"/>
                  <a:gd name="T2" fmla="*/ 34 w 34"/>
                  <a:gd name="T3" fmla="*/ 18 h 35"/>
                  <a:gd name="T4" fmla="*/ 17 w 34"/>
                  <a:gd name="T5" fmla="*/ 35 h 35"/>
                  <a:gd name="T6" fmla="*/ 0 w 34"/>
                  <a:gd name="T7" fmla="*/ 18 h 35"/>
                  <a:gd name="T8" fmla="*/ 17 w 34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7" y="0"/>
                    </a:moveTo>
                    <a:lnTo>
                      <a:pt x="34" y="18"/>
                    </a:lnTo>
                    <a:lnTo>
                      <a:pt x="17" y="35"/>
                    </a:lnTo>
                    <a:lnTo>
                      <a:pt x="0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899" name="Freeform 203"/>
              <p:cNvSpPr>
                <a:spLocks/>
              </p:cNvSpPr>
              <p:nvPr/>
            </p:nvSpPr>
            <p:spPr bwMode="auto">
              <a:xfrm>
                <a:off x="3912" y="1174"/>
                <a:ext cx="35" cy="34"/>
              </a:xfrm>
              <a:custGeom>
                <a:avLst/>
                <a:gdLst>
                  <a:gd name="T0" fmla="*/ 18 w 35"/>
                  <a:gd name="T1" fmla="*/ 0 h 34"/>
                  <a:gd name="T2" fmla="*/ 35 w 35"/>
                  <a:gd name="T3" fmla="*/ 17 h 34"/>
                  <a:gd name="T4" fmla="*/ 18 w 35"/>
                  <a:gd name="T5" fmla="*/ 34 h 34"/>
                  <a:gd name="T6" fmla="*/ 0 w 35"/>
                  <a:gd name="T7" fmla="*/ 17 h 34"/>
                  <a:gd name="T8" fmla="*/ 18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8" y="0"/>
                    </a:moveTo>
                    <a:lnTo>
                      <a:pt x="35" y="17"/>
                    </a:lnTo>
                    <a:lnTo>
                      <a:pt x="18" y="34"/>
                    </a:lnTo>
                    <a:lnTo>
                      <a:pt x="0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0" name="Freeform 204"/>
              <p:cNvSpPr>
                <a:spLocks/>
              </p:cNvSpPr>
              <p:nvPr/>
            </p:nvSpPr>
            <p:spPr bwMode="auto">
              <a:xfrm>
                <a:off x="3975" y="1123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1" name="Freeform 205"/>
              <p:cNvSpPr>
                <a:spLocks/>
              </p:cNvSpPr>
              <p:nvPr/>
            </p:nvSpPr>
            <p:spPr bwMode="auto">
              <a:xfrm>
                <a:off x="4032" y="1163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2" name="Freeform 206"/>
              <p:cNvSpPr>
                <a:spLocks/>
              </p:cNvSpPr>
              <p:nvPr/>
            </p:nvSpPr>
            <p:spPr bwMode="auto">
              <a:xfrm>
                <a:off x="4095" y="1169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3" name="Freeform 207"/>
              <p:cNvSpPr>
                <a:spLocks/>
              </p:cNvSpPr>
              <p:nvPr/>
            </p:nvSpPr>
            <p:spPr bwMode="auto">
              <a:xfrm>
                <a:off x="4158" y="1248"/>
                <a:ext cx="34" cy="35"/>
              </a:xfrm>
              <a:custGeom>
                <a:avLst/>
                <a:gdLst>
                  <a:gd name="T0" fmla="*/ 17 w 34"/>
                  <a:gd name="T1" fmla="*/ 0 h 35"/>
                  <a:gd name="T2" fmla="*/ 34 w 34"/>
                  <a:gd name="T3" fmla="*/ 17 h 35"/>
                  <a:gd name="T4" fmla="*/ 17 w 34"/>
                  <a:gd name="T5" fmla="*/ 35 h 35"/>
                  <a:gd name="T6" fmla="*/ 0 w 34"/>
                  <a:gd name="T7" fmla="*/ 17 h 35"/>
                  <a:gd name="T8" fmla="*/ 17 w 34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5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4" name="Freeform 208"/>
              <p:cNvSpPr>
                <a:spLocks/>
              </p:cNvSpPr>
              <p:nvPr/>
            </p:nvSpPr>
            <p:spPr bwMode="auto">
              <a:xfrm>
                <a:off x="4300" y="1910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34 w 34"/>
                  <a:gd name="T3" fmla="*/ 17 h 34"/>
                  <a:gd name="T4" fmla="*/ 17 w 34"/>
                  <a:gd name="T5" fmla="*/ 34 h 34"/>
                  <a:gd name="T6" fmla="*/ 0 w 34"/>
                  <a:gd name="T7" fmla="*/ 17 h 34"/>
                  <a:gd name="T8" fmla="*/ 17 w 3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34" y="17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5" name="Rectangle 209"/>
              <p:cNvSpPr>
                <a:spLocks noChangeArrowheads="1"/>
              </p:cNvSpPr>
              <p:nvPr/>
            </p:nvSpPr>
            <p:spPr bwMode="auto">
              <a:xfrm>
                <a:off x="1239" y="191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6" name="Rectangle 210"/>
              <p:cNvSpPr>
                <a:spLocks noChangeArrowheads="1"/>
              </p:cNvSpPr>
              <p:nvPr/>
            </p:nvSpPr>
            <p:spPr bwMode="auto">
              <a:xfrm>
                <a:off x="1348" y="153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7" name="Rectangle 211"/>
              <p:cNvSpPr>
                <a:spLocks noChangeArrowheads="1"/>
              </p:cNvSpPr>
              <p:nvPr/>
            </p:nvSpPr>
            <p:spPr bwMode="auto">
              <a:xfrm>
                <a:off x="1410" y="124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8" name="Rectangle 212"/>
              <p:cNvSpPr>
                <a:spLocks noChangeArrowheads="1"/>
              </p:cNvSpPr>
              <p:nvPr/>
            </p:nvSpPr>
            <p:spPr bwMode="auto">
              <a:xfrm>
                <a:off x="1473" y="118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09" name="Rectangle 213"/>
              <p:cNvSpPr>
                <a:spLocks noChangeArrowheads="1"/>
              </p:cNvSpPr>
              <p:nvPr/>
            </p:nvSpPr>
            <p:spPr bwMode="auto">
              <a:xfrm>
                <a:off x="1536" y="114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0" name="Rectangle 214"/>
              <p:cNvSpPr>
                <a:spLocks noChangeArrowheads="1"/>
              </p:cNvSpPr>
              <p:nvPr/>
            </p:nvSpPr>
            <p:spPr bwMode="auto">
              <a:xfrm>
                <a:off x="1598" y="1112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1" name="Rectangle 215"/>
              <p:cNvSpPr>
                <a:spLocks noChangeArrowheads="1"/>
              </p:cNvSpPr>
              <p:nvPr/>
            </p:nvSpPr>
            <p:spPr bwMode="auto">
              <a:xfrm>
                <a:off x="1661" y="110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2" name="Rectangle 216"/>
              <p:cNvSpPr>
                <a:spLocks noChangeArrowheads="1"/>
              </p:cNvSpPr>
              <p:nvPr/>
            </p:nvSpPr>
            <p:spPr bwMode="auto">
              <a:xfrm>
                <a:off x="1724" y="110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3" name="Rectangle 217"/>
              <p:cNvSpPr>
                <a:spLocks noChangeArrowheads="1"/>
              </p:cNvSpPr>
              <p:nvPr/>
            </p:nvSpPr>
            <p:spPr bwMode="auto">
              <a:xfrm>
                <a:off x="1786" y="1100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4" name="Rectangle 218"/>
              <p:cNvSpPr>
                <a:spLocks noChangeArrowheads="1"/>
              </p:cNvSpPr>
              <p:nvPr/>
            </p:nvSpPr>
            <p:spPr bwMode="auto">
              <a:xfrm>
                <a:off x="1849" y="110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5" name="Rectangle 219"/>
              <p:cNvSpPr>
                <a:spLocks noChangeArrowheads="1"/>
              </p:cNvSpPr>
              <p:nvPr/>
            </p:nvSpPr>
            <p:spPr bwMode="auto">
              <a:xfrm>
                <a:off x="1912" y="1094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6" name="Rectangle 220"/>
              <p:cNvSpPr>
                <a:spLocks noChangeArrowheads="1"/>
              </p:cNvSpPr>
              <p:nvPr/>
            </p:nvSpPr>
            <p:spPr bwMode="auto">
              <a:xfrm>
                <a:off x="1975" y="110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7" name="Rectangle 221"/>
              <p:cNvSpPr>
                <a:spLocks noChangeArrowheads="1"/>
              </p:cNvSpPr>
              <p:nvPr/>
            </p:nvSpPr>
            <p:spPr bwMode="auto">
              <a:xfrm>
                <a:off x="2037" y="110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8" name="Rectangle 222"/>
              <p:cNvSpPr>
                <a:spLocks noChangeArrowheads="1"/>
              </p:cNvSpPr>
              <p:nvPr/>
            </p:nvSpPr>
            <p:spPr bwMode="auto">
              <a:xfrm>
                <a:off x="2100" y="1112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19" name="Rectangle 223"/>
              <p:cNvSpPr>
                <a:spLocks noChangeArrowheads="1"/>
              </p:cNvSpPr>
              <p:nvPr/>
            </p:nvSpPr>
            <p:spPr bwMode="auto">
              <a:xfrm>
                <a:off x="2163" y="112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0" name="Rectangle 224"/>
              <p:cNvSpPr>
                <a:spLocks noChangeArrowheads="1"/>
              </p:cNvSpPr>
              <p:nvPr/>
            </p:nvSpPr>
            <p:spPr bwMode="auto">
              <a:xfrm>
                <a:off x="2225" y="1146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1" name="Rectangle 225"/>
              <p:cNvSpPr>
                <a:spLocks noChangeArrowheads="1"/>
              </p:cNvSpPr>
              <p:nvPr/>
            </p:nvSpPr>
            <p:spPr bwMode="auto">
              <a:xfrm>
                <a:off x="2288" y="114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2" name="Rectangle 226"/>
              <p:cNvSpPr>
                <a:spLocks noChangeArrowheads="1"/>
              </p:cNvSpPr>
              <p:nvPr/>
            </p:nvSpPr>
            <p:spPr bwMode="auto">
              <a:xfrm>
                <a:off x="2351" y="1151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3" name="Rectangle 227"/>
              <p:cNvSpPr>
                <a:spLocks noChangeArrowheads="1"/>
              </p:cNvSpPr>
              <p:nvPr/>
            </p:nvSpPr>
            <p:spPr bwMode="auto">
              <a:xfrm>
                <a:off x="2413" y="1157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4" name="Rectangle 228"/>
              <p:cNvSpPr>
                <a:spLocks noChangeArrowheads="1"/>
              </p:cNvSpPr>
              <p:nvPr/>
            </p:nvSpPr>
            <p:spPr bwMode="auto">
              <a:xfrm>
                <a:off x="2470" y="1146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5" name="Rectangle 229"/>
              <p:cNvSpPr>
                <a:spLocks noChangeArrowheads="1"/>
              </p:cNvSpPr>
              <p:nvPr/>
            </p:nvSpPr>
            <p:spPr bwMode="auto">
              <a:xfrm>
                <a:off x="2533" y="114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6" name="Rectangle 230"/>
              <p:cNvSpPr>
                <a:spLocks noChangeArrowheads="1"/>
              </p:cNvSpPr>
              <p:nvPr/>
            </p:nvSpPr>
            <p:spPr bwMode="auto">
              <a:xfrm>
                <a:off x="2596" y="115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7" name="Rectangle 231"/>
              <p:cNvSpPr>
                <a:spLocks noChangeArrowheads="1"/>
              </p:cNvSpPr>
              <p:nvPr/>
            </p:nvSpPr>
            <p:spPr bwMode="auto">
              <a:xfrm>
                <a:off x="2659" y="1151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8" name="Rectangle 232"/>
              <p:cNvSpPr>
                <a:spLocks noChangeArrowheads="1"/>
              </p:cNvSpPr>
              <p:nvPr/>
            </p:nvSpPr>
            <p:spPr bwMode="auto">
              <a:xfrm>
                <a:off x="2721" y="1151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29" name="Rectangle 233"/>
              <p:cNvSpPr>
                <a:spLocks noChangeArrowheads="1"/>
              </p:cNvSpPr>
              <p:nvPr/>
            </p:nvSpPr>
            <p:spPr bwMode="auto">
              <a:xfrm>
                <a:off x="2784" y="114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0" name="Rectangle 234"/>
              <p:cNvSpPr>
                <a:spLocks noChangeArrowheads="1"/>
              </p:cNvSpPr>
              <p:nvPr/>
            </p:nvSpPr>
            <p:spPr bwMode="auto">
              <a:xfrm>
                <a:off x="2847" y="1151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1" name="Rectangle 235"/>
              <p:cNvSpPr>
                <a:spLocks noChangeArrowheads="1"/>
              </p:cNvSpPr>
              <p:nvPr/>
            </p:nvSpPr>
            <p:spPr bwMode="auto">
              <a:xfrm>
                <a:off x="2909" y="114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2" name="Rectangle 236"/>
              <p:cNvSpPr>
                <a:spLocks noChangeArrowheads="1"/>
              </p:cNvSpPr>
              <p:nvPr/>
            </p:nvSpPr>
            <p:spPr bwMode="auto">
              <a:xfrm>
                <a:off x="2972" y="114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3" name="Rectangle 237"/>
              <p:cNvSpPr>
                <a:spLocks noChangeArrowheads="1"/>
              </p:cNvSpPr>
              <p:nvPr/>
            </p:nvSpPr>
            <p:spPr bwMode="auto">
              <a:xfrm>
                <a:off x="3035" y="112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4" name="Rectangle 238"/>
              <p:cNvSpPr>
                <a:spLocks noChangeArrowheads="1"/>
              </p:cNvSpPr>
              <p:nvPr/>
            </p:nvSpPr>
            <p:spPr bwMode="auto">
              <a:xfrm>
                <a:off x="3097" y="1123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5" name="Rectangle 239"/>
              <p:cNvSpPr>
                <a:spLocks noChangeArrowheads="1"/>
              </p:cNvSpPr>
              <p:nvPr/>
            </p:nvSpPr>
            <p:spPr bwMode="auto">
              <a:xfrm>
                <a:off x="3160" y="112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6" name="Rectangle 240"/>
              <p:cNvSpPr>
                <a:spLocks noChangeArrowheads="1"/>
              </p:cNvSpPr>
              <p:nvPr/>
            </p:nvSpPr>
            <p:spPr bwMode="auto">
              <a:xfrm>
                <a:off x="3223" y="111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7" name="Rectangle 241"/>
              <p:cNvSpPr>
                <a:spLocks noChangeArrowheads="1"/>
              </p:cNvSpPr>
              <p:nvPr/>
            </p:nvSpPr>
            <p:spPr bwMode="auto">
              <a:xfrm>
                <a:off x="3285" y="1117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8" name="Rectangle 242"/>
              <p:cNvSpPr>
                <a:spLocks noChangeArrowheads="1"/>
              </p:cNvSpPr>
              <p:nvPr/>
            </p:nvSpPr>
            <p:spPr bwMode="auto">
              <a:xfrm>
                <a:off x="3348" y="110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39" name="Rectangle 243"/>
              <p:cNvSpPr>
                <a:spLocks noChangeArrowheads="1"/>
              </p:cNvSpPr>
              <p:nvPr/>
            </p:nvSpPr>
            <p:spPr bwMode="auto">
              <a:xfrm>
                <a:off x="3411" y="110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0" name="Rectangle 244"/>
              <p:cNvSpPr>
                <a:spLocks noChangeArrowheads="1"/>
              </p:cNvSpPr>
              <p:nvPr/>
            </p:nvSpPr>
            <p:spPr bwMode="auto">
              <a:xfrm>
                <a:off x="3474" y="108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1" name="Rectangle 245"/>
              <p:cNvSpPr>
                <a:spLocks noChangeArrowheads="1"/>
              </p:cNvSpPr>
              <p:nvPr/>
            </p:nvSpPr>
            <p:spPr bwMode="auto">
              <a:xfrm>
                <a:off x="3536" y="108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2" name="Rectangle 246"/>
              <p:cNvSpPr>
                <a:spLocks noChangeArrowheads="1"/>
              </p:cNvSpPr>
              <p:nvPr/>
            </p:nvSpPr>
            <p:spPr bwMode="auto">
              <a:xfrm>
                <a:off x="3599" y="108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3" name="Rectangle 247"/>
              <p:cNvSpPr>
                <a:spLocks noChangeArrowheads="1"/>
              </p:cNvSpPr>
              <p:nvPr/>
            </p:nvSpPr>
            <p:spPr bwMode="auto">
              <a:xfrm>
                <a:off x="3662" y="108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4" name="Rectangle 248"/>
              <p:cNvSpPr>
                <a:spLocks noChangeArrowheads="1"/>
              </p:cNvSpPr>
              <p:nvPr/>
            </p:nvSpPr>
            <p:spPr bwMode="auto">
              <a:xfrm>
                <a:off x="3724" y="1094"/>
                <a:ext cx="35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5" name="Rectangle 249"/>
              <p:cNvSpPr>
                <a:spLocks noChangeArrowheads="1"/>
              </p:cNvSpPr>
              <p:nvPr/>
            </p:nvSpPr>
            <p:spPr bwMode="auto">
              <a:xfrm>
                <a:off x="3787" y="1112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6" name="Rectangle 250"/>
              <p:cNvSpPr>
                <a:spLocks noChangeArrowheads="1"/>
              </p:cNvSpPr>
              <p:nvPr/>
            </p:nvSpPr>
            <p:spPr bwMode="auto">
              <a:xfrm>
                <a:off x="3850" y="1134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7" name="Rectangle 251"/>
              <p:cNvSpPr>
                <a:spLocks noChangeArrowheads="1"/>
              </p:cNvSpPr>
              <p:nvPr/>
            </p:nvSpPr>
            <p:spPr bwMode="auto">
              <a:xfrm>
                <a:off x="3912" y="1140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8" name="Rectangle 252"/>
              <p:cNvSpPr>
                <a:spLocks noChangeArrowheads="1"/>
              </p:cNvSpPr>
              <p:nvPr/>
            </p:nvSpPr>
            <p:spPr bwMode="auto">
              <a:xfrm>
                <a:off x="3975" y="115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49" name="Rectangle 253"/>
              <p:cNvSpPr>
                <a:spLocks noChangeArrowheads="1"/>
              </p:cNvSpPr>
              <p:nvPr/>
            </p:nvSpPr>
            <p:spPr bwMode="auto">
              <a:xfrm>
                <a:off x="4032" y="112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50" name="Rectangle 254"/>
              <p:cNvSpPr>
                <a:spLocks noChangeArrowheads="1"/>
              </p:cNvSpPr>
              <p:nvPr/>
            </p:nvSpPr>
            <p:spPr bwMode="auto">
              <a:xfrm>
                <a:off x="4095" y="1151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51" name="Rectangle 255"/>
              <p:cNvSpPr>
                <a:spLocks noChangeArrowheads="1"/>
              </p:cNvSpPr>
              <p:nvPr/>
            </p:nvSpPr>
            <p:spPr bwMode="auto">
              <a:xfrm>
                <a:off x="4158" y="1191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52" name="Rectangle 256"/>
              <p:cNvSpPr>
                <a:spLocks noChangeArrowheads="1"/>
              </p:cNvSpPr>
              <p:nvPr/>
            </p:nvSpPr>
            <p:spPr bwMode="auto">
              <a:xfrm>
                <a:off x="4300" y="191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53" name="Rectangle 257"/>
              <p:cNvSpPr>
                <a:spLocks noChangeArrowheads="1"/>
              </p:cNvSpPr>
              <p:nvPr/>
            </p:nvSpPr>
            <p:spPr bwMode="auto">
              <a:xfrm>
                <a:off x="1177" y="1887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54" name="Rectangle 258"/>
              <p:cNvSpPr>
                <a:spLocks noChangeArrowheads="1"/>
              </p:cNvSpPr>
              <p:nvPr/>
            </p:nvSpPr>
            <p:spPr bwMode="auto">
              <a:xfrm>
                <a:off x="1177" y="1739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55" name="Rectangle 259"/>
              <p:cNvSpPr>
                <a:spLocks noChangeArrowheads="1"/>
              </p:cNvSpPr>
              <p:nvPr/>
            </p:nvSpPr>
            <p:spPr bwMode="auto">
              <a:xfrm>
                <a:off x="1177" y="1590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56" name="Rectangle 260"/>
              <p:cNvSpPr>
                <a:spLocks noChangeArrowheads="1"/>
              </p:cNvSpPr>
              <p:nvPr/>
            </p:nvSpPr>
            <p:spPr bwMode="auto">
              <a:xfrm>
                <a:off x="1177" y="1442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57" name="Rectangle 261"/>
              <p:cNvSpPr>
                <a:spLocks noChangeArrowheads="1"/>
              </p:cNvSpPr>
              <p:nvPr/>
            </p:nvSpPr>
            <p:spPr bwMode="auto">
              <a:xfrm>
                <a:off x="1177" y="1288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58" name="Rectangle 262"/>
              <p:cNvSpPr>
                <a:spLocks noChangeArrowheads="1"/>
              </p:cNvSpPr>
              <p:nvPr/>
            </p:nvSpPr>
            <p:spPr bwMode="auto">
              <a:xfrm>
                <a:off x="1177" y="1140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59" name="Rectangle 263"/>
              <p:cNvSpPr>
                <a:spLocks noChangeArrowheads="1"/>
              </p:cNvSpPr>
              <p:nvPr/>
            </p:nvSpPr>
            <p:spPr bwMode="auto">
              <a:xfrm>
                <a:off x="1177" y="992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6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0" name="Rectangle 264"/>
              <p:cNvSpPr>
                <a:spLocks noChangeArrowheads="1"/>
              </p:cNvSpPr>
              <p:nvPr/>
            </p:nvSpPr>
            <p:spPr bwMode="auto">
              <a:xfrm>
                <a:off x="1239" y="1978"/>
                <a:ext cx="3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1" name="Rectangle 265"/>
              <p:cNvSpPr>
                <a:spLocks noChangeArrowheads="1"/>
              </p:cNvSpPr>
              <p:nvPr/>
            </p:nvSpPr>
            <p:spPr bwMode="auto">
              <a:xfrm>
                <a:off x="1536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10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2" name="Rectangle 266"/>
              <p:cNvSpPr>
                <a:spLocks noChangeArrowheads="1"/>
              </p:cNvSpPr>
              <p:nvPr/>
            </p:nvSpPr>
            <p:spPr bwMode="auto">
              <a:xfrm>
                <a:off x="1849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20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3" name="Rectangle 267"/>
              <p:cNvSpPr>
                <a:spLocks noChangeArrowheads="1"/>
              </p:cNvSpPr>
              <p:nvPr/>
            </p:nvSpPr>
            <p:spPr bwMode="auto">
              <a:xfrm>
                <a:off x="2157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30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4" name="Rectangle 268"/>
              <p:cNvSpPr>
                <a:spLocks noChangeArrowheads="1"/>
              </p:cNvSpPr>
              <p:nvPr/>
            </p:nvSpPr>
            <p:spPr bwMode="auto">
              <a:xfrm>
                <a:off x="2470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40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5" name="Rectangle 269"/>
              <p:cNvSpPr>
                <a:spLocks noChangeArrowheads="1"/>
              </p:cNvSpPr>
              <p:nvPr/>
            </p:nvSpPr>
            <p:spPr bwMode="auto">
              <a:xfrm>
                <a:off x="2784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50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6" name="Rectangle 270"/>
              <p:cNvSpPr>
                <a:spLocks noChangeArrowheads="1"/>
              </p:cNvSpPr>
              <p:nvPr/>
            </p:nvSpPr>
            <p:spPr bwMode="auto">
              <a:xfrm>
                <a:off x="3097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60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7" name="Rectangle 271"/>
              <p:cNvSpPr>
                <a:spLocks noChangeArrowheads="1"/>
              </p:cNvSpPr>
              <p:nvPr/>
            </p:nvSpPr>
            <p:spPr bwMode="auto">
              <a:xfrm>
                <a:off x="3411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70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8" name="Rectangle 272"/>
              <p:cNvSpPr>
                <a:spLocks noChangeArrowheads="1"/>
              </p:cNvSpPr>
              <p:nvPr/>
            </p:nvSpPr>
            <p:spPr bwMode="auto">
              <a:xfrm>
                <a:off x="3719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80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69" name="Rectangle 273"/>
              <p:cNvSpPr>
                <a:spLocks noChangeArrowheads="1"/>
              </p:cNvSpPr>
              <p:nvPr/>
            </p:nvSpPr>
            <p:spPr bwMode="auto">
              <a:xfrm>
                <a:off x="4032" y="1978"/>
                <a:ext cx="72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90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70" name="Rectangle 274"/>
              <p:cNvSpPr>
                <a:spLocks noChangeArrowheads="1"/>
              </p:cNvSpPr>
              <p:nvPr/>
            </p:nvSpPr>
            <p:spPr bwMode="auto">
              <a:xfrm>
                <a:off x="4329" y="1978"/>
                <a:ext cx="108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100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71" name="Rectangle 275"/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819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Координата измерения, мм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72" name="Rectangle 276"/>
              <p:cNvSpPr>
                <a:spLocks noChangeArrowheads="1"/>
              </p:cNvSpPr>
              <p:nvPr/>
            </p:nvSpPr>
            <p:spPr bwMode="auto">
              <a:xfrm rot="16200000">
                <a:off x="683" y="1572"/>
                <a:ext cx="8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Среднее значение скорости, 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73" name="Rectangle 277"/>
              <p:cNvSpPr>
                <a:spLocks noChangeArrowheads="1"/>
              </p:cNvSpPr>
              <p:nvPr/>
            </p:nvSpPr>
            <p:spPr bwMode="auto">
              <a:xfrm rot="16200000">
                <a:off x="1044" y="1026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м/с 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7974" name="Line 278"/>
              <p:cNvSpPr>
                <a:spLocks noChangeShapeType="1"/>
              </p:cNvSpPr>
              <p:nvPr/>
            </p:nvSpPr>
            <p:spPr bwMode="auto">
              <a:xfrm>
                <a:off x="1728" y="1576"/>
                <a:ext cx="154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75" name="Freeform 279"/>
              <p:cNvSpPr>
                <a:spLocks/>
              </p:cNvSpPr>
              <p:nvPr/>
            </p:nvSpPr>
            <p:spPr bwMode="auto">
              <a:xfrm>
                <a:off x="1785" y="1559"/>
                <a:ext cx="35" cy="34"/>
              </a:xfrm>
              <a:custGeom>
                <a:avLst/>
                <a:gdLst>
                  <a:gd name="T0" fmla="*/ 18 w 35"/>
                  <a:gd name="T1" fmla="*/ 0 h 34"/>
                  <a:gd name="T2" fmla="*/ 35 w 35"/>
                  <a:gd name="T3" fmla="*/ 17 h 34"/>
                  <a:gd name="T4" fmla="*/ 18 w 35"/>
                  <a:gd name="T5" fmla="*/ 34 h 34"/>
                  <a:gd name="T6" fmla="*/ 0 w 35"/>
                  <a:gd name="T7" fmla="*/ 17 h 34"/>
                  <a:gd name="T8" fmla="*/ 18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8" y="0"/>
                    </a:moveTo>
                    <a:lnTo>
                      <a:pt x="35" y="17"/>
                    </a:lnTo>
                    <a:lnTo>
                      <a:pt x="18" y="34"/>
                    </a:lnTo>
                    <a:lnTo>
                      <a:pt x="0" y="1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76" name="Rectangle 280"/>
              <p:cNvSpPr>
                <a:spLocks noChangeArrowheads="1"/>
              </p:cNvSpPr>
              <p:nvPr/>
            </p:nvSpPr>
            <p:spPr bwMode="auto">
              <a:xfrm>
                <a:off x="1899" y="1536"/>
                <a:ext cx="458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PRO ULF 1037</a:t>
                </a:r>
                <a:endParaRPr lang="ru-RU" sz="2300">
                  <a:latin typeface="Arial" charset="0"/>
                </a:endParaRPr>
              </a:p>
            </p:txBody>
          </p:sp>
          <p:grpSp>
            <p:nvGrpSpPr>
              <p:cNvPr id="797977" name="Group 281"/>
              <p:cNvGrpSpPr>
                <a:grpSpLocks/>
              </p:cNvGrpSpPr>
              <p:nvPr/>
            </p:nvGrpSpPr>
            <p:grpSpPr bwMode="auto">
              <a:xfrm>
                <a:off x="3312" y="1536"/>
                <a:ext cx="406" cy="72"/>
                <a:chOff x="3097" y="2217"/>
                <a:chExt cx="406" cy="72"/>
              </a:xfrm>
            </p:grpSpPr>
            <p:sp>
              <p:nvSpPr>
                <p:cNvPr id="797978" name="Line 282"/>
                <p:cNvSpPr>
                  <a:spLocks noChangeShapeType="1"/>
                </p:cNvSpPr>
                <p:nvPr/>
              </p:nvSpPr>
              <p:spPr bwMode="auto">
                <a:xfrm>
                  <a:off x="3097" y="2257"/>
                  <a:ext cx="154" cy="1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979" name="Rectangle 283"/>
                <p:cNvSpPr>
                  <a:spLocks noChangeArrowheads="1"/>
                </p:cNvSpPr>
                <p:nvPr/>
              </p:nvSpPr>
              <p:spPr bwMode="auto">
                <a:xfrm>
                  <a:off x="3154" y="2240"/>
                  <a:ext cx="35" cy="34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7980" name="Rectangle 284"/>
                <p:cNvSpPr>
                  <a:spLocks noChangeArrowheads="1"/>
                </p:cNvSpPr>
                <p:nvPr/>
              </p:nvSpPr>
              <p:spPr bwMode="auto">
                <a:xfrm>
                  <a:off x="3268" y="2217"/>
                  <a:ext cx="235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  <a:latin typeface="Arial" charset="0"/>
                    </a:rPr>
                    <a:t>ROSCO</a:t>
                  </a:r>
                  <a:endParaRPr lang="ru-RU" sz="2300">
                    <a:latin typeface="Arial" charset="0"/>
                  </a:endParaRPr>
                </a:p>
              </p:txBody>
            </p:sp>
          </p:grpSp>
        </p:grpSp>
        <p:grpSp>
          <p:nvGrpSpPr>
            <p:cNvPr id="798256" name="Group 560"/>
            <p:cNvGrpSpPr>
              <a:grpSpLocks/>
            </p:cNvGrpSpPr>
            <p:nvPr/>
          </p:nvGrpSpPr>
          <p:grpSpPr bwMode="auto">
            <a:xfrm>
              <a:off x="1749" y="1480"/>
              <a:ext cx="680" cy="182"/>
              <a:chOff x="703" y="3430"/>
              <a:chExt cx="726" cy="182"/>
            </a:xfrm>
          </p:grpSpPr>
          <p:sp>
            <p:nvSpPr>
              <p:cNvPr id="798257" name="Rectangle 561"/>
              <p:cNvSpPr>
                <a:spLocks noChangeArrowheads="1"/>
              </p:cNvSpPr>
              <p:nvPr/>
            </p:nvSpPr>
            <p:spPr bwMode="auto">
              <a:xfrm>
                <a:off x="703" y="3430"/>
                <a:ext cx="726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49300"/>
                <a:r>
                  <a:rPr lang="en-US" sz="1200" b="1"/>
                  <a:t>   drop </a:t>
                </a:r>
                <a:endParaRPr lang="ru-RU" sz="1200" b="1"/>
              </a:p>
            </p:txBody>
          </p:sp>
          <p:sp>
            <p:nvSpPr>
              <p:cNvPr id="798258" name="Line 562"/>
              <p:cNvSpPr>
                <a:spLocks noChangeShapeType="1"/>
              </p:cNvSpPr>
              <p:nvPr/>
            </p:nvSpPr>
            <p:spPr bwMode="auto">
              <a:xfrm>
                <a:off x="748" y="3521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59" name="AutoShape 563"/>
              <p:cNvSpPr>
                <a:spLocks noChangeArrowheads="1"/>
              </p:cNvSpPr>
              <p:nvPr/>
            </p:nvSpPr>
            <p:spPr bwMode="auto">
              <a:xfrm>
                <a:off x="793" y="3493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98260" name="Group 564"/>
            <p:cNvGrpSpPr>
              <a:grpSpLocks/>
            </p:cNvGrpSpPr>
            <p:nvPr/>
          </p:nvGrpSpPr>
          <p:grpSpPr bwMode="auto">
            <a:xfrm>
              <a:off x="3288" y="1480"/>
              <a:ext cx="544" cy="182"/>
              <a:chOff x="2472" y="3067"/>
              <a:chExt cx="544" cy="182"/>
            </a:xfrm>
          </p:grpSpPr>
          <p:sp>
            <p:nvSpPr>
              <p:cNvPr id="798261" name="Rectangle 565"/>
              <p:cNvSpPr>
                <a:spLocks noChangeArrowheads="1"/>
              </p:cNvSpPr>
              <p:nvPr/>
            </p:nvSpPr>
            <p:spPr bwMode="auto">
              <a:xfrm>
                <a:off x="2472" y="3067"/>
                <a:ext cx="544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49300"/>
                <a:r>
                  <a:rPr lang="en-US" sz="1200" b="1"/>
                  <a:t> air </a:t>
                </a:r>
                <a:endParaRPr lang="ru-RU" sz="1200" b="1"/>
              </a:p>
            </p:txBody>
          </p:sp>
          <p:sp>
            <p:nvSpPr>
              <p:cNvPr id="798262" name="Line 566"/>
              <p:cNvSpPr>
                <a:spLocks noChangeShapeType="1"/>
              </p:cNvSpPr>
              <p:nvPr/>
            </p:nvSpPr>
            <p:spPr bwMode="auto">
              <a:xfrm>
                <a:off x="2517" y="3158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63" name="Rectangle 567"/>
              <p:cNvSpPr>
                <a:spLocks noChangeArrowheads="1"/>
              </p:cNvSpPr>
              <p:nvPr/>
            </p:nvSpPr>
            <p:spPr bwMode="auto">
              <a:xfrm>
                <a:off x="2562" y="3137"/>
                <a:ext cx="46" cy="4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rgbClr val="FF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798282" name="Group 586"/>
          <p:cNvGrpSpPr>
            <a:grpSpLocks/>
          </p:cNvGrpSpPr>
          <p:nvPr/>
        </p:nvGrpSpPr>
        <p:grpSpPr bwMode="auto">
          <a:xfrm>
            <a:off x="2135188" y="4191000"/>
            <a:ext cx="4922837" cy="2190750"/>
            <a:chOff x="1345" y="2640"/>
            <a:chExt cx="3101" cy="1380"/>
          </a:xfrm>
        </p:grpSpPr>
        <p:grpSp>
          <p:nvGrpSpPr>
            <p:cNvPr id="797983" name="Group 287"/>
            <p:cNvGrpSpPr>
              <a:grpSpLocks/>
            </p:cNvGrpSpPr>
            <p:nvPr/>
          </p:nvGrpSpPr>
          <p:grpSpPr bwMode="auto">
            <a:xfrm>
              <a:off x="1345" y="2640"/>
              <a:ext cx="3101" cy="1380"/>
              <a:chOff x="1127" y="2532"/>
              <a:chExt cx="3703" cy="1495"/>
            </a:xfrm>
          </p:grpSpPr>
          <p:sp>
            <p:nvSpPr>
              <p:cNvPr id="797984" name="Rectangle 288"/>
              <p:cNvSpPr>
                <a:spLocks noChangeArrowheads="1"/>
              </p:cNvSpPr>
              <p:nvPr/>
            </p:nvSpPr>
            <p:spPr bwMode="auto">
              <a:xfrm>
                <a:off x="1319" y="2570"/>
                <a:ext cx="3435" cy="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85" name="Line 289"/>
              <p:cNvSpPr>
                <a:spLocks noChangeShapeType="1"/>
              </p:cNvSpPr>
              <p:nvPr/>
            </p:nvSpPr>
            <p:spPr bwMode="auto">
              <a:xfrm>
                <a:off x="1319" y="3617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86" name="Line 290"/>
              <p:cNvSpPr>
                <a:spLocks noChangeShapeType="1"/>
              </p:cNvSpPr>
              <p:nvPr/>
            </p:nvSpPr>
            <p:spPr bwMode="auto">
              <a:xfrm>
                <a:off x="1319" y="3442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87" name="Line 291"/>
              <p:cNvSpPr>
                <a:spLocks noChangeShapeType="1"/>
              </p:cNvSpPr>
              <p:nvPr/>
            </p:nvSpPr>
            <p:spPr bwMode="auto">
              <a:xfrm>
                <a:off x="1319" y="3268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88" name="Line 292"/>
              <p:cNvSpPr>
                <a:spLocks noChangeShapeType="1"/>
              </p:cNvSpPr>
              <p:nvPr/>
            </p:nvSpPr>
            <p:spPr bwMode="auto">
              <a:xfrm>
                <a:off x="1319" y="3094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89" name="Line 293"/>
              <p:cNvSpPr>
                <a:spLocks noChangeShapeType="1"/>
              </p:cNvSpPr>
              <p:nvPr/>
            </p:nvSpPr>
            <p:spPr bwMode="auto">
              <a:xfrm>
                <a:off x="1319" y="2919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0" name="Line 294"/>
              <p:cNvSpPr>
                <a:spLocks noChangeShapeType="1"/>
              </p:cNvSpPr>
              <p:nvPr/>
            </p:nvSpPr>
            <p:spPr bwMode="auto">
              <a:xfrm>
                <a:off x="1319" y="2745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1" name="Line 295"/>
              <p:cNvSpPr>
                <a:spLocks noChangeShapeType="1"/>
              </p:cNvSpPr>
              <p:nvPr/>
            </p:nvSpPr>
            <p:spPr bwMode="auto">
              <a:xfrm>
                <a:off x="1319" y="2570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2" name="Line 296"/>
              <p:cNvSpPr>
                <a:spLocks noChangeShapeType="1"/>
              </p:cNvSpPr>
              <p:nvPr/>
            </p:nvSpPr>
            <p:spPr bwMode="auto">
              <a:xfrm>
                <a:off x="1663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3" name="Line 297"/>
              <p:cNvSpPr>
                <a:spLocks noChangeShapeType="1"/>
              </p:cNvSpPr>
              <p:nvPr/>
            </p:nvSpPr>
            <p:spPr bwMode="auto">
              <a:xfrm>
                <a:off x="2006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4" name="Line 298"/>
              <p:cNvSpPr>
                <a:spLocks noChangeShapeType="1"/>
              </p:cNvSpPr>
              <p:nvPr/>
            </p:nvSpPr>
            <p:spPr bwMode="auto">
              <a:xfrm>
                <a:off x="2349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5" name="Line 299"/>
              <p:cNvSpPr>
                <a:spLocks noChangeShapeType="1"/>
              </p:cNvSpPr>
              <p:nvPr/>
            </p:nvSpPr>
            <p:spPr bwMode="auto">
              <a:xfrm>
                <a:off x="2693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6" name="Line 300"/>
              <p:cNvSpPr>
                <a:spLocks noChangeShapeType="1"/>
              </p:cNvSpPr>
              <p:nvPr/>
            </p:nvSpPr>
            <p:spPr bwMode="auto">
              <a:xfrm>
                <a:off x="3036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7" name="Line 301"/>
              <p:cNvSpPr>
                <a:spLocks noChangeShapeType="1"/>
              </p:cNvSpPr>
              <p:nvPr/>
            </p:nvSpPr>
            <p:spPr bwMode="auto">
              <a:xfrm>
                <a:off x="3380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8" name="Line 302"/>
              <p:cNvSpPr>
                <a:spLocks noChangeShapeType="1"/>
              </p:cNvSpPr>
              <p:nvPr/>
            </p:nvSpPr>
            <p:spPr bwMode="auto">
              <a:xfrm>
                <a:off x="3724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999" name="Line 303"/>
              <p:cNvSpPr>
                <a:spLocks noChangeShapeType="1"/>
              </p:cNvSpPr>
              <p:nvPr/>
            </p:nvSpPr>
            <p:spPr bwMode="auto">
              <a:xfrm>
                <a:off x="4067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0" name="Line 304"/>
              <p:cNvSpPr>
                <a:spLocks noChangeShapeType="1"/>
              </p:cNvSpPr>
              <p:nvPr/>
            </p:nvSpPr>
            <p:spPr bwMode="auto">
              <a:xfrm>
                <a:off x="4410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1" name="Line 305"/>
              <p:cNvSpPr>
                <a:spLocks noChangeShapeType="1"/>
              </p:cNvSpPr>
              <p:nvPr/>
            </p:nvSpPr>
            <p:spPr bwMode="auto">
              <a:xfrm>
                <a:off x="4754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2" name="Rectangle 306"/>
              <p:cNvSpPr>
                <a:spLocks noChangeArrowheads="1"/>
              </p:cNvSpPr>
              <p:nvPr/>
            </p:nvSpPr>
            <p:spPr bwMode="auto">
              <a:xfrm>
                <a:off x="1319" y="2570"/>
                <a:ext cx="3435" cy="1222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3" name="Line 307"/>
              <p:cNvSpPr>
                <a:spLocks noChangeShapeType="1"/>
              </p:cNvSpPr>
              <p:nvPr/>
            </p:nvSpPr>
            <p:spPr bwMode="auto">
              <a:xfrm>
                <a:off x="1319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4" name="Line 308"/>
              <p:cNvSpPr>
                <a:spLocks noChangeShapeType="1"/>
              </p:cNvSpPr>
              <p:nvPr/>
            </p:nvSpPr>
            <p:spPr bwMode="auto">
              <a:xfrm>
                <a:off x="1300" y="379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5" name="Line 309"/>
              <p:cNvSpPr>
                <a:spLocks noChangeShapeType="1"/>
              </p:cNvSpPr>
              <p:nvPr/>
            </p:nvSpPr>
            <p:spPr bwMode="auto">
              <a:xfrm>
                <a:off x="1300" y="361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6" name="Line 310"/>
              <p:cNvSpPr>
                <a:spLocks noChangeShapeType="1"/>
              </p:cNvSpPr>
              <p:nvPr/>
            </p:nvSpPr>
            <p:spPr bwMode="auto">
              <a:xfrm>
                <a:off x="1300" y="344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7" name="Line 311"/>
              <p:cNvSpPr>
                <a:spLocks noChangeShapeType="1"/>
              </p:cNvSpPr>
              <p:nvPr/>
            </p:nvSpPr>
            <p:spPr bwMode="auto">
              <a:xfrm>
                <a:off x="1300" y="3268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8" name="Line 312"/>
              <p:cNvSpPr>
                <a:spLocks noChangeShapeType="1"/>
              </p:cNvSpPr>
              <p:nvPr/>
            </p:nvSpPr>
            <p:spPr bwMode="auto">
              <a:xfrm>
                <a:off x="1300" y="309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09" name="Line 313"/>
              <p:cNvSpPr>
                <a:spLocks noChangeShapeType="1"/>
              </p:cNvSpPr>
              <p:nvPr/>
            </p:nvSpPr>
            <p:spPr bwMode="auto">
              <a:xfrm>
                <a:off x="1300" y="291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0" name="Line 314"/>
              <p:cNvSpPr>
                <a:spLocks noChangeShapeType="1"/>
              </p:cNvSpPr>
              <p:nvPr/>
            </p:nvSpPr>
            <p:spPr bwMode="auto">
              <a:xfrm>
                <a:off x="1300" y="2745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1" name="Line 315"/>
              <p:cNvSpPr>
                <a:spLocks noChangeShapeType="1"/>
              </p:cNvSpPr>
              <p:nvPr/>
            </p:nvSpPr>
            <p:spPr bwMode="auto">
              <a:xfrm>
                <a:off x="1300" y="257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2" name="Line 316"/>
              <p:cNvSpPr>
                <a:spLocks noChangeShapeType="1"/>
              </p:cNvSpPr>
              <p:nvPr/>
            </p:nvSpPr>
            <p:spPr bwMode="auto">
              <a:xfrm>
                <a:off x="1319" y="3792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3" name="Line 317"/>
              <p:cNvSpPr>
                <a:spLocks noChangeShapeType="1"/>
              </p:cNvSpPr>
              <p:nvPr/>
            </p:nvSpPr>
            <p:spPr bwMode="auto">
              <a:xfrm flipV="1">
                <a:off x="1319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4" name="Line 318"/>
              <p:cNvSpPr>
                <a:spLocks noChangeShapeType="1"/>
              </p:cNvSpPr>
              <p:nvPr/>
            </p:nvSpPr>
            <p:spPr bwMode="auto">
              <a:xfrm flipV="1">
                <a:off x="1663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5" name="Line 319"/>
              <p:cNvSpPr>
                <a:spLocks noChangeShapeType="1"/>
              </p:cNvSpPr>
              <p:nvPr/>
            </p:nvSpPr>
            <p:spPr bwMode="auto">
              <a:xfrm flipV="1">
                <a:off x="2006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6" name="Line 320"/>
              <p:cNvSpPr>
                <a:spLocks noChangeShapeType="1"/>
              </p:cNvSpPr>
              <p:nvPr/>
            </p:nvSpPr>
            <p:spPr bwMode="auto">
              <a:xfrm flipV="1">
                <a:off x="2349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7" name="Line 321"/>
              <p:cNvSpPr>
                <a:spLocks noChangeShapeType="1"/>
              </p:cNvSpPr>
              <p:nvPr/>
            </p:nvSpPr>
            <p:spPr bwMode="auto">
              <a:xfrm flipV="1">
                <a:off x="2693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8" name="Line 322"/>
              <p:cNvSpPr>
                <a:spLocks noChangeShapeType="1"/>
              </p:cNvSpPr>
              <p:nvPr/>
            </p:nvSpPr>
            <p:spPr bwMode="auto">
              <a:xfrm flipV="1">
                <a:off x="3036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19" name="Line 323"/>
              <p:cNvSpPr>
                <a:spLocks noChangeShapeType="1"/>
              </p:cNvSpPr>
              <p:nvPr/>
            </p:nvSpPr>
            <p:spPr bwMode="auto">
              <a:xfrm flipV="1">
                <a:off x="3380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0" name="Line 324"/>
              <p:cNvSpPr>
                <a:spLocks noChangeShapeType="1"/>
              </p:cNvSpPr>
              <p:nvPr/>
            </p:nvSpPr>
            <p:spPr bwMode="auto">
              <a:xfrm flipV="1">
                <a:off x="3724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1" name="Line 325"/>
              <p:cNvSpPr>
                <a:spLocks noChangeShapeType="1"/>
              </p:cNvSpPr>
              <p:nvPr/>
            </p:nvSpPr>
            <p:spPr bwMode="auto">
              <a:xfrm flipV="1">
                <a:off x="4067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2" name="Line 326"/>
              <p:cNvSpPr>
                <a:spLocks noChangeShapeType="1"/>
              </p:cNvSpPr>
              <p:nvPr/>
            </p:nvSpPr>
            <p:spPr bwMode="auto">
              <a:xfrm flipV="1">
                <a:off x="4410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3" name="Line 327"/>
              <p:cNvSpPr>
                <a:spLocks noChangeShapeType="1"/>
              </p:cNvSpPr>
              <p:nvPr/>
            </p:nvSpPr>
            <p:spPr bwMode="auto">
              <a:xfrm flipV="1">
                <a:off x="4754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4" name="Freeform 328"/>
              <p:cNvSpPr>
                <a:spLocks/>
              </p:cNvSpPr>
              <p:nvPr/>
            </p:nvSpPr>
            <p:spPr bwMode="auto">
              <a:xfrm>
                <a:off x="1319" y="3028"/>
                <a:ext cx="137" cy="764"/>
              </a:xfrm>
              <a:custGeom>
                <a:avLst/>
                <a:gdLst>
                  <a:gd name="T0" fmla="*/ 0 w 275"/>
                  <a:gd name="T1" fmla="*/ 1528 h 1528"/>
                  <a:gd name="T2" fmla="*/ 17 w 275"/>
                  <a:gd name="T3" fmla="*/ 1430 h 1528"/>
                  <a:gd name="T4" fmla="*/ 35 w 275"/>
                  <a:gd name="T5" fmla="*/ 1326 h 1528"/>
                  <a:gd name="T6" fmla="*/ 54 w 275"/>
                  <a:gd name="T7" fmla="*/ 1220 h 1528"/>
                  <a:gd name="T8" fmla="*/ 71 w 275"/>
                  <a:gd name="T9" fmla="*/ 1111 h 1528"/>
                  <a:gd name="T10" fmla="*/ 110 w 275"/>
                  <a:gd name="T11" fmla="*/ 890 h 1528"/>
                  <a:gd name="T12" fmla="*/ 127 w 275"/>
                  <a:gd name="T13" fmla="*/ 779 h 1528"/>
                  <a:gd name="T14" fmla="*/ 146 w 275"/>
                  <a:gd name="T15" fmla="*/ 671 h 1528"/>
                  <a:gd name="T16" fmla="*/ 163 w 275"/>
                  <a:gd name="T17" fmla="*/ 566 h 1528"/>
                  <a:gd name="T18" fmla="*/ 182 w 275"/>
                  <a:gd name="T19" fmla="*/ 464 h 1528"/>
                  <a:gd name="T20" fmla="*/ 190 w 275"/>
                  <a:gd name="T21" fmla="*/ 416 h 1528"/>
                  <a:gd name="T22" fmla="*/ 200 w 275"/>
                  <a:gd name="T23" fmla="*/ 368 h 1528"/>
                  <a:gd name="T24" fmla="*/ 207 w 275"/>
                  <a:gd name="T25" fmla="*/ 322 h 1528"/>
                  <a:gd name="T26" fmla="*/ 215 w 275"/>
                  <a:gd name="T27" fmla="*/ 278 h 1528"/>
                  <a:gd name="T28" fmla="*/ 223 w 275"/>
                  <a:gd name="T29" fmla="*/ 236 h 1528"/>
                  <a:gd name="T30" fmla="*/ 232 w 275"/>
                  <a:gd name="T31" fmla="*/ 195 h 1528"/>
                  <a:gd name="T32" fmla="*/ 240 w 275"/>
                  <a:gd name="T33" fmla="*/ 157 h 1528"/>
                  <a:gd name="T34" fmla="*/ 248 w 275"/>
                  <a:gd name="T35" fmla="*/ 120 h 1528"/>
                  <a:gd name="T36" fmla="*/ 254 w 275"/>
                  <a:gd name="T37" fmla="*/ 86 h 1528"/>
                  <a:gd name="T38" fmla="*/ 261 w 275"/>
                  <a:gd name="T39" fmla="*/ 55 h 1528"/>
                  <a:gd name="T40" fmla="*/ 269 w 275"/>
                  <a:gd name="T41" fmla="*/ 26 h 1528"/>
                  <a:gd name="T42" fmla="*/ 275 w 275"/>
                  <a:gd name="T43" fmla="*/ 0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528">
                    <a:moveTo>
                      <a:pt x="0" y="1528"/>
                    </a:moveTo>
                    <a:lnTo>
                      <a:pt x="17" y="1430"/>
                    </a:lnTo>
                    <a:lnTo>
                      <a:pt x="35" y="1326"/>
                    </a:lnTo>
                    <a:lnTo>
                      <a:pt x="54" y="1220"/>
                    </a:lnTo>
                    <a:lnTo>
                      <a:pt x="71" y="1111"/>
                    </a:lnTo>
                    <a:lnTo>
                      <a:pt x="110" y="890"/>
                    </a:lnTo>
                    <a:lnTo>
                      <a:pt x="127" y="779"/>
                    </a:lnTo>
                    <a:lnTo>
                      <a:pt x="146" y="671"/>
                    </a:lnTo>
                    <a:lnTo>
                      <a:pt x="163" y="566"/>
                    </a:lnTo>
                    <a:lnTo>
                      <a:pt x="182" y="464"/>
                    </a:lnTo>
                    <a:lnTo>
                      <a:pt x="190" y="416"/>
                    </a:lnTo>
                    <a:lnTo>
                      <a:pt x="200" y="368"/>
                    </a:lnTo>
                    <a:lnTo>
                      <a:pt x="207" y="322"/>
                    </a:lnTo>
                    <a:lnTo>
                      <a:pt x="215" y="278"/>
                    </a:lnTo>
                    <a:lnTo>
                      <a:pt x="223" y="236"/>
                    </a:lnTo>
                    <a:lnTo>
                      <a:pt x="232" y="195"/>
                    </a:lnTo>
                    <a:lnTo>
                      <a:pt x="240" y="157"/>
                    </a:lnTo>
                    <a:lnTo>
                      <a:pt x="248" y="120"/>
                    </a:lnTo>
                    <a:lnTo>
                      <a:pt x="254" y="86"/>
                    </a:lnTo>
                    <a:lnTo>
                      <a:pt x="261" y="55"/>
                    </a:lnTo>
                    <a:lnTo>
                      <a:pt x="269" y="26"/>
                    </a:lnTo>
                    <a:lnTo>
                      <a:pt x="275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5" name="Freeform 329"/>
              <p:cNvSpPr>
                <a:spLocks/>
              </p:cNvSpPr>
              <p:nvPr/>
            </p:nvSpPr>
            <p:spPr bwMode="auto">
              <a:xfrm>
                <a:off x="1456" y="3000"/>
                <a:ext cx="69" cy="28"/>
              </a:xfrm>
              <a:custGeom>
                <a:avLst/>
                <a:gdLst>
                  <a:gd name="T0" fmla="*/ 0 w 138"/>
                  <a:gd name="T1" fmla="*/ 56 h 56"/>
                  <a:gd name="T2" fmla="*/ 3 w 138"/>
                  <a:gd name="T3" fmla="*/ 44 h 56"/>
                  <a:gd name="T4" fmla="*/ 11 w 138"/>
                  <a:gd name="T5" fmla="*/ 32 h 56"/>
                  <a:gd name="T6" fmla="*/ 19 w 138"/>
                  <a:gd name="T7" fmla="*/ 25 h 56"/>
                  <a:gd name="T8" fmla="*/ 27 w 138"/>
                  <a:gd name="T9" fmla="*/ 17 h 56"/>
                  <a:gd name="T10" fmla="*/ 38 w 138"/>
                  <a:gd name="T11" fmla="*/ 11 h 56"/>
                  <a:gd name="T12" fmla="*/ 48 w 138"/>
                  <a:gd name="T13" fmla="*/ 8 h 56"/>
                  <a:gd name="T14" fmla="*/ 71 w 138"/>
                  <a:gd name="T15" fmla="*/ 2 h 56"/>
                  <a:gd name="T16" fmla="*/ 94 w 138"/>
                  <a:gd name="T17" fmla="*/ 0 h 56"/>
                  <a:gd name="T18" fmla="*/ 113 w 138"/>
                  <a:gd name="T19" fmla="*/ 0 h 56"/>
                  <a:gd name="T20" fmla="*/ 123 w 138"/>
                  <a:gd name="T21" fmla="*/ 0 h 56"/>
                  <a:gd name="T22" fmla="*/ 128 w 138"/>
                  <a:gd name="T23" fmla="*/ 0 h 56"/>
                  <a:gd name="T24" fmla="*/ 134 w 138"/>
                  <a:gd name="T25" fmla="*/ 0 h 56"/>
                  <a:gd name="T26" fmla="*/ 138 w 138"/>
                  <a:gd name="T2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8" h="56">
                    <a:moveTo>
                      <a:pt x="0" y="56"/>
                    </a:moveTo>
                    <a:lnTo>
                      <a:pt x="3" y="44"/>
                    </a:lnTo>
                    <a:lnTo>
                      <a:pt x="11" y="32"/>
                    </a:lnTo>
                    <a:lnTo>
                      <a:pt x="19" y="25"/>
                    </a:lnTo>
                    <a:lnTo>
                      <a:pt x="27" y="17"/>
                    </a:lnTo>
                    <a:lnTo>
                      <a:pt x="38" y="11"/>
                    </a:lnTo>
                    <a:lnTo>
                      <a:pt x="48" y="8"/>
                    </a:lnTo>
                    <a:lnTo>
                      <a:pt x="71" y="2"/>
                    </a:lnTo>
                    <a:lnTo>
                      <a:pt x="94" y="0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6" name="Freeform 330"/>
              <p:cNvSpPr>
                <a:spLocks/>
              </p:cNvSpPr>
              <p:nvPr/>
            </p:nvSpPr>
            <p:spPr bwMode="auto">
              <a:xfrm>
                <a:off x="1525" y="2988"/>
                <a:ext cx="69" cy="12"/>
              </a:xfrm>
              <a:custGeom>
                <a:avLst/>
                <a:gdLst>
                  <a:gd name="T0" fmla="*/ 0 w 136"/>
                  <a:gd name="T1" fmla="*/ 23 h 23"/>
                  <a:gd name="T2" fmla="*/ 34 w 136"/>
                  <a:gd name="T3" fmla="*/ 15 h 23"/>
                  <a:gd name="T4" fmla="*/ 67 w 136"/>
                  <a:gd name="T5" fmla="*/ 7 h 23"/>
                  <a:gd name="T6" fmla="*/ 102 w 136"/>
                  <a:gd name="T7" fmla="*/ 4 h 23"/>
                  <a:gd name="T8" fmla="*/ 136 w 13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3">
                    <a:moveTo>
                      <a:pt x="0" y="23"/>
                    </a:moveTo>
                    <a:lnTo>
                      <a:pt x="34" y="15"/>
                    </a:lnTo>
                    <a:lnTo>
                      <a:pt x="67" y="7"/>
                    </a:lnTo>
                    <a:lnTo>
                      <a:pt x="102" y="4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7" name="Freeform 331"/>
              <p:cNvSpPr>
                <a:spLocks/>
              </p:cNvSpPr>
              <p:nvPr/>
            </p:nvSpPr>
            <p:spPr bwMode="auto">
              <a:xfrm>
                <a:off x="1594" y="2986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17 w 138"/>
                  <a:gd name="T3" fmla="*/ 2 h 4"/>
                  <a:gd name="T4" fmla="*/ 35 w 138"/>
                  <a:gd name="T5" fmla="*/ 4 h 4"/>
                  <a:gd name="T6" fmla="*/ 69 w 138"/>
                  <a:gd name="T7" fmla="*/ 4 h 4"/>
                  <a:gd name="T8" fmla="*/ 104 w 138"/>
                  <a:gd name="T9" fmla="*/ 4 h 4"/>
                  <a:gd name="T10" fmla="*/ 121 w 138"/>
                  <a:gd name="T11" fmla="*/ 4 h 4"/>
                  <a:gd name="T12" fmla="*/ 138 w 13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17" y="2"/>
                    </a:lnTo>
                    <a:lnTo>
                      <a:pt x="35" y="4"/>
                    </a:lnTo>
                    <a:lnTo>
                      <a:pt x="69" y="4"/>
                    </a:lnTo>
                    <a:lnTo>
                      <a:pt x="104" y="4"/>
                    </a:lnTo>
                    <a:lnTo>
                      <a:pt x="121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8" name="Freeform 332"/>
              <p:cNvSpPr>
                <a:spLocks/>
              </p:cNvSpPr>
              <p:nvPr/>
            </p:nvSpPr>
            <p:spPr bwMode="auto">
              <a:xfrm>
                <a:off x="1663" y="2956"/>
                <a:ext cx="68" cy="30"/>
              </a:xfrm>
              <a:custGeom>
                <a:avLst/>
                <a:gdLst>
                  <a:gd name="T0" fmla="*/ 0 w 137"/>
                  <a:gd name="T1" fmla="*/ 61 h 61"/>
                  <a:gd name="T2" fmla="*/ 18 w 137"/>
                  <a:gd name="T3" fmla="*/ 55 h 61"/>
                  <a:gd name="T4" fmla="*/ 35 w 137"/>
                  <a:gd name="T5" fmla="*/ 49 h 61"/>
                  <a:gd name="T6" fmla="*/ 68 w 137"/>
                  <a:gd name="T7" fmla="*/ 32 h 61"/>
                  <a:gd name="T8" fmla="*/ 102 w 137"/>
                  <a:gd name="T9" fmla="*/ 13 h 61"/>
                  <a:gd name="T10" fmla="*/ 119 w 137"/>
                  <a:gd name="T11" fmla="*/ 5 h 61"/>
                  <a:gd name="T12" fmla="*/ 137 w 137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61">
                    <a:moveTo>
                      <a:pt x="0" y="61"/>
                    </a:moveTo>
                    <a:lnTo>
                      <a:pt x="18" y="55"/>
                    </a:lnTo>
                    <a:lnTo>
                      <a:pt x="35" y="49"/>
                    </a:lnTo>
                    <a:lnTo>
                      <a:pt x="68" y="32"/>
                    </a:lnTo>
                    <a:lnTo>
                      <a:pt x="102" y="13"/>
                    </a:lnTo>
                    <a:lnTo>
                      <a:pt x="119" y="5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29" name="Freeform 333"/>
              <p:cNvSpPr>
                <a:spLocks/>
              </p:cNvSpPr>
              <p:nvPr/>
            </p:nvSpPr>
            <p:spPr bwMode="auto">
              <a:xfrm>
                <a:off x="1731" y="2942"/>
                <a:ext cx="69" cy="14"/>
              </a:xfrm>
              <a:custGeom>
                <a:avLst/>
                <a:gdLst>
                  <a:gd name="T0" fmla="*/ 0 w 138"/>
                  <a:gd name="T1" fmla="*/ 27 h 27"/>
                  <a:gd name="T2" fmla="*/ 17 w 138"/>
                  <a:gd name="T3" fmla="*/ 23 h 27"/>
                  <a:gd name="T4" fmla="*/ 34 w 138"/>
                  <a:gd name="T5" fmla="*/ 19 h 27"/>
                  <a:gd name="T6" fmla="*/ 69 w 138"/>
                  <a:gd name="T7" fmla="*/ 13 h 27"/>
                  <a:gd name="T8" fmla="*/ 103 w 138"/>
                  <a:gd name="T9" fmla="*/ 7 h 27"/>
                  <a:gd name="T10" fmla="*/ 121 w 138"/>
                  <a:gd name="T11" fmla="*/ 4 h 27"/>
                  <a:gd name="T12" fmla="*/ 138 w 138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27"/>
                    </a:moveTo>
                    <a:lnTo>
                      <a:pt x="17" y="23"/>
                    </a:lnTo>
                    <a:lnTo>
                      <a:pt x="34" y="19"/>
                    </a:lnTo>
                    <a:lnTo>
                      <a:pt x="69" y="13"/>
                    </a:lnTo>
                    <a:lnTo>
                      <a:pt x="103" y="7"/>
                    </a:lnTo>
                    <a:lnTo>
                      <a:pt x="121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0" name="Freeform 334"/>
              <p:cNvSpPr>
                <a:spLocks/>
              </p:cNvSpPr>
              <p:nvPr/>
            </p:nvSpPr>
            <p:spPr bwMode="auto">
              <a:xfrm>
                <a:off x="1800" y="2914"/>
                <a:ext cx="68" cy="28"/>
              </a:xfrm>
              <a:custGeom>
                <a:avLst/>
                <a:gdLst>
                  <a:gd name="T0" fmla="*/ 0 w 136"/>
                  <a:gd name="T1" fmla="*/ 58 h 58"/>
                  <a:gd name="T2" fmla="*/ 17 w 136"/>
                  <a:gd name="T3" fmla="*/ 52 h 58"/>
                  <a:gd name="T4" fmla="*/ 35 w 136"/>
                  <a:gd name="T5" fmla="*/ 42 h 58"/>
                  <a:gd name="T6" fmla="*/ 67 w 136"/>
                  <a:gd name="T7" fmla="*/ 25 h 58"/>
                  <a:gd name="T8" fmla="*/ 84 w 136"/>
                  <a:gd name="T9" fmla="*/ 15 h 58"/>
                  <a:gd name="T10" fmla="*/ 102 w 136"/>
                  <a:gd name="T11" fmla="*/ 8 h 58"/>
                  <a:gd name="T12" fmla="*/ 119 w 136"/>
                  <a:gd name="T13" fmla="*/ 2 h 58"/>
                  <a:gd name="T14" fmla="*/ 136 w 136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58">
                    <a:moveTo>
                      <a:pt x="0" y="58"/>
                    </a:moveTo>
                    <a:lnTo>
                      <a:pt x="17" y="52"/>
                    </a:lnTo>
                    <a:lnTo>
                      <a:pt x="35" y="42"/>
                    </a:lnTo>
                    <a:lnTo>
                      <a:pt x="67" y="25"/>
                    </a:lnTo>
                    <a:lnTo>
                      <a:pt x="84" y="15"/>
                    </a:lnTo>
                    <a:lnTo>
                      <a:pt x="102" y="8"/>
                    </a:lnTo>
                    <a:lnTo>
                      <a:pt x="119" y="2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1" name="Freeform 335"/>
              <p:cNvSpPr>
                <a:spLocks/>
              </p:cNvSpPr>
              <p:nvPr/>
            </p:nvSpPr>
            <p:spPr bwMode="auto">
              <a:xfrm>
                <a:off x="1868" y="2914"/>
                <a:ext cx="69" cy="24"/>
              </a:xfrm>
              <a:custGeom>
                <a:avLst/>
                <a:gdLst>
                  <a:gd name="T0" fmla="*/ 0 w 139"/>
                  <a:gd name="T1" fmla="*/ 0 h 50"/>
                  <a:gd name="T2" fmla="*/ 18 w 139"/>
                  <a:gd name="T3" fmla="*/ 2 h 50"/>
                  <a:gd name="T4" fmla="*/ 35 w 139"/>
                  <a:gd name="T5" fmla="*/ 8 h 50"/>
                  <a:gd name="T6" fmla="*/ 52 w 139"/>
                  <a:gd name="T7" fmla="*/ 17 h 50"/>
                  <a:gd name="T8" fmla="*/ 69 w 139"/>
                  <a:gd name="T9" fmla="*/ 27 h 50"/>
                  <a:gd name="T10" fmla="*/ 87 w 139"/>
                  <a:gd name="T11" fmla="*/ 37 h 50"/>
                  <a:gd name="T12" fmla="*/ 104 w 139"/>
                  <a:gd name="T13" fmla="*/ 44 h 50"/>
                  <a:gd name="T14" fmla="*/ 121 w 139"/>
                  <a:gd name="T15" fmla="*/ 48 h 50"/>
                  <a:gd name="T16" fmla="*/ 129 w 139"/>
                  <a:gd name="T17" fmla="*/ 50 h 50"/>
                  <a:gd name="T18" fmla="*/ 139 w 139"/>
                  <a:gd name="T1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50">
                    <a:moveTo>
                      <a:pt x="0" y="0"/>
                    </a:moveTo>
                    <a:lnTo>
                      <a:pt x="18" y="2"/>
                    </a:lnTo>
                    <a:lnTo>
                      <a:pt x="35" y="8"/>
                    </a:lnTo>
                    <a:lnTo>
                      <a:pt x="52" y="17"/>
                    </a:lnTo>
                    <a:lnTo>
                      <a:pt x="69" y="27"/>
                    </a:lnTo>
                    <a:lnTo>
                      <a:pt x="87" y="37"/>
                    </a:lnTo>
                    <a:lnTo>
                      <a:pt x="104" y="44"/>
                    </a:lnTo>
                    <a:lnTo>
                      <a:pt x="121" y="48"/>
                    </a:lnTo>
                    <a:lnTo>
                      <a:pt x="129" y="50"/>
                    </a:lnTo>
                    <a:lnTo>
                      <a:pt x="139" y="4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2" name="Freeform 336"/>
              <p:cNvSpPr>
                <a:spLocks/>
              </p:cNvSpPr>
              <p:nvPr/>
            </p:nvSpPr>
            <p:spPr bwMode="auto">
              <a:xfrm>
                <a:off x="1937" y="2883"/>
                <a:ext cx="69" cy="55"/>
              </a:xfrm>
              <a:custGeom>
                <a:avLst/>
                <a:gdLst>
                  <a:gd name="T0" fmla="*/ 0 w 138"/>
                  <a:gd name="T1" fmla="*/ 109 h 109"/>
                  <a:gd name="T2" fmla="*/ 9 w 138"/>
                  <a:gd name="T3" fmla="*/ 107 h 109"/>
                  <a:gd name="T4" fmla="*/ 17 w 138"/>
                  <a:gd name="T5" fmla="*/ 101 h 109"/>
                  <a:gd name="T6" fmla="*/ 34 w 138"/>
                  <a:gd name="T7" fmla="*/ 90 h 109"/>
                  <a:gd name="T8" fmla="*/ 51 w 138"/>
                  <a:gd name="T9" fmla="*/ 75 h 109"/>
                  <a:gd name="T10" fmla="*/ 69 w 138"/>
                  <a:gd name="T11" fmla="*/ 57 h 109"/>
                  <a:gd name="T12" fmla="*/ 86 w 138"/>
                  <a:gd name="T13" fmla="*/ 40 h 109"/>
                  <a:gd name="T14" fmla="*/ 103 w 138"/>
                  <a:gd name="T15" fmla="*/ 25 h 109"/>
                  <a:gd name="T16" fmla="*/ 121 w 138"/>
                  <a:gd name="T17" fmla="*/ 9 h 109"/>
                  <a:gd name="T18" fmla="*/ 138 w 138"/>
                  <a:gd name="T1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09">
                    <a:moveTo>
                      <a:pt x="0" y="109"/>
                    </a:moveTo>
                    <a:lnTo>
                      <a:pt x="9" y="107"/>
                    </a:lnTo>
                    <a:lnTo>
                      <a:pt x="17" y="101"/>
                    </a:lnTo>
                    <a:lnTo>
                      <a:pt x="34" y="90"/>
                    </a:lnTo>
                    <a:lnTo>
                      <a:pt x="51" y="75"/>
                    </a:lnTo>
                    <a:lnTo>
                      <a:pt x="69" y="57"/>
                    </a:lnTo>
                    <a:lnTo>
                      <a:pt x="86" y="40"/>
                    </a:lnTo>
                    <a:lnTo>
                      <a:pt x="103" y="25"/>
                    </a:lnTo>
                    <a:lnTo>
                      <a:pt x="121" y="9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3" name="Freeform 337"/>
              <p:cNvSpPr>
                <a:spLocks/>
              </p:cNvSpPr>
              <p:nvPr/>
            </p:nvSpPr>
            <p:spPr bwMode="auto">
              <a:xfrm>
                <a:off x="2006" y="2877"/>
                <a:ext cx="69" cy="6"/>
              </a:xfrm>
              <a:custGeom>
                <a:avLst/>
                <a:gdLst>
                  <a:gd name="T0" fmla="*/ 0 w 136"/>
                  <a:gd name="T1" fmla="*/ 12 h 12"/>
                  <a:gd name="T2" fmla="*/ 17 w 136"/>
                  <a:gd name="T3" fmla="*/ 6 h 12"/>
                  <a:gd name="T4" fmla="*/ 34 w 136"/>
                  <a:gd name="T5" fmla="*/ 2 h 12"/>
                  <a:gd name="T6" fmla="*/ 52 w 136"/>
                  <a:gd name="T7" fmla="*/ 0 h 12"/>
                  <a:gd name="T8" fmla="*/ 67 w 136"/>
                  <a:gd name="T9" fmla="*/ 0 h 12"/>
                  <a:gd name="T10" fmla="*/ 102 w 136"/>
                  <a:gd name="T11" fmla="*/ 2 h 12"/>
                  <a:gd name="T12" fmla="*/ 119 w 136"/>
                  <a:gd name="T13" fmla="*/ 2 h 12"/>
                  <a:gd name="T14" fmla="*/ 136 w 13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2">
                    <a:moveTo>
                      <a:pt x="0" y="12"/>
                    </a:moveTo>
                    <a:lnTo>
                      <a:pt x="17" y="6"/>
                    </a:lnTo>
                    <a:lnTo>
                      <a:pt x="34" y="2"/>
                    </a:lnTo>
                    <a:lnTo>
                      <a:pt x="52" y="0"/>
                    </a:lnTo>
                    <a:lnTo>
                      <a:pt x="67" y="0"/>
                    </a:lnTo>
                    <a:lnTo>
                      <a:pt x="102" y="2"/>
                    </a:lnTo>
                    <a:lnTo>
                      <a:pt x="119" y="2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4" name="Freeform 338"/>
              <p:cNvSpPr>
                <a:spLocks/>
              </p:cNvSpPr>
              <p:nvPr/>
            </p:nvSpPr>
            <p:spPr bwMode="auto">
              <a:xfrm>
                <a:off x="2075" y="2867"/>
                <a:ext cx="69" cy="10"/>
              </a:xfrm>
              <a:custGeom>
                <a:avLst/>
                <a:gdLst>
                  <a:gd name="T0" fmla="*/ 0 w 138"/>
                  <a:gd name="T1" fmla="*/ 21 h 21"/>
                  <a:gd name="T2" fmla="*/ 69 w 138"/>
                  <a:gd name="T3" fmla="*/ 13 h 21"/>
                  <a:gd name="T4" fmla="*/ 104 w 138"/>
                  <a:gd name="T5" fmla="*/ 8 h 21"/>
                  <a:gd name="T6" fmla="*/ 138 w 13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1">
                    <a:moveTo>
                      <a:pt x="0" y="21"/>
                    </a:moveTo>
                    <a:lnTo>
                      <a:pt x="69" y="13"/>
                    </a:lnTo>
                    <a:lnTo>
                      <a:pt x="104" y="8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5" name="Freeform 339"/>
              <p:cNvSpPr>
                <a:spLocks/>
              </p:cNvSpPr>
              <p:nvPr/>
            </p:nvSpPr>
            <p:spPr bwMode="auto">
              <a:xfrm>
                <a:off x="2144" y="2845"/>
                <a:ext cx="68" cy="22"/>
              </a:xfrm>
              <a:custGeom>
                <a:avLst/>
                <a:gdLst>
                  <a:gd name="T0" fmla="*/ 0 w 137"/>
                  <a:gd name="T1" fmla="*/ 42 h 42"/>
                  <a:gd name="T2" fmla="*/ 35 w 137"/>
                  <a:gd name="T3" fmla="*/ 32 h 42"/>
                  <a:gd name="T4" fmla="*/ 68 w 137"/>
                  <a:gd name="T5" fmla="*/ 19 h 42"/>
                  <a:gd name="T6" fmla="*/ 102 w 137"/>
                  <a:gd name="T7" fmla="*/ 7 h 42"/>
                  <a:gd name="T8" fmla="*/ 119 w 137"/>
                  <a:gd name="T9" fmla="*/ 4 h 42"/>
                  <a:gd name="T10" fmla="*/ 137 w 13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42">
                    <a:moveTo>
                      <a:pt x="0" y="42"/>
                    </a:moveTo>
                    <a:lnTo>
                      <a:pt x="35" y="32"/>
                    </a:lnTo>
                    <a:lnTo>
                      <a:pt x="68" y="19"/>
                    </a:lnTo>
                    <a:lnTo>
                      <a:pt x="102" y="7"/>
                    </a:lnTo>
                    <a:lnTo>
                      <a:pt x="119" y="4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6" name="Freeform 340"/>
              <p:cNvSpPr>
                <a:spLocks/>
              </p:cNvSpPr>
              <p:nvPr/>
            </p:nvSpPr>
            <p:spPr bwMode="auto">
              <a:xfrm>
                <a:off x="2212" y="2844"/>
                <a:ext cx="69" cy="4"/>
              </a:xfrm>
              <a:custGeom>
                <a:avLst/>
                <a:gdLst>
                  <a:gd name="T0" fmla="*/ 0 w 138"/>
                  <a:gd name="T1" fmla="*/ 2 h 8"/>
                  <a:gd name="T2" fmla="*/ 17 w 138"/>
                  <a:gd name="T3" fmla="*/ 0 h 8"/>
                  <a:gd name="T4" fmla="*/ 34 w 138"/>
                  <a:gd name="T5" fmla="*/ 0 h 8"/>
                  <a:gd name="T6" fmla="*/ 69 w 138"/>
                  <a:gd name="T7" fmla="*/ 2 h 8"/>
                  <a:gd name="T8" fmla="*/ 103 w 138"/>
                  <a:gd name="T9" fmla="*/ 6 h 8"/>
                  <a:gd name="T10" fmla="*/ 138 w 13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8">
                    <a:moveTo>
                      <a:pt x="0" y="2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69" y="2"/>
                    </a:lnTo>
                    <a:lnTo>
                      <a:pt x="103" y="6"/>
                    </a:lnTo>
                    <a:lnTo>
                      <a:pt x="138" y="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7" name="Freeform 341"/>
              <p:cNvSpPr>
                <a:spLocks/>
              </p:cNvSpPr>
              <p:nvPr/>
            </p:nvSpPr>
            <p:spPr bwMode="auto">
              <a:xfrm>
                <a:off x="2281" y="2846"/>
                <a:ext cx="68" cy="3"/>
              </a:xfrm>
              <a:custGeom>
                <a:avLst/>
                <a:gdLst>
                  <a:gd name="T0" fmla="*/ 0 w 136"/>
                  <a:gd name="T1" fmla="*/ 4 h 5"/>
                  <a:gd name="T2" fmla="*/ 34 w 136"/>
                  <a:gd name="T3" fmla="*/ 5 h 5"/>
                  <a:gd name="T4" fmla="*/ 67 w 136"/>
                  <a:gd name="T5" fmla="*/ 5 h 5"/>
                  <a:gd name="T6" fmla="*/ 102 w 136"/>
                  <a:gd name="T7" fmla="*/ 5 h 5"/>
                  <a:gd name="T8" fmla="*/ 119 w 136"/>
                  <a:gd name="T9" fmla="*/ 4 h 5"/>
                  <a:gd name="T10" fmla="*/ 136 w 13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5">
                    <a:moveTo>
                      <a:pt x="0" y="4"/>
                    </a:moveTo>
                    <a:lnTo>
                      <a:pt x="34" y="5"/>
                    </a:lnTo>
                    <a:lnTo>
                      <a:pt x="67" y="5"/>
                    </a:lnTo>
                    <a:lnTo>
                      <a:pt x="102" y="5"/>
                    </a:lnTo>
                    <a:lnTo>
                      <a:pt x="119" y="4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8" name="Freeform 342"/>
              <p:cNvSpPr>
                <a:spLocks/>
              </p:cNvSpPr>
              <p:nvPr/>
            </p:nvSpPr>
            <p:spPr bwMode="auto">
              <a:xfrm>
                <a:off x="2349" y="2813"/>
                <a:ext cx="69" cy="33"/>
              </a:xfrm>
              <a:custGeom>
                <a:avLst/>
                <a:gdLst>
                  <a:gd name="T0" fmla="*/ 0 w 138"/>
                  <a:gd name="T1" fmla="*/ 67 h 67"/>
                  <a:gd name="T2" fmla="*/ 18 w 138"/>
                  <a:gd name="T3" fmla="*/ 61 h 67"/>
                  <a:gd name="T4" fmla="*/ 35 w 138"/>
                  <a:gd name="T5" fmla="*/ 53 h 67"/>
                  <a:gd name="T6" fmla="*/ 69 w 138"/>
                  <a:gd name="T7" fmla="*/ 34 h 67"/>
                  <a:gd name="T8" fmla="*/ 104 w 138"/>
                  <a:gd name="T9" fmla="*/ 15 h 67"/>
                  <a:gd name="T10" fmla="*/ 121 w 138"/>
                  <a:gd name="T11" fmla="*/ 5 h 67"/>
                  <a:gd name="T12" fmla="*/ 138 w 138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7">
                    <a:moveTo>
                      <a:pt x="0" y="67"/>
                    </a:moveTo>
                    <a:lnTo>
                      <a:pt x="18" y="61"/>
                    </a:lnTo>
                    <a:lnTo>
                      <a:pt x="35" y="53"/>
                    </a:lnTo>
                    <a:lnTo>
                      <a:pt x="69" y="34"/>
                    </a:lnTo>
                    <a:lnTo>
                      <a:pt x="104" y="15"/>
                    </a:lnTo>
                    <a:lnTo>
                      <a:pt x="121" y="5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39" name="Freeform 343"/>
              <p:cNvSpPr>
                <a:spLocks/>
              </p:cNvSpPr>
              <p:nvPr/>
            </p:nvSpPr>
            <p:spPr bwMode="auto">
              <a:xfrm>
                <a:off x="2418" y="2802"/>
                <a:ext cx="69" cy="11"/>
              </a:xfrm>
              <a:custGeom>
                <a:avLst/>
                <a:gdLst>
                  <a:gd name="T0" fmla="*/ 0 w 139"/>
                  <a:gd name="T1" fmla="*/ 22 h 22"/>
                  <a:gd name="T2" fmla="*/ 18 w 139"/>
                  <a:gd name="T3" fmla="*/ 18 h 22"/>
                  <a:gd name="T4" fmla="*/ 35 w 139"/>
                  <a:gd name="T5" fmla="*/ 14 h 22"/>
                  <a:gd name="T6" fmla="*/ 70 w 139"/>
                  <a:gd name="T7" fmla="*/ 10 h 22"/>
                  <a:gd name="T8" fmla="*/ 104 w 139"/>
                  <a:gd name="T9" fmla="*/ 8 h 22"/>
                  <a:gd name="T10" fmla="*/ 121 w 139"/>
                  <a:gd name="T11" fmla="*/ 4 h 22"/>
                  <a:gd name="T12" fmla="*/ 139 w 13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2">
                    <a:moveTo>
                      <a:pt x="0" y="22"/>
                    </a:moveTo>
                    <a:lnTo>
                      <a:pt x="18" y="18"/>
                    </a:lnTo>
                    <a:lnTo>
                      <a:pt x="35" y="14"/>
                    </a:lnTo>
                    <a:lnTo>
                      <a:pt x="70" y="10"/>
                    </a:lnTo>
                    <a:lnTo>
                      <a:pt x="104" y="8"/>
                    </a:lnTo>
                    <a:lnTo>
                      <a:pt x="121" y="4"/>
                    </a:lnTo>
                    <a:lnTo>
                      <a:pt x="139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0" name="Freeform 344"/>
              <p:cNvSpPr>
                <a:spLocks/>
              </p:cNvSpPr>
              <p:nvPr/>
            </p:nvSpPr>
            <p:spPr bwMode="auto">
              <a:xfrm>
                <a:off x="2487" y="2773"/>
                <a:ext cx="69" cy="29"/>
              </a:xfrm>
              <a:custGeom>
                <a:avLst/>
                <a:gdLst>
                  <a:gd name="T0" fmla="*/ 0 w 136"/>
                  <a:gd name="T1" fmla="*/ 57 h 57"/>
                  <a:gd name="T2" fmla="*/ 17 w 136"/>
                  <a:gd name="T3" fmla="*/ 52 h 57"/>
                  <a:gd name="T4" fmla="*/ 34 w 136"/>
                  <a:gd name="T5" fmla="*/ 44 h 57"/>
                  <a:gd name="T6" fmla="*/ 67 w 136"/>
                  <a:gd name="T7" fmla="*/ 29 h 57"/>
                  <a:gd name="T8" fmla="*/ 101 w 136"/>
                  <a:gd name="T9" fmla="*/ 13 h 57"/>
                  <a:gd name="T10" fmla="*/ 119 w 136"/>
                  <a:gd name="T11" fmla="*/ 6 h 57"/>
                  <a:gd name="T12" fmla="*/ 136 w 136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57">
                    <a:moveTo>
                      <a:pt x="0" y="57"/>
                    </a:moveTo>
                    <a:lnTo>
                      <a:pt x="17" y="52"/>
                    </a:lnTo>
                    <a:lnTo>
                      <a:pt x="34" y="44"/>
                    </a:lnTo>
                    <a:lnTo>
                      <a:pt x="67" y="29"/>
                    </a:lnTo>
                    <a:lnTo>
                      <a:pt x="101" y="13"/>
                    </a:lnTo>
                    <a:lnTo>
                      <a:pt x="119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1" name="Freeform 345"/>
              <p:cNvSpPr>
                <a:spLocks/>
              </p:cNvSpPr>
              <p:nvPr/>
            </p:nvSpPr>
            <p:spPr bwMode="auto">
              <a:xfrm>
                <a:off x="2556" y="2764"/>
                <a:ext cx="69" cy="9"/>
              </a:xfrm>
              <a:custGeom>
                <a:avLst/>
                <a:gdLst>
                  <a:gd name="T0" fmla="*/ 0 w 138"/>
                  <a:gd name="T1" fmla="*/ 19 h 19"/>
                  <a:gd name="T2" fmla="*/ 35 w 138"/>
                  <a:gd name="T3" fmla="*/ 11 h 19"/>
                  <a:gd name="T4" fmla="*/ 69 w 138"/>
                  <a:gd name="T5" fmla="*/ 5 h 19"/>
                  <a:gd name="T6" fmla="*/ 104 w 138"/>
                  <a:gd name="T7" fmla="*/ 3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0" y="19"/>
                    </a:moveTo>
                    <a:lnTo>
                      <a:pt x="35" y="11"/>
                    </a:lnTo>
                    <a:lnTo>
                      <a:pt x="69" y="5"/>
                    </a:lnTo>
                    <a:lnTo>
                      <a:pt x="104" y="3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2" name="Freeform 346"/>
              <p:cNvSpPr>
                <a:spLocks/>
              </p:cNvSpPr>
              <p:nvPr/>
            </p:nvSpPr>
            <p:spPr bwMode="auto">
              <a:xfrm>
                <a:off x="2625" y="2761"/>
                <a:ext cx="68" cy="3"/>
              </a:xfrm>
              <a:custGeom>
                <a:avLst/>
                <a:gdLst>
                  <a:gd name="T0" fmla="*/ 0 w 137"/>
                  <a:gd name="T1" fmla="*/ 6 h 6"/>
                  <a:gd name="T2" fmla="*/ 35 w 137"/>
                  <a:gd name="T3" fmla="*/ 4 h 6"/>
                  <a:gd name="T4" fmla="*/ 67 w 137"/>
                  <a:gd name="T5" fmla="*/ 2 h 6"/>
                  <a:gd name="T6" fmla="*/ 102 w 137"/>
                  <a:gd name="T7" fmla="*/ 2 h 6"/>
                  <a:gd name="T8" fmla="*/ 137 w 13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">
                    <a:moveTo>
                      <a:pt x="0" y="6"/>
                    </a:moveTo>
                    <a:lnTo>
                      <a:pt x="35" y="4"/>
                    </a:lnTo>
                    <a:lnTo>
                      <a:pt x="67" y="2"/>
                    </a:lnTo>
                    <a:lnTo>
                      <a:pt x="102" y="2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3" name="Freeform 347"/>
              <p:cNvSpPr>
                <a:spLocks/>
              </p:cNvSpPr>
              <p:nvPr/>
            </p:nvSpPr>
            <p:spPr bwMode="auto">
              <a:xfrm>
                <a:off x="2693" y="2755"/>
                <a:ext cx="69" cy="6"/>
              </a:xfrm>
              <a:custGeom>
                <a:avLst/>
                <a:gdLst>
                  <a:gd name="T0" fmla="*/ 0 w 138"/>
                  <a:gd name="T1" fmla="*/ 12 h 12"/>
                  <a:gd name="T2" fmla="*/ 69 w 138"/>
                  <a:gd name="T3" fmla="*/ 8 h 12"/>
                  <a:gd name="T4" fmla="*/ 103 w 138"/>
                  <a:gd name="T5" fmla="*/ 4 h 12"/>
                  <a:gd name="T6" fmla="*/ 138 w 13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2">
                    <a:moveTo>
                      <a:pt x="0" y="12"/>
                    </a:moveTo>
                    <a:lnTo>
                      <a:pt x="69" y="8"/>
                    </a:lnTo>
                    <a:lnTo>
                      <a:pt x="103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4" name="Freeform 348"/>
              <p:cNvSpPr>
                <a:spLocks/>
              </p:cNvSpPr>
              <p:nvPr/>
            </p:nvSpPr>
            <p:spPr bwMode="auto">
              <a:xfrm>
                <a:off x="2762" y="2740"/>
                <a:ext cx="68" cy="15"/>
              </a:xfrm>
              <a:custGeom>
                <a:avLst/>
                <a:gdLst>
                  <a:gd name="T0" fmla="*/ 0 w 136"/>
                  <a:gd name="T1" fmla="*/ 30 h 30"/>
                  <a:gd name="T2" fmla="*/ 34 w 136"/>
                  <a:gd name="T3" fmla="*/ 23 h 30"/>
                  <a:gd name="T4" fmla="*/ 67 w 136"/>
                  <a:gd name="T5" fmla="*/ 15 h 30"/>
                  <a:gd name="T6" fmla="*/ 102 w 136"/>
                  <a:gd name="T7" fmla="*/ 5 h 30"/>
                  <a:gd name="T8" fmla="*/ 136 w 13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">
                    <a:moveTo>
                      <a:pt x="0" y="30"/>
                    </a:moveTo>
                    <a:lnTo>
                      <a:pt x="34" y="23"/>
                    </a:lnTo>
                    <a:lnTo>
                      <a:pt x="67" y="15"/>
                    </a:lnTo>
                    <a:lnTo>
                      <a:pt x="102" y="5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5" name="Freeform 349"/>
              <p:cNvSpPr>
                <a:spLocks/>
              </p:cNvSpPr>
              <p:nvPr/>
            </p:nvSpPr>
            <p:spPr bwMode="auto">
              <a:xfrm>
                <a:off x="2830" y="2738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35 w 138"/>
                  <a:gd name="T3" fmla="*/ 0 h 4"/>
                  <a:gd name="T4" fmla="*/ 69 w 138"/>
                  <a:gd name="T5" fmla="*/ 0 h 4"/>
                  <a:gd name="T6" fmla="*/ 138 w 13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35" y="0"/>
                    </a:lnTo>
                    <a:lnTo>
                      <a:pt x="69" y="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6" name="Line 350"/>
              <p:cNvSpPr>
                <a:spLocks noChangeShapeType="1"/>
              </p:cNvSpPr>
              <p:nvPr/>
            </p:nvSpPr>
            <p:spPr bwMode="auto">
              <a:xfrm>
                <a:off x="2899" y="2738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7" name="Freeform 351"/>
              <p:cNvSpPr>
                <a:spLocks/>
              </p:cNvSpPr>
              <p:nvPr/>
            </p:nvSpPr>
            <p:spPr bwMode="auto">
              <a:xfrm>
                <a:off x="2967" y="2738"/>
                <a:ext cx="69" cy="2"/>
              </a:xfrm>
              <a:custGeom>
                <a:avLst/>
                <a:gdLst>
                  <a:gd name="T0" fmla="*/ 0 w 138"/>
                  <a:gd name="T1" fmla="*/ 0 h 4"/>
                  <a:gd name="T2" fmla="*/ 69 w 138"/>
                  <a:gd name="T3" fmla="*/ 2 h 4"/>
                  <a:gd name="T4" fmla="*/ 138 w 1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4">
                    <a:moveTo>
                      <a:pt x="0" y="0"/>
                    </a:moveTo>
                    <a:lnTo>
                      <a:pt x="69" y="2"/>
                    </a:lnTo>
                    <a:lnTo>
                      <a:pt x="138" y="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8" name="Freeform 352"/>
              <p:cNvSpPr>
                <a:spLocks/>
              </p:cNvSpPr>
              <p:nvPr/>
            </p:nvSpPr>
            <p:spPr bwMode="auto">
              <a:xfrm>
                <a:off x="3036" y="2740"/>
                <a:ext cx="70" cy="1"/>
              </a:xfrm>
              <a:custGeom>
                <a:avLst/>
                <a:gdLst>
                  <a:gd name="T0" fmla="*/ 0 w 138"/>
                  <a:gd name="T1" fmla="*/ 0 h 2"/>
                  <a:gd name="T2" fmla="*/ 69 w 138"/>
                  <a:gd name="T3" fmla="*/ 0 h 2"/>
                  <a:gd name="T4" fmla="*/ 104 w 138"/>
                  <a:gd name="T5" fmla="*/ 0 h 2"/>
                  <a:gd name="T6" fmla="*/ 138 w 13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">
                    <a:moveTo>
                      <a:pt x="0" y="0"/>
                    </a:moveTo>
                    <a:lnTo>
                      <a:pt x="69" y="0"/>
                    </a:lnTo>
                    <a:lnTo>
                      <a:pt x="104" y="0"/>
                    </a:lnTo>
                    <a:lnTo>
                      <a:pt x="138" y="2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49" name="Freeform 353"/>
              <p:cNvSpPr>
                <a:spLocks/>
              </p:cNvSpPr>
              <p:nvPr/>
            </p:nvSpPr>
            <p:spPr bwMode="auto">
              <a:xfrm>
                <a:off x="3106" y="2741"/>
                <a:ext cx="68" cy="7"/>
              </a:xfrm>
              <a:custGeom>
                <a:avLst/>
                <a:gdLst>
                  <a:gd name="T0" fmla="*/ 0 w 137"/>
                  <a:gd name="T1" fmla="*/ 0 h 15"/>
                  <a:gd name="T2" fmla="*/ 35 w 137"/>
                  <a:gd name="T3" fmla="*/ 3 h 15"/>
                  <a:gd name="T4" fmla="*/ 67 w 137"/>
                  <a:gd name="T5" fmla="*/ 7 h 15"/>
                  <a:gd name="T6" fmla="*/ 137 w 137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5">
                    <a:moveTo>
                      <a:pt x="0" y="0"/>
                    </a:moveTo>
                    <a:lnTo>
                      <a:pt x="35" y="3"/>
                    </a:lnTo>
                    <a:lnTo>
                      <a:pt x="67" y="7"/>
                    </a:lnTo>
                    <a:lnTo>
                      <a:pt x="137" y="1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0" name="Freeform 354"/>
              <p:cNvSpPr>
                <a:spLocks/>
              </p:cNvSpPr>
              <p:nvPr/>
            </p:nvSpPr>
            <p:spPr bwMode="auto">
              <a:xfrm>
                <a:off x="3174" y="2748"/>
                <a:ext cx="69" cy="7"/>
              </a:xfrm>
              <a:custGeom>
                <a:avLst/>
                <a:gdLst>
                  <a:gd name="T0" fmla="*/ 0 w 138"/>
                  <a:gd name="T1" fmla="*/ 0 h 13"/>
                  <a:gd name="T2" fmla="*/ 69 w 138"/>
                  <a:gd name="T3" fmla="*/ 6 h 13"/>
                  <a:gd name="T4" fmla="*/ 138 w 138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3">
                    <a:moveTo>
                      <a:pt x="0" y="0"/>
                    </a:moveTo>
                    <a:lnTo>
                      <a:pt x="69" y="6"/>
                    </a:lnTo>
                    <a:lnTo>
                      <a:pt x="138" y="1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1" name="Freeform 355"/>
              <p:cNvSpPr>
                <a:spLocks/>
              </p:cNvSpPr>
              <p:nvPr/>
            </p:nvSpPr>
            <p:spPr bwMode="auto">
              <a:xfrm>
                <a:off x="3243" y="2755"/>
                <a:ext cx="68" cy="9"/>
              </a:xfrm>
              <a:custGeom>
                <a:avLst/>
                <a:gdLst>
                  <a:gd name="T0" fmla="*/ 0 w 136"/>
                  <a:gd name="T1" fmla="*/ 0 h 18"/>
                  <a:gd name="T2" fmla="*/ 67 w 136"/>
                  <a:gd name="T3" fmla="*/ 8 h 18"/>
                  <a:gd name="T4" fmla="*/ 136 w 13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18">
                    <a:moveTo>
                      <a:pt x="0" y="0"/>
                    </a:moveTo>
                    <a:lnTo>
                      <a:pt x="67" y="8"/>
                    </a:lnTo>
                    <a:lnTo>
                      <a:pt x="136" y="1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2" name="Freeform 356"/>
              <p:cNvSpPr>
                <a:spLocks/>
              </p:cNvSpPr>
              <p:nvPr/>
            </p:nvSpPr>
            <p:spPr bwMode="auto">
              <a:xfrm>
                <a:off x="3311" y="2764"/>
                <a:ext cx="69" cy="7"/>
              </a:xfrm>
              <a:custGeom>
                <a:avLst/>
                <a:gdLst>
                  <a:gd name="T0" fmla="*/ 0 w 138"/>
                  <a:gd name="T1" fmla="*/ 0 h 13"/>
                  <a:gd name="T2" fmla="*/ 35 w 138"/>
                  <a:gd name="T3" fmla="*/ 3 h 13"/>
                  <a:gd name="T4" fmla="*/ 69 w 138"/>
                  <a:gd name="T5" fmla="*/ 5 h 13"/>
                  <a:gd name="T6" fmla="*/ 104 w 138"/>
                  <a:gd name="T7" fmla="*/ 7 h 13"/>
                  <a:gd name="T8" fmla="*/ 138 w 13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3">
                    <a:moveTo>
                      <a:pt x="0" y="0"/>
                    </a:moveTo>
                    <a:lnTo>
                      <a:pt x="35" y="3"/>
                    </a:lnTo>
                    <a:lnTo>
                      <a:pt x="69" y="5"/>
                    </a:lnTo>
                    <a:lnTo>
                      <a:pt x="104" y="7"/>
                    </a:lnTo>
                    <a:lnTo>
                      <a:pt x="138" y="1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3" name="Freeform 357"/>
              <p:cNvSpPr>
                <a:spLocks/>
              </p:cNvSpPr>
              <p:nvPr/>
            </p:nvSpPr>
            <p:spPr bwMode="auto">
              <a:xfrm>
                <a:off x="3380" y="2771"/>
                <a:ext cx="68" cy="21"/>
              </a:xfrm>
              <a:custGeom>
                <a:avLst/>
                <a:gdLst>
                  <a:gd name="T0" fmla="*/ 0 w 137"/>
                  <a:gd name="T1" fmla="*/ 0 h 42"/>
                  <a:gd name="T2" fmla="*/ 35 w 137"/>
                  <a:gd name="T3" fmla="*/ 10 h 42"/>
                  <a:gd name="T4" fmla="*/ 68 w 137"/>
                  <a:gd name="T5" fmla="*/ 21 h 42"/>
                  <a:gd name="T6" fmla="*/ 102 w 137"/>
                  <a:gd name="T7" fmla="*/ 33 h 42"/>
                  <a:gd name="T8" fmla="*/ 137 w 137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2">
                    <a:moveTo>
                      <a:pt x="0" y="0"/>
                    </a:moveTo>
                    <a:lnTo>
                      <a:pt x="35" y="10"/>
                    </a:lnTo>
                    <a:lnTo>
                      <a:pt x="68" y="21"/>
                    </a:lnTo>
                    <a:lnTo>
                      <a:pt x="102" y="33"/>
                    </a:lnTo>
                    <a:lnTo>
                      <a:pt x="137" y="42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4" name="Freeform 358"/>
              <p:cNvSpPr>
                <a:spLocks/>
              </p:cNvSpPr>
              <p:nvPr/>
            </p:nvSpPr>
            <p:spPr bwMode="auto">
              <a:xfrm>
                <a:off x="3448" y="2792"/>
                <a:ext cx="69" cy="6"/>
              </a:xfrm>
              <a:custGeom>
                <a:avLst/>
                <a:gdLst>
                  <a:gd name="T0" fmla="*/ 0 w 138"/>
                  <a:gd name="T1" fmla="*/ 0 h 14"/>
                  <a:gd name="T2" fmla="*/ 34 w 138"/>
                  <a:gd name="T3" fmla="*/ 6 h 14"/>
                  <a:gd name="T4" fmla="*/ 69 w 138"/>
                  <a:gd name="T5" fmla="*/ 8 h 14"/>
                  <a:gd name="T6" fmla="*/ 103 w 138"/>
                  <a:gd name="T7" fmla="*/ 10 h 14"/>
                  <a:gd name="T8" fmla="*/ 138 w 13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4">
                    <a:moveTo>
                      <a:pt x="0" y="0"/>
                    </a:moveTo>
                    <a:lnTo>
                      <a:pt x="34" y="6"/>
                    </a:lnTo>
                    <a:lnTo>
                      <a:pt x="69" y="8"/>
                    </a:lnTo>
                    <a:lnTo>
                      <a:pt x="103" y="10"/>
                    </a:lnTo>
                    <a:lnTo>
                      <a:pt x="138" y="1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5" name="Freeform 359"/>
              <p:cNvSpPr>
                <a:spLocks/>
              </p:cNvSpPr>
              <p:nvPr/>
            </p:nvSpPr>
            <p:spPr bwMode="auto">
              <a:xfrm>
                <a:off x="3517" y="2798"/>
                <a:ext cx="69" cy="11"/>
              </a:xfrm>
              <a:custGeom>
                <a:avLst/>
                <a:gdLst>
                  <a:gd name="T0" fmla="*/ 0 w 136"/>
                  <a:gd name="T1" fmla="*/ 0 h 21"/>
                  <a:gd name="T2" fmla="*/ 67 w 136"/>
                  <a:gd name="T3" fmla="*/ 9 h 21"/>
                  <a:gd name="T4" fmla="*/ 136 w 136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21">
                    <a:moveTo>
                      <a:pt x="0" y="0"/>
                    </a:moveTo>
                    <a:lnTo>
                      <a:pt x="67" y="9"/>
                    </a:lnTo>
                    <a:lnTo>
                      <a:pt x="136" y="21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6" name="Freeform 360"/>
              <p:cNvSpPr>
                <a:spLocks/>
              </p:cNvSpPr>
              <p:nvPr/>
            </p:nvSpPr>
            <p:spPr bwMode="auto">
              <a:xfrm>
                <a:off x="3586" y="2809"/>
                <a:ext cx="69" cy="12"/>
              </a:xfrm>
              <a:custGeom>
                <a:avLst/>
                <a:gdLst>
                  <a:gd name="T0" fmla="*/ 0 w 138"/>
                  <a:gd name="T1" fmla="*/ 0 h 25"/>
                  <a:gd name="T2" fmla="*/ 35 w 138"/>
                  <a:gd name="T3" fmla="*/ 6 h 25"/>
                  <a:gd name="T4" fmla="*/ 69 w 138"/>
                  <a:gd name="T5" fmla="*/ 13 h 25"/>
                  <a:gd name="T6" fmla="*/ 104 w 138"/>
                  <a:gd name="T7" fmla="*/ 19 h 25"/>
                  <a:gd name="T8" fmla="*/ 138 w 13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5">
                    <a:moveTo>
                      <a:pt x="0" y="0"/>
                    </a:moveTo>
                    <a:lnTo>
                      <a:pt x="35" y="6"/>
                    </a:lnTo>
                    <a:lnTo>
                      <a:pt x="69" y="13"/>
                    </a:lnTo>
                    <a:lnTo>
                      <a:pt x="104" y="19"/>
                    </a:lnTo>
                    <a:lnTo>
                      <a:pt x="138" y="2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7" name="Freeform 361"/>
              <p:cNvSpPr>
                <a:spLocks/>
              </p:cNvSpPr>
              <p:nvPr/>
            </p:nvSpPr>
            <p:spPr bwMode="auto">
              <a:xfrm>
                <a:off x="3655" y="2821"/>
                <a:ext cx="69" cy="2"/>
              </a:xfrm>
              <a:custGeom>
                <a:avLst/>
                <a:gdLst>
                  <a:gd name="T0" fmla="*/ 0 w 139"/>
                  <a:gd name="T1" fmla="*/ 0 h 4"/>
                  <a:gd name="T2" fmla="*/ 35 w 139"/>
                  <a:gd name="T3" fmla="*/ 2 h 4"/>
                  <a:gd name="T4" fmla="*/ 70 w 139"/>
                  <a:gd name="T5" fmla="*/ 0 h 4"/>
                  <a:gd name="T6" fmla="*/ 104 w 139"/>
                  <a:gd name="T7" fmla="*/ 0 h 4"/>
                  <a:gd name="T8" fmla="*/ 121 w 139"/>
                  <a:gd name="T9" fmla="*/ 2 h 4"/>
                  <a:gd name="T10" fmla="*/ 139 w 139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">
                    <a:moveTo>
                      <a:pt x="0" y="0"/>
                    </a:moveTo>
                    <a:lnTo>
                      <a:pt x="35" y="2"/>
                    </a:lnTo>
                    <a:lnTo>
                      <a:pt x="70" y="0"/>
                    </a:lnTo>
                    <a:lnTo>
                      <a:pt x="104" y="0"/>
                    </a:lnTo>
                    <a:lnTo>
                      <a:pt x="121" y="2"/>
                    </a:lnTo>
                    <a:lnTo>
                      <a:pt x="139" y="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8" name="Freeform 362"/>
              <p:cNvSpPr>
                <a:spLocks/>
              </p:cNvSpPr>
              <p:nvPr/>
            </p:nvSpPr>
            <p:spPr bwMode="auto">
              <a:xfrm>
                <a:off x="3724" y="2823"/>
                <a:ext cx="68" cy="22"/>
              </a:xfrm>
              <a:custGeom>
                <a:avLst/>
                <a:gdLst>
                  <a:gd name="T0" fmla="*/ 0 w 136"/>
                  <a:gd name="T1" fmla="*/ 0 h 44"/>
                  <a:gd name="T2" fmla="*/ 34 w 136"/>
                  <a:gd name="T3" fmla="*/ 7 h 44"/>
                  <a:gd name="T4" fmla="*/ 67 w 136"/>
                  <a:gd name="T5" fmla="*/ 19 h 44"/>
                  <a:gd name="T6" fmla="*/ 101 w 136"/>
                  <a:gd name="T7" fmla="*/ 32 h 44"/>
                  <a:gd name="T8" fmla="*/ 136 w 136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0" y="0"/>
                    </a:moveTo>
                    <a:lnTo>
                      <a:pt x="34" y="7"/>
                    </a:lnTo>
                    <a:lnTo>
                      <a:pt x="67" y="19"/>
                    </a:lnTo>
                    <a:lnTo>
                      <a:pt x="101" y="32"/>
                    </a:lnTo>
                    <a:lnTo>
                      <a:pt x="136" y="4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59" name="Freeform 363"/>
              <p:cNvSpPr>
                <a:spLocks/>
              </p:cNvSpPr>
              <p:nvPr/>
            </p:nvSpPr>
            <p:spPr bwMode="auto">
              <a:xfrm>
                <a:off x="3792" y="2845"/>
                <a:ext cx="69" cy="24"/>
              </a:xfrm>
              <a:custGeom>
                <a:avLst/>
                <a:gdLst>
                  <a:gd name="T0" fmla="*/ 0 w 138"/>
                  <a:gd name="T1" fmla="*/ 0 h 48"/>
                  <a:gd name="T2" fmla="*/ 35 w 138"/>
                  <a:gd name="T3" fmla="*/ 13 h 48"/>
                  <a:gd name="T4" fmla="*/ 69 w 138"/>
                  <a:gd name="T5" fmla="*/ 27 h 48"/>
                  <a:gd name="T6" fmla="*/ 104 w 138"/>
                  <a:gd name="T7" fmla="*/ 38 h 48"/>
                  <a:gd name="T8" fmla="*/ 138 w 13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48">
                    <a:moveTo>
                      <a:pt x="0" y="0"/>
                    </a:moveTo>
                    <a:lnTo>
                      <a:pt x="35" y="13"/>
                    </a:lnTo>
                    <a:lnTo>
                      <a:pt x="69" y="27"/>
                    </a:lnTo>
                    <a:lnTo>
                      <a:pt x="104" y="38"/>
                    </a:lnTo>
                    <a:lnTo>
                      <a:pt x="138" y="4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0" name="Freeform 364"/>
              <p:cNvSpPr>
                <a:spLocks/>
              </p:cNvSpPr>
              <p:nvPr/>
            </p:nvSpPr>
            <p:spPr bwMode="auto">
              <a:xfrm>
                <a:off x="3861" y="2869"/>
                <a:ext cx="68" cy="3"/>
              </a:xfrm>
              <a:custGeom>
                <a:avLst/>
                <a:gdLst>
                  <a:gd name="T0" fmla="*/ 0 w 137"/>
                  <a:gd name="T1" fmla="*/ 0 h 6"/>
                  <a:gd name="T2" fmla="*/ 18 w 137"/>
                  <a:gd name="T3" fmla="*/ 2 h 6"/>
                  <a:gd name="T4" fmla="*/ 35 w 137"/>
                  <a:gd name="T5" fmla="*/ 4 h 6"/>
                  <a:gd name="T6" fmla="*/ 67 w 137"/>
                  <a:gd name="T7" fmla="*/ 6 h 6"/>
                  <a:gd name="T8" fmla="*/ 102 w 137"/>
                  <a:gd name="T9" fmla="*/ 4 h 6"/>
                  <a:gd name="T10" fmla="*/ 137 w 13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6">
                    <a:moveTo>
                      <a:pt x="0" y="0"/>
                    </a:moveTo>
                    <a:lnTo>
                      <a:pt x="18" y="2"/>
                    </a:lnTo>
                    <a:lnTo>
                      <a:pt x="35" y="4"/>
                    </a:lnTo>
                    <a:lnTo>
                      <a:pt x="67" y="6"/>
                    </a:lnTo>
                    <a:lnTo>
                      <a:pt x="102" y="4"/>
                    </a:lnTo>
                    <a:lnTo>
                      <a:pt x="137" y="6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1" name="Freeform 365"/>
              <p:cNvSpPr>
                <a:spLocks/>
              </p:cNvSpPr>
              <p:nvPr/>
            </p:nvSpPr>
            <p:spPr bwMode="auto">
              <a:xfrm>
                <a:off x="3929" y="2872"/>
                <a:ext cx="69" cy="8"/>
              </a:xfrm>
              <a:custGeom>
                <a:avLst/>
                <a:gdLst>
                  <a:gd name="T0" fmla="*/ 0 w 138"/>
                  <a:gd name="T1" fmla="*/ 0 h 15"/>
                  <a:gd name="T2" fmla="*/ 34 w 138"/>
                  <a:gd name="T3" fmla="*/ 1 h 15"/>
                  <a:gd name="T4" fmla="*/ 69 w 138"/>
                  <a:gd name="T5" fmla="*/ 3 h 15"/>
                  <a:gd name="T6" fmla="*/ 103 w 138"/>
                  <a:gd name="T7" fmla="*/ 7 h 15"/>
                  <a:gd name="T8" fmla="*/ 138 w 138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">
                    <a:moveTo>
                      <a:pt x="0" y="0"/>
                    </a:moveTo>
                    <a:lnTo>
                      <a:pt x="34" y="1"/>
                    </a:lnTo>
                    <a:lnTo>
                      <a:pt x="69" y="3"/>
                    </a:lnTo>
                    <a:lnTo>
                      <a:pt x="103" y="7"/>
                    </a:lnTo>
                    <a:lnTo>
                      <a:pt x="138" y="1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2" name="Freeform 366"/>
              <p:cNvSpPr>
                <a:spLocks/>
              </p:cNvSpPr>
              <p:nvPr/>
            </p:nvSpPr>
            <p:spPr bwMode="auto">
              <a:xfrm>
                <a:off x="3998" y="2880"/>
                <a:ext cx="69" cy="30"/>
              </a:xfrm>
              <a:custGeom>
                <a:avLst/>
                <a:gdLst>
                  <a:gd name="T0" fmla="*/ 0 w 136"/>
                  <a:gd name="T1" fmla="*/ 0 h 59"/>
                  <a:gd name="T2" fmla="*/ 17 w 136"/>
                  <a:gd name="T3" fmla="*/ 6 h 59"/>
                  <a:gd name="T4" fmla="*/ 34 w 136"/>
                  <a:gd name="T5" fmla="*/ 13 h 59"/>
                  <a:gd name="T6" fmla="*/ 67 w 136"/>
                  <a:gd name="T7" fmla="*/ 31 h 59"/>
                  <a:gd name="T8" fmla="*/ 102 w 136"/>
                  <a:gd name="T9" fmla="*/ 48 h 59"/>
                  <a:gd name="T10" fmla="*/ 119 w 136"/>
                  <a:gd name="T11" fmla="*/ 54 h 59"/>
                  <a:gd name="T12" fmla="*/ 136 w 136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59">
                    <a:moveTo>
                      <a:pt x="0" y="0"/>
                    </a:moveTo>
                    <a:lnTo>
                      <a:pt x="17" y="6"/>
                    </a:lnTo>
                    <a:lnTo>
                      <a:pt x="34" y="13"/>
                    </a:lnTo>
                    <a:lnTo>
                      <a:pt x="67" y="31"/>
                    </a:lnTo>
                    <a:lnTo>
                      <a:pt x="102" y="48"/>
                    </a:lnTo>
                    <a:lnTo>
                      <a:pt x="119" y="54"/>
                    </a:lnTo>
                    <a:lnTo>
                      <a:pt x="136" y="59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3" name="Freeform 367"/>
              <p:cNvSpPr>
                <a:spLocks/>
              </p:cNvSpPr>
              <p:nvPr/>
            </p:nvSpPr>
            <p:spPr bwMode="auto">
              <a:xfrm>
                <a:off x="4067" y="2908"/>
                <a:ext cx="69" cy="3"/>
              </a:xfrm>
              <a:custGeom>
                <a:avLst/>
                <a:gdLst>
                  <a:gd name="T0" fmla="*/ 0 w 138"/>
                  <a:gd name="T1" fmla="*/ 3 h 5"/>
                  <a:gd name="T2" fmla="*/ 17 w 138"/>
                  <a:gd name="T3" fmla="*/ 5 h 5"/>
                  <a:gd name="T4" fmla="*/ 35 w 138"/>
                  <a:gd name="T5" fmla="*/ 5 h 5"/>
                  <a:gd name="T6" fmla="*/ 69 w 138"/>
                  <a:gd name="T7" fmla="*/ 3 h 5"/>
                  <a:gd name="T8" fmla="*/ 104 w 138"/>
                  <a:gd name="T9" fmla="*/ 0 h 5"/>
                  <a:gd name="T10" fmla="*/ 121 w 138"/>
                  <a:gd name="T11" fmla="*/ 0 h 5"/>
                  <a:gd name="T12" fmla="*/ 138 w 13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5">
                    <a:moveTo>
                      <a:pt x="0" y="3"/>
                    </a:moveTo>
                    <a:lnTo>
                      <a:pt x="17" y="5"/>
                    </a:lnTo>
                    <a:lnTo>
                      <a:pt x="35" y="5"/>
                    </a:lnTo>
                    <a:lnTo>
                      <a:pt x="69" y="3"/>
                    </a:lnTo>
                    <a:lnTo>
                      <a:pt x="104" y="0"/>
                    </a:lnTo>
                    <a:lnTo>
                      <a:pt x="121" y="0"/>
                    </a:lnTo>
                    <a:lnTo>
                      <a:pt x="138" y="1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4" name="Freeform 368"/>
              <p:cNvSpPr>
                <a:spLocks/>
              </p:cNvSpPr>
              <p:nvPr/>
            </p:nvSpPr>
            <p:spPr bwMode="auto">
              <a:xfrm>
                <a:off x="4136" y="2909"/>
                <a:ext cx="69" cy="27"/>
              </a:xfrm>
              <a:custGeom>
                <a:avLst/>
                <a:gdLst>
                  <a:gd name="T0" fmla="*/ 0 w 139"/>
                  <a:gd name="T1" fmla="*/ 0 h 54"/>
                  <a:gd name="T2" fmla="*/ 18 w 139"/>
                  <a:gd name="T3" fmla="*/ 4 h 54"/>
                  <a:gd name="T4" fmla="*/ 35 w 139"/>
                  <a:gd name="T5" fmla="*/ 10 h 54"/>
                  <a:gd name="T6" fmla="*/ 69 w 139"/>
                  <a:gd name="T7" fmla="*/ 25 h 54"/>
                  <a:gd name="T8" fmla="*/ 104 w 139"/>
                  <a:gd name="T9" fmla="*/ 41 h 54"/>
                  <a:gd name="T10" fmla="*/ 121 w 139"/>
                  <a:gd name="T11" fmla="*/ 48 h 54"/>
                  <a:gd name="T12" fmla="*/ 139 w 139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4">
                    <a:moveTo>
                      <a:pt x="0" y="0"/>
                    </a:moveTo>
                    <a:lnTo>
                      <a:pt x="18" y="4"/>
                    </a:lnTo>
                    <a:lnTo>
                      <a:pt x="35" y="10"/>
                    </a:lnTo>
                    <a:lnTo>
                      <a:pt x="69" y="25"/>
                    </a:lnTo>
                    <a:lnTo>
                      <a:pt x="104" y="41"/>
                    </a:lnTo>
                    <a:lnTo>
                      <a:pt x="121" y="48"/>
                    </a:lnTo>
                    <a:lnTo>
                      <a:pt x="139" y="5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5" name="Freeform 369"/>
              <p:cNvSpPr>
                <a:spLocks/>
              </p:cNvSpPr>
              <p:nvPr/>
            </p:nvSpPr>
            <p:spPr bwMode="auto">
              <a:xfrm>
                <a:off x="4205" y="2936"/>
                <a:ext cx="68" cy="17"/>
              </a:xfrm>
              <a:custGeom>
                <a:avLst/>
                <a:gdLst>
                  <a:gd name="T0" fmla="*/ 0 w 136"/>
                  <a:gd name="T1" fmla="*/ 0 h 35"/>
                  <a:gd name="T2" fmla="*/ 34 w 136"/>
                  <a:gd name="T3" fmla="*/ 10 h 35"/>
                  <a:gd name="T4" fmla="*/ 67 w 136"/>
                  <a:gd name="T5" fmla="*/ 19 h 35"/>
                  <a:gd name="T6" fmla="*/ 136 w 13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35">
                    <a:moveTo>
                      <a:pt x="0" y="0"/>
                    </a:moveTo>
                    <a:lnTo>
                      <a:pt x="34" y="10"/>
                    </a:lnTo>
                    <a:lnTo>
                      <a:pt x="67" y="19"/>
                    </a:lnTo>
                    <a:lnTo>
                      <a:pt x="136" y="3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6" name="Freeform 370"/>
              <p:cNvSpPr>
                <a:spLocks/>
              </p:cNvSpPr>
              <p:nvPr/>
            </p:nvSpPr>
            <p:spPr bwMode="auto">
              <a:xfrm>
                <a:off x="4273" y="2953"/>
                <a:ext cx="69" cy="11"/>
              </a:xfrm>
              <a:custGeom>
                <a:avLst/>
                <a:gdLst>
                  <a:gd name="T0" fmla="*/ 0 w 138"/>
                  <a:gd name="T1" fmla="*/ 0 h 23"/>
                  <a:gd name="T2" fmla="*/ 34 w 138"/>
                  <a:gd name="T3" fmla="*/ 6 h 23"/>
                  <a:gd name="T4" fmla="*/ 69 w 138"/>
                  <a:gd name="T5" fmla="*/ 9 h 23"/>
                  <a:gd name="T6" fmla="*/ 104 w 138"/>
                  <a:gd name="T7" fmla="*/ 13 h 23"/>
                  <a:gd name="T8" fmla="*/ 121 w 138"/>
                  <a:gd name="T9" fmla="*/ 17 h 23"/>
                  <a:gd name="T10" fmla="*/ 138 w 138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3">
                    <a:moveTo>
                      <a:pt x="0" y="0"/>
                    </a:moveTo>
                    <a:lnTo>
                      <a:pt x="34" y="6"/>
                    </a:lnTo>
                    <a:lnTo>
                      <a:pt x="69" y="9"/>
                    </a:lnTo>
                    <a:lnTo>
                      <a:pt x="104" y="13"/>
                    </a:lnTo>
                    <a:lnTo>
                      <a:pt x="121" y="17"/>
                    </a:lnTo>
                    <a:lnTo>
                      <a:pt x="138" y="2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7" name="Freeform 371"/>
              <p:cNvSpPr>
                <a:spLocks/>
              </p:cNvSpPr>
              <p:nvPr/>
            </p:nvSpPr>
            <p:spPr bwMode="auto">
              <a:xfrm>
                <a:off x="4342" y="2964"/>
                <a:ext cx="68" cy="39"/>
              </a:xfrm>
              <a:custGeom>
                <a:avLst/>
                <a:gdLst>
                  <a:gd name="T0" fmla="*/ 0 w 136"/>
                  <a:gd name="T1" fmla="*/ 0 h 77"/>
                  <a:gd name="T2" fmla="*/ 17 w 136"/>
                  <a:gd name="T3" fmla="*/ 7 h 77"/>
                  <a:gd name="T4" fmla="*/ 35 w 136"/>
                  <a:gd name="T5" fmla="*/ 17 h 77"/>
                  <a:gd name="T6" fmla="*/ 67 w 136"/>
                  <a:gd name="T7" fmla="*/ 40 h 77"/>
                  <a:gd name="T8" fmla="*/ 85 w 136"/>
                  <a:gd name="T9" fmla="*/ 52 h 77"/>
                  <a:gd name="T10" fmla="*/ 102 w 136"/>
                  <a:gd name="T11" fmla="*/ 61 h 77"/>
                  <a:gd name="T12" fmla="*/ 119 w 136"/>
                  <a:gd name="T13" fmla="*/ 71 h 77"/>
                  <a:gd name="T14" fmla="*/ 136 w 136"/>
                  <a:gd name="T1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77">
                    <a:moveTo>
                      <a:pt x="0" y="0"/>
                    </a:moveTo>
                    <a:lnTo>
                      <a:pt x="17" y="7"/>
                    </a:lnTo>
                    <a:lnTo>
                      <a:pt x="35" y="17"/>
                    </a:lnTo>
                    <a:lnTo>
                      <a:pt x="67" y="40"/>
                    </a:lnTo>
                    <a:lnTo>
                      <a:pt x="85" y="52"/>
                    </a:lnTo>
                    <a:lnTo>
                      <a:pt x="102" y="61"/>
                    </a:lnTo>
                    <a:lnTo>
                      <a:pt x="119" y="71"/>
                    </a:lnTo>
                    <a:lnTo>
                      <a:pt x="136" y="77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8" name="Freeform 372"/>
              <p:cNvSpPr>
                <a:spLocks/>
              </p:cNvSpPr>
              <p:nvPr/>
            </p:nvSpPr>
            <p:spPr bwMode="auto">
              <a:xfrm>
                <a:off x="4410" y="3003"/>
                <a:ext cx="69" cy="3"/>
              </a:xfrm>
              <a:custGeom>
                <a:avLst/>
                <a:gdLst>
                  <a:gd name="T0" fmla="*/ 0 w 139"/>
                  <a:gd name="T1" fmla="*/ 0 h 5"/>
                  <a:gd name="T2" fmla="*/ 18 w 139"/>
                  <a:gd name="T3" fmla="*/ 3 h 5"/>
                  <a:gd name="T4" fmla="*/ 35 w 139"/>
                  <a:gd name="T5" fmla="*/ 5 h 5"/>
                  <a:gd name="T6" fmla="*/ 52 w 139"/>
                  <a:gd name="T7" fmla="*/ 3 h 5"/>
                  <a:gd name="T8" fmla="*/ 70 w 139"/>
                  <a:gd name="T9" fmla="*/ 3 h 5"/>
                  <a:gd name="T10" fmla="*/ 104 w 139"/>
                  <a:gd name="T11" fmla="*/ 2 h 5"/>
                  <a:gd name="T12" fmla="*/ 121 w 139"/>
                  <a:gd name="T13" fmla="*/ 2 h 5"/>
                  <a:gd name="T14" fmla="*/ 139 w 139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5">
                    <a:moveTo>
                      <a:pt x="0" y="0"/>
                    </a:moveTo>
                    <a:lnTo>
                      <a:pt x="18" y="3"/>
                    </a:lnTo>
                    <a:lnTo>
                      <a:pt x="35" y="5"/>
                    </a:lnTo>
                    <a:lnTo>
                      <a:pt x="52" y="3"/>
                    </a:lnTo>
                    <a:lnTo>
                      <a:pt x="70" y="3"/>
                    </a:lnTo>
                    <a:lnTo>
                      <a:pt x="104" y="2"/>
                    </a:lnTo>
                    <a:lnTo>
                      <a:pt x="121" y="2"/>
                    </a:lnTo>
                    <a:lnTo>
                      <a:pt x="139" y="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69" name="Freeform 373"/>
              <p:cNvSpPr>
                <a:spLocks/>
              </p:cNvSpPr>
              <p:nvPr/>
            </p:nvSpPr>
            <p:spPr bwMode="auto">
              <a:xfrm>
                <a:off x="4479" y="3004"/>
                <a:ext cx="69" cy="27"/>
              </a:xfrm>
              <a:custGeom>
                <a:avLst/>
                <a:gdLst>
                  <a:gd name="T0" fmla="*/ 0 w 136"/>
                  <a:gd name="T1" fmla="*/ 1 h 53"/>
                  <a:gd name="T2" fmla="*/ 4 w 136"/>
                  <a:gd name="T3" fmla="*/ 1 h 53"/>
                  <a:gd name="T4" fmla="*/ 7 w 136"/>
                  <a:gd name="T5" fmla="*/ 1 h 53"/>
                  <a:gd name="T6" fmla="*/ 15 w 136"/>
                  <a:gd name="T7" fmla="*/ 1 h 53"/>
                  <a:gd name="T8" fmla="*/ 23 w 136"/>
                  <a:gd name="T9" fmla="*/ 1 h 53"/>
                  <a:gd name="T10" fmla="*/ 44 w 136"/>
                  <a:gd name="T11" fmla="*/ 0 h 53"/>
                  <a:gd name="T12" fmla="*/ 65 w 136"/>
                  <a:gd name="T13" fmla="*/ 1 h 53"/>
                  <a:gd name="T14" fmla="*/ 88 w 136"/>
                  <a:gd name="T15" fmla="*/ 7 h 53"/>
                  <a:gd name="T16" fmla="*/ 100 w 136"/>
                  <a:gd name="T17" fmla="*/ 11 h 53"/>
                  <a:gd name="T18" fmla="*/ 109 w 136"/>
                  <a:gd name="T19" fmla="*/ 15 h 53"/>
                  <a:gd name="T20" fmla="*/ 117 w 136"/>
                  <a:gd name="T21" fmla="*/ 23 h 53"/>
                  <a:gd name="T22" fmla="*/ 125 w 136"/>
                  <a:gd name="T23" fmla="*/ 30 h 53"/>
                  <a:gd name="T24" fmla="*/ 132 w 136"/>
                  <a:gd name="T25" fmla="*/ 42 h 53"/>
                  <a:gd name="T26" fmla="*/ 136 w 136"/>
                  <a:gd name="T2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" h="53">
                    <a:moveTo>
                      <a:pt x="0" y="1"/>
                    </a:moveTo>
                    <a:lnTo>
                      <a:pt x="4" y="1"/>
                    </a:lnTo>
                    <a:lnTo>
                      <a:pt x="7" y="1"/>
                    </a:lnTo>
                    <a:lnTo>
                      <a:pt x="15" y="1"/>
                    </a:lnTo>
                    <a:lnTo>
                      <a:pt x="23" y="1"/>
                    </a:lnTo>
                    <a:lnTo>
                      <a:pt x="44" y="0"/>
                    </a:lnTo>
                    <a:lnTo>
                      <a:pt x="65" y="1"/>
                    </a:lnTo>
                    <a:lnTo>
                      <a:pt x="88" y="7"/>
                    </a:lnTo>
                    <a:lnTo>
                      <a:pt x="100" y="11"/>
                    </a:lnTo>
                    <a:lnTo>
                      <a:pt x="109" y="15"/>
                    </a:lnTo>
                    <a:lnTo>
                      <a:pt x="117" y="23"/>
                    </a:lnTo>
                    <a:lnTo>
                      <a:pt x="125" y="30"/>
                    </a:lnTo>
                    <a:lnTo>
                      <a:pt x="132" y="42"/>
                    </a:lnTo>
                    <a:lnTo>
                      <a:pt x="136" y="5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0" name="Freeform 374"/>
              <p:cNvSpPr>
                <a:spLocks/>
              </p:cNvSpPr>
              <p:nvPr/>
            </p:nvSpPr>
            <p:spPr bwMode="auto">
              <a:xfrm>
                <a:off x="4548" y="3031"/>
                <a:ext cx="137" cy="761"/>
              </a:xfrm>
              <a:custGeom>
                <a:avLst/>
                <a:gdLst>
                  <a:gd name="T0" fmla="*/ 0 w 275"/>
                  <a:gd name="T1" fmla="*/ 0 h 1523"/>
                  <a:gd name="T2" fmla="*/ 6 w 275"/>
                  <a:gd name="T3" fmla="*/ 27 h 1523"/>
                  <a:gd name="T4" fmla="*/ 13 w 275"/>
                  <a:gd name="T5" fmla="*/ 56 h 1523"/>
                  <a:gd name="T6" fmla="*/ 21 w 275"/>
                  <a:gd name="T7" fmla="*/ 87 h 1523"/>
                  <a:gd name="T8" fmla="*/ 27 w 275"/>
                  <a:gd name="T9" fmla="*/ 119 h 1523"/>
                  <a:gd name="T10" fmla="*/ 35 w 275"/>
                  <a:gd name="T11" fmla="*/ 156 h 1523"/>
                  <a:gd name="T12" fmla="*/ 42 w 275"/>
                  <a:gd name="T13" fmla="*/ 194 h 1523"/>
                  <a:gd name="T14" fmla="*/ 50 w 275"/>
                  <a:gd name="T15" fmla="*/ 234 h 1523"/>
                  <a:gd name="T16" fmla="*/ 60 w 275"/>
                  <a:gd name="T17" fmla="*/ 277 h 1523"/>
                  <a:gd name="T18" fmla="*/ 67 w 275"/>
                  <a:gd name="T19" fmla="*/ 321 h 1523"/>
                  <a:gd name="T20" fmla="*/ 75 w 275"/>
                  <a:gd name="T21" fmla="*/ 367 h 1523"/>
                  <a:gd name="T22" fmla="*/ 85 w 275"/>
                  <a:gd name="T23" fmla="*/ 415 h 1523"/>
                  <a:gd name="T24" fmla="*/ 92 w 275"/>
                  <a:gd name="T25" fmla="*/ 463 h 1523"/>
                  <a:gd name="T26" fmla="*/ 111 w 275"/>
                  <a:gd name="T27" fmla="*/ 565 h 1523"/>
                  <a:gd name="T28" fmla="*/ 129 w 275"/>
                  <a:gd name="T29" fmla="*/ 670 h 1523"/>
                  <a:gd name="T30" fmla="*/ 148 w 275"/>
                  <a:gd name="T31" fmla="*/ 778 h 1523"/>
                  <a:gd name="T32" fmla="*/ 165 w 275"/>
                  <a:gd name="T33" fmla="*/ 887 h 1523"/>
                  <a:gd name="T34" fmla="*/ 204 w 275"/>
                  <a:gd name="T35" fmla="*/ 1108 h 1523"/>
                  <a:gd name="T36" fmla="*/ 221 w 275"/>
                  <a:gd name="T37" fmla="*/ 1215 h 1523"/>
                  <a:gd name="T38" fmla="*/ 240 w 275"/>
                  <a:gd name="T39" fmla="*/ 1323 h 1523"/>
                  <a:gd name="T40" fmla="*/ 257 w 275"/>
                  <a:gd name="T41" fmla="*/ 1425 h 1523"/>
                  <a:gd name="T42" fmla="*/ 275 w 275"/>
                  <a:gd name="T43" fmla="*/ 1523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523">
                    <a:moveTo>
                      <a:pt x="0" y="0"/>
                    </a:moveTo>
                    <a:lnTo>
                      <a:pt x="6" y="27"/>
                    </a:lnTo>
                    <a:lnTo>
                      <a:pt x="13" y="56"/>
                    </a:lnTo>
                    <a:lnTo>
                      <a:pt x="21" y="87"/>
                    </a:lnTo>
                    <a:lnTo>
                      <a:pt x="27" y="119"/>
                    </a:lnTo>
                    <a:lnTo>
                      <a:pt x="35" y="156"/>
                    </a:lnTo>
                    <a:lnTo>
                      <a:pt x="42" y="194"/>
                    </a:lnTo>
                    <a:lnTo>
                      <a:pt x="50" y="234"/>
                    </a:lnTo>
                    <a:lnTo>
                      <a:pt x="60" y="277"/>
                    </a:lnTo>
                    <a:lnTo>
                      <a:pt x="67" y="321"/>
                    </a:lnTo>
                    <a:lnTo>
                      <a:pt x="75" y="367"/>
                    </a:lnTo>
                    <a:lnTo>
                      <a:pt x="85" y="415"/>
                    </a:lnTo>
                    <a:lnTo>
                      <a:pt x="92" y="463"/>
                    </a:lnTo>
                    <a:lnTo>
                      <a:pt x="111" y="565"/>
                    </a:lnTo>
                    <a:lnTo>
                      <a:pt x="129" y="670"/>
                    </a:lnTo>
                    <a:lnTo>
                      <a:pt x="148" y="778"/>
                    </a:lnTo>
                    <a:lnTo>
                      <a:pt x="165" y="887"/>
                    </a:lnTo>
                    <a:lnTo>
                      <a:pt x="204" y="1108"/>
                    </a:lnTo>
                    <a:lnTo>
                      <a:pt x="221" y="1215"/>
                    </a:lnTo>
                    <a:lnTo>
                      <a:pt x="240" y="1323"/>
                    </a:lnTo>
                    <a:lnTo>
                      <a:pt x="257" y="1425"/>
                    </a:lnTo>
                    <a:lnTo>
                      <a:pt x="275" y="152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1" name="Freeform 375"/>
              <p:cNvSpPr>
                <a:spLocks/>
              </p:cNvSpPr>
              <p:nvPr/>
            </p:nvSpPr>
            <p:spPr bwMode="auto">
              <a:xfrm>
                <a:off x="1319" y="3038"/>
                <a:ext cx="137" cy="754"/>
              </a:xfrm>
              <a:custGeom>
                <a:avLst/>
                <a:gdLst>
                  <a:gd name="T0" fmla="*/ 0 w 275"/>
                  <a:gd name="T1" fmla="*/ 1507 h 1507"/>
                  <a:gd name="T2" fmla="*/ 17 w 275"/>
                  <a:gd name="T3" fmla="*/ 1411 h 1507"/>
                  <a:gd name="T4" fmla="*/ 35 w 275"/>
                  <a:gd name="T5" fmla="*/ 1309 h 1507"/>
                  <a:gd name="T6" fmla="*/ 54 w 275"/>
                  <a:gd name="T7" fmla="*/ 1203 h 1507"/>
                  <a:gd name="T8" fmla="*/ 71 w 275"/>
                  <a:gd name="T9" fmla="*/ 1096 h 1507"/>
                  <a:gd name="T10" fmla="*/ 110 w 275"/>
                  <a:gd name="T11" fmla="*/ 877 h 1507"/>
                  <a:gd name="T12" fmla="*/ 127 w 275"/>
                  <a:gd name="T13" fmla="*/ 769 h 1507"/>
                  <a:gd name="T14" fmla="*/ 146 w 275"/>
                  <a:gd name="T15" fmla="*/ 662 h 1507"/>
                  <a:gd name="T16" fmla="*/ 163 w 275"/>
                  <a:gd name="T17" fmla="*/ 558 h 1507"/>
                  <a:gd name="T18" fmla="*/ 182 w 275"/>
                  <a:gd name="T19" fmla="*/ 458 h 1507"/>
                  <a:gd name="T20" fmla="*/ 190 w 275"/>
                  <a:gd name="T21" fmla="*/ 409 h 1507"/>
                  <a:gd name="T22" fmla="*/ 200 w 275"/>
                  <a:gd name="T23" fmla="*/ 362 h 1507"/>
                  <a:gd name="T24" fmla="*/ 207 w 275"/>
                  <a:gd name="T25" fmla="*/ 316 h 1507"/>
                  <a:gd name="T26" fmla="*/ 215 w 275"/>
                  <a:gd name="T27" fmla="*/ 274 h 1507"/>
                  <a:gd name="T28" fmla="*/ 223 w 275"/>
                  <a:gd name="T29" fmla="*/ 232 h 1507"/>
                  <a:gd name="T30" fmla="*/ 232 w 275"/>
                  <a:gd name="T31" fmla="*/ 192 h 1507"/>
                  <a:gd name="T32" fmla="*/ 240 w 275"/>
                  <a:gd name="T33" fmla="*/ 153 h 1507"/>
                  <a:gd name="T34" fmla="*/ 248 w 275"/>
                  <a:gd name="T35" fmla="*/ 119 h 1507"/>
                  <a:gd name="T36" fmla="*/ 254 w 275"/>
                  <a:gd name="T37" fmla="*/ 84 h 1507"/>
                  <a:gd name="T38" fmla="*/ 261 w 275"/>
                  <a:gd name="T39" fmla="*/ 53 h 1507"/>
                  <a:gd name="T40" fmla="*/ 269 w 275"/>
                  <a:gd name="T41" fmla="*/ 25 h 1507"/>
                  <a:gd name="T42" fmla="*/ 275 w 275"/>
                  <a:gd name="T43" fmla="*/ 0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507">
                    <a:moveTo>
                      <a:pt x="0" y="1507"/>
                    </a:moveTo>
                    <a:lnTo>
                      <a:pt x="17" y="1411"/>
                    </a:lnTo>
                    <a:lnTo>
                      <a:pt x="35" y="1309"/>
                    </a:lnTo>
                    <a:lnTo>
                      <a:pt x="54" y="1203"/>
                    </a:lnTo>
                    <a:lnTo>
                      <a:pt x="71" y="1096"/>
                    </a:lnTo>
                    <a:lnTo>
                      <a:pt x="110" y="877"/>
                    </a:lnTo>
                    <a:lnTo>
                      <a:pt x="127" y="769"/>
                    </a:lnTo>
                    <a:lnTo>
                      <a:pt x="146" y="662"/>
                    </a:lnTo>
                    <a:lnTo>
                      <a:pt x="163" y="558"/>
                    </a:lnTo>
                    <a:lnTo>
                      <a:pt x="182" y="458"/>
                    </a:lnTo>
                    <a:lnTo>
                      <a:pt x="190" y="409"/>
                    </a:lnTo>
                    <a:lnTo>
                      <a:pt x="200" y="362"/>
                    </a:lnTo>
                    <a:lnTo>
                      <a:pt x="207" y="316"/>
                    </a:lnTo>
                    <a:lnTo>
                      <a:pt x="215" y="274"/>
                    </a:lnTo>
                    <a:lnTo>
                      <a:pt x="223" y="232"/>
                    </a:lnTo>
                    <a:lnTo>
                      <a:pt x="232" y="192"/>
                    </a:lnTo>
                    <a:lnTo>
                      <a:pt x="240" y="153"/>
                    </a:lnTo>
                    <a:lnTo>
                      <a:pt x="248" y="119"/>
                    </a:lnTo>
                    <a:lnTo>
                      <a:pt x="254" y="84"/>
                    </a:lnTo>
                    <a:lnTo>
                      <a:pt x="261" y="53"/>
                    </a:lnTo>
                    <a:lnTo>
                      <a:pt x="269" y="25"/>
                    </a:lnTo>
                    <a:lnTo>
                      <a:pt x="275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2" name="Freeform 376"/>
              <p:cNvSpPr>
                <a:spLocks/>
              </p:cNvSpPr>
              <p:nvPr/>
            </p:nvSpPr>
            <p:spPr bwMode="auto">
              <a:xfrm>
                <a:off x="1456" y="3015"/>
                <a:ext cx="69" cy="23"/>
              </a:xfrm>
              <a:custGeom>
                <a:avLst/>
                <a:gdLst>
                  <a:gd name="T0" fmla="*/ 0 w 138"/>
                  <a:gd name="T1" fmla="*/ 46 h 46"/>
                  <a:gd name="T2" fmla="*/ 3 w 138"/>
                  <a:gd name="T3" fmla="*/ 34 h 46"/>
                  <a:gd name="T4" fmla="*/ 11 w 138"/>
                  <a:gd name="T5" fmla="*/ 25 h 46"/>
                  <a:gd name="T6" fmla="*/ 19 w 138"/>
                  <a:gd name="T7" fmla="*/ 17 h 46"/>
                  <a:gd name="T8" fmla="*/ 27 w 138"/>
                  <a:gd name="T9" fmla="*/ 11 h 46"/>
                  <a:gd name="T10" fmla="*/ 38 w 138"/>
                  <a:gd name="T11" fmla="*/ 5 h 46"/>
                  <a:gd name="T12" fmla="*/ 48 w 138"/>
                  <a:gd name="T13" fmla="*/ 3 h 46"/>
                  <a:gd name="T14" fmla="*/ 71 w 138"/>
                  <a:gd name="T15" fmla="*/ 0 h 46"/>
                  <a:gd name="T16" fmla="*/ 94 w 138"/>
                  <a:gd name="T17" fmla="*/ 1 h 46"/>
                  <a:gd name="T18" fmla="*/ 113 w 138"/>
                  <a:gd name="T19" fmla="*/ 1 h 46"/>
                  <a:gd name="T20" fmla="*/ 123 w 138"/>
                  <a:gd name="T21" fmla="*/ 3 h 46"/>
                  <a:gd name="T22" fmla="*/ 128 w 138"/>
                  <a:gd name="T23" fmla="*/ 3 h 46"/>
                  <a:gd name="T24" fmla="*/ 134 w 138"/>
                  <a:gd name="T25" fmla="*/ 3 h 46"/>
                  <a:gd name="T26" fmla="*/ 138 w 138"/>
                  <a:gd name="T27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8" h="46">
                    <a:moveTo>
                      <a:pt x="0" y="46"/>
                    </a:moveTo>
                    <a:lnTo>
                      <a:pt x="3" y="34"/>
                    </a:lnTo>
                    <a:lnTo>
                      <a:pt x="11" y="25"/>
                    </a:lnTo>
                    <a:lnTo>
                      <a:pt x="19" y="17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8" y="3"/>
                    </a:lnTo>
                    <a:lnTo>
                      <a:pt x="71" y="0"/>
                    </a:lnTo>
                    <a:lnTo>
                      <a:pt x="94" y="1"/>
                    </a:lnTo>
                    <a:lnTo>
                      <a:pt x="113" y="1"/>
                    </a:lnTo>
                    <a:lnTo>
                      <a:pt x="123" y="3"/>
                    </a:lnTo>
                    <a:lnTo>
                      <a:pt x="128" y="3"/>
                    </a:lnTo>
                    <a:lnTo>
                      <a:pt x="134" y="3"/>
                    </a:lnTo>
                    <a:lnTo>
                      <a:pt x="138" y="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3" name="Freeform 377"/>
              <p:cNvSpPr>
                <a:spLocks/>
              </p:cNvSpPr>
              <p:nvPr/>
            </p:nvSpPr>
            <p:spPr bwMode="auto">
              <a:xfrm>
                <a:off x="1525" y="2982"/>
                <a:ext cx="69" cy="35"/>
              </a:xfrm>
              <a:custGeom>
                <a:avLst/>
                <a:gdLst>
                  <a:gd name="T0" fmla="*/ 0 w 136"/>
                  <a:gd name="T1" fmla="*/ 71 h 71"/>
                  <a:gd name="T2" fmla="*/ 17 w 136"/>
                  <a:gd name="T3" fmla="*/ 64 h 71"/>
                  <a:gd name="T4" fmla="*/ 34 w 136"/>
                  <a:gd name="T5" fmla="*/ 54 h 71"/>
                  <a:gd name="T6" fmla="*/ 67 w 136"/>
                  <a:gd name="T7" fmla="*/ 33 h 71"/>
                  <a:gd name="T8" fmla="*/ 102 w 136"/>
                  <a:gd name="T9" fmla="*/ 14 h 71"/>
                  <a:gd name="T10" fmla="*/ 119 w 136"/>
                  <a:gd name="T11" fmla="*/ 6 h 71"/>
                  <a:gd name="T12" fmla="*/ 136 w 136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71">
                    <a:moveTo>
                      <a:pt x="0" y="71"/>
                    </a:moveTo>
                    <a:lnTo>
                      <a:pt x="17" y="64"/>
                    </a:lnTo>
                    <a:lnTo>
                      <a:pt x="34" y="54"/>
                    </a:lnTo>
                    <a:lnTo>
                      <a:pt x="67" y="33"/>
                    </a:lnTo>
                    <a:lnTo>
                      <a:pt x="102" y="14"/>
                    </a:lnTo>
                    <a:lnTo>
                      <a:pt x="119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4" name="Freeform 378"/>
              <p:cNvSpPr>
                <a:spLocks/>
              </p:cNvSpPr>
              <p:nvPr/>
            </p:nvSpPr>
            <p:spPr bwMode="auto">
              <a:xfrm>
                <a:off x="1594" y="2978"/>
                <a:ext cx="69" cy="4"/>
              </a:xfrm>
              <a:custGeom>
                <a:avLst/>
                <a:gdLst>
                  <a:gd name="T0" fmla="*/ 0 w 138"/>
                  <a:gd name="T1" fmla="*/ 7 h 7"/>
                  <a:gd name="T2" fmla="*/ 17 w 138"/>
                  <a:gd name="T3" fmla="*/ 4 h 7"/>
                  <a:gd name="T4" fmla="*/ 35 w 138"/>
                  <a:gd name="T5" fmla="*/ 2 h 7"/>
                  <a:gd name="T6" fmla="*/ 69 w 138"/>
                  <a:gd name="T7" fmla="*/ 2 h 7"/>
                  <a:gd name="T8" fmla="*/ 104 w 138"/>
                  <a:gd name="T9" fmla="*/ 4 h 7"/>
                  <a:gd name="T10" fmla="*/ 121 w 138"/>
                  <a:gd name="T11" fmla="*/ 2 h 7"/>
                  <a:gd name="T12" fmla="*/ 138 w 13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7">
                    <a:moveTo>
                      <a:pt x="0" y="7"/>
                    </a:moveTo>
                    <a:lnTo>
                      <a:pt x="17" y="4"/>
                    </a:lnTo>
                    <a:lnTo>
                      <a:pt x="35" y="2"/>
                    </a:lnTo>
                    <a:lnTo>
                      <a:pt x="69" y="2"/>
                    </a:lnTo>
                    <a:lnTo>
                      <a:pt x="104" y="4"/>
                    </a:lnTo>
                    <a:lnTo>
                      <a:pt x="121" y="2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5" name="Freeform 379"/>
              <p:cNvSpPr>
                <a:spLocks/>
              </p:cNvSpPr>
              <p:nvPr/>
            </p:nvSpPr>
            <p:spPr bwMode="auto">
              <a:xfrm>
                <a:off x="1663" y="2954"/>
                <a:ext cx="68" cy="24"/>
              </a:xfrm>
              <a:custGeom>
                <a:avLst/>
                <a:gdLst>
                  <a:gd name="T0" fmla="*/ 0 w 137"/>
                  <a:gd name="T1" fmla="*/ 48 h 48"/>
                  <a:gd name="T2" fmla="*/ 35 w 137"/>
                  <a:gd name="T3" fmla="*/ 38 h 48"/>
                  <a:gd name="T4" fmla="*/ 68 w 137"/>
                  <a:gd name="T5" fmla="*/ 27 h 48"/>
                  <a:gd name="T6" fmla="*/ 102 w 137"/>
                  <a:gd name="T7" fmla="*/ 11 h 48"/>
                  <a:gd name="T8" fmla="*/ 137 w 13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8">
                    <a:moveTo>
                      <a:pt x="0" y="48"/>
                    </a:moveTo>
                    <a:lnTo>
                      <a:pt x="35" y="38"/>
                    </a:lnTo>
                    <a:lnTo>
                      <a:pt x="68" y="27"/>
                    </a:lnTo>
                    <a:lnTo>
                      <a:pt x="102" y="11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6" name="Freeform 380"/>
              <p:cNvSpPr>
                <a:spLocks/>
              </p:cNvSpPr>
              <p:nvPr/>
            </p:nvSpPr>
            <p:spPr bwMode="auto">
              <a:xfrm>
                <a:off x="1731" y="2935"/>
                <a:ext cx="69" cy="19"/>
              </a:xfrm>
              <a:custGeom>
                <a:avLst/>
                <a:gdLst>
                  <a:gd name="T0" fmla="*/ 0 w 138"/>
                  <a:gd name="T1" fmla="*/ 39 h 39"/>
                  <a:gd name="T2" fmla="*/ 69 w 138"/>
                  <a:gd name="T3" fmla="*/ 18 h 39"/>
                  <a:gd name="T4" fmla="*/ 103 w 138"/>
                  <a:gd name="T5" fmla="*/ 8 h 39"/>
                  <a:gd name="T6" fmla="*/ 138 w 13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39">
                    <a:moveTo>
                      <a:pt x="0" y="39"/>
                    </a:moveTo>
                    <a:lnTo>
                      <a:pt x="69" y="18"/>
                    </a:lnTo>
                    <a:lnTo>
                      <a:pt x="103" y="8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7" name="Freeform 381"/>
              <p:cNvSpPr>
                <a:spLocks/>
              </p:cNvSpPr>
              <p:nvPr/>
            </p:nvSpPr>
            <p:spPr bwMode="auto">
              <a:xfrm>
                <a:off x="1800" y="2933"/>
                <a:ext cx="68" cy="2"/>
              </a:xfrm>
              <a:custGeom>
                <a:avLst/>
                <a:gdLst>
                  <a:gd name="T0" fmla="*/ 0 w 136"/>
                  <a:gd name="T1" fmla="*/ 4 h 4"/>
                  <a:gd name="T2" fmla="*/ 17 w 136"/>
                  <a:gd name="T3" fmla="*/ 2 h 4"/>
                  <a:gd name="T4" fmla="*/ 35 w 136"/>
                  <a:gd name="T5" fmla="*/ 2 h 4"/>
                  <a:gd name="T6" fmla="*/ 67 w 136"/>
                  <a:gd name="T7" fmla="*/ 4 h 4"/>
                  <a:gd name="T8" fmla="*/ 102 w 136"/>
                  <a:gd name="T9" fmla="*/ 4 h 4"/>
                  <a:gd name="T10" fmla="*/ 119 w 136"/>
                  <a:gd name="T11" fmla="*/ 2 h 4"/>
                  <a:gd name="T12" fmla="*/ 136 w 1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">
                    <a:moveTo>
                      <a:pt x="0" y="4"/>
                    </a:moveTo>
                    <a:lnTo>
                      <a:pt x="17" y="2"/>
                    </a:lnTo>
                    <a:lnTo>
                      <a:pt x="35" y="2"/>
                    </a:lnTo>
                    <a:lnTo>
                      <a:pt x="67" y="4"/>
                    </a:lnTo>
                    <a:lnTo>
                      <a:pt x="102" y="4"/>
                    </a:lnTo>
                    <a:lnTo>
                      <a:pt x="119" y="2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8" name="Freeform 382"/>
              <p:cNvSpPr>
                <a:spLocks/>
              </p:cNvSpPr>
              <p:nvPr/>
            </p:nvSpPr>
            <p:spPr bwMode="auto">
              <a:xfrm>
                <a:off x="1868" y="2906"/>
                <a:ext cx="69" cy="27"/>
              </a:xfrm>
              <a:custGeom>
                <a:avLst/>
                <a:gdLst>
                  <a:gd name="T0" fmla="*/ 0 w 139"/>
                  <a:gd name="T1" fmla="*/ 53 h 53"/>
                  <a:gd name="T2" fmla="*/ 18 w 139"/>
                  <a:gd name="T3" fmla="*/ 50 h 53"/>
                  <a:gd name="T4" fmla="*/ 35 w 139"/>
                  <a:gd name="T5" fmla="*/ 42 h 53"/>
                  <a:gd name="T6" fmla="*/ 69 w 139"/>
                  <a:gd name="T7" fmla="*/ 27 h 53"/>
                  <a:gd name="T8" fmla="*/ 104 w 139"/>
                  <a:gd name="T9" fmla="*/ 11 h 53"/>
                  <a:gd name="T10" fmla="*/ 121 w 139"/>
                  <a:gd name="T11" fmla="*/ 4 h 53"/>
                  <a:gd name="T12" fmla="*/ 139 w 139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3">
                    <a:moveTo>
                      <a:pt x="0" y="53"/>
                    </a:moveTo>
                    <a:lnTo>
                      <a:pt x="18" y="50"/>
                    </a:lnTo>
                    <a:lnTo>
                      <a:pt x="35" y="42"/>
                    </a:lnTo>
                    <a:lnTo>
                      <a:pt x="69" y="27"/>
                    </a:lnTo>
                    <a:lnTo>
                      <a:pt x="104" y="11"/>
                    </a:lnTo>
                    <a:lnTo>
                      <a:pt x="121" y="4"/>
                    </a:lnTo>
                    <a:lnTo>
                      <a:pt x="139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79" name="Freeform 383"/>
              <p:cNvSpPr>
                <a:spLocks/>
              </p:cNvSpPr>
              <p:nvPr/>
            </p:nvSpPr>
            <p:spPr bwMode="auto">
              <a:xfrm>
                <a:off x="1937" y="2904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17 w 138"/>
                  <a:gd name="T3" fmla="*/ 2 h 4"/>
                  <a:gd name="T4" fmla="*/ 34 w 138"/>
                  <a:gd name="T5" fmla="*/ 0 h 4"/>
                  <a:gd name="T6" fmla="*/ 69 w 138"/>
                  <a:gd name="T7" fmla="*/ 2 h 4"/>
                  <a:gd name="T8" fmla="*/ 103 w 138"/>
                  <a:gd name="T9" fmla="*/ 4 h 4"/>
                  <a:gd name="T10" fmla="*/ 121 w 138"/>
                  <a:gd name="T11" fmla="*/ 2 h 4"/>
                  <a:gd name="T12" fmla="*/ 138 w 13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17" y="2"/>
                    </a:lnTo>
                    <a:lnTo>
                      <a:pt x="34" y="0"/>
                    </a:lnTo>
                    <a:lnTo>
                      <a:pt x="69" y="2"/>
                    </a:lnTo>
                    <a:lnTo>
                      <a:pt x="103" y="4"/>
                    </a:lnTo>
                    <a:lnTo>
                      <a:pt x="121" y="2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0" name="Freeform 384"/>
              <p:cNvSpPr>
                <a:spLocks/>
              </p:cNvSpPr>
              <p:nvPr/>
            </p:nvSpPr>
            <p:spPr bwMode="auto">
              <a:xfrm>
                <a:off x="2006" y="2878"/>
                <a:ext cx="69" cy="26"/>
              </a:xfrm>
              <a:custGeom>
                <a:avLst/>
                <a:gdLst>
                  <a:gd name="T0" fmla="*/ 0 w 136"/>
                  <a:gd name="T1" fmla="*/ 52 h 52"/>
                  <a:gd name="T2" fmla="*/ 17 w 136"/>
                  <a:gd name="T3" fmla="*/ 48 h 52"/>
                  <a:gd name="T4" fmla="*/ 34 w 136"/>
                  <a:gd name="T5" fmla="*/ 42 h 52"/>
                  <a:gd name="T6" fmla="*/ 67 w 136"/>
                  <a:gd name="T7" fmla="*/ 27 h 52"/>
                  <a:gd name="T8" fmla="*/ 102 w 136"/>
                  <a:gd name="T9" fmla="*/ 12 h 52"/>
                  <a:gd name="T10" fmla="*/ 119 w 136"/>
                  <a:gd name="T11" fmla="*/ 6 h 52"/>
                  <a:gd name="T12" fmla="*/ 136 w 136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52">
                    <a:moveTo>
                      <a:pt x="0" y="52"/>
                    </a:moveTo>
                    <a:lnTo>
                      <a:pt x="17" y="48"/>
                    </a:lnTo>
                    <a:lnTo>
                      <a:pt x="34" y="42"/>
                    </a:lnTo>
                    <a:lnTo>
                      <a:pt x="67" y="27"/>
                    </a:lnTo>
                    <a:lnTo>
                      <a:pt x="102" y="12"/>
                    </a:lnTo>
                    <a:lnTo>
                      <a:pt x="119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1" name="Freeform 385"/>
              <p:cNvSpPr>
                <a:spLocks/>
              </p:cNvSpPr>
              <p:nvPr/>
            </p:nvSpPr>
            <p:spPr bwMode="auto">
              <a:xfrm>
                <a:off x="2075" y="2868"/>
                <a:ext cx="69" cy="10"/>
              </a:xfrm>
              <a:custGeom>
                <a:avLst/>
                <a:gdLst>
                  <a:gd name="T0" fmla="*/ 0 w 138"/>
                  <a:gd name="T1" fmla="*/ 19 h 19"/>
                  <a:gd name="T2" fmla="*/ 35 w 138"/>
                  <a:gd name="T3" fmla="*/ 11 h 19"/>
                  <a:gd name="T4" fmla="*/ 69 w 138"/>
                  <a:gd name="T5" fmla="*/ 8 h 19"/>
                  <a:gd name="T6" fmla="*/ 104 w 138"/>
                  <a:gd name="T7" fmla="*/ 4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0" y="19"/>
                    </a:moveTo>
                    <a:lnTo>
                      <a:pt x="35" y="11"/>
                    </a:lnTo>
                    <a:lnTo>
                      <a:pt x="69" y="8"/>
                    </a:lnTo>
                    <a:lnTo>
                      <a:pt x="104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2" name="Freeform 386"/>
              <p:cNvSpPr>
                <a:spLocks/>
              </p:cNvSpPr>
              <p:nvPr/>
            </p:nvSpPr>
            <p:spPr bwMode="auto">
              <a:xfrm>
                <a:off x="2144" y="2861"/>
                <a:ext cx="68" cy="7"/>
              </a:xfrm>
              <a:custGeom>
                <a:avLst/>
                <a:gdLst>
                  <a:gd name="T0" fmla="*/ 0 w 137"/>
                  <a:gd name="T1" fmla="*/ 16 h 16"/>
                  <a:gd name="T2" fmla="*/ 35 w 137"/>
                  <a:gd name="T3" fmla="*/ 12 h 16"/>
                  <a:gd name="T4" fmla="*/ 68 w 137"/>
                  <a:gd name="T5" fmla="*/ 10 h 16"/>
                  <a:gd name="T6" fmla="*/ 102 w 137"/>
                  <a:gd name="T7" fmla="*/ 6 h 16"/>
                  <a:gd name="T8" fmla="*/ 137 w 13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6">
                    <a:moveTo>
                      <a:pt x="0" y="16"/>
                    </a:moveTo>
                    <a:lnTo>
                      <a:pt x="35" y="12"/>
                    </a:lnTo>
                    <a:lnTo>
                      <a:pt x="68" y="10"/>
                    </a:lnTo>
                    <a:lnTo>
                      <a:pt x="102" y="6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3" name="Freeform 387"/>
              <p:cNvSpPr>
                <a:spLocks/>
              </p:cNvSpPr>
              <p:nvPr/>
            </p:nvSpPr>
            <p:spPr bwMode="auto">
              <a:xfrm>
                <a:off x="2212" y="2839"/>
                <a:ext cx="69" cy="22"/>
              </a:xfrm>
              <a:custGeom>
                <a:avLst/>
                <a:gdLst>
                  <a:gd name="T0" fmla="*/ 0 w 138"/>
                  <a:gd name="T1" fmla="*/ 44 h 44"/>
                  <a:gd name="T2" fmla="*/ 34 w 138"/>
                  <a:gd name="T3" fmla="*/ 35 h 44"/>
                  <a:gd name="T4" fmla="*/ 69 w 138"/>
                  <a:gd name="T5" fmla="*/ 23 h 44"/>
                  <a:gd name="T6" fmla="*/ 103 w 138"/>
                  <a:gd name="T7" fmla="*/ 10 h 44"/>
                  <a:gd name="T8" fmla="*/ 138 w 13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44">
                    <a:moveTo>
                      <a:pt x="0" y="44"/>
                    </a:moveTo>
                    <a:lnTo>
                      <a:pt x="34" y="35"/>
                    </a:lnTo>
                    <a:lnTo>
                      <a:pt x="69" y="23"/>
                    </a:lnTo>
                    <a:lnTo>
                      <a:pt x="103" y="1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4" name="Freeform 388"/>
              <p:cNvSpPr>
                <a:spLocks/>
              </p:cNvSpPr>
              <p:nvPr/>
            </p:nvSpPr>
            <p:spPr bwMode="auto">
              <a:xfrm>
                <a:off x="2281" y="2827"/>
                <a:ext cx="68" cy="12"/>
              </a:xfrm>
              <a:custGeom>
                <a:avLst/>
                <a:gdLst>
                  <a:gd name="T0" fmla="*/ 0 w 136"/>
                  <a:gd name="T1" fmla="*/ 23 h 23"/>
                  <a:gd name="T2" fmla="*/ 34 w 136"/>
                  <a:gd name="T3" fmla="*/ 16 h 23"/>
                  <a:gd name="T4" fmla="*/ 67 w 136"/>
                  <a:gd name="T5" fmla="*/ 10 h 23"/>
                  <a:gd name="T6" fmla="*/ 102 w 136"/>
                  <a:gd name="T7" fmla="*/ 6 h 23"/>
                  <a:gd name="T8" fmla="*/ 136 w 13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3">
                    <a:moveTo>
                      <a:pt x="0" y="23"/>
                    </a:moveTo>
                    <a:lnTo>
                      <a:pt x="34" y="16"/>
                    </a:lnTo>
                    <a:lnTo>
                      <a:pt x="67" y="10"/>
                    </a:lnTo>
                    <a:lnTo>
                      <a:pt x="102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5" name="Freeform 389"/>
              <p:cNvSpPr>
                <a:spLocks/>
              </p:cNvSpPr>
              <p:nvPr/>
            </p:nvSpPr>
            <p:spPr bwMode="auto">
              <a:xfrm>
                <a:off x="2349" y="2814"/>
                <a:ext cx="69" cy="13"/>
              </a:xfrm>
              <a:custGeom>
                <a:avLst/>
                <a:gdLst>
                  <a:gd name="T0" fmla="*/ 0 w 138"/>
                  <a:gd name="T1" fmla="*/ 27 h 27"/>
                  <a:gd name="T2" fmla="*/ 69 w 138"/>
                  <a:gd name="T3" fmla="*/ 14 h 27"/>
                  <a:gd name="T4" fmla="*/ 138 w 13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27">
                    <a:moveTo>
                      <a:pt x="0" y="27"/>
                    </a:moveTo>
                    <a:lnTo>
                      <a:pt x="69" y="1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6" name="Freeform 390"/>
              <p:cNvSpPr>
                <a:spLocks/>
              </p:cNvSpPr>
              <p:nvPr/>
            </p:nvSpPr>
            <p:spPr bwMode="auto">
              <a:xfrm>
                <a:off x="2418" y="2799"/>
                <a:ext cx="69" cy="15"/>
              </a:xfrm>
              <a:custGeom>
                <a:avLst/>
                <a:gdLst>
                  <a:gd name="T0" fmla="*/ 0 w 139"/>
                  <a:gd name="T1" fmla="*/ 28 h 28"/>
                  <a:gd name="T2" fmla="*/ 70 w 139"/>
                  <a:gd name="T3" fmla="*/ 15 h 28"/>
                  <a:gd name="T4" fmla="*/ 104 w 139"/>
                  <a:gd name="T5" fmla="*/ 7 h 28"/>
                  <a:gd name="T6" fmla="*/ 139 w 13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28">
                    <a:moveTo>
                      <a:pt x="0" y="28"/>
                    </a:moveTo>
                    <a:lnTo>
                      <a:pt x="70" y="15"/>
                    </a:lnTo>
                    <a:lnTo>
                      <a:pt x="104" y="7"/>
                    </a:lnTo>
                    <a:lnTo>
                      <a:pt x="139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7" name="Freeform 391"/>
              <p:cNvSpPr>
                <a:spLocks/>
              </p:cNvSpPr>
              <p:nvPr/>
            </p:nvSpPr>
            <p:spPr bwMode="auto">
              <a:xfrm>
                <a:off x="2487" y="2778"/>
                <a:ext cx="69" cy="21"/>
              </a:xfrm>
              <a:custGeom>
                <a:avLst/>
                <a:gdLst>
                  <a:gd name="T0" fmla="*/ 0 w 136"/>
                  <a:gd name="T1" fmla="*/ 43 h 43"/>
                  <a:gd name="T2" fmla="*/ 34 w 136"/>
                  <a:gd name="T3" fmla="*/ 33 h 43"/>
                  <a:gd name="T4" fmla="*/ 67 w 136"/>
                  <a:gd name="T5" fmla="*/ 20 h 43"/>
                  <a:gd name="T6" fmla="*/ 101 w 136"/>
                  <a:gd name="T7" fmla="*/ 8 h 43"/>
                  <a:gd name="T8" fmla="*/ 136 w 1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3">
                    <a:moveTo>
                      <a:pt x="0" y="43"/>
                    </a:moveTo>
                    <a:lnTo>
                      <a:pt x="34" y="33"/>
                    </a:lnTo>
                    <a:lnTo>
                      <a:pt x="67" y="20"/>
                    </a:lnTo>
                    <a:lnTo>
                      <a:pt x="101" y="8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8" name="Freeform 392"/>
              <p:cNvSpPr>
                <a:spLocks/>
              </p:cNvSpPr>
              <p:nvPr/>
            </p:nvSpPr>
            <p:spPr bwMode="auto">
              <a:xfrm>
                <a:off x="2556" y="2774"/>
                <a:ext cx="69" cy="4"/>
              </a:xfrm>
              <a:custGeom>
                <a:avLst/>
                <a:gdLst>
                  <a:gd name="T0" fmla="*/ 0 w 138"/>
                  <a:gd name="T1" fmla="*/ 7 h 7"/>
                  <a:gd name="T2" fmla="*/ 17 w 138"/>
                  <a:gd name="T3" fmla="*/ 5 h 7"/>
                  <a:gd name="T4" fmla="*/ 35 w 138"/>
                  <a:gd name="T5" fmla="*/ 4 h 7"/>
                  <a:gd name="T6" fmla="*/ 69 w 138"/>
                  <a:gd name="T7" fmla="*/ 4 h 7"/>
                  <a:gd name="T8" fmla="*/ 104 w 138"/>
                  <a:gd name="T9" fmla="*/ 4 h 7"/>
                  <a:gd name="T10" fmla="*/ 138 w 13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7">
                    <a:moveTo>
                      <a:pt x="0" y="7"/>
                    </a:moveTo>
                    <a:lnTo>
                      <a:pt x="17" y="5"/>
                    </a:lnTo>
                    <a:lnTo>
                      <a:pt x="35" y="4"/>
                    </a:lnTo>
                    <a:lnTo>
                      <a:pt x="69" y="4"/>
                    </a:lnTo>
                    <a:lnTo>
                      <a:pt x="104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89" name="Freeform 393"/>
              <p:cNvSpPr>
                <a:spLocks/>
              </p:cNvSpPr>
              <p:nvPr/>
            </p:nvSpPr>
            <p:spPr bwMode="auto">
              <a:xfrm>
                <a:off x="2625" y="2757"/>
                <a:ext cx="68" cy="17"/>
              </a:xfrm>
              <a:custGeom>
                <a:avLst/>
                <a:gdLst>
                  <a:gd name="T0" fmla="*/ 0 w 137"/>
                  <a:gd name="T1" fmla="*/ 35 h 35"/>
                  <a:gd name="T2" fmla="*/ 18 w 137"/>
                  <a:gd name="T3" fmla="*/ 31 h 35"/>
                  <a:gd name="T4" fmla="*/ 35 w 137"/>
                  <a:gd name="T5" fmla="*/ 27 h 35"/>
                  <a:gd name="T6" fmla="*/ 67 w 137"/>
                  <a:gd name="T7" fmla="*/ 17 h 35"/>
                  <a:gd name="T8" fmla="*/ 102 w 137"/>
                  <a:gd name="T9" fmla="*/ 6 h 35"/>
                  <a:gd name="T10" fmla="*/ 119 w 137"/>
                  <a:gd name="T11" fmla="*/ 2 h 35"/>
                  <a:gd name="T12" fmla="*/ 137 w 13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35">
                    <a:moveTo>
                      <a:pt x="0" y="35"/>
                    </a:moveTo>
                    <a:lnTo>
                      <a:pt x="18" y="31"/>
                    </a:lnTo>
                    <a:lnTo>
                      <a:pt x="35" y="27"/>
                    </a:lnTo>
                    <a:lnTo>
                      <a:pt x="67" y="17"/>
                    </a:lnTo>
                    <a:lnTo>
                      <a:pt x="102" y="6"/>
                    </a:lnTo>
                    <a:lnTo>
                      <a:pt x="119" y="2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0" name="Freeform 394"/>
              <p:cNvSpPr>
                <a:spLocks/>
              </p:cNvSpPr>
              <p:nvPr/>
            </p:nvSpPr>
            <p:spPr bwMode="auto">
              <a:xfrm>
                <a:off x="2693" y="2756"/>
                <a:ext cx="69" cy="3"/>
              </a:xfrm>
              <a:custGeom>
                <a:avLst/>
                <a:gdLst>
                  <a:gd name="T0" fmla="*/ 0 w 138"/>
                  <a:gd name="T1" fmla="*/ 2 h 6"/>
                  <a:gd name="T2" fmla="*/ 17 w 138"/>
                  <a:gd name="T3" fmla="*/ 0 h 6"/>
                  <a:gd name="T4" fmla="*/ 34 w 138"/>
                  <a:gd name="T5" fmla="*/ 0 h 6"/>
                  <a:gd name="T6" fmla="*/ 69 w 138"/>
                  <a:gd name="T7" fmla="*/ 4 h 6"/>
                  <a:gd name="T8" fmla="*/ 103 w 138"/>
                  <a:gd name="T9" fmla="*/ 6 h 6"/>
                  <a:gd name="T10" fmla="*/ 138 w 13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6">
                    <a:moveTo>
                      <a:pt x="0" y="2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69" y="4"/>
                    </a:lnTo>
                    <a:lnTo>
                      <a:pt x="103" y="6"/>
                    </a:lnTo>
                    <a:lnTo>
                      <a:pt x="138" y="6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1" name="Freeform 395"/>
              <p:cNvSpPr>
                <a:spLocks/>
              </p:cNvSpPr>
              <p:nvPr/>
            </p:nvSpPr>
            <p:spPr bwMode="auto">
              <a:xfrm>
                <a:off x="2762" y="2748"/>
                <a:ext cx="68" cy="11"/>
              </a:xfrm>
              <a:custGeom>
                <a:avLst/>
                <a:gdLst>
                  <a:gd name="T0" fmla="*/ 0 w 136"/>
                  <a:gd name="T1" fmla="*/ 21 h 21"/>
                  <a:gd name="T2" fmla="*/ 34 w 136"/>
                  <a:gd name="T3" fmla="*/ 17 h 21"/>
                  <a:gd name="T4" fmla="*/ 67 w 136"/>
                  <a:gd name="T5" fmla="*/ 11 h 21"/>
                  <a:gd name="T6" fmla="*/ 102 w 136"/>
                  <a:gd name="T7" fmla="*/ 6 h 21"/>
                  <a:gd name="T8" fmla="*/ 136 w 1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1">
                    <a:moveTo>
                      <a:pt x="0" y="21"/>
                    </a:moveTo>
                    <a:lnTo>
                      <a:pt x="34" y="17"/>
                    </a:lnTo>
                    <a:lnTo>
                      <a:pt x="67" y="11"/>
                    </a:lnTo>
                    <a:lnTo>
                      <a:pt x="102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2" name="Freeform 396"/>
              <p:cNvSpPr>
                <a:spLocks/>
              </p:cNvSpPr>
              <p:nvPr/>
            </p:nvSpPr>
            <p:spPr bwMode="auto">
              <a:xfrm>
                <a:off x="2830" y="2743"/>
                <a:ext cx="69" cy="5"/>
              </a:xfrm>
              <a:custGeom>
                <a:avLst/>
                <a:gdLst>
                  <a:gd name="T0" fmla="*/ 0 w 138"/>
                  <a:gd name="T1" fmla="*/ 12 h 12"/>
                  <a:gd name="T2" fmla="*/ 69 w 138"/>
                  <a:gd name="T3" fmla="*/ 4 h 12"/>
                  <a:gd name="T4" fmla="*/ 104 w 138"/>
                  <a:gd name="T5" fmla="*/ 2 h 12"/>
                  <a:gd name="T6" fmla="*/ 138 w 13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2">
                    <a:moveTo>
                      <a:pt x="0" y="12"/>
                    </a:moveTo>
                    <a:lnTo>
                      <a:pt x="69" y="4"/>
                    </a:lnTo>
                    <a:lnTo>
                      <a:pt x="104" y="2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3" name="Freeform 397"/>
              <p:cNvSpPr>
                <a:spLocks/>
              </p:cNvSpPr>
              <p:nvPr/>
            </p:nvSpPr>
            <p:spPr bwMode="auto">
              <a:xfrm>
                <a:off x="2899" y="2743"/>
                <a:ext cx="68" cy="3"/>
              </a:xfrm>
              <a:custGeom>
                <a:avLst/>
                <a:gdLst>
                  <a:gd name="T0" fmla="*/ 0 w 137"/>
                  <a:gd name="T1" fmla="*/ 0 h 6"/>
                  <a:gd name="T2" fmla="*/ 35 w 137"/>
                  <a:gd name="T3" fmla="*/ 0 h 6"/>
                  <a:gd name="T4" fmla="*/ 68 w 137"/>
                  <a:gd name="T5" fmla="*/ 2 h 6"/>
                  <a:gd name="T6" fmla="*/ 102 w 137"/>
                  <a:gd name="T7" fmla="*/ 4 h 6"/>
                  <a:gd name="T8" fmla="*/ 137 w 13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">
                    <a:moveTo>
                      <a:pt x="0" y="0"/>
                    </a:moveTo>
                    <a:lnTo>
                      <a:pt x="35" y="0"/>
                    </a:lnTo>
                    <a:lnTo>
                      <a:pt x="68" y="2"/>
                    </a:lnTo>
                    <a:lnTo>
                      <a:pt x="102" y="4"/>
                    </a:lnTo>
                    <a:lnTo>
                      <a:pt x="137" y="6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4" name="Freeform 398"/>
              <p:cNvSpPr>
                <a:spLocks/>
              </p:cNvSpPr>
              <p:nvPr/>
            </p:nvSpPr>
            <p:spPr bwMode="auto">
              <a:xfrm>
                <a:off x="2967" y="2744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34 w 138"/>
                  <a:gd name="T3" fmla="*/ 4 h 4"/>
                  <a:gd name="T4" fmla="*/ 69 w 138"/>
                  <a:gd name="T5" fmla="*/ 2 h 4"/>
                  <a:gd name="T6" fmla="*/ 103 w 138"/>
                  <a:gd name="T7" fmla="*/ 0 h 4"/>
                  <a:gd name="T8" fmla="*/ 138 w 13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34" y="4"/>
                    </a:lnTo>
                    <a:lnTo>
                      <a:pt x="69" y="2"/>
                    </a:lnTo>
                    <a:lnTo>
                      <a:pt x="103" y="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5" name="Freeform 399"/>
              <p:cNvSpPr>
                <a:spLocks/>
              </p:cNvSpPr>
              <p:nvPr/>
            </p:nvSpPr>
            <p:spPr bwMode="auto">
              <a:xfrm>
                <a:off x="3036" y="2744"/>
                <a:ext cx="70" cy="2"/>
              </a:xfrm>
              <a:custGeom>
                <a:avLst/>
                <a:gdLst>
                  <a:gd name="T0" fmla="*/ 0 w 138"/>
                  <a:gd name="T1" fmla="*/ 0 h 4"/>
                  <a:gd name="T2" fmla="*/ 69 w 138"/>
                  <a:gd name="T3" fmla="*/ 2 h 4"/>
                  <a:gd name="T4" fmla="*/ 138 w 1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4">
                    <a:moveTo>
                      <a:pt x="0" y="0"/>
                    </a:moveTo>
                    <a:lnTo>
                      <a:pt x="69" y="2"/>
                    </a:lnTo>
                    <a:lnTo>
                      <a:pt x="138" y="4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6" name="Freeform 400"/>
              <p:cNvSpPr>
                <a:spLocks/>
              </p:cNvSpPr>
              <p:nvPr/>
            </p:nvSpPr>
            <p:spPr bwMode="auto">
              <a:xfrm>
                <a:off x="3106" y="2746"/>
                <a:ext cx="68" cy="5"/>
              </a:xfrm>
              <a:custGeom>
                <a:avLst/>
                <a:gdLst>
                  <a:gd name="T0" fmla="*/ 0 w 137"/>
                  <a:gd name="T1" fmla="*/ 0 h 12"/>
                  <a:gd name="T2" fmla="*/ 67 w 137"/>
                  <a:gd name="T3" fmla="*/ 4 h 12"/>
                  <a:gd name="T4" fmla="*/ 137 w 13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2">
                    <a:moveTo>
                      <a:pt x="0" y="0"/>
                    </a:moveTo>
                    <a:lnTo>
                      <a:pt x="67" y="4"/>
                    </a:lnTo>
                    <a:lnTo>
                      <a:pt x="137" y="12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7" name="Freeform 401"/>
              <p:cNvSpPr>
                <a:spLocks/>
              </p:cNvSpPr>
              <p:nvPr/>
            </p:nvSpPr>
            <p:spPr bwMode="auto">
              <a:xfrm>
                <a:off x="3174" y="2751"/>
                <a:ext cx="69" cy="12"/>
              </a:xfrm>
              <a:custGeom>
                <a:avLst/>
                <a:gdLst>
                  <a:gd name="T0" fmla="*/ 0 w 138"/>
                  <a:gd name="T1" fmla="*/ 0 h 23"/>
                  <a:gd name="T2" fmla="*/ 34 w 138"/>
                  <a:gd name="T3" fmla="*/ 5 h 23"/>
                  <a:gd name="T4" fmla="*/ 69 w 138"/>
                  <a:gd name="T5" fmla="*/ 11 h 23"/>
                  <a:gd name="T6" fmla="*/ 103 w 138"/>
                  <a:gd name="T7" fmla="*/ 17 h 23"/>
                  <a:gd name="T8" fmla="*/ 138 w 138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3">
                    <a:moveTo>
                      <a:pt x="0" y="0"/>
                    </a:moveTo>
                    <a:lnTo>
                      <a:pt x="34" y="5"/>
                    </a:lnTo>
                    <a:lnTo>
                      <a:pt x="69" y="11"/>
                    </a:lnTo>
                    <a:lnTo>
                      <a:pt x="103" y="17"/>
                    </a:lnTo>
                    <a:lnTo>
                      <a:pt x="138" y="2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8" name="Freeform 402"/>
              <p:cNvSpPr>
                <a:spLocks/>
              </p:cNvSpPr>
              <p:nvPr/>
            </p:nvSpPr>
            <p:spPr bwMode="auto">
              <a:xfrm>
                <a:off x="3243" y="2763"/>
                <a:ext cx="68" cy="6"/>
              </a:xfrm>
              <a:custGeom>
                <a:avLst/>
                <a:gdLst>
                  <a:gd name="T0" fmla="*/ 0 w 136"/>
                  <a:gd name="T1" fmla="*/ 0 h 11"/>
                  <a:gd name="T2" fmla="*/ 34 w 136"/>
                  <a:gd name="T3" fmla="*/ 4 h 11"/>
                  <a:gd name="T4" fmla="*/ 67 w 136"/>
                  <a:gd name="T5" fmla="*/ 5 h 11"/>
                  <a:gd name="T6" fmla="*/ 102 w 136"/>
                  <a:gd name="T7" fmla="*/ 7 h 11"/>
                  <a:gd name="T8" fmla="*/ 136 w 13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1">
                    <a:moveTo>
                      <a:pt x="0" y="0"/>
                    </a:moveTo>
                    <a:lnTo>
                      <a:pt x="34" y="4"/>
                    </a:lnTo>
                    <a:lnTo>
                      <a:pt x="67" y="5"/>
                    </a:lnTo>
                    <a:lnTo>
                      <a:pt x="102" y="7"/>
                    </a:lnTo>
                    <a:lnTo>
                      <a:pt x="136" y="11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099" name="Freeform 403"/>
              <p:cNvSpPr>
                <a:spLocks/>
              </p:cNvSpPr>
              <p:nvPr/>
            </p:nvSpPr>
            <p:spPr bwMode="auto">
              <a:xfrm>
                <a:off x="3311" y="2769"/>
                <a:ext cx="69" cy="11"/>
              </a:xfrm>
              <a:custGeom>
                <a:avLst/>
                <a:gdLst>
                  <a:gd name="T0" fmla="*/ 0 w 138"/>
                  <a:gd name="T1" fmla="*/ 0 h 23"/>
                  <a:gd name="T2" fmla="*/ 35 w 138"/>
                  <a:gd name="T3" fmla="*/ 6 h 23"/>
                  <a:gd name="T4" fmla="*/ 69 w 138"/>
                  <a:gd name="T5" fmla="*/ 12 h 23"/>
                  <a:gd name="T6" fmla="*/ 138 w 138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3">
                    <a:moveTo>
                      <a:pt x="0" y="0"/>
                    </a:moveTo>
                    <a:lnTo>
                      <a:pt x="35" y="6"/>
                    </a:lnTo>
                    <a:lnTo>
                      <a:pt x="69" y="12"/>
                    </a:lnTo>
                    <a:lnTo>
                      <a:pt x="138" y="2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0" name="Freeform 404"/>
              <p:cNvSpPr>
                <a:spLocks/>
              </p:cNvSpPr>
              <p:nvPr/>
            </p:nvSpPr>
            <p:spPr bwMode="auto">
              <a:xfrm>
                <a:off x="3380" y="2780"/>
                <a:ext cx="68" cy="9"/>
              </a:xfrm>
              <a:custGeom>
                <a:avLst/>
                <a:gdLst>
                  <a:gd name="T0" fmla="*/ 0 w 137"/>
                  <a:gd name="T1" fmla="*/ 0 h 18"/>
                  <a:gd name="T2" fmla="*/ 68 w 137"/>
                  <a:gd name="T3" fmla="*/ 8 h 18"/>
                  <a:gd name="T4" fmla="*/ 102 w 137"/>
                  <a:gd name="T5" fmla="*/ 12 h 18"/>
                  <a:gd name="T6" fmla="*/ 137 w 13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8">
                    <a:moveTo>
                      <a:pt x="0" y="0"/>
                    </a:moveTo>
                    <a:lnTo>
                      <a:pt x="68" y="8"/>
                    </a:lnTo>
                    <a:lnTo>
                      <a:pt x="102" y="12"/>
                    </a:lnTo>
                    <a:lnTo>
                      <a:pt x="137" y="18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1" name="Freeform 405"/>
              <p:cNvSpPr>
                <a:spLocks/>
              </p:cNvSpPr>
              <p:nvPr/>
            </p:nvSpPr>
            <p:spPr bwMode="auto">
              <a:xfrm>
                <a:off x="3448" y="2789"/>
                <a:ext cx="69" cy="14"/>
              </a:xfrm>
              <a:custGeom>
                <a:avLst/>
                <a:gdLst>
                  <a:gd name="T0" fmla="*/ 0 w 138"/>
                  <a:gd name="T1" fmla="*/ 0 h 28"/>
                  <a:gd name="T2" fmla="*/ 69 w 138"/>
                  <a:gd name="T3" fmla="*/ 13 h 28"/>
                  <a:gd name="T4" fmla="*/ 138 w 13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28">
                    <a:moveTo>
                      <a:pt x="0" y="0"/>
                    </a:moveTo>
                    <a:lnTo>
                      <a:pt x="69" y="13"/>
                    </a:lnTo>
                    <a:lnTo>
                      <a:pt x="138" y="28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2" name="Freeform 406"/>
              <p:cNvSpPr>
                <a:spLocks/>
              </p:cNvSpPr>
              <p:nvPr/>
            </p:nvSpPr>
            <p:spPr bwMode="auto">
              <a:xfrm>
                <a:off x="3517" y="2803"/>
                <a:ext cx="69" cy="17"/>
              </a:xfrm>
              <a:custGeom>
                <a:avLst/>
                <a:gdLst>
                  <a:gd name="T0" fmla="*/ 0 w 136"/>
                  <a:gd name="T1" fmla="*/ 0 h 35"/>
                  <a:gd name="T2" fmla="*/ 67 w 136"/>
                  <a:gd name="T3" fmla="*/ 18 h 35"/>
                  <a:gd name="T4" fmla="*/ 102 w 136"/>
                  <a:gd name="T5" fmla="*/ 27 h 35"/>
                  <a:gd name="T6" fmla="*/ 136 w 13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35">
                    <a:moveTo>
                      <a:pt x="0" y="0"/>
                    </a:moveTo>
                    <a:lnTo>
                      <a:pt x="67" y="18"/>
                    </a:lnTo>
                    <a:lnTo>
                      <a:pt x="102" y="27"/>
                    </a:lnTo>
                    <a:lnTo>
                      <a:pt x="136" y="3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3" name="Freeform 407"/>
              <p:cNvSpPr>
                <a:spLocks/>
              </p:cNvSpPr>
              <p:nvPr/>
            </p:nvSpPr>
            <p:spPr bwMode="auto">
              <a:xfrm>
                <a:off x="3586" y="2820"/>
                <a:ext cx="69" cy="13"/>
              </a:xfrm>
              <a:custGeom>
                <a:avLst/>
                <a:gdLst>
                  <a:gd name="T0" fmla="*/ 0 w 138"/>
                  <a:gd name="T1" fmla="*/ 0 h 25"/>
                  <a:gd name="T2" fmla="*/ 35 w 138"/>
                  <a:gd name="T3" fmla="*/ 6 h 25"/>
                  <a:gd name="T4" fmla="*/ 69 w 138"/>
                  <a:gd name="T5" fmla="*/ 11 h 25"/>
                  <a:gd name="T6" fmla="*/ 104 w 138"/>
                  <a:gd name="T7" fmla="*/ 17 h 25"/>
                  <a:gd name="T8" fmla="*/ 138 w 13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5">
                    <a:moveTo>
                      <a:pt x="0" y="0"/>
                    </a:moveTo>
                    <a:lnTo>
                      <a:pt x="35" y="6"/>
                    </a:lnTo>
                    <a:lnTo>
                      <a:pt x="69" y="11"/>
                    </a:lnTo>
                    <a:lnTo>
                      <a:pt x="104" y="17"/>
                    </a:lnTo>
                    <a:lnTo>
                      <a:pt x="138" y="2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4" name="Freeform 408"/>
              <p:cNvSpPr>
                <a:spLocks/>
              </p:cNvSpPr>
              <p:nvPr/>
            </p:nvSpPr>
            <p:spPr bwMode="auto">
              <a:xfrm>
                <a:off x="3655" y="2833"/>
                <a:ext cx="69" cy="24"/>
              </a:xfrm>
              <a:custGeom>
                <a:avLst/>
                <a:gdLst>
                  <a:gd name="T0" fmla="*/ 0 w 139"/>
                  <a:gd name="T1" fmla="*/ 0 h 48"/>
                  <a:gd name="T2" fmla="*/ 18 w 139"/>
                  <a:gd name="T3" fmla="*/ 6 h 48"/>
                  <a:gd name="T4" fmla="*/ 35 w 139"/>
                  <a:gd name="T5" fmla="*/ 11 h 48"/>
                  <a:gd name="T6" fmla="*/ 70 w 139"/>
                  <a:gd name="T7" fmla="*/ 27 h 48"/>
                  <a:gd name="T8" fmla="*/ 104 w 139"/>
                  <a:gd name="T9" fmla="*/ 40 h 48"/>
                  <a:gd name="T10" fmla="*/ 121 w 139"/>
                  <a:gd name="T11" fmla="*/ 44 h 48"/>
                  <a:gd name="T12" fmla="*/ 139 w 13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8">
                    <a:moveTo>
                      <a:pt x="0" y="0"/>
                    </a:moveTo>
                    <a:lnTo>
                      <a:pt x="18" y="6"/>
                    </a:lnTo>
                    <a:lnTo>
                      <a:pt x="35" y="11"/>
                    </a:lnTo>
                    <a:lnTo>
                      <a:pt x="70" y="27"/>
                    </a:lnTo>
                    <a:lnTo>
                      <a:pt x="104" y="40"/>
                    </a:lnTo>
                    <a:lnTo>
                      <a:pt x="121" y="44"/>
                    </a:lnTo>
                    <a:lnTo>
                      <a:pt x="139" y="48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5" name="Freeform 409"/>
              <p:cNvSpPr>
                <a:spLocks/>
              </p:cNvSpPr>
              <p:nvPr/>
            </p:nvSpPr>
            <p:spPr bwMode="auto">
              <a:xfrm>
                <a:off x="3724" y="2853"/>
                <a:ext cx="68" cy="5"/>
              </a:xfrm>
              <a:custGeom>
                <a:avLst/>
                <a:gdLst>
                  <a:gd name="T0" fmla="*/ 0 w 136"/>
                  <a:gd name="T1" fmla="*/ 8 h 10"/>
                  <a:gd name="T2" fmla="*/ 17 w 136"/>
                  <a:gd name="T3" fmla="*/ 10 h 10"/>
                  <a:gd name="T4" fmla="*/ 34 w 136"/>
                  <a:gd name="T5" fmla="*/ 10 h 10"/>
                  <a:gd name="T6" fmla="*/ 67 w 136"/>
                  <a:gd name="T7" fmla="*/ 6 h 10"/>
                  <a:gd name="T8" fmla="*/ 101 w 136"/>
                  <a:gd name="T9" fmla="*/ 0 h 10"/>
                  <a:gd name="T10" fmla="*/ 119 w 136"/>
                  <a:gd name="T11" fmla="*/ 0 h 10"/>
                  <a:gd name="T12" fmla="*/ 136 w 1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0">
                    <a:moveTo>
                      <a:pt x="0" y="8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67" y="6"/>
                    </a:lnTo>
                    <a:lnTo>
                      <a:pt x="101" y="0"/>
                    </a:lnTo>
                    <a:lnTo>
                      <a:pt x="119" y="0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6" name="Freeform 410"/>
              <p:cNvSpPr>
                <a:spLocks/>
              </p:cNvSpPr>
              <p:nvPr/>
            </p:nvSpPr>
            <p:spPr bwMode="auto">
              <a:xfrm>
                <a:off x="3792" y="2853"/>
                <a:ext cx="69" cy="16"/>
              </a:xfrm>
              <a:custGeom>
                <a:avLst/>
                <a:gdLst>
                  <a:gd name="T0" fmla="*/ 0 w 138"/>
                  <a:gd name="T1" fmla="*/ 0 h 33"/>
                  <a:gd name="T2" fmla="*/ 35 w 138"/>
                  <a:gd name="T3" fmla="*/ 6 h 33"/>
                  <a:gd name="T4" fmla="*/ 69 w 138"/>
                  <a:gd name="T5" fmla="*/ 14 h 33"/>
                  <a:gd name="T6" fmla="*/ 104 w 138"/>
                  <a:gd name="T7" fmla="*/ 25 h 33"/>
                  <a:gd name="T8" fmla="*/ 138 w 138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3">
                    <a:moveTo>
                      <a:pt x="0" y="0"/>
                    </a:moveTo>
                    <a:lnTo>
                      <a:pt x="35" y="6"/>
                    </a:lnTo>
                    <a:lnTo>
                      <a:pt x="69" y="14"/>
                    </a:lnTo>
                    <a:lnTo>
                      <a:pt x="104" y="25"/>
                    </a:lnTo>
                    <a:lnTo>
                      <a:pt x="138" y="3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7" name="Freeform 411"/>
              <p:cNvSpPr>
                <a:spLocks/>
              </p:cNvSpPr>
              <p:nvPr/>
            </p:nvSpPr>
            <p:spPr bwMode="auto">
              <a:xfrm>
                <a:off x="3861" y="2869"/>
                <a:ext cx="68" cy="12"/>
              </a:xfrm>
              <a:custGeom>
                <a:avLst/>
                <a:gdLst>
                  <a:gd name="T0" fmla="*/ 0 w 137"/>
                  <a:gd name="T1" fmla="*/ 0 h 23"/>
                  <a:gd name="T2" fmla="*/ 35 w 137"/>
                  <a:gd name="T3" fmla="*/ 6 h 23"/>
                  <a:gd name="T4" fmla="*/ 67 w 137"/>
                  <a:gd name="T5" fmla="*/ 11 h 23"/>
                  <a:gd name="T6" fmla="*/ 137 w 13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23">
                    <a:moveTo>
                      <a:pt x="0" y="0"/>
                    </a:moveTo>
                    <a:lnTo>
                      <a:pt x="35" y="6"/>
                    </a:lnTo>
                    <a:lnTo>
                      <a:pt x="67" y="11"/>
                    </a:lnTo>
                    <a:lnTo>
                      <a:pt x="137" y="2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8" name="Freeform 412"/>
              <p:cNvSpPr>
                <a:spLocks/>
              </p:cNvSpPr>
              <p:nvPr/>
            </p:nvSpPr>
            <p:spPr bwMode="auto">
              <a:xfrm>
                <a:off x="3929" y="2881"/>
                <a:ext cx="69" cy="14"/>
              </a:xfrm>
              <a:custGeom>
                <a:avLst/>
                <a:gdLst>
                  <a:gd name="T0" fmla="*/ 0 w 138"/>
                  <a:gd name="T1" fmla="*/ 0 h 29"/>
                  <a:gd name="T2" fmla="*/ 69 w 138"/>
                  <a:gd name="T3" fmla="*/ 13 h 29"/>
                  <a:gd name="T4" fmla="*/ 138 w 138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29">
                    <a:moveTo>
                      <a:pt x="0" y="0"/>
                    </a:moveTo>
                    <a:lnTo>
                      <a:pt x="69" y="13"/>
                    </a:lnTo>
                    <a:lnTo>
                      <a:pt x="138" y="29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09" name="Freeform 413"/>
              <p:cNvSpPr>
                <a:spLocks/>
              </p:cNvSpPr>
              <p:nvPr/>
            </p:nvSpPr>
            <p:spPr bwMode="auto">
              <a:xfrm>
                <a:off x="3998" y="2895"/>
                <a:ext cx="69" cy="18"/>
              </a:xfrm>
              <a:custGeom>
                <a:avLst/>
                <a:gdLst>
                  <a:gd name="T0" fmla="*/ 0 w 136"/>
                  <a:gd name="T1" fmla="*/ 0 h 34"/>
                  <a:gd name="T2" fmla="*/ 67 w 136"/>
                  <a:gd name="T3" fmla="*/ 17 h 34"/>
                  <a:gd name="T4" fmla="*/ 136 w 136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34">
                    <a:moveTo>
                      <a:pt x="0" y="0"/>
                    </a:moveTo>
                    <a:lnTo>
                      <a:pt x="67" y="17"/>
                    </a:lnTo>
                    <a:lnTo>
                      <a:pt x="136" y="34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0" name="Freeform 414"/>
              <p:cNvSpPr>
                <a:spLocks/>
              </p:cNvSpPr>
              <p:nvPr/>
            </p:nvSpPr>
            <p:spPr bwMode="auto">
              <a:xfrm>
                <a:off x="4067" y="2913"/>
                <a:ext cx="69" cy="17"/>
              </a:xfrm>
              <a:custGeom>
                <a:avLst/>
                <a:gdLst>
                  <a:gd name="T0" fmla="*/ 0 w 138"/>
                  <a:gd name="T1" fmla="*/ 0 h 35"/>
                  <a:gd name="T2" fmla="*/ 35 w 138"/>
                  <a:gd name="T3" fmla="*/ 10 h 35"/>
                  <a:gd name="T4" fmla="*/ 69 w 138"/>
                  <a:gd name="T5" fmla="*/ 19 h 35"/>
                  <a:gd name="T6" fmla="*/ 104 w 138"/>
                  <a:gd name="T7" fmla="*/ 29 h 35"/>
                  <a:gd name="T8" fmla="*/ 138 w 13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5">
                    <a:moveTo>
                      <a:pt x="0" y="0"/>
                    </a:moveTo>
                    <a:lnTo>
                      <a:pt x="35" y="10"/>
                    </a:lnTo>
                    <a:lnTo>
                      <a:pt x="69" y="19"/>
                    </a:lnTo>
                    <a:lnTo>
                      <a:pt x="104" y="29"/>
                    </a:lnTo>
                    <a:lnTo>
                      <a:pt x="138" y="3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1" name="Freeform 415"/>
              <p:cNvSpPr>
                <a:spLocks/>
              </p:cNvSpPr>
              <p:nvPr/>
            </p:nvSpPr>
            <p:spPr bwMode="auto">
              <a:xfrm>
                <a:off x="4136" y="2930"/>
                <a:ext cx="69" cy="4"/>
              </a:xfrm>
              <a:custGeom>
                <a:avLst/>
                <a:gdLst>
                  <a:gd name="T0" fmla="*/ 0 w 139"/>
                  <a:gd name="T1" fmla="*/ 0 h 7"/>
                  <a:gd name="T2" fmla="*/ 35 w 139"/>
                  <a:gd name="T3" fmla="*/ 4 h 7"/>
                  <a:gd name="T4" fmla="*/ 69 w 139"/>
                  <a:gd name="T5" fmla="*/ 4 h 7"/>
                  <a:gd name="T6" fmla="*/ 104 w 139"/>
                  <a:gd name="T7" fmla="*/ 5 h 7"/>
                  <a:gd name="T8" fmla="*/ 139 w 13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">
                    <a:moveTo>
                      <a:pt x="0" y="0"/>
                    </a:moveTo>
                    <a:lnTo>
                      <a:pt x="35" y="4"/>
                    </a:lnTo>
                    <a:lnTo>
                      <a:pt x="69" y="4"/>
                    </a:lnTo>
                    <a:lnTo>
                      <a:pt x="104" y="5"/>
                    </a:lnTo>
                    <a:lnTo>
                      <a:pt x="139" y="7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2" name="Freeform 416"/>
              <p:cNvSpPr>
                <a:spLocks/>
              </p:cNvSpPr>
              <p:nvPr/>
            </p:nvSpPr>
            <p:spPr bwMode="auto">
              <a:xfrm>
                <a:off x="4205" y="2934"/>
                <a:ext cx="68" cy="10"/>
              </a:xfrm>
              <a:custGeom>
                <a:avLst/>
                <a:gdLst>
                  <a:gd name="T0" fmla="*/ 0 w 136"/>
                  <a:gd name="T1" fmla="*/ 0 h 22"/>
                  <a:gd name="T2" fmla="*/ 34 w 136"/>
                  <a:gd name="T3" fmla="*/ 4 h 22"/>
                  <a:gd name="T4" fmla="*/ 67 w 136"/>
                  <a:gd name="T5" fmla="*/ 6 h 22"/>
                  <a:gd name="T6" fmla="*/ 101 w 136"/>
                  <a:gd name="T7" fmla="*/ 12 h 22"/>
                  <a:gd name="T8" fmla="*/ 119 w 136"/>
                  <a:gd name="T9" fmla="*/ 16 h 22"/>
                  <a:gd name="T10" fmla="*/ 136 w 136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22">
                    <a:moveTo>
                      <a:pt x="0" y="0"/>
                    </a:moveTo>
                    <a:lnTo>
                      <a:pt x="34" y="4"/>
                    </a:lnTo>
                    <a:lnTo>
                      <a:pt x="67" y="6"/>
                    </a:lnTo>
                    <a:lnTo>
                      <a:pt x="101" y="12"/>
                    </a:lnTo>
                    <a:lnTo>
                      <a:pt x="119" y="16"/>
                    </a:lnTo>
                    <a:lnTo>
                      <a:pt x="136" y="22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3" name="Freeform 417"/>
              <p:cNvSpPr>
                <a:spLocks/>
              </p:cNvSpPr>
              <p:nvPr/>
            </p:nvSpPr>
            <p:spPr bwMode="auto">
              <a:xfrm>
                <a:off x="4273" y="2944"/>
                <a:ext cx="69" cy="38"/>
              </a:xfrm>
              <a:custGeom>
                <a:avLst/>
                <a:gdLst>
                  <a:gd name="T0" fmla="*/ 0 w 138"/>
                  <a:gd name="T1" fmla="*/ 0 h 74"/>
                  <a:gd name="T2" fmla="*/ 17 w 138"/>
                  <a:gd name="T3" fmla="*/ 7 h 74"/>
                  <a:gd name="T4" fmla="*/ 34 w 138"/>
                  <a:gd name="T5" fmla="*/ 15 h 74"/>
                  <a:gd name="T6" fmla="*/ 69 w 138"/>
                  <a:gd name="T7" fmla="*/ 36 h 74"/>
                  <a:gd name="T8" fmla="*/ 104 w 138"/>
                  <a:gd name="T9" fmla="*/ 57 h 74"/>
                  <a:gd name="T10" fmla="*/ 121 w 138"/>
                  <a:gd name="T11" fmla="*/ 67 h 74"/>
                  <a:gd name="T12" fmla="*/ 138 w 13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74">
                    <a:moveTo>
                      <a:pt x="0" y="0"/>
                    </a:moveTo>
                    <a:lnTo>
                      <a:pt x="17" y="7"/>
                    </a:lnTo>
                    <a:lnTo>
                      <a:pt x="34" y="15"/>
                    </a:lnTo>
                    <a:lnTo>
                      <a:pt x="69" y="36"/>
                    </a:lnTo>
                    <a:lnTo>
                      <a:pt x="104" y="57"/>
                    </a:lnTo>
                    <a:lnTo>
                      <a:pt x="121" y="67"/>
                    </a:lnTo>
                    <a:lnTo>
                      <a:pt x="138" y="74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4" name="Freeform 418"/>
              <p:cNvSpPr>
                <a:spLocks/>
              </p:cNvSpPr>
              <p:nvPr/>
            </p:nvSpPr>
            <p:spPr bwMode="auto">
              <a:xfrm>
                <a:off x="4342" y="2982"/>
                <a:ext cx="68" cy="18"/>
              </a:xfrm>
              <a:custGeom>
                <a:avLst/>
                <a:gdLst>
                  <a:gd name="T0" fmla="*/ 0 w 136"/>
                  <a:gd name="T1" fmla="*/ 0 h 37"/>
                  <a:gd name="T2" fmla="*/ 35 w 136"/>
                  <a:gd name="T3" fmla="*/ 12 h 37"/>
                  <a:gd name="T4" fmla="*/ 67 w 136"/>
                  <a:gd name="T5" fmla="*/ 21 h 37"/>
                  <a:gd name="T6" fmla="*/ 102 w 136"/>
                  <a:gd name="T7" fmla="*/ 29 h 37"/>
                  <a:gd name="T8" fmla="*/ 136 w 13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7">
                    <a:moveTo>
                      <a:pt x="0" y="0"/>
                    </a:moveTo>
                    <a:lnTo>
                      <a:pt x="35" y="12"/>
                    </a:lnTo>
                    <a:lnTo>
                      <a:pt x="67" y="21"/>
                    </a:lnTo>
                    <a:lnTo>
                      <a:pt x="102" y="29"/>
                    </a:lnTo>
                    <a:lnTo>
                      <a:pt x="136" y="37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5" name="Freeform 419"/>
              <p:cNvSpPr>
                <a:spLocks/>
              </p:cNvSpPr>
              <p:nvPr/>
            </p:nvSpPr>
            <p:spPr bwMode="auto">
              <a:xfrm>
                <a:off x="4410" y="3000"/>
                <a:ext cx="69" cy="9"/>
              </a:xfrm>
              <a:custGeom>
                <a:avLst/>
                <a:gdLst>
                  <a:gd name="T0" fmla="*/ 0 w 139"/>
                  <a:gd name="T1" fmla="*/ 0 h 17"/>
                  <a:gd name="T2" fmla="*/ 18 w 139"/>
                  <a:gd name="T3" fmla="*/ 2 h 17"/>
                  <a:gd name="T4" fmla="*/ 35 w 139"/>
                  <a:gd name="T5" fmla="*/ 4 h 17"/>
                  <a:gd name="T6" fmla="*/ 70 w 139"/>
                  <a:gd name="T7" fmla="*/ 6 h 17"/>
                  <a:gd name="T8" fmla="*/ 104 w 139"/>
                  <a:gd name="T9" fmla="*/ 9 h 17"/>
                  <a:gd name="T10" fmla="*/ 121 w 139"/>
                  <a:gd name="T11" fmla="*/ 11 h 17"/>
                  <a:gd name="T12" fmla="*/ 139 w 13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7">
                    <a:moveTo>
                      <a:pt x="0" y="0"/>
                    </a:moveTo>
                    <a:lnTo>
                      <a:pt x="18" y="2"/>
                    </a:lnTo>
                    <a:lnTo>
                      <a:pt x="35" y="4"/>
                    </a:lnTo>
                    <a:lnTo>
                      <a:pt x="70" y="6"/>
                    </a:lnTo>
                    <a:lnTo>
                      <a:pt x="104" y="9"/>
                    </a:lnTo>
                    <a:lnTo>
                      <a:pt x="121" y="11"/>
                    </a:lnTo>
                    <a:lnTo>
                      <a:pt x="139" y="17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6" name="Freeform 420"/>
              <p:cNvSpPr>
                <a:spLocks/>
              </p:cNvSpPr>
              <p:nvPr/>
            </p:nvSpPr>
            <p:spPr bwMode="auto">
              <a:xfrm>
                <a:off x="4479" y="3009"/>
                <a:ext cx="69" cy="42"/>
              </a:xfrm>
              <a:custGeom>
                <a:avLst/>
                <a:gdLst>
                  <a:gd name="T0" fmla="*/ 0 w 136"/>
                  <a:gd name="T1" fmla="*/ 0 h 85"/>
                  <a:gd name="T2" fmla="*/ 4 w 136"/>
                  <a:gd name="T3" fmla="*/ 0 h 85"/>
                  <a:gd name="T4" fmla="*/ 9 w 136"/>
                  <a:gd name="T5" fmla="*/ 2 h 85"/>
                  <a:gd name="T6" fmla="*/ 15 w 136"/>
                  <a:gd name="T7" fmla="*/ 4 h 85"/>
                  <a:gd name="T8" fmla="*/ 25 w 136"/>
                  <a:gd name="T9" fmla="*/ 4 h 85"/>
                  <a:gd name="T10" fmla="*/ 44 w 136"/>
                  <a:gd name="T11" fmla="*/ 8 h 85"/>
                  <a:gd name="T12" fmla="*/ 65 w 136"/>
                  <a:gd name="T13" fmla="*/ 15 h 85"/>
                  <a:gd name="T14" fmla="*/ 88 w 136"/>
                  <a:gd name="T15" fmla="*/ 25 h 85"/>
                  <a:gd name="T16" fmla="*/ 107 w 136"/>
                  <a:gd name="T17" fmla="*/ 39 h 85"/>
                  <a:gd name="T18" fmla="*/ 117 w 136"/>
                  <a:gd name="T19" fmla="*/ 48 h 85"/>
                  <a:gd name="T20" fmla="*/ 125 w 136"/>
                  <a:gd name="T21" fmla="*/ 60 h 85"/>
                  <a:gd name="T22" fmla="*/ 132 w 136"/>
                  <a:gd name="T23" fmla="*/ 71 h 85"/>
                  <a:gd name="T24" fmla="*/ 136 w 136"/>
                  <a:gd name="T2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85">
                    <a:moveTo>
                      <a:pt x="0" y="0"/>
                    </a:moveTo>
                    <a:lnTo>
                      <a:pt x="4" y="0"/>
                    </a:lnTo>
                    <a:lnTo>
                      <a:pt x="9" y="2"/>
                    </a:lnTo>
                    <a:lnTo>
                      <a:pt x="15" y="4"/>
                    </a:lnTo>
                    <a:lnTo>
                      <a:pt x="25" y="4"/>
                    </a:lnTo>
                    <a:lnTo>
                      <a:pt x="44" y="8"/>
                    </a:lnTo>
                    <a:lnTo>
                      <a:pt x="65" y="15"/>
                    </a:lnTo>
                    <a:lnTo>
                      <a:pt x="88" y="25"/>
                    </a:lnTo>
                    <a:lnTo>
                      <a:pt x="107" y="39"/>
                    </a:lnTo>
                    <a:lnTo>
                      <a:pt x="117" y="48"/>
                    </a:lnTo>
                    <a:lnTo>
                      <a:pt x="125" y="60"/>
                    </a:lnTo>
                    <a:lnTo>
                      <a:pt x="132" y="71"/>
                    </a:lnTo>
                    <a:lnTo>
                      <a:pt x="136" y="8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7" name="Freeform 421"/>
              <p:cNvSpPr>
                <a:spLocks/>
              </p:cNvSpPr>
              <p:nvPr/>
            </p:nvSpPr>
            <p:spPr bwMode="auto">
              <a:xfrm>
                <a:off x="4548" y="3051"/>
                <a:ext cx="137" cy="741"/>
              </a:xfrm>
              <a:custGeom>
                <a:avLst/>
                <a:gdLst>
                  <a:gd name="T0" fmla="*/ 0 w 275"/>
                  <a:gd name="T1" fmla="*/ 0 h 1482"/>
                  <a:gd name="T2" fmla="*/ 6 w 275"/>
                  <a:gd name="T3" fmla="*/ 25 h 1482"/>
                  <a:gd name="T4" fmla="*/ 13 w 275"/>
                  <a:gd name="T5" fmla="*/ 53 h 1482"/>
                  <a:gd name="T6" fmla="*/ 21 w 275"/>
                  <a:gd name="T7" fmla="*/ 84 h 1482"/>
                  <a:gd name="T8" fmla="*/ 27 w 275"/>
                  <a:gd name="T9" fmla="*/ 119 h 1482"/>
                  <a:gd name="T10" fmla="*/ 35 w 275"/>
                  <a:gd name="T11" fmla="*/ 153 h 1482"/>
                  <a:gd name="T12" fmla="*/ 42 w 275"/>
                  <a:gd name="T13" fmla="*/ 192 h 1482"/>
                  <a:gd name="T14" fmla="*/ 50 w 275"/>
                  <a:gd name="T15" fmla="*/ 230 h 1482"/>
                  <a:gd name="T16" fmla="*/ 60 w 275"/>
                  <a:gd name="T17" fmla="*/ 272 h 1482"/>
                  <a:gd name="T18" fmla="*/ 67 w 275"/>
                  <a:gd name="T19" fmla="*/ 314 h 1482"/>
                  <a:gd name="T20" fmla="*/ 75 w 275"/>
                  <a:gd name="T21" fmla="*/ 359 h 1482"/>
                  <a:gd name="T22" fmla="*/ 85 w 275"/>
                  <a:gd name="T23" fmla="*/ 405 h 1482"/>
                  <a:gd name="T24" fmla="*/ 92 w 275"/>
                  <a:gd name="T25" fmla="*/ 453 h 1482"/>
                  <a:gd name="T26" fmla="*/ 111 w 275"/>
                  <a:gd name="T27" fmla="*/ 551 h 1482"/>
                  <a:gd name="T28" fmla="*/ 129 w 275"/>
                  <a:gd name="T29" fmla="*/ 652 h 1482"/>
                  <a:gd name="T30" fmla="*/ 148 w 275"/>
                  <a:gd name="T31" fmla="*/ 758 h 1482"/>
                  <a:gd name="T32" fmla="*/ 165 w 275"/>
                  <a:gd name="T33" fmla="*/ 863 h 1482"/>
                  <a:gd name="T34" fmla="*/ 204 w 275"/>
                  <a:gd name="T35" fmla="*/ 1078 h 1482"/>
                  <a:gd name="T36" fmla="*/ 221 w 275"/>
                  <a:gd name="T37" fmla="*/ 1184 h 1482"/>
                  <a:gd name="T38" fmla="*/ 240 w 275"/>
                  <a:gd name="T39" fmla="*/ 1286 h 1482"/>
                  <a:gd name="T40" fmla="*/ 257 w 275"/>
                  <a:gd name="T41" fmla="*/ 1386 h 1482"/>
                  <a:gd name="T42" fmla="*/ 275 w 275"/>
                  <a:gd name="T43" fmla="*/ 148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482">
                    <a:moveTo>
                      <a:pt x="0" y="0"/>
                    </a:moveTo>
                    <a:lnTo>
                      <a:pt x="6" y="25"/>
                    </a:lnTo>
                    <a:lnTo>
                      <a:pt x="13" y="53"/>
                    </a:lnTo>
                    <a:lnTo>
                      <a:pt x="21" y="84"/>
                    </a:lnTo>
                    <a:lnTo>
                      <a:pt x="27" y="119"/>
                    </a:lnTo>
                    <a:lnTo>
                      <a:pt x="35" y="153"/>
                    </a:lnTo>
                    <a:lnTo>
                      <a:pt x="42" y="192"/>
                    </a:lnTo>
                    <a:lnTo>
                      <a:pt x="50" y="230"/>
                    </a:lnTo>
                    <a:lnTo>
                      <a:pt x="60" y="272"/>
                    </a:lnTo>
                    <a:lnTo>
                      <a:pt x="67" y="314"/>
                    </a:lnTo>
                    <a:lnTo>
                      <a:pt x="75" y="359"/>
                    </a:lnTo>
                    <a:lnTo>
                      <a:pt x="85" y="405"/>
                    </a:lnTo>
                    <a:lnTo>
                      <a:pt x="92" y="453"/>
                    </a:lnTo>
                    <a:lnTo>
                      <a:pt x="111" y="551"/>
                    </a:lnTo>
                    <a:lnTo>
                      <a:pt x="129" y="652"/>
                    </a:lnTo>
                    <a:lnTo>
                      <a:pt x="148" y="758"/>
                    </a:lnTo>
                    <a:lnTo>
                      <a:pt x="165" y="863"/>
                    </a:lnTo>
                    <a:lnTo>
                      <a:pt x="204" y="1078"/>
                    </a:lnTo>
                    <a:lnTo>
                      <a:pt x="221" y="1184"/>
                    </a:lnTo>
                    <a:lnTo>
                      <a:pt x="240" y="1286"/>
                    </a:lnTo>
                    <a:lnTo>
                      <a:pt x="257" y="1386"/>
                    </a:lnTo>
                    <a:lnTo>
                      <a:pt x="275" y="1482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8" name="Freeform 422"/>
              <p:cNvSpPr>
                <a:spLocks/>
              </p:cNvSpPr>
              <p:nvPr/>
            </p:nvSpPr>
            <p:spPr bwMode="auto">
              <a:xfrm>
                <a:off x="1299" y="3772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19" name="Freeform 423"/>
              <p:cNvSpPr>
                <a:spLocks/>
              </p:cNvSpPr>
              <p:nvPr/>
            </p:nvSpPr>
            <p:spPr bwMode="auto">
              <a:xfrm>
                <a:off x="1436" y="3008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0" name="Freeform 424"/>
              <p:cNvSpPr>
                <a:spLocks/>
              </p:cNvSpPr>
              <p:nvPr/>
            </p:nvSpPr>
            <p:spPr bwMode="auto">
              <a:xfrm>
                <a:off x="1505" y="2980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1" name="Freeform 425"/>
              <p:cNvSpPr>
                <a:spLocks/>
              </p:cNvSpPr>
              <p:nvPr/>
            </p:nvSpPr>
            <p:spPr bwMode="auto">
              <a:xfrm>
                <a:off x="1573" y="2968"/>
                <a:ext cx="41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2" name="Freeform 426"/>
              <p:cNvSpPr>
                <a:spLocks/>
              </p:cNvSpPr>
              <p:nvPr/>
            </p:nvSpPr>
            <p:spPr bwMode="auto">
              <a:xfrm>
                <a:off x="1643" y="2966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3" name="Freeform 427"/>
              <p:cNvSpPr>
                <a:spLocks/>
              </p:cNvSpPr>
              <p:nvPr/>
            </p:nvSpPr>
            <p:spPr bwMode="auto">
              <a:xfrm>
                <a:off x="1711" y="2936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4" name="Freeform 428"/>
              <p:cNvSpPr>
                <a:spLocks/>
              </p:cNvSpPr>
              <p:nvPr/>
            </p:nvSpPr>
            <p:spPr bwMode="auto">
              <a:xfrm>
                <a:off x="1780" y="2922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5" name="Freeform 429"/>
              <p:cNvSpPr>
                <a:spLocks/>
              </p:cNvSpPr>
              <p:nvPr/>
            </p:nvSpPr>
            <p:spPr bwMode="auto">
              <a:xfrm>
                <a:off x="1848" y="2893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6" name="Freeform 430"/>
              <p:cNvSpPr>
                <a:spLocks/>
              </p:cNvSpPr>
              <p:nvPr/>
            </p:nvSpPr>
            <p:spPr bwMode="auto">
              <a:xfrm>
                <a:off x="1917" y="2917"/>
                <a:ext cx="40" cy="41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7" name="Freeform 431"/>
              <p:cNvSpPr>
                <a:spLocks/>
              </p:cNvSpPr>
              <p:nvPr/>
            </p:nvSpPr>
            <p:spPr bwMode="auto">
              <a:xfrm>
                <a:off x="1986" y="2863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8" name="Freeform 432"/>
              <p:cNvSpPr>
                <a:spLocks/>
              </p:cNvSpPr>
              <p:nvPr/>
            </p:nvSpPr>
            <p:spPr bwMode="auto">
              <a:xfrm>
                <a:off x="2054" y="2857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29" name="Freeform 433"/>
              <p:cNvSpPr>
                <a:spLocks/>
              </p:cNvSpPr>
              <p:nvPr/>
            </p:nvSpPr>
            <p:spPr bwMode="auto">
              <a:xfrm>
                <a:off x="2124" y="2846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0" name="Freeform 434"/>
              <p:cNvSpPr>
                <a:spLocks/>
              </p:cNvSpPr>
              <p:nvPr/>
            </p:nvSpPr>
            <p:spPr bwMode="auto">
              <a:xfrm>
                <a:off x="2192" y="2825"/>
                <a:ext cx="40" cy="41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1" name="Freeform 435"/>
              <p:cNvSpPr>
                <a:spLocks/>
              </p:cNvSpPr>
              <p:nvPr/>
            </p:nvSpPr>
            <p:spPr bwMode="auto">
              <a:xfrm>
                <a:off x="2261" y="2828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2" name="Freeform 436"/>
              <p:cNvSpPr>
                <a:spLocks/>
              </p:cNvSpPr>
              <p:nvPr/>
            </p:nvSpPr>
            <p:spPr bwMode="auto">
              <a:xfrm>
                <a:off x="2329" y="2826"/>
                <a:ext cx="40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3" name="Freeform 437"/>
              <p:cNvSpPr>
                <a:spLocks/>
              </p:cNvSpPr>
              <p:nvPr/>
            </p:nvSpPr>
            <p:spPr bwMode="auto">
              <a:xfrm>
                <a:off x="2398" y="2793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4" name="Freeform 438"/>
              <p:cNvSpPr>
                <a:spLocks/>
              </p:cNvSpPr>
              <p:nvPr/>
            </p:nvSpPr>
            <p:spPr bwMode="auto">
              <a:xfrm>
                <a:off x="2467" y="2782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5" name="Freeform 439"/>
              <p:cNvSpPr>
                <a:spLocks/>
              </p:cNvSpPr>
              <p:nvPr/>
            </p:nvSpPr>
            <p:spPr bwMode="auto">
              <a:xfrm>
                <a:off x="2535" y="2753"/>
                <a:ext cx="41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6" name="Freeform 440"/>
              <p:cNvSpPr>
                <a:spLocks/>
              </p:cNvSpPr>
              <p:nvPr/>
            </p:nvSpPr>
            <p:spPr bwMode="auto">
              <a:xfrm>
                <a:off x="2604" y="2744"/>
                <a:ext cx="41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7" name="Freeform 441"/>
              <p:cNvSpPr>
                <a:spLocks/>
              </p:cNvSpPr>
              <p:nvPr/>
            </p:nvSpPr>
            <p:spPr bwMode="auto">
              <a:xfrm>
                <a:off x="2673" y="2741"/>
                <a:ext cx="40" cy="40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8" name="Freeform 442"/>
              <p:cNvSpPr>
                <a:spLocks/>
              </p:cNvSpPr>
              <p:nvPr/>
            </p:nvSpPr>
            <p:spPr bwMode="auto">
              <a:xfrm>
                <a:off x="2742" y="2735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39" name="Freeform 443"/>
              <p:cNvSpPr>
                <a:spLocks/>
              </p:cNvSpPr>
              <p:nvPr/>
            </p:nvSpPr>
            <p:spPr bwMode="auto">
              <a:xfrm>
                <a:off x="2810" y="2720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0" name="Freeform 444"/>
              <p:cNvSpPr>
                <a:spLocks/>
              </p:cNvSpPr>
              <p:nvPr/>
            </p:nvSpPr>
            <p:spPr bwMode="auto">
              <a:xfrm>
                <a:off x="2879" y="2718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1" name="Freeform 445"/>
              <p:cNvSpPr>
                <a:spLocks/>
              </p:cNvSpPr>
              <p:nvPr/>
            </p:nvSpPr>
            <p:spPr bwMode="auto">
              <a:xfrm>
                <a:off x="2947" y="2718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2" name="Freeform 446"/>
              <p:cNvSpPr>
                <a:spLocks/>
              </p:cNvSpPr>
              <p:nvPr/>
            </p:nvSpPr>
            <p:spPr bwMode="auto">
              <a:xfrm>
                <a:off x="3016" y="2720"/>
                <a:ext cx="41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3" name="Freeform 447"/>
              <p:cNvSpPr>
                <a:spLocks/>
              </p:cNvSpPr>
              <p:nvPr/>
            </p:nvSpPr>
            <p:spPr bwMode="auto">
              <a:xfrm>
                <a:off x="3085" y="2721"/>
                <a:ext cx="41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4" name="Freeform 448"/>
              <p:cNvSpPr>
                <a:spLocks/>
              </p:cNvSpPr>
              <p:nvPr/>
            </p:nvSpPr>
            <p:spPr bwMode="auto">
              <a:xfrm>
                <a:off x="3154" y="2728"/>
                <a:ext cx="40" cy="41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5" name="Freeform 449"/>
              <p:cNvSpPr>
                <a:spLocks/>
              </p:cNvSpPr>
              <p:nvPr/>
            </p:nvSpPr>
            <p:spPr bwMode="auto">
              <a:xfrm>
                <a:off x="3223" y="2735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6" name="Freeform 450"/>
              <p:cNvSpPr>
                <a:spLocks/>
              </p:cNvSpPr>
              <p:nvPr/>
            </p:nvSpPr>
            <p:spPr bwMode="auto">
              <a:xfrm>
                <a:off x="3291" y="2744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7" name="Freeform 451"/>
              <p:cNvSpPr>
                <a:spLocks/>
              </p:cNvSpPr>
              <p:nvPr/>
            </p:nvSpPr>
            <p:spPr bwMode="auto">
              <a:xfrm>
                <a:off x="3360" y="2750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8" name="Freeform 452"/>
              <p:cNvSpPr>
                <a:spLocks/>
              </p:cNvSpPr>
              <p:nvPr/>
            </p:nvSpPr>
            <p:spPr bwMode="auto">
              <a:xfrm>
                <a:off x="3428" y="2771"/>
                <a:ext cx="40" cy="41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49" name="Freeform 453"/>
              <p:cNvSpPr>
                <a:spLocks/>
              </p:cNvSpPr>
              <p:nvPr/>
            </p:nvSpPr>
            <p:spPr bwMode="auto">
              <a:xfrm>
                <a:off x="3497" y="2778"/>
                <a:ext cx="41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0" name="Freeform 454"/>
              <p:cNvSpPr>
                <a:spLocks/>
              </p:cNvSpPr>
              <p:nvPr/>
            </p:nvSpPr>
            <p:spPr bwMode="auto">
              <a:xfrm>
                <a:off x="3565" y="2789"/>
                <a:ext cx="41" cy="40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1" name="Freeform 455"/>
              <p:cNvSpPr>
                <a:spLocks/>
              </p:cNvSpPr>
              <p:nvPr/>
            </p:nvSpPr>
            <p:spPr bwMode="auto">
              <a:xfrm>
                <a:off x="3635" y="2801"/>
                <a:ext cx="40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2" name="Freeform 456"/>
              <p:cNvSpPr>
                <a:spLocks/>
              </p:cNvSpPr>
              <p:nvPr/>
            </p:nvSpPr>
            <p:spPr bwMode="auto">
              <a:xfrm>
                <a:off x="3704" y="2803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3" name="Freeform 457"/>
              <p:cNvSpPr>
                <a:spLocks/>
              </p:cNvSpPr>
              <p:nvPr/>
            </p:nvSpPr>
            <p:spPr bwMode="auto">
              <a:xfrm>
                <a:off x="3772" y="2825"/>
                <a:ext cx="40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4" name="Freeform 458"/>
              <p:cNvSpPr>
                <a:spLocks/>
              </p:cNvSpPr>
              <p:nvPr/>
            </p:nvSpPr>
            <p:spPr bwMode="auto">
              <a:xfrm>
                <a:off x="3841" y="2849"/>
                <a:ext cx="40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5" name="Freeform 459"/>
              <p:cNvSpPr>
                <a:spLocks/>
              </p:cNvSpPr>
              <p:nvPr/>
            </p:nvSpPr>
            <p:spPr bwMode="auto">
              <a:xfrm>
                <a:off x="3909" y="2852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6" name="Freeform 460"/>
              <p:cNvSpPr>
                <a:spLocks/>
              </p:cNvSpPr>
              <p:nvPr/>
            </p:nvSpPr>
            <p:spPr bwMode="auto">
              <a:xfrm>
                <a:off x="3978" y="2860"/>
                <a:ext cx="41" cy="40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7" name="Freeform 461"/>
              <p:cNvSpPr>
                <a:spLocks/>
              </p:cNvSpPr>
              <p:nvPr/>
            </p:nvSpPr>
            <p:spPr bwMode="auto">
              <a:xfrm>
                <a:off x="4046" y="2890"/>
                <a:ext cx="41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8" name="Freeform 462"/>
              <p:cNvSpPr>
                <a:spLocks/>
              </p:cNvSpPr>
              <p:nvPr/>
            </p:nvSpPr>
            <p:spPr bwMode="auto">
              <a:xfrm>
                <a:off x="4116" y="2889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59" name="Freeform 463"/>
              <p:cNvSpPr>
                <a:spLocks/>
              </p:cNvSpPr>
              <p:nvPr/>
            </p:nvSpPr>
            <p:spPr bwMode="auto">
              <a:xfrm>
                <a:off x="4185" y="2915"/>
                <a:ext cx="40" cy="41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0" name="Freeform 464"/>
              <p:cNvSpPr>
                <a:spLocks/>
              </p:cNvSpPr>
              <p:nvPr/>
            </p:nvSpPr>
            <p:spPr bwMode="auto">
              <a:xfrm>
                <a:off x="4253" y="2933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1" name="Freeform 465"/>
              <p:cNvSpPr>
                <a:spLocks/>
              </p:cNvSpPr>
              <p:nvPr/>
            </p:nvSpPr>
            <p:spPr bwMode="auto">
              <a:xfrm>
                <a:off x="4322" y="2944"/>
                <a:ext cx="40" cy="41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2" name="Freeform 466"/>
              <p:cNvSpPr>
                <a:spLocks/>
              </p:cNvSpPr>
              <p:nvPr/>
            </p:nvSpPr>
            <p:spPr bwMode="auto">
              <a:xfrm>
                <a:off x="4390" y="2983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3" name="Freeform 467"/>
              <p:cNvSpPr>
                <a:spLocks/>
              </p:cNvSpPr>
              <p:nvPr/>
            </p:nvSpPr>
            <p:spPr bwMode="auto">
              <a:xfrm>
                <a:off x="4459" y="2985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4" name="Freeform 468"/>
              <p:cNvSpPr>
                <a:spLocks/>
              </p:cNvSpPr>
              <p:nvPr/>
            </p:nvSpPr>
            <p:spPr bwMode="auto">
              <a:xfrm>
                <a:off x="4527" y="3010"/>
                <a:ext cx="41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5" name="Freeform 469"/>
              <p:cNvSpPr>
                <a:spLocks/>
              </p:cNvSpPr>
              <p:nvPr/>
            </p:nvSpPr>
            <p:spPr bwMode="auto">
              <a:xfrm>
                <a:off x="4665" y="3772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6" name="Rectangle 470"/>
              <p:cNvSpPr>
                <a:spLocks noChangeArrowheads="1"/>
              </p:cNvSpPr>
              <p:nvPr/>
            </p:nvSpPr>
            <p:spPr bwMode="auto">
              <a:xfrm>
                <a:off x="1299" y="3772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7" name="Rectangle 471"/>
              <p:cNvSpPr>
                <a:spLocks noChangeArrowheads="1"/>
              </p:cNvSpPr>
              <p:nvPr/>
            </p:nvSpPr>
            <p:spPr bwMode="auto">
              <a:xfrm>
                <a:off x="1436" y="3018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8" name="Rectangle 472"/>
              <p:cNvSpPr>
                <a:spLocks noChangeArrowheads="1"/>
              </p:cNvSpPr>
              <p:nvPr/>
            </p:nvSpPr>
            <p:spPr bwMode="auto">
              <a:xfrm>
                <a:off x="1505" y="2997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69" name="Rectangle 473"/>
              <p:cNvSpPr>
                <a:spLocks noChangeArrowheads="1"/>
              </p:cNvSpPr>
              <p:nvPr/>
            </p:nvSpPr>
            <p:spPr bwMode="auto">
              <a:xfrm>
                <a:off x="1573" y="2962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0" name="Rectangle 474"/>
              <p:cNvSpPr>
                <a:spLocks noChangeArrowheads="1"/>
              </p:cNvSpPr>
              <p:nvPr/>
            </p:nvSpPr>
            <p:spPr bwMode="auto">
              <a:xfrm>
                <a:off x="1643" y="2958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1" name="Rectangle 475"/>
              <p:cNvSpPr>
                <a:spLocks noChangeArrowheads="1"/>
              </p:cNvSpPr>
              <p:nvPr/>
            </p:nvSpPr>
            <p:spPr bwMode="auto">
              <a:xfrm>
                <a:off x="1711" y="293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2" name="Rectangle 476"/>
              <p:cNvSpPr>
                <a:spLocks noChangeArrowheads="1"/>
              </p:cNvSpPr>
              <p:nvPr/>
            </p:nvSpPr>
            <p:spPr bwMode="auto">
              <a:xfrm>
                <a:off x="1780" y="2914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3" name="Rectangle 477"/>
              <p:cNvSpPr>
                <a:spLocks noChangeArrowheads="1"/>
              </p:cNvSpPr>
              <p:nvPr/>
            </p:nvSpPr>
            <p:spPr bwMode="auto">
              <a:xfrm>
                <a:off x="1848" y="291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4" name="Rectangle 478"/>
              <p:cNvSpPr>
                <a:spLocks noChangeArrowheads="1"/>
              </p:cNvSpPr>
              <p:nvPr/>
            </p:nvSpPr>
            <p:spPr bwMode="auto">
              <a:xfrm>
                <a:off x="1917" y="2886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5" name="Rectangle 479"/>
              <p:cNvSpPr>
                <a:spLocks noChangeArrowheads="1"/>
              </p:cNvSpPr>
              <p:nvPr/>
            </p:nvSpPr>
            <p:spPr bwMode="auto">
              <a:xfrm>
                <a:off x="1986" y="2884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6" name="Rectangle 480"/>
              <p:cNvSpPr>
                <a:spLocks noChangeArrowheads="1"/>
              </p:cNvSpPr>
              <p:nvPr/>
            </p:nvSpPr>
            <p:spPr bwMode="auto">
              <a:xfrm>
                <a:off x="2054" y="2858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7" name="Rectangle 481"/>
              <p:cNvSpPr>
                <a:spLocks noChangeArrowheads="1"/>
              </p:cNvSpPr>
              <p:nvPr/>
            </p:nvSpPr>
            <p:spPr bwMode="auto">
              <a:xfrm>
                <a:off x="2124" y="2848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8" name="Rectangle 482"/>
              <p:cNvSpPr>
                <a:spLocks noChangeArrowheads="1"/>
              </p:cNvSpPr>
              <p:nvPr/>
            </p:nvSpPr>
            <p:spPr bwMode="auto">
              <a:xfrm>
                <a:off x="2192" y="2841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79" name="Rectangle 483"/>
              <p:cNvSpPr>
                <a:spLocks noChangeArrowheads="1"/>
              </p:cNvSpPr>
              <p:nvPr/>
            </p:nvSpPr>
            <p:spPr bwMode="auto">
              <a:xfrm>
                <a:off x="2261" y="2819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0" name="Rectangle 484"/>
              <p:cNvSpPr>
                <a:spLocks noChangeArrowheads="1"/>
              </p:cNvSpPr>
              <p:nvPr/>
            </p:nvSpPr>
            <p:spPr bwMode="auto">
              <a:xfrm>
                <a:off x="2329" y="2807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1" name="Rectangle 485"/>
              <p:cNvSpPr>
                <a:spLocks noChangeArrowheads="1"/>
              </p:cNvSpPr>
              <p:nvPr/>
            </p:nvSpPr>
            <p:spPr bwMode="auto">
              <a:xfrm>
                <a:off x="2398" y="279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2" name="Rectangle 486"/>
              <p:cNvSpPr>
                <a:spLocks noChangeArrowheads="1"/>
              </p:cNvSpPr>
              <p:nvPr/>
            </p:nvSpPr>
            <p:spPr bwMode="auto">
              <a:xfrm>
                <a:off x="2467" y="2779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3" name="Rectangle 487"/>
              <p:cNvSpPr>
                <a:spLocks noChangeArrowheads="1"/>
              </p:cNvSpPr>
              <p:nvPr/>
            </p:nvSpPr>
            <p:spPr bwMode="auto">
              <a:xfrm>
                <a:off x="2535" y="2758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4" name="Rectangle 488"/>
              <p:cNvSpPr>
                <a:spLocks noChangeArrowheads="1"/>
              </p:cNvSpPr>
              <p:nvPr/>
            </p:nvSpPr>
            <p:spPr bwMode="auto">
              <a:xfrm>
                <a:off x="2604" y="2754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5" name="Rectangle 489"/>
              <p:cNvSpPr>
                <a:spLocks noChangeArrowheads="1"/>
              </p:cNvSpPr>
              <p:nvPr/>
            </p:nvSpPr>
            <p:spPr bwMode="auto">
              <a:xfrm>
                <a:off x="2673" y="2737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6" name="Rectangle 490"/>
              <p:cNvSpPr>
                <a:spLocks noChangeArrowheads="1"/>
              </p:cNvSpPr>
              <p:nvPr/>
            </p:nvSpPr>
            <p:spPr bwMode="auto">
              <a:xfrm>
                <a:off x="2742" y="2739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7" name="Rectangle 491"/>
              <p:cNvSpPr>
                <a:spLocks noChangeArrowheads="1"/>
              </p:cNvSpPr>
              <p:nvPr/>
            </p:nvSpPr>
            <p:spPr bwMode="auto">
              <a:xfrm>
                <a:off x="2810" y="2728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8" name="Rectangle 492"/>
              <p:cNvSpPr>
                <a:spLocks noChangeArrowheads="1"/>
              </p:cNvSpPr>
              <p:nvPr/>
            </p:nvSpPr>
            <p:spPr bwMode="auto">
              <a:xfrm>
                <a:off x="2879" y="272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89" name="Rectangle 493"/>
              <p:cNvSpPr>
                <a:spLocks noChangeArrowheads="1"/>
              </p:cNvSpPr>
              <p:nvPr/>
            </p:nvSpPr>
            <p:spPr bwMode="auto">
              <a:xfrm>
                <a:off x="2947" y="2725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0" name="Rectangle 494"/>
              <p:cNvSpPr>
                <a:spLocks noChangeArrowheads="1"/>
              </p:cNvSpPr>
              <p:nvPr/>
            </p:nvSpPr>
            <p:spPr bwMode="auto">
              <a:xfrm>
                <a:off x="3016" y="2723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1" name="Rectangle 495"/>
              <p:cNvSpPr>
                <a:spLocks noChangeArrowheads="1"/>
              </p:cNvSpPr>
              <p:nvPr/>
            </p:nvSpPr>
            <p:spPr bwMode="auto">
              <a:xfrm>
                <a:off x="3085" y="2725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2" name="Rectangle 496"/>
              <p:cNvSpPr>
                <a:spLocks noChangeArrowheads="1"/>
              </p:cNvSpPr>
              <p:nvPr/>
            </p:nvSpPr>
            <p:spPr bwMode="auto">
              <a:xfrm>
                <a:off x="3154" y="2731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3" name="Rectangle 497"/>
              <p:cNvSpPr>
                <a:spLocks noChangeArrowheads="1"/>
              </p:cNvSpPr>
              <p:nvPr/>
            </p:nvSpPr>
            <p:spPr bwMode="auto">
              <a:xfrm>
                <a:off x="3223" y="274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4" name="Rectangle 498"/>
              <p:cNvSpPr>
                <a:spLocks noChangeArrowheads="1"/>
              </p:cNvSpPr>
              <p:nvPr/>
            </p:nvSpPr>
            <p:spPr bwMode="auto">
              <a:xfrm>
                <a:off x="3291" y="2748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5" name="Rectangle 499"/>
              <p:cNvSpPr>
                <a:spLocks noChangeArrowheads="1"/>
              </p:cNvSpPr>
              <p:nvPr/>
            </p:nvSpPr>
            <p:spPr bwMode="auto">
              <a:xfrm>
                <a:off x="3360" y="2760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6" name="Rectangle 500"/>
              <p:cNvSpPr>
                <a:spLocks noChangeArrowheads="1"/>
              </p:cNvSpPr>
              <p:nvPr/>
            </p:nvSpPr>
            <p:spPr bwMode="auto">
              <a:xfrm>
                <a:off x="3428" y="2769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7" name="Rectangle 501"/>
              <p:cNvSpPr>
                <a:spLocks noChangeArrowheads="1"/>
              </p:cNvSpPr>
              <p:nvPr/>
            </p:nvSpPr>
            <p:spPr bwMode="auto">
              <a:xfrm>
                <a:off x="3497" y="2783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8" name="Rectangle 502"/>
              <p:cNvSpPr>
                <a:spLocks noChangeArrowheads="1"/>
              </p:cNvSpPr>
              <p:nvPr/>
            </p:nvSpPr>
            <p:spPr bwMode="auto">
              <a:xfrm>
                <a:off x="3565" y="2800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199" name="Rectangle 503"/>
              <p:cNvSpPr>
                <a:spLocks noChangeArrowheads="1"/>
              </p:cNvSpPr>
              <p:nvPr/>
            </p:nvSpPr>
            <p:spPr bwMode="auto">
              <a:xfrm>
                <a:off x="3635" y="281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0" name="Rectangle 504"/>
              <p:cNvSpPr>
                <a:spLocks noChangeArrowheads="1"/>
              </p:cNvSpPr>
              <p:nvPr/>
            </p:nvSpPr>
            <p:spPr bwMode="auto">
              <a:xfrm>
                <a:off x="3704" y="2837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1" name="Rectangle 505"/>
              <p:cNvSpPr>
                <a:spLocks noChangeArrowheads="1"/>
              </p:cNvSpPr>
              <p:nvPr/>
            </p:nvSpPr>
            <p:spPr bwMode="auto">
              <a:xfrm>
                <a:off x="3772" y="283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2" name="Rectangle 506"/>
              <p:cNvSpPr>
                <a:spLocks noChangeArrowheads="1"/>
              </p:cNvSpPr>
              <p:nvPr/>
            </p:nvSpPr>
            <p:spPr bwMode="auto">
              <a:xfrm>
                <a:off x="3841" y="2849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3" name="Rectangle 507"/>
              <p:cNvSpPr>
                <a:spLocks noChangeArrowheads="1"/>
              </p:cNvSpPr>
              <p:nvPr/>
            </p:nvSpPr>
            <p:spPr bwMode="auto">
              <a:xfrm>
                <a:off x="3909" y="2861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4" name="Rectangle 508"/>
              <p:cNvSpPr>
                <a:spLocks noChangeArrowheads="1"/>
              </p:cNvSpPr>
              <p:nvPr/>
            </p:nvSpPr>
            <p:spPr bwMode="auto">
              <a:xfrm>
                <a:off x="3978" y="2875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5" name="Rectangle 509"/>
              <p:cNvSpPr>
                <a:spLocks noChangeArrowheads="1"/>
              </p:cNvSpPr>
              <p:nvPr/>
            </p:nvSpPr>
            <p:spPr bwMode="auto">
              <a:xfrm>
                <a:off x="4046" y="2892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6" name="Rectangle 510"/>
              <p:cNvSpPr>
                <a:spLocks noChangeArrowheads="1"/>
              </p:cNvSpPr>
              <p:nvPr/>
            </p:nvSpPr>
            <p:spPr bwMode="auto">
              <a:xfrm>
                <a:off x="4116" y="2910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7" name="Rectangle 511"/>
              <p:cNvSpPr>
                <a:spLocks noChangeArrowheads="1"/>
              </p:cNvSpPr>
              <p:nvPr/>
            </p:nvSpPr>
            <p:spPr bwMode="auto">
              <a:xfrm>
                <a:off x="4185" y="291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8" name="Rectangle 512"/>
              <p:cNvSpPr>
                <a:spLocks noChangeArrowheads="1"/>
              </p:cNvSpPr>
              <p:nvPr/>
            </p:nvSpPr>
            <p:spPr bwMode="auto">
              <a:xfrm>
                <a:off x="4253" y="292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09" name="Rectangle 513"/>
              <p:cNvSpPr>
                <a:spLocks noChangeArrowheads="1"/>
              </p:cNvSpPr>
              <p:nvPr/>
            </p:nvSpPr>
            <p:spPr bwMode="auto">
              <a:xfrm>
                <a:off x="4322" y="2962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10" name="Rectangle 514"/>
              <p:cNvSpPr>
                <a:spLocks noChangeArrowheads="1"/>
              </p:cNvSpPr>
              <p:nvPr/>
            </p:nvSpPr>
            <p:spPr bwMode="auto">
              <a:xfrm>
                <a:off x="4390" y="2980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11" name="Rectangle 515"/>
              <p:cNvSpPr>
                <a:spLocks noChangeArrowheads="1"/>
              </p:cNvSpPr>
              <p:nvPr/>
            </p:nvSpPr>
            <p:spPr bwMode="auto">
              <a:xfrm>
                <a:off x="4459" y="2988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12" name="Rectangle 516"/>
              <p:cNvSpPr>
                <a:spLocks noChangeArrowheads="1"/>
              </p:cNvSpPr>
              <p:nvPr/>
            </p:nvSpPr>
            <p:spPr bwMode="auto">
              <a:xfrm>
                <a:off x="4527" y="3031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13" name="Rectangle 517"/>
              <p:cNvSpPr>
                <a:spLocks noChangeArrowheads="1"/>
              </p:cNvSpPr>
              <p:nvPr/>
            </p:nvSpPr>
            <p:spPr bwMode="auto">
              <a:xfrm>
                <a:off x="4665" y="3772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14" name="Rectangle 518"/>
              <p:cNvSpPr>
                <a:spLocks noChangeArrowheads="1"/>
              </p:cNvSpPr>
              <p:nvPr/>
            </p:nvSpPr>
            <p:spPr bwMode="auto">
              <a:xfrm>
                <a:off x="1236" y="3753"/>
                <a:ext cx="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15" name="Rectangle 519"/>
              <p:cNvSpPr>
                <a:spLocks noChangeArrowheads="1"/>
              </p:cNvSpPr>
              <p:nvPr/>
            </p:nvSpPr>
            <p:spPr bwMode="auto">
              <a:xfrm>
                <a:off x="1236" y="3579"/>
                <a:ext cx="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16" name="Rectangle 520"/>
              <p:cNvSpPr>
                <a:spLocks noChangeArrowheads="1"/>
              </p:cNvSpPr>
              <p:nvPr/>
            </p:nvSpPr>
            <p:spPr bwMode="auto">
              <a:xfrm>
                <a:off x="1236" y="3404"/>
                <a:ext cx="43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17" name="Rectangle 521"/>
              <p:cNvSpPr>
                <a:spLocks noChangeArrowheads="1"/>
              </p:cNvSpPr>
              <p:nvPr/>
            </p:nvSpPr>
            <p:spPr bwMode="auto">
              <a:xfrm>
                <a:off x="1236" y="3230"/>
                <a:ext cx="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18" name="Rectangle 522"/>
              <p:cNvSpPr>
                <a:spLocks noChangeArrowheads="1"/>
              </p:cNvSpPr>
              <p:nvPr/>
            </p:nvSpPr>
            <p:spPr bwMode="auto">
              <a:xfrm>
                <a:off x="1236" y="3056"/>
                <a:ext cx="43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19" name="Rectangle 523"/>
              <p:cNvSpPr>
                <a:spLocks noChangeArrowheads="1"/>
              </p:cNvSpPr>
              <p:nvPr/>
            </p:nvSpPr>
            <p:spPr bwMode="auto">
              <a:xfrm>
                <a:off x="1236" y="2881"/>
                <a:ext cx="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0" name="Rectangle 524"/>
              <p:cNvSpPr>
                <a:spLocks noChangeArrowheads="1"/>
              </p:cNvSpPr>
              <p:nvPr/>
            </p:nvSpPr>
            <p:spPr bwMode="auto">
              <a:xfrm>
                <a:off x="1236" y="2706"/>
                <a:ext cx="43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6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1" name="Rectangle 525"/>
              <p:cNvSpPr>
                <a:spLocks noChangeArrowheads="1"/>
              </p:cNvSpPr>
              <p:nvPr/>
            </p:nvSpPr>
            <p:spPr bwMode="auto">
              <a:xfrm>
                <a:off x="1236" y="2532"/>
                <a:ext cx="4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7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2" name="Rectangle 526"/>
              <p:cNvSpPr>
                <a:spLocks noChangeArrowheads="1"/>
              </p:cNvSpPr>
              <p:nvPr/>
            </p:nvSpPr>
            <p:spPr bwMode="auto">
              <a:xfrm>
                <a:off x="1303" y="3847"/>
                <a:ext cx="43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3" name="Rectangle 527"/>
              <p:cNvSpPr>
                <a:spLocks noChangeArrowheads="1"/>
              </p:cNvSpPr>
              <p:nvPr/>
            </p:nvSpPr>
            <p:spPr bwMode="auto">
              <a:xfrm>
                <a:off x="1629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10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4" name="Rectangle 528"/>
              <p:cNvSpPr>
                <a:spLocks noChangeArrowheads="1"/>
              </p:cNvSpPr>
              <p:nvPr/>
            </p:nvSpPr>
            <p:spPr bwMode="auto">
              <a:xfrm>
                <a:off x="1971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20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5" name="Rectangle 529"/>
              <p:cNvSpPr>
                <a:spLocks noChangeArrowheads="1"/>
              </p:cNvSpPr>
              <p:nvPr/>
            </p:nvSpPr>
            <p:spPr bwMode="auto">
              <a:xfrm>
                <a:off x="2314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30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6" name="Rectangle 530"/>
              <p:cNvSpPr>
                <a:spLocks noChangeArrowheads="1"/>
              </p:cNvSpPr>
              <p:nvPr/>
            </p:nvSpPr>
            <p:spPr bwMode="auto">
              <a:xfrm>
                <a:off x="2657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40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7" name="Rectangle 531"/>
              <p:cNvSpPr>
                <a:spLocks noChangeArrowheads="1"/>
              </p:cNvSpPr>
              <p:nvPr/>
            </p:nvSpPr>
            <p:spPr bwMode="auto">
              <a:xfrm>
                <a:off x="3001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50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8" name="Rectangle 532"/>
              <p:cNvSpPr>
                <a:spLocks noChangeArrowheads="1"/>
              </p:cNvSpPr>
              <p:nvPr/>
            </p:nvSpPr>
            <p:spPr bwMode="auto">
              <a:xfrm>
                <a:off x="3345" y="3847"/>
                <a:ext cx="85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60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29" name="Rectangle 533"/>
              <p:cNvSpPr>
                <a:spLocks noChangeArrowheads="1"/>
              </p:cNvSpPr>
              <p:nvPr/>
            </p:nvSpPr>
            <p:spPr bwMode="auto">
              <a:xfrm>
                <a:off x="3688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70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30" name="Rectangle 534"/>
              <p:cNvSpPr>
                <a:spLocks noChangeArrowheads="1"/>
              </p:cNvSpPr>
              <p:nvPr/>
            </p:nvSpPr>
            <p:spPr bwMode="auto">
              <a:xfrm>
                <a:off x="4031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80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31" name="Rectangle 535"/>
              <p:cNvSpPr>
                <a:spLocks noChangeArrowheads="1"/>
              </p:cNvSpPr>
              <p:nvPr/>
            </p:nvSpPr>
            <p:spPr bwMode="auto">
              <a:xfrm>
                <a:off x="4375" y="3847"/>
                <a:ext cx="8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90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32" name="Rectangle 536"/>
              <p:cNvSpPr>
                <a:spLocks noChangeArrowheads="1"/>
              </p:cNvSpPr>
              <p:nvPr/>
            </p:nvSpPr>
            <p:spPr bwMode="auto">
              <a:xfrm>
                <a:off x="4701" y="3847"/>
                <a:ext cx="129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100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33" name="Rectangle 537"/>
              <p:cNvSpPr>
                <a:spLocks noChangeArrowheads="1"/>
              </p:cNvSpPr>
              <p:nvPr/>
            </p:nvSpPr>
            <p:spPr bwMode="auto">
              <a:xfrm>
                <a:off x="2628" y="3944"/>
                <a:ext cx="97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Координата измерения, мм</a:t>
                </a:r>
                <a:endParaRPr lang="ru-RU" sz="2300">
                  <a:latin typeface="Arial" charset="0"/>
                </a:endParaRPr>
              </a:p>
            </p:txBody>
          </p:sp>
          <p:sp>
            <p:nvSpPr>
              <p:cNvPr id="798234" name="Rectangle 538"/>
              <p:cNvSpPr>
                <a:spLocks noChangeArrowheads="1"/>
              </p:cNvSpPr>
              <p:nvPr/>
            </p:nvSpPr>
            <p:spPr bwMode="auto">
              <a:xfrm rot="16200000">
                <a:off x="638" y="3133"/>
                <a:ext cx="1069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Среднее значение скорости, м/с </a:t>
                </a:r>
                <a:endParaRPr lang="ru-RU" sz="2300">
                  <a:latin typeface="Arial" charset="0"/>
                </a:endParaRPr>
              </a:p>
            </p:txBody>
          </p:sp>
          <p:grpSp>
            <p:nvGrpSpPr>
              <p:cNvPr id="798235" name="Group 539"/>
              <p:cNvGrpSpPr>
                <a:grpSpLocks/>
              </p:cNvGrpSpPr>
              <p:nvPr/>
            </p:nvGrpSpPr>
            <p:grpSpPr bwMode="auto">
              <a:xfrm>
                <a:off x="1824" y="3312"/>
                <a:ext cx="457" cy="83"/>
                <a:chOff x="1753" y="4082"/>
                <a:chExt cx="457" cy="83"/>
              </a:xfrm>
            </p:grpSpPr>
            <p:sp>
              <p:nvSpPr>
                <p:cNvPr id="798236" name="Line 540"/>
                <p:cNvSpPr>
                  <a:spLocks noChangeShapeType="1"/>
                </p:cNvSpPr>
                <p:nvPr/>
              </p:nvSpPr>
              <p:spPr bwMode="auto">
                <a:xfrm>
                  <a:off x="1753" y="4116"/>
                  <a:ext cx="159" cy="1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237" name="Freeform 541"/>
                <p:cNvSpPr>
                  <a:spLocks/>
                </p:cNvSpPr>
                <p:nvPr/>
              </p:nvSpPr>
              <p:spPr bwMode="auto">
                <a:xfrm>
                  <a:off x="1813" y="4097"/>
                  <a:ext cx="39" cy="38"/>
                </a:xfrm>
                <a:custGeom>
                  <a:avLst/>
                  <a:gdLst>
                    <a:gd name="T0" fmla="*/ 38 w 77"/>
                    <a:gd name="T1" fmla="*/ 0 h 77"/>
                    <a:gd name="T2" fmla="*/ 77 w 77"/>
                    <a:gd name="T3" fmla="*/ 39 h 77"/>
                    <a:gd name="T4" fmla="*/ 38 w 77"/>
                    <a:gd name="T5" fmla="*/ 77 h 77"/>
                    <a:gd name="T6" fmla="*/ 0 w 77"/>
                    <a:gd name="T7" fmla="*/ 39 h 77"/>
                    <a:gd name="T8" fmla="*/ 38 w 77"/>
                    <a:gd name="T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77">
                      <a:moveTo>
                        <a:pt x="38" y="0"/>
                      </a:moveTo>
                      <a:lnTo>
                        <a:pt x="77" y="39"/>
                      </a:lnTo>
                      <a:lnTo>
                        <a:pt x="38" y="77"/>
                      </a:lnTo>
                      <a:lnTo>
                        <a:pt x="0" y="39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238" name="Rectangle 542"/>
                <p:cNvSpPr>
                  <a:spLocks noChangeArrowheads="1"/>
                </p:cNvSpPr>
                <p:nvPr/>
              </p:nvSpPr>
              <p:spPr bwMode="auto">
                <a:xfrm>
                  <a:off x="1929" y="4082"/>
                  <a:ext cx="281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  <a:latin typeface="Arial" charset="0"/>
                    </a:rPr>
                    <a:t>ROSCO</a:t>
                  </a:r>
                  <a:endParaRPr lang="ru-RU" sz="2300">
                    <a:latin typeface="Arial" charset="0"/>
                  </a:endParaRPr>
                </a:p>
              </p:txBody>
            </p:sp>
          </p:grpSp>
          <p:grpSp>
            <p:nvGrpSpPr>
              <p:cNvPr id="798239" name="Group 543"/>
              <p:cNvGrpSpPr>
                <a:grpSpLocks/>
              </p:cNvGrpSpPr>
              <p:nvPr/>
            </p:nvGrpSpPr>
            <p:grpSpPr bwMode="auto">
              <a:xfrm>
                <a:off x="3216" y="3312"/>
                <a:ext cx="754" cy="83"/>
                <a:chOff x="3295" y="4080"/>
                <a:chExt cx="754" cy="83"/>
              </a:xfrm>
            </p:grpSpPr>
            <p:sp>
              <p:nvSpPr>
                <p:cNvPr id="798240" name="Line 544"/>
                <p:cNvSpPr>
                  <a:spLocks noChangeShapeType="1"/>
                </p:cNvSpPr>
                <p:nvPr/>
              </p:nvSpPr>
              <p:spPr bwMode="auto">
                <a:xfrm>
                  <a:off x="3295" y="4116"/>
                  <a:ext cx="159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241" name="Rectangle 545"/>
                <p:cNvSpPr>
                  <a:spLocks noChangeArrowheads="1"/>
                </p:cNvSpPr>
                <p:nvPr/>
              </p:nvSpPr>
              <p:spPr bwMode="auto">
                <a:xfrm>
                  <a:off x="3355" y="4097"/>
                  <a:ext cx="39" cy="38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8242" name="Rectangle 546"/>
                <p:cNvSpPr>
                  <a:spLocks noChangeArrowheads="1"/>
                </p:cNvSpPr>
                <p:nvPr/>
              </p:nvSpPr>
              <p:spPr bwMode="auto">
                <a:xfrm>
                  <a:off x="3503" y="4080"/>
                  <a:ext cx="546" cy="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800">
                      <a:solidFill>
                        <a:srgbClr val="000000"/>
                      </a:solidFill>
                      <a:latin typeface="Arial" charset="0"/>
                    </a:rPr>
                    <a:t> </a:t>
                  </a:r>
                  <a:r>
                    <a:rPr lang="en-US" sz="800">
                      <a:solidFill>
                        <a:srgbClr val="000000"/>
                      </a:solidFill>
                      <a:latin typeface="Arial" charset="0"/>
                    </a:rPr>
                    <a:t>PRO ULF 1037</a:t>
                  </a:r>
                  <a:endParaRPr lang="ru-RU" sz="2300">
                    <a:latin typeface="Arial" charset="0"/>
                  </a:endParaRPr>
                </a:p>
              </p:txBody>
            </p:sp>
          </p:grpSp>
        </p:grpSp>
        <p:grpSp>
          <p:nvGrpSpPr>
            <p:cNvPr id="798264" name="Group 568"/>
            <p:cNvGrpSpPr>
              <a:grpSpLocks/>
            </p:cNvGrpSpPr>
            <p:nvPr/>
          </p:nvGrpSpPr>
          <p:grpSpPr bwMode="auto">
            <a:xfrm>
              <a:off x="1837" y="3293"/>
              <a:ext cx="680" cy="182"/>
              <a:chOff x="703" y="3430"/>
              <a:chExt cx="726" cy="182"/>
            </a:xfrm>
          </p:grpSpPr>
          <p:sp>
            <p:nvSpPr>
              <p:cNvPr id="798265" name="Rectangle 569"/>
              <p:cNvSpPr>
                <a:spLocks noChangeArrowheads="1"/>
              </p:cNvSpPr>
              <p:nvPr/>
            </p:nvSpPr>
            <p:spPr bwMode="auto">
              <a:xfrm>
                <a:off x="703" y="3430"/>
                <a:ext cx="726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49300"/>
                <a:r>
                  <a:rPr lang="en-US" sz="1200" b="1"/>
                  <a:t>   drop </a:t>
                </a:r>
                <a:endParaRPr lang="ru-RU" sz="1200" b="1"/>
              </a:p>
            </p:txBody>
          </p:sp>
          <p:sp>
            <p:nvSpPr>
              <p:cNvPr id="798266" name="Line 570"/>
              <p:cNvSpPr>
                <a:spLocks noChangeShapeType="1"/>
              </p:cNvSpPr>
              <p:nvPr/>
            </p:nvSpPr>
            <p:spPr bwMode="auto">
              <a:xfrm>
                <a:off x="748" y="3521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67" name="AutoShape 571"/>
              <p:cNvSpPr>
                <a:spLocks noChangeArrowheads="1"/>
              </p:cNvSpPr>
              <p:nvPr/>
            </p:nvSpPr>
            <p:spPr bwMode="auto">
              <a:xfrm>
                <a:off x="793" y="3493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98268" name="Group 572"/>
            <p:cNvGrpSpPr>
              <a:grpSpLocks/>
            </p:cNvGrpSpPr>
            <p:nvPr/>
          </p:nvGrpSpPr>
          <p:grpSpPr bwMode="auto">
            <a:xfrm>
              <a:off x="3107" y="3293"/>
              <a:ext cx="680" cy="182"/>
              <a:chOff x="2472" y="3067"/>
              <a:chExt cx="544" cy="182"/>
            </a:xfrm>
          </p:grpSpPr>
          <p:sp>
            <p:nvSpPr>
              <p:cNvPr id="798269" name="Rectangle 573"/>
              <p:cNvSpPr>
                <a:spLocks noChangeArrowheads="1"/>
              </p:cNvSpPr>
              <p:nvPr/>
            </p:nvSpPr>
            <p:spPr bwMode="auto">
              <a:xfrm>
                <a:off x="2472" y="3067"/>
                <a:ext cx="544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49300"/>
                <a:r>
                  <a:rPr lang="en-US" sz="1200" b="1"/>
                  <a:t> air </a:t>
                </a:r>
                <a:endParaRPr lang="ru-RU" sz="1200" b="1"/>
              </a:p>
            </p:txBody>
          </p:sp>
          <p:sp>
            <p:nvSpPr>
              <p:cNvPr id="798270" name="Line 574"/>
              <p:cNvSpPr>
                <a:spLocks noChangeShapeType="1"/>
              </p:cNvSpPr>
              <p:nvPr/>
            </p:nvSpPr>
            <p:spPr bwMode="auto">
              <a:xfrm>
                <a:off x="2517" y="3158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271" name="Rectangle 575"/>
              <p:cNvSpPr>
                <a:spLocks noChangeArrowheads="1"/>
              </p:cNvSpPr>
              <p:nvPr/>
            </p:nvSpPr>
            <p:spPr bwMode="auto">
              <a:xfrm>
                <a:off x="2562" y="3137"/>
                <a:ext cx="46" cy="4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rgbClr val="FF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153" name="Group 73"/>
          <p:cNvGraphicFramePr>
            <a:graphicFrameLocks noGrp="1"/>
          </p:cNvGraphicFramePr>
          <p:nvPr/>
        </p:nvGraphicFramePr>
        <p:xfrm>
          <a:off x="468313" y="836613"/>
          <a:ext cx="8458200" cy="5435600"/>
        </p:xfrm>
        <a:graphic>
          <a:graphicData uri="http://schemas.openxmlformats.org/drawingml/2006/table">
            <a:tbl>
              <a:tblPr/>
              <a:tblGrid>
                <a:gridCol w="1066800"/>
                <a:gridCol w="1219200"/>
                <a:gridCol w="1295400"/>
                <a:gridCol w="1752600"/>
                <a:gridCol w="1524000"/>
                <a:gridCol w="1600200"/>
              </a:tblGrid>
              <a:tr h="720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Regime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velocity [meter/s]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Measured parameters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68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Mean drop diameter [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m]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concentration of the disperse phase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Relative drop enlargement [%]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(level to level)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Relative decrease of mass concentration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(level to level)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</a:tbl>
          </a:graphicData>
        </a:graphic>
      </p:graphicFrame>
      <p:sp>
        <p:nvSpPr>
          <p:cNvPr id="814151" name="Rectangle 71"/>
          <p:cNvSpPr>
            <a:spLocks noChangeArrowheads="1"/>
          </p:cNvSpPr>
          <p:nvPr/>
        </p:nvSpPr>
        <p:spPr bwMode="auto">
          <a:xfrm>
            <a:off x="609600" y="188913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Aerosol transport process: measurement results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770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836613"/>
            <a:ext cx="45370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357563"/>
            <a:ext cx="4681537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6" name="Rectangle 8"/>
          <p:cNvSpPr>
            <a:spLocks noChangeArrowheads="1"/>
          </p:cNvSpPr>
          <p:nvPr/>
        </p:nvSpPr>
        <p:spPr bwMode="auto">
          <a:xfrm>
            <a:off x="900113" y="188913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Measurement of aerosol mass concentration</a:t>
            </a:r>
            <a:r>
              <a:rPr lang="ru-RU" b="1">
                <a:solidFill>
                  <a:srgbClr val="660033"/>
                </a:solidFill>
              </a:rPr>
              <a:t> </a:t>
            </a:r>
            <a:r>
              <a:rPr lang="en-US" b="1">
                <a:solidFill>
                  <a:srgbClr val="660033"/>
                </a:solidFill>
              </a:rPr>
              <a:t>(R1)</a:t>
            </a:r>
            <a:endParaRPr lang="ru-RU" b="1">
              <a:solidFill>
                <a:srgbClr val="660033"/>
              </a:solidFill>
            </a:endParaRPr>
          </a:p>
        </p:txBody>
      </p:sp>
      <p:graphicFrame>
        <p:nvGraphicFramePr>
          <p:cNvPr id="770076" name="Group 28"/>
          <p:cNvGraphicFramePr>
            <a:graphicFrameLocks noGrp="1"/>
          </p:cNvGraphicFramePr>
          <p:nvPr/>
        </p:nvGraphicFramePr>
        <p:xfrm>
          <a:off x="5562600" y="990600"/>
          <a:ext cx="2971800" cy="1031875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velocity [meter/s]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concentration of liquid [g/m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623888" y="14605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Measurement of aerosol mass concentration</a:t>
            </a:r>
            <a:r>
              <a:rPr lang="ru-RU" b="1">
                <a:solidFill>
                  <a:srgbClr val="660033"/>
                </a:solidFill>
              </a:rPr>
              <a:t> </a:t>
            </a:r>
            <a:r>
              <a:rPr lang="en-US" b="1">
                <a:solidFill>
                  <a:srgbClr val="660033"/>
                </a:solidFill>
              </a:rPr>
              <a:t>(R4)</a:t>
            </a:r>
            <a:endParaRPr lang="ru-RU" b="1">
              <a:solidFill>
                <a:srgbClr val="660033"/>
              </a:solidFill>
            </a:endParaRPr>
          </a:p>
        </p:txBody>
      </p:sp>
      <p:graphicFrame>
        <p:nvGraphicFramePr>
          <p:cNvPr id="806929" name="Group 17"/>
          <p:cNvGraphicFramePr>
            <a:graphicFrameLocks noGrp="1"/>
          </p:cNvGraphicFramePr>
          <p:nvPr/>
        </p:nvGraphicFramePr>
        <p:xfrm>
          <a:off x="5562600" y="990600"/>
          <a:ext cx="2971800" cy="1031875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velocity [meter/s]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concentration of liquid [g/m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80692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6482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6482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431800"/>
          </a:xfrm>
        </p:spPr>
        <p:txBody>
          <a:bodyPr/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WP3</a:t>
            </a: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                Summary                         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TASK 4</a:t>
            </a:r>
            <a:endParaRPr 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92238"/>
            <a:ext cx="7772400" cy="4484687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Developed and constructed test facility can be successfully used for the investigation of the aerosol transport processes in the primary circuit equipment </a:t>
            </a:r>
          </a:p>
          <a:p>
            <a:pPr algn="just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Constructed test-rig is equipped with measurement tools, which allows to measure the cinematics of the carrying and disperse phases of the up-flow in the vertical channel, including mean and pulsating components of the axial and tangential flow velocities</a:t>
            </a:r>
          </a:p>
          <a:p>
            <a:pPr algn="just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The measurement technique for the estimation of size and concentration of liquid particles makes it feasible to measure the parameters along the air up-flow in the vertical duct</a:t>
            </a:r>
          </a:p>
          <a:p>
            <a:pPr algn="just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First experimental results obtained with the developed measurement instruments attested the efficiency of the developed techniques</a:t>
            </a:r>
          </a:p>
          <a:p>
            <a:pPr algn="just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Preparation are made to learn in details the transport of liquid particles and to start the solid particles study</a:t>
            </a:r>
            <a:endParaRPr lang="ru-RU" sz="180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60" name="Rectangle 12"/>
          <p:cNvSpPr>
            <a:spLocks noChangeArrowheads="1"/>
          </p:cNvSpPr>
          <p:nvPr/>
        </p:nvSpPr>
        <p:spPr bwMode="auto">
          <a:xfrm>
            <a:off x="395288" y="5275263"/>
            <a:ext cx="4392612" cy="5730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9" name="Rectangle 11"/>
          <p:cNvSpPr>
            <a:spLocks noChangeArrowheads="1"/>
          </p:cNvSpPr>
          <p:nvPr/>
        </p:nvSpPr>
        <p:spPr bwMode="auto">
          <a:xfrm>
            <a:off x="395288" y="4084638"/>
            <a:ext cx="4392612" cy="862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8" name="Rectangle 10"/>
          <p:cNvSpPr>
            <a:spLocks noChangeArrowheads="1"/>
          </p:cNvSpPr>
          <p:nvPr/>
        </p:nvSpPr>
        <p:spPr bwMode="auto">
          <a:xfrm>
            <a:off x="395288" y="3154363"/>
            <a:ext cx="4392612" cy="6445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7" name="Rectangle 9"/>
          <p:cNvSpPr>
            <a:spLocks noChangeArrowheads="1"/>
          </p:cNvSpPr>
          <p:nvPr/>
        </p:nvSpPr>
        <p:spPr bwMode="auto">
          <a:xfrm>
            <a:off x="395288" y="1557338"/>
            <a:ext cx="4392612" cy="13668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850188" cy="431800"/>
          </a:xfrm>
        </p:spPr>
        <p:txBody>
          <a:bodyPr/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WP3</a:t>
            </a: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         Perspectives for stage 2           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TASK 4</a:t>
            </a:r>
            <a:endParaRPr 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611313"/>
            <a:ext cx="4627563" cy="4256087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Mounting of the new channel and the measurement equipment</a:t>
            </a:r>
          </a:p>
          <a:p>
            <a:pPr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Experiments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Data processing and analyses</a:t>
            </a:r>
          </a:p>
          <a:p>
            <a:pPr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Final report</a:t>
            </a:r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795652" name="Rectangle 4"/>
          <p:cNvSpPr>
            <a:spLocks noChangeArrowheads="1"/>
          </p:cNvSpPr>
          <p:nvPr/>
        </p:nvSpPr>
        <p:spPr bwMode="auto">
          <a:xfrm>
            <a:off x="6156325" y="1455738"/>
            <a:ext cx="26035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213" tIns="44607" rIns="89213" bIns="44607"/>
          <a:lstStyle/>
          <a:p>
            <a:pPr marL="334963" indent="-334963" defTabSz="892175">
              <a:spcBef>
                <a:spcPct val="20000"/>
              </a:spcBef>
            </a:pPr>
            <a:endParaRPr lang="ru-RU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September 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2007</a:t>
            </a:r>
          </a:p>
          <a:p>
            <a:pPr marL="334963" indent="-334963" defTabSz="892175">
              <a:spcBef>
                <a:spcPct val="20000"/>
              </a:spcBef>
            </a:pPr>
            <a:endParaRPr lang="en-US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ru-RU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October 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2007</a:t>
            </a:r>
            <a:endParaRPr lang="en-US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ru-RU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November 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2007</a:t>
            </a:r>
            <a:endParaRPr lang="en-US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en-US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en-US" sz="2400" b="1">
              <a:solidFill>
                <a:schemeClr val="accent2"/>
              </a:solidFill>
              <a:latin typeface="Arial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December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 2007</a:t>
            </a:r>
          </a:p>
        </p:txBody>
      </p:sp>
      <p:sp>
        <p:nvSpPr>
          <p:cNvPr id="795653" name="AutoShape 5"/>
          <p:cNvSpPr>
            <a:spLocks noChangeArrowheads="1"/>
          </p:cNvSpPr>
          <p:nvPr/>
        </p:nvSpPr>
        <p:spPr bwMode="auto">
          <a:xfrm>
            <a:off x="5219700" y="2060575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4" name="AutoShape 6"/>
          <p:cNvSpPr>
            <a:spLocks noChangeArrowheads="1"/>
          </p:cNvSpPr>
          <p:nvPr/>
        </p:nvSpPr>
        <p:spPr bwMode="auto">
          <a:xfrm>
            <a:off x="5219700" y="4292600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5" name="AutoShape 7"/>
          <p:cNvSpPr>
            <a:spLocks noChangeArrowheads="1"/>
          </p:cNvSpPr>
          <p:nvPr/>
        </p:nvSpPr>
        <p:spPr bwMode="auto">
          <a:xfrm>
            <a:off x="5219700" y="3402013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6" name="AutoShape 8"/>
          <p:cNvSpPr>
            <a:spLocks noChangeArrowheads="1"/>
          </p:cNvSpPr>
          <p:nvPr/>
        </p:nvSpPr>
        <p:spPr bwMode="auto">
          <a:xfrm>
            <a:off x="5219700" y="5518150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660033"/>
                </a:solidFill>
              </a:rPr>
              <a:t>THANK YOU FOR THE ATTENTION!</a:t>
            </a:r>
            <a:endParaRPr lang="ru-RU" sz="3600">
              <a:solidFill>
                <a:srgbClr val="660033"/>
              </a:solidFill>
            </a:endParaRPr>
          </a:p>
        </p:txBody>
      </p:sp>
      <p:sp>
        <p:nvSpPr>
          <p:cNvPr id="796676" name="Text Box 4"/>
          <p:cNvSpPr txBox="1">
            <a:spLocks noChangeArrowheads="1"/>
          </p:cNvSpPr>
          <p:nvPr/>
        </p:nvSpPr>
        <p:spPr bwMode="auto">
          <a:xfrm>
            <a:off x="2411413" y="115888"/>
            <a:ext cx="3616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6D0E72"/>
                </a:solidFill>
              </a:rPr>
              <a:t>Presentation is over</a:t>
            </a:r>
            <a:endParaRPr lang="ru-RU" sz="3200" b="1">
              <a:solidFill>
                <a:srgbClr val="6D0E72"/>
              </a:solidFill>
            </a:endParaRPr>
          </a:p>
        </p:txBody>
      </p:sp>
    </p:spTree>
  </p:cSld>
  <p:clrMapOvr>
    <a:masterClrMapping/>
  </p:clrMapOvr>
  <p:transition advClick="0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76263"/>
          </a:xfrm>
        </p:spPr>
        <p:txBody>
          <a:bodyPr/>
          <a:lstStyle/>
          <a:p>
            <a:r>
              <a:rPr lang="ru-RU" sz="2800" b="1">
                <a:cs typeface="Times New Roman" pitchFamily="18" charset="0"/>
              </a:rPr>
              <a:t>Измерительная система ЛДА</a:t>
            </a:r>
            <a:r>
              <a:rPr lang="ru-RU" sz="2800" b="1"/>
              <a:t> </a:t>
            </a:r>
          </a:p>
        </p:txBody>
      </p:sp>
      <p:sp>
        <p:nvSpPr>
          <p:cNvPr id="517142" name="Rectangle 22"/>
          <p:cNvSpPr>
            <a:spLocks noChangeArrowheads="1"/>
          </p:cNvSpPr>
          <p:nvPr/>
        </p:nvSpPr>
        <p:spPr bwMode="auto">
          <a:xfrm>
            <a:off x="2259013" y="1643063"/>
            <a:ext cx="6076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517141" name="Object 21"/>
          <p:cNvGraphicFramePr>
            <a:graphicFrameLocks noChangeAspect="1"/>
          </p:cNvGraphicFramePr>
          <p:nvPr/>
        </p:nvGraphicFramePr>
        <p:xfrm>
          <a:off x="1295400" y="1219200"/>
          <a:ext cx="64770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3" r:id="rId5" imgW="5326380" imgH="3992880" progId="Word.Picture.8">
                  <p:embed/>
                </p:oleObj>
              </mc:Choice>
              <mc:Fallback>
                <p:oleObj r:id="rId5" imgW="5326380" imgH="399288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8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477000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Text Box 4"/>
          <p:cNvSpPr txBox="1">
            <a:spLocks noChangeArrowheads="1"/>
          </p:cNvSpPr>
          <p:nvPr/>
        </p:nvSpPr>
        <p:spPr bwMode="auto">
          <a:xfrm>
            <a:off x="735013" y="2297113"/>
            <a:ext cx="736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660033"/>
                </a:solidFill>
                <a:cs typeface="Times New Roman" pitchFamily="18" charset="0"/>
              </a:rPr>
              <a:t>Дифференциальная  схема ЛДА  с ячейкой Брэгга  и  расширителем пучков лазера</a:t>
            </a:r>
            <a:r>
              <a:rPr lang="ru-RU" sz="1800" b="1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721928" name="Rectangle 8"/>
          <p:cNvSpPr>
            <a:spLocks noChangeArrowheads="1"/>
          </p:cNvSpPr>
          <p:nvPr/>
        </p:nvSpPr>
        <p:spPr bwMode="auto">
          <a:xfrm>
            <a:off x="16049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21927" name="Object 7"/>
          <p:cNvGraphicFramePr>
            <a:graphicFrameLocks noChangeAspect="1"/>
          </p:cNvGraphicFramePr>
          <p:nvPr/>
        </p:nvGraphicFramePr>
        <p:xfrm>
          <a:off x="304800" y="1676400"/>
          <a:ext cx="84582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30" r:id="rId4" imgW="6019800" imgH="1965960" progId="Word.Picture.8">
                  <p:embed/>
                </p:oleObj>
              </mc:Choice>
              <mc:Fallback>
                <p:oleObj r:id="rId4" imgW="6019800" imgH="196596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458200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9" name="Rectangle 9"/>
          <p:cNvSpPr>
            <a:spLocks noChangeArrowheads="1"/>
          </p:cNvSpPr>
          <p:nvPr/>
        </p:nvSpPr>
        <p:spPr bwMode="auto">
          <a:xfrm>
            <a:off x="304800" y="49530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800">
                <a:cs typeface="Times New Roman" pitchFamily="18" charset="0"/>
              </a:rPr>
              <a:t>1 - лазер; 2,4 - разделитель пучков; 3 - ячейка Брэгга; 5 - расширитель пучков;</a:t>
            </a:r>
          </a:p>
          <a:p>
            <a:pPr algn="just" eaLnBrk="0" hangingPunct="0"/>
            <a:r>
              <a:rPr lang="ru-RU" sz="1800">
                <a:cs typeface="Times New Roman" pitchFamily="18" charset="0"/>
              </a:rPr>
              <a:t>6 - фронтальная линза; 7 – рабочий участок; 8 - приемная линза ФП;  9 - ФЭУ.</a:t>
            </a:r>
          </a:p>
          <a:p>
            <a:pPr eaLnBrk="0" hangingPunct="0"/>
            <a:endParaRPr lang="ru-RU" sz="180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6" name="Picture 2" descr="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413"/>
            <a:ext cx="77724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684213" y="188913"/>
            <a:ext cx="7488237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A50021"/>
                </a:solidFill>
                <a:latin typeface="Franklin Gothic Demi" pitchFamily="34" charset="0"/>
              </a:rPr>
              <a:t>OPTICAL METHODS FOR THE FRACTIONAL ANALYSYS</a:t>
            </a:r>
            <a:endParaRPr lang="ru-RU" sz="2000" b="1">
              <a:solidFill>
                <a:srgbClr val="A50021"/>
              </a:solidFill>
              <a:latin typeface="Franklin Gothic Demi" pitchFamily="34" charset="0"/>
            </a:endParaRPr>
          </a:p>
        </p:txBody>
      </p:sp>
      <p:sp>
        <p:nvSpPr>
          <p:cNvPr id="784388" name="Rectangle 4"/>
          <p:cNvSpPr>
            <a:spLocks noChangeArrowheads="1"/>
          </p:cNvSpPr>
          <p:nvPr/>
        </p:nvSpPr>
        <p:spPr bwMode="auto">
          <a:xfrm>
            <a:off x="1835150" y="1268413"/>
            <a:ext cx="47529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784389" name="Rectangle 5"/>
          <p:cNvSpPr>
            <a:spLocks noChangeArrowheads="1"/>
          </p:cNvSpPr>
          <p:nvPr/>
        </p:nvSpPr>
        <p:spPr bwMode="auto">
          <a:xfrm>
            <a:off x="1908175" y="1268413"/>
            <a:ext cx="460851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84390" name="Rectangle 6"/>
          <p:cNvSpPr>
            <a:spLocks noChangeArrowheads="1"/>
          </p:cNvSpPr>
          <p:nvPr/>
        </p:nvSpPr>
        <p:spPr bwMode="auto">
          <a:xfrm>
            <a:off x="1331913" y="2276475"/>
            <a:ext cx="4032250" cy="360363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  <a:latin typeface="Franklin Gothic Demi" pitchFamily="34" charset="0"/>
              </a:rPr>
              <a:t>Extinction method</a:t>
            </a:r>
            <a:endParaRPr lang="ru-RU" sz="200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84391" name="Rectangle 7"/>
          <p:cNvSpPr>
            <a:spLocks noChangeArrowheads="1"/>
          </p:cNvSpPr>
          <p:nvPr/>
        </p:nvSpPr>
        <p:spPr bwMode="auto">
          <a:xfrm flipH="1">
            <a:off x="3563938" y="4365625"/>
            <a:ext cx="4032250" cy="3587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  <a:latin typeface="Franklin Gothic Demi" pitchFamily="34" charset="0"/>
              </a:rPr>
              <a:t>Particle counter method (PCM)</a:t>
            </a:r>
            <a:endParaRPr lang="ru-RU" sz="2000">
              <a:solidFill>
                <a:srgbClr val="FF0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532812" cy="457200"/>
          </a:xfrm>
        </p:spPr>
        <p:txBody>
          <a:bodyPr/>
          <a:lstStyle/>
          <a:p>
            <a:pPr algn="l"/>
            <a:r>
              <a:rPr lang="en-US" sz="2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Matrix of experiments</a:t>
            </a:r>
            <a:r>
              <a:rPr lang="ru-RU" sz="2800" b="1">
                <a:solidFill>
                  <a:srgbClr val="660033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ru-RU" sz="2800" b="1">
              <a:solidFill>
                <a:srgbClr val="660033"/>
              </a:solidFill>
              <a:latin typeface="Tahoma" pitchFamily="34" charset="0"/>
            </a:endParaRPr>
          </a:p>
        </p:txBody>
      </p:sp>
      <p:graphicFrame>
        <p:nvGraphicFramePr>
          <p:cNvPr id="704026" name="Object 538"/>
          <p:cNvGraphicFramePr>
            <a:graphicFrameLocks noChangeAspect="1"/>
          </p:cNvGraphicFramePr>
          <p:nvPr/>
        </p:nvGraphicFramePr>
        <p:xfrm>
          <a:off x="381000" y="1374775"/>
          <a:ext cx="7999413" cy="702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27" name="Document" r:id="rId4" imgW="6226929" imgH="5468076" progId="Word.Document.8">
                  <p:embed/>
                </p:oleObj>
              </mc:Choice>
              <mc:Fallback>
                <p:oleObj name="Document" r:id="rId4" imgW="6226929" imgH="5468076" progId="Word.Document.8">
                  <p:embed/>
                  <p:pic>
                    <p:nvPicPr>
                      <p:cNvPr id="0" name="Object 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4775"/>
                        <a:ext cx="7999413" cy="702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Text Box 3"/>
          <p:cNvSpPr txBox="1">
            <a:spLocks noChangeArrowheads="1"/>
          </p:cNvSpPr>
          <p:nvPr/>
        </p:nvSpPr>
        <p:spPr bwMode="auto">
          <a:xfrm>
            <a:off x="466725" y="15875"/>
            <a:ext cx="81375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de-DE" sz="2400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381000" y="1066800"/>
            <a:ext cx="8382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114300"/>
            <a:r>
              <a:rPr lang="ru-RU" sz="2400"/>
              <a:t>  </a:t>
            </a:r>
          </a:p>
          <a:p>
            <a:pPr indent="-114300"/>
            <a:r>
              <a:rPr lang="ru-RU" sz="2400"/>
              <a:t>		В</a:t>
            </a:r>
            <a:r>
              <a:rPr lang="ru-RU" sz="2400">
                <a:cs typeface="Times New Roman" pitchFamily="18" charset="0"/>
              </a:rPr>
              <a:t>  работе реализованы три оптических метода исследования фракционного состава двухфазного потока: </a:t>
            </a:r>
          </a:p>
          <a:p>
            <a:pPr indent="-114300" eaLnBrk="0" hangingPunct="0"/>
            <a:r>
              <a:rPr lang="ru-RU" sz="2400">
                <a:cs typeface="Times New Roman" pitchFamily="18" charset="0"/>
              </a:rPr>
              <a:t>-</a:t>
            </a:r>
            <a:r>
              <a:rPr lang="ru-RU" sz="2400"/>
              <a:t> -  </a:t>
            </a:r>
            <a:r>
              <a:rPr lang="ru-RU" sz="2400">
                <a:cs typeface="Times New Roman" pitchFamily="18" charset="0"/>
              </a:rPr>
              <a:t>метод спектральной прозрачности (СП) для исследования </a:t>
            </a:r>
            <a:r>
              <a:rPr lang="ru-RU" sz="2400"/>
              <a:t>          </a:t>
            </a:r>
            <a:r>
              <a:rPr lang="ru-RU" sz="2400">
                <a:cs typeface="Times New Roman" pitchFamily="18" charset="0"/>
              </a:rPr>
              <a:t>капель тумана (со средним размером капель порядка микрона); </a:t>
            </a:r>
            <a:endParaRPr lang="ru-RU" sz="2400"/>
          </a:p>
          <a:p>
            <a:pPr indent="-114300" eaLnBrk="0" hangingPunct="0"/>
            <a:r>
              <a:rPr lang="ru-RU" sz="2400"/>
              <a:t>- </a:t>
            </a:r>
            <a:r>
              <a:rPr lang="ru-RU" sz="2400">
                <a:cs typeface="Times New Roman" pitchFamily="18" charset="0"/>
              </a:rPr>
              <a:t>-</a:t>
            </a:r>
            <a:r>
              <a:rPr lang="ru-RU" sz="2400"/>
              <a:t>  </a:t>
            </a:r>
            <a:r>
              <a:rPr lang="ru-RU" sz="2400">
                <a:cs typeface="Times New Roman" pitchFamily="18" charset="0"/>
              </a:rPr>
              <a:t>метод «малых углов» (МУ) для исследования фракционного состава крупных капель (средний размер капель более одного микрона);</a:t>
            </a:r>
          </a:p>
          <a:p>
            <a:pPr indent="-114300" eaLnBrk="0" hangingPunct="0"/>
            <a:r>
              <a:rPr lang="ru-RU" sz="2400">
                <a:cs typeface="Times New Roman" pitchFamily="18" charset="0"/>
              </a:rPr>
              <a:t>-</a:t>
            </a:r>
            <a:r>
              <a:rPr lang="ru-RU" sz="2400"/>
              <a:t> -  </a:t>
            </a:r>
            <a:r>
              <a:rPr lang="ru-RU" sz="2400">
                <a:cs typeface="Times New Roman" pitchFamily="18" charset="0"/>
              </a:rPr>
              <a:t>счетный метод для измерения размеров и профиля концентрации частиц.</a:t>
            </a:r>
          </a:p>
          <a:p>
            <a:pPr indent="-114300" eaLnBrk="0" hangingPunct="0"/>
            <a:endParaRPr lang="ru-RU" sz="2400"/>
          </a:p>
        </p:txBody>
      </p:sp>
      <p:sp>
        <p:nvSpPr>
          <p:cNvPr id="654341" name="Text Box 5"/>
          <p:cNvSpPr txBox="1">
            <a:spLocks noChangeArrowheads="1"/>
          </p:cNvSpPr>
          <p:nvPr/>
        </p:nvSpPr>
        <p:spPr bwMode="auto">
          <a:xfrm>
            <a:off x="762000" y="77788"/>
            <a:ext cx="791051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300">
                <a:solidFill>
                  <a:srgbClr val="A50021"/>
                </a:solidFill>
              </a:rPr>
              <a:t>ОПТИЧЕСКИЕ МЕТОДЫ ФРАКЦИОННОГО АНАЛИЗА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2"/>
          <p:cNvSpPr txBox="1">
            <a:spLocks noChangeArrowheads="1"/>
          </p:cNvSpPr>
          <p:nvPr/>
        </p:nvSpPr>
        <p:spPr bwMode="auto">
          <a:xfrm>
            <a:off x="466725" y="15875"/>
            <a:ext cx="8137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de-DE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611188" y="188913"/>
            <a:ext cx="78962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33"/>
                </a:solidFill>
                <a:latin typeface="Arial" charset="0"/>
              </a:rPr>
              <a:t>Схема компоновки комплекса измерения фракционного состава потока</a:t>
            </a:r>
            <a:r>
              <a:rPr lang="ru-RU" sz="2300">
                <a:latin typeface="Arial" charset="0"/>
              </a:rPr>
              <a:t> </a:t>
            </a:r>
          </a:p>
        </p:txBody>
      </p:sp>
      <p:pic>
        <p:nvPicPr>
          <p:cNvPr id="7915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8" y="1052513"/>
            <a:ext cx="4475162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395288" y="138113"/>
            <a:ext cx="8447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solidFill>
                  <a:srgbClr val="660033"/>
                </a:solidFill>
                <a:latin typeface="Arial" charset="0"/>
              </a:rPr>
              <a:t>Отработка конфигурации входной части канала. Расход воздуха через канал 0,04 м3/с</a:t>
            </a:r>
          </a:p>
          <a:p>
            <a:pPr algn="ctr"/>
            <a:r>
              <a:rPr lang="ru-RU" sz="1400">
                <a:solidFill>
                  <a:srgbClr val="660033"/>
                </a:solidFill>
                <a:latin typeface="Arial" charset="0"/>
              </a:rPr>
              <a:t>Измерения термоанемометром</a:t>
            </a:r>
            <a:r>
              <a:rPr lang="ru-RU" sz="1600">
                <a:latin typeface="Arial" charset="0"/>
              </a:rPr>
              <a:t> </a:t>
            </a:r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250825" y="908050"/>
          <a:ext cx="4392613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10" name="Рисунок" r:id="rId4" imgW="6105144" imgH="4011168" progId="Word.Picture.8">
                  <p:embed/>
                </p:oleObj>
              </mc:Choice>
              <mc:Fallback>
                <p:oleObj name="Рисунок" r:id="rId4" imgW="6105144" imgH="40111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4392613" cy="288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05" name="Rectangle 5"/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4643438" y="885825"/>
          <a:ext cx="4392612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11" name="Рисунок" r:id="rId6" imgW="6475476" imgH="4277868" progId="Word.Picture.8">
                  <p:embed/>
                </p:oleObj>
              </mc:Choice>
              <mc:Fallback>
                <p:oleObj name="Рисунок" r:id="rId6" imgW="6475476" imgH="427786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885825"/>
                        <a:ext cx="4392612" cy="290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07" name="Rectangle 7"/>
          <p:cNvSpPr>
            <a:spLocks noChangeArrowheads="1"/>
          </p:cNvSpPr>
          <p:nvPr/>
        </p:nvSpPr>
        <p:spPr bwMode="auto">
          <a:xfrm>
            <a:off x="971550" y="3860800"/>
            <a:ext cx="28495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400">
                <a:latin typeface="Arial" charset="0"/>
              </a:rPr>
              <a:t>Профиль продольной скорости</a:t>
            </a:r>
            <a:r>
              <a:rPr lang="ru-RU" sz="2300">
                <a:latin typeface="Arial" charset="0"/>
              </a:rPr>
              <a:t> </a:t>
            </a:r>
          </a:p>
        </p:txBody>
      </p:sp>
      <p:sp>
        <p:nvSpPr>
          <p:cNvPr id="793608" name="Rectangle 8"/>
          <p:cNvSpPr>
            <a:spLocks noChangeArrowheads="1"/>
          </p:cNvSpPr>
          <p:nvPr/>
        </p:nvSpPr>
        <p:spPr bwMode="auto">
          <a:xfrm>
            <a:off x="4859338" y="3860800"/>
            <a:ext cx="3830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Arial" charset="0"/>
              </a:rPr>
              <a:t>Среднеквадратичные пульсации продольной скорости </a:t>
            </a:r>
          </a:p>
        </p:txBody>
      </p:sp>
      <p:sp>
        <p:nvSpPr>
          <p:cNvPr id="793609" name="Rectangle 9"/>
          <p:cNvSpPr>
            <a:spLocks noChangeArrowheads="1"/>
          </p:cNvSpPr>
          <p:nvPr/>
        </p:nvSpPr>
        <p:spPr bwMode="auto">
          <a:xfrm>
            <a:off x="755650" y="4652963"/>
            <a:ext cx="74168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Arial" charset="0"/>
              </a:rPr>
              <a:t>1 – уровень 2, цилиндрическое входное устройство; </a:t>
            </a:r>
          </a:p>
          <a:p>
            <a:pPr algn="just"/>
            <a:r>
              <a:rPr lang="ru-RU" sz="1400">
                <a:latin typeface="Arial" charset="0"/>
              </a:rPr>
              <a:t>2 - уровень 2, без входного устройства; </a:t>
            </a:r>
          </a:p>
          <a:p>
            <a:pPr algn="just"/>
            <a:r>
              <a:rPr lang="ru-RU" sz="1400">
                <a:latin typeface="Arial" charset="0"/>
              </a:rPr>
              <a:t>3 - уровень 3, соосно с каналом установлена входная камера с тороидальным коллектором;</a:t>
            </a:r>
          </a:p>
          <a:p>
            <a:pPr algn="just"/>
            <a:r>
              <a:rPr lang="ru-RU" sz="1400">
                <a:latin typeface="Arial" charset="0"/>
              </a:rPr>
              <a:t>4 - уровень 3, отсутствие соосности входной камеры с каналом; </a:t>
            </a:r>
          </a:p>
          <a:p>
            <a:pPr algn="just"/>
            <a:r>
              <a:rPr lang="ru-RU" sz="1400">
                <a:latin typeface="Arial" charset="0"/>
              </a:rPr>
              <a:t>5 - уровень 3, соосно с каналом установлена входная камера без тороидального коллектора; </a:t>
            </a:r>
          </a:p>
          <a:p>
            <a:pPr algn="just"/>
            <a:r>
              <a:rPr lang="ru-RU" sz="1400">
                <a:latin typeface="Arial" charset="0"/>
              </a:rPr>
              <a:t>6 – уровень 3, то же, что и в случае 3.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4187" name="Group 763"/>
          <p:cNvGraphicFramePr>
            <a:graphicFrameLocks noGrp="1"/>
          </p:cNvGraphicFramePr>
          <p:nvPr/>
        </p:nvGraphicFramePr>
        <p:xfrm>
          <a:off x="468313" y="908050"/>
          <a:ext cx="8216900" cy="547370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7166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7960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3427" name="Rectangle 3"/>
          <p:cNvSpPr>
            <a:spLocks noChangeArrowheads="1"/>
          </p:cNvSpPr>
          <p:nvPr/>
        </p:nvSpPr>
        <p:spPr bwMode="auto">
          <a:xfrm>
            <a:off x="395288" y="115888"/>
            <a:ext cx="8424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i="1">
                <a:solidFill>
                  <a:srgbClr val="660033"/>
                </a:solidFill>
                <a:latin typeface="Arial" charset="0"/>
              </a:rPr>
              <a:t>Измерение кинематических характеристик потока с использованием </a:t>
            </a:r>
          </a:p>
          <a:p>
            <a:pPr algn="ctr"/>
            <a:r>
              <a:rPr lang="ru-RU" sz="1600" b="1" i="1">
                <a:solidFill>
                  <a:srgbClr val="660033"/>
                </a:solidFill>
                <a:latin typeface="Arial" charset="0"/>
              </a:rPr>
              <a:t>в качестве трассеров частиц дымогенератора размерами </a:t>
            </a:r>
            <a:r>
              <a:rPr lang="ru-RU" sz="1600" b="1" i="1">
                <a:solidFill>
                  <a:srgbClr val="660033"/>
                </a:solidFill>
                <a:latin typeface="Arial" charset="0"/>
                <a:sym typeface="Symbol" pitchFamily="18" charset="2"/>
              </a:rPr>
              <a:t></a:t>
            </a:r>
            <a:r>
              <a:rPr lang="ru-RU" sz="1600" b="1" i="1">
                <a:solidFill>
                  <a:srgbClr val="660033"/>
                </a:solidFill>
                <a:latin typeface="Arial" charset="0"/>
              </a:rPr>
              <a:t>1мкм(схема № 1)</a:t>
            </a:r>
            <a:endParaRPr lang="ru-RU" sz="1600">
              <a:latin typeface="Arial" charset="0"/>
              <a:sym typeface="Symbol" pitchFamily="18" charset="2"/>
            </a:endParaRPr>
          </a:p>
        </p:txBody>
      </p:sp>
      <p:sp>
        <p:nvSpPr>
          <p:cNvPr id="743488" name="Rectangle 64"/>
          <p:cNvSpPr>
            <a:spLocks noChangeArrowheads="1"/>
          </p:cNvSpPr>
          <p:nvPr/>
        </p:nvSpPr>
        <p:spPr bwMode="auto">
          <a:xfrm>
            <a:off x="2917825" y="2205038"/>
            <a:ext cx="3308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3491" name="Rectangle 67"/>
          <p:cNvSpPr>
            <a:spLocks noChangeArrowheads="1"/>
          </p:cNvSpPr>
          <p:nvPr/>
        </p:nvSpPr>
        <p:spPr bwMode="auto">
          <a:xfrm>
            <a:off x="2917825" y="2205038"/>
            <a:ext cx="3308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099" name="Rectangle 675"/>
          <p:cNvSpPr>
            <a:spLocks noChangeArrowheads="1"/>
          </p:cNvSpPr>
          <p:nvPr/>
        </p:nvSpPr>
        <p:spPr bwMode="auto">
          <a:xfrm>
            <a:off x="1506538" y="2236788"/>
            <a:ext cx="3025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01" name="Rectangle 677"/>
          <p:cNvSpPr>
            <a:spLocks noChangeArrowheads="1"/>
          </p:cNvSpPr>
          <p:nvPr/>
        </p:nvSpPr>
        <p:spPr bwMode="auto">
          <a:xfrm>
            <a:off x="1506538" y="2236788"/>
            <a:ext cx="30591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04" name="Rectangle 680"/>
          <p:cNvSpPr>
            <a:spLocks noChangeArrowheads="1"/>
          </p:cNvSpPr>
          <p:nvPr/>
        </p:nvSpPr>
        <p:spPr bwMode="auto">
          <a:xfrm>
            <a:off x="1506538" y="2236788"/>
            <a:ext cx="2994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06" name="Rectangle 682"/>
          <p:cNvSpPr>
            <a:spLocks noChangeArrowheads="1"/>
          </p:cNvSpPr>
          <p:nvPr/>
        </p:nvSpPr>
        <p:spPr bwMode="auto">
          <a:xfrm>
            <a:off x="1506538" y="2236788"/>
            <a:ext cx="30892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89" name="Rectangle 765"/>
          <p:cNvSpPr>
            <a:spLocks noChangeArrowheads="1"/>
          </p:cNvSpPr>
          <p:nvPr/>
        </p:nvSpPr>
        <p:spPr bwMode="auto">
          <a:xfrm>
            <a:off x="31432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88" name="Picture 7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251460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191" name="Rectangle 767"/>
          <p:cNvSpPr>
            <a:spLocks noChangeArrowheads="1"/>
          </p:cNvSpPr>
          <p:nvPr/>
        </p:nvSpPr>
        <p:spPr bwMode="auto">
          <a:xfrm>
            <a:off x="3109913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90" name="Picture 7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514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193" name="Rectangle 769"/>
          <p:cNvSpPr>
            <a:spLocks noChangeArrowheads="1"/>
          </p:cNvSpPr>
          <p:nvPr/>
        </p:nvSpPr>
        <p:spPr bwMode="auto">
          <a:xfrm>
            <a:off x="314325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92" name="Picture 7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26670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195" name="Rectangle 771"/>
          <p:cNvSpPr>
            <a:spLocks noChangeArrowheads="1"/>
          </p:cNvSpPr>
          <p:nvPr/>
        </p:nvSpPr>
        <p:spPr bwMode="auto">
          <a:xfrm>
            <a:off x="3114675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94" name="Picture 7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53365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395288" y="157163"/>
            <a:ext cx="8353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 i="1">
                <a:solidFill>
                  <a:srgbClr val="660033"/>
                </a:solidFill>
                <a:latin typeface="Arial" charset="0"/>
              </a:rPr>
              <a:t>Измерение кинематических характеристик потока с использованием </a:t>
            </a:r>
          </a:p>
          <a:p>
            <a:pPr algn="ctr"/>
            <a:r>
              <a:rPr lang="ru-RU" sz="1400" b="1" i="1">
                <a:solidFill>
                  <a:srgbClr val="660033"/>
                </a:solidFill>
                <a:latin typeface="Arial" charset="0"/>
              </a:rPr>
              <a:t>в качестве трассеров частиц от генератора тумана </a:t>
            </a:r>
            <a:r>
              <a:rPr lang="en-US" sz="1400" b="1" i="1">
                <a:solidFill>
                  <a:srgbClr val="660033"/>
                </a:solidFill>
                <a:latin typeface="Arial" charset="0"/>
              </a:rPr>
              <a:t>ROSCO</a:t>
            </a:r>
            <a:r>
              <a:rPr lang="ru-RU" sz="1400" b="1" i="1">
                <a:solidFill>
                  <a:srgbClr val="660033"/>
                </a:solidFill>
                <a:latin typeface="Arial" charset="0"/>
              </a:rPr>
              <a:t> 1500 (схема № 1)</a:t>
            </a:r>
          </a:p>
        </p:txBody>
      </p:sp>
      <p:sp>
        <p:nvSpPr>
          <p:cNvPr id="745481" name="Rectangle 9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5483" name="Rectangle 11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5513" name="Rectangle 41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45514" name="Rectangle 42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5516" name="Rectangle 44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45551" name="Group 79"/>
          <p:cNvGraphicFramePr>
            <a:graphicFrameLocks noGrp="1"/>
          </p:cNvGraphicFramePr>
          <p:nvPr/>
        </p:nvGraphicFramePr>
        <p:xfrm>
          <a:off x="468313" y="990600"/>
          <a:ext cx="8216900" cy="539115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5573" name="Rectangle 101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5575" name="Rectangle 10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5581" name="Rectangle 109"/>
          <p:cNvSpPr>
            <a:spLocks noChangeArrowheads="1"/>
          </p:cNvSpPr>
          <p:nvPr/>
        </p:nvSpPr>
        <p:spPr bwMode="auto">
          <a:xfrm>
            <a:off x="31432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0" name="Picture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2438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583" name="Rectangle 111"/>
          <p:cNvSpPr>
            <a:spLocks noChangeArrowheads="1"/>
          </p:cNvSpPr>
          <p:nvPr/>
        </p:nvSpPr>
        <p:spPr bwMode="auto">
          <a:xfrm>
            <a:off x="3114675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2" name="Picture 1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45745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585" name="Rectangle 113"/>
          <p:cNvSpPr>
            <a:spLocks noChangeArrowheads="1"/>
          </p:cNvSpPr>
          <p:nvPr/>
        </p:nvSpPr>
        <p:spPr bwMode="auto">
          <a:xfrm>
            <a:off x="3086100" y="2233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4" name="Picture 1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5146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587" name="Rectangle 115"/>
          <p:cNvSpPr>
            <a:spLocks noChangeArrowheads="1"/>
          </p:cNvSpPr>
          <p:nvPr/>
        </p:nvSpPr>
        <p:spPr bwMode="auto">
          <a:xfrm>
            <a:off x="3157538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6" name="Picture 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52412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395288" y="130175"/>
            <a:ext cx="8353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i="1">
                <a:solidFill>
                  <a:srgbClr val="660033"/>
                </a:solidFill>
                <a:latin typeface="Arial" charset="0"/>
              </a:rPr>
              <a:t>Измерение кинематических характеристик потока с использованием в качестве трассеров частиц от генератора тумана </a:t>
            </a:r>
            <a:r>
              <a:rPr lang="en-US" sz="1600" b="1" i="1">
                <a:solidFill>
                  <a:srgbClr val="660033"/>
                </a:solidFill>
                <a:latin typeface="Arial" charset="0"/>
              </a:rPr>
              <a:t>ROSCO</a:t>
            </a:r>
            <a:r>
              <a:rPr lang="ru-RU" sz="1600" b="1" i="1">
                <a:solidFill>
                  <a:srgbClr val="660033"/>
                </a:solidFill>
                <a:latin typeface="Arial" charset="0"/>
              </a:rPr>
              <a:t> 1500 (схема № 1) </a:t>
            </a:r>
          </a:p>
        </p:txBody>
      </p:sp>
      <p:sp>
        <p:nvSpPr>
          <p:cNvPr id="765956" name="Rectangle 4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65957" name="Rectangle 5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65958" name="Rectangle 6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65961" name="Group 9"/>
          <p:cNvGraphicFramePr>
            <a:graphicFrameLocks noGrp="1"/>
          </p:cNvGraphicFramePr>
          <p:nvPr/>
        </p:nvGraphicFramePr>
        <p:xfrm>
          <a:off x="468313" y="990600"/>
          <a:ext cx="8216900" cy="539115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5982" name="Rectangle 3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5984" name="Rectangle 32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5995" name="Rectangle 43"/>
          <p:cNvSpPr>
            <a:spLocks noChangeArrowheads="1"/>
          </p:cNvSpPr>
          <p:nvPr/>
        </p:nvSpPr>
        <p:spPr bwMode="auto">
          <a:xfrm>
            <a:off x="3086100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5994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5908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3114675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5996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4384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5999" name="Rectangle 47"/>
          <p:cNvSpPr>
            <a:spLocks noChangeArrowheads="1"/>
          </p:cNvSpPr>
          <p:nvPr/>
        </p:nvSpPr>
        <p:spPr bwMode="auto">
          <a:xfrm>
            <a:off x="314325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5998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4003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001" name="Rectangle 49"/>
          <p:cNvSpPr>
            <a:spLocks noChangeArrowheads="1"/>
          </p:cNvSpPr>
          <p:nvPr/>
        </p:nvSpPr>
        <p:spPr bwMode="auto">
          <a:xfrm>
            <a:off x="3152775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6000" name="Picture 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53365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395288" y="55563"/>
            <a:ext cx="8353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 i="1">
                <a:solidFill>
                  <a:srgbClr val="660033"/>
                </a:solidFill>
                <a:latin typeface="Arial" charset="0"/>
              </a:rPr>
              <a:t>Наложение эпюр скорости потока </a:t>
            </a:r>
            <a:r>
              <a:rPr lang="ru-RU" sz="1400" b="1" i="1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для двух видов частиц: тумана, генерируемого </a:t>
            </a:r>
            <a:r>
              <a:rPr lang="en-US" sz="1400" b="1" i="1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ROSCO</a:t>
            </a:r>
            <a:r>
              <a:rPr lang="ru-RU" sz="1400" b="1" i="1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, с диаметром капель порядка 1 мкм,</a:t>
            </a:r>
            <a:r>
              <a:rPr lang="en-US" sz="1400" b="1" i="1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i="1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 и аэрозоли, созданной генератором аэрозольных частиц</a:t>
            </a:r>
            <a:r>
              <a:rPr lang="ru-RU" sz="1400" b="1" i="1">
                <a:solidFill>
                  <a:srgbClr val="660033"/>
                </a:solidFill>
                <a:latin typeface="Arial" charset="0"/>
              </a:rPr>
              <a:t> </a:t>
            </a:r>
            <a:endParaRPr lang="en-US" sz="1400" b="1" i="1">
              <a:solidFill>
                <a:srgbClr val="660033"/>
              </a:solidFill>
              <a:latin typeface="Arial" charset="0"/>
            </a:endParaRPr>
          </a:p>
          <a:p>
            <a:pPr algn="ctr"/>
            <a:r>
              <a:rPr lang="en-US" sz="1400" b="1" i="1">
                <a:solidFill>
                  <a:srgbClr val="660033"/>
                </a:solidFill>
                <a:latin typeface="Arial" charset="0"/>
              </a:rPr>
              <a:t>PRO ULF 1037</a:t>
            </a:r>
            <a:r>
              <a:rPr lang="ru-RU" sz="1400" b="1" i="1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, с диаметром капель порядка 12 мкм</a:t>
            </a:r>
            <a:r>
              <a:rPr lang="ru-RU" sz="1400" b="1" i="1">
                <a:solidFill>
                  <a:srgbClr val="660033"/>
                </a:solidFill>
                <a:latin typeface="Arial" charset="0"/>
              </a:rPr>
              <a:t> (схема № 2)</a:t>
            </a:r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8244" name="Rectangle 4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8245" name="Rectangle 5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78246" name="Rectangle 6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8247" name="Rectangle 7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78437" name="Group 197"/>
          <p:cNvGraphicFramePr>
            <a:graphicFrameLocks noGrp="1"/>
          </p:cNvGraphicFramePr>
          <p:nvPr/>
        </p:nvGraphicFramePr>
        <p:xfrm>
          <a:off x="468313" y="914400"/>
          <a:ext cx="8216900" cy="5562600"/>
        </p:xfrm>
        <a:graphic>
          <a:graphicData uri="http://schemas.openxmlformats.org/drawingml/2006/table">
            <a:tbl>
              <a:tblPr/>
              <a:tblGrid>
                <a:gridCol w="82169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5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62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269" name="Rectangle 29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8270" name="Rectangle 3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8271" name="Rectangle 31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8427" name="Rectangle 187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8429" name="Rectangle 189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8431" name="Rectangle 191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8970" name="Group 730"/>
          <p:cNvGrpSpPr>
            <a:grpSpLocks/>
          </p:cNvGrpSpPr>
          <p:nvPr/>
        </p:nvGrpSpPr>
        <p:grpSpPr bwMode="auto">
          <a:xfrm>
            <a:off x="1676400" y="1574800"/>
            <a:ext cx="5367338" cy="1824038"/>
            <a:chOff x="1056" y="992"/>
            <a:chExt cx="3381" cy="1149"/>
          </a:xfrm>
        </p:grpSpPr>
        <p:sp>
          <p:nvSpPr>
            <p:cNvPr id="778441" name="Rectangle 201"/>
            <p:cNvSpPr>
              <a:spLocks noChangeArrowheads="1"/>
            </p:cNvSpPr>
            <p:nvPr/>
          </p:nvSpPr>
          <p:spPr bwMode="auto">
            <a:xfrm>
              <a:off x="1256" y="1032"/>
              <a:ext cx="3124" cy="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2" name="Line 202"/>
            <p:cNvSpPr>
              <a:spLocks noChangeShapeType="1"/>
            </p:cNvSpPr>
            <p:nvPr/>
          </p:nvSpPr>
          <p:spPr bwMode="auto">
            <a:xfrm>
              <a:off x="1256" y="1778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3" name="Line 203"/>
            <p:cNvSpPr>
              <a:spLocks noChangeShapeType="1"/>
            </p:cNvSpPr>
            <p:nvPr/>
          </p:nvSpPr>
          <p:spPr bwMode="auto">
            <a:xfrm>
              <a:off x="1256" y="1630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4" name="Line 204"/>
            <p:cNvSpPr>
              <a:spLocks noChangeShapeType="1"/>
            </p:cNvSpPr>
            <p:nvPr/>
          </p:nvSpPr>
          <p:spPr bwMode="auto">
            <a:xfrm>
              <a:off x="1256" y="1482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5" name="Line 205"/>
            <p:cNvSpPr>
              <a:spLocks noChangeShapeType="1"/>
            </p:cNvSpPr>
            <p:nvPr/>
          </p:nvSpPr>
          <p:spPr bwMode="auto">
            <a:xfrm>
              <a:off x="1256" y="1328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6" name="Line 206"/>
            <p:cNvSpPr>
              <a:spLocks noChangeShapeType="1"/>
            </p:cNvSpPr>
            <p:nvPr/>
          </p:nvSpPr>
          <p:spPr bwMode="auto">
            <a:xfrm>
              <a:off x="1256" y="1180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7" name="Line 207"/>
            <p:cNvSpPr>
              <a:spLocks noChangeShapeType="1"/>
            </p:cNvSpPr>
            <p:nvPr/>
          </p:nvSpPr>
          <p:spPr bwMode="auto">
            <a:xfrm>
              <a:off x="1256" y="1032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8" name="Line 208"/>
            <p:cNvSpPr>
              <a:spLocks noChangeShapeType="1"/>
            </p:cNvSpPr>
            <p:nvPr/>
          </p:nvSpPr>
          <p:spPr bwMode="auto">
            <a:xfrm>
              <a:off x="1570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9" name="Line 209"/>
            <p:cNvSpPr>
              <a:spLocks noChangeShapeType="1"/>
            </p:cNvSpPr>
            <p:nvPr/>
          </p:nvSpPr>
          <p:spPr bwMode="auto">
            <a:xfrm>
              <a:off x="1883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0" name="Line 210"/>
            <p:cNvSpPr>
              <a:spLocks noChangeShapeType="1"/>
            </p:cNvSpPr>
            <p:nvPr/>
          </p:nvSpPr>
          <p:spPr bwMode="auto">
            <a:xfrm>
              <a:off x="2191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1" name="Line 211"/>
            <p:cNvSpPr>
              <a:spLocks noChangeShapeType="1"/>
            </p:cNvSpPr>
            <p:nvPr/>
          </p:nvSpPr>
          <p:spPr bwMode="auto">
            <a:xfrm>
              <a:off x="2505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2" name="Line 212"/>
            <p:cNvSpPr>
              <a:spLocks noChangeShapeType="1"/>
            </p:cNvSpPr>
            <p:nvPr/>
          </p:nvSpPr>
          <p:spPr bwMode="auto">
            <a:xfrm>
              <a:off x="2818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3" name="Line 213"/>
            <p:cNvSpPr>
              <a:spLocks noChangeShapeType="1"/>
            </p:cNvSpPr>
            <p:nvPr/>
          </p:nvSpPr>
          <p:spPr bwMode="auto">
            <a:xfrm>
              <a:off x="3132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4" name="Line 214"/>
            <p:cNvSpPr>
              <a:spLocks noChangeShapeType="1"/>
            </p:cNvSpPr>
            <p:nvPr/>
          </p:nvSpPr>
          <p:spPr bwMode="auto">
            <a:xfrm>
              <a:off x="3445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5" name="Line 215"/>
            <p:cNvSpPr>
              <a:spLocks noChangeShapeType="1"/>
            </p:cNvSpPr>
            <p:nvPr/>
          </p:nvSpPr>
          <p:spPr bwMode="auto">
            <a:xfrm>
              <a:off x="3753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6" name="Line 216"/>
            <p:cNvSpPr>
              <a:spLocks noChangeShapeType="1"/>
            </p:cNvSpPr>
            <p:nvPr/>
          </p:nvSpPr>
          <p:spPr bwMode="auto">
            <a:xfrm>
              <a:off x="4066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7" name="Line 217"/>
            <p:cNvSpPr>
              <a:spLocks noChangeShapeType="1"/>
            </p:cNvSpPr>
            <p:nvPr/>
          </p:nvSpPr>
          <p:spPr bwMode="auto">
            <a:xfrm>
              <a:off x="4380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8" name="Rectangle 218"/>
            <p:cNvSpPr>
              <a:spLocks noChangeArrowheads="1"/>
            </p:cNvSpPr>
            <p:nvPr/>
          </p:nvSpPr>
          <p:spPr bwMode="auto">
            <a:xfrm>
              <a:off x="1256" y="1032"/>
              <a:ext cx="3124" cy="89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9" name="Line 219"/>
            <p:cNvSpPr>
              <a:spLocks noChangeShapeType="1"/>
            </p:cNvSpPr>
            <p:nvPr/>
          </p:nvSpPr>
          <p:spPr bwMode="auto">
            <a:xfrm>
              <a:off x="1256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0" name="Line 220"/>
            <p:cNvSpPr>
              <a:spLocks noChangeShapeType="1"/>
            </p:cNvSpPr>
            <p:nvPr/>
          </p:nvSpPr>
          <p:spPr bwMode="auto">
            <a:xfrm>
              <a:off x="1239" y="192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1" name="Line 221"/>
            <p:cNvSpPr>
              <a:spLocks noChangeShapeType="1"/>
            </p:cNvSpPr>
            <p:nvPr/>
          </p:nvSpPr>
          <p:spPr bwMode="auto">
            <a:xfrm>
              <a:off x="1239" y="177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2" name="Line 222"/>
            <p:cNvSpPr>
              <a:spLocks noChangeShapeType="1"/>
            </p:cNvSpPr>
            <p:nvPr/>
          </p:nvSpPr>
          <p:spPr bwMode="auto">
            <a:xfrm>
              <a:off x="1239" y="1630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3" name="Line 223"/>
            <p:cNvSpPr>
              <a:spLocks noChangeShapeType="1"/>
            </p:cNvSpPr>
            <p:nvPr/>
          </p:nvSpPr>
          <p:spPr bwMode="auto">
            <a:xfrm>
              <a:off x="1239" y="148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4" name="Line 224"/>
            <p:cNvSpPr>
              <a:spLocks noChangeShapeType="1"/>
            </p:cNvSpPr>
            <p:nvPr/>
          </p:nvSpPr>
          <p:spPr bwMode="auto">
            <a:xfrm>
              <a:off x="1239" y="132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5" name="Line 225"/>
            <p:cNvSpPr>
              <a:spLocks noChangeShapeType="1"/>
            </p:cNvSpPr>
            <p:nvPr/>
          </p:nvSpPr>
          <p:spPr bwMode="auto">
            <a:xfrm>
              <a:off x="1239" y="1180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6" name="Line 226"/>
            <p:cNvSpPr>
              <a:spLocks noChangeShapeType="1"/>
            </p:cNvSpPr>
            <p:nvPr/>
          </p:nvSpPr>
          <p:spPr bwMode="auto">
            <a:xfrm>
              <a:off x="1239" y="103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7" name="Line 227"/>
            <p:cNvSpPr>
              <a:spLocks noChangeShapeType="1"/>
            </p:cNvSpPr>
            <p:nvPr/>
          </p:nvSpPr>
          <p:spPr bwMode="auto">
            <a:xfrm>
              <a:off x="1256" y="1927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8" name="Line 228"/>
            <p:cNvSpPr>
              <a:spLocks noChangeShapeType="1"/>
            </p:cNvSpPr>
            <p:nvPr/>
          </p:nvSpPr>
          <p:spPr bwMode="auto">
            <a:xfrm flipV="1">
              <a:off x="1256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9" name="Line 229"/>
            <p:cNvSpPr>
              <a:spLocks noChangeShapeType="1"/>
            </p:cNvSpPr>
            <p:nvPr/>
          </p:nvSpPr>
          <p:spPr bwMode="auto">
            <a:xfrm flipV="1">
              <a:off x="1570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0" name="Line 230"/>
            <p:cNvSpPr>
              <a:spLocks noChangeShapeType="1"/>
            </p:cNvSpPr>
            <p:nvPr/>
          </p:nvSpPr>
          <p:spPr bwMode="auto">
            <a:xfrm flipV="1">
              <a:off x="1883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1" name="Line 231"/>
            <p:cNvSpPr>
              <a:spLocks noChangeShapeType="1"/>
            </p:cNvSpPr>
            <p:nvPr/>
          </p:nvSpPr>
          <p:spPr bwMode="auto">
            <a:xfrm flipV="1">
              <a:off x="2191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2" name="Line 232"/>
            <p:cNvSpPr>
              <a:spLocks noChangeShapeType="1"/>
            </p:cNvSpPr>
            <p:nvPr/>
          </p:nvSpPr>
          <p:spPr bwMode="auto">
            <a:xfrm flipV="1">
              <a:off x="2505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3" name="Line 233"/>
            <p:cNvSpPr>
              <a:spLocks noChangeShapeType="1"/>
            </p:cNvSpPr>
            <p:nvPr/>
          </p:nvSpPr>
          <p:spPr bwMode="auto">
            <a:xfrm flipV="1">
              <a:off x="2818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4" name="Line 234"/>
            <p:cNvSpPr>
              <a:spLocks noChangeShapeType="1"/>
            </p:cNvSpPr>
            <p:nvPr/>
          </p:nvSpPr>
          <p:spPr bwMode="auto">
            <a:xfrm flipV="1">
              <a:off x="3132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5" name="Line 235"/>
            <p:cNvSpPr>
              <a:spLocks noChangeShapeType="1"/>
            </p:cNvSpPr>
            <p:nvPr/>
          </p:nvSpPr>
          <p:spPr bwMode="auto">
            <a:xfrm flipV="1">
              <a:off x="3445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6" name="Line 236"/>
            <p:cNvSpPr>
              <a:spLocks noChangeShapeType="1"/>
            </p:cNvSpPr>
            <p:nvPr/>
          </p:nvSpPr>
          <p:spPr bwMode="auto">
            <a:xfrm flipV="1">
              <a:off x="3753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7" name="Line 237"/>
            <p:cNvSpPr>
              <a:spLocks noChangeShapeType="1"/>
            </p:cNvSpPr>
            <p:nvPr/>
          </p:nvSpPr>
          <p:spPr bwMode="auto">
            <a:xfrm flipV="1">
              <a:off x="4066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8" name="Line 238"/>
            <p:cNvSpPr>
              <a:spLocks noChangeShapeType="1"/>
            </p:cNvSpPr>
            <p:nvPr/>
          </p:nvSpPr>
          <p:spPr bwMode="auto">
            <a:xfrm flipV="1">
              <a:off x="4380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9" name="Freeform 239"/>
            <p:cNvSpPr>
              <a:spLocks/>
            </p:cNvSpPr>
            <p:nvPr/>
          </p:nvSpPr>
          <p:spPr bwMode="auto">
            <a:xfrm>
              <a:off x="1256" y="1203"/>
              <a:ext cx="109" cy="724"/>
            </a:xfrm>
            <a:custGeom>
              <a:avLst/>
              <a:gdLst>
                <a:gd name="T0" fmla="*/ 0 w 109"/>
                <a:gd name="T1" fmla="*/ 724 h 724"/>
                <a:gd name="T2" fmla="*/ 12 w 109"/>
                <a:gd name="T3" fmla="*/ 627 h 724"/>
                <a:gd name="T4" fmla="*/ 29 w 109"/>
                <a:gd name="T5" fmla="*/ 524 h 724"/>
                <a:gd name="T6" fmla="*/ 40 w 109"/>
                <a:gd name="T7" fmla="*/ 422 h 724"/>
                <a:gd name="T8" fmla="*/ 57 w 109"/>
                <a:gd name="T9" fmla="*/ 319 h 724"/>
                <a:gd name="T10" fmla="*/ 69 w 109"/>
                <a:gd name="T11" fmla="*/ 222 h 724"/>
                <a:gd name="T12" fmla="*/ 86 w 109"/>
                <a:gd name="T13" fmla="*/ 131 h 724"/>
                <a:gd name="T14" fmla="*/ 92 w 109"/>
                <a:gd name="T15" fmla="*/ 91 h 724"/>
                <a:gd name="T16" fmla="*/ 97 w 109"/>
                <a:gd name="T17" fmla="*/ 57 h 724"/>
                <a:gd name="T18" fmla="*/ 103 w 109"/>
                <a:gd name="T19" fmla="*/ 28 h 724"/>
                <a:gd name="T20" fmla="*/ 109 w 109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724">
                  <a:moveTo>
                    <a:pt x="0" y="724"/>
                  </a:moveTo>
                  <a:lnTo>
                    <a:pt x="12" y="627"/>
                  </a:lnTo>
                  <a:lnTo>
                    <a:pt x="29" y="524"/>
                  </a:lnTo>
                  <a:lnTo>
                    <a:pt x="40" y="422"/>
                  </a:lnTo>
                  <a:lnTo>
                    <a:pt x="57" y="319"/>
                  </a:lnTo>
                  <a:lnTo>
                    <a:pt x="69" y="222"/>
                  </a:lnTo>
                  <a:lnTo>
                    <a:pt x="86" y="131"/>
                  </a:lnTo>
                  <a:lnTo>
                    <a:pt x="92" y="91"/>
                  </a:lnTo>
                  <a:lnTo>
                    <a:pt x="97" y="57"/>
                  </a:lnTo>
                  <a:lnTo>
                    <a:pt x="103" y="28"/>
                  </a:lnTo>
                  <a:lnTo>
                    <a:pt x="109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0" name="Freeform 240"/>
            <p:cNvSpPr>
              <a:spLocks/>
            </p:cNvSpPr>
            <p:nvPr/>
          </p:nvSpPr>
          <p:spPr bwMode="auto">
            <a:xfrm>
              <a:off x="1365" y="1163"/>
              <a:ext cx="62" cy="40"/>
            </a:xfrm>
            <a:custGeom>
              <a:avLst/>
              <a:gdLst>
                <a:gd name="T0" fmla="*/ 0 w 62"/>
                <a:gd name="T1" fmla="*/ 40 h 40"/>
                <a:gd name="T2" fmla="*/ 11 w 62"/>
                <a:gd name="T3" fmla="*/ 17 h 40"/>
                <a:gd name="T4" fmla="*/ 34 w 62"/>
                <a:gd name="T5" fmla="*/ 6 h 40"/>
                <a:gd name="T6" fmla="*/ 51 w 62"/>
                <a:gd name="T7" fmla="*/ 0 h 40"/>
                <a:gd name="T8" fmla="*/ 62 w 6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0">
                  <a:moveTo>
                    <a:pt x="0" y="40"/>
                  </a:moveTo>
                  <a:lnTo>
                    <a:pt x="11" y="17"/>
                  </a:lnTo>
                  <a:lnTo>
                    <a:pt x="34" y="6"/>
                  </a:lnTo>
                  <a:lnTo>
                    <a:pt x="5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1" name="Freeform 241"/>
            <p:cNvSpPr>
              <a:spLocks/>
            </p:cNvSpPr>
            <p:nvPr/>
          </p:nvSpPr>
          <p:spPr bwMode="auto">
            <a:xfrm>
              <a:off x="1427" y="1129"/>
              <a:ext cx="63" cy="34"/>
            </a:xfrm>
            <a:custGeom>
              <a:avLst/>
              <a:gdLst>
                <a:gd name="T0" fmla="*/ 0 w 63"/>
                <a:gd name="T1" fmla="*/ 34 h 34"/>
                <a:gd name="T2" fmla="*/ 29 w 63"/>
                <a:gd name="T3" fmla="*/ 17 h 34"/>
                <a:gd name="T4" fmla="*/ 63 w 6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4">
                  <a:moveTo>
                    <a:pt x="0" y="34"/>
                  </a:moveTo>
                  <a:lnTo>
                    <a:pt x="29" y="17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2" name="Freeform 242"/>
            <p:cNvSpPr>
              <a:spLocks/>
            </p:cNvSpPr>
            <p:nvPr/>
          </p:nvSpPr>
          <p:spPr bwMode="auto">
            <a:xfrm>
              <a:off x="1490" y="1123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3" name="Freeform 243"/>
            <p:cNvSpPr>
              <a:spLocks/>
            </p:cNvSpPr>
            <p:nvPr/>
          </p:nvSpPr>
          <p:spPr bwMode="auto">
            <a:xfrm>
              <a:off x="1553" y="1117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4" name="Freeform 244"/>
            <p:cNvSpPr>
              <a:spLocks/>
            </p:cNvSpPr>
            <p:nvPr/>
          </p:nvSpPr>
          <p:spPr bwMode="auto">
            <a:xfrm>
              <a:off x="1615" y="1117"/>
              <a:ext cx="63" cy="12"/>
            </a:xfrm>
            <a:custGeom>
              <a:avLst/>
              <a:gdLst>
                <a:gd name="T0" fmla="*/ 0 w 63"/>
                <a:gd name="T1" fmla="*/ 0 h 12"/>
                <a:gd name="T2" fmla="*/ 29 w 63"/>
                <a:gd name="T3" fmla="*/ 6 h 12"/>
                <a:gd name="T4" fmla="*/ 63 w 6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0"/>
                  </a:moveTo>
                  <a:lnTo>
                    <a:pt x="29" y="6"/>
                  </a:lnTo>
                  <a:lnTo>
                    <a:pt x="63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5" name="Freeform 245"/>
            <p:cNvSpPr>
              <a:spLocks/>
            </p:cNvSpPr>
            <p:nvPr/>
          </p:nvSpPr>
          <p:spPr bwMode="auto">
            <a:xfrm>
              <a:off x="1678" y="1129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6" name="Line 246"/>
            <p:cNvSpPr>
              <a:spLocks noChangeShapeType="1"/>
            </p:cNvSpPr>
            <p:nvPr/>
          </p:nvSpPr>
          <p:spPr bwMode="auto">
            <a:xfrm>
              <a:off x="1741" y="1129"/>
              <a:ext cx="6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7" name="Freeform 247"/>
            <p:cNvSpPr>
              <a:spLocks/>
            </p:cNvSpPr>
            <p:nvPr/>
          </p:nvSpPr>
          <p:spPr bwMode="auto">
            <a:xfrm>
              <a:off x="1804" y="1123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8" name="Freeform 248"/>
            <p:cNvSpPr>
              <a:spLocks/>
            </p:cNvSpPr>
            <p:nvPr/>
          </p:nvSpPr>
          <p:spPr bwMode="auto">
            <a:xfrm>
              <a:off x="1866" y="1123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9" name="Freeform 249"/>
            <p:cNvSpPr>
              <a:spLocks/>
            </p:cNvSpPr>
            <p:nvPr/>
          </p:nvSpPr>
          <p:spPr bwMode="auto">
            <a:xfrm>
              <a:off x="1929" y="1129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0" name="Freeform 250"/>
            <p:cNvSpPr>
              <a:spLocks/>
            </p:cNvSpPr>
            <p:nvPr/>
          </p:nvSpPr>
          <p:spPr bwMode="auto">
            <a:xfrm>
              <a:off x="1992" y="1129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5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5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1" name="Line 251"/>
            <p:cNvSpPr>
              <a:spLocks noChangeShapeType="1"/>
            </p:cNvSpPr>
            <p:nvPr/>
          </p:nvSpPr>
          <p:spPr bwMode="auto">
            <a:xfrm>
              <a:off x="2054" y="1146"/>
              <a:ext cx="63" cy="1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2" name="Line 252"/>
            <p:cNvSpPr>
              <a:spLocks noChangeShapeType="1"/>
            </p:cNvSpPr>
            <p:nvPr/>
          </p:nvSpPr>
          <p:spPr bwMode="auto">
            <a:xfrm>
              <a:off x="2117" y="1157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3" name="Line 253"/>
            <p:cNvSpPr>
              <a:spLocks noChangeShapeType="1"/>
            </p:cNvSpPr>
            <p:nvPr/>
          </p:nvSpPr>
          <p:spPr bwMode="auto">
            <a:xfrm>
              <a:off x="2180" y="1163"/>
              <a:ext cx="62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4" name="Freeform 254"/>
            <p:cNvSpPr>
              <a:spLocks/>
            </p:cNvSpPr>
            <p:nvPr/>
          </p:nvSpPr>
          <p:spPr bwMode="auto">
            <a:xfrm>
              <a:off x="2242" y="1169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5" name="Freeform 255"/>
            <p:cNvSpPr>
              <a:spLocks/>
            </p:cNvSpPr>
            <p:nvPr/>
          </p:nvSpPr>
          <p:spPr bwMode="auto">
            <a:xfrm>
              <a:off x="2305" y="1151"/>
              <a:ext cx="63" cy="18"/>
            </a:xfrm>
            <a:custGeom>
              <a:avLst/>
              <a:gdLst>
                <a:gd name="T0" fmla="*/ 0 w 63"/>
                <a:gd name="T1" fmla="*/ 18 h 18"/>
                <a:gd name="T2" fmla="*/ 29 w 63"/>
                <a:gd name="T3" fmla="*/ 6 h 18"/>
                <a:gd name="T4" fmla="*/ 63 w 6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8">
                  <a:moveTo>
                    <a:pt x="0" y="18"/>
                  </a:moveTo>
                  <a:lnTo>
                    <a:pt x="29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6" name="Freeform 256"/>
            <p:cNvSpPr>
              <a:spLocks/>
            </p:cNvSpPr>
            <p:nvPr/>
          </p:nvSpPr>
          <p:spPr bwMode="auto">
            <a:xfrm>
              <a:off x="2368" y="1151"/>
              <a:ext cx="63" cy="1"/>
            </a:xfrm>
            <a:custGeom>
              <a:avLst/>
              <a:gdLst>
                <a:gd name="T0" fmla="*/ 0 w 63"/>
                <a:gd name="T1" fmla="*/ 34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34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7" name="Line 257"/>
            <p:cNvSpPr>
              <a:spLocks noChangeShapeType="1"/>
            </p:cNvSpPr>
            <p:nvPr/>
          </p:nvSpPr>
          <p:spPr bwMode="auto">
            <a:xfrm>
              <a:off x="2431" y="1151"/>
              <a:ext cx="57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8" name="Line 258"/>
            <p:cNvSpPr>
              <a:spLocks noChangeShapeType="1"/>
            </p:cNvSpPr>
            <p:nvPr/>
          </p:nvSpPr>
          <p:spPr bwMode="auto">
            <a:xfrm>
              <a:off x="2488" y="1157"/>
              <a:ext cx="62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9" name="Line 259"/>
            <p:cNvSpPr>
              <a:spLocks noChangeShapeType="1"/>
            </p:cNvSpPr>
            <p:nvPr/>
          </p:nvSpPr>
          <p:spPr bwMode="auto">
            <a:xfrm>
              <a:off x="2550" y="1163"/>
              <a:ext cx="6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0" name="Line 260"/>
            <p:cNvSpPr>
              <a:spLocks noChangeShapeType="1"/>
            </p:cNvSpPr>
            <p:nvPr/>
          </p:nvSpPr>
          <p:spPr bwMode="auto">
            <a:xfrm>
              <a:off x="2613" y="1163"/>
              <a:ext cx="6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1" name="Line 261"/>
            <p:cNvSpPr>
              <a:spLocks noChangeShapeType="1"/>
            </p:cNvSpPr>
            <p:nvPr/>
          </p:nvSpPr>
          <p:spPr bwMode="auto">
            <a:xfrm flipV="1">
              <a:off x="2676" y="1157"/>
              <a:ext cx="62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2" name="Freeform 262"/>
            <p:cNvSpPr>
              <a:spLocks/>
            </p:cNvSpPr>
            <p:nvPr/>
          </p:nvSpPr>
          <p:spPr bwMode="auto">
            <a:xfrm>
              <a:off x="2738" y="1146"/>
              <a:ext cx="63" cy="11"/>
            </a:xfrm>
            <a:custGeom>
              <a:avLst/>
              <a:gdLst>
                <a:gd name="T0" fmla="*/ 0 w 63"/>
                <a:gd name="T1" fmla="*/ 11 h 11"/>
                <a:gd name="T2" fmla="*/ 29 w 63"/>
                <a:gd name="T3" fmla="*/ 5 h 11"/>
                <a:gd name="T4" fmla="*/ 63 w 6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11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3" name="Freeform 263"/>
            <p:cNvSpPr>
              <a:spLocks/>
            </p:cNvSpPr>
            <p:nvPr/>
          </p:nvSpPr>
          <p:spPr bwMode="auto">
            <a:xfrm>
              <a:off x="2801" y="1146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4" name="Freeform 264"/>
            <p:cNvSpPr>
              <a:spLocks/>
            </p:cNvSpPr>
            <p:nvPr/>
          </p:nvSpPr>
          <p:spPr bwMode="auto">
            <a:xfrm>
              <a:off x="2864" y="1140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5" name="Freeform 265"/>
            <p:cNvSpPr>
              <a:spLocks/>
            </p:cNvSpPr>
            <p:nvPr/>
          </p:nvSpPr>
          <p:spPr bwMode="auto">
            <a:xfrm>
              <a:off x="2926" y="1140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6" name="Freeform 266"/>
            <p:cNvSpPr>
              <a:spLocks/>
            </p:cNvSpPr>
            <p:nvPr/>
          </p:nvSpPr>
          <p:spPr bwMode="auto">
            <a:xfrm>
              <a:off x="2989" y="1129"/>
              <a:ext cx="63" cy="11"/>
            </a:xfrm>
            <a:custGeom>
              <a:avLst/>
              <a:gdLst>
                <a:gd name="T0" fmla="*/ 0 w 63"/>
                <a:gd name="T1" fmla="*/ 11 h 11"/>
                <a:gd name="T2" fmla="*/ 29 w 63"/>
                <a:gd name="T3" fmla="*/ 5 h 11"/>
                <a:gd name="T4" fmla="*/ 63 w 6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11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7" name="Freeform 267"/>
            <p:cNvSpPr>
              <a:spLocks/>
            </p:cNvSpPr>
            <p:nvPr/>
          </p:nvSpPr>
          <p:spPr bwMode="auto">
            <a:xfrm>
              <a:off x="3052" y="1129"/>
              <a:ext cx="62" cy="5"/>
            </a:xfrm>
            <a:custGeom>
              <a:avLst/>
              <a:gdLst>
                <a:gd name="T0" fmla="*/ 0 w 62"/>
                <a:gd name="T1" fmla="*/ 0 h 5"/>
                <a:gd name="T2" fmla="*/ 28 w 62"/>
                <a:gd name="T3" fmla="*/ 0 h 5"/>
                <a:gd name="T4" fmla="*/ 62 w 6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5">
                  <a:moveTo>
                    <a:pt x="0" y="0"/>
                  </a:moveTo>
                  <a:lnTo>
                    <a:pt x="28" y="0"/>
                  </a:lnTo>
                  <a:lnTo>
                    <a:pt x="62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8" name="Freeform 268"/>
            <p:cNvSpPr>
              <a:spLocks/>
            </p:cNvSpPr>
            <p:nvPr/>
          </p:nvSpPr>
          <p:spPr bwMode="auto">
            <a:xfrm>
              <a:off x="3114" y="1129"/>
              <a:ext cx="63" cy="5"/>
            </a:xfrm>
            <a:custGeom>
              <a:avLst/>
              <a:gdLst>
                <a:gd name="T0" fmla="*/ 0 w 63"/>
                <a:gd name="T1" fmla="*/ 5 h 5"/>
                <a:gd name="T2" fmla="*/ 29 w 63"/>
                <a:gd name="T3" fmla="*/ 5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9" name="Line 269"/>
            <p:cNvSpPr>
              <a:spLocks noChangeShapeType="1"/>
            </p:cNvSpPr>
            <p:nvPr/>
          </p:nvSpPr>
          <p:spPr bwMode="auto">
            <a:xfrm flipV="1">
              <a:off x="3177" y="1123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0" name="Line 270"/>
            <p:cNvSpPr>
              <a:spLocks noChangeShapeType="1"/>
            </p:cNvSpPr>
            <p:nvPr/>
          </p:nvSpPr>
          <p:spPr bwMode="auto">
            <a:xfrm flipV="1">
              <a:off x="3240" y="1117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1" name="Line 271"/>
            <p:cNvSpPr>
              <a:spLocks noChangeShapeType="1"/>
            </p:cNvSpPr>
            <p:nvPr/>
          </p:nvSpPr>
          <p:spPr bwMode="auto">
            <a:xfrm flipV="1">
              <a:off x="3303" y="1112"/>
              <a:ext cx="62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2" name="Line 272"/>
            <p:cNvSpPr>
              <a:spLocks noChangeShapeType="1"/>
            </p:cNvSpPr>
            <p:nvPr/>
          </p:nvSpPr>
          <p:spPr bwMode="auto">
            <a:xfrm flipV="1">
              <a:off x="3365" y="1106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3" name="Freeform 273"/>
            <p:cNvSpPr>
              <a:spLocks/>
            </p:cNvSpPr>
            <p:nvPr/>
          </p:nvSpPr>
          <p:spPr bwMode="auto">
            <a:xfrm>
              <a:off x="3428" y="1106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4" name="Freeform 274"/>
            <p:cNvSpPr>
              <a:spLocks/>
            </p:cNvSpPr>
            <p:nvPr/>
          </p:nvSpPr>
          <p:spPr bwMode="auto">
            <a:xfrm>
              <a:off x="3491" y="1106"/>
              <a:ext cx="62" cy="23"/>
            </a:xfrm>
            <a:custGeom>
              <a:avLst/>
              <a:gdLst>
                <a:gd name="T0" fmla="*/ 0 w 62"/>
                <a:gd name="T1" fmla="*/ 0 h 23"/>
                <a:gd name="T2" fmla="*/ 28 w 62"/>
                <a:gd name="T3" fmla="*/ 11 h 23"/>
                <a:gd name="T4" fmla="*/ 62 w 62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3">
                  <a:moveTo>
                    <a:pt x="0" y="0"/>
                  </a:moveTo>
                  <a:lnTo>
                    <a:pt x="28" y="11"/>
                  </a:lnTo>
                  <a:lnTo>
                    <a:pt x="62" y="2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5" name="Freeform 275"/>
            <p:cNvSpPr>
              <a:spLocks/>
            </p:cNvSpPr>
            <p:nvPr/>
          </p:nvSpPr>
          <p:spPr bwMode="auto">
            <a:xfrm>
              <a:off x="3553" y="1129"/>
              <a:ext cx="63" cy="5"/>
            </a:xfrm>
            <a:custGeom>
              <a:avLst/>
              <a:gdLst>
                <a:gd name="T0" fmla="*/ 0 w 63"/>
                <a:gd name="T1" fmla="*/ 0 h 5"/>
                <a:gd name="T2" fmla="*/ 29 w 63"/>
                <a:gd name="T3" fmla="*/ 5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29" y="5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6" name="Freeform 276"/>
            <p:cNvSpPr>
              <a:spLocks/>
            </p:cNvSpPr>
            <p:nvPr/>
          </p:nvSpPr>
          <p:spPr bwMode="auto">
            <a:xfrm>
              <a:off x="3616" y="1134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7" name="Freeform 277"/>
            <p:cNvSpPr>
              <a:spLocks/>
            </p:cNvSpPr>
            <p:nvPr/>
          </p:nvSpPr>
          <p:spPr bwMode="auto">
            <a:xfrm>
              <a:off x="3679" y="1140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11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11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8" name="Freeform 278"/>
            <p:cNvSpPr>
              <a:spLocks/>
            </p:cNvSpPr>
            <p:nvPr/>
          </p:nvSpPr>
          <p:spPr bwMode="auto">
            <a:xfrm>
              <a:off x="3741" y="1157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9" name="Line 279"/>
            <p:cNvSpPr>
              <a:spLocks noChangeShapeType="1"/>
            </p:cNvSpPr>
            <p:nvPr/>
          </p:nvSpPr>
          <p:spPr bwMode="auto">
            <a:xfrm>
              <a:off x="3804" y="1157"/>
              <a:ext cx="63" cy="1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0" name="Freeform 280"/>
            <p:cNvSpPr>
              <a:spLocks/>
            </p:cNvSpPr>
            <p:nvPr/>
          </p:nvSpPr>
          <p:spPr bwMode="auto">
            <a:xfrm>
              <a:off x="3867" y="1169"/>
              <a:ext cx="63" cy="22"/>
            </a:xfrm>
            <a:custGeom>
              <a:avLst/>
              <a:gdLst>
                <a:gd name="T0" fmla="*/ 0 w 63"/>
                <a:gd name="T1" fmla="*/ 0 h 22"/>
                <a:gd name="T2" fmla="*/ 17 w 63"/>
                <a:gd name="T3" fmla="*/ 5 h 22"/>
                <a:gd name="T4" fmla="*/ 28 w 63"/>
                <a:gd name="T5" fmla="*/ 17 h 22"/>
                <a:gd name="T6" fmla="*/ 45 w 63"/>
                <a:gd name="T7" fmla="*/ 22 h 22"/>
                <a:gd name="T8" fmla="*/ 63 w 6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">
                  <a:moveTo>
                    <a:pt x="0" y="0"/>
                  </a:moveTo>
                  <a:lnTo>
                    <a:pt x="17" y="5"/>
                  </a:lnTo>
                  <a:lnTo>
                    <a:pt x="28" y="17"/>
                  </a:lnTo>
                  <a:lnTo>
                    <a:pt x="45" y="22"/>
                  </a:lnTo>
                  <a:lnTo>
                    <a:pt x="63" y="2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1" name="Freeform 281"/>
            <p:cNvSpPr>
              <a:spLocks/>
            </p:cNvSpPr>
            <p:nvPr/>
          </p:nvSpPr>
          <p:spPr bwMode="auto">
            <a:xfrm>
              <a:off x="3930" y="1140"/>
              <a:ext cx="62" cy="51"/>
            </a:xfrm>
            <a:custGeom>
              <a:avLst/>
              <a:gdLst>
                <a:gd name="T0" fmla="*/ 0 w 62"/>
                <a:gd name="T1" fmla="*/ 51 h 51"/>
                <a:gd name="T2" fmla="*/ 17 w 62"/>
                <a:gd name="T3" fmla="*/ 40 h 51"/>
                <a:gd name="T4" fmla="*/ 34 w 62"/>
                <a:gd name="T5" fmla="*/ 23 h 51"/>
                <a:gd name="T6" fmla="*/ 45 w 62"/>
                <a:gd name="T7" fmla="*/ 6 h 51"/>
                <a:gd name="T8" fmla="*/ 62 w 6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1">
                  <a:moveTo>
                    <a:pt x="0" y="51"/>
                  </a:moveTo>
                  <a:lnTo>
                    <a:pt x="17" y="40"/>
                  </a:lnTo>
                  <a:lnTo>
                    <a:pt x="34" y="23"/>
                  </a:lnTo>
                  <a:lnTo>
                    <a:pt x="45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2" name="Freeform 282"/>
            <p:cNvSpPr>
              <a:spLocks/>
            </p:cNvSpPr>
            <p:nvPr/>
          </p:nvSpPr>
          <p:spPr bwMode="auto">
            <a:xfrm>
              <a:off x="3992" y="1140"/>
              <a:ext cx="57" cy="40"/>
            </a:xfrm>
            <a:custGeom>
              <a:avLst/>
              <a:gdLst>
                <a:gd name="T0" fmla="*/ 0 w 57"/>
                <a:gd name="T1" fmla="*/ 0 h 40"/>
                <a:gd name="T2" fmla="*/ 17 w 57"/>
                <a:gd name="T3" fmla="*/ 6 h 40"/>
                <a:gd name="T4" fmla="*/ 29 w 57"/>
                <a:gd name="T5" fmla="*/ 17 h 40"/>
                <a:gd name="T6" fmla="*/ 40 w 57"/>
                <a:gd name="T7" fmla="*/ 29 h 40"/>
                <a:gd name="T8" fmla="*/ 57 w 5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0">
                  <a:moveTo>
                    <a:pt x="0" y="0"/>
                  </a:moveTo>
                  <a:lnTo>
                    <a:pt x="17" y="6"/>
                  </a:lnTo>
                  <a:lnTo>
                    <a:pt x="29" y="17"/>
                  </a:lnTo>
                  <a:lnTo>
                    <a:pt x="40" y="29"/>
                  </a:lnTo>
                  <a:lnTo>
                    <a:pt x="57" y="4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3" name="Freeform 283"/>
            <p:cNvSpPr>
              <a:spLocks/>
            </p:cNvSpPr>
            <p:nvPr/>
          </p:nvSpPr>
          <p:spPr bwMode="auto">
            <a:xfrm>
              <a:off x="4049" y="1180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17 w 63"/>
                <a:gd name="T3" fmla="*/ 0 h 6"/>
                <a:gd name="T4" fmla="*/ 29 w 63"/>
                <a:gd name="T5" fmla="*/ 0 h 6"/>
                <a:gd name="T6" fmla="*/ 46 w 63"/>
                <a:gd name="T7" fmla="*/ 0 h 6"/>
                <a:gd name="T8" fmla="*/ 63 w 6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17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4" name="Freeform 284"/>
            <p:cNvSpPr>
              <a:spLocks/>
            </p:cNvSpPr>
            <p:nvPr/>
          </p:nvSpPr>
          <p:spPr bwMode="auto">
            <a:xfrm>
              <a:off x="4112" y="1186"/>
              <a:ext cx="63" cy="79"/>
            </a:xfrm>
            <a:custGeom>
              <a:avLst/>
              <a:gdLst>
                <a:gd name="T0" fmla="*/ 0 w 63"/>
                <a:gd name="T1" fmla="*/ 0 h 79"/>
                <a:gd name="T2" fmla="*/ 11 w 63"/>
                <a:gd name="T3" fmla="*/ 5 h 79"/>
                <a:gd name="T4" fmla="*/ 28 w 63"/>
                <a:gd name="T5" fmla="*/ 22 h 79"/>
                <a:gd name="T6" fmla="*/ 46 w 63"/>
                <a:gd name="T7" fmla="*/ 45 h 79"/>
                <a:gd name="T8" fmla="*/ 63 w 63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0" y="0"/>
                  </a:moveTo>
                  <a:lnTo>
                    <a:pt x="11" y="5"/>
                  </a:lnTo>
                  <a:lnTo>
                    <a:pt x="28" y="22"/>
                  </a:lnTo>
                  <a:lnTo>
                    <a:pt x="46" y="45"/>
                  </a:lnTo>
                  <a:lnTo>
                    <a:pt x="63" y="7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5" name="Freeform 285"/>
            <p:cNvSpPr>
              <a:spLocks/>
            </p:cNvSpPr>
            <p:nvPr/>
          </p:nvSpPr>
          <p:spPr bwMode="auto">
            <a:xfrm>
              <a:off x="4175" y="1265"/>
              <a:ext cx="142" cy="662"/>
            </a:xfrm>
            <a:custGeom>
              <a:avLst/>
              <a:gdLst>
                <a:gd name="T0" fmla="*/ 0 w 142"/>
                <a:gd name="T1" fmla="*/ 0 h 662"/>
                <a:gd name="T2" fmla="*/ 5 w 142"/>
                <a:gd name="T3" fmla="*/ 23 h 662"/>
                <a:gd name="T4" fmla="*/ 11 w 142"/>
                <a:gd name="T5" fmla="*/ 57 h 662"/>
                <a:gd name="T6" fmla="*/ 28 w 142"/>
                <a:gd name="T7" fmla="*/ 126 h 662"/>
                <a:gd name="T8" fmla="*/ 45 w 142"/>
                <a:gd name="T9" fmla="*/ 206 h 662"/>
                <a:gd name="T10" fmla="*/ 68 w 142"/>
                <a:gd name="T11" fmla="*/ 297 h 662"/>
                <a:gd name="T12" fmla="*/ 85 w 142"/>
                <a:gd name="T13" fmla="*/ 388 h 662"/>
                <a:gd name="T14" fmla="*/ 102 w 142"/>
                <a:gd name="T15" fmla="*/ 485 h 662"/>
                <a:gd name="T16" fmla="*/ 125 w 142"/>
                <a:gd name="T17" fmla="*/ 576 h 662"/>
                <a:gd name="T18" fmla="*/ 142 w 142"/>
                <a:gd name="T1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662">
                  <a:moveTo>
                    <a:pt x="0" y="0"/>
                  </a:moveTo>
                  <a:lnTo>
                    <a:pt x="5" y="23"/>
                  </a:lnTo>
                  <a:lnTo>
                    <a:pt x="11" y="57"/>
                  </a:lnTo>
                  <a:lnTo>
                    <a:pt x="28" y="126"/>
                  </a:lnTo>
                  <a:lnTo>
                    <a:pt x="45" y="206"/>
                  </a:lnTo>
                  <a:lnTo>
                    <a:pt x="68" y="297"/>
                  </a:lnTo>
                  <a:lnTo>
                    <a:pt x="85" y="388"/>
                  </a:lnTo>
                  <a:lnTo>
                    <a:pt x="102" y="485"/>
                  </a:lnTo>
                  <a:lnTo>
                    <a:pt x="125" y="576"/>
                  </a:lnTo>
                  <a:lnTo>
                    <a:pt x="142" y="66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6" name="Freeform 286"/>
            <p:cNvSpPr>
              <a:spLocks/>
            </p:cNvSpPr>
            <p:nvPr/>
          </p:nvSpPr>
          <p:spPr bwMode="auto">
            <a:xfrm>
              <a:off x="1256" y="1556"/>
              <a:ext cx="109" cy="371"/>
            </a:xfrm>
            <a:custGeom>
              <a:avLst/>
              <a:gdLst>
                <a:gd name="T0" fmla="*/ 0 w 109"/>
                <a:gd name="T1" fmla="*/ 371 h 371"/>
                <a:gd name="T2" fmla="*/ 29 w 109"/>
                <a:gd name="T3" fmla="*/ 274 h 371"/>
                <a:gd name="T4" fmla="*/ 57 w 109"/>
                <a:gd name="T5" fmla="*/ 183 h 371"/>
                <a:gd name="T6" fmla="*/ 86 w 109"/>
                <a:gd name="T7" fmla="*/ 86 h 371"/>
                <a:gd name="T8" fmla="*/ 109 w 109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71">
                  <a:moveTo>
                    <a:pt x="0" y="371"/>
                  </a:moveTo>
                  <a:lnTo>
                    <a:pt x="29" y="274"/>
                  </a:lnTo>
                  <a:lnTo>
                    <a:pt x="57" y="183"/>
                  </a:lnTo>
                  <a:lnTo>
                    <a:pt x="86" y="86"/>
                  </a:lnTo>
                  <a:lnTo>
                    <a:pt x="109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7" name="Freeform 287"/>
            <p:cNvSpPr>
              <a:spLocks/>
            </p:cNvSpPr>
            <p:nvPr/>
          </p:nvSpPr>
          <p:spPr bwMode="auto">
            <a:xfrm>
              <a:off x="1365" y="1260"/>
              <a:ext cx="62" cy="296"/>
            </a:xfrm>
            <a:custGeom>
              <a:avLst/>
              <a:gdLst>
                <a:gd name="T0" fmla="*/ 0 w 62"/>
                <a:gd name="T1" fmla="*/ 296 h 296"/>
                <a:gd name="T2" fmla="*/ 17 w 62"/>
                <a:gd name="T3" fmla="*/ 211 h 296"/>
                <a:gd name="T4" fmla="*/ 34 w 62"/>
                <a:gd name="T5" fmla="*/ 131 h 296"/>
                <a:gd name="T6" fmla="*/ 45 w 62"/>
                <a:gd name="T7" fmla="*/ 57 h 296"/>
                <a:gd name="T8" fmla="*/ 57 w 62"/>
                <a:gd name="T9" fmla="*/ 23 h 296"/>
                <a:gd name="T10" fmla="*/ 62 w 62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96">
                  <a:moveTo>
                    <a:pt x="0" y="296"/>
                  </a:moveTo>
                  <a:lnTo>
                    <a:pt x="17" y="211"/>
                  </a:lnTo>
                  <a:lnTo>
                    <a:pt x="34" y="131"/>
                  </a:lnTo>
                  <a:lnTo>
                    <a:pt x="45" y="57"/>
                  </a:lnTo>
                  <a:lnTo>
                    <a:pt x="57" y="23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8" name="Freeform 288"/>
            <p:cNvSpPr>
              <a:spLocks/>
            </p:cNvSpPr>
            <p:nvPr/>
          </p:nvSpPr>
          <p:spPr bwMode="auto">
            <a:xfrm>
              <a:off x="1427" y="1197"/>
              <a:ext cx="63" cy="63"/>
            </a:xfrm>
            <a:custGeom>
              <a:avLst/>
              <a:gdLst>
                <a:gd name="T0" fmla="*/ 0 w 63"/>
                <a:gd name="T1" fmla="*/ 63 h 63"/>
                <a:gd name="T2" fmla="*/ 12 w 63"/>
                <a:gd name="T3" fmla="*/ 34 h 63"/>
                <a:gd name="T4" fmla="*/ 29 w 63"/>
                <a:gd name="T5" fmla="*/ 23 h 63"/>
                <a:gd name="T6" fmla="*/ 52 w 63"/>
                <a:gd name="T7" fmla="*/ 11 h 63"/>
                <a:gd name="T8" fmla="*/ 6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12" y="34"/>
                  </a:lnTo>
                  <a:lnTo>
                    <a:pt x="29" y="23"/>
                  </a:lnTo>
                  <a:lnTo>
                    <a:pt x="52" y="11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9" name="Freeform 289"/>
            <p:cNvSpPr>
              <a:spLocks/>
            </p:cNvSpPr>
            <p:nvPr/>
          </p:nvSpPr>
          <p:spPr bwMode="auto">
            <a:xfrm>
              <a:off x="1490" y="1157"/>
              <a:ext cx="63" cy="40"/>
            </a:xfrm>
            <a:custGeom>
              <a:avLst/>
              <a:gdLst>
                <a:gd name="T0" fmla="*/ 0 w 63"/>
                <a:gd name="T1" fmla="*/ 40 h 40"/>
                <a:gd name="T2" fmla="*/ 29 w 63"/>
                <a:gd name="T3" fmla="*/ 17 h 40"/>
                <a:gd name="T4" fmla="*/ 63 w 63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40">
                  <a:moveTo>
                    <a:pt x="0" y="40"/>
                  </a:moveTo>
                  <a:lnTo>
                    <a:pt x="29" y="17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0" name="Freeform 290"/>
            <p:cNvSpPr>
              <a:spLocks/>
            </p:cNvSpPr>
            <p:nvPr/>
          </p:nvSpPr>
          <p:spPr bwMode="auto">
            <a:xfrm>
              <a:off x="1553" y="1129"/>
              <a:ext cx="62" cy="28"/>
            </a:xfrm>
            <a:custGeom>
              <a:avLst/>
              <a:gdLst>
                <a:gd name="T0" fmla="*/ 0 w 62"/>
                <a:gd name="T1" fmla="*/ 28 h 28"/>
                <a:gd name="T2" fmla="*/ 28 w 62"/>
                <a:gd name="T3" fmla="*/ 11 h 28"/>
                <a:gd name="T4" fmla="*/ 62 w 6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8">
                  <a:moveTo>
                    <a:pt x="0" y="28"/>
                  </a:moveTo>
                  <a:lnTo>
                    <a:pt x="28" y="11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1" name="Freeform 291"/>
            <p:cNvSpPr>
              <a:spLocks/>
            </p:cNvSpPr>
            <p:nvPr/>
          </p:nvSpPr>
          <p:spPr bwMode="auto">
            <a:xfrm>
              <a:off x="1615" y="1117"/>
              <a:ext cx="63" cy="12"/>
            </a:xfrm>
            <a:custGeom>
              <a:avLst/>
              <a:gdLst>
                <a:gd name="T0" fmla="*/ 0 w 63"/>
                <a:gd name="T1" fmla="*/ 12 h 12"/>
                <a:gd name="T2" fmla="*/ 29 w 63"/>
                <a:gd name="T3" fmla="*/ 6 h 12"/>
                <a:gd name="T4" fmla="*/ 63 w 63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12"/>
                  </a:moveTo>
                  <a:lnTo>
                    <a:pt x="29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2" name="Freeform 292"/>
            <p:cNvSpPr>
              <a:spLocks/>
            </p:cNvSpPr>
            <p:nvPr/>
          </p:nvSpPr>
          <p:spPr bwMode="auto">
            <a:xfrm>
              <a:off x="1678" y="1117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3" name="Freeform 293"/>
            <p:cNvSpPr>
              <a:spLocks/>
            </p:cNvSpPr>
            <p:nvPr/>
          </p:nvSpPr>
          <p:spPr bwMode="auto">
            <a:xfrm>
              <a:off x="1741" y="1117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8 w 63"/>
                <a:gd name="T3" fmla="*/ 6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8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4" name="Line 294"/>
            <p:cNvSpPr>
              <a:spLocks noChangeShapeType="1"/>
            </p:cNvSpPr>
            <p:nvPr/>
          </p:nvSpPr>
          <p:spPr bwMode="auto">
            <a:xfrm>
              <a:off x="1804" y="1117"/>
              <a:ext cx="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5" name="Freeform 295"/>
            <p:cNvSpPr>
              <a:spLocks/>
            </p:cNvSpPr>
            <p:nvPr/>
          </p:nvSpPr>
          <p:spPr bwMode="auto">
            <a:xfrm>
              <a:off x="1866" y="1112"/>
              <a:ext cx="63" cy="5"/>
            </a:xfrm>
            <a:custGeom>
              <a:avLst/>
              <a:gdLst>
                <a:gd name="T0" fmla="*/ 0 w 63"/>
                <a:gd name="T1" fmla="*/ 5 h 5"/>
                <a:gd name="T2" fmla="*/ 29 w 63"/>
                <a:gd name="T3" fmla="*/ 0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6" name="Freeform 296"/>
            <p:cNvSpPr>
              <a:spLocks/>
            </p:cNvSpPr>
            <p:nvPr/>
          </p:nvSpPr>
          <p:spPr bwMode="auto">
            <a:xfrm>
              <a:off x="1929" y="1112"/>
              <a:ext cx="63" cy="5"/>
            </a:xfrm>
            <a:custGeom>
              <a:avLst/>
              <a:gdLst>
                <a:gd name="T0" fmla="*/ 0 w 63"/>
                <a:gd name="T1" fmla="*/ 0 h 5"/>
                <a:gd name="T2" fmla="*/ 28 w 63"/>
                <a:gd name="T3" fmla="*/ 0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28" y="0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7" name="Freeform 297"/>
            <p:cNvSpPr>
              <a:spLocks/>
            </p:cNvSpPr>
            <p:nvPr/>
          </p:nvSpPr>
          <p:spPr bwMode="auto">
            <a:xfrm>
              <a:off x="1992" y="1117"/>
              <a:ext cx="62" cy="1"/>
            </a:xfrm>
            <a:custGeom>
              <a:avLst/>
              <a:gdLst>
                <a:gd name="T0" fmla="*/ 0 w 62"/>
                <a:gd name="T1" fmla="*/ 28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8" name="Freeform 298"/>
            <p:cNvSpPr>
              <a:spLocks/>
            </p:cNvSpPr>
            <p:nvPr/>
          </p:nvSpPr>
          <p:spPr bwMode="auto">
            <a:xfrm>
              <a:off x="2054" y="1117"/>
              <a:ext cx="63" cy="12"/>
            </a:xfrm>
            <a:custGeom>
              <a:avLst/>
              <a:gdLst>
                <a:gd name="T0" fmla="*/ 0 w 63"/>
                <a:gd name="T1" fmla="*/ 0 h 12"/>
                <a:gd name="T2" fmla="*/ 29 w 63"/>
                <a:gd name="T3" fmla="*/ 6 h 12"/>
                <a:gd name="T4" fmla="*/ 63 w 6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0"/>
                  </a:moveTo>
                  <a:lnTo>
                    <a:pt x="29" y="6"/>
                  </a:lnTo>
                  <a:lnTo>
                    <a:pt x="63" y="12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9" name="Line 299"/>
            <p:cNvSpPr>
              <a:spLocks noChangeShapeType="1"/>
            </p:cNvSpPr>
            <p:nvPr/>
          </p:nvSpPr>
          <p:spPr bwMode="auto">
            <a:xfrm>
              <a:off x="2117" y="1129"/>
              <a:ext cx="63" cy="1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0" name="Freeform 300"/>
            <p:cNvSpPr>
              <a:spLocks/>
            </p:cNvSpPr>
            <p:nvPr/>
          </p:nvSpPr>
          <p:spPr bwMode="auto">
            <a:xfrm>
              <a:off x="2180" y="1146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11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11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1" name="Freeform 301"/>
            <p:cNvSpPr>
              <a:spLocks/>
            </p:cNvSpPr>
            <p:nvPr/>
          </p:nvSpPr>
          <p:spPr bwMode="auto">
            <a:xfrm>
              <a:off x="2242" y="1163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2" name="Line 302"/>
            <p:cNvSpPr>
              <a:spLocks noChangeShapeType="1"/>
            </p:cNvSpPr>
            <p:nvPr/>
          </p:nvSpPr>
          <p:spPr bwMode="auto">
            <a:xfrm>
              <a:off x="2305" y="1163"/>
              <a:ext cx="63" cy="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3" name="Freeform 303"/>
            <p:cNvSpPr>
              <a:spLocks/>
            </p:cNvSpPr>
            <p:nvPr/>
          </p:nvSpPr>
          <p:spPr bwMode="auto">
            <a:xfrm>
              <a:off x="2368" y="1169"/>
              <a:ext cx="63" cy="5"/>
            </a:xfrm>
            <a:custGeom>
              <a:avLst/>
              <a:gdLst>
                <a:gd name="T0" fmla="*/ 0 w 63"/>
                <a:gd name="T1" fmla="*/ 0 h 5"/>
                <a:gd name="T2" fmla="*/ 34 w 63"/>
                <a:gd name="T3" fmla="*/ 5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34" y="5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4" name="Freeform 304"/>
            <p:cNvSpPr>
              <a:spLocks/>
            </p:cNvSpPr>
            <p:nvPr/>
          </p:nvSpPr>
          <p:spPr bwMode="auto">
            <a:xfrm>
              <a:off x="2431" y="1163"/>
              <a:ext cx="57" cy="11"/>
            </a:xfrm>
            <a:custGeom>
              <a:avLst/>
              <a:gdLst>
                <a:gd name="T0" fmla="*/ 0 w 57"/>
                <a:gd name="T1" fmla="*/ 11 h 11"/>
                <a:gd name="T2" fmla="*/ 28 w 57"/>
                <a:gd name="T3" fmla="*/ 6 h 11"/>
                <a:gd name="T4" fmla="*/ 57 w 5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1">
                  <a:moveTo>
                    <a:pt x="0" y="11"/>
                  </a:moveTo>
                  <a:lnTo>
                    <a:pt x="28" y="6"/>
                  </a:lnTo>
                  <a:lnTo>
                    <a:pt x="57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5" name="Line 305"/>
            <p:cNvSpPr>
              <a:spLocks noChangeShapeType="1"/>
            </p:cNvSpPr>
            <p:nvPr/>
          </p:nvSpPr>
          <p:spPr bwMode="auto">
            <a:xfrm>
              <a:off x="2488" y="1163"/>
              <a:ext cx="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6" name="Freeform 306"/>
            <p:cNvSpPr>
              <a:spLocks/>
            </p:cNvSpPr>
            <p:nvPr/>
          </p:nvSpPr>
          <p:spPr bwMode="auto">
            <a:xfrm>
              <a:off x="2550" y="1163"/>
              <a:ext cx="63" cy="11"/>
            </a:xfrm>
            <a:custGeom>
              <a:avLst/>
              <a:gdLst>
                <a:gd name="T0" fmla="*/ 0 w 63"/>
                <a:gd name="T1" fmla="*/ 0 h 11"/>
                <a:gd name="T2" fmla="*/ 29 w 63"/>
                <a:gd name="T3" fmla="*/ 6 h 11"/>
                <a:gd name="T4" fmla="*/ 63 w 6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29" y="6"/>
                  </a:lnTo>
                  <a:lnTo>
                    <a:pt x="63" y="11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7" name="Freeform 307"/>
            <p:cNvSpPr>
              <a:spLocks/>
            </p:cNvSpPr>
            <p:nvPr/>
          </p:nvSpPr>
          <p:spPr bwMode="auto">
            <a:xfrm>
              <a:off x="2613" y="1169"/>
              <a:ext cx="63" cy="5"/>
            </a:xfrm>
            <a:custGeom>
              <a:avLst/>
              <a:gdLst>
                <a:gd name="T0" fmla="*/ 0 w 63"/>
                <a:gd name="T1" fmla="*/ 5 h 5"/>
                <a:gd name="T2" fmla="*/ 28 w 63"/>
                <a:gd name="T3" fmla="*/ 5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8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8" name="Line 308"/>
            <p:cNvSpPr>
              <a:spLocks noChangeShapeType="1"/>
            </p:cNvSpPr>
            <p:nvPr/>
          </p:nvSpPr>
          <p:spPr bwMode="auto">
            <a:xfrm>
              <a:off x="2676" y="1169"/>
              <a:ext cx="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9" name="Freeform 309"/>
            <p:cNvSpPr>
              <a:spLocks/>
            </p:cNvSpPr>
            <p:nvPr/>
          </p:nvSpPr>
          <p:spPr bwMode="auto">
            <a:xfrm>
              <a:off x="2738" y="1163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0" name="Freeform 310"/>
            <p:cNvSpPr>
              <a:spLocks/>
            </p:cNvSpPr>
            <p:nvPr/>
          </p:nvSpPr>
          <p:spPr bwMode="auto">
            <a:xfrm>
              <a:off x="2801" y="1163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8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8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1" name="Freeform 311"/>
            <p:cNvSpPr>
              <a:spLocks/>
            </p:cNvSpPr>
            <p:nvPr/>
          </p:nvSpPr>
          <p:spPr bwMode="auto">
            <a:xfrm>
              <a:off x="2864" y="1163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6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2" name="Line 312"/>
            <p:cNvSpPr>
              <a:spLocks noChangeShapeType="1"/>
            </p:cNvSpPr>
            <p:nvPr/>
          </p:nvSpPr>
          <p:spPr bwMode="auto">
            <a:xfrm flipV="1">
              <a:off x="2926" y="1157"/>
              <a:ext cx="63" cy="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3" name="Line 313"/>
            <p:cNvSpPr>
              <a:spLocks noChangeShapeType="1"/>
            </p:cNvSpPr>
            <p:nvPr/>
          </p:nvSpPr>
          <p:spPr bwMode="auto">
            <a:xfrm flipV="1">
              <a:off x="2989" y="1146"/>
              <a:ext cx="63" cy="1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4" name="Line 314"/>
            <p:cNvSpPr>
              <a:spLocks noChangeShapeType="1"/>
            </p:cNvSpPr>
            <p:nvPr/>
          </p:nvSpPr>
          <p:spPr bwMode="auto">
            <a:xfrm flipV="1">
              <a:off x="3052" y="1140"/>
              <a:ext cx="62" cy="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5" name="Line 315"/>
            <p:cNvSpPr>
              <a:spLocks noChangeShapeType="1"/>
            </p:cNvSpPr>
            <p:nvPr/>
          </p:nvSpPr>
          <p:spPr bwMode="auto">
            <a:xfrm>
              <a:off x="3114" y="1140"/>
              <a:ext cx="63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6" name="Freeform 316"/>
            <p:cNvSpPr>
              <a:spLocks/>
            </p:cNvSpPr>
            <p:nvPr/>
          </p:nvSpPr>
          <p:spPr bwMode="auto">
            <a:xfrm>
              <a:off x="3177" y="1134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7" name="Freeform 317"/>
            <p:cNvSpPr>
              <a:spLocks/>
            </p:cNvSpPr>
            <p:nvPr/>
          </p:nvSpPr>
          <p:spPr bwMode="auto">
            <a:xfrm>
              <a:off x="3240" y="1134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8" name="Freeform 318"/>
            <p:cNvSpPr>
              <a:spLocks/>
            </p:cNvSpPr>
            <p:nvPr/>
          </p:nvSpPr>
          <p:spPr bwMode="auto">
            <a:xfrm>
              <a:off x="3303" y="1123"/>
              <a:ext cx="62" cy="11"/>
            </a:xfrm>
            <a:custGeom>
              <a:avLst/>
              <a:gdLst>
                <a:gd name="T0" fmla="*/ 0 w 62"/>
                <a:gd name="T1" fmla="*/ 11 h 11"/>
                <a:gd name="T2" fmla="*/ 28 w 62"/>
                <a:gd name="T3" fmla="*/ 6 h 11"/>
                <a:gd name="T4" fmla="*/ 62 w 6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1">
                  <a:moveTo>
                    <a:pt x="0" y="11"/>
                  </a:moveTo>
                  <a:lnTo>
                    <a:pt x="28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9" name="Freeform 319"/>
            <p:cNvSpPr>
              <a:spLocks/>
            </p:cNvSpPr>
            <p:nvPr/>
          </p:nvSpPr>
          <p:spPr bwMode="auto">
            <a:xfrm>
              <a:off x="3365" y="1123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0" name="Freeform 320"/>
            <p:cNvSpPr>
              <a:spLocks/>
            </p:cNvSpPr>
            <p:nvPr/>
          </p:nvSpPr>
          <p:spPr bwMode="auto">
            <a:xfrm>
              <a:off x="3428" y="1100"/>
              <a:ext cx="63" cy="23"/>
            </a:xfrm>
            <a:custGeom>
              <a:avLst/>
              <a:gdLst>
                <a:gd name="T0" fmla="*/ 0 w 63"/>
                <a:gd name="T1" fmla="*/ 23 h 23"/>
                <a:gd name="T2" fmla="*/ 17 w 63"/>
                <a:gd name="T3" fmla="*/ 17 h 23"/>
                <a:gd name="T4" fmla="*/ 28 w 63"/>
                <a:gd name="T5" fmla="*/ 12 h 23"/>
                <a:gd name="T6" fmla="*/ 46 w 63"/>
                <a:gd name="T7" fmla="*/ 6 h 23"/>
                <a:gd name="T8" fmla="*/ 63 w 6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lnTo>
                    <a:pt x="17" y="17"/>
                  </a:lnTo>
                  <a:lnTo>
                    <a:pt x="28" y="12"/>
                  </a:lnTo>
                  <a:lnTo>
                    <a:pt x="46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1" name="Freeform 321"/>
            <p:cNvSpPr>
              <a:spLocks/>
            </p:cNvSpPr>
            <p:nvPr/>
          </p:nvSpPr>
          <p:spPr bwMode="auto">
            <a:xfrm>
              <a:off x="3491" y="1100"/>
              <a:ext cx="62" cy="6"/>
            </a:xfrm>
            <a:custGeom>
              <a:avLst/>
              <a:gdLst>
                <a:gd name="T0" fmla="*/ 0 w 62"/>
                <a:gd name="T1" fmla="*/ 0 h 6"/>
                <a:gd name="T2" fmla="*/ 28 w 62"/>
                <a:gd name="T3" fmla="*/ 0 h 6"/>
                <a:gd name="T4" fmla="*/ 62 w 6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0"/>
                  </a:moveTo>
                  <a:lnTo>
                    <a:pt x="28" y="0"/>
                  </a:lnTo>
                  <a:lnTo>
                    <a:pt x="62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2" name="Freeform 322"/>
            <p:cNvSpPr>
              <a:spLocks/>
            </p:cNvSpPr>
            <p:nvPr/>
          </p:nvSpPr>
          <p:spPr bwMode="auto">
            <a:xfrm>
              <a:off x="3553" y="1100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3" name="Freeform 323"/>
            <p:cNvSpPr>
              <a:spLocks/>
            </p:cNvSpPr>
            <p:nvPr/>
          </p:nvSpPr>
          <p:spPr bwMode="auto">
            <a:xfrm>
              <a:off x="3616" y="1100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4" name="Freeform 324"/>
            <p:cNvSpPr>
              <a:spLocks/>
            </p:cNvSpPr>
            <p:nvPr/>
          </p:nvSpPr>
          <p:spPr bwMode="auto">
            <a:xfrm>
              <a:off x="3679" y="1106"/>
              <a:ext cx="62" cy="6"/>
            </a:xfrm>
            <a:custGeom>
              <a:avLst/>
              <a:gdLst>
                <a:gd name="T0" fmla="*/ 0 w 62"/>
                <a:gd name="T1" fmla="*/ 0 h 6"/>
                <a:gd name="T2" fmla="*/ 28 w 62"/>
                <a:gd name="T3" fmla="*/ 0 h 6"/>
                <a:gd name="T4" fmla="*/ 62 w 6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0"/>
                  </a:moveTo>
                  <a:lnTo>
                    <a:pt x="28" y="0"/>
                  </a:lnTo>
                  <a:lnTo>
                    <a:pt x="62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5" name="Freeform 325"/>
            <p:cNvSpPr>
              <a:spLocks/>
            </p:cNvSpPr>
            <p:nvPr/>
          </p:nvSpPr>
          <p:spPr bwMode="auto">
            <a:xfrm>
              <a:off x="3741" y="1112"/>
              <a:ext cx="63" cy="17"/>
            </a:xfrm>
            <a:custGeom>
              <a:avLst/>
              <a:gdLst>
                <a:gd name="T0" fmla="*/ 0 w 63"/>
                <a:gd name="T1" fmla="*/ 0 h 17"/>
                <a:gd name="T2" fmla="*/ 29 w 63"/>
                <a:gd name="T3" fmla="*/ 5 h 17"/>
                <a:gd name="T4" fmla="*/ 63 w 63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lnTo>
                    <a:pt x="29" y="5"/>
                  </a:lnTo>
                  <a:lnTo>
                    <a:pt x="63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6" name="Freeform 326"/>
            <p:cNvSpPr>
              <a:spLocks/>
            </p:cNvSpPr>
            <p:nvPr/>
          </p:nvSpPr>
          <p:spPr bwMode="auto">
            <a:xfrm>
              <a:off x="3804" y="1129"/>
              <a:ext cx="63" cy="22"/>
            </a:xfrm>
            <a:custGeom>
              <a:avLst/>
              <a:gdLst>
                <a:gd name="T0" fmla="*/ 0 w 63"/>
                <a:gd name="T1" fmla="*/ 0 h 22"/>
                <a:gd name="T2" fmla="*/ 29 w 63"/>
                <a:gd name="T3" fmla="*/ 11 h 22"/>
                <a:gd name="T4" fmla="*/ 63 w 63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2">
                  <a:moveTo>
                    <a:pt x="0" y="0"/>
                  </a:moveTo>
                  <a:lnTo>
                    <a:pt x="29" y="11"/>
                  </a:lnTo>
                  <a:lnTo>
                    <a:pt x="63" y="22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7" name="Freeform 327"/>
            <p:cNvSpPr>
              <a:spLocks/>
            </p:cNvSpPr>
            <p:nvPr/>
          </p:nvSpPr>
          <p:spPr bwMode="auto">
            <a:xfrm>
              <a:off x="3867" y="1151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8 w 63"/>
                <a:gd name="T3" fmla="*/ 6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8" y="6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8" name="Freeform 328"/>
            <p:cNvSpPr>
              <a:spLocks/>
            </p:cNvSpPr>
            <p:nvPr/>
          </p:nvSpPr>
          <p:spPr bwMode="auto">
            <a:xfrm>
              <a:off x="3930" y="1157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17 w 62"/>
                <a:gd name="T3" fmla="*/ 6 h 17"/>
                <a:gd name="T4" fmla="*/ 34 w 62"/>
                <a:gd name="T5" fmla="*/ 12 h 17"/>
                <a:gd name="T6" fmla="*/ 45 w 62"/>
                <a:gd name="T7" fmla="*/ 17 h 17"/>
                <a:gd name="T8" fmla="*/ 62 w 6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17" y="6"/>
                  </a:lnTo>
                  <a:lnTo>
                    <a:pt x="34" y="12"/>
                  </a:lnTo>
                  <a:lnTo>
                    <a:pt x="45" y="17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9" name="Freeform 329"/>
            <p:cNvSpPr>
              <a:spLocks/>
            </p:cNvSpPr>
            <p:nvPr/>
          </p:nvSpPr>
          <p:spPr bwMode="auto">
            <a:xfrm>
              <a:off x="3992" y="1146"/>
              <a:ext cx="57" cy="28"/>
            </a:xfrm>
            <a:custGeom>
              <a:avLst/>
              <a:gdLst>
                <a:gd name="T0" fmla="*/ 0 w 57"/>
                <a:gd name="T1" fmla="*/ 28 h 28"/>
                <a:gd name="T2" fmla="*/ 17 w 57"/>
                <a:gd name="T3" fmla="*/ 23 h 28"/>
                <a:gd name="T4" fmla="*/ 29 w 57"/>
                <a:gd name="T5" fmla="*/ 11 h 28"/>
                <a:gd name="T6" fmla="*/ 40 w 57"/>
                <a:gd name="T7" fmla="*/ 5 h 28"/>
                <a:gd name="T8" fmla="*/ 57 w 5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0" y="28"/>
                  </a:moveTo>
                  <a:lnTo>
                    <a:pt x="17" y="23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7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0" name="Freeform 330"/>
            <p:cNvSpPr>
              <a:spLocks/>
            </p:cNvSpPr>
            <p:nvPr/>
          </p:nvSpPr>
          <p:spPr bwMode="auto">
            <a:xfrm>
              <a:off x="4049" y="1146"/>
              <a:ext cx="63" cy="23"/>
            </a:xfrm>
            <a:custGeom>
              <a:avLst/>
              <a:gdLst>
                <a:gd name="T0" fmla="*/ 0 w 63"/>
                <a:gd name="T1" fmla="*/ 0 h 23"/>
                <a:gd name="T2" fmla="*/ 17 w 63"/>
                <a:gd name="T3" fmla="*/ 0 h 23"/>
                <a:gd name="T4" fmla="*/ 29 w 63"/>
                <a:gd name="T5" fmla="*/ 5 h 23"/>
                <a:gd name="T6" fmla="*/ 63 w 6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17" y="0"/>
                  </a:lnTo>
                  <a:lnTo>
                    <a:pt x="29" y="5"/>
                  </a:lnTo>
                  <a:lnTo>
                    <a:pt x="63" y="23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1" name="Freeform 331"/>
            <p:cNvSpPr>
              <a:spLocks/>
            </p:cNvSpPr>
            <p:nvPr/>
          </p:nvSpPr>
          <p:spPr bwMode="auto">
            <a:xfrm>
              <a:off x="4112" y="1169"/>
              <a:ext cx="63" cy="39"/>
            </a:xfrm>
            <a:custGeom>
              <a:avLst/>
              <a:gdLst>
                <a:gd name="T0" fmla="*/ 0 w 63"/>
                <a:gd name="T1" fmla="*/ 0 h 39"/>
                <a:gd name="T2" fmla="*/ 11 w 63"/>
                <a:gd name="T3" fmla="*/ 0 h 39"/>
                <a:gd name="T4" fmla="*/ 28 w 63"/>
                <a:gd name="T5" fmla="*/ 5 h 39"/>
                <a:gd name="T6" fmla="*/ 51 w 63"/>
                <a:gd name="T7" fmla="*/ 17 h 39"/>
                <a:gd name="T8" fmla="*/ 63 w 6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9">
                  <a:moveTo>
                    <a:pt x="0" y="0"/>
                  </a:moveTo>
                  <a:lnTo>
                    <a:pt x="11" y="0"/>
                  </a:lnTo>
                  <a:lnTo>
                    <a:pt x="28" y="5"/>
                  </a:lnTo>
                  <a:lnTo>
                    <a:pt x="51" y="17"/>
                  </a:lnTo>
                  <a:lnTo>
                    <a:pt x="63" y="39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2" name="Freeform 332"/>
            <p:cNvSpPr>
              <a:spLocks/>
            </p:cNvSpPr>
            <p:nvPr/>
          </p:nvSpPr>
          <p:spPr bwMode="auto">
            <a:xfrm>
              <a:off x="4175" y="1208"/>
              <a:ext cx="142" cy="719"/>
            </a:xfrm>
            <a:custGeom>
              <a:avLst/>
              <a:gdLst>
                <a:gd name="T0" fmla="*/ 0 w 142"/>
                <a:gd name="T1" fmla="*/ 0 h 719"/>
                <a:gd name="T2" fmla="*/ 5 w 142"/>
                <a:gd name="T3" fmla="*/ 29 h 719"/>
                <a:gd name="T4" fmla="*/ 11 w 142"/>
                <a:gd name="T5" fmla="*/ 57 h 719"/>
                <a:gd name="T6" fmla="*/ 22 w 142"/>
                <a:gd name="T7" fmla="*/ 92 h 719"/>
                <a:gd name="T8" fmla="*/ 28 w 142"/>
                <a:gd name="T9" fmla="*/ 132 h 719"/>
                <a:gd name="T10" fmla="*/ 45 w 142"/>
                <a:gd name="T11" fmla="*/ 223 h 719"/>
                <a:gd name="T12" fmla="*/ 68 w 142"/>
                <a:gd name="T13" fmla="*/ 320 h 719"/>
                <a:gd name="T14" fmla="*/ 85 w 142"/>
                <a:gd name="T15" fmla="*/ 422 h 719"/>
                <a:gd name="T16" fmla="*/ 102 w 142"/>
                <a:gd name="T17" fmla="*/ 525 h 719"/>
                <a:gd name="T18" fmla="*/ 125 w 142"/>
                <a:gd name="T19" fmla="*/ 622 h 719"/>
                <a:gd name="T20" fmla="*/ 142 w 142"/>
                <a:gd name="T21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719">
                  <a:moveTo>
                    <a:pt x="0" y="0"/>
                  </a:moveTo>
                  <a:lnTo>
                    <a:pt x="5" y="29"/>
                  </a:lnTo>
                  <a:lnTo>
                    <a:pt x="11" y="57"/>
                  </a:lnTo>
                  <a:lnTo>
                    <a:pt x="22" y="92"/>
                  </a:lnTo>
                  <a:lnTo>
                    <a:pt x="28" y="132"/>
                  </a:lnTo>
                  <a:lnTo>
                    <a:pt x="45" y="223"/>
                  </a:lnTo>
                  <a:lnTo>
                    <a:pt x="68" y="320"/>
                  </a:lnTo>
                  <a:lnTo>
                    <a:pt x="85" y="422"/>
                  </a:lnTo>
                  <a:lnTo>
                    <a:pt x="102" y="525"/>
                  </a:lnTo>
                  <a:lnTo>
                    <a:pt x="125" y="622"/>
                  </a:lnTo>
                  <a:lnTo>
                    <a:pt x="142" y="719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3" name="Freeform 333"/>
            <p:cNvSpPr>
              <a:spLocks/>
            </p:cNvSpPr>
            <p:nvPr/>
          </p:nvSpPr>
          <p:spPr bwMode="auto">
            <a:xfrm>
              <a:off x="1239" y="191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4" name="Freeform 334"/>
            <p:cNvSpPr>
              <a:spLocks/>
            </p:cNvSpPr>
            <p:nvPr/>
          </p:nvSpPr>
          <p:spPr bwMode="auto">
            <a:xfrm>
              <a:off x="1348" y="118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5" name="Freeform 335"/>
            <p:cNvSpPr>
              <a:spLocks/>
            </p:cNvSpPr>
            <p:nvPr/>
          </p:nvSpPr>
          <p:spPr bwMode="auto">
            <a:xfrm>
              <a:off x="1410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6" name="Freeform 336"/>
            <p:cNvSpPr>
              <a:spLocks/>
            </p:cNvSpPr>
            <p:nvPr/>
          </p:nvSpPr>
          <p:spPr bwMode="auto">
            <a:xfrm>
              <a:off x="1473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7" name="Freeform 337"/>
            <p:cNvSpPr>
              <a:spLocks/>
            </p:cNvSpPr>
            <p:nvPr/>
          </p:nvSpPr>
          <p:spPr bwMode="auto">
            <a:xfrm>
              <a:off x="1536" y="110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8" name="Freeform 338"/>
            <p:cNvSpPr>
              <a:spLocks/>
            </p:cNvSpPr>
            <p:nvPr/>
          </p:nvSpPr>
          <p:spPr bwMode="auto">
            <a:xfrm>
              <a:off x="1598" y="1100"/>
              <a:ext cx="35" cy="3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9" name="Freeform 339"/>
            <p:cNvSpPr>
              <a:spLocks/>
            </p:cNvSpPr>
            <p:nvPr/>
          </p:nvSpPr>
          <p:spPr bwMode="auto">
            <a:xfrm>
              <a:off x="1661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0" name="Freeform 340"/>
            <p:cNvSpPr>
              <a:spLocks/>
            </p:cNvSpPr>
            <p:nvPr/>
          </p:nvSpPr>
          <p:spPr bwMode="auto">
            <a:xfrm>
              <a:off x="1724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1" name="Freeform 341"/>
            <p:cNvSpPr>
              <a:spLocks/>
            </p:cNvSpPr>
            <p:nvPr/>
          </p:nvSpPr>
          <p:spPr bwMode="auto">
            <a:xfrm>
              <a:off x="1786" y="1112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2" name="Freeform 342"/>
            <p:cNvSpPr>
              <a:spLocks/>
            </p:cNvSpPr>
            <p:nvPr/>
          </p:nvSpPr>
          <p:spPr bwMode="auto">
            <a:xfrm>
              <a:off x="1849" y="110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3" name="Freeform 343"/>
            <p:cNvSpPr>
              <a:spLocks/>
            </p:cNvSpPr>
            <p:nvPr/>
          </p:nvSpPr>
          <p:spPr bwMode="auto">
            <a:xfrm>
              <a:off x="1912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4" name="Freeform 344"/>
            <p:cNvSpPr>
              <a:spLocks/>
            </p:cNvSpPr>
            <p:nvPr/>
          </p:nvSpPr>
          <p:spPr bwMode="auto">
            <a:xfrm>
              <a:off x="1975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5" name="Freeform 345"/>
            <p:cNvSpPr>
              <a:spLocks/>
            </p:cNvSpPr>
            <p:nvPr/>
          </p:nvSpPr>
          <p:spPr bwMode="auto">
            <a:xfrm>
              <a:off x="2037" y="112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6" name="Freeform 346"/>
            <p:cNvSpPr>
              <a:spLocks/>
            </p:cNvSpPr>
            <p:nvPr/>
          </p:nvSpPr>
          <p:spPr bwMode="auto">
            <a:xfrm>
              <a:off x="2100" y="114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7" name="Freeform 347"/>
            <p:cNvSpPr>
              <a:spLocks/>
            </p:cNvSpPr>
            <p:nvPr/>
          </p:nvSpPr>
          <p:spPr bwMode="auto">
            <a:xfrm>
              <a:off x="2163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8" name="Freeform 348"/>
            <p:cNvSpPr>
              <a:spLocks/>
            </p:cNvSpPr>
            <p:nvPr/>
          </p:nvSpPr>
          <p:spPr bwMode="auto">
            <a:xfrm>
              <a:off x="2225" y="1151"/>
              <a:ext cx="35" cy="35"/>
            </a:xfrm>
            <a:custGeom>
              <a:avLst/>
              <a:gdLst>
                <a:gd name="T0" fmla="*/ 17 w 35"/>
                <a:gd name="T1" fmla="*/ 0 h 35"/>
                <a:gd name="T2" fmla="*/ 35 w 35"/>
                <a:gd name="T3" fmla="*/ 18 h 35"/>
                <a:gd name="T4" fmla="*/ 17 w 35"/>
                <a:gd name="T5" fmla="*/ 35 h 35"/>
                <a:gd name="T6" fmla="*/ 0 w 35"/>
                <a:gd name="T7" fmla="*/ 18 h 35"/>
                <a:gd name="T8" fmla="*/ 17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35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9" name="Freeform 349"/>
            <p:cNvSpPr>
              <a:spLocks/>
            </p:cNvSpPr>
            <p:nvPr/>
          </p:nvSpPr>
          <p:spPr bwMode="auto">
            <a:xfrm>
              <a:off x="2288" y="1151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0" name="Freeform 350"/>
            <p:cNvSpPr>
              <a:spLocks/>
            </p:cNvSpPr>
            <p:nvPr/>
          </p:nvSpPr>
          <p:spPr bwMode="auto">
            <a:xfrm>
              <a:off x="2351" y="1134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7 h 35"/>
                <a:gd name="T4" fmla="*/ 17 w 34"/>
                <a:gd name="T5" fmla="*/ 35 h 35"/>
                <a:gd name="T6" fmla="*/ 0 w 34"/>
                <a:gd name="T7" fmla="*/ 17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1" name="Freeform 351"/>
            <p:cNvSpPr>
              <a:spLocks/>
            </p:cNvSpPr>
            <p:nvPr/>
          </p:nvSpPr>
          <p:spPr bwMode="auto">
            <a:xfrm>
              <a:off x="2413" y="1134"/>
              <a:ext cx="35" cy="35"/>
            </a:xfrm>
            <a:custGeom>
              <a:avLst/>
              <a:gdLst>
                <a:gd name="T0" fmla="*/ 18 w 35"/>
                <a:gd name="T1" fmla="*/ 0 h 35"/>
                <a:gd name="T2" fmla="*/ 35 w 35"/>
                <a:gd name="T3" fmla="*/ 17 h 35"/>
                <a:gd name="T4" fmla="*/ 18 w 35"/>
                <a:gd name="T5" fmla="*/ 35 h 35"/>
                <a:gd name="T6" fmla="*/ 0 w 35"/>
                <a:gd name="T7" fmla="*/ 17 h 35"/>
                <a:gd name="T8" fmla="*/ 18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35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2" name="Freeform 352"/>
            <p:cNvSpPr>
              <a:spLocks/>
            </p:cNvSpPr>
            <p:nvPr/>
          </p:nvSpPr>
          <p:spPr bwMode="auto">
            <a:xfrm>
              <a:off x="2470" y="1140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3" name="Freeform 353"/>
            <p:cNvSpPr>
              <a:spLocks/>
            </p:cNvSpPr>
            <p:nvPr/>
          </p:nvSpPr>
          <p:spPr bwMode="auto">
            <a:xfrm>
              <a:off x="2533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4" name="Freeform 354"/>
            <p:cNvSpPr>
              <a:spLocks/>
            </p:cNvSpPr>
            <p:nvPr/>
          </p:nvSpPr>
          <p:spPr bwMode="auto">
            <a:xfrm>
              <a:off x="2596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5" name="Freeform 355"/>
            <p:cNvSpPr>
              <a:spLocks/>
            </p:cNvSpPr>
            <p:nvPr/>
          </p:nvSpPr>
          <p:spPr bwMode="auto">
            <a:xfrm>
              <a:off x="2659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6" name="Freeform 356"/>
            <p:cNvSpPr>
              <a:spLocks/>
            </p:cNvSpPr>
            <p:nvPr/>
          </p:nvSpPr>
          <p:spPr bwMode="auto">
            <a:xfrm>
              <a:off x="2721" y="114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7" name="Freeform 357"/>
            <p:cNvSpPr>
              <a:spLocks/>
            </p:cNvSpPr>
            <p:nvPr/>
          </p:nvSpPr>
          <p:spPr bwMode="auto">
            <a:xfrm>
              <a:off x="2784" y="112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8" name="Freeform 358"/>
            <p:cNvSpPr>
              <a:spLocks/>
            </p:cNvSpPr>
            <p:nvPr/>
          </p:nvSpPr>
          <p:spPr bwMode="auto">
            <a:xfrm>
              <a:off x="2847" y="112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9" name="Freeform 359"/>
            <p:cNvSpPr>
              <a:spLocks/>
            </p:cNvSpPr>
            <p:nvPr/>
          </p:nvSpPr>
          <p:spPr bwMode="auto">
            <a:xfrm>
              <a:off x="2909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0" name="Freeform 360"/>
            <p:cNvSpPr>
              <a:spLocks/>
            </p:cNvSpPr>
            <p:nvPr/>
          </p:nvSpPr>
          <p:spPr bwMode="auto">
            <a:xfrm>
              <a:off x="2972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1" name="Freeform 361"/>
            <p:cNvSpPr>
              <a:spLocks/>
            </p:cNvSpPr>
            <p:nvPr/>
          </p:nvSpPr>
          <p:spPr bwMode="auto">
            <a:xfrm>
              <a:off x="3035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2" name="Freeform 362"/>
            <p:cNvSpPr>
              <a:spLocks/>
            </p:cNvSpPr>
            <p:nvPr/>
          </p:nvSpPr>
          <p:spPr bwMode="auto">
            <a:xfrm>
              <a:off x="3097" y="1117"/>
              <a:ext cx="35" cy="3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3" name="Freeform 363"/>
            <p:cNvSpPr>
              <a:spLocks/>
            </p:cNvSpPr>
            <p:nvPr/>
          </p:nvSpPr>
          <p:spPr bwMode="auto">
            <a:xfrm>
              <a:off x="3160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4" name="Freeform 364"/>
            <p:cNvSpPr>
              <a:spLocks/>
            </p:cNvSpPr>
            <p:nvPr/>
          </p:nvSpPr>
          <p:spPr bwMode="auto">
            <a:xfrm>
              <a:off x="3223" y="110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5" name="Freeform 365"/>
            <p:cNvSpPr>
              <a:spLocks/>
            </p:cNvSpPr>
            <p:nvPr/>
          </p:nvSpPr>
          <p:spPr bwMode="auto">
            <a:xfrm>
              <a:off x="3285" y="1100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6" name="Freeform 366"/>
            <p:cNvSpPr>
              <a:spLocks/>
            </p:cNvSpPr>
            <p:nvPr/>
          </p:nvSpPr>
          <p:spPr bwMode="auto">
            <a:xfrm>
              <a:off x="3348" y="1094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7" name="Freeform 367"/>
            <p:cNvSpPr>
              <a:spLocks/>
            </p:cNvSpPr>
            <p:nvPr/>
          </p:nvSpPr>
          <p:spPr bwMode="auto">
            <a:xfrm>
              <a:off x="3411" y="108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8" name="Freeform 368"/>
            <p:cNvSpPr>
              <a:spLocks/>
            </p:cNvSpPr>
            <p:nvPr/>
          </p:nvSpPr>
          <p:spPr bwMode="auto">
            <a:xfrm>
              <a:off x="3474" y="108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9" name="Freeform 369"/>
            <p:cNvSpPr>
              <a:spLocks/>
            </p:cNvSpPr>
            <p:nvPr/>
          </p:nvSpPr>
          <p:spPr bwMode="auto">
            <a:xfrm>
              <a:off x="3536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0" name="Freeform 370"/>
            <p:cNvSpPr>
              <a:spLocks/>
            </p:cNvSpPr>
            <p:nvPr/>
          </p:nvSpPr>
          <p:spPr bwMode="auto">
            <a:xfrm>
              <a:off x="3599" y="1117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1" name="Freeform 371"/>
            <p:cNvSpPr>
              <a:spLocks/>
            </p:cNvSpPr>
            <p:nvPr/>
          </p:nvSpPr>
          <p:spPr bwMode="auto">
            <a:xfrm>
              <a:off x="3662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2" name="Freeform 372"/>
            <p:cNvSpPr>
              <a:spLocks/>
            </p:cNvSpPr>
            <p:nvPr/>
          </p:nvSpPr>
          <p:spPr bwMode="auto">
            <a:xfrm>
              <a:off x="3724" y="1140"/>
              <a:ext cx="35" cy="3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3" name="Freeform 373"/>
            <p:cNvSpPr>
              <a:spLocks/>
            </p:cNvSpPr>
            <p:nvPr/>
          </p:nvSpPr>
          <p:spPr bwMode="auto">
            <a:xfrm>
              <a:off x="3787" y="114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4" name="Freeform 374"/>
            <p:cNvSpPr>
              <a:spLocks/>
            </p:cNvSpPr>
            <p:nvPr/>
          </p:nvSpPr>
          <p:spPr bwMode="auto">
            <a:xfrm>
              <a:off x="3850" y="1151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5" name="Freeform 375"/>
            <p:cNvSpPr>
              <a:spLocks/>
            </p:cNvSpPr>
            <p:nvPr/>
          </p:nvSpPr>
          <p:spPr bwMode="auto">
            <a:xfrm>
              <a:off x="3912" y="1174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6" name="Freeform 376"/>
            <p:cNvSpPr>
              <a:spLocks/>
            </p:cNvSpPr>
            <p:nvPr/>
          </p:nvSpPr>
          <p:spPr bwMode="auto">
            <a:xfrm>
              <a:off x="3975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7" name="Freeform 377"/>
            <p:cNvSpPr>
              <a:spLocks/>
            </p:cNvSpPr>
            <p:nvPr/>
          </p:nvSpPr>
          <p:spPr bwMode="auto">
            <a:xfrm>
              <a:off x="4032" y="116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8" name="Freeform 378"/>
            <p:cNvSpPr>
              <a:spLocks/>
            </p:cNvSpPr>
            <p:nvPr/>
          </p:nvSpPr>
          <p:spPr bwMode="auto">
            <a:xfrm>
              <a:off x="4095" y="116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9" name="Freeform 379"/>
            <p:cNvSpPr>
              <a:spLocks/>
            </p:cNvSpPr>
            <p:nvPr/>
          </p:nvSpPr>
          <p:spPr bwMode="auto">
            <a:xfrm>
              <a:off x="4158" y="1248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7 h 35"/>
                <a:gd name="T4" fmla="*/ 17 w 34"/>
                <a:gd name="T5" fmla="*/ 35 h 35"/>
                <a:gd name="T6" fmla="*/ 0 w 34"/>
                <a:gd name="T7" fmla="*/ 17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0" name="Freeform 380"/>
            <p:cNvSpPr>
              <a:spLocks/>
            </p:cNvSpPr>
            <p:nvPr/>
          </p:nvSpPr>
          <p:spPr bwMode="auto">
            <a:xfrm>
              <a:off x="4300" y="191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1" name="Rectangle 381"/>
            <p:cNvSpPr>
              <a:spLocks noChangeArrowheads="1"/>
            </p:cNvSpPr>
            <p:nvPr/>
          </p:nvSpPr>
          <p:spPr bwMode="auto">
            <a:xfrm>
              <a:off x="1239" y="191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2" name="Rectangle 382"/>
            <p:cNvSpPr>
              <a:spLocks noChangeArrowheads="1"/>
            </p:cNvSpPr>
            <p:nvPr/>
          </p:nvSpPr>
          <p:spPr bwMode="auto">
            <a:xfrm>
              <a:off x="1348" y="153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3" name="Rectangle 383"/>
            <p:cNvSpPr>
              <a:spLocks noChangeArrowheads="1"/>
            </p:cNvSpPr>
            <p:nvPr/>
          </p:nvSpPr>
          <p:spPr bwMode="auto">
            <a:xfrm>
              <a:off x="1410" y="124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4" name="Rectangle 384"/>
            <p:cNvSpPr>
              <a:spLocks noChangeArrowheads="1"/>
            </p:cNvSpPr>
            <p:nvPr/>
          </p:nvSpPr>
          <p:spPr bwMode="auto">
            <a:xfrm>
              <a:off x="1473" y="118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5" name="Rectangle 385"/>
            <p:cNvSpPr>
              <a:spLocks noChangeArrowheads="1"/>
            </p:cNvSpPr>
            <p:nvPr/>
          </p:nvSpPr>
          <p:spPr bwMode="auto">
            <a:xfrm>
              <a:off x="1536" y="114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6" name="Rectangle 386"/>
            <p:cNvSpPr>
              <a:spLocks noChangeArrowheads="1"/>
            </p:cNvSpPr>
            <p:nvPr/>
          </p:nvSpPr>
          <p:spPr bwMode="auto">
            <a:xfrm>
              <a:off x="1598" y="1112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7" name="Rectangle 387"/>
            <p:cNvSpPr>
              <a:spLocks noChangeArrowheads="1"/>
            </p:cNvSpPr>
            <p:nvPr/>
          </p:nvSpPr>
          <p:spPr bwMode="auto">
            <a:xfrm>
              <a:off x="1661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8" name="Rectangle 388"/>
            <p:cNvSpPr>
              <a:spLocks noChangeArrowheads="1"/>
            </p:cNvSpPr>
            <p:nvPr/>
          </p:nvSpPr>
          <p:spPr bwMode="auto">
            <a:xfrm>
              <a:off x="1724" y="110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9" name="Rectangle 389"/>
            <p:cNvSpPr>
              <a:spLocks noChangeArrowheads="1"/>
            </p:cNvSpPr>
            <p:nvPr/>
          </p:nvSpPr>
          <p:spPr bwMode="auto">
            <a:xfrm>
              <a:off x="1786" y="1100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0" name="Rectangle 390"/>
            <p:cNvSpPr>
              <a:spLocks noChangeArrowheads="1"/>
            </p:cNvSpPr>
            <p:nvPr/>
          </p:nvSpPr>
          <p:spPr bwMode="auto">
            <a:xfrm>
              <a:off x="1849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1" name="Rectangle 391"/>
            <p:cNvSpPr>
              <a:spLocks noChangeArrowheads="1"/>
            </p:cNvSpPr>
            <p:nvPr/>
          </p:nvSpPr>
          <p:spPr bwMode="auto">
            <a:xfrm>
              <a:off x="1912" y="1094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2" name="Rectangle 392"/>
            <p:cNvSpPr>
              <a:spLocks noChangeArrowheads="1"/>
            </p:cNvSpPr>
            <p:nvPr/>
          </p:nvSpPr>
          <p:spPr bwMode="auto">
            <a:xfrm>
              <a:off x="1975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3" name="Rectangle 393"/>
            <p:cNvSpPr>
              <a:spLocks noChangeArrowheads="1"/>
            </p:cNvSpPr>
            <p:nvPr/>
          </p:nvSpPr>
          <p:spPr bwMode="auto">
            <a:xfrm>
              <a:off x="2037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4" name="Rectangle 394"/>
            <p:cNvSpPr>
              <a:spLocks noChangeArrowheads="1"/>
            </p:cNvSpPr>
            <p:nvPr/>
          </p:nvSpPr>
          <p:spPr bwMode="auto">
            <a:xfrm>
              <a:off x="2100" y="1112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5" name="Rectangle 395"/>
            <p:cNvSpPr>
              <a:spLocks noChangeArrowheads="1"/>
            </p:cNvSpPr>
            <p:nvPr/>
          </p:nvSpPr>
          <p:spPr bwMode="auto">
            <a:xfrm>
              <a:off x="2163" y="112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6" name="Rectangle 396"/>
            <p:cNvSpPr>
              <a:spLocks noChangeArrowheads="1"/>
            </p:cNvSpPr>
            <p:nvPr/>
          </p:nvSpPr>
          <p:spPr bwMode="auto">
            <a:xfrm>
              <a:off x="2225" y="1146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7" name="Rectangle 397"/>
            <p:cNvSpPr>
              <a:spLocks noChangeArrowheads="1"/>
            </p:cNvSpPr>
            <p:nvPr/>
          </p:nvSpPr>
          <p:spPr bwMode="auto">
            <a:xfrm>
              <a:off x="2288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8" name="Rectangle 398"/>
            <p:cNvSpPr>
              <a:spLocks noChangeArrowheads="1"/>
            </p:cNvSpPr>
            <p:nvPr/>
          </p:nvSpPr>
          <p:spPr bwMode="auto">
            <a:xfrm>
              <a:off x="2351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9" name="Rectangle 399"/>
            <p:cNvSpPr>
              <a:spLocks noChangeArrowheads="1"/>
            </p:cNvSpPr>
            <p:nvPr/>
          </p:nvSpPr>
          <p:spPr bwMode="auto">
            <a:xfrm>
              <a:off x="2413" y="1157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1" name="Rectangle 401"/>
            <p:cNvSpPr>
              <a:spLocks noChangeArrowheads="1"/>
            </p:cNvSpPr>
            <p:nvPr/>
          </p:nvSpPr>
          <p:spPr bwMode="auto">
            <a:xfrm>
              <a:off x="2470" y="1146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2" name="Rectangle 402"/>
            <p:cNvSpPr>
              <a:spLocks noChangeArrowheads="1"/>
            </p:cNvSpPr>
            <p:nvPr/>
          </p:nvSpPr>
          <p:spPr bwMode="auto">
            <a:xfrm>
              <a:off x="2533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3" name="Rectangle 403"/>
            <p:cNvSpPr>
              <a:spLocks noChangeArrowheads="1"/>
            </p:cNvSpPr>
            <p:nvPr/>
          </p:nvSpPr>
          <p:spPr bwMode="auto">
            <a:xfrm>
              <a:off x="2596" y="1157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4" name="Rectangle 404"/>
            <p:cNvSpPr>
              <a:spLocks noChangeArrowheads="1"/>
            </p:cNvSpPr>
            <p:nvPr/>
          </p:nvSpPr>
          <p:spPr bwMode="auto">
            <a:xfrm>
              <a:off x="2659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5" name="Rectangle 405"/>
            <p:cNvSpPr>
              <a:spLocks noChangeArrowheads="1"/>
            </p:cNvSpPr>
            <p:nvPr/>
          </p:nvSpPr>
          <p:spPr bwMode="auto">
            <a:xfrm>
              <a:off x="2721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6" name="Rectangle 406"/>
            <p:cNvSpPr>
              <a:spLocks noChangeArrowheads="1"/>
            </p:cNvSpPr>
            <p:nvPr/>
          </p:nvSpPr>
          <p:spPr bwMode="auto">
            <a:xfrm>
              <a:off x="2784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7" name="Rectangle 407"/>
            <p:cNvSpPr>
              <a:spLocks noChangeArrowheads="1"/>
            </p:cNvSpPr>
            <p:nvPr/>
          </p:nvSpPr>
          <p:spPr bwMode="auto">
            <a:xfrm>
              <a:off x="2847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8" name="Rectangle 408"/>
            <p:cNvSpPr>
              <a:spLocks noChangeArrowheads="1"/>
            </p:cNvSpPr>
            <p:nvPr/>
          </p:nvSpPr>
          <p:spPr bwMode="auto">
            <a:xfrm>
              <a:off x="2909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9" name="Rectangle 409"/>
            <p:cNvSpPr>
              <a:spLocks noChangeArrowheads="1"/>
            </p:cNvSpPr>
            <p:nvPr/>
          </p:nvSpPr>
          <p:spPr bwMode="auto">
            <a:xfrm>
              <a:off x="2972" y="114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0" name="Rectangle 410"/>
            <p:cNvSpPr>
              <a:spLocks noChangeArrowheads="1"/>
            </p:cNvSpPr>
            <p:nvPr/>
          </p:nvSpPr>
          <p:spPr bwMode="auto">
            <a:xfrm>
              <a:off x="3035" y="112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1" name="Rectangle 411"/>
            <p:cNvSpPr>
              <a:spLocks noChangeArrowheads="1"/>
            </p:cNvSpPr>
            <p:nvPr/>
          </p:nvSpPr>
          <p:spPr bwMode="auto">
            <a:xfrm>
              <a:off x="3097" y="1123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2" name="Rectangle 412"/>
            <p:cNvSpPr>
              <a:spLocks noChangeArrowheads="1"/>
            </p:cNvSpPr>
            <p:nvPr/>
          </p:nvSpPr>
          <p:spPr bwMode="auto">
            <a:xfrm>
              <a:off x="3160" y="112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3" name="Rectangle 413"/>
            <p:cNvSpPr>
              <a:spLocks noChangeArrowheads="1"/>
            </p:cNvSpPr>
            <p:nvPr/>
          </p:nvSpPr>
          <p:spPr bwMode="auto">
            <a:xfrm>
              <a:off x="3223" y="1117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4" name="Rectangle 414"/>
            <p:cNvSpPr>
              <a:spLocks noChangeArrowheads="1"/>
            </p:cNvSpPr>
            <p:nvPr/>
          </p:nvSpPr>
          <p:spPr bwMode="auto">
            <a:xfrm>
              <a:off x="3285" y="1117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5" name="Rectangle 415"/>
            <p:cNvSpPr>
              <a:spLocks noChangeArrowheads="1"/>
            </p:cNvSpPr>
            <p:nvPr/>
          </p:nvSpPr>
          <p:spPr bwMode="auto">
            <a:xfrm>
              <a:off x="3348" y="110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6" name="Rectangle 416"/>
            <p:cNvSpPr>
              <a:spLocks noChangeArrowheads="1"/>
            </p:cNvSpPr>
            <p:nvPr/>
          </p:nvSpPr>
          <p:spPr bwMode="auto">
            <a:xfrm>
              <a:off x="3411" y="110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7" name="Rectangle 417"/>
            <p:cNvSpPr>
              <a:spLocks noChangeArrowheads="1"/>
            </p:cNvSpPr>
            <p:nvPr/>
          </p:nvSpPr>
          <p:spPr bwMode="auto">
            <a:xfrm>
              <a:off x="3474" y="108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8" name="Rectangle 418"/>
            <p:cNvSpPr>
              <a:spLocks noChangeArrowheads="1"/>
            </p:cNvSpPr>
            <p:nvPr/>
          </p:nvSpPr>
          <p:spPr bwMode="auto">
            <a:xfrm>
              <a:off x="3536" y="108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9" name="Rectangle 419"/>
            <p:cNvSpPr>
              <a:spLocks noChangeArrowheads="1"/>
            </p:cNvSpPr>
            <p:nvPr/>
          </p:nvSpPr>
          <p:spPr bwMode="auto">
            <a:xfrm>
              <a:off x="3599" y="108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0" name="Rectangle 420"/>
            <p:cNvSpPr>
              <a:spLocks noChangeArrowheads="1"/>
            </p:cNvSpPr>
            <p:nvPr/>
          </p:nvSpPr>
          <p:spPr bwMode="auto">
            <a:xfrm>
              <a:off x="3662" y="108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1" name="Rectangle 421"/>
            <p:cNvSpPr>
              <a:spLocks noChangeArrowheads="1"/>
            </p:cNvSpPr>
            <p:nvPr/>
          </p:nvSpPr>
          <p:spPr bwMode="auto">
            <a:xfrm>
              <a:off x="3724" y="1094"/>
              <a:ext cx="35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2" name="Rectangle 422"/>
            <p:cNvSpPr>
              <a:spLocks noChangeArrowheads="1"/>
            </p:cNvSpPr>
            <p:nvPr/>
          </p:nvSpPr>
          <p:spPr bwMode="auto">
            <a:xfrm>
              <a:off x="3787" y="1112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3" name="Rectangle 423"/>
            <p:cNvSpPr>
              <a:spLocks noChangeArrowheads="1"/>
            </p:cNvSpPr>
            <p:nvPr/>
          </p:nvSpPr>
          <p:spPr bwMode="auto">
            <a:xfrm>
              <a:off x="3850" y="1134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4" name="Rectangle 424"/>
            <p:cNvSpPr>
              <a:spLocks noChangeArrowheads="1"/>
            </p:cNvSpPr>
            <p:nvPr/>
          </p:nvSpPr>
          <p:spPr bwMode="auto">
            <a:xfrm>
              <a:off x="3912" y="1140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5" name="Rectangle 425"/>
            <p:cNvSpPr>
              <a:spLocks noChangeArrowheads="1"/>
            </p:cNvSpPr>
            <p:nvPr/>
          </p:nvSpPr>
          <p:spPr bwMode="auto">
            <a:xfrm>
              <a:off x="3975" y="1157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6" name="Rectangle 426"/>
            <p:cNvSpPr>
              <a:spLocks noChangeArrowheads="1"/>
            </p:cNvSpPr>
            <p:nvPr/>
          </p:nvSpPr>
          <p:spPr bwMode="auto">
            <a:xfrm>
              <a:off x="4032" y="112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7" name="Rectangle 427"/>
            <p:cNvSpPr>
              <a:spLocks noChangeArrowheads="1"/>
            </p:cNvSpPr>
            <p:nvPr/>
          </p:nvSpPr>
          <p:spPr bwMode="auto">
            <a:xfrm>
              <a:off x="4095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8" name="Rectangle 428"/>
            <p:cNvSpPr>
              <a:spLocks noChangeArrowheads="1"/>
            </p:cNvSpPr>
            <p:nvPr/>
          </p:nvSpPr>
          <p:spPr bwMode="auto">
            <a:xfrm>
              <a:off x="4158" y="119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9" name="Rectangle 429"/>
            <p:cNvSpPr>
              <a:spLocks noChangeArrowheads="1"/>
            </p:cNvSpPr>
            <p:nvPr/>
          </p:nvSpPr>
          <p:spPr bwMode="auto">
            <a:xfrm>
              <a:off x="4300" y="191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70" name="Rectangle 430"/>
            <p:cNvSpPr>
              <a:spLocks noChangeArrowheads="1"/>
            </p:cNvSpPr>
            <p:nvPr/>
          </p:nvSpPr>
          <p:spPr bwMode="auto">
            <a:xfrm>
              <a:off x="1177" y="188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1" name="Rectangle 431"/>
            <p:cNvSpPr>
              <a:spLocks noChangeArrowheads="1"/>
            </p:cNvSpPr>
            <p:nvPr/>
          </p:nvSpPr>
          <p:spPr bwMode="auto">
            <a:xfrm>
              <a:off x="1177" y="173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2" name="Rectangle 432"/>
            <p:cNvSpPr>
              <a:spLocks noChangeArrowheads="1"/>
            </p:cNvSpPr>
            <p:nvPr/>
          </p:nvSpPr>
          <p:spPr bwMode="auto">
            <a:xfrm>
              <a:off x="1177" y="159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3" name="Rectangle 433"/>
            <p:cNvSpPr>
              <a:spLocks noChangeArrowheads="1"/>
            </p:cNvSpPr>
            <p:nvPr/>
          </p:nvSpPr>
          <p:spPr bwMode="auto">
            <a:xfrm>
              <a:off x="1177" y="144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4" name="Rectangle 434"/>
            <p:cNvSpPr>
              <a:spLocks noChangeArrowheads="1"/>
            </p:cNvSpPr>
            <p:nvPr/>
          </p:nvSpPr>
          <p:spPr bwMode="auto">
            <a:xfrm>
              <a:off x="1177" y="128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5" name="Rectangle 435"/>
            <p:cNvSpPr>
              <a:spLocks noChangeArrowheads="1"/>
            </p:cNvSpPr>
            <p:nvPr/>
          </p:nvSpPr>
          <p:spPr bwMode="auto">
            <a:xfrm>
              <a:off x="1177" y="114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6" name="Rectangle 436"/>
            <p:cNvSpPr>
              <a:spLocks noChangeArrowheads="1"/>
            </p:cNvSpPr>
            <p:nvPr/>
          </p:nvSpPr>
          <p:spPr bwMode="auto">
            <a:xfrm>
              <a:off x="1177" y="99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7" name="Rectangle 437"/>
            <p:cNvSpPr>
              <a:spLocks noChangeArrowheads="1"/>
            </p:cNvSpPr>
            <p:nvPr/>
          </p:nvSpPr>
          <p:spPr bwMode="auto">
            <a:xfrm>
              <a:off x="1239" y="197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8" name="Rectangle 438"/>
            <p:cNvSpPr>
              <a:spLocks noChangeArrowheads="1"/>
            </p:cNvSpPr>
            <p:nvPr/>
          </p:nvSpPr>
          <p:spPr bwMode="auto">
            <a:xfrm>
              <a:off x="1536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79" name="Rectangle 439"/>
            <p:cNvSpPr>
              <a:spLocks noChangeArrowheads="1"/>
            </p:cNvSpPr>
            <p:nvPr/>
          </p:nvSpPr>
          <p:spPr bwMode="auto">
            <a:xfrm>
              <a:off x="1849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0" name="Rectangle 440"/>
            <p:cNvSpPr>
              <a:spLocks noChangeArrowheads="1"/>
            </p:cNvSpPr>
            <p:nvPr/>
          </p:nvSpPr>
          <p:spPr bwMode="auto">
            <a:xfrm>
              <a:off x="2157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1" name="Rectangle 441"/>
            <p:cNvSpPr>
              <a:spLocks noChangeArrowheads="1"/>
            </p:cNvSpPr>
            <p:nvPr/>
          </p:nvSpPr>
          <p:spPr bwMode="auto">
            <a:xfrm>
              <a:off x="2470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2" name="Rectangle 442"/>
            <p:cNvSpPr>
              <a:spLocks noChangeArrowheads="1"/>
            </p:cNvSpPr>
            <p:nvPr/>
          </p:nvSpPr>
          <p:spPr bwMode="auto">
            <a:xfrm>
              <a:off x="2784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3" name="Rectangle 443"/>
            <p:cNvSpPr>
              <a:spLocks noChangeArrowheads="1"/>
            </p:cNvSpPr>
            <p:nvPr/>
          </p:nvSpPr>
          <p:spPr bwMode="auto">
            <a:xfrm>
              <a:off x="3097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4" name="Rectangle 444"/>
            <p:cNvSpPr>
              <a:spLocks noChangeArrowheads="1"/>
            </p:cNvSpPr>
            <p:nvPr/>
          </p:nvSpPr>
          <p:spPr bwMode="auto">
            <a:xfrm>
              <a:off x="3411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5" name="Rectangle 445"/>
            <p:cNvSpPr>
              <a:spLocks noChangeArrowheads="1"/>
            </p:cNvSpPr>
            <p:nvPr/>
          </p:nvSpPr>
          <p:spPr bwMode="auto">
            <a:xfrm>
              <a:off x="3719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6" name="Rectangle 446"/>
            <p:cNvSpPr>
              <a:spLocks noChangeArrowheads="1"/>
            </p:cNvSpPr>
            <p:nvPr/>
          </p:nvSpPr>
          <p:spPr bwMode="auto">
            <a:xfrm>
              <a:off x="4032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7" name="Rectangle 447"/>
            <p:cNvSpPr>
              <a:spLocks noChangeArrowheads="1"/>
            </p:cNvSpPr>
            <p:nvPr/>
          </p:nvSpPr>
          <p:spPr bwMode="auto">
            <a:xfrm>
              <a:off x="4329" y="197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8" name="Rectangle 448"/>
            <p:cNvSpPr>
              <a:spLocks noChangeArrowheads="1"/>
            </p:cNvSpPr>
            <p:nvPr/>
          </p:nvSpPr>
          <p:spPr bwMode="auto">
            <a:xfrm>
              <a:off x="2400" y="2064"/>
              <a:ext cx="8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89" name="Rectangle 449"/>
            <p:cNvSpPr>
              <a:spLocks noChangeArrowheads="1"/>
            </p:cNvSpPr>
            <p:nvPr/>
          </p:nvSpPr>
          <p:spPr bwMode="auto">
            <a:xfrm rot="16200000">
              <a:off x="657" y="1551"/>
              <a:ext cx="8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Среднее значение скорости,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90" name="Rectangle 450"/>
            <p:cNvSpPr>
              <a:spLocks noChangeArrowheads="1"/>
            </p:cNvSpPr>
            <p:nvPr/>
          </p:nvSpPr>
          <p:spPr bwMode="auto">
            <a:xfrm rot="16200000">
              <a:off x="1039" y="1025"/>
              <a:ext cx="1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м/с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692" name="Line 452"/>
            <p:cNvSpPr>
              <a:spLocks noChangeShapeType="1"/>
            </p:cNvSpPr>
            <p:nvPr/>
          </p:nvSpPr>
          <p:spPr bwMode="auto">
            <a:xfrm>
              <a:off x="1728" y="1576"/>
              <a:ext cx="154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693" name="Freeform 453"/>
            <p:cNvSpPr>
              <a:spLocks/>
            </p:cNvSpPr>
            <p:nvPr/>
          </p:nvSpPr>
          <p:spPr bwMode="auto">
            <a:xfrm>
              <a:off x="1785" y="1559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94" name="Rectangle 454"/>
            <p:cNvSpPr>
              <a:spLocks noChangeArrowheads="1"/>
            </p:cNvSpPr>
            <p:nvPr/>
          </p:nvSpPr>
          <p:spPr bwMode="auto">
            <a:xfrm>
              <a:off x="1899" y="1536"/>
              <a:ext cx="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PRO ULF 1037</a:t>
              </a:r>
              <a:endParaRPr lang="ru-RU" sz="2300">
                <a:latin typeface="Arial" charset="0"/>
              </a:endParaRPr>
            </a:p>
          </p:txBody>
        </p:sp>
        <p:grpSp>
          <p:nvGrpSpPr>
            <p:cNvPr id="778702" name="Group 462"/>
            <p:cNvGrpSpPr>
              <a:grpSpLocks/>
            </p:cNvGrpSpPr>
            <p:nvPr/>
          </p:nvGrpSpPr>
          <p:grpSpPr bwMode="auto">
            <a:xfrm>
              <a:off x="3312" y="1536"/>
              <a:ext cx="406" cy="77"/>
              <a:chOff x="3097" y="2217"/>
              <a:chExt cx="406" cy="77"/>
            </a:xfrm>
          </p:grpSpPr>
          <p:sp>
            <p:nvSpPr>
              <p:cNvPr id="778695" name="Line 455"/>
              <p:cNvSpPr>
                <a:spLocks noChangeShapeType="1"/>
              </p:cNvSpPr>
              <p:nvPr/>
            </p:nvSpPr>
            <p:spPr bwMode="auto">
              <a:xfrm>
                <a:off x="3097" y="2257"/>
                <a:ext cx="154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696" name="Rectangle 456"/>
              <p:cNvSpPr>
                <a:spLocks noChangeArrowheads="1"/>
              </p:cNvSpPr>
              <p:nvPr/>
            </p:nvSpPr>
            <p:spPr bwMode="auto">
              <a:xfrm>
                <a:off x="3154" y="2240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697" name="Rectangle 457"/>
              <p:cNvSpPr>
                <a:spLocks noChangeArrowheads="1"/>
              </p:cNvSpPr>
              <p:nvPr/>
            </p:nvSpPr>
            <p:spPr bwMode="auto">
              <a:xfrm>
                <a:off x="3268" y="2217"/>
                <a:ext cx="23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ROSCO</a:t>
                </a:r>
                <a:endParaRPr lang="ru-RU" sz="2300">
                  <a:latin typeface="Arial" charset="0"/>
                </a:endParaRPr>
              </a:p>
            </p:txBody>
          </p:sp>
        </p:grpSp>
      </p:grpSp>
      <p:sp>
        <p:nvSpPr>
          <p:cNvPr id="778700" name="Rectangle 460"/>
          <p:cNvSpPr>
            <a:spLocks noChangeArrowheads="1"/>
          </p:cNvSpPr>
          <p:nvPr/>
        </p:nvSpPr>
        <p:spPr bwMode="auto">
          <a:xfrm>
            <a:off x="7089775" y="3579813"/>
            <a:ext cx="984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 </a:t>
            </a:r>
            <a:endParaRPr lang="ru-RU" sz="2300">
              <a:latin typeface="Arial" charset="0"/>
            </a:endParaRPr>
          </a:p>
        </p:txBody>
      </p:sp>
      <p:sp>
        <p:nvSpPr>
          <p:cNvPr id="778966" name="Rectangle 726"/>
          <p:cNvSpPr>
            <a:spLocks noChangeArrowheads="1"/>
          </p:cNvSpPr>
          <p:nvPr/>
        </p:nvSpPr>
        <p:spPr bwMode="auto">
          <a:xfrm>
            <a:off x="7686675" y="6559550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2300">
              <a:latin typeface="Arial" charset="0"/>
            </a:endParaRPr>
          </a:p>
        </p:txBody>
      </p:sp>
      <p:grpSp>
        <p:nvGrpSpPr>
          <p:cNvPr id="778971" name="Group 731"/>
          <p:cNvGrpSpPr>
            <a:grpSpLocks/>
          </p:cNvGrpSpPr>
          <p:nvPr/>
        </p:nvGrpSpPr>
        <p:grpSpPr bwMode="auto">
          <a:xfrm>
            <a:off x="2133600" y="3962400"/>
            <a:ext cx="4924425" cy="1998663"/>
            <a:chOff x="1126" y="2532"/>
            <a:chExt cx="3704" cy="1504"/>
          </a:xfrm>
        </p:grpSpPr>
        <p:sp>
          <p:nvSpPr>
            <p:cNvPr id="778705" name="Rectangle 465"/>
            <p:cNvSpPr>
              <a:spLocks noChangeArrowheads="1"/>
            </p:cNvSpPr>
            <p:nvPr/>
          </p:nvSpPr>
          <p:spPr bwMode="auto">
            <a:xfrm>
              <a:off x="1319" y="2570"/>
              <a:ext cx="343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6" name="Line 466"/>
            <p:cNvSpPr>
              <a:spLocks noChangeShapeType="1"/>
            </p:cNvSpPr>
            <p:nvPr/>
          </p:nvSpPr>
          <p:spPr bwMode="auto">
            <a:xfrm>
              <a:off x="1319" y="3617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7" name="Line 467"/>
            <p:cNvSpPr>
              <a:spLocks noChangeShapeType="1"/>
            </p:cNvSpPr>
            <p:nvPr/>
          </p:nvSpPr>
          <p:spPr bwMode="auto">
            <a:xfrm>
              <a:off x="1319" y="3442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8" name="Line 468"/>
            <p:cNvSpPr>
              <a:spLocks noChangeShapeType="1"/>
            </p:cNvSpPr>
            <p:nvPr/>
          </p:nvSpPr>
          <p:spPr bwMode="auto">
            <a:xfrm>
              <a:off x="1319" y="3268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9" name="Line 469"/>
            <p:cNvSpPr>
              <a:spLocks noChangeShapeType="1"/>
            </p:cNvSpPr>
            <p:nvPr/>
          </p:nvSpPr>
          <p:spPr bwMode="auto">
            <a:xfrm>
              <a:off x="1319" y="3094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0" name="Line 470"/>
            <p:cNvSpPr>
              <a:spLocks noChangeShapeType="1"/>
            </p:cNvSpPr>
            <p:nvPr/>
          </p:nvSpPr>
          <p:spPr bwMode="auto">
            <a:xfrm>
              <a:off x="1319" y="2919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1" name="Line 471"/>
            <p:cNvSpPr>
              <a:spLocks noChangeShapeType="1"/>
            </p:cNvSpPr>
            <p:nvPr/>
          </p:nvSpPr>
          <p:spPr bwMode="auto">
            <a:xfrm>
              <a:off x="1319" y="2745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2" name="Line 472"/>
            <p:cNvSpPr>
              <a:spLocks noChangeShapeType="1"/>
            </p:cNvSpPr>
            <p:nvPr/>
          </p:nvSpPr>
          <p:spPr bwMode="auto">
            <a:xfrm>
              <a:off x="1319" y="2570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3" name="Line 473"/>
            <p:cNvSpPr>
              <a:spLocks noChangeShapeType="1"/>
            </p:cNvSpPr>
            <p:nvPr/>
          </p:nvSpPr>
          <p:spPr bwMode="auto">
            <a:xfrm>
              <a:off x="1663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4" name="Line 474"/>
            <p:cNvSpPr>
              <a:spLocks noChangeShapeType="1"/>
            </p:cNvSpPr>
            <p:nvPr/>
          </p:nvSpPr>
          <p:spPr bwMode="auto">
            <a:xfrm>
              <a:off x="2006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5" name="Line 475"/>
            <p:cNvSpPr>
              <a:spLocks noChangeShapeType="1"/>
            </p:cNvSpPr>
            <p:nvPr/>
          </p:nvSpPr>
          <p:spPr bwMode="auto">
            <a:xfrm>
              <a:off x="2349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6" name="Line 476"/>
            <p:cNvSpPr>
              <a:spLocks noChangeShapeType="1"/>
            </p:cNvSpPr>
            <p:nvPr/>
          </p:nvSpPr>
          <p:spPr bwMode="auto">
            <a:xfrm>
              <a:off x="2693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7" name="Line 477"/>
            <p:cNvSpPr>
              <a:spLocks noChangeShapeType="1"/>
            </p:cNvSpPr>
            <p:nvPr/>
          </p:nvSpPr>
          <p:spPr bwMode="auto">
            <a:xfrm>
              <a:off x="3036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8" name="Line 478"/>
            <p:cNvSpPr>
              <a:spLocks noChangeShapeType="1"/>
            </p:cNvSpPr>
            <p:nvPr/>
          </p:nvSpPr>
          <p:spPr bwMode="auto">
            <a:xfrm>
              <a:off x="3380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9" name="Line 479"/>
            <p:cNvSpPr>
              <a:spLocks noChangeShapeType="1"/>
            </p:cNvSpPr>
            <p:nvPr/>
          </p:nvSpPr>
          <p:spPr bwMode="auto">
            <a:xfrm>
              <a:off x="3724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0" name="Line 480"/>
            <p:cNvSpPr>
              <a:spLocks noChangeShapeType="1"/>
            </p:cNvSpPr>
            <p:nvPr/>
          </p:nvSpPr>
          <p:spPr bwMode="auto">
            <a:xfrm>
              <a:off x="4067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1" name="Line 481"/>
            <p:cNvSpPr>
              <a:spLocks noChangeShapeType="1"/>
            </p:cNvSpPr>
            <p:nvPr/>
          </p:nvSpPr>
          <p:spPr bwMode="auto">
            <a:xfrm>
              <a:off x="4410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2" name="Line 482"/>
            <p:cNvSpPr>
              <a:spLocks noChangeShapeType="1"/>
            </p:cNvSpPr>
            <p:nvPr/>
          </p:nvSpPr>
          <p:spPr bwMode="auto">
            <a:xfrm>
              <a:off x="4754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3" name="Rectangle 483"/>
            <p:cNvSpPr>
              <a:spLocks noChangeArrowheads="1"/>
            </p:cNvSpPr>
            <p:nvPr/>
          </p:nvSpPr>
          <p:spPr bwMode="auto">
            <a:xfrm>
              <a:off x="1319" y="2570"/>
              <a:ext cx="3435" cy="1222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4" name="Line 484"/>
            <p:cNvSpPr>
              <a:spLocks noChangeShapeType="1"/>
            </p:cNvSpPr>
            <p:nvPr/>
          </p:nvSpPr>
          <p:spPr bwMode="auto">
            <a:xfrm>
              <a:off x="1319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5" name="Line 485"/>
            <p:cNvSpPr>
              <a:spLocks noChangeShapeType="1"/>
            </p:cNvSpPr>
            <p:nvPr/>
          </p:nvSpPr>
          <p:spPr bwMode="auto">
            <a:xfrm>
              <a:off x="1300" y="379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6" name="Line 486"/>
            <p:cNvSpPr>
              <a:spLocks noChangeShapeType="1"/>
            </p:cNvSpPr>
            <p:nvPr/>
          </p:nvSpPr>
          <p:spPr bwMode="auto">
            <a:xfrm>
              <a:off x="1300" y="361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7" name="Line 487"/>
            <p:cNvSpPr>
              <a:spLocks noChangeShapeType="1"/>
            </p:cNvSpPr>
            <p:nvPr/>
          </p:nvSpPr>
          <p:spPr bwMode="auto">
            <a:xfrm>
              <a:off x="1300" y="344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8" name="Line 488"/>
            <p:cNvSpPr>
              <a:spLocks noChangeShapeType="1"/>
            </p:cNvSpPr>
            <p:nvPr/>
          </p:nvSpPr>
          <p:spPr bwMode="auto">
            <a:xfrm>
              <a:off x="1300" y="326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9" name="Line 489"/>
            <p:cNvSpPr>
              <a:spLocks noChangeShapeType="1"/>
            </p:cNvSpPr>
            <p:nvPr/>
          </p:nvSpPr>
          <p:spPr bwMode="auto">
            <a:xfrm>
              <a:off x="1300" y="309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0" name="Line 490"/>
            <p:cNvSpPr>
              <a:spLocks noChangeShapeType="1"/>
            </p:cNvSpPr>
            <p:nvPr/>
          </p:nvSpPr>
          <p:spPr bwMode="auto">
            <a:xfrm>
              <a:off x="1300" y="291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1" name="Line 491"/>
            <p:cNvSpPr>
              <a:spLocks noChangeShapeType="1"/>
            </p:cNvSpPr>
            <p:nvPr/>
          </p:nvSpPr>
          <p:spPr bwMode="auto">
            <a:xfrm>
              <a:off x="1300" y="274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2" name="Line 492"/>
            <p:cNvSpPr>
              <a:spLocks noChangeShapeType="1"/>
            </p:cNvSpPr>
            <p:nvPr/>
          </p:nvSpPr>
          <p:spPr bwMode="auto">
            <a:xfrm>
              <a:off x="1300" y="257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3" name="Line 493"/>
            <p:cNvSpPr>
              <a:spLocks noChangeShapeType="1"/>
            </p:cNvSpPr>
            <p:nvPr/>
          </p:nvSpPr>
          <p:spPr bwMode="auto">
            <a:xfrm>
              <a:off x="1319" y="3792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4" name="Line 494"/>
            <p:cNvSpPr>
              <a:spLocks noChangeShapeType="1"/>
            </p:cNvSpPr>
            <p:nvPr/>
          </p:nvSpPr>
          <p:spPr bwMode="auto">
            <a:xfrm flipV="1">
              <a:off x="1319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5" name="Line 495"/>
            <p:cNvSpPr>
              <a:spLocks noChangeShapeType="1"/>
            </p:cNvSpPr>
            <p:nvPr/>
          </p:nvSpPr>
          <p:spPr bwMode="auto">
            <a:xfrm flipV="1">
              <a:off x="1663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6" name="Line 496"/>
            <p:cNvSpPr>
              <a:spLocks noChangeShapeType="1"/>
            </p:cNvSpPr>
            <p:nvPr/>
          </p:nvSpPr>
          <p:spPr bwMode="auto">
            <a:xfrm flipV="1">
              <a:off x="2006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7" name="Line 497"/>
            <p:cNvSpPr>
              <a:spLocks noChangeShapeType="1"/>
            </p:cNvSpPr>
            <p:nvPr/>
          </p:nvSpPr>
          <p:spPr bwMode="auto">
            <a:xfrm flipV="1">
              <a:off x="2349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8" name="Line 498"/>
            <p:cNvSpPr>
              <a:spLocks noChangeShapeType="1"/>
            </p:cNvSpPr>
            <p:nvPr/>
          </p:nvSpPr>
          <p:spPr bwMode="auto">
            <a:xfrm flipV="1">
              <a:off x="2693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9" name="Line 499"/>
            <p:cNvSpPr>
              <a:spLocks noChangeShapeType="1"/>
            </p:cNvSpPr>
            <p:nvPr/>
          </p:nvSpPr>
          <p:spPr bwMode="auto">
            <a:xfrm flipV="1">
              <a:off x="3036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0" name="Line 500"/>
            <p:cNvSpPr>
              <a:spLocks noChangeShapeType="1"/>
            </p:cNvSpPr>
            <p:nvPr/>
          </p:nvSpPr>
          <p:spPr bwMode="auto">
            <a:xfrm flipV="1">
              <a:off x="3380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1" name="Line 501"/>
            <p:cNvSpPr>
              <a:spLocks noChangeShapeType="1"/>
            </p:cNvSpPr>
            <p:nvPr/>
          </p:nvSpPr>
          <p:spPr bwMode="auto">
            <a:xfrm flipV="1">
              <a:off x="3724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2" name="Line 502"/>
            <p:cNvSpPr>
              <a:spLocks noChangeShapeType="1"/>
            </p:cNvSpPr>
            <p:nvPr/>
          </p:nvSpPr>
          <p:spPr bwMode="auto">
            <a:xfrm flipV="1">
              <a:off x="4067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3" name="Line 503"/>
            <p:cNvSpPr>
              <a:spLocks noChangeShapeType="1"/>
            </p:cNvSpPr>
            <p:nvPr/>
          </p:nvSpPr>
          <p:spPr bwMode="auto">
            <a:xfrm flipV="1">
              <a:off x="4410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4" name="Line 504"/>
            <p:cNvSpPr>
              <a:spLocks noChangeShapeType="1"/>
            </p:cNvSpPr>
            <p:nvPr/>
          </p:nvSpPr>
          <p:spPr bwMode="auto">
            <a:xfrm flipV="1">
              <a:off x="4754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5" name="Freeform 505"/>
            <p:cNvSpPr>
              <a:spLocks/>
            </p:cNvSpPr>
            <p:nvPr/>
          </p:nvSpPr>
          <p:spPr bwMode="auto">
            <a:xfrm>
              <a:off x="1319" y="3028"/>
              <a:ext cx="137" cy="764"/>
            </a:xfrm>
            <a:custGeom>
              <a:avLst/>
              <a:gdLst>
                <a:gd name="T0" fmla="*/ 0 w 275"/>
                <a:gd name="T1" fmla="*/ 1528 h 1528"/>
                <a:gd name="T2" fmla="*/ 17 w 275"/>
                <a:gd name="T3" fmla="*/ 1430 h 1528"/>
                <a:gd name="T4" fmla="*/ 35 w 275"/>
                <a:gd name="T5" fmla="*/ 1326 h 1528"/>
                <a:gd name="T6" fmla="*/ 54 w 275"/>
                <a:gd name="T7" fmla="*/ 1220 h 1528"/>
                <a:gd name="T8" fmla="*/ 71 w 275"/>
                <a:gd name="T9" fmla="*/ 1111 h 1528"/>
                <a:gd name="T10" fmla="*/ 110 w 275"/>
                <a:gd name="T11" fmla="*/ 890 h 1528"/>
                <a:gd name="T12" fmla="*/ 127 w 275"/>
                <a:gd name="T13" fmla="*/ 779 h 1528"/>
                <a:gd name="T14" fmla="*/ 146 w 275"/>
                <a:gd name="T15" fmla="*/ 671 h 1528"/>
                <a:gd name="T16" fmla="*/ 163 w 275"/>
                <a:gd name="T17" fmla="*/ 566 h 1528"/>
                <a:gd name="T18" fmla="*/ 182 w 275"/>
                <a:gd name="T19" fmla="*/ 464 h 1528"/>
                <a:gd name="T20" fmla="*/ 190 w 275"/>
                <a:gd name="T21" fmla="*/ 416 h 1528"/>
                <a:gd name="T22" fmla="*/ 200 w 275"/>
                <a:gd name="T23" fmla="*/ 368 h 1528"/>
                <a:gd name="T24" fmla="*/ 207 w 275"/>
                <a:gd name="T25" fmla="*/ 322 h 1528"/>
                <a:gd name="T26" fmla="*/ 215 w 275"/>
                <a:gd name="T27" fmla="*/ 278 h 1528"/>
                <a:gd name="T28" fmla="*/ 223 w 275"/>
                <a:gd name="T29" fmla="*/ 236 h 1528"/>
                <a:gd name="T30" fmla="*/ 232 w 275"/>
                <a:gd name="T31" fmla="*/ 195 h 1528"/>
                <a:gd name="T32" fmla="*/ 240 w 275"/>
                <a:gd name="T33" fmla="*/ 157 h 1528"/>
                <a:gd name="T34" fmla="*/ 248 w 275"/>
                <a:gd name="T35" fmla="*/ 120 h 1528"/>
                <a:gd name="T36" fmla="*/ 254 w 275"/>
                <a:gd name="T37" fmla="*/ 86 h 1528"/>
                <a:gd name="T38" fmla="*/ 261 w 275"/>
                <a:gd name="T39" fmla="*/ 55 h 1528"/>
                <a:gd name="T40" fmla="*/ 269 w 275"/>
                <a:gd name="T41" fmla="*/ 26 h 1528"/>
                <a:gd name="T42" fmla="*/ 275 w 275"/>
                <a:gd name="T43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528">
                  <a:moveTo>
                    <a:pt x="0" y="1528"/>
                  </a:moveTo>
                  <a:lnTo>
                    <a:pt x="17" y="1430"/>
                  </a:lnTo>
                  <a:lnTo>
                    <a:pt x="35" y="1326"/>
                  </a:lnTo>
                  <a:lnTo>
                    <a:pt x="54" y="1220"/>
                  </a:lnTo>
                  <a:lnTo>
                    <a:pt x="71" y="1111"/>
                  </a:lnTo>
                  <a:lnTo>
                    <a:pt x="110" y="890"/>
                  </a:lnTo>
                  <a:lnTo>
                    <a:pt x="127" y="779"/>
                  </a:lnTo>
                  <a:lnTo>
                    <a:pt x="146" y="671"/>
                  </a:lnTo>
                  <a:lnTo>
                    <a:pt x="163" y="566"/>
                  </a:lnTo>
                  <a:lnTo>
                    <a:pt x="182" y="464"/>
                  </a:lnTo>
                  <a:lnTo>
                    <a:pt x="190" y="416"/>
                  </a:lnTo>
                  <a:lnTo>
                    <a:pt x="200" y="368"/>
                  </a:lnTo>
                  <a:lnTo>
                    <a:pt x="207" y="322"/>
                  </a:lnTo>
                  <a:lnTo>
                    <a:pt x="215" y="278"/>
                  </a:lnTo>
                  <a:lnTo>
                    <a:pt x="223" y="236"/>
                  </a:lnTo>
                  <a:lnTo>
                    <a:pt x="232" y="195"/>
                  </a:lnTo>
                  <a:lnTo>
                    <a:pt x="240" y="157"/>
                  </a:lnTo>
                  <a:lnTo>
                    <a:pt x="248" y="120"/>
                  </a:lnTo>
                  <a:lnTo>
                    <a:pt x="254" y="86"/>
                  </a:lnTo>
                  <a:lnTo>
                    <a:pt x="261" y="55"/>
                  </a:lnTo>
                  <a:lnTo>
                    <a:pt x="269" y="26"/>
                  </a:lnTo>
                  <a:lnTo>
                    <a:pt x="275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6" name="Freeform 506"/>
            <p:cNvSpPr>
              <a:spLocks/>
            </p:cNvSpPr>
            <p:nvPr/>
          </p:nvSpPr>
          <p:spPr bwMode="auto">
            <a:xfrm>
              <a:off x="1456" y="3000"/>
              <a:ext cx="69" cy="28"/>
            </a:xfrm>
            <a:custGeom>
              <a:avLst/>
              <a:gdLst>
                <a:gd name="T0" fmla="*/ 0 w 138"/>
                <a:gd name="T1" fmla="*/ 56 h 56"/>
                <a:gd name="T2" fmla="*/ 3 w 138"/>
                <a:gd name="T3" fmla="*/ 44 h 56"/>
                <a:gd name="T4" fmla="*/ 11 w 138"/>
                <a:gd name="T5" fmla="*/ 32 h 56"/>
                <a:gd name="T6" fmla="*/ 19 w 138"/>
                <a:gd name="T7" fmla="*/ 25 h 56"/>
                <a:gd name="T8" fmla="*/ 27 w 138"/>
                <a:gd name="T9" fmla="*/ 17 h 56"/>
                <a:gd name="T10" fmla="*/ 38 w 138"/>
                <a:gd name="T11" fmla="*/ 11 h 56"/>
                <a:gd name="T12" fmla="*/ 48 w 138"/>
                <a:gd name="T13" fmla="*/ 8 h 56"/>
                <a:gd name="T14" fmla="*/ 71 w 138"/>
                <a:gd name="T15" fmla="*/ 2 h 56"/>
                <a:gd name="T16" fmla="*/ 94 w 138"/>
                <a:gd name="T17" fmla="*/ 0 h 56"/>
                <a:gd name="T18" fmla="*/ 113 w 138"/>
                <a:gd name="T19" fmla="*/ 0 h 56"/>
                <a:gd name="T20" fmla="*/ 123 w 138"/>
                <a:gd name="T21" fmla="*/ 0 h 56"/>
                <a:gd name="T22" fmla="*/ 128 w 138"/>
                <a:gd name="T23" fmla="*/ 0 h 56"/>
                <a:gd name="T24" fmla="*/ 134 w 138"/>
                <a:gd name="T25" fmla="*/ 0 h 56"/>
                <a:gd name="T26" fmla="*/ 138 w 138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56">
                  <a:moveTo>
                    <a:pt x="0" y="56"/>
                  </a:moveTo>
                  <a:lnTo>
                    <a:pt x="3" y="44"/>
                  </a:lnTo>
                  <a:lnTo>
                    <a:pt x="11" y="32"/>
                  </a:lnTo>
                  <a:lnTo>
                    <a:pt x="19" y="25"/>
                  </a:lnTo>
                  <a:lnTo>
                    <a:pt x="27" y="1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71" y="2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7" name="Freeform 507"/>
            <p:cNvSpPr>
              <a:spLocks/>
            </p:cNvSpPr>
            <p:nvPr/>
          </p:nvSpPr>
          <p:spPr bwMode="auto">
            <a:xfrm>
              <a:off x="1525" y="2988"/>
              <a:ext cx="69" cy="12"/>
            </a:xfrm>
            <a:custGeom>
              <a:avLst/>
              <a:gdLst>
                <a:gd name="T0" fmla="*/ 0 w 136"/>
                <a:gd name="T1" fmla="*/ 23 h 23"/>
                <a:gd name="T2" fmla="*/ 34 w 136"/>
                <a:gd name="T3" fmla="*/ 15 h 23"/>
                <a:gd name="T4" fmla="*/ 67 w 136"/>
                <a:gd name="T5" fmla="*/ 7 h 23"/>
                <a:gd name="T6" fmla="*/ 102 w 136"/>
                <a:gd name="T7" fmla="*/ 4 h 23"/>
                <a:gd name="T8" fmla="*/ 136 w 13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">
                  <a:moveTo>
                    <a:pt x="0" y="23"/>
                  </a:moveTo>
                  <a:lnTo>
                    <a:pt x="34" y="15"/>
                  </a:lnTo>
                  <a:lnTo>
                    <a:pt x="67" y="7"/>
                  </a:lnTo>
                  <a:lnTo>
                    <a:pt x="102" y="4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8" name="Freeform 508"/>
            <p:cNvSpPr>
              <a:spLocks/>
            </p:cNvSpPr>
            <p:nvPr/>
          </p:nvSpPr>
          <p:spPr bwMode="auto">
            <a:xfrm>
              <a:off x="1594" y="2986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17 w 138"/>
                <a:gd name="T3" fmla="*/ 2 h 4"/>
                <a:gd name="T4" fmla="*/ 35 w 138"/>
                <a:gd name="T5" fmla="*/ 4 h 4"/>
                <a:gd name="T6" fmla="*/ 69 w 138"/>
                <a:gd name="T7" fmla="*/ 4 h 4"/>
                <a:gd name="T8" fmla="*/ 104 w 138"/>
                <a:gd name="T9" fmla="*/ 4 h 4"/>
                <a:gd name="T10" fmla="*/ 121 w 138"/>
                <a:gd name="T11" fmla="*/ 4 h 4"/>
                <a:gd name="T12" fmla="*/ 138 w 13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17" y="2"/>
                  </a:lnTo>
                  <a:lnTo>
                    <a:pt x="35" y="4"/>
                  </a:lnTo>
                  <a:lnTo>
                    <a:pt x="69" y="4"/>
                  </a:lnTo>
                  <a:lnTo>
                    <a:pt x="104" y="4"/>
                  </a:lnTo>
                  <a:lnTo>
                    <a:pt x="121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9" name="Freeform 509"/>
            <p:cNvSpPr>
              <a:spLocks/>
            </p:cNvSpPr>
            <p:nvPr/>
          </p:nvSpPr>
          <p:spPr bwMode="auto">
            <a:xfrm>
              <a:off x="1663" y="2956"/>
              <a:ext cx="68" cy="30"/>
            </a:xfrm>
            <a:custGeom>
              <a:avLst/>
              <a:gdLst>
                <a:gd name="T0" fmla="*/ 0 w 137"/>
                <a:gd name="T1" fmla="*/ 61 h 61"/>
                <a:gd name="T2" fmla="*/ 18 w 137"/>
                <a:gd name="T3" fmla="*/ 55 h 61"/>
                <a:gd name="T4" fmla="*/ 35 w 137"/>
                <a:gd name="T5" fmla="*/ 49 h 61"/>
                <a:gd name="T6" fmla="*/ 68 w 137"/>
                <a:gd name="T7" fmla="*/ 32 h 61"/>
                <a:gd name="T8" fmla="*/ 102 w 137"/>
                <a:gd name="T9" fmla="*/ 13 h 61"/>
                <a:gd name="T10" fmla="*/ 119 w 137"/>
                <a:gd name="T11" fmla="*/ 5 h 61"/>
                <a:gd name="T12" fmla="*/ 137 w 13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1">
                  <a:moveTo>
                    <a:pt x="0" y="61"/>
                  </a:moveTo>
                  <a:lnTo>
                    <a:pt x="18" y="55"/>
                  </a:lnTo>
                  <a:lnTo>
                    <a:pt x="35" y="49"/>
                  </a:lnTo>
                  <a:lnTo>
                    <a:pt x="68" y="32"/>
                  </a:lnTo>
                  <a:lnTo>
                    <a:pt x="102" y="13"/>
                  </a:lnTo>
                  <a:lnTo>
                    <a:pt x="119" y="5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0" name="Freeform 510"/>
            <p:cNvSpPr>
              <a:spLocks/>
            </p:cNvSpPr>
            <p:nvPr/>
          </p:nvSpPr>
          <p:spPr bwMode="auto">
            <a:xfrm>
              <a:off x="1731" y="2942"/>
              <a:ext cx="69" cy="14"/>
            </a:xfrm>
            <a:custGeom>
              <a:avLst/>
              <a:gdLst>
                <a:gd name="T0" fmla="*/ 0 w 138"/>
                <a:gd name="T1" fmla="*/ 27 h 27"/>
                <a:gd name="T2" fmla="*/ 17 w 138"/>
                <a:gd name="T3" fmla="*/ 23 h 27"/>
                <a:gd name="T4" fmla="*/ 34 w 138"/>
                <a:gd name="T5" fmla="*/ 19 h 27"/>
                <a:gd name="T6" fmla="*/ 69 w 138"/>
                <a:gd name="T7" fmla="*/ 13 h 27"/>
                <a:gd name="T8" fmla="*/ 103 w 138"/>
                <a:gd name="T9" fmla="*/ 7 h 27"/>
                <a:gd name="T10" fmla="*/ 121 w 138"/>
                <a:gd name="T11" fmla="*/ 4 h 27"/>
                <a:gd name="T12" fmla="*/ 138 w 1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7">
                  <a:moveTo>
                    <a:pt x="0" y="27"/>
                  </a:moveTo>
                  <a:lnTo>
                    <a:pt x="17" y="23"/>
                  </a:lnTo>
                  <a:lnTo>
                    <a:pt x="34" y="19"/>
                  </a:lnTo>
                  <a:lnTo>
                    <a:pt x="69" y="13"/>
                  </a:lnTo>
                  <a:lnTo>
                    <a:pt x="103" y="7"/>
                  </a:lnTo>
                  <a:lnTo>
                    <a:pt x="121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1" name="Freeform 511"/>
            <p:cNvSpPr>
              <a:spLocks/>
            </p:cNvSpPr>
            <p:nvPr/>
          </p:nvSpPr>
          <p:spPr bwMode="auto">
            <a:xfrm>
              <a:off x="1800" y="2914"/>
              <a:ext cx="68" cy="28"/>
            </a:xfrm>
            <a:custGeom>
              <a:avLst/>
              <a:gdLst>
                <a:gd name="T0" fmla="*/ 0 w 136"/>
                <a:gd name="T1" fmla="*/ 58 h 58"/>
                <a:gd name="T2" fmla="*/ 17 w 136"/>
                <a:gd name="T3" fmla="*/ 52 h 58"/>
                <a:gd name="T4" fmla="*/ 35 w 136"/>
                <a:gd name="T5" fmla="*/ 42 h 58"/>
                <a:gd name="T6" fmla="*/ 67 w 136"/>
                <a:gd name="T7" fmla="*/ 25 h 58"/>
                <a:gd name="T8" fmla="*/ 84 w 136"/>
                <a:gd name="T9" fmla="*/ 15 h 58"/>
                <a:gd name="T10" fmla="*/ 102 w 136"/>
                <a:gd name="T11" fmla="*/ 8 h 58"/>
                <a:gd name="T12" fmla="*/ 119 w 136"/>
                <a:gd name="T13" fmla="*/ 2 h 58"/>
                <a:gd name="T14" fmla="*/ 136 w 136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58">
                  <a:moveTo>
                    <a:pt x="0" y="58"/>
                  </a:moveTo>
                  <a:lnTo>
                    <a:pt x="17" y="52"/>
                  </a:lnTo>
                  <a:lnTo>
                    <a:pt x="35" y="42"/>
                  </a:lnTo>
                  <a:lnTo>
                    <a:pt x="67" y="25"/>
                  </a:lnTo>
                  <a:lnTo>
                    <a:pt x="84" y="15"/>
                  </a:lnTo>
                  <a:lnTo>
                    <a:pt x="102" y="8"/>
                  </a:lnTo>
                  <a:lnTo>
                    <a:pt x="119" y="2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2" name="Freeform 512"/>
            <p:cNvSpPr>
              <a:spLocks/>
            </p:cNvSpPr>
            <p:nvPr/>
          </p:nvSpPr>
          <p:spPr bwMode="auto">
            <a:xfrm>
              <a:off x="1868" y="2914"/>
              <a:ext cx="69" cy="24"/>
            </a:xfrm>
            <a:custGeom>
              <a:avLst/>
              <a:gdLst>
                <a:gd name="T0" fmla="*/ 0 w 139"/>
                <a:gd name="T1" fmla="*/ 0 h 50"/>
                <a:gd name="T2" fmla="*/ 18 w 139"/>
                <a:gd name="T3" fmla="*/ 2 h 50"/>
                <a:gd name="T4" fmla="*/ 35 w 139"/>
                <a:gd name="T5" fmla="*/ 8 h 50"/>
                <a:gd name="T6" fmla="*/ 52 w 139"/>
                <a:gd name="T7" fmla="*/ 17 h 50"/>
                <a:gd name="T8" fmla="*/ 69 w 139"/>
                <a:gd name="T9" fmla="*/ 27 h 50"/>
                <a:gd name="T10" fmla="*/ 87 w 139"/>
                <a:gd name="T11" fmla="*/ 37 h 50"/>
                <a:gd name="T12" fmla="*/ 104 w 139"/>
                <a:gd name="T13" fmla="*/ 44 h 50"/>
                <a:gd name="T14" fmla="*/ 121 w 139"/>
                <a:gd name="T15" fmla="*/ 48 h 50"/>
                <a:gd name="T16" fmla="*/ 129 w 139"/>
                <a:gd name="T17" fmla="*/ 50 h 50"/>
                <a:gd name="T18" fmla="*/ 139 w 139"/>
                <a:gd name="T1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50">
                  <a:moveTo>
                    <a:pt x="0" y="0"/>
                  </a:moveTo>
                  <a:lnTo>
                    <a:pt x="18" y="2"/>
                  </a:lnTo>
                  <a:lnTo>
                    <a:pt x="35" y="8"/>
                  </a:lnTo>
                  <a:lnTo>
                    <a:pt x="52" y="17"/>
                  </a:lnTo>
                  <a:lnTo>
                    <a:pt x="69" y="27"/>
                  </a:lnTo>
                  <a:lnTo>
                    <a:pt x="87" y="37"/>
                  </a:lnTo>
                  <a:lnTo>
                    <a:pt x="104" y="44"/>
                  </a:lnTo>
                  <a:lnTo>
                    <a:pt x="121" y="48"/>
                  </a:lnTo>
                  <a:lnTo>
                    <a:pt x="129" y="50"/>
                  </a:lnTo>
                  <a:lnTo>
                    <a:pt x="139" y="4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3" name="Freeform 513"/>
            <p:cNvSpPr>
              <a:spLocks/>
            </p:cNvSpPr>
            <p:nvPr/>
          </p:nvSpPr>
          <p:spPr bwMode="auto">
            <a:xfrm>
              <a:off x="1937" y="2883"/>
              <a:ext cx="69" cy="55"/>
            </a:xfrm>
            <a:custGeom>
              <a:avLst/>
              <a:gdLst>
                <a:gd name="T0" fmla="*/ 0 w 138"/>
                <a:gd name="T1" fmla="*/ 109 h 109"/>
                <a:gd name="T2" fmla="*/ 9 w 138"/>
                <a:gd name="T3" fmla="*/ 107 h 109"/>
                <a:gd name="T4" fmla="*/ 17 w 138"/>
                <a:gd name="T5" fmla="*/ 101 h 109"/>
                <a:gd name="T6" fmla="*/ 34 w 138"/>
                <a:gd name="T7" fmla="*/ 90 h 109"/>
                <a:gd name="T8" fmla="*/ 51 w 138"/>
                <a:gd name="T9" fmla="*/ 75 h 109"/>
                <a:gd name="T10" fmla="*/ 69 w 138"/>
                <a:gd name="T11" fmla="*/ 57 h 109"/>
                <a:gd name="T12" fmla="*/ 86 w 138"/>
                <a:gd name="T13" fmla="*/ 40 h 109"/>
                <a:gd name="T14" fmla="*/ 103 w 138"/>
                <a:gd name="T15" fmla="*/ 25 h 109"/>
                <a:gd name="T16" fmla="*/ 121 w 138"/>
                <a:gd name="T17" fmla="*/ 9 h 109"/>
                <a:gd name="T18" fmla="*/ 138 w 138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09">
                  <a:moveTo>
                    <a:pt x="0" y="109"/>
                  </a:moveTo>
                  <a:lnTo>
                    <a:pt x="9" y="107"/>
                  </a:lnTo>
                  <a:lnTo>
                    <a:pt x="17" y="101"/>
                  </a:lnTo>
                  <a:lnTo>
                    <a:pt x="34" y="90"/>
                  </a:lnTo>
                  <a:lnTo>
                    <a:pt x="51" y="75"/>
                  </a:lnTo>
                  <a:lnTo>
                    <a:pt x="69" y="57"/>
                  </a:lnTo>
                  <a:lnTo>
                    <a:pt x="86" y="40"/>
                  </a:lnTo>
                  <a:lnTo>
                    <a:pt x="103" y="25"/>
                  </a:lnTo>
                  <a:lnTo>
                    <a:pt x="121" y="9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4" name="Freeform 514"/>
            <p:cNvSpPr>
              <a:spLocks/>
            </p:cNvSpPr>
            <p:nvPr/>
          </p:nvSpPr>
          <p:spPr bwMode="auto">
            <a:xfrm>
              <a:off x="2006" y="2877"/>
              <a:ext cx="69" cy="6"/>
            </a:xfrm>
            <a:custGeom>
              <a:avLst/>
              <a:gdLst>
                <a:gd name="T0" fmla="*/ 0 w 136"/>
                <a:gd name="T1" fmla="*/ 12 h 12"/>
                <a:gd name="T2" fmla="*/ 17 w 136"/>
                <a:gd name="T3" fmla="*/ 6 h 12"/>
                <a:gd name="T4" fmla="*/ 34 w 136"/>
                <a:gd name="T5" fmla="*/ 2 h 12"/>
                <a:gd name="T6" fmla="*/ 52 w 136"/>
                <a:gd name="T7" fmla="*/ 0 h 12"/>
                <a:gd name="T8" fmla="*/ 67 w 136"/>
                <a:gd name="T9" fmla="*/ 0 h 12"/>
                <a:gd name="T10" fmla="*/ 102 w 136"/>
                <a:gd name="T11" fmla="*/ 2 h 12"/>
                <a:gd name="T12" fmla="*/ 119 w 136"/>
                <a:gd name="T13" fmla="*/ 2 h 12"/>
                <a:gd name="T14" fmla="*/ 136 w 136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17" y="6"/>
                  </a:lnTo>
                  <a:lnTo>
                    <a:pt x="34" y="2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102" y="2"/>
                  </a:lnTo>
                  <a:lnTo>
                    <a:pt x="119" y="2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5" name="Freeform 515"/>
            <p:cNvSpPr>
              <a:spLocks/>
            </p:cNvSpPr>
            <p:nvPr/>
          </p:nvSpPr>
          <p:spPr bwMode="auto">
            <a:xfrm>
              <a:off x="2075" y="2867"/>
              <a:ext cx="69" cy="10"/>
            </a:xfrm>
            <a:custGeom>
              <a:avLst/>
              <a:gdLst>
                <a:gd name="T0" fmla="*/ 0 w 138"/>
                <a:gd name="T1" fmla="*/ 21 h 21"/>
                <a:gd name="T2" fmla="*/ 69 w 138"/>
                <a:gd name="T3" fmla="*/ 13 h 21"/>
                <a:gd name="T4" fmla="*/ 104 w 138"/>
                <a:gd name="T5" fmla="*/ 8 h 21"/>
                <a:gd name="T6" fmla="*/ 138 w 13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1">
                  <a:moveTo>
                    <a:pt x="0" y="21"/>
                  </a:moveTo>
                  <a:lnTo>
                    <a:pt x="69" y="13"/>
                  </a:lnTo>
                  <a:lnTo>
                    <a:pt x="104" y="8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6" name="Freeform 516"/>
            <p:cNvSpPr>
              <a:spLocks/>
            </p:cNvSpPr>
            <p:nvPr/>
          </p:nvSpPr>
          <p:spPr bwMode="auto">
            <a:xfrm>
              <a:off x="2144" y="2845"/>
              <a:ext cx="68" cy="22"/>
            </a:xfrm>
            <a:custGeom>
              <a:avLst/>
              <a:gdLst>
                <a:gd name="T0" fmla="*/ 0 w 137"/>
                <a:gd name="T1" fmla="*/ 42 h 42"/>
                <a:gd name="T2" fmla="*/ 35 w 137"/>
                <a:gd name="T3" fmla="*/ 32 h 42"/>
                <a:gd name="T4" fmla="*/ 68 w 137"/>
                <a:gd name="T5" fmla="*/ 19 h 42"/>
                <a:gd name="T6" fmla="*/ 102 w 137"/>
                <a:gd name="T7" fmla="*/ 7 h 42"/>
                <a:gd name="T8" fmla="*/ 119 w 137"/>
                <a:gd name="T9" fmla="*/ 4 h 42"/>
                <a:gd name="T10" fmla="*/ 137 w 137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2">
                  <a:moveTo>
                    <a:pt x="0" y="42"/>
                  </a:moveTo>
                  <a:lnTo>
                    <a:pt x="35" y="32"/>
                  </a:lnTo>
                  <a:lnTo>
                    <a:pt x="68" y="19"/>
                  </a:lnTo>
                  <a:lnTo>
                    <a:pt x="102" y="7"/>
                  </a:lnTo>
                  <a:lnTo>
                    <a:pt x="119" y="4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7" name="Freeform 517"/>
            <p:cNvSpPr>
              <a:spLocks/>
            </p:cNvSpPr>
            <p:nvPr/>
          </p:nvSpPr>
          <p:spPr bwMode="auto">
            <a:xfrm>
              <a:off x="2212" y="2844"/>
              <a:ext cx="69" cy="4"/>
            </a:xfrm>
            <a:custGeom>
              <a:avLst/>
              <a:gdLst>
                <a:gd name="T0" fmla="*/ 0 w 138"/>
                <a:gd name="T1" fmla="*/ 2 h 8"/>
                <a:gd name="T2" fmla="*/ 17 w 138"/>
                <a:gd name="T3" fmla="*/ 0 h 8"/>
                <a:gd name="T4" fmla="*/ 34 w 138"/>
                <a:gd name="T5" fmla="*/ 0 h 8"/>
                <a:gd name="T6" fmla="*/ 69 w 138"/>
                <a:gd name="T7" fmla="*/ 2 h 8"/>
                <a:gd name="T8" fmla="*/ 103 w 138"/>
                <a:gd name="T9" fmla="*/ 6 h 8"/>
                <a:gd name="T10" fmla="*/ 138 w 13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8">
                  <a:moveTo>
                    <a:pt x="0" y="2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69" y="2"/>
                  </a:lnTo>
                  <a:lnTo>
                    <a:pt x="103" y="6"/>
                  </a:lnTo>
                  <a:lnTo>
                    <a:pt x="138" y="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8" name="Freeform 518"/>
            <p:cNvSpPr>
              <a:spLocks/>
            </p:cNvSpPr>
            <p:nvPr/>
          </p:nvSpPr>
          <p:spPr bwMode="auto">
            <a:xfrm>
              <a:off x="2281" y="2846"/>
              <a:ext cx="68" cy="3"/>
            </a:xfrm>
            <a:custGeom>
              <a:avLst/>
              <a:gdLst>
                <a:gd name="T0" fmla="*/ 0 w 136"/>
                <a:gd name="T1" fmla="*/ 4 h 5"/>
                <a:gd name="T2" fmla="*/ 34 w 136"/>
                <a:gd name="T3" fmla="*/ 5 h 5"/>
                <a:gd name="T4" fmla="*/ 67 w 136"/>
                <a:gd name="T5" fmla="*/ 5 h 5"/>
                <a:gd name="T6" fmla="*/ 102 w 136"/>
                <a:gd name="T7" fmla="*/ 5 h 5"/>
                <a:gd name="T8" fmla="*/ 119 w 136"/>
                <a:gd name="T9" fmla="*/ 4 h 5"/>
                <a:gd name="T10" fmla="*/ 136 w 13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5">
                  <a:moveTo>
                    <a:pt x="0" y="4"/>
                  </a:moveTo>
                  <a:lnTo>
                    <a:pt x="34" y="5"/>
                  </a:lnTo>
                  <a:lnTo>
                    <a:pt x="67" y="5"/>
                  </a:lnTo>
                  <a:lnTo>
                    <a:pt x="102" y="5"/>
                  </a:lnTo>
                  <a:lnTo>
                    <a:pt x="119" y="4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9" name="Freeform 519"/>
            <p:cNvSpPr>
              <a:spLocks/>
            </p:cNvSpPr>
            <p:nvPr/>
          </p:nvSpPr>
          <p:spPr bwMode="auto">
            <a:xfrm>
              <a:off x="2349" y="2813"/>
              <a:ext cx="69" cy="33"/>
            </a:xfrm>
            <a:custGeom>
              <a:avLst/>
              <a:gdLst>
                <a:gd name="T0" fmla="*/ 0 w 138"/>
                <a:gd name="T1" fmla="*/ 67 h 67"/>
                <a:gd name="T2" fmla="*/ 18 w 138"/>
                <a:gd name="T3" fmla="*/ 61 h 67"/>
                <a:gd name="T4" fmla="*/ 35 w 138"/>
                <a:gd name="T5" fmla="*/ 53 h 67"/>
                <a:gd name="T6" fmla="*/ 69 w 138"/>
                <a:gd name="T7" fmla="*/ 34 h 67"/>
                <a:gd name="T8" fmla="*/ 104 w 138"/>
                <a:gd name="T9" fmla="*/ 15 h 67"/>
                <a:gd name="T10" fmla="*/ 121 w 138"/>
                <a:gd name="T11" fmla="*/ 5 h 67"/>
                <a:gd name="T12" fmla="*/ 138 w 13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67">
                  <a:moveTo>
                    <a:pt x="0" y="67"/>
                  </a:moveTo>
                  <a:lnTo>
                    <a:pt x="18" y="61"/>
                  </a:lnTo>
                  <a:lnTo>
                    <a:pt x="35" y="53"/>
                  </a:lnTo>
                  <a:lnTo>
                    <a:pt x="69" y="34"/>
                  </a:lnTo>
                  <a:lnTo>
                    <a:pt x="104" y="15"/>
                  </a:lnTo>
                  <a:lnTo>
                    <a:pt x="121" y="5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0" name="Freeform 520"/>
            <p:cNvSpPr>
              <a:spLocks/>
            </p:cNvSpPr>
            <p:nvPr/>
          </p:nvSpPr>
          <p:spPr bwMode="auto">
            <a:xfrm>
              <a:off x="2418" y="2802"/>
              <a:ext cx="69" cy="11"/>
            </a:xfrm>
            <a:custGeom>
              <a:avLst/>
              <a:gdLst>
                <a:gd name="T0" fmla="*/ 0 w 139"/>
                <a:gd name="T1" fmla="*/ 22 h 22"/>
                <a:gd name="T2" fmla="*/ 18 w 139"/>
                <a:gd name="T3" fmla="*/ 18 h 22"/>
                <a:gd name="T4" fmla="*/ 35 w 139"/>
                <a:gd name="T5" fmla="*/ 14 h 22"/>
                <a:gd name="T6" fmla="*/ 70 w 139"/>
                <a:gd name="T7" fmla="*/ 10 h 22"/>
                <a:gd name="T8" fmla="*/ 104 w 139"/>
                <a:gd name="T9" fmla="*/ 8 h 22"/>
                <a:gd name="T10" fmla="*/ 121 w 139"/>
                <a:gd name="T11" fmla="*/ 4 h 22"/>
                <a:gd name="T12" fmla="*/ 139 w 13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2">
                  <a:moveTo>
                    <a:pt x="0" y="22"/>
                  </a:moveTo>
                  <a:lnTo>
                    <a:pt x="18" y="18"/>
                  </a:lnTo>
                  <a:lnTo>
                    <a:pt x="35" y="14"/>
                  </a:lnTo>
                  <a:lnTo>
                    <a:pt x="70" y="10"/>
                  </a:lnTo>
                  <a:lnTo>
                    <a:pt x="104" y="8"/>
                  </a:lnTo>
                  <a:lnTo>
                    <a:pt x="121" y="4"/>
                  </a:lnTo>
                  <a:lnTo>
                    <a:pt x="139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1" name="Freeform 521"/>
            <p:cNvSpPr>
              <a:spLocks/>
            </p:cNvSpPr>
            <p:nvPr/>
          </p:nvSpPr>
          <p:spPr bwMode="auto">
            <a:xfrm>
              <a:off x="2487" y="2773"/>
              <a:ext cx="69" cy="29"/>
            </a:xfrm>
            <a:custGeom>
              <a:avLst/>
              <a:gdLst>
                <a:gd name="T0" fmla="*/ 0 w 136"/>
                <a:gd name="T1" fmla="*/ 57 h 57"/>
                <a:gd name="T2" fmla="*/ 17 w 136"/>
                <a:gd name="T3" fmla="*/ 52 h 57"/>
                <a:gd name="T4" fmla="*/ 34 w 136"/>
                <a:gd name="T5" fmla="*/ 44 h 57"/>
                <a:gd name="T6" fmla="*/ 67 w 136"/>
                <a:gd name="T7" fmla="*/ 29 h 57"/>
                <a:gd name="T8" fmla="*/ 101 w 136"/>
                <a:gd name="T9" fmla="*/ 13 h 57"/>
                <a:gd name="T10" fmla="*/ 119 w 136"/>
                <a:gd name="T11" fmla="*/ 6 h 57"/>
                <a:gd name="T12" fmla="*/ 136 w 136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7">
                  <a:moveTo>
                    <a:pt x="0" y="57"/>
                  </a:moveTo>
                  <a:lnTo>
                    <a:pt x="17" y="52"/>
                  </a:lnTo>
                  <a:lnTo>
                    <a:pt x="34" y="44"/>
                  </a:lnTo>
                  <a:lnTo>
                    <a:pt x="67" y="29"/>
                  </a:lnTo>
                  <a:lnTo>
                    <a:pt x="101" y="13"/>
                  </a:lnTo>
                  <a:lnTo>
                    <a:pt x="119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2" name="Freeform 522"/>
            <p:cNvSpPr>
              <a:spLocks/>
            </p:cNvSpPr>
            <p:nvPr/>
          </p:nvSpPr>
          <p:spPr bwMode="auto">
            <a:xfrm>
              <a:off x="2556" y="2764"/>
              <a:ext cx="69" cy="9"/>
            </a:xfrm>
            <a:custGeom>
              <a:avLst/>
              <a:gdLst>
                <a:gd name="T0" fmla="*/ 0 w 138"/>
                <a:gd name="T1" fmla="*/ 19 h 19"/>
                <a:gd name="T2" fmla="*/ 35 w 138"/>
                <a:gd name="T3" fmla="*/ 11 h 19"/>
                <a:gd name="T4" fmla="*/ 69 w 138"/>
                <a:gd name="T5" fmla="*/ 5 h 19"/>
                <a:gd name="T6" fmla="*/ 104 w 138"/>
                <a:gd name="T7" fmla="*/ 3 h 19"/>
                <a:gd name="T8" fmla="*/ 138 w 1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9">
                  <a:moveTo>
                    <a:pt x="0" y="19"/>
                  </a:moveTo>
                  <a:lnTo>
                    <a:pt x="35" y="11"/>
                  </a:lnTo>
                  <a:lnTo>
                    <a:pt x="69" y="5"/>
                  </a:lnTo>
                  <a:lnTo>
                    <a:pt x="104" y="3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3" name="Freeform 523"/>
            <p:cNvSpPr>
              <a:spLocks/>
            </p:cNvSpPr>
            <p:nvPr/>
          </p:nvSpPr>
          <p:spPr bwMode="auto">
            <a:xfrm>
              <a:off x="2625" y="2761"/>
              <a:ext cx="68" cy="3"/>
            </a:xfrm>
            <a:custGeom>
              <a:avLst/>
              <a:gdLst>
                <a:gd name="T0" fmla="*/ 0 w 137"/>
                <a:gd name="T1" fmla="*/ 6 h 6"/>
                <a:gd name="T2" fmla="*/ 35 w 137"/>
                <a:gd name="T3" fmla="*/ 4 h 6"/>
                <a:gd name="T4" fmla="*/ 67 w 137"/>
                <a:gd name="T5" fmla="*/ 2 h 6"/>
                <a:gd name="T6" fmla="*/ 102 w 137"/>
                <a:gd name="T7" fmla="*/ 2 h 6"/>
                <a:gd name="T8" fmla="*/ 137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0" y="6"/>
                  </a:moveTo>
                  <a:lnTo>
                    <a:pt x="35" y="4"/>
                  </a:lnTo>
                  <a:lnTo>
                    <a:pt x="67" y="2"/>
                  </a:lnTo>
                  <a:lnTo>
                    <a:pt x="102" y="2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4" name="Freeform 524"/>
            <p:cNvSpPr>
              <a:spLocks/>
            </p:cNvSpPr>
            <p:nvPr/>
          </p:nvSpPr>
          <p:spPr bwMode="auto">
            <a:xfrm>
              <a:off x="2693" y="2755"/>
              <a:ext cx="69" cy="6"/>
            </a:xfrm>
            <a:custGeom>
              <a:avLst/>
              <a:gdLst>
                <a:gd name="T0" fmla="*/ 0 w 138"/>
                <a:gd name="T1" fmla="*/ 12 h 12"/>
                <a:gd name="T2" fmla="*/ 69 w 138"/>
                <a:gd name="T3" fmla="*/ 8 h 12"/>
                <a:gd name="T4" fmla="*/ 103 w 138"/>
                <a:gd name="T5" fmla="*/ 4 h 12"/>
                <a:gd name="T6" fmla="*/ 138 w 13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">
                  <a:moveTo>
                    <a:pt x="0" y="12"/>
                  </a:moveTo>
                  <a:lnTo>
                    <a:pt x="69" y="8"/>
                  </a:lnTo>
                  <a:lnTo>
                    <a:pt x="103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5" name="Freeform 525"/>
            <p:cNvSpPr>
              <a:spLocks/>
            </p:cNvSpPr>
            <p:nvPr/>
          </p:nvSpPr>
          <p:spPr bwMode="auto">
            <a:xfrm>
              <a:off x="2762" y="2740"/>
              <a:ext cx="68" cy="15"/>
            </a:xfrm>
            <a:custGeom>
              <a:avLst/>
              <a:gdLst>
                <a:gd name="T0" fmla="*/ 0 w 136"/>
                <a:gd name="T1" fmla="*/ 30 h 30"/>
                <a:gd name="T2" fmla="*/ 34 w 136"/>
                <a:gd name="T3" fmla="*/ 23 h 30"/>
                <a:gd name="T4" fmla="*/ 67 w 136"/>
                <a:gd name="T5" fmla="*/ 15 h 30"/>
                <a:gd name="T6" fmla="*/ 102 w 136"/>
                <a:gd name="T7" fmla="*/ 5 h 30"/>
                <a:gd name="T8" fmla="*/ 136 w 1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0">
                  <a:moveTo>
                    <a:pt x="0" y="30"/>
                  </a:moveTo>
                  <a:lnTo>
                    <a:pt x="34" y="23"/>
                  </a:lnTo>
                  <a:lnTo>
                    <a:pt x="67" y="15"/>
                  </a:lnTo>
                  <a:lnTo>
                    <a:pt x="102" y="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6" name="Freeform 526"/>
            <p:cNvSpPr>
              <a:spLocks/>
            </p:cNvSpPr>
            <p:nvPr/>
          </p:nvSpPr>
          <p:spPr bwMode="auto">
            <a:xfrm>
              <a:off x="2830" y="2738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35 w 138"/>
                <a:gd name="T3" fmla="*/ 0 h 4"/>
                <a:gd name="T4" fmla="*/ 69 w 138"/>
                <a:gd name="T5" fmla="*/ 0 h 4"/>
                <a:gd name="T6" fmla="*/ 138 w 13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35" y="0"/>
                  </a:lnTo>
                  <a:lnTo>
                    <a:pt x="69" y="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7" name="Line 527"/>
            <p:cNvSpPr>
              <a:spLocks noChangeShapeType="1"/>
            </p:cNvSpPr>
            <p:nvPr/>
          </p:nvSpPr>
          <p:spPr bwMode="auto">
            <a:xfrm>
              <a:off x="2899" y="2738"/>
              <a:ext cx="68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8" name="Freeform 528"/>
            <p:cNvSpPr>
              <a:spLocks/>
            </p:cNvSpPr>
            <p:nvPr/>
          </p:nvSpPr>
          <p:spPr bwMode="auto">
            <a:xfrm>
              <a:off x="2967" y="2738"/>
              <a:ext cx="69" cy="2"/>
            </a:xfrm>
            <a:custGeom>
              <a:avLst/>
              <a:gdLst>
                <a:gd name="T0" fmla="*/ 0 w 138"/>
                <a:gd name="T1" fmla="*/ 0 h 4"/>
                <a:gd name="T2" fmla="*/ 69 w 138"/>
                <a:gd name="T3" fmla="*/ 2 h 4"/>
                <a:gd name="T4" fmla="*/ 138 w 13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4">
                  <a:moveTo>
                    <a:pt x="0" y="0"/>
                  </a:moveTo>
                  <a:lnTo>
                    <a:pt x="69" y="2"/>
                  </a:lnTo>
                  <a:lnTo>
                    <a:pt x="138" y="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9" name="Freeform 529"/>
            <p:cNvSpPr>
              <a:spLocks/>
            </p:cNvSpPr>
            <p:nvPr/>
          </p:nvSpPr>
          <p:spPr bwMode="auto">
            <a:xfrm>
              <a:off x="3036" y="2740"/>
              <a:ext cx="70" cy="1"/>
            </a:xfrm>
            <a:custGeom>
              <a:avLst/>
              <a:gdLst>
                <a:gd name="T0" fmla="*/ 0 w 138"/>
                <a:gd name="T1" fmla="*/ 0 h 2"/>
                <a:gd name="T2" fmla="*/ 69 w 138"/>
                <a:gd name="T3" fmla="*/ 0 h 2"/>
                <a:gd name="T4" fmla="*/ 104 w 138"/>
                <a:gd name="T5" fmla="*/ 0 h 2"/>
                <a:gd name="T6" fmla="*/ 138 w 13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">
                  <a:moveTo>
                    <a:pt x="0" y="0"/>
                  </a:moveTo>
                  <a:lnTo>
                    <a:pt x="69" y="0"/>
                  </a:lnTo>
                  <a:lnTo>
                    <a:pt x="104" y="0"/>
                  </a:lnTo>
                  <a:lnTo>
                    <a:pt x="138" y="2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0" name="Freeform 530"/>
            <p:cNvSpPr>
              <a:spLocks/>
            </p:cNvSpPr>
            <p:nvPr/>
          </p:nvSpPr>
          <p:spPr bwMode="auto">
            <a:xfrm>
              <a:off x="3106" y="2741"/>
              <a:ext cx="68" cy="7"/>
            </a:xfrm>
            <a:custGeom>
              <a:avLst/>
              <a:gdLst>
                <a:gd name="T0" fmla="*/ 0 w 137"/>
                <a:gd name="T1" fmla="*/ 0 h 15"/>
                <a:gd name="T2" fmla="*/ 35 w 137"/>
                <a:gd name="T3" fmla="*/ 3 h 15"/>
                <a:gd name="T4" fmla="*/ 67 w 137"/>
                <a:gd name="T5" fmla="*/ 7 h 15"/>
                <a:gd name="T6" fmla="*/ 137 w 13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5">
                  <a:moveTo>
                    <a:pt x="0" y="0"/>
                  </a:moveTo>
                  <a:lnTo>
                    <a:pt x="35" y="3"/>
                  </a:lnTo>
                  <a:lnTo>
                    <a:pt x="67" y="7"/>
                  </a:lnTo>
                  <a:lnTo>
                    <a:pt x="137" y="1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1" name="Freeform 531"/>
            <p:cNvSpPr>
              <a:spLocks/>
            </p:cNvSpPr>
            <p:nvPr/>
          </p:nvSpPr>
          <p:spPr bwMode="auto">
            <a:xfrm>
              <a:off x="3174" y="2748"/>
              <a:ext cx="69" cy="7"/>
            </a:xfrm>
            <a:custGeom>
              <a:avLst/>
              <a:gdLst>
                <a:gd name="T0" fmla="*/ 0 w 138"/>
                <a:gd name="T1" fmla="*/ 0 h 13"/>
                <a:gd name="T2" fmla="*/ 69 w 138"/>
                <a:gd name="T3" fmla="*/ 6 h 13"/>
                <a:gd name="T4" fmla="*/ 138 w 13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13">
                  <a:moveTo>
                    <a:pt x="0" y="0"/>
                  </a:moveTo>
                  <a:lnTo>
                    <a:pt x="69" y="6"/>
                  </a:lnTo>
                  <a:lnTo>
                    <a:pt x="138" y="1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2" name="Freeform 532"/>
            <p:cNvSpPr>
              <a:spLocks/>
            </p:cNvSpPr>
            <p:nvPr/>
          </p:nvSpPr>
          <p:spPr bwMode="auto">
            <a:xfrm>
              <a:off x="3243" y="2755"/>
              <a:ext cx="68" cy="9"/>
            </a:xfrm>
            <a:custGeom>
              <a:avLst/>
              <a:gdLst>
                <a:gd name="T0" fmla="*/ 0 w 136"/>
                <a:gd name="T1" fmla="*/ 0 h 18"/>
                <a:gd name="T2" fmla="*/ 67 w 136"/>
                <a:gd name="T3" fmla="*/ 8 h 18"/>
                <a:gd name="T4" fmla="*/ 136 w 13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8">
                  <a:moveTo>
                    <a:pt x="0" y="0"/>
                  </a:moveTo>
                  <a:lnTo>
                    <a:pt x="67" y="8"/>
                  </a:lnTo>
                  <a:lnTo>
                    <a:pt x="136" y="1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3" name="Freeform 533"/>
            <p:cNvSpPr>
              <a:spLocks/>
            </p:cNvSpPr>
            <p:nvPr/>
          </p:nvSpPr>
          <p:spPr bwMode="auto">
            <a:xfrm>
              <a:off x="3311" y="2764"/>
              <a:ext cx="69" cy="7"/>
            </a:xfrm>
            <a:custGeom>
              <a:avLst/>
              <a:gdLst>
                <a:gd name="T0" fmla="*/ 0 w 138"/>
                <a:gd name="T1" fmla="*/ 0 h 13"/>
                <a:gd name="T2" fmla="*/ 35 w 138"/>
                <a:gd name="T3" fmla="*/ 3 h 13"/>
                <a:gd name="T4" fmla="*/ 69 w 138"/>
                <a:gd name="T5" fmla="*/ 5 h 13"/>
                <a:gd name="T6" fmla="*/ 104 w 138"/>
                <a:gd name="T7" fmla="*/ 7 h 13"/>
                <a:gd name="T8" fmla="*/ 138 w 13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">
                  <a:moveTo>
                    <a:pt x="0" y="0"/>
                  </a:moveTo>
                  <a:lnTo>
                    <a:pt x="35" y="3"/>
                  </a:lnTo>
                  <a:lnTo>
                    <a:pt x="69" y="5"/>
                  </a:lnTo>
                  <a:lnTo>
                    <a:pt x="104" y="7"/>
                  </a:lnTo>
                  <a:lnTo>
                    <a:pt x="138" y="1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4" name="Freeform 534"/>
            <p:cNvSpPr>
              <a:spLocks/>
            </p:cNvSpPr>
            <p:nvPr/>
          </p:nvSpPr>
          <p:spPr bwMode="auto">
            <a:xfrm>
              <a:off x="3380" y="2771"/>
              <a:ext cx="68" cy="21"/>
            </a:xfrm>
            <a:custGeom>
              <a:avLst/>
              <a:gdLst>
                <a:gd name="T0" fmla="*/ 0 w 137"/>
                <a:gd name="T1" fmla="*/ 0 h 42"/>
                <a:gd name="T2" fmla="*/ 35 w 137"/>
                <a:gd name="T3" fmla="*/ 10 h 42"/>
                <a:gd name="T4" fmla="*/ 68 w 137"/>
                <a:gd name="T5" fmla="*/ 21 h 42"/>
                <a:gd name="T6" fmla="*/ 102 w 137"/>
                <a:gd name="T7" fmla="*/ 33 h 42"/>
                <a:gd name="T8" fmla="*/ 137 w 13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42">
                  <a:moveTo>
                    <a:pt x="0" y="0"/>
                  </a:moveTo>
                  <a:lnTo>
                    <a:pt x="35" y="10"/>
                  </a:lnTo>
                  <a:lnTo>
                    <a:pt x="68" y="21"/>
                  </a:lnTo>
                  <a:lnTo>
                    <a:pt x="102" y="33"/>
                  </a:lnTo>
                  <a:lnTo>
                    <a:pt x="137" y="42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5" name="Freeform 535"/>
            <p:cNvSpPr>
              <a:spLocks/>
            </p:cNvSpPr>
            <p:nvPr/>
          </p:nvSpPr>
          <p:spPr bwMode="auto">
            <a:xfrm>
              <a:off x="3448" y="2792"/>
              <a:ext cx="69" cy="6"/>
            </a:xfrm>
            <a:custGeom>
              <a:avLst/>
              <a:gdLst>
                <a:gd name="T0" fmla="*/ 0 w 138"/>
                <a:gd name="T1" fmla="*/ 0 h 14"/>
                <a:gd name="T2" fmla="*/ 34 w 138"/>
                <a:gd name="T3" fmla="*/ 6 h 14"/>
                <a:gd name="T4" fmla="*/ 69 w 138"/>
                <a:gd name="T5" fmla="*/ 8 h 14"/>
                <a:gd name="T6" fmla="*/ 103 w 138"/>
                <a:gd name="T7" fmla="*/ 10 h 14"/>
                <a:gd name="T8" fmla="*/ 138 w 13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4">
                  <a:moveTo>
                    <a:pt x="0" y="0"/>
                  </a:moveTo>
                  <a:lnTo>
                    <a:pt x="34" y="6"/>
                  </a:lnTo>
                  <a:lnTo>
                    <a:pt x="69" y="8"/>
                  </a:lnTo>
                  <a:lnTo>
                    <a:pt x="103" y="10"/>
                  </a:lnTo>
                  <a:lnTo>
                    <a:pt x="138" y="1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6" name="Freeform 536"/>
            <p:cNvSpPr>
              <a:spLocks/>
            </p:cNvSpPr>
            <p:nvPr/>
          </p:nvSpPr>
          <p:spPr bwMode="auto">
            <a:xfrm>
              <a:off x="3517" y="2798"/>
              <a:ext cx="69" cy="11"/>
            </a:xfrm>
            <a:custGeom>
              <a:avLst/>
              <a:gdLst>
                <a:gd name="T0" fmla="*/ 0 w 136"/>
                <a:gd name="T1" fmla="*/ 0 h 21"/>
                <a:gd name="T2" fmla="*/ 67 w 136"/>
                <a:gd name="T3" fmla="*/ 9 h 21"/>
                <a:gd name="T4" fmla="*/ 136 w 13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">
                  <a:moveTo>
                    <a:pt x="0" y="0"/>
                  </a:moveTo>
                  <a:lnTo>
                    <a:pt x="67" y="9"/>
                  </a:lnTo>
                  <a:lnTo>
                    <a:pt x="136" y="21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7" name="Freeform 537"/>
            <p:cNvSpPr>
              <a:spLocks/>
            </p:cNvSpPr>
            <p:nvPr/>
          </p:nvSpPr>
          <p:spPr bwMode="auto">
            <a:xfrm>
              <a:off x="3586" y="2809"/>
              <a:ext cx="69" cy="12"/>
            </a:xfrm>
            <a:custGeom>
              <a:avLst/>
              <a:gdLst>
                <a:gd name="T0" fmla="*/ 0 w 138"/>
                <a:gd name="T1" fmla="*/ 0 h 25"/>
                <a:gd name="T2" fmla="*/ 35 w 138"/>
                <a:gd name="T3" fmla="*/ 6 h 25"/>
                <a:gd name="T4" fmla="*/ 69 w 138"/>
                <a:gd name="T5" fmla="*/ 13 h 25"/>
                <a:gd name="T6" fmla="*/ 104 w 138"/>
                <a:gd name="T7" fmla="*/ 19 h 25"/>
                <a:gd name="T8" fmla="*/ 138 w 13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">
                  <a:moveTo>
                    <a:pt x="0" y="0"/>
                  </a:moveTo>
                  <a:lnTo>
                    <a:pt x="35" y="6"/>
                  </a:lnTo>
                  <a:lnTo>
                    <a:pt x="69" y="13"/>
                  </a:lnTo>
                  <a:lnTo>
                    <a:pt x="104" y="19"/>
                  </a:lnTo>
                  <a:lnTo>
                    <a:pt x="138" y="2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8" name="Freeform 538"/>
            <p:cNvSpPr>
              <a:spLocks/>
            </p:cNvSpPr>
            <p:nvPr/>
          </p:nvSpPr>
          <p:spPr bwMode="auto">
            <a:xfrm>
              <a:off x="3655" y="2821"/>
              <a:ext cx="69" cy="2"/>
            </a:xfrm>
            <a:custGeom>
              <a:avLst/>
              <a:gdLst>
                <a:gd name="T0" fmla="*/ 0 w 139"/>
                <a:gd name="T1" fmla="*/ 0 h 4"/>
                <a:gd name="T2" fmla="*/ 35 w 139"/>
                <a:gd name="T3" fmla="*/ 2 h 4"/>
                <a:gd name="T4" fmla="*/ 70 w 139"/>
                <a:gd name="T5" fmla="*/ 0 h 4"/>
                <a:gd name="T6" fmla="*/ 104 w 139"/>
                <a:gd name="T7" fmla="*/ 0 h 4"/>
                <a:gd name="T8" fmla="*/ 121 w 139"/>
                <a:gd name="T9" fmla="*/ 2 h 4"/>
                <a:gd name="T10" fmla="*/ 139 w 139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4">
                  <a:moveTo>
                    <a:pt x="0" y="0"/>
                  </a:moveTo>
                  <a:lnTo>
                    <a:pt x="35" y="2"/>
                  </a:lnTo>
                  <a:lnTo>
                    <a:pt x="70" y="0"/>
                  </a:lnTo>
                  <a:lnTo>
                    <a:pt x="104" y="0"/>
                  </a:lnTo>
                  <a:lnTo>
                    <a:pt x="121" y="2"/>
                  </a:lnTo>
                  <a:lnTo>
                    <a:pt x="139" y="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9" name="Freeform 539"/>
            <p:cNvSpPr>
              <a:spLocks/>
            </p:cNvSpPr>
            <p:nvPr/>
          </p:nvSpPr>
          <p:spPr bwMode="auto">
            <a:xfrm>
              <a:off x="3724" y="2823"/>
              <a:ext cx="68" cy="22"/>
            </a:xfrm>
            <a:custGeom>
              <a:avLst/>
              <a:gdLst>
                <a:gd name="T0" fmla="*/ 0 w 136"/>
                <a:gd name="T1" fmla="*/ 0 h 44"/>
                <a:gd name="T2" fmla="*/ 34 w 136"/>
                <a:gd name="T3" fmla="*/ 7 h 44"/>
                <a:gd name="T4" fmla="*/ 67 w 136"/>
                <a:gd name="T5" fmla="*/ 19 h 44"/>
                <a:gd name="T6" fmla="*/ 101 w 136"/>
                <a:gd name="T7" fmla="*/ 32 h 44"/>
                <a:gd name="T8" fmla="*/ 136 w 13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4">
                  <a:moveTo>
                    <a:pt x="0" y="0"/>
                  </a:moveTo>
                  <a:lnTo>
                    <a:pt x="34" y="7"/>
                  </a:lnTo>
                  <a:lnTo>
                    <a:pt x="67" y="19"/>
                  </a:lnTo>
                  <a:lnTo>
                    <a:pt x="101" y="32"/>
                  </a:lnTo>
                  <a:lnTo>
                    <a:pt x="136" y="4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0" name="Freeform 540"/>
            <p:cNvSpPr>
              <a:spLocks/>
            </p:cNvSpPr>
            <p:nvPr/>
          </p:nvSpPr>
          <p:spPr bwMode="auto">
            <a:xfrm>
              <a:off x="3792" y="2845"/>
              <a:ext cx="69" cy="24"/>
            </a:xfrm>
            <a:custGeom>
              <a:avLst/>
              <a:gdLst>
                <a:gd name="T0" fmla="*/ 0 w 138"/>
                <a:gd name="T1" fmla="*/ 0 h 48"/>
                <a:gd name="T2" fmla="*/ 35 w 138"/>
                <a:gd name="T3" fmla="*/ 13 h 48"/>
                <a:gd name="T4" fmla="*/ 69 w 138"/>
                <a:gd name="T5" fmla="*/ 27 h 48"/>
                <a:gd name="T6" fmla="*/ 104 w 138"/>
                <a:gd name="T7" fmla="*/ 38 h 48"/>
                <a:gd name="T8" fmla="*/ 138 w 13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8">
                  <a:moveTo>
                    <a:pt x="0" y="0"/>
                  </a:moveTo>
                  <a:lnTo>
                    <a:pt x="35" y="13"/>
                  </a:lnTo>
                  <a:lnTo>
                    <a:pt x="69" y="27"/>
                  </a:lnTo>
                  <a:lnTo>
                    <a:pt x="104" y="38"/>
                  </a:lnTo>
                  <a:lnTo>
                    <a:pt x="138" y="4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1" name="Freeform 541"/>
            <p:cNvSpPr>
              <a:spLocks/>
            </p:cNvSpPr>
            <p:nvPr/>
          </p:nvSpPr>
          <p:spPr bwMode="auto">
            <a:xfrm>
              <a:off x="3861" y="2869"/>
              <a:ext cx="68" cy="3"/>
            </a:xfrm>
            <a:custGeom>
              <a:avLst/>
              <a:gdLst>
                <a:gd name="T0" fmla="*/ 0 w 137"/>
                <a:gd name="T1" fmla="*/ 0 h 6"/>
                <a:gd name="T2" fmla="*/ 18 w 137"/>
                <a:gd name="T3" fmla="*/ 2 h 6"/>
                <a:gd name="T4" fmla="*/ 35 w 137"/>
                <a:gd name="T5" fmla="*/ 4 h 6"/>
                <a:gd name="T6" fmla="*/ 67 w 137"/>
                <a:gd name="T7" fmla="*/ 6 h 6"/>
                <a:gd name="T8" fmla="*/ 102 w 137"/>
                <a:gd name="T9" fmla="*/ 4 h 6"/>
                <a:gd name="T10" fmla="*/ 137 w 137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6">
                  <a:moveTo>
                    <a:pt x="0" y="0"/>
                  </a:moveTo>
                  <a:lnTo>
                    <a:pt x="18" y="2"/>
                  </a:lnTo>
                  <a:lnTo>
                    <a:pt x="35" y="4"/>
                  </a:lnTo>
                  <a:lnTo>
                    <a:pt x="67" y="6"/>
                  </a:lnTo>
                  <a:lnTo>
                    <a:pt x="102" y="4"/>
                  </a:lnTo>
                  <a:lnTo>
                    <a:pt x="137" y="6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2" name="Freeform 542"/>
            <p:cNvSpPr>
              <a:spLocks/>
            </p:cNvSpPr>
            <p:nvPr/>
          </p:nvSpPr>
          <p:spPr bwMode="auto">
            <a:xfrm>
              <a:off x="3929" y="2872"/>
              <a:ext cx="69" cy="8"/>
            </a:xfrm>
            <a:custGeom>
              <a:avLst/>
              <a:gdLst>
                <a:gd name="T0" fmla="*/ 0 w 138"/>
                <a:gd name="T1" fmla="*/ 0 h 15"/>
                <a:gd name="T2" fmla="*/ 34 w 138"/>
                <a:gd name="T3" fmla="*/ 1 h 15"/>
                <a:gd name="T4" fmla="*/ 69 w 138"/>
                <a:gd name="T5" fmla="*/ 3 h 15"/>
                <a:gd name="T6" fmla="*/ 103 w 138"/>
                <a:gd name="T7" fmla="*/ 7 h 15"/>
                <a:gd name="T8" fmla="*/ 138 w 13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">
                  <a:moveTo>
                    <a:pt x="0" y="0"/>
                  </a:moveTo>
                  <a:lnTo>
                    <a:pt x="34" y="1"/>
                  </a:lnTo>
                  <a:lnTo>
                    <a:pt x="69" y="3"/>
                  </a:lnTo>
                  <a:lnTo>
                    <a:pt x="103" y="7"/>
                  </a:lnTo>
                  <a:lnTo>
                    <a:pt x="138" y="1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3" name="Freeform 543"/>
            <p:cNvSpPr>
              <a:spLocks/>
            </p:cNvSpPr>
            <p:nvPr/>
          </p:nvSpPr>
          <p:spPr bwMode="auto">
            <a:xfrm>
              <a:off x="3998" y="2880"/>
              <a:ext cx="69" cy="30"/>
            </a:xfrm>
            <a:custGeom>
              <a:avLst/>
              <a:gdLst>
                <a:gd name="T0" fmla="*/ 0 w 136"/>
                <a:gd name="T1" fmla="*/ 0 h 59"/>
                <a:gd name="T2" fmla="*/ 17 w 136"/>
                <a:gd name="T3" fmla="*/ 6 h 59"/>
                <a:gd name="T4" fmla="*/ 34 w 136"/>
                <a:gd name="T5" fmla="*/ 13 h 59"/>
                <a:gd name="T6" fmla="*/ 67 w 136"/>
                <a:gd name="T7" fmla="*/ 31 h 59"/>
                <a:gd name="T8" fmla="*/ 102 w 136"/>
                <a:gd name="T9" fmla="*/ 48 h 59"/>
                <a:gd name="T10" fmla="*/ 119 w 136"/>
                <a:gd name="T11" fmla="*/ 54 h 59"/>
                <a:gd name="T12" fmla="*/ 136 w 13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9">
                  <a:moveTo>
                    <a:pt x="0" y="0"/>
                  </a:moveTo>
                  <a:lnTo>
                    <a:pt x="17" y="6"/>
                  </a:lnTo>
                  <a:lnTo>
                    <a:pt x="34" y="13"/>
                  </a:lnTo>
                  <a:lnTo>
                    <a:pt x="67" y="31"/>
                  </a:lnTo>
                  <a:lnTo>
                    <a:pt x="102" y="48"/>
                  </a:lnTo>
                  <a:lnTo>
                    <a:pt x="119" y="54"/>
                  </a:lnTo>
                  <a:lnTo>
                    <a:pt x="136" y="59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4" name="Freeform 544"/>
            <p:cNvSpPr>
              <a:spLocks/>
            </p:cNvSpPr>
            <p:nvPr/>
          </p:nvSpPr>
          <p:spPr bwMode="auto">
            <a:xfrm>
              <a:off x="4067" y="2908"/>
              <a:ext cx="69" cy="3"/>
            </a:xfrm>
            <a:custGeom>
              <a:avLst/>
              <a:gdLst>
                <a:gd name="T0" fmla="*/ 0 w 138"/>
                <a:gd name="T1" fmla="*/ 3 h 5"/>
                <a:gd name="T2" fmla="*/ 17 w 138"/>
                <a:gd name="T3" fmla="*/ 5 h 5"/>
                <a:gd name="T4" fmla="*/ 35 w 138"/>
                <a:gd name="T5" fmla="*/ 5 h 5"/>
                <a:gd name="T6" fmla="*/ 69 w 138"/>
                <a:gd name="T7" fmla="*/ 3 h 5"/>
                <a:gd name="T8" fmla="*/ 104 w 138"/>
                <a:gd name="T9" fmla="*/ 0 h 5"/>
                <a:gd name="T10" fmla="*/ 121 w 138"/>
                <a:gd name="T11" fmla="*/ 0 h 5"/>
                <a:gd name="T12" fmla="*/ 138 w 13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">
                  <a:moveTo>
                    <a:pt x="0" y="3"/>
                  </a:moveTo>
                  <a:lnTo>
                    <a:pt x="17" y="5"/>
                  </a:lnTo>
                  <a:lnTo>
                    <a:pt x="35" y="5"/>
                  </a:lnTo>
                  <a:lnTo>
                    <a:pt x="69" y="3"/>
                  </a:lnTo>
                  <a:lnTo>
                    <a:pt x="104" y="0"/>
                  </a:lnTo>
                  <a:lnTo>
                    <a:pt x="121" y="0"/>
                  </a:lnTo>
                  <a:lnTo>
                    <a:pt x="138" y="1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5" name="Freeform 545"/>
            <p:cNvSpPr>
              <a:spLocks/>
            </p:cNvSpPr>
            <p:nvPr/>
          </p:nvSpPr>
          <p:spPr bwMode="auto">
            <a:xfrm>
              <a:off x="4136" y="2909"/>
              <a:ext cx="69" cy="27"/>
            </a:xfrm>
            <a:custGeom>
              <a:avLst/>
              <a:gdLst>
                <a:gd name="T0" fmla="*/ 0 w 139"/>
                <a:gd name="T1" fmla="*/ 0 h 54"/>
                <a:gd name="T2" fmla="*/ 18 w 139"/>
                <a:gd name="T3" fmla="*/ 4 h 54"/>
                <a:gd name="T4" fmla="*/ 35 w 139"/>
                <a:gd name="T5" fmla="*/ 10 h 54"/>
                <a:gd name="T6" fmla="*/ 69 w 139"/>
                <a:gd name="T7" fmla="*/ 25 h 54"/>
                <a:gd name="T8" fmla="*/ 104 w 139"/>
                <a:gd name="T9" fmla="*/ 41 h 54"/>
                <a:gd name="T10" fmla="*/ 121 w 139"/>
                <a:gd name="T11" fmla="*/ 48 h 54"/>
                <a:gd name="T12" fmla="*/ 139 w 13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4">
                  <a:moveTo>
                    <a:pt x="0" y="0"/>
                  </a:moveTo>
                  <a:lnTo>
                    <a:pt x="18" y="4"/>
                  </a:lnTo>
                  <a:lnTo>
                    <a:pt x="35" y="10"/>
                  </a:lnTo>
                  <a:lnTo>
                    <a:pt x="69" y="25"/>
                  </a:lnTo>
                  <a:lnTo>
                    <a:pt x="104" y="41"/>
                  </a:lnTo>
                  <a:lnTo>
                    <a:pt x="121" y="48"/>
                  </a:lnTo>
                  <a:lnTo>
                    <a:pt x="139" y="5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6" name="Freeform 546"/>
            <p:cNvSpPr>
              <a:spLocks/>
            </p:cNvSpPr>
            <p:nvPr/>
          </p:nvSpPr>
          <p:spPr bwMode="auto">
            <a:xfrm>
              <a:off x="4205" y="2936"/>
              <a:ext cx="68" cy="17"/>
            </a:xfrm>
            <a:custGeom>
              <a:avLst/>
              <a:gdLst>
                <a:gd name="T0" fmla="*/ 0 w 136"/>
                <a:gd name="T1" fmla="*/ 0 h 35"/>
                <a:gd name="T2" fmla="*/ 34 w 136"/>
                <a:gd name="T3" fmla="*/ 10 h 35"/>
                <a:gd name="T4" fmla="*/ 67 w 136"/>
                <a:gd name="T5" fmla="*/ 19 h 35"/>
                <a:gd name="T6" fmla="*/ 136 w 13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5">
                  <a:moveTo>
                    <a:pt x="0" y="0"/>
                  </a:moveTo>
                  <a:lnTo>
                    <a:pt x="34" y="10"/>
                  </a:lnTo>
                  <a:lnTo>
                    <a:pt x="67" y="19"/>
                  </a:lnTo>
                  <a:lnTo>
                    <a:pt x="136" y="3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7" name="Freeform 547"/>
            <p:cNvSpPr>
              <a:spLocks/>
            </p:cNvSpPr>
            <p:nvPr/>
          </p:nvSpPr>
          <p:spPr bwMode="auto">
            <a:xfrm>
              <a:off x="4273" y="2953"/>
              <a:ext cx="69" cy="11"/>
            </a:xfrm>
            <a:custGeom>
              <a:avLst/>
              <a:gdLst>
                <a:gd name="T0" fmla="*/ 0 w 138"/>
                <a:gd name="T1" fmla="*/ 0 h 23"/>
                <a:gd name="T2" fmla="*/ 34 w 138"/>
                <a:gd name="T3" fmla="*/ 6 h 23"/>
                <a:gd name="T4" fmla="*/ 69 w 138"/>
                <a:gd name="T5" fmla="*/ 9 h 23"/>
                <a:gd name="T6" fmla="*/ 104 w 138"/>
                <a:gd name="T7" fmla="*/ 13 h 23"/>
                <a:gd name="T8" fmla="*/ 121 w 138"/>
                <a:gd name="T9" fmla="*/ 17 h 23"/>
                <a:gd name="T10" fmla="*/ 138 w 13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3">
                  <a:moveTo>
                    <a:pt x="0" y="0"/>
                  </a:moveTo>
                  <a:lnTo>
                    <a:pt x="34" y="6"/>
                  </a:lnTo>
                  <a:lnTo>
                    <a:pt x="69" y="9"/>
                  </a:lnTo>
                  <a:lnTo>
                    <a:pt x="104" y="13"/>
                  </a:lnTo>
                  <a:lnTo>
                    <a:pt x="121" y="17"/>
                  </a:lnTo>
                  <a:lnTo>
                    <a:pt x="138" y="2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8" name="Freeform 548"/>
            <p:cNvSpPr>
              <a:spLocks/>
            </p:cNvSpPr>
            <p:nvPr/>
          </p:nvSpPr>
          <p:spPr bwMode="auto">
            <a:xfrm>
              <a:off x="4342" y="2964"/>
              <a:ext cx="68" cy="39"/>
            </a:xfrm>
            <a:custGeom>
              <a:avLst/>
              <a:gdLst>
                <a:gd name="T0" fmla="*/ 0 w 136"/>
                <a:gd name="T1" fmla="*/ 0 h 77"/>
                <a:gd name="T2" fmla="*/ 17 w 136"/>
                <a:gd name="T3" fmla="*/ 7 h 77"/>
                <a:gd name="T4" fmla="*/ 35 w 136"/>
                <a:gd name="T5" fmla="*/ 17 h 77"/>
                <a:gd name="T6" fmla="*/ 67 w 136"/>
                <a:gd name="T7" fmla="*/ 40 h 77"/>
                <a:gd name="T8" fmla="*/ 85 w 136"/>
                <a:gd name="T9" fmla="*/ 52 h 77"/>
                <a:gd name="T10" fmla="*/ 102 w 136"/>
                <a:gd name="T11" fmla="*/ 61 h 77"/>
                <a:gd name="T12" fmla="*/ 119 w 136"/>
                <a:gd name="T13" fmla="*/ 71 h 77"/>
                <a:gd name="T14" fmla="*/ 136 w 136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7">
                  <a:moveTo>
                    <a:pt x="0" y="0"/>
                  </a:moveTo>
                  <a:lnTo>
                    <a:pt x="17" y="7"/>
                  </a:lnTo>
                  <a:lnTo>
                    <a:pt x="35" y="17"/>
                  </a:lnTo>
                  <a:lnTo>
                    <a:pt x="67" y="40"/>
                  </a:lnTo>
                  <a:lnTo>
                    <a:pt x="85" y="52"/>
                  </a:lnTo>
                  <a:lnTo>
                    <a:pt x="102" y="61"/>
                  </a:lnTo>
                  <a:lnTo>
                    <a:pt x="119" y="71"/>
                  </a:lnTo>
                  <a:lnTo>
                    <a:pt x="136" y="77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9" name="Freeform 549"/>
            <p:cNvSpPr>
              <a:spLocks/>
            </p:cNvSpPr>
            <p:nvPr/>
          </p:nvSpPr>
          <p:spPr bwMode="auto">
            <a:xfrm>
              <a:off x="4410" y="3003"/>
              <a:ext cx="69" cy="3"/>
            </a:xfrm>
            <a:custGeom>
              <a:avLst/>
              <a:gdLst>
                <a:gd name="T0" fmla="*/ 0 w 139"/>
                <a:gd name="T1" fmla="*/ 0 h 5"/>
                <a:gd name="T2" fmla="*/ 18 w 139"/>
                <a:gd name="T3" fmla="*/ 3 h 5"/>
                <a:gd name="T4" fmla="*/ 35 w 139"/>
                <a:gd name="T5" fmla="*/ 5 h 5"/>
                <a:gd name="T6" fmla="*/ 52 w 139"/>
                <a:gd name="T7" fmla="*/ 3 h 5"/>
                <a:gd name="T8" fmla="*/ 70 w 139"/>
                <a:gd name="T9" fmla="*/ 3 h 5"/>
                <a:gd name="T10" fmla="*/ 104 w 139"/>
                <a:gd name="T11" fmla="*/ 2 h 5"/>
                <a:gd name="T12" fmla="*/ 121 w 139"/>
                <a:gd name="T13" fmla="*/ 2 h 5"/>
                <a:gd name="T14" fmla="*/ 139 w 13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5">
                  <a:moveTo>
                    <a:pt x="0" y="0"/>
                  </a:moveTo>
                  <a:lnTo>
                    <a:pt x="18" y="3"/>
                  </a:lnTo>
                  <a:lnTo>
                    <a:pt x="35" y="5"/>
                  </a:lnTo>
                  <a:lnTo>
                    <a:pt x="52" y="3"/>
                  </a:lnTo>
                  <a:lnTo>
                    <a:pt x="70" y="3"/>
                  </a:lnTo>
                  <a:lnTo>
                    <a:pt x="104" y="2"/>
                  </a:lnTo>
                  <a:lnTo>
                    <a:pt x="121" y="2"/>
                  </a:lnTo>
                  <a:lnTo>
                    <a:pt x="139" y="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0" name="Freeform 550"/>
            <p:cNvSpPr>
              <a:spLocks/>
            </p:cNvSpPr>
            <p:nvPr/>
          </p:nvSpPr>
          <p:spPr bwMode="auto">
            <a:xfrm>
              <a:off x="4479" y="3004"/>
              <a:ext cx="69" cy="27"/>
            </a:xfrm>
            <a:custGeom>
              <a:avLst/>
              <a:gdLst>
                <a:gd name="T0" fmla="*/ 0 w 136"/>
                <a:gd name="T1" fmla="*/ 1 h 53"/>
                <a:gd name="T2" fmla="*/ 4 w 136"/>
                <a:gd name="T3" fmla="*/ 1 h 53"/>
                <a:gd name="T4" fmla="*/ 7 w 136"/>
                <a:gd name="T5" fmla="*/ 1 h 53"/>
                <a:gd name="T6" fmla="*/ 15 w 136"/>
                <a:gd name="T7" fmla="*/ 1 h 53"/>
                <a:gd name="T8" fmla="*/ 23 w 136"/>
                <a:gd name="T9" fmla="*/ 1 h 53"/>
                <a:gd name="T10" fmla="*/ 44 w 136"/>
                <a:gd name="T11" fmla="*/ 0 h 53"/>
                <a:gd name="T12" fmla="*/ 65 w 136"/>
                <a:gd name="T13" fmla="*/ 1 h 53"/>
                <a:gd name="T14" fmla="*/ 88 w 136"/>
                <a:gd name="T15" fmla="*/ 7 h 53"/>
                <a:gd name="T16" fmla="*/ 100 w 136"/>
                <a:gd name="T17" fmla="*/ 11 h 53"/>
                <a:gd name="T18" fmla="*/ 109 w 136"/>
                <a:gd name="T19" fmla="*/ 15 h 53"/>
                <a:gd name="T20" fmla="*/ 117 w 136"/>
                <a:gd name="T21" fmla="*/ 23 h 53"/>
                <a:gd name="T22" fmla="*/ 125 w 136"/>
                <a:gd name="T23" fmla="*/ 30 h 53"/>
                <a:gd name="T24" fmla="*/ 132 w 136"/>
                <a:gd name="T25" fmla="*/ 42 h 53"/>
                <a:gd name="T26" fmla="*/ 136 w 136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53">
                  <a:moveTo>
                    <a:pt x="0" y="1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5" y="1"/>
                  </a:lnTo>
                  <a:lnTo>
                    <a:pt x="23" y="1"/>
                  </a:lnTo>
                  <a:lnTo>
                    <a:pt x="44" y="0"/>
                  </a:lnTo>
                  <a:lnTo>
                    <a:pt x="65" y="1"/>
                  </a:lnTo>
                  <a:lnTo>
                    <a:pt x="88" y="7"/>
                  </a:lnTo>
                  <a:lnTo>
                    <a:pt x="100" y="11"/>
                  </a:lnTo>
                  <a:lnTo>
                    <a:pt x="109" y="15"/>
                  </a:lnTo>
                  <a:lnTo>
                    <a:pt x="117" y="23"/>
                  </a:lnTo>
                  <a:lnTo>
                    <a:pt x="125" y="30"/>
                  </a:lnTo>
                  <a:lnTo>
                    <a:pt x="132" y="42"/>
                  </a:lnTo>
                  <a:lnTo>
                    <a:pt x="136" y="5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1" name="Freeform 551"/>
            <p:cNvSpPr>
              <a:spLocks/>
            </p:cNvSpPr>
            <p:nvPr/>
          </p:nvSpPr>
          <p:spPr bwMode="auto">
            <a:xfrm>
              <a:off x="4548" y="3031"/>
              <a:ext cx="137" cy="761"/>
            </a:xfrm>
            <a:custGeom>
              <a:avLst/>
              <a:gdLst>
                <a:gd name="T0" fmla="*/ 0 w 275"/>
                <a:gd name="T1" fmla="*/ 0 h 1523"/>
                <a:gd name="T2" fmla="*/ 6 w 275"/>
                <a:gd name="T3" fmla="*/ 27 h 1523"/>
                <a:gd name="T4" fmla="*/ 13 w 275"/>
                <a:gd name="T5" fmla="*/ 56 h 1523"/>
                <a:gd name="T6" fmla="*/ 21 w 275"/>
                <a:gd name="T7" fmla="*/ 87 h 1523"/>
                <a:gd name="T8" fmla="*/ 27 w 275"/>
                <a:gd name="T9" fmla="*/ 119 h 1523"/>
                <a:gd name="T10" fmla="*/ 35 w 275"/>
                <a:gd name="T11" fmla="*/ 156 h 1523"/>
                <a:gd name="T12" fmla="*/ 42 w 275"/>
                <a:gd name="T13" fmla="*/ 194 h 1523"/>
                <a:gd name="T14" fmla="*/ 50 w 275"/>
                <a:gd name="T15" fmla="*/ 234 h 1523"/>
                <a:gd name="T16" fmla="*/ 60 w 275"/>
                <a:gd name="T17" fmla="*/ 277 h 1523"/>
                <a:gd name="T18" fmla="*/ 67 w 275"/>
                <a:gd name="T19" fmla="*/ 321 h 1523"/>
                <a:gd name="T20" fmla="*/ 75 w 275"/>
                <a:gd name="T21" fmla="*/ 367 h 1523"/>
                <a:gd name="T22" fmla="*/ 85 w 275"/>
                <a:gd name="T23" fmla="*/ 415 h 1523"/>
                <a:gd name="T24" fmla="*/ 92 w 275"/>
                <a:gd name="T25" fmla="*/ 463 h 1523"/>
                <a:gd name="T26" fmla="*/ 111 w 275"/>
                <a:gd name="T27" fmla="*/ 565 h 1523"/>
                <a:gd name="T28" fmla="*/ 129 w 275"/>
                <a:gd name="T29" fmla="*/ 670 h 1523"/>
                <a:gd name="T30" fmla="*/ 148 w 275"/>
                <a:gd name="T31" fmla="*/ 778 h 1523"/>
                <a:gd name="T32" fmla="*/ 165 w 275"/>
                <a:gd name="T33" fmla="*/ 887 h 1523"/>
                <a:gd name="T34" fmla="*/ 204 w 275"/>
                <a:gd name="T35" fmla="*/ 1108 h 1523"/>
                <a:gd name="T36" fmla="*/ 221 w 275"/>
                <a:gd name="T37" fmla="*/ 1215 h 1523"/>
                <a:gd name="T38" fmla="*/ 240 w 275"/>
                <a:gd name="T39" fmla="*/ 1323 h 1523"/>
                <a:gd name="T40" fmla="*/ 257 w 275"/>
                <a:gd name="T41" fmla="*/ 1425 h 1523"/>
                <a:gd name="T42" fmla="*/ 275 w 275"/>
                <a:gd name="T43" fmla="*/ 1523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523">
                  <a:moveTo>
                    <a:pt x="0" y="0"/>
                  </a:moveTo>
                  <a:lnTo>
                    <a:pt x="6" y="27"/>
                  </a:lnTo>
                  <a:lnTo>
                    <a:pt x="13" y="56"/>
                  </a:lnTo>
                  <a:lnTo>
                    <a:pt x="21" y="87"/>
                  </a:lnTo>
                  <a:lnTo>
                    <a:pt x="27" y="119"/>
                  </a:lnTo>
                  <a:lnTo>
                    <a:pt x="35" y="156"/>
                  </a:lnTo>
                  <a:lnTo>
                    <a:pt x="42" y="194"/>
                  </a:lnTo>
                  <a:lnTo>
                    <a:pt x="50" y="234"/>
                  </a:lnTo>
                  <a:lnTo>
                    <a:pt x="60" y="277"/>
                  </a:lnTo>
                  <a:lnTo>
                    <a:pt x="67" y="321"/>
                  </a:lnTo>
                  <a:lnTo>
                    <a:pt x="75" y="367"/>
                  </a:lnTo>
                  <a:lnTo>
                    <a:pt x="85" y="415"/>
                  </a:lnTo>
                  <a:lnTo>
                    <a:pt x="92" y="463"/>
                  </a:lnTo>
                  <a:lnTo>
                    <a:pt x="111" y="565"/>
                  </a:lnTo>
                  <a:lnTo>
                    <a:pt x="129" y="670"/>
                  </a:lnTo>
                  <a:lnTo>
                    <a:pt x="148" y="778"/>
                  </a:lnTo>
                  <a:lnTo>
                    <a:pt x="165" y="887"/>
                  </a:lnTo>
                  <a:lnTo>
                    <a:pt x="204" y="1108"/>
                  </a:lnTo>
                  <a:lnTo>
                    <a:pt x="221" y="1215"/>
                  </a:lnTo>
                  <a:lnTo>
                    <a:pt x="240" y="1323"/>
                  </a:lnTo>
                  <a:lnTo>
                    <a:pt x="257" y="1425"/>
                  </a:lnTo>
                  <a:lnTo>
                    <a:pt x="275" y="152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2" name="Freeform 552"/>
            <p:cNvSpPr>
              <a:spLocks/>
            </p:cNvSpPr>
            <p:nvPr/>
          </p:nvSpPr>
          <p:spPr bwMode="auto">
            <a:xfrm>
              <a:off x="1319" y="3038"/>
              <a:ext cx="137" cy="754"/>
            </a:xfrm>
            <a:custGeom>
              <a:avLst/>
              <a:gdLst>
                <a:gd name="T0" fmla="*/ 0 w 275"/>
                <a:gd name="T1" fmla="*/ 1507 h 1507"/>
                <a:gd name="T2" fmla="*/ 17 w 275"/>
                <a:gd name="T3" fmla="*/ 1411 h 1507"/>
                <a:gd name="T4" fmla="*/ 35 w 275"/>
                <a:gd name="T5" fmla="*/ 1309 h 1507"/>
                <a:gd name="T6" fmla="*/ 54 w 275"/>
                <a:gd name="T7" fmla="*/ 1203 h 1507"/>
                <a:gd name="T8" fmla="*/ 71 w 275"/>
                <a:gd name="T9" fmla="*/ 1096 h 1507"/>
                <a:gd name="T10" fmla="*/ 110 w 275"/>
                <a:gd name="T11" fmla="*/ 877 h 1507"/>
                <a:gd name="T12" fmla="*/ 127 w 275"/>
                <a:gd name="T13" fmla="*/ 769 h 1507"/>
                <a:gd name="T14" fmla="*/ 146 w 275"/>
                <a:gd name="T15" fmla="*/ 662 h 1507"/>
                <a:gd name="T16" fmla="*/ 163 w 275"/>
                <a:gd name="T17" fmla="*/ 558 h 1507"/>
                <a:gd name="T18" fmla="*/ 182 w 275"/>
                <a:gd name="T19" fmla="*/ 458 h 1507"/>
                <a:gd name="T20" fmla="*/ 190 w 275"/>
                <a:gd name="T21" fmla="*/ 409 h 1507"/>
                <a:gd name="T22" fmla="*/ 200 w 275"/>
                <a:gd name="T23" fmla="*/ 362 h 1507"/>
                <a:gd name="T24" fmla="*/ 207 w 275"/>
                <a:gd name="T25" fmla="*/ 316 h 1507"/>
                <a:gd name="T26" fmla="*/ 215 w 275"/>
                <a:gd name="T27" fmla="*/ 274 h 1507"/>
                <a:gd name="T28" fmla="*/ 223 w 275"/>
                <a:gd name="T29" fmla="*/ 232 h 1507"/>
                <a:gd name="T30" fmla="*/ 232 w 275"/>
                <a:gd name="T31" fmla="*/ 192 h 1507"/>
                <a:gd name="T32" fmla="*/ 240 w 275"/>
                <a:gd name="T33" fmla="*/ 153 h 1507"/>
                <a:gd name="T34" fmla="*/ 248 w 275"/>
                <a:gd name="T35" fmla="*/ 119 h 1507"/>
                <a:gd name="T36" fmla="*/ 254 w 275"/>
                <a:gd name="T37" fmla="*/ 84 h 1507"/>
                <a:gd name="T38" fmla="*/ 261 w 275"/>
                <a:gd name="T39" fmla="*/ 53 h 1507"/>
                <a:gd name="T40" fmla="*/ 269 w 275"/>
                <a:gd name="T41" fmla="*/ 25 h 1507"/>
                <a:gd name="T42" fmla="*/ 275 w 275"/>
                <a:gd name="T43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507">
                  <a:moveTo>
                    <a:pt x="0" y="1507"/>
                  </a:moveTo>
                  <a:lnTo>
                    <a:pt x="17" y="1411"/>
                  </a:lnTo>
                  <a:lnTo>
                    <a:pt x="35" y="1309"/>
                  </a:lnTo>
                  <a:lnTo>
                    <a:pt x="54" y="1203"/>
                  </a:lnTo>
                  <a:lnTo>
                    <a:pt x="71" y="1096"/>
                  </a:lnTo>
                  <a:lnTo>
                    <a:pt x="110" y="877"/>
                  </a:lnTo>
                  <a:lnTo>
                    <a:pt x="127" y="769"/>
                  </a:lnTo>
                  <a:lnTo>
                    <a:pt x="146" y="662"/>
                  </a:lnTo>
                  <a:lnTo>
                    <a:pt x="163" y="558"/>
                  </a:lnTo>
                  <a:lnTo>
                    <a:pt x="182" y="458"/>
                  </a:lnTo>
                  <a:lnTo>
                    <a:pt x="190" y="409"/>
                  </a:lnTo>
                  <a:lnTo>
                    <a:pt x="200" y="362"/>
                  </a:lnTo>
                  <a:lnTo>
                    <a:pt x="207" y="316"/>
                  </a:lnTo>
                  <a:lnTo>
                    <a:pt x="215" y="274"/>
                  </a:lnTo>
                  <a:lnTo>
                    <a:pt x="223" y="232"/>
                  </a:lnTo>
                  <a:lnTo>
                    <a:pt x="232" y="192"/>
                  </a:lnTo>
                  <a:lnTo>
                    <a:pt x="240" y="153"/>
                  </a:lnTo>
                  <a:lnTo>
                    <a:pt x="248" y="119"/>
                  </a:lnTo>
                  <a:lnTo>
                    <a:pt x="254" y="84"/>
                  </a:lnTo>
                  <a:lnTo>
                    <a:pt x="261" y="53"/>
                  </a:lnTo>
                  <a:lnTo>
                    <a:pt x="269" y="25"/>
                  </a:lnTo>
                  <a:lnTo>
                    <a:pt x="275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3" name="Freeform 553"/>
            <p:cNvSpPr>
              <a:spLocks/>
            </p:cNvSpPr>
            <p:nvPr/>
          </p:nvSpPr>
          <p:spPr bwMode="auto">
            <a:xfrm>
              <a:off x="1456" y="3015"/>
              <a:ext cx="69" cy="23"/>
            </a:xfrm>
            <a:custGeom>
              <a:avLst/>
              <a:gdLst>
                <a:gd name="T0" fmla="*/ 0 w 138"/>
                <a:gd name="T1" fmla="*/ 46 h 46"/>
                <a:gd name="T2" fmla="*/ 3 w 138"/>
                <a:gd name="T3" fmla="*/ 34 h 46"/>
                <a:gd name="T4" fmla="*/ 11 w 138"/>
                <a:gd name="T5" fmla="*/ 25 h 46"/>
                <a:gd name="T6" fmla="*/ 19 w 138"/>
                <a:gd name="T7" fmla="*/ 17 h 46"/>
                <a:gd name="T8" fmla="*/ 27 w 138"/>
                <a:gd name="T9" fmla="*/ 11 h 46"/>
                <a:gd name="T10" fmla="*/ 38 w 138"/>
                <a:gd name="T11" fmla="*/ 5 h 46"/>
                <a:gd name="T12" fmla="*/ 48 w 138"/>
                <a:gd name="T13" fmla="*/ 3 h 46"/>
                <a:gd name="T14" fmla="*/ 71 w 138"/>
                <a:gd name="T15" fmla="*/ 0 h 46"/>
                <a:gd name="T16" fmla="*/ 94 w 138"/>
                <a:gd name="T17" fmla="*/ 1 h 46"/>
                <a:gd name="T18" fmla="*/ 113 w 138"/>
                <a:gd name="T19" fmla="*/ 1 h 46"/>
                <a:gd name="T20" fmla="*/ 123 w 138"/>
                <a:gd name="T21" fmla="*/ 3 h 46"/>
                <a:gd name="T22" fmla="*/ 128 w 138"/>
                <a:gd name="T23" fmla="*/ 3 h 46"/>
                <a:gd name="T24" fmla="*/ 134 w 138"/>
                <a:gd name="T25" fmla="*/ 3 h 46"/>
                <a:gd name="T26" fmla="*/ 138 w 138"/>
                <a:gd name="T2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46">
                  <a:moveTo>
                    <a:pt x="0" y="46"/>
                  </a:moveTo>
                  <a:lnTo>
                    <a:pt x="3" y="34"/>
                  </a:lnTo>
                  <a:lnTo>
                    <a:pt x="11" y="25"/>
                  </a:lnTo>
                  <a:lnTo>
                    <a:pt x="19" y="17"/>
                  </a:lnTo>
                  <a:lnTo>
                    <a:pt x="27" y="11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71" y="0"/>
                  </a:lnTo>
                  <a:lnTo>
                    <a:pt x="94" y="1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28" y="3"/>
                  </a:lnTo>
                  <a:lnTo>
                    <a:pt x="134" y="3"/>
                  </a:lnTo>
                  <a:lnTo>
                    <a:pt x="138" y="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4" name="Freeform 554"/>
            <p:cNvSpPr>
              <a:spLocks/>
            </p:cNvSpPr>
            <p:nvPr/>
          </p:nvSpPr>
          <p:spPr bwMode="auto">
            <a:xfrm>
              <a:off x="1525" y="2982"/>
              <a:ext cx="69" cy="35"/>
            </a:xfrm>
            <a:custGeom>
              <a:avLst/>
              <a:gdLst>
                <a:gd name="T0" fmla="*/ 0 w 136"/>
                <a:gd name="T1" fmla="*/ 71 h 71"/>
                <a:gd name="T2" fmla="*/ 17 w 136"/>
                <a:gd name="T3" fmla="*/ 64 h 71"/>
                <a:gd name="T4" fmla="*/ 34 w 136"/>
                <a:gd name="T5" fmla="*/ 54 h 71"/>
                <a:gd name="T6" fmla="*/ 67 w 136"/>
                <a:gd name="T7" fmla="*/ 33 h 71"/>
                <a:gd name="T8" fmla="*/ 102 w 136"/>
                <a:gd name="T9" fmla="*/ 14 h 71"/>
                <a:gd name="T10" fmla="*/ 119 w 136"/>
                <a:gd name="T11" fmla="*/ 6 h 71"/>
                <a:gd name="T12" fmla="*/ 136 w 136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71">
                  <a:moveTo>
                    <a:pt x="0" y="71"/>
                  </a:moveTo>
                  <a:lnTo>
                    <a:pt x="17" y="64"/>
                  </a:lnTo>
                  <a:lnTo>
                    <a:pt x="34" y="54"/>
                  </a:lnTo>
                  <a:lnTo>
                    <a:pt x="67" y="33"/>
                  </a:lnTo>
                  <a:lnTo>
                    <a:pt x="102" y="14"/>
                  </a:lnTo>
                  <a:lnTo>
                    <a:pt x="119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5" name="Freeform 555"/>
            <p:cNvSpPr>
              <a:spLocks/>
            </p:cNvSpPr>
            <p:nvPr/>
          </p:nvSpPr>
          <p:spPr bwMode="auto">
            <a:xfrm>
              <a:off x="1594" y="2978"/>
              <a:ext cx="69" cy="4"/>
            </a:xfrm>
            <a:custGeom>
              <a:avLst/>
              <a:gdLst>
                <a:gd name="T0" fmla="*/ 0 w 138"/>
                <a:gd name="T1" fmla="*/ 7 h 7"/>
                <a:gd name="T2" fmla="*/ 17 w 138"/>
                <a:gd name="T3" fmla="*/ 4 h 7"/>
                <a:gd name="T4" fmla="*/ 35 w 138"/>
                <a:gd name="T5" fmla="*/ 2 h 7"/>
                <a:gd name="T6" fmla="*/ 69 w 138"/>
                <a:gd name="T7" fmla="*/ 2 h 7"/>
                <a:gd name="T8" fmla="*/ 104 w 138"/>
                <a:gd name="T9" fmla="*/ 4 h 7"/>
                <a:gd name="T10" fmla="*/ 121 w 138"/>
                <a:gd name="T11" fmla="*/ 2 h 7"/>
                <a:gd name="T12" fmla="*/ 138 w 13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7">
                  <a:moveTo>
                    <a:pt x="0" y="7"/>
                  </a:moveTo>
                  <a:lnTo>
                    <a:pt x="17" y="4"/>
                  </a:lnTo>
                  <a:lnTo>
                    <a:pt x="35" y="2"/>
                  </a:lnTo>
                  <a:lnTo>
                    <a:pt x="69" y="2"/>
                  </a:lnTo>
                  <a:lnTo>
                    <a:pt x="104" y="4"/>
                  </a:lnTo>
                  <a:lnTo>
                    <a:pt x="121" y="2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6" name="Freeform 556"/>
            <p:cNvSpPr>
              <a:spLocks/>
            </p:cNvSpPr>
            <p:nvPr/>
          </p:nvSpPr>
          <p:spPr bwMode="auto">
            <a:xfrm>
              <a:off x="1663" y="2954"/>
              <a:ext cx="68" cy="24"/>
            </a:xfrm>
            <a:custGeom>
              <a:avLst/>
              <a:gdLst>
                <a:gd name="T0" fmla="*/ 0 w 137"/>
                <a:gd name="T1" fmla="*/ 48 h 48"/>
                <a:gd name="T2" fmla="*/ 35 w 137"/>
                <a:gd name="T3" fmla="*/ 38 h 48"/>
                <a:gd name="T4" fmla="*/ 68 w 137"/>
                <a:gd name="T5" fmla="*/ 27 h 48"/>
                <a:gd name="T6" fmla="*/ 102 w 137"/>
                <a:gd name="T7" fmla="*/ 11 h 48"/>
                <a:gd name="T8" fmla="*/ 137 w 1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48">
                  <a:moveTo>
                    <a:pt x="0" y="48"/>
                  </a:moveTo>
                  <a:lnTo>
                    <a:pt x="35" y="38"/>
                  </a:lnTo>
                  <a:lnTo>
                    <a:pt x="68" y="27"/>
                  </a:lnTo>
                  <a:lnTo>
                    <a:pt x="102" y="11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7" name="Freeform 557"/>
            <p:cNvSpPr>
              <a:spLocks/>
            </p:cNvSpPr>
            <p:nvPr/>
          </p:nvSpPr>
          <p:spPr bwMode="auto">
            <a:xfrm>
              <a:off x="1731" y="2935"/>
              <a:ext cx="69" cy="19"/>
            </a:xfrm>
            <a:custGeom>
              <a:avLst/>
              <a:gdLst>
                <a:gd name="T0" fmla="*/ 0 w 138"/>
                <a:gd name="T1" fmla="*/ 39 h 39"/>
                <a:gd name="T2" fmla="*/ 69 w 138"/>
                <a:gd name="T3" fmla="*/ 18 h 39"/>
                <a:gd name="T4" fmla="*/ 103 w 138"/>
                <a:gd name="T5" fmla="*/ 8 h 39"/>
                <a:gd name="T6" fmla="*/ 138 w 138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39">
                  <a:moveTo>
                    <a:pt x="0" y="39"/>
                  </a:moveTo>
                  <a:lnTo>
                    <a:pt x="69" y="18"/>
                  </a:lnTo>
                  <a:lnTo>
                    <a:pt x="103" y="8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8" name="Freeform 558"/>
            <p:cNvSpPr>
              <a:spLocks/>
            </p:cNvSpPr>
            <p:nvPr/>
          </p:nvSpPr>
          <p:spPr bwMode="auto">
            <a:xfrm>
              <a:off x="1800" y="2933"/>
              <a:ext cx="68" cy="2"/>
            </a:xfrm>
            <a:custGeom>
              <a:avLst/>
              <a:gdLst>
                <a:gd name="T0" fmla="*/ 0 w 136"/>
                <a:gd name="T1" fmla="*/ 4 h 4"/>
                <a:gd name="T2" fmla="*/ 17 w 136"/>
                <a:gd name="T3" fmla="*/ 2 h 4"/>
                <a:gd name="T4" fmla="*/ 35 w 136"/>
                <a:gd name="T5" fmla="*/ 2 h 4"/>
                <a:gd name="T6" fmla="*/ 67 w 136"/>
                <a:gd name="T7" fmla="*/ 4 h 4"/>
                <a:gd name="T8" fmla="*/ 102 w 136"/>
                <a:gd name="T9" fmla="*/ 4 h 4"/>
                <a:gd name="T10" fmla="*/ 119 w 136"/>
                <a:gd name="T11" fmla="*/ 2 h 4"/>
                <a:gd name="T12" fmla="*/ 136 w 1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">
                  <a:moveTo>
                    <a:pt x="0" y="4"/>
                  </a:moveTo>
                  <a:lnTo>
                    <a:pt x="17" y="2"/>
                  </a:lnTo>
                  <a:lnTo>
                    <a:pt x="35" y="2"/>
                  </a:lnTo>
                  <a:lnTo>
                    <a:pt x="67" y="4"/>
                  </a:lnTo>
                  <a:lnTo>
                    <a:pt x="102" y="4"/>
                  </a:lnTo>
                  <a:lnTo>
                    <a:pt x="119" y="2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9" name="Freeform 559"/>
            <p:cNvSpPr>
              <a:spLocks/>
            </p:cNvSpPr>
            <p:nvPr/>
          </p:nvSpPr>
          <p:spPr bwMode="auto">
            <a:xfrm>
              <a:off x="1868" y="2906"/>
              <a:ext cx="69" cy="27"/>
            </a:xfrm>
            <a:custGeom>
              <a:avLst/>
              <a:gdLst>
                <a:gd name="T0" fmla="*/ 0 w 139"/>
                <a:gd name="T1" fmla="*/ 53 h 53"/>
                <a:gd name="T2" fmla="*/ 18 w 139"/>
                <a:gd name="T3" fmla="*/ 50 h 53"/>
                <a:gd name="T4" fmla="*/ 35 w 139"/>
                <a:gd name="T5" fmla="*/ 42 h 53"/>
                <a:gd name="T6" fmla="*/ 69 w 139"/>
                <a:gd name="T7" fmla="*/ 27 h 53"/>
                <a:gd name="T8" fmla="*/ 104 w 139"/>
                <a:gd name="T9" fmla="*/ 11 h 53"/>
                <a:gd name="T10" fmla="*/ 121 w 139"/>
                <a:gd name="T11" fmla="*/ 4 h 53"/>
                <a:gd name="T12" fmla="*/ 139 w 139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53"/>
                  </a:moveTo>
                  <a:lnTo>
                    <a:pt x="18" y="50"/>
                  </a:lnTo>
                  <a:lnTo>
                    <a:pt x="35" y="42"/>
                  </a:lnTo>
                  <a:lnTo>
                    <a:pt x="69" y="27"/>
                  </a:lnTo>
                  <a:lnTo>
                    <a:pt x="104" y="11"/>
                  </a:lnTo>
                  <a:lnTo>
                    <a:pt x="121" y="4"/>
                  </a:lnTo>
                  <a:lnTo>
                    <a:pt x="139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0" name="Freeform 560"/>
            <p:cNvSpPr>
              <a:spLocks/>
            </p:cNvSpPr>
            <p:nvPr/>
          </p:nvSpPr>
          <p:spPr bwMode="auto">
            <a:xfrm>
              <a:off x="1937" y="2904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17 w 138"/>
                <a:gd name="T3" fmla="*/ 2 h 4"/>
                <a:gd name="T4" fmla="*/ 34 w 138"/>
                <a:gd name="T5" fmla="*/ 0 h 4"/>
                <a:gd name="T6" fmla="*/ 69 w 138"/>
                <a:gd name="T7" fmla="*/ 2 h 4"/>
                <a:gd name="T8" fmla="*/ 103 w 138"/>
                <a:gd name="T9" fmla="*/ 4 h 4"/>
                <a:gd name="T10" fmla="*/ 121 w 138"/>
                <a:gd name="T11" fmla="*/ 2 h 4"/>
                <a:gd name="T12" fmla="*/ 138 w 13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17" y="2"/>
                  </a:lnTo>
                  <a:lnTo>
                    <a:pt x="34" y="0"/>
                  </a:lnTo>
                  <a:lnTo>
                    <a:pt x="69" y="2"/>
                  </a:lnTo>
                  <a:lnTo>
                    <a:pt x="103" y="4"/>
                  </a:lnTo>
                  <a:lnTo>
                    <a:pt x="121" y="2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1" name="Freeform 561"/>
            <p:cNvSpPr>
              <a:spLocks/>
            </p:cNvSpPr>
            <p:nvPr/>
          </p:nvSpPr>
          <p:spPr bwMode="auto">
            <a:xfrm>
              <a:off x="2006" y="2878"/>
              <a:ext cx="69" cy="26"/>
            </a:xfrm>
            <a:custGeom>
              <a:avLst/>
              <a:gdLst>
                <a:gd name="T0" fmla="*/ 0 w 136"/>
                <a:gd name="T1" fmla="*/ 52 h 52"/>
                <a:gd name="T2" fmla="*/ 17 w 136"/>
                <a:gd name="T3" fmla="*/ 48 h 52"/>
                <a:gd name="T4" fmla="*/ 34 w 136"/>
                <a:gd name="T5" fmla="*/ 42 h 52"/>
                <a:gd name="T6" fmla="*/ 67 w 136"/>
                <a:gd name="T7" fmla="*/ 27 h 52"/>
                <a:gd name="T8" fmla="*/ 102 w 136"/>
                <a:gd name="T9" fmla="*/ 12 h 52"/>
                <a:gd name="T10" fmla="*/ 119 w 136"/>
                <a:gd name="T11" fmla="*/ 6 h 52"/>
                <a:gd name="T12" fmla="*/ 136 w 13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2">
                  <a:moveTo>
                    <a:pt x="0" y="52"/>
                  </a:moveTo>
                  <a:lnTo>
                    <a:pt x="17" y="48"/>
                  </a:lnTo>
                  <a:lnTo>
                    <a:pt x="34" y="42"/>
                  </a:lnTo>
                  <a:lnTo>
                    <a:pt x="67" y="27"/>
                  </a:lnTo>
                  <a:lnTo>
                    <a:pt x="102" y="12"/>
                  </a:lnTo>
                  <a:lnTo>
                    <a:pt x="119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2" name="Freeform 562"/>
            <p:cNvSpPr>
              <a:spLocks/>
            </p:cNvSpPr>
            <p:nvPr/>
          </p:nvSpPr>
          <p:spPr bwMode="auto">
            <a:xfrm>
              <a:off x="2075" y="2868"/>
              <a:ext cx="69" cy="10"/>
            </a:xfrm>
            <a:custGeom>
              <a:avLst/>
              <a:gdLst>
                <a:gd name="T0" fmla="*/ 0 w 138"/>
                <a:gd name="T1" fmla="*/ 19 h 19"/>
                <a:gd name="T2" fmla="*/ 35 w 138"/>
                <a:gd name="T3" fmla="*/ 11 h 19"/>
                <a:gd name="T4" fmla="*/ 69 w 138"/>
                <a:gd name="T5" fmla="*/ 8 h 19"/>
                <a:gd name="T6" fmla="*/ 104 w 138"/>
                <a:gd name="T7" fmla="*/ 4 h 19"/>
                <a:gd name="T8" fmla="*/ 138 w 1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9">
                  <a:moveTo>
                    <a:pt x="0" y="19"/>
                  </a:moveTo>
                  <a:lnTo>
                    <a:pt x="35" y="11"/>
                  </a:lnTo>
                  <a:lnTo>
                    <a:pt x="69" y="8"/>
                  </a:lnTo>
                  <a:lnTo>
                    <a:pt x="104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3" name="Freeform 563"/>
            <p:cNvSpPr>
              <a:spLocks/>
            </p:cNvSpPr>
            <p:nvPr/>
          </p:nvSpPr>
          <p:spPr bwMode="auto">
            <a:xfrm>
              <a:off x="2144" y="2861"/>
              <a:ext cx="68" cy="7"/>
            </a:xfrm>
            <a:custGeom>
              <a:avLst/>
              <a:gdLst>
                <a:gd name="T0" fmla="*/ 0 w 137"/>
                <a:gd name="T1" fmla="*/ 16 h 16"/>
                <a:gd name="T2" fmla="*/ 35 w 137"/>
                <a:gd name="T3" fmla="*/ 12 h 16"/>
                <a:gd name="T4" fmla="*/ 68 w 137"/>
                <a:gd name="T5" fmla="*/ 10 h 16"/>
                <a:gd name="T6" fmla="*/ 102 w 137"/>
                <a:gd name="T7" fmla="*/ 6 h 16"/>
                <a:gd name="T8" fmla="*/ 137 w 1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6">
                  <a:moveTo>
                    <a:pt x="0" y="16"/>
                  </a:moveTo>
                  <a:lnTo>
                    <a:pt x="35" y="12"/>
                  </a:lnTo>
                  <a:lnTo>
                    <a:pt x="68" y="10"/>
                  </a:lnTo>
                  <a:lnTo>
                    <a:pt x="102" y="6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4" name="Freeform 564"/>
            <p:cNvSpPr>
              <a:spLocks/>
            </p:cNvSpPr>
            <p:nvPr/>
          </p:nvSpPr>
          <p:spPr bwMode="auto">
            <a:xfrm>
              <a:off x="2212" y="2839"/>
              <a:ext cx="69" cy="22"/>
            </a:xfrm>
            <a:custGeom>
              <a:avLst/>
              <a:gdLst>
                <a:gd name="T0" fmla="*/ 0 w 138"/>
                <a:gd name="T1" fmla="*/ 44 h 44"/>
                <a:gd name="T2" fmla="*/ 34 w 138"/>
                <a:gd name="T3" fmla="*/ 35 h 44"/>
                <a:gd name="T4" fmla="*/ 69 w 138"/>
                <a:gd name="T5" fmla="*/ 23 h 44"/>
                <a:gd name="T6" fmla="*/ 103 w 138"/>
                <a:gd name="T7" fmla="*/ 10 h 44"/>
                <a:gd name="T8" fmla="*/ 138 w 13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4">
                  <a:moveTo>
                    <a:pt x="0" y="44"/>
                  </a:moveTo>
                  <a:lnTo>
                    <a:pt x="34" y="35"/>
                  </a:lnTo>
                  <a:lnTo>
                    <a:pt x="69" y="23"/>
                  </a:lnTo>
                  <a:lnTo>
                    <a:pt x="103" y="1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5" name="Freeform 565"/>
            <p:cNvSpPr>
              <a:spLocks/>
            </p:cNvSpPr>
            <p:nvPr/>
          </p:nvSpPr>
          <p:spPr bwMode="auto">
            <a:xfrm>
              <a:off x="2281" y="2827"/>
              <a:ext cx="68" cy="12"/>
            </a:xfrm>
            <a:custGeom>
              <a:avLst/>
              <a:gdLst>
                <a:gd name="T0" fmla="*/ 0 w 136"/>
                <a:gd name="T1" fmla="*/ 23 h 23"/>
                <a:gd name="T2" fmla="*/ 34 w 136"/>
                <a:gd name="T3" fmla="*/ 16 h 23"/>
                <a:gd name="T4" fmla="*/ 67 w 136"/>
                <a:gd name="T5" fmla="*/ 10 h 23"/>
                <a:gd name="T6" fmla="*/ 102 w 136"/>
                <a:gd name="T7" fmla="*/ 6 h 23"/>
                <a:gd name="T8" fmla="*/ 136 w 13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">
                  <a:moveTo>
                    <a:pt x="0" y="23"/>
                  </a:moveTo>
                  <a:lnTo>
                    <a:pt x="34" y="16"/>
                  </a:lnTo>
                  <a:lnTo>
                    <a:pt x="67" y="10"/>
                  </a:lnTo>
                  <a:lnTo>
                    <a:pt x="102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6" name="Freeform 566"/>
            <p:cNvSpPr>
              <a:spLocks/>
            </p:cNvSpPr>
            <p:nvPr/>
          </p:nvSpPr>
          <p:spPr bwMode="auto">
            <a:xfrm>
              <a:off x="2349" y="2814"/>
              <a:ext cx="69" cy="13"/>
            </a:xfrm>
            <a:custGeom>
              <a:avLst/>
              <a:gdLst>
                <a:gd name="T0" fmla="*/ 0 w 138"/>
                <a:gd name="T1" fmla="*/ 27 h 27"/>
                <a:gd name="T2" fmla="*/ 69 w 138"/>
                <a:gd name="T3" fmla="*/ 14 h 27"/>
                <a:gd name="T4" fmla="*/ 138 w 13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27">
                  <a:moveTo>
                    <a:pt x="0" y="27"/>
                  </a:moveTo>
                  <a:lnTo>
                    <a:pt x="69" y="1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7" name="Freeform 567"/>
            <p:cNvSpPr>
              <a:spLocks/>
            </p:cNvSpPr>
            <p:nvPr/>
          </p:nvSpPr>
          <p:spPr bwMode="auto">
            <a:xfrm>
              <a:off x="2418" y="2799"/>
              <a:ext cx="69" cy="15"/>
            </a:xfrm>
            <a:custGeom>
              <a:avLst/>
              <a:gdLst>
                <a:gd name="T0" fmla="*/ 0 w 139"/>
                <a:gd name="T1" fmla="*/ 28 h 28"/>
                <a:gd name="T2" fmla="*/ 70 w 139"/>
                <a:gd name="T3" fmla="*/ 15 h 28"/>
                <a:gd name="T4" fmla="*/ 104 w 139"/>
                <a:gd name="T5" fmla="*/ 7 h 28"/>
                <a:gd name="T6" fmla="*/ 139 w 13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28">
                  <a:moveTo>
                    <a:pt x="0" y="28"/>
                  </a:moveTo>
                  <a:lnTo>
                    <a:pt x="70" y="15"/>
                  </a:lnTo>
                  <a:lnTo>
                    <a:pt x="104" y="7"/>
                  </a:lnTo>
                  <a:lnTo>
                    <a:pt x="139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8" name="Freeform 568"/>
            <p:cNvSpPr>
              <a:spLocks/>
            </p:cNvSpPr>
            <p:nvPr/>
          </p:nvSpPr>
          <p:spPr bwMode="auto">
            <a:xfrm>
              <a:off x="2487" y="2778"/>
              <a:ext cx="69" cy="21"/>
            </a:xfrm>
            <a:custGeom>
              <a:avLst/>
              <a:gdLst>
                <a:gd name="T0" fmla="*/ 0 w 136"/>
                <a:gd name="T1" fmla="*/ 43 h 43"/>
                <a:gd name="T2" fmla="*/ 34 w 136"/>
                <a:gd name="T3" fmla="*/ 33 h 43"/>
                <a:gd name="T4" fmla="*/ 67 w 136"/>
                <a:gd name="T5" fmla="*/ 20 h 43"/>
                <a:gd name="T6" fmla="*/ 101 w 136"/>
                <a:gd name="T7" fmla="*/ 8 h 43"/>
                <a:gd name="T8" fmla="*/ 136 w 13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3">
                  <a:moveTo>
                    <a:pt x="0" y="43"/>
                  </a:moveTo>
                  <a:lnTo>
                    <a:pt x="34" y="33"/>
                  </a:lnTo>
                  <a:lnTo>
                    <a:pt x="67" y="20"/>
                  </a:lnTo>
                  <a:lnTo>
                    <a:pt x="101" y="8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9" name="Freeform 569"/>
            <p:cNvSpPr>
              <a:spLocks/>
            </p:cNvSpPr>
            <p:nvPr/>
          </p:nvSpPr>
          <p:spPr bwMode="auto">
            <a:xfrm>
              <a:off x="2556" y="2774"/>
              <a:ext cx="69" cy="4"/>
            </a:xfrm>
            <a:custGeom>
              <a:avLst/>
              <a:gdLst>
                <a:gd name="T0" fmla="*/ 0 w 138"/>
                <a:gd name="T1" fmla="*/ 7 h 7"/>
                <a:gd name="T2" fmla="*/ 17 w 138"/>
                <a:gd name="T3" fmla="*/ 5 h 7"/>
                <a:gd name="T4" fmla="*/ 35 w 138"/>
                <a:gd name="T5" fmla="*/ 4 h 7"/>
                <a:gd name="T6" fmla="*/ 69 w 138"/>
                <a:gd name="T7" fmla="*/ 4 h 7"/>
                <a:gd name="T8" fmla="*/ 104 w 138"/>
                <a:gd name="T9" fmla="*/ 4 h 7"/>
                <a:gd name="T10" fmla="*/ 138 w 13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7">
                  <a:moveTo>
                    <a:pt x="0" y="7"/>
                  </a:moveTo>
                  <a:lnTo>
                    <a:pt x="17" y="5"/>
                  </a:lnTo>
                  <a:lnTo>
                    <a:pt x="35" y="4"/>
                  </a:lnTo>
                  <a:lnTo>
                    <a:pt x="69" y="4"/>
                  </a:lnTo>
                  <a:lnTo>
                    <a:pt x="104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0" name="Freeform 570"/>
            <p:cNvSpPr>
              <a:spLocks/>
            </p:cNvSpPr>
            <p:nvPr/>
          </p:nvSpPr>
          <p:spPr bwMode="auto">
            <a:xfrm>
              <a:off x="2625" y="2757"/>
              <a:ext cx="68" cy="17"/>
            </a:xfrm>
            <a:custGeom>
              <a:avLst/>
              <a:gdLst>
                <a:gd name="T0" fmla="*/ 0 w 137"/>
                <a:gd name="T1" fmla="*/ 35 h 35"/>
                <a:gd name="T2" fmla="*/ 18 w 137"/>
                <a:gd name="T3" fmla="*/ 31 h 35"/>
                <a:gd name="T4" fmla="*/ 35 w 137"/>
                <a:gd name="T5" fmla="*/ 27 h 35"/>
                <a:gd name="T6" fmla="*/ 67 w 137"/>
                <a:gd name="T7" fmla="*/ 17 h 35"/>
                <a:gd name="T8" fmla="*/ 102 w 137"/>
                <a:gd name="T9" fmla="*/ 6 h 35"/>
                <a:gd name="T10" fmla="*/ 119 w 137"/>
                <a:gd name="T11" fmla="*/ 2 h 35"/>
                <a:gd name="T12" fmla="*/ 137 w 13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35">
                  <a:moveTo>
                    <a:pt x="0" y="35"/>
                  </a:moveTo>
                  <a:lnTo>
                    <a:pt x="18" y="31"/>
                  </a:lnTo>
                  <a:lnTo>
                    <a:pt x="35" y="27"/>
                  </a:lnTo>
                  <a:lnTo>
                    <a:pt x="67" y="17"/>
                  </a:lnTo>
                  <a:lnTo>
                    <a:pt x="102" y="6"/>
                  </a:lnTo>
                  <a:lnTo>
                    <a:pt x="119" y="2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1" name="Freeform 571"/>
            <p:cNvSpPr>
              <a:spLocks/>
            </p:cNvSpPr>
            <p:nvPr/>
          </p:nvSpPr>
          <p:spPr bwMode="auto">
            <a:xfrm>
              <a:off x="2693" y="2756"/>
              <a:ext cx="69" cy="3"/>
            </a:xfrm>
            <a:custGeom>
              <a:avLst/>
              <a:gdLst>
                <a:gd name="T0" fmla="*/ 0 w 138"/>
                <a:gd name="T1" fmla="*/ 2 h 6"/>
                <a:gd name="T2" fmla="*/ 17 w 138"/>
                <a:gd name="T3" fmla="*/ 0 h 6"/>
                <a:gd name="T4" fmla="*/ 34 w 138"/>
                <a:gd name="T5" fmla="*/ 0 h 6"/>
                <a:gd name="T6" fmla="*/ 69 w 138"/>
                <a:gd name="T7" fmla="*/ 4 h 6"/>
                <a:gd name="T8" fmla="*/ 103 w 138"/>
                <a:gd name="T9" fmla="*/ 6 h 6"/>
                <a:gd name="T10" fmla="*/ 138 w 13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6">
                  <a:moveTo>
                    <a:pt x="0" y="2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69" y="4"/>
                  </a:lnTo>
                  <a:lnTo>
                    <a:pt x="103" y="6"/>
                  </a:lnTo>
                  <a:lnTo>
                    <a:pt x="138" y="6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2" name="Freeform 572"/>
            <p:cNvSpPr>
              <a:spLocks/>
            </p:cNvSpPr>
            <p:nvPr/>
          </p:nvSpPr>
          <p:spPr bwMode="auto">
            <a:xfrm>
              <a:off x="2762" y="2748"/>
              <a:ext cx="68" cy="11"/>
            </a:xfrm>
            <a:custGeom>
              <a:avLst/>
              <a:gdLst>
                <a:gd name="T0" fmla="*/ 0 w 136"/>
                <a:gd name="T1" fmla="*/ 21 h 21"/>
                <a:gd name="T2" fmla="*/ 34 w 136"/>
                <a:gd name="T3" fmla="*/ 17 h 21"/>
                <a:gd name="T4" fmla="*/ 67 w 136"/>
                <a:gd name="T5" fmla="*/ 11 h 21"/>
                <a:gd name="T6" fmla="*/ 102 w 136"/>
                <a:gd name="T7" fmla="*/ 6 h 21"/>
                <a:gd name="T8" fmla="*/ 136 w 13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1">
                  <a:moveTo>
                    <a:pt x="0" y="21"/>
                  </a:moveTo>
                  <a:lnTo>
                    <a:pt x="34" y="17"/>
                  </a:lnTo>
                  <a:lnTo>
                    <a:pt x="67" y="11"/>
                  </a:lnTo>
                  <a:lnTo>
                    <a:pt x="102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3" name="Freeform 573"/>
            <p:cNvSpPr>
              <a:spLocks/>
            </p:cNvSpPr>
            <p:nvPr/>
          </p:nvSpPr>
          <p:spPr bwMode="auto">
            <a:xfrm>
              <a:off x="2830" y="2743"/>
              <a:ext cx="69" cy="5"/>
            </a:xfrm>
            <a:custGeom>
              <a:avLst/>
              <a:gdLst>
                <a:gd name="T0" fmla="*/ 0 w 138"/>
                <a:gd name="T1" fmla="*/ 12 h 12"/>
                <a:gd name="T2" fmla="*/ 69 w 138"/>
                <a:gd name="T3" fmla="*/ 4 h 12"/>
                <a:gd name="T4" fmla="*/ 104 w 138"/>
                <a:gd name="T5" fmla="*/ 2 h 12"/>
                <a:gd name="T6" fmla="*/ 138 w 13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">
                  <a:moveTo>
                    <a:pt x="0" y="12"/>
                  </a:moveTo>
                  <a:lnTo>
                    <a:pt x="69" y="4"/>
                  </a:lnTo>
                  <a:lnTo>
                    <a:pt x="104" y="2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4" name="Freeform 574"/>
            <p:cNvSpPr>
              <a:spLocks/>
            </p:cNvSpPr>
            <p:nvPr/>
          </p:nvSpPr>
          <p:spPr bwMode="auto">
            <a:xfrm>
              <a:off x="2899" y="2743"/>
              <a:ext cx="68" cy="3"/>
            </a:xfrm>
            <a:custGeom>
              <a:avLst/>
              <a:gdLst>
                <a:gd name="T0" fmla="*/ 0 w 137"/>
                <a:gd name="T1" fmla="*/ 0 h 6"/>
                <a:gd name="T2" fmla="*/ 35 w 137"/>
                <a:gd name="T3" fmla="*/ 0 h 6"/>
                <a:gd name="T4" fmla="*/ 68 w 137"/>
                <a:gd name="T5" fmla="*/ 2 h 6"/>
                <a:gd name="T6" fmla="*/ 102 w 137"/>
                <a:gd name="T7" fmla="*/ 4 h 6"/>
                <a:gd name="T8" fmla="*/ 137 w 13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0" y="0"/>
                  </a:moveTo>
                  <a:lnTo>
                    <a:pt x="35" y="0"/>
                  </a:lnTo>
                  <a:lnTo>
                    <a:pt x="68" y="2"/>
                  </a:lnTo>
                  <a:lnTo>
                    <a:pt x="102" y="4"/>
                  </a:lnTo>
                  <a:lnTo>
                    <a:pt x="137" y="6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5" name="Freeform 575"/>
            <p:cNvSpPr>
              <a:spLocks/>
            </p:cNvSpPr>
            <p:nvPr/>
          </p:nvSpPr>
          <p:spPr bwMode="auto">
            <a:xfrm>
              <a:off x="2967" y="2744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34 w 138"/>
                <a:gd name="T3" fmla="*/ 4 h 4"/>
                <a:gd name="T4" fmla="*/ 69 w 138"/>
                <a:gd name="T5" fmla="*/ 2 h 4"/>
                <a:gd name="T6" fmla="*/ 103 w 138"/>
                <a:gd name="T7" fmla="*/ 0 h 4"/>
                <a:gd name="T8" fmla="*/ 138 w 13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34" y="4"/>
                  </a:lnTo>
                  <a:lnTo>
                    <a:pt x="69" y="2"/>
                  </a:lnTo>
                  <a:lnTo>
                    <a:pt x="103" y="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6" name="Freeform 576"/>
            <p:cNvSpPr>
              <a:spLocks/>
            </p:cNvSpPr>
            <p:nvPr/>
          </p:nvSpPr>
          <p:spPr bwMode="auto">
            <a:xfrm>
              <a:off x="3036" y="2744"/>
              <a:ext cx="70" cy="2"/>
            </a:xfrm>
            <a:custGeom>
              <a:avLst/>
              <a:gdLst>
                <a:gd name="T0" fmla="*/ 0 w 138"/>
                <a:gd name="T1" fmla="*/ 0 h 4"/>
                <a:gd name="T2" fmla="*/ 69 w 138"/>
                <a:gd name="T3" fmla="*/ 2 h 4"/>
                <a:gd name="T4" fmla="*/ 138 w 13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4">
                  <a:moveTo>
                    <a:pt x="0" y="0"/>
                  </a:moveTo>
                  <a:lnTo>
                    <a:pt x="69" y="2"/>
                  </a:lnTo>
                  <a:lnTo>
                    <a:pt x="138" y="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7" name="Freeform 577"/>
            <p:cNvSpPr>
              <a:spLocks/>
            </p:cNvSpPr>
            <p:nvPr/>
          </p:nvSpPr>
          <p:spPr bwMode="auto">
            <a:xfrm>
              <a:off x="3106" y="2746"/>
              <a:ext cx="68" cy="5"/>
            </a:xfrm>
            <a:custGeom>
              <a:avLst/>
              <a:gdLst>
                <a:gd name="T0" fmla="*/ 0 w 137"/>
                <a:gd name="T1" fmla="*/ 0 h 12"/>
                <a:gd name="T2" fmla="*/ 67 w 137"/>
                <a:gd name="T3" fmla="*/ 4 h 12"/>
                <a:gd name="T4" fmla="*/ 137 w 13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2">
                  <a:moveTo>
                    <a:pt x="0" y="0"/>
                  </a:moveTo>
                  <a:lnTo>
                    <a:pt x="67" y="4"/>
                  </a:lnTo>
                  <a:lnTo>
                    <a:pt x="137" y="1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8" name="Freeform 578"/>
            <p:cNvSpPr>
              <a:spLocks/>
            </p:cNvSpPr>
            <p:nvPr/>
          </p:nvSpPr>
          <p:spPr bwMode="auto">
            <a:xfrm>
              <a:off x="3174" y="2751"/>
              <a:ext cx="69" cy="12"/>
            </a:xfrm>
            <a:custGeom>
              <a:avLst/>
              <a:gdLst>
                <a:gd name="T0" fmla="*/ 0 w 138"/>
                <a:gd name="T1" fmla="*/ 0 h 23"/>
                <a:gd name="T2" fmla="*/ 34 w 138"/>
                <a:gd name="T3" fmla="*/ 5 h 23"/>
                <a:gd name="T4" fmla="*/ 69 w 138"/>
                <a:gd name="T5" fmla="*/ 11 h 23"/>
                <a:gd name="T6" fmla="*/ 103 w 138"/>
                <a:gd name="T7" fmla="*/ 17 h 23"/>
                <a:gd name="T8" fmla="*/ 138 w 1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3">
                  <a:moveTo>
                    <a:pt x="0" y="0"/>
                  </a:moveTo>
                  <a:lnTo>
                    <a:pt x="34" y="5"/>
                  </a:lnTo>
                  <a:lnTo>
                    <a:pt x="69" y="11"/>
                  </a:lnTo>
                  <a:lnTo>
                    <a:pt x="103" y="17"/>
                  </a:lnTo>
                  <a:lnTo>
                    <a:pt x="138" y="2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9" name="Freeform 579"/>
            <p:cNvSpPr>
              <a:spLocks/>
            </p:cNvSpPr>
            <p:nvPr/>
          </p:nvSpPr>
          <p:spPr bwMode="auto">
            <a:xfrm>
              <a:off x="3243" y="2763"/>
              <a:ext cx="68" cy="6"/>
            </a:xfrm>
            <a:custGeom>
              <a:avLst/>
              <a:gdLst>
                <a:gd name="T0" fmla="*/ 0 w 136"/>
                <a:gd name="T1" fmla="*/ 0 h 11"/>
                <a:gd name="T2" fmla="*/ 34 w 136"/>
                <a:gd name="T3" fmla="*/ 4 h 11"/>
                <a:gd name="T4" fmla="*/ 67 w 136"/>
                <a:gd name="T5" fmla="*/ 5 h 11"/>
                <a:gd name="T6" fmla="*/ 102 w 136"/>
                <a:gd name="T7" fmla="*/ 7 h 11"/>
                <a:gd name="T8" fmla="*/ 136 w 13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1">
                  <a:moveTo>
                    <a:pt x="0" y="0"/>
                  </a:moveTo>
                  <a:lnTo>
                    <a:pt x="34" y="4"/>
                  </a:lnTo>
                  <a:lnTo>
                    <a:pt x="67" y="5"/>
                  </a:lnTo>
                  <a:lnTo>
                    <a:pt x="102" y="7"/>
                  </a:lnTo>
                  <a:lnTo>
                    <a:pt x="136" y="11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0" name="Freeform 580"/>
            <p:cNvSpPr>
              <a:spLocks/>
            </p:cNvSpPr>
            <p:nvPr/>
          </p:nvSpPr>
          <p:spPr bwMode="auto">
            <a:xfrm>
              <a:off x="3311" y="2769"/>
              <a:ext cx="69" cy="11"/>
            </a:xfrm>
            <a:custGeom>
              <a:avLst/>
              <a:gdLst>
                <a:gd name="T0" fmla="*/ 0 w 138"/>
                <a:gd name="T1" fmla="*/ 0 h 23"/>
                <a:gd name="T2" fmla="*/ 35 w 138"/>
                <a:gd name="T3" fmla="*/ 6 h 23"/>
                <a:gd name="T4" fmla="*/ 69 w 138"/>
                <a:gd name="T5" fmla="*/ 12 h 23"/>
                <a:gd name="T6" fmla="*/ 138 w 138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3">
                  <a:moveTo>
                    <a:pt x="0" y="0"/>
                  </a:moveTo>
                  <a:lnTo>
                    <a:pt x="35" y="6"/>
                  </a:lnTo>
                  <a:lnTo>
                    <a:pt x="69" y="12"/>
                  </a:lnTo>
                  <a:lnTo>
                    <a:pt x="138" y="2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1" name="Freeform 581"/>
            <p:cNvSpPr>
              <a:spLocks/>
            </p:cNvSpPr>
            <p:nvPr/>
          </p:nvSpPr>
          <p:spPr bwMode="auto">
            <a:xfrm>
              <a:off x="3380" y="2780"/>
              <a:ext cx="68" cy="9"/>
            </a:xfrm>
            <a:custGeom>
              <a:avLst/>
              <a:gdLst>
                <a:gd name="T0" fmla="*/ 0 w 137"/>
                <a:gd name="T1" fmla="*/ 0 h 18"/>
                <a:gd name="T2" fmla="*/ 68 w 137"/>
                <a:gd name="T3" fmla="*/ 8 h 18"/>
                <a:gd name="T4" fmla="*/ 102 w 137"/>
                <a:gd name="T5" fmla="*/ 12 h 18"/>
                <a:gd name="T6" fmla="*/ 137 w 13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8">
                  <a:moveTo>
                    <a:pt x="0" y="0"/>
                  </a:moveTo>
                  <a:lnTo>
                    <a:pt x="68" y="8"/>
                  </a:lnTo>
                  <a:lnTo>
                    <a:pt x="102" y="12"/>
                  </a:lnTo>
                  <a:lnTo>
                    <a:pt x="137" y="1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2" name="Freeform 582"/>
            <p:cNvSpPr>
              <a:spLocks/>
            </p:cNvSpPr>
            <p:nvPr/>
          </p:nvSpPr>
          <p:spPr bwMode="auto">
            <a:xfrm>
              <a:off x="3448" y="2789"/>
              <a:ext cx="69" cy="14"/>
            </a:xfrm>
            <a:custGeom>
              <a:avLst/>
              <a:gdLst>
                <a:gd name="T0" fmla="*/ 0 w 138"/>
                <a:gd name="T1" fmla="*/ 0 h 28"/>
                <a:gd name="T2" fmla="*/ 69 w 138"/>
                <a:gd name="T3" fmla="*/ 13 h 28"/>
                <a:gd name="T4" fmla="*/ 138 w 13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28">
                  <a:moveTo>
                    <a:pt x="0" y="0"/>
                  </a:moveTo>
                  <a:lnTo>
                    <a:pt x="69" y="13"/>
                  </a:lnTo>
                  <a:lnTo>
                    <a:pt x="138" y="2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3" name="Freeform 583"/>
            <p:cNvSpPr>
              <a:spLocks/>
            </p:cNvSpPr>
            <p:nvPr/>
          </p:nvSpPr>
          <p:spPr bwMode="auto">
            <a:xfrm>
              <a:off x="3517" y="2803"/>
              <a:ext cx="69" cy="17"/>
            </a:xfrm>
            <a:custGeom>
              <a:avLst/>
              <a:gdLst>
                <a:gd name="T0" fmla="*/ 0 w 136"/>
                <a:gd name="T1" fmla="*/ 0 h 35"/>
                <a:gd name="T2" fmla="*/ 67 w 136"/>
                <a:gd name="T3" fmla="*/ 18 h 35"/>
                <a:gd name="T4" fmla="*/ 102 w 136"/>
                <a:gd name="T5" fmla="*/ 27 h 35"/>
                <a:gd name="T6" fmla="*/ 136 w 13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5">
                  <a:moveTo>
                    <a:pt x="0" y="0"/>
                  </a:moveTo>
                  <a:lnTo>
                    <a:pt x="67" y="18"/>
                  </a:lnTo>
                  <a:lnTo>
                    <a:pt x="102" y="27"/>
                  </a:lnTo>
                  <a:lnTo>
                    <a:pt x="136" y="3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4" name="Freeform 584"/>
            <p:cNvSpPr>
              <a:spLocks/>
            </p:cNvSpPr>
            <p:nvPr/>
          </p:nvSpPr>
          <p:spPr bwMode="auto">
            <a:xfrm>
              <a:off x="3586" y="2820"/>
              <a:ext cx="69" cy="13"/>
            </a:xfrm>
            <a:custGeom>
              <a:avLst/>
              <a:gdLst>
                <a:gd name="T0" fmla="*/ 0 w 138"/>
                <a:gd name="T1" fmla="*/ 0 h 25"/>
                <a:gd name="T2" fmla="*/ 35 w 138"/>
                <a:gd name="T3" fmla="*/ 6 h 25"/>
                <a:gd name="T4" fmla="*/ 69 w 138"/>
                <a:gd name="T5" fmla="*/ 11 h 25"/>
                <a:gd name="T6" fmla="*/ 104 w 138"/>
                <a:gd name="T7" fmla="*/ 17 h 25"/>
                <a:gd name="T8" fmla="*/ 138 w 13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">
                  <a:moveTo>
                    <a:pt x="0" y="0"/>
                  </a:moveTo>
                  <a:lnTo>
                    <a:pt x="35" y="6"/>
                  </a:lnTo>
                  <a:lnTo>
                    <a:pt x="69" y="11"/>
                  </a:lnTo>
                  <a:lnTo>
                    <a:pt x="104" y="17"/>
                  </a:lnTo>
                  <a:lnTo>
                    <a:pt x="138" y="2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5" name="Freeform 585"/>
            <p:cNvSpPr>
              <a:spLocks/>
            </p:cNvSpPr>
            <p:nvPr/>
          </p:nvSpPr>
          <p:spPr bwMode="auto">
            <a:xfrm>
              <a:off x="3655" y="2833"/>
              <a:ext cx="69" cy="24"/>
            </a:xfrm>
            <a:custGeom>
              <a:avLst/>
              <a:gdLst>
                <a:gd name="T0" fmla="*/ 0 w 139"/>
                <a:gd name="T1" fmla="*/ 0 h 48"/>
                <a:gd name="T2" fmla="*/ 18 w 139"/>
                <a:gd name="T3" fmla="*/ 6 h 48"/>
                <a:gd name="T4" fmla="*/ 35 w 139"/>
                <a:gd name="T5" fmla="*/ 11 h 48"/>
                <a:gd name="T6" fmla="*/ 70 w 139"/>
                <a:gd name="T7" fmla="*/ 27 h 48"/>
                <a:gd name="T8" fmla="*/ 104 w 139"/>
                <a:gd name="T9" fmla="*/ 40 h 48"/>
                <a:gd name="T10" fmla="*/ 121 w 139"/>
                <a:gd name="T11" fmla="*/ 44 h 48"/>
                <a:gd name="T12" fmla="*/ 139 w 13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48">
                  <a:moveTo>
                    <a:pt x="0" y="0"/>
                  </a:moveTo>
                  <a:lnTo>
                    <a:pt x="18" y="6"/>
                  </a:lnTo>
                  <a:lnTo>
                    <a:pt x="35" y="11"/>
                  </a:lnTo>
                  <a:lnTo>
                    <a:pt x="70" y="27"/>
                  </a:lnTo>
                  <a:lnTo>
                    <a:pt x="104" y="40"/>
                  </a:lnTo>
                  <a:lnTo>
                    <a:pt x="121" y="44"/>
                  </a:lnTo>
                  <a:lnTo>
                    <a:pt x="139" y="4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6" name="Freeform 586"/>
            <p:cNvSpPr>
              <a:spLocks/>
            </p:cNvSpPr>
            <p:nvPr/>
          </p:nvSpPr>
          <p:spPr bwMode="auto">
            <a:xfrm>
              <a:off x="3724" y="2853"/>
              <a:ext cx="68" cy="5"/>
            </a:xfrm>
            <a:custGeom>
              <a:avLst/>
              <a:gdLst>
                <a:gd name="T0" fmla="*/ 0 w 136"/>
                <a:gd name="T1" fmla="*/ 8 h 10"/>
                <a:gd name="T2" fmla="*/ 17 w 136"/>
                <a:gd name="T3" fmla="*/ 10 h 10"/>
                <a:gd name="T4" fmla="*/ 34 w 136"/>
                <a:gd name="T5" fmla="*/ 10 h 10"/>
                <a:gd name="T6" fmla="*/ 67 w 136"/>
                <a:gd name="T7" fmla="*/ 6 h 10"/>
                <a:gd name="T8" fmla="*/ 101 w 136"/>
                <a:gd name="T9" fmla="*/ 0 h 10"/>
                <a:gd name="T10" fmla="*/ 119 w 136"/>
                <a:gd name="T11" fmla="*/ 0 h 10"/>
                <a:gd name="T12" fmla="*/ 136 w 1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">
                  <a:moveTo>
                    <a:pt x="0" y="8"/>
                  </a:moveTo>
                  <a:lnTo>
                    <a:pt x="17" y="10"/>
                  </a:lnTo>
                  <a:lnTo>
                    <a:pt x="34" y="10"/>
                  </a:lnTo>
                  <a:lnTo>
                    <a:pt x="67" y="6"/>
                  </a:lnTo>
                  <a:lnTo>
                    <a:pt x="101" y="0"/>
                  </a:lnTo>
                  <a:lnTo>
                    <a:pt x="119" y="0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7" name="Freeform 587"/>
            <p:cNvSpPr>
              <a:spLocks/>
            </p:cNvSpPr>
            <p:nvPr/>
          </p:nvSpPr>
          <p:spPr bwMode="auto">
            <a:xfrm>
              <a:off x="3792" y="2853"/>
              <a:ext cx="69" cy="16"/>
            </a:xfrm>
            <a:custGeom>
              <a:avLst/>
              <a:gdLst>
                <a:gd name="T0" fmla="*/ 0 w 138"/>
                <a:gd name="T1" fmla="*/ 0 h 33"/>
                <a:gd name="T2" fmla="*/ 35 w 138"/>
                <a:gd name="T3" fmla="*/ 6 h 33"/>
                <a:gd name="T4" fmla="*/ 69 w 138"/>
                <a:gd name="T5" fmla="*/ 14 h 33"/>
                <a:gd name="T6" fmla="*/ 104 w 138"/>
                <a:gd name="T7" fmla="*/ 25 h 33"/>
                <a:gd name="T8" fmla="*/ 138 w 13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0" y="0"/>
                  </a:moveTo>
                  <a:lnTo>
                    <a:pt x="35" y="6"/>
                  </a:lnTo>
                  <a:lnTo>
                    <a:pt x="69" y="14"/>
                  </a:lnTo>
                  <a:lnTo>
                    <a:pt x="104" y="25"/>
                  </a:lnTo>
                  <a:lnTo>
                    <a:pt x="138" y="3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8" name="Freeform 588"/>
            <p:cNvSpPr>
              <a:spLocks/>
            </p:cNvSpPr>
            <p:nvPr/>
          </p:nvSpPr>
          <p:spPr bwMode="auto">
            <a:xfrm>
              <a:off x="3861" y="2869"/>
              <a:ext cx="68" cy="12"/>
            </a:xfrm>
            <a:custGeom>
              <a:avLst/>
              <a:gdLst>
                <a:gd name="T0" fmla="*/ 0 w 137"/>
                <a:gd name="T1" fmla="*/ 0 h 23"/>
                <a:gd name="T2" fmla="*/ 35 w 137"/>
                <a:gd name="T3" fmla="*/ 6 h 23"/>
                <a:gd name="T4" fmla="*/ 67 w 137"/>
                <a:gd name="T5" fmla="*/ 11 h 23"/>
                <a:gd name="T6" fmla="*/ 137 w 13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3">
                  <a:moveTo>
                    <a:pt x="0" y="0"/>
                  </a:moveTo>
                  <a:lnTo>
                    <a:pt x="35" y="6"/>
                  </a:lnTo>
                  <a:lnTo>
                    <a:pt x="67" y="11"/>
                  </a:lnTo>
                  <a:lnTo>
                    <a:pt x="137" y="2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9" name="Freeform 589"/>
            <p:cNvSpPr>
              <a:spLocks/>
            </p:cNvSpPr>
            <p:nvPr/>
          </p:nvSpPr>
          <p:spPr bwMode="auto">
            <a:xfrm>
              <a:off x="3929" y="2881"/>
              <a:ext cx="69" cy="14"/>
            </a:xfrm>
            <a:custGeom>
              <a:avLst/>
              <a:gdLst>
                <a:gd name="T0" fmla="*/ 0 w 138"/>
                <a:gd name="T1" fmla="*/ 0 h 29"/>
                <a:gd name="T2" fmla="*/ 69 w 138"/>
                <a:gd name="T3" fmla="*/ 13 h 29"/>
                <a:gd name="T4" fmla="*/ 138 w 138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29">
                  <a:moveTo>
                    <a:pt x="0" y="0"/>
                  </a:moveTo>
                  <a:lnTo>
                    <a:pt x="69" y="13"/>
                  </a:lnTo>
                  <a:lnTo>
                    <a:pt x="138" y="29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0" name="Freeform 590"/>
            <p:cNvSpPr>
              <a:spLocks/>
            </p:cNvSpPr>
            <p:nvPr/>
          </p:nvSpPr>
          <p:spPr bwMode="auto">
            <a:xfrm>
              <a:off x="3998" y="2895"/>
              <a:ext cx="69" cy="18"/>
            </a:xfrm>
            <a:custGeom>
              <a:avLst/>
              <a:gdLst>
                <a:gd name="T0" fmla="*/ 0 w 136"/>
                <a:gd name="T1" fmla="*/ 0 h 34"/>
                <a:gd name="T2" fmla="*/ 67 w 136"/>
                <a:gd name="T3" fmla="*/ 17 h 34"/>
                <a:gd name="T4" fmla="*/ 136 w 136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34">
                  <a:moveTo>
                    <a:pt x="0" y="0"/>
                  </a:moveTo>
                  <a:lnTo>
                    <a:pt x="67" y="17"/>
                  </a:lnTo>
                  <a:lnTo>
                    <a:pt x="136" y="3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1" name="Freeform 591"/>
            <p:cNvSpPr>
              <a:spLocks/>
            </p:cNvSpPr>
            <p:nvPr/>
          </p:nvSpPr>
          <p:spPr bwMode="auto">
            <a:xfrm>
              <a:off x="4067" y="2913"/>
              <a:ext cx="69" cy="17"/>
            </a:xfrm>
            <a:custGeom>
              <a:avLst/>
              <a:gdLst>
                <a:gd name="T0" fmla="*/ 0 w 138"/>
                <a:gd name="T1" fmla="*/ 0 h 35"/>
                <a:gd name="T2" fmla="*/ 35 w 138"/>
                <a:gd name="T3" fmla="*/ 10 h 35"/>
                <a:gd name="T4" fmla="*/ 69 w 138"/>
                <a:gd name="T5" fmla="*/ 19 h 35"/>
                <a:gd name="T6" fmla="*/ 104 w 138"/>
                <a:gd name="T7" fmla="*/ 29 h 35"/>
                <a:gd name="T8" fmla="*/ 138 w 138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5">
                  <a:moveTo>
                    <a:pt x="0" y="0"/>
                  </a:moveTo>
                  <a:lnTo>
                    <a:pt x="35" y="10"/>
                  </a:lnTo>
                  <a:lnTo>
                    <a:pt x="69" y="19"/>
                  </a:lnTo>
                  <a:lnTo>
                    <a:pt x="104" y="29"/>
                  </a:lnTo>
                  <a:lnTo>
                    <a:pt x="138" y="3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2" name="Freeform 592"/>
            <p:cNvSpPr>
              <a:spLocks/>
            </p:cNvSpPr>
            <p:nvPr/>
          </p:nvSpPr>
          <p:spPr bwMode="auto">
            <a:xfrm>
              <a:off x="4136" y="2930"/>
              <a:ext cx="69" cy="4"/>
            </a:xfrm>
            <a:custGeom>
              <a:avLst/>
              <a:gdLst>
                <a:gd name="T0" fmla="*/ 0 w 139"/>
                <a:gd name="T1" fmla="*/ 0 h 7"/>
                <a:gd name="T2" fmla="*/ 35 w 139"/>
                <a:gd name="T3" fmla="*/ 4 h 7"/>
                <a:gd name="T4" fmla="*/ 69 w 139"/>
                <a:gd name="T5" fmla="*/ 4 h 7"/>
                <a:gd name="T6" fmla="*/ 104 w 139"/>
                <a:gd name="T7" fmla="*/ 5 h 7"/>
                <a:gd name="T8" fmla="*/ 139 w 13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7">
                  <a:moveTo>
                    <a:pt x="0" y="0"/>
                  </a:moveTo>
                  <a:lnTo>
                    <a:pt x="35" y="4"/>
                  </a:lnTo>
                  <a:lnTo>
                    <a:pt x="69" y="4"/>
                  </a:lnTo>
                  <a:lnTo>
                    <a:pt x="104" y="5"/>
                  </a:lnTo>
                  <a:lnTo>
                    <a:pt x="139" y="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3" name="Freeform 593"/>
            <p:cNvSpPr>
              <a:spLocks/>
            </p:cNvSpPr>
            <p:nvPr/>
          </p:nvSpPr>
          <p:spPr bwMode="auto">
            <a:xfrm>
              <a:off x="4205" y="2934"/>
              <a:ext cx="68" cy="10"/>
            </a:xfrm>
            <a:custGeom>
              <a:avLst/>
              <a:gdLst>
                <a:gd name="T0" fmla="*/ 0 w 136"/>
                <a:gd name="T1" fmla="*/ 0 h 22"/>
                <a:gd name="T2" fmla="*/ 34 w 136"/>
                <a:gd name="T3" fmla="*/ 4 h 22"/>
                <a:gd name="T4" fmla="*/ 67 w 136"/>
                <a:gd name="T5" fmla="*/ 6 h 22"/>
                <a:gd name="T6" fmla="*/ 101 w 136"/>
                <a:gd name="T7" fmla="*/ 12 h 22"/>
                <a:gd name="T8" fmla="*/ 119 w 136"/>
                <a:gd name="T9" fmla="*/ 16 h 22"/>
                <a:gd name="T10" fmla="*/ 136 w 136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2">
                  <a:moveTo>
                    <a:pt x="0" y="0"/>
                  </a:moveTo>
                  <a:lnTo>
                    <a:pt x="34" y="4"/>
                  </a:lnTo>
                  <a:lnTo>
                    <a:pt x="67" y="6"/>
                  </a:lnTo>
                  <a:lnTo>
                    <a:pt x="101" y="12"/>
                  </a:lnTo>
                  <a:lnTo>
                    <a:pt x="119" y="16"/>
                  </a:lnTo>
                  <a:lnTo>
                    <a:pt x="136" y="2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4" name="Freeform 594"/>
            <p:cNvSpPr>
              <a:spLocks/>
            </p:cNvSpPr>
            <p:nvPr/>
          </p:nvSpPr>
          <p:spPr bwMode="auto">
            <a:xfrm>
              <a:off x="4273" y="2944"/>
              <a:ext cx="69" cy="38"/>
            </a:xfrm>
            <a:custGeom>
              <a:avLst/>
              <a:gdLst>
                <a:gd name="T0" fmla="*/ 0 w 138"/>
                <a:gd name="T1" fmla="*/ 0 h 74"/>
                <a:gd name="T2" fmla="*/ 17 w 138"/>
                <a:gd name="T3" fmla="*/ 7 h 74"/>
                <a:gd name="T4" fmla="*/ 34 w 138"/>
                <a:gd name="T5" fmla="*/ 15 h 74"/>
                <a:gd name="T6" fmla="*/ 69 w 138"/>
                <a:gd name="T7" fmla="*/ 36 h 74"/>
                <a:gd name="T8" fmla="*/ 104 w 138"/>
                <a:gd name="T9" fmla="*/ 57 h 74"/>
                <a:gd name="T10" fmla="*/ 121 w 138"/>
                <a:gd name="T11" fmla="*/ 67 h 74"/>
                <a:gd name="T12" fmla="*/ 138 w 138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74">
                  <a:moveTo>
                    <a:pt x="0" y="0"/>
                  </a:moveTo>
                  <a:lnTo>
                    <a:pt x="17" y="7"/>
                  </a:lnTo>
                  <a:lnTo>
                    <a:pt x="34" y="15"/>
                  </a:lnTo>
                  <a:lnTo>
                    <a:pt x="69" y="36"/>
                  </a:lnTo>
                  <a:lnTo>
                    <a:pt x="104" y="57"/>
                  </a:lnTo>
                  <a:lnTo>
                    <a:pt x="121" y="67"/>
                  </a:lnTo>
                  <a:lnTo>
                    <a:pt x="138" y="7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5" name="Freeform 595"/>
            <p:cNvSpPr>
              <a:spLocks/>
            </p:cNvSpPr>
            <p:nvPr/>
          </p:nvSpPr>
          <p:spPr bwMode="auto">
            <a:xfrm>
              <a:off x="4342" y="2982"/>
              <a:ext cx="68" cy="18"/>
            </a:xfrm>
            <a:custGeom>
              <a:avLst/>
              <a:gdLst>
                <a:gd name="T0" fmla="*/ 0 w 136"/>
                <a:gd name="T1" fmla="*/ 0 h 37"/>
                <a:gd name="T2" fmla="*/ 35 w 136"/>
                <a:gd name="T3" fmla="*/ 12 h 37"/>
                <a:gd name="T4" fmla="*/ 67 w 136"/>
                <a:gd name="T5" fmla="*/ 21 h 37"/>
                <a:gd name="T6" fmla="*/ 102 w 136"/>
                <a:gd name="T7" fmla="*/ 29 h 37"/>
                <a:gd name="T8" fmla="*/ 136 w 13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7">
                  <a:moveTo>
                    <a:pt x="0" y="0"/>
                  </a:moveTo>
                  <a:lnTo>
                    <a:pt x="35" y="12"/>
                  </a:lnTo>
                  <a:lnTo>
                    <a:pt x="67" y="21"/>
                  </a:lnTo>
                  <a:lnTo>
                    <a:pt x="102" y="29"/>
                  </a:lnTo>
                  <a:lnTo>
                    <a:pt x="136" y="3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6" name="Freeform 596"/>
            <p:cNvSpPr>
              <a:spLocks/>
            </p:cNvSpPr>
            <p:nvPr/>
          </p:nvSpPr>
          <p:spPr bwMode="auto">
            <a:xfrm>
              <a:off x="4410" y="3000"/>
              <a:ext cx="69" cy="9"/>
            </a:xfrm>
            <a:custGeom>
              <a:avLst/>
              <a:gdLst>
                <a:gd name="T0" fmla="*/ 0 w 139"/>
                <a:gd name="T1" fmla="*/ 0 h 17"/>
                <a:gd name="T2" fmla="*/ 18 w 139"/>
                <a:gd name="T3" fmla="*/ 2 h 17"/>
                <a:gd name="T4" fmla="*/ 35 w 139"/>
                <a:gd name="T5" fmla="*/ 4 h 17"/>
                <a:gd name="T6" fmla="*/ 70 w 139"/>
                <a:gd name="T7" fmla="*/ 6 h 17"/>
                <a:gd name="T8" fmla="*/ 104 w 139"/>
                <a:gd name="T9" fmla="*/ 9 h 17"/>
                <a:gd name="T10" fmla="*/ 121 w 139"/>
                <a:gd name="T11" fmla="*/ 11 h 17"/>
                <a:gd name="T12" fmla="*/ 139 w 13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7">
                  <a:moveTo>
                    <a:pt x="0" y="0"/>
                  </a:moveTo>
                  <a:lnTo>
                    <a:pt x="18" y="2"/>
                  </a:lnTo>
                  <a:lnTo>
                    <a:pt x="35" y="4"/>
                  </a:lnTo>
                  <a:lnTo>
                    <a:pt x="70" y="6"/>
                  </a:lnTo>
                  <a:lnTo>
                    <a:pt x="104" y="9"/>
                  </a:lnTo>
                  <a:lnTo>
                    <a:pt x="121" y="11"/>
                  </a:lnTo>
                  <a:lnTo>
                    <a:pt x="139" y="1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7" name="Freeform 597"/>
            <p:cNvSpPr>
              <a:spLocks/>
            </p:cNvSpPr>
            <p:nvPr/>
          </p:nvSpPr>
          <p:spPr bwMode="auto">
            <a:xfrm>
              <a:off x="4479" y="3009"/>
              <a:ext cx="69" cy="42"/>
            </a:xfrm>
            <a:custGeom>
              <a:avLst/>
              <a:gdLst>
                <a:gd name="T0" fmla="*/ 0 w 136"/>
                <a:gd name="T1" fmla="*/ 0 h 85"/>
                <a:gd name="T2" fmla="*/ 4 w 136"/>
                <a:gd name="T3" fmla="*/ 0 h 85"/>
                <a:gd name="T4" fmla="*/ 9 w 136"/>
                <a:gd name="T5" fmla="*/ 2 h 85"/>
                <a:gd name="T6" fmla="*/ 15 w 136"/>
                <a:gd name="T7" fmla="*/ 4 h 85"/>
                <a:gd name="T8" fmla="*/ 25 w 136"/>
                <a:gd name="T9" fmla="*/ 4 h 85"/>
                <a:gd name="T10" fmla="*/ 44 w 136"/>
                <a:gd name="T11" fmla="*/ 8 h 85"/>
                <a:gd name="T12" fmla="*/ 65 w 136"/>
                <a:gd name="T13" fmla="*/ 15 h 85"/>
                <a:gd name="T14" fmla="*/ 88 w 136"/>
                <a:gd name="T15" fmla="*/ 25 h 85"/>
                <a:gd name="T16" fmla="*/ 107 w 136"/>
                <a:gd name="T17" fmla="*/ 39 h 85"/>
                <a:gd name="T18" fmla="*/ 117 w 136"/>
                <a:gd name="T19" fmla="*/ 48 h 85"/>
                <a:gd name="T20" fmla="*/ 125 w 136"/>
                <a:gd name="T21" fmla="*/ 60 h 85"/>
                <a:gd name="T22" fmla="*/ 132 w 136"/>
                <a:gd name="T23" fmla="*/ 71 h 85"/>
                <a:gd name="T24" fmla="*/ 136 w 136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5">
                  <a:moveTo>
                    <a:pt x="0" y="0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15" y="4"/>
                  </a:lnTo>
                  <a:lnTo>
                    <a:pt x="25" y="4"/>
                  </a:lnTo>
                  <a:lnTo>
                    <a:pt x="44" y="8"/>
                  </a:lnTo>
                  <a:lnTo>
                    <a:pt x="65" y="15"/>
                  </a:lnTo>
                  <a:lnTo>
                    <a:pt x="88" y="25"/>
                  </a:lnTo>
                  <a:lnTo>
                    <a:pt x="107" y="39"/>
                  </a:lnTo>
                  <a:lnTo>
                    <a:pt x="117" y="48"/>
                  </a:lnTo>
                  <a:lnTo>
                    <a:pt x="125" y="60"/>
                  </a:lnTo>
                  <a:lnTo>
                    <a:pt x="132" y="71"/>
                  </a:lnTo>
                  <a:lnTo>
                    <a:pt x="136" y="8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8" name="Freeform 598"/>
            <p:cNvSpPr>
              <a:spLocks/>
            </p:cNvSpPr>
            <p:nvPr/>
          </p:nvSpPr>
          <p:spPr bwMode="auto">
            <a:xfrm>
              <a:off x="4548" y="3051"/>
              <a:ext cx="137" cy="741"/>
            </a:xfrm>
            <a:custGeom>
              <a:avLst/>
              <a:gdLst>
                <a:gd name="T0" fmla="*/ 0 w 275"/>
                <a:gd name="T1" fmla="*/ 0 h 1482"/>
                <a:gd name="T2" fmla="*/ 6 w 275"/>
                <a:gd name="T3" fmla="*/ 25 h 1482"/>
                <a:gd name="T4" fmla="*/ 13 w 275"/>
                <a:gd name="T5" fmla="*/ 53 h 1482"/>
                <a:gd name="T6" fmla="*/ 21 w 275"/>
                <a:gd name="T7" fmla="*/ 84 h 1482"/>
                <a:gd name="T8" fmla="*/ 27 w 275"/>
                <a:gd name="T9" fmla="*/ 119 h 1482"/>
                <a:gd name="T10" fmla="*/ 35 w 275"/>
                <a:gd name="T11" fmla="*/ 153 h 1482"/>
                <a:gd name="T12" fmla="*/ 42 w 275"/>
                <a:gd name="T13" fmla="*/ 192 h 1482"/>
                <a:gd name="T14" fmla="*/ 50 w 275"/>
                <a:gd name="T15" fmla="*/ 230 h 1482"/>
                <a:gd name="T16" fmla="*/ 60 w 275"/>
                <a:gd name="T17" fmla="*/ 272 h 1482"/>
                <a:gd name="T18" fmla="*/ 67 w 275"/>
                <a:gd name="T19" fmla="*/ 314 h 1482"/>
                <a:gd name="T20" fmla="*/ 75 w 275"/>
                <a:gd name="T21" fmla="*/ 359 h 1482"/>
                <a:gd name="T22" fmla="*/ 85 w 275"/>
                <a:gd name="T23" fmla="*/ 405 h 1482"/>
                <a:gd name="T24" fmla="*/ 92 w 275"/>
                <a:gd name="T25" fmla="*/ 453 h 1482"/>
                <a:gd name="T26" fmla="*/ 111 w 275"/>
                <a:gd name="T27" fmla="*/ 551 h 1482"/>
                <a:gd name="T28" fmla="*/ 129 w 275"/>
                <a:gd name="T29" fmla="*/ 652 h 1482"/>
                <a:gd name="T30" fmla="*/ 148 w 275"/>
                <a:gd name="T31" fmla="*/ 758 h 1482"/>
                <a:gd name="T32" fmla="*/ 165 w 275"/>
                <a:gd name="T33" fmla="*/ 863 h 1482"/>
                <a:gd name="T34" fmla="*/ 204 w 275"/>
                <a:gd name="T35" fmla="*/ 1078 h 1482"/>
                <a:gd name="T36" fmla="*/ 221 w 275"/>
                <a:gd name="T37" fmla="*/ 1184 h 1482"/>
                <a:gd name="T38" fmla="*/ 240 w 275"/>
                <a:gd name="T39" fmla="*/ 1286 h 1482"/>
                <a:gd name="T40" fmla="*/ 257 w 275"/>
                <a:gd name="T41" fmla="*/ 1386 h 1482"/>
                <a:gd name="T42" fmla="*/ 275 w 275"/>
                <a:gd name="T4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482">
                  <a:moveTo>
                    <a:pt x="0" y="0"/>
                  </a:moveTo>
                  <a:lnTo>
                    <a:pt x="6" y="25"/>
                  </a:lnTo>
                  <a:lnTo>
                    <a:pt x="13" y="53"/>
                  </a:lnTo>
                  <a:lnTo>
                    <a:pt x="21" y="84"/>
                  </a:lnTo>
                  <a:lnTo>
                    <a:pt x="27" y="119"/>
                  </a:lnTo>
                  <a:lnTo>
                    <a:pt x="35" y="153"/>
                  </a:lnTo>
                  <a:lnTo>
                    <a:pt x="42" y="192"/>
                  </a:lnTo>
                  <a:lnTo>
                    <a:pt x="50" y="230"/>
                  </a:lnTo>
                  <a:lnTo>
                    <a:pt x="60" y="272"/>
                  </a:lnTo>
                  <a:lnTo>
                    <a:pt x="67" y="314"/>
                  </a:lnTo>
                  <a:lnTo>
                    <a:pt x="75" y="359"/>
                  </a:lnTo>
                  <a:lnTo>
                    <a:pt x="85" y="405"/>
                  </a:lnTo>
                  <a:lnTo>
                    <a:pt x="92" y="453"/>
                  </a:lnTo>
                  <a:lnTo>
                    <a:pt x="111" y="551"/>
                  </a:lnTo>
                  <a:lnTo>
                    <a:pt x="129" y="652"/>
                  </a:lnTo>
                  <a:lnTo>
                    <a:pt x="148" y="758"/>
                  </a:lnTo>
                  <a:lnTo>
                    <a:pt x="165" y="863"/>
                  </a:lnTo>
                  <a:lnTo>
                    <a:pt x="204" y="1078"/>
                  </a:lnTo>
                  <a:lnTo>
                    <a:pt x="221" y="1184"/>
                  </a:lnTo>
                  <a:lnTo>
                    <a:pt x="240" y="1286"/>
                  </a:lnTo>
                  <a:lnTo>
                    <a:pt x="257" y="1386"/>
                  </a:lnTo>
                  <a:lnTo>
                    <a:pt x="275" y="148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9" name="Freeform 599"/>
            <p:cNvSpPr>
              <a:spLocks/>
            </p:cNvSpPr>
            <p:nvPr/>
          </p:nvSpPr>
          <p:spPr bwMode="auto">
            <a:xfrm>
              <a:off x="1299" y="3772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0" name="Freeform 600"/>
            <p:cNvSpPr>
              <a:spLocks/>
            </p:cNvSpPr>
            <p:nvPr/>
          </p:nvSpPr>
          <p:spPr bwMode="auto">
            <a:xfrm>
              <a:off x="1436" y="3008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1" name="Freeform 601"/>
            <p:cNvSpPr>
              <a:spLocks/>
            </p:cNvSpPr>
            <p:nvPr/>
          </p:nvSpPr>
          <p:spPr bwMode="auto">
            <a:xfrm>
              <a:off x="1505" y="2980"/>
              <a:ext cx="41" cy="40"/>
            </a:xfrm>
            <a:custGeom>
              <a:avLst/>
              <a:gdLst>
                <a:gd name="T0" fmla="*/ 40 w 80"/>
                <a:gd name="T1" fmla="*/ 0 h 80"/>
                <a:gd name="T2" fmla="*/ 80 w 80"/>
                <a:gd name="T3" fmla="*/ 40 h 80"/>
                <a:gd name="T4" fmla="*/ 40 w 80"/>
                <a:gd name="T5" fmla="*/ 80 h 80"/>
                <a:gd name="T6" fmla="*/ 0 w 80"/>
                <a:gd name="T7" fmla="*/ 40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2" name="Freeform 602"/>
            <p:cNvSpPr>
              <a:spLocks/>
            </p:cNvSpPr>
            <p:nvPr/>
          </p:nvSpPr>
          <p:spPr bwMode="auto">
            <a:xfrm>
              <a:off x="1573" y="2968"/>
              <a:ext cx="41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3" name="Freeform 603"/>
            <p:cNvSpPr>
              <a:spLocks/>
            </p:cNvSpPr>
            <p:nvPr/>
          </p:nvSpPr>
          <p:spPr bwMode="auto">
            <a:xfrm>
              <a:off x="1643" y="2966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4" name="Freeform 604"/>
            <p:cNvSpPr>
              <a:spLocks/>
            </p:cNvSpPr>
            <p:nvPr/>
          </p:nvSpPr>
          <p:spPr bwMode="auto">
            <a:xfrm>
              <a:off x="1711" y="2936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5" name="Freeform 605"/>
            <p:cNvSpPr>
              <a:spLocks/>
            </p:cNvSpPr>
            <p:nvPr/>
          </p:nvSpPr>
          <p:spPr bwMode="auto">
            <a:xfrm>
              <a:off x="1780" y="2922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6" name="Freeform 606"/>
            <p:cNvSpPr>
              <a:spLocks/>
            </p:cNvSpPr>
            <p:nvPr/>
          </p:nvSpPr>
          <p:spPr bwMode="auto">
            <a:xfrm>
              <a:off x="1848" y="2893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7" name="Freeform 607"/>
            <p:cNvSpPr>
              <a:spLocks/>
            </p:cNvSpPr>
            <p:nvPr/>
          </p:nvSpPr>
          <p:spPr bwMode="auto">
            <a:xfrm>
              <a:off x="1917" y="2917"/>
              <a:ext cx="40" cy="41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8" name="Freeform 608"/>
            <p:cNvSpPr>
              <a:spLocks/>
            </p:cNvSpPr>
            <p:nvPr/>
          </p:nvSpPr>
          <p:spPr bwMode="auto">
            <a:xfrm>
              <a:off x="1986" y="2863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9" name="Freeform 609"/>
            <p:cNvSpPr>
              <a:spLocks/>
            </p:cNvSpPr>
            <p:nvPr/>
          </p:nvSpPr>
          <p:spPr bwMode="auto">
            <a:xfrm>
              <a:off x="2054" y="2857"/>
              <a:ext cx="41" cy="40"/>
            </a:xfrm>
            <a:custGeom>
              <a:avLst/>
              <a:gdLst>
                <a:gd name="T0" fmla="*/ 40 w 80"/>
                <a:gd name="T1" fmla="*/ 0 h 80"/>
                <a:gd name="T2" fmla="*/ 80 w 80"/>
                <a:gd name="T3" fmla="*/ 40 h 80"/>
                <a:gd name="T4" fmla="*/ 40 w 80"/>
                <a:gd name="T5" fmla="*/ 80 h 80"/>
                <a:gd name="T6" fmla="*/ 0 w 80"/>
                <a:gd name="T7" fmla="*/ 40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0" name="Freeform 610"/>
            <p:cNvSpPr>
              <a:spLocks/>
            </p:cNvSpPr>
            <p:nvPr/>
          </p:nvSpPr>
          <p:spPr bwMode="auto">
            <a:xfrm>
              <a:off x="2124" y="2846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1" name="Freeform 611"/>
            <p:cNvSpPr>
              <a:spLocks/>
            </p:cNvSpPr>
            <p:nvPr/>
          </p:nvSpPr>
          <p:spPr bwMode="auto">
            <a:xfrm>
              <a:off x="2192" y="2825"/>
              <a:ext cx="40" cy="41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2" name="Freeform 612"/>
            <p:cNvSpPr>
              <a:spLocks/>
            </p:cNvSpPr>
            <p:nvPr/>
          </p:nvSpPr>
          <p:spPr bwMode="auto">
            <a:xfrm>
              <a:off x="2261" y="2828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3" name="Freeform 613"/>
            <p:cNvSpPr>
              <a:spLocks/>
            </p:cNvSpPr>
            <p:nvPr/>
          </p:nvSpPr>
          <p:spPr bwMode="auto">
            <a:xfrm>
              <a:off x="2329" y="2826"/>
              <a:ext cx="40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4" name="Freeform 614"/>
            <p:cNvSpPr>
              <a:spLocks/>
            </p:cNvSpPr>
            <p:nvPr/>
          </p:nvSpPr>
          <p:spPr bwMode="auto">
            <a:xfrm>
              <a:off x="2398" y="2793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5" name="Freeform 615"/>
            <p:cNvSpPr>
              <a:spLocks/>
            </p:cNvSpPr>
            <p:nvPr/>
          </p:nvSpPr>
          <p:spPr bwMode="auto">
            <a:xfrm>
              <a:off x="2467" y="2782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6" name="Freeform 616"/>
            <p:cNvSpPr>
              <a:spLocks/>
            </p:cNvSpPr>
            <p:nvPr/>
          </p:nvSpPr>
          <p:spPr bwMode="auto">
            <a:xfrm>
              <a:off x="2535" y="2753"/>
              <a:ext cx="41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7" name="Freeform 617"/>
            <p:cNvSpPr>
              <a:spLocks/>
            </p:cNvSpPr>
            <p:nvPr/>
          </p:nvSpPr>
          <p:spPr bwMode="auto">
            <a:xfrm>
              <a:off x="2604" y="2744"/>
              <a:ext cx="41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8" name="Freeform 618"/>
            <p:cNvSpPr>
              <a:spLocks/>
            </p:cNvSpPr>
            <p:nvPr/>
          </p:nvSpPr>
          <p:spPr bwMode="auto">
            <a:xfrm>
              <a:off x="2673" y="2741"/>
              <a:ext cx="40" cy="40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9" name="Freeform 619"/>
            <p:cNvSpPr>
              <a:spLocks/>
            </p:cNvSpPr>
            <p:nvPr/>
          </p:nvSpPr>
          <p:spPr bwMode="auto">
            <a:xfrm>
              <a:off x="2742" y="2735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0" name="Freeform 620"/>
            <p:cNvSpPr>
              <a:spLocks/>
            </p:cNvSpPr>
            <p:nvPr/>
          </p:nvSpPr>
          <p:spPr bwMode="auto">
            <a:xfrm>
              <a:off x="2810" y="2720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1" name="Freeform 621"/>
            <p:cNvSpPr>
              <a:spLocks/>
            </p:cNvSpPr>
            <p:nvPr/>
          </p:nvSpPr>
          <p:spPr bwMode="auto">
            <a:xfrm>
              <a:off x="2879" y="2718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2" name="Freeform 622"/>
            <p:cNvSpPr>
              <a:spLocks/>
            </p:cNvSpPr>
            <p:nvPr/>
          </p:nvSpPr>
          <p:spPr bwMode="auto">
            <a:xfrm>
              <a:off x="2947" y="2718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3" name="Freeform 623"/>
            <p:cNvSpPr>
              <a:spLocks/>
            </p:cNvSpPr>
            <p:nvPr/>
          </p:nvSpPr>
          <p:spPr bwMode="auto">
            <a:xfrm>
              <a:off x="3016" y="2720"/>
              <a:ext cx="41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4" name="Freeform 624"/>
            <p:cNvSpPr>
              <a:spLocks/>
            </p:cNvSpPr>
            <p:nvPr/>
          </p:nvSpPr>
          <p:spPr bwMode="auto">
            <a:xfrm>
              <a:off x="3085" y="2721"/>
              <a:ext cx="41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5" name="Freeform 625"/>
            <p:cNvSpPr>
              <a:spLocks/>
            </p:cNvSpPr>
            <p:nvPr/>
          </p:nvSpPr>
          <p:spPr bwMode="auto">
            <a:xfrm>
              <a:off x="3154" y="2728"/>
              <a:ext cx="40" cy="41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6" name="Freeform 626"/>
            <p:cNvSpPr>
              <a:spLocks/>
            </p:cNvSpPr>
            <p:nvPr/>
          </p:nvSpPr>
          <p:spPr bwMode="auto">
            <a:xfrm>
              <a:off x="3223" y="2735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7" name="Freeform 627"/>
            <p:cNvSpPr>
              <a:spLocks/>
            </p:cNvSpPr>
            <p:nvPr/>
          </p:nvSpPr>
          <p:spPr bwMode="auto">
            <a:xfrm>
              <a:off x="3291" y="2744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8" name="Freeform 628"/>
            <p:cNvSpPr>
              <a:spLocks/>
            </p:cNvSpPr>
            <p:nvPr/>
          </p:nvSpPr>
          <p:spPr bwMode="auto">
            <a:xfrm>
              <a:off x="3360" y="2750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9" name="Freeform 629"/>
            <p:cNvSpPr>
              <a:spLocks/>
            </p:cNvSpPr>
            <p:nvPr/>
          </p:nvSpPr>
          <p:spPr bwMode="auto">
            <a:xfrm>
              <a:off x="3428" y="2771"/>
              <a:ext cx="40" cy="41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0" name="Freeform 630"/>
            <p:cNvSpPr>
              <a:spLocks/>
            </p:cNvSpPr>
            <p:nvPr/>
          </p:nvSpPr>
          <p:spPr bwMode="auto">
            <a:xfrm>
              <a:off x="3497" y="2778"/>
              <a:ext cx="41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1" name="Freeform 631"/>
            <p:cNvSpPr>
              <a:spLocks/>
            </p:cNvSpPr>
            <p:nvPr/>
          </p:nvSpPr>
          <p:spPr bwMode="auto">
            <a:xfrm>
              <a:off x="3565" y="2789"/>
              <a:ext cx="41" cy="40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2" name="Freeform 632"/>
            <p:cNvSpPr>
              <a:spLocks/>
            </p:cNvSpPr>
            <p:nvPr/>
          </p:nvSpPr>
          <p:spPr bwMode="auto">
            <a:xfrm>
              <a:off x="3635" y="2801"/>
              <a:ext cx="40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3" name="Freeform 633"/>
            <p:cNvSpPr>
              <a:spLocks/>
            </p:cNvSpPr>
            <p:nvPr/>
          </p:nvSpPr>
          <p:spPr bwMode="auto">
            <a:xfrm>
              <a:off x="3704" y="2803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4" name="Freeform 634"/>
            <p:cNvSpPr>
              <a:spLocks/>
            </p:cNvSpPr>
            <p:nvPr/>
          </p:nvSpPr>
          <p:spPr bwMode="auto">
            <a:xfrm>
              <a:off x="3772" y="2825"/>
              <a:ext cx="40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5" name="Freeform 635"/>
            <p:cNvSpPr>
              <a:spLocks/>
            </p:cNvSpPr>
            <p:nvPr/>
          </p:nvSpPr>
          <p:spPr bwMode="auto">
            <a:xfrm>
              <a:off x="3841" y="2849"/>
              <a:ext cx="40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6" name="Freeform 636"/>
            <p:cNvSpPr>
              <a:spLocks/>
            </p:cNvSpPr>
            <p:nvPr/>
          </p:nvSpPr>
          <p:spPr bwMode="auto">
            <a:xfrm>
              <a:off x="3909" y="2852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7" name="Freeform 637"/>
            <p:cNvSpPr>
              <a:spLocks/>
            </p:cNvSpPr>
            <p:nvPr/>
          </p:nvSpPr>
          <p:spPr bwMode="auto">
            <a:xfrm>
              <a:off x="3978" y="2860"/>
              <a:ext cx="41" cy="40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8" name="Freeform 638"/>
            <p:cNvSpPr>
              <a:spLocks/>
            </p:cNvSpPr>
            <p:nvPr/>
          </p:nvSpPr>
          <p:spPr bwMode="auto">
            <a:xfrm>
              <a:off x="4046" y="2890"/>
              <a:ext cx="41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9" name="Freeform 639"/>
            <p:cNvSpPr>
              <a:spLocks/>
            </p:cNvSpPr>
            <p:nvPr/>
          </p:nvSpPr>
          <p:spPr bwMode="auto">
            <a:xfrm>
              <a:off x="4116" y="2889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0" name="Freeform 640"/>
            <p:cNvSpPr>
              <a:spLocks/>
            </p:cNvSpPr>
            <p:nvPr/>
          </p:nvSpPr>
          <p:spPr bwMode="auto">
            <a:xfrm>
              <a:off x="4185" y="2915"/>
              <a:ext cx="40" cy="41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1" name="Freeform 641"/>
            <p:cNvSpPr>
              <a:spLocks/>
            </p:cNvSpPr>
            <p:nvPr/>
          </p:nvSpPr>
          <p:spPr bwMode="auto">
            <a:xfrm>
              <a:off x="4253" y="2933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2" name="Freeform 642"/>
            <p:cNvSpPr>
              <a:spLocks/>
            </p:cNvSpPr>
            <p:nvPr/>
          </p:nvSpPr>
          <p:spPr bwMode="auto">
            <a:xfrm>
              <a:off x="4322" y="2944"/>
              <a:ext cx="40" cy="41"/>
            </a:xfrm>
            <a:custGeom>
              <a:avLst/>
              <a:gdLst>
                <a:gd name="T0" fmla="*/ 40 w 80"/>
                <a:gd name="T1" fmla="*/ 0 h 80"/>
                <a:gd name="T2" fmla="*/ 80 w 80"/>
                <a:gd name="T3" fmla="*/ 40 h 80"/>
                <a:gd name="T4" fmla="*/ 40 w 80"/>
                <a:gd name="T5" fmla="*/ 80 h 80"/>
                <a:gd name="T6" fmla="*/ 0 w 80"/>
                <a:gd name="T7" fmla="*/ 40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3" name="Freeform 643"/>
            <p:cNvSpPr>
              <a:spLocks/>
            </p:cNvSpPr>
            <p:nvPr/>
          </p:nvSpPr>
          <p:spPr bwMode="auto">
            <a:xfrm>
              <a:off x="4390" y="2983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4" name="Freeform 644"/>
            <p:cNvSpPr>
              <a:spLocks/>
            </p:cNvSpPr>
            <p:nvPr/>
          </p:nvSpPr>
          <p:spPr bwMode="auto">
            <a:xfrm>
              <a:off x="4459" y="2985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5" name="Freeform 645"/>
            <p:cNvSpPr>
              <a:spLocks/>
            </p:cNvSpPr>
            <p:nvPr/>
          </p:nvSpPr>
          <p:spPr bwMode="auto">
            <a:xfrm>
              <a:off x="4527" y="3010"/>
              <a:ext cx="41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6" name="Freeform 646"/>
            <p:cNvSpPr>
              <a:spLocks/>
            </p:cNvSpPr>
            <p:nvPr/>
          </p:nvSpPr>
          <p:spPr bwMode="auto">
            <a:xfrm>
              <a:off x="4665" y="3772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7" name="Rectangle 647"/>
            <p:cNvSpPr>
              <a:spLocks noChangeArrowheads="1"/>
            </p:cNvSpPr>
            <p:nvPr/>
          </p:nvSpPr>
          <p:spPr bwMode="auto">
            <a:xfrm>
              <a:off x="1299" y="377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8" name="Rectangle 648"/>
            <p:cNvSpPr>
              <a:spLocks noChangeArrowheads="1"/>
            </p:cNvSpPr>
            <p:nvPr/>
          </p:nvSpPr>
          <p:spPr bwMode="auto">
            <a:xfrm>
              <a:off x="1436" y="3018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9" name="Rectangle 649"/>
            <p:cNvSpPr>
              <a:spLocks noChangeArrowheads="1"/>
            </p:cNvSpPr>
            <p:nvPr/>
          </p:nvSpPr>
          <p:spPr bwMode="auto">
            <a:xfrm>
              <a:off x="1505" y="2997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0" name="Rectangle 650"/>
            <p:cNvSpPr>
              <a:spLocks noChangeArrowheads="1"/>
            </p:cNvSpPr>
            <p:nvPr/>
          </p:nvSpPr>
          <p:spPr bwMode="auto">
            <a:xfrm>
              <a:off x="1573" y="2962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1" name="Rectangle 651"/>
            <p:cNvSpPr>
              <a:spLocks noChangeArrowheads="1"/>
            </p:cNvSpPr>
            <p:nvPr/>
          </p:nvSpPr>
          <p:spPr bwMode="auto">
            <a:xfrm>
              <a:off x="1643" y="2958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2" name="Rectangle 652"/>
            <p:cNvSpPr>
              <a:spLocks noChangeArrowheads="1"/>
            </p:cNvSpPr>
            <p:nvPr/>
          </p:nvSpPr>
          <p:spPr bwMode="auto">
            <a:xfrm>
              <a:off x="1711" y="293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3" name="Rectangle 653"/>
            <p:cNvSpPr>
              <a:spLocks noChangeArrowheads="1"/>
            </p:cNvSpPr>
            <p:nvPr/>
          </p:nvSpPr>
          <p:spPr bwMode="auto">
            <a:xfrm>
              <a:off x="1780" y="2914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4" name="Rectangle 654"/>
            <p:cNvSpPr>
              <a:spLocks noChangeArrowheads="1"/>
            </p:cNvSpPr>
            <p:nvPr/>
          </p:nvSpPr>
          <p:spPr bwMode="auto">
            <a:xfrm>
              <a:off x="1848" y="291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5" name="Rectangle 655"/>
            <p:cNvSpPr>
              <a:spLocks noChangeArrowheads="1"/>
            </p:cNvSpPr>
            <p:nvPr/>
          </p:nvSpPr>
          <p:spPr bwMode="auto">
            <a:xfrm>
              <a:off x="1917" y="2886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6" name="Rectangle 656"/>
            <p:cNvSpPr>
              <a:spLocks noChangeArrowheads="1"/>
            </p:cNvSpPr>
            <p:nvPr/>
          </p:nvSpPr>
          <p:spPr bwMode="auto">
            <a:xfrm>
              <a:off x="1986" y="2884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7" name="Rectangle 657"/>
            <p:cNvSpPr>
              <a:spLocks noChangeArrowheads="1"/>
            </p:cNvSpPr>
            <p:nvPr/>
          </p:nvSpPr>
          <p:spPr bwMode="auto">
            <a:xfrm>
              <a:off x="2054" y="2858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8" name="Rectangle 658"/>
            <p:cNvSpPr>
              <a:spLocks noChangeArrowheads="1"/>
            </p:cNvSpPr>
            <p:nvPr/>
          </p:nvSpPr>
          <p:spPr bwMode="auto">
            <a:xfrm>
              <a:off x="2124" y="2848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9" name="Rectangle 659"/>
            <p:cNvSpPr>
              <a:spLocks noChangeArrowheads="1"/>
            </p:cNvSpPr>
            <p:nvPr/>
          </p:nvSpPr>
          <p:spPr bwMode="auto">
            <a:xfrm>
              <a:off x="2192" y="284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0" name="Rectangle 660"/>
            <p:cNvSpPr>
              <a:spLocks noChangeArrowheads="1"/>
            </p:cNvSpPr>
            <p:nvPr/>
          </p:nvSpPr>
          <p:spPr bwMode="auto">
            <a:xfrm>
              <a:off x="2261" y="281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1" name="Rectangle 661"/>
            <p:cNvSpPr>
              <a:spLocks noChangeArrowheads="1"/>
            </p:cNvSpPr>
            <p:nvPr/>
          </p:nvSpPr>
          <p:spPr bwMode="auto">
            <a:xfrm>
              <a:off x="2329" y="280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2" name="Rectangle 662"/>
            <p:cNvSpPr>
              <a:spLocks noChangeArrowheads="1"/>
            </p:cNvSpPr>
            <p:nvPr/>
          </p:nvSpPr>
          <p:spPr bwMode="auto">
            <a:xfrm>
              <a:off x="2398" y="279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3" name="Rectangle 663"/>
            <p:cNvSpPr>
              <a:spLocks noChangeArrowheads="1"/>
            </p:cNvSpPr>
            <p:nvPr/>
          </p:nvSpPr>
          <p:spPr bwMode="auto">
            <a:xfrm>
              <a:off x="2467" y="2779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5" name="Rectangle 665"/>
            <p:cNvSpPr>
              <a:spLocks noChangeArrowheads="1"/>
            </p:cNvSpPr>
            <p:nvPr/>
          </p:nvSpPr>
          <p:spPr bwMode="auto">
            <a:xfrm>
              <a:off x="2535" y="2758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6" name="Rectangle 666"/>
            <p:cNvSpPr>
              <a:spLocks noChangeArrowheads="1"/>
            </p:cNvSpPr>
            <p:nvPr/>
          </p:nvSpPr>
          <p:spPr bwMode="auto">
            <a:xfrm>
              <a:off x="2604" y="2754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7" name="Rectangle 667"/>
            <p:cNvSpPr>
              <a:spLocks noChangeArrowheads="1"/>
            </p:cNvSpPr>
            <p:nvPr/>
          </p:nvSpPr>
          <p:spPr bwMode="auto">
            <a:xfrm>
              <a:off x="2673" y="273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8" name="Rectangle 668"/>
            <p:cNvSpPr>
              <a:spLocks noChangeArrowheads="1"/>
            </p:cNvSpPr>
            <p:nvPr/>
          </p:nvSpPr>
          <p:spPr bwMode="auto">
            <a:xfrm>
              <a:off x="2742" y="273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9" name="Rectangle 669"/>
            <p:cNvSpPr>
              <a:spLocks noChangeArrowheads="1"/>
            </p:cNvSpPr>
            <p:nvPr/>
          </p:nvSpPr>
          <p:spPr bwMode="auto">
            <a:xfrm>
              <a:off x="2810" y="2728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0" name="Rectangle 670"/>
            <p:cNvSpPr>
              <a:spLocks noChangeArrowheads="1"/>
            </p:cNvSpPr>
            <p:nvPr/>
          </p:nvSpPr>
          <p:spPr bwMode="auto">
            <a:xfrm>
              <a:off x="2879" y="272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1" name="Rectangle 671"/>
            <p:cNvSpPr>
              <a:spLocks noChangeArrowheads="1"/>
            </p:cNvSpPr>
            <p:nvPr/>
          </p:nvSpPr>
          <p:spPr bwMode="auto">
            <a:xfrm>
              <a:off x="2947" y="2725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2" name="Rectangle 672"/>
            <p:cNvSpPr>
              <a:spLocks noChangeArrowheads="1"/>
            </p:cNvSpPr>
            <p:nvPr/>
          </p:nvSpPr>
          <p:spPr bwMode="auto">
            <a:xfrm>
              <a:off x="3016" y="2723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3" name="Rectangle 673"/>
            <p:cNvSpPr>
              <a:spLocks noChangeArrowheads="1"/>
            </p:cNvSpPr>
            <p:nvPr/>
          </p:nvSpPr>
          <p:spPr bwMode="auto">
            <a:xfrm>
              <a:off x="3085" y="2725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4" name="Rectangle 674"/>
            <p:cNvSpPr>
              <a:spLocks noChangeArrowheads="1"/>
            </p:cNvSpPr>
            <p:nvPr/>
          </p:nvSpPr>
          <p:spPr bwMode="auto">
            <a:xfrm>
              <a:off x="3154" y="273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5" name="Rectangle 675"/>
            <p:cNvSpPr>
              <a:spLocks noChangeArrowheads="1"/>
            </p:cNvSpPr>
            <p:nvPr/>
          </p:nvSpPr>
          <p:spPr bwMode="auto">
            <a:xfrm>
              <a:off x="3223" y="274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6" name="Rectangle 676"/>
            <p:cNvSpPr>
              <a:spLocks noChangeArrowheads="1"/>
            </p:cNvSpPr>
            <p:nvPr/>
          </p:nvSpPr>
          <p:spPr bwMode="auto">
            <a:xfrm>
              <a:off x="3291" y="2748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7" name="Rectangle 677"/>
            <p:cNvSpPr>
              <a:spLocks noChangeArrowheads="1"/>
            </p:cNvSpPr>
            <p:nvPr/>
          </p:nvSpPr>
          <p:spPr bwMode="auto">
            <a:xfrm>
              <a:off x="3360" y="276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8" name="Rectangle 678"/>
            <p:cNvSpPr>
              <a:spLocks noChangeArrowheads="1"/>
            </p:cNvSpPr>
            <p:nvPr/>
          </p:nvSpPr>
          <p:spPr bwMode="auto">
            <a:xfrm>
              <a:off x="3428" y="276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9" name="Rectangle 679"/>
            <p:cNvSpPr>
              <a:spLocks noChangeArrowheads="1"/>
            </p:cNvSpPr>
            <p:nvPr/>
          </p:nvSpPr>
          <p:spPr bwMode="auto">
            <a:xfrm>
              <a:off x="3497" y="2783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0" name="Rectangle 680"/>
            <p:cNvSpPr>
              <a:spLocks noChangeArrowheads="1"/>
            </p:cNvSpPr>
            <p:nvPr/>
          </p:nvSpPr>
          <p:spPr bwMode="auto">
            <a:xfrm>
              <a:off x="3565" y="2800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1" name="Rectangle 681"/>
            <p:cNvSpPr>
              <a:spLocks noChangeArrowheads="1"/>
            </p:cNvSpPr>
            <p:nvPr/>
          </p:nvSpPr>
          <p:spPr bwMode="auto">
            <a:xfrm>
              <a:off x="3635" y="281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2" name="Rectangle 682"/>
            <p:cNvSpPr>
              <a:spLocks noChangeArrowheads="1"/>
            </p:cNvSpPr>
            <p:nvPr/>
          </p:nvSpPr>
          <p:spPr bwMode="auto">
            <a:xfrm>
              <a:off x="3704" y="283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3" name="Rectangle 683"/>
            <p:cNvSpPr>
              <a:spLocks noChangeArrowheads="1"/>
            </p:cNvSpPr>
            <p:nvPr/>
          </p:nvSpPr>
          <p:spPr bwMode="auto">
            <a:xfrm>
              <a:off x="3772" y="283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4" name="Rectangle 684"/>
            <p:cNvSpPr>
              <a:spLocks noChangeArrowheads="1"/>
            </p:cNvSpPr>
            <p:nvPr/>
          </p:nvSpPr>
          <p:spPr bwMode="auto">
            <a:xfrm>
              <a:off x="3841" y="2849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5" name="Rectangle 685"/>
            <p:cNvSpPr>
              <a:spLocks noChangeArrowheads="1"/>
            </p:cNvSpPr>
            <p:nvPr/>
          </p:nvSpPr>
          <p:spPr bwMode="auto">
            <a:xfrm>
              <a:off x="3909" y="286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6" name="Rectangle 686"/>
            <p:cNvSpPr>
              <a:spLocks noChangeArrowheads="1"/>
            </p:cNvSpPr>
            <p:nvPr/>
          </p:nvSpPr>
          <p:spPr bwMode="auto">
            <a:xfrm>
              <a:off x="3978" y="2875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7" name="Rectangle 687"/>
            <p:cNvSpPr>
              <a:spLocks noChangeArrowheads="1"/>
            </p:cNvSpPr>
            <p:nvPr/>
          </p:nvSpPr>
          <p:spPr bwMode="auto">
            <a:xfrm>
              <a:off x="4046" y="2892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8" name="Rectangle 688"/>
            <p:cNvSpPr>
              <a:spLocks noChangeArrowheads="1"/>
            </p:cNvSpPr>
            <p:nvPr/>
          </p:nvSpPr>
          <p:spPr bwMode="auto">
            <a:xfrm>
              <a:off x="4116" y="291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9" name="Rectangle 689"/>
            <p:cNvSpPr>
              <a:spLocks noChangeArrowheads="1"/>
            </p:cNvSpPr>
            <p:nvPr/>
          </p:nvSpPr>
          <p:spPr bwMode="auto">
            <a:xfrm>
              <a:off x="4185" y="291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0" name="Rectangle 690"/>
            <p:cNvSpPr>
              <a:spLocks noChangeArrowheads="1"/>
            </p:cNvSpPr>
            <p:nvPr/>
          </p:nvSpPr>
          <p:spPr bwMode="auto">
            <a:xfrm>
              <a:off x="4253" y="292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1" name="Rectangle 691"/>
            <p:cNvSpPr>
              <a:spLocks noChangeArrowheads="1"/>
            </p:cNvSpPr>
            <p:nvPr/>
          </p:nvSpPr>
          <p:spPr bwMode="auto">
            <a:xfrm>
              <a:off x="4322" y="296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2" name="Rectangle 692"/>
            <p:cNvSpPr>
              <a:spLocks noChangeArrowheads="1"/>
            </p:cNvSpPr>
            <p:nvPr/>
          </p:nvSpPr>
          <p:spPr bwMode="auto">
            <a:xfrm>
              <a:off x="4390" y="298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3" name="Rectangle 693"/>
            <p:cNvSpPr>
              <a:spLocks noChangeArrowheads="1"/>
            </p:cNvSpPr>
            <p:nvPr/>
          </p:nvSpPr>
          <p:spPr bwMode="auto">
            <a:xfrm>
              <a:off x="4459" y="2988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4" name="Rectangle 694"/>
            <p:cNvSpPr>
              <a:spLocks noChangeArrowheads="1"/>
            </p:cNvSpPr>
            <p:nvPr/>
          </p:nvSpPr>
          <p:spPr bwMode="auto">
            <a:xfrm>
              <a:off x="4527" y="3031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5" name="Rectangle 695"/>
            <p:cNvSpPr>
              <a:spLocks noChangeArrowheads="1"/>
            </p:cNvSpPr>
            <p:nvPr/>
          </p:nvSpPr>
          <p:spPr bwMode="auto">
            <a:xfrm>
              <a:off x="4665" y="377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6" name="Rectangle 696"/>
            <p:cNvSpPr>
              <a:spLocks noChangeArrowheads="1"/>
            </p:cNvSpPr>
            <p:nvPr/>
          </p:nvSpPr>
          <p:spPr bwMode="auto">
            <a:xfrm>
              <a:off x="1236" y="3753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37" name="Rectangle 697"/>
            <p:cNvSpPr>
              <a:spLocks noChangeArrowheads="1"/>
            </p:cNvSpPr>
            <p:nvPr/>
          </p:nvSpPr>
          <p:spPr bwMode="auto">
            <a:xfrm>
              <a:off x="1236" y="3578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38" name="Rectangle 698"/>
            <p:cNvSpPr>
              <a:spLocks noChangeArrowheads="1"/>
            </p:cNvSpPr>
            <p:nvPr/>
          </p:nvSpPr>
          <p:spPr bwMode="auto">
            <a:xfrm>
              <a:off x="1236" y="3404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39" name="Rectangle 699"/>
            <p:cNvSpPr>
              <a:spLocks noChangeArrowheads="1"/>
            </p:cNvSpPr>
            <p:nvPr/>
          </p:nvSpPr>
          <p:spPr bwMode="auto">
            <a:xfrm>
              <a:off x="1236" y="3230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0" name="Rectangle 700"/>
            <p:cNvSpPr>
              <a:spLocks noChangeArrowheads="1"/>
            </p:cNvSpPr>
            <p:nvPr/>
          </p:nvSpPr>
          <p:spPr bwMode="auto">
            <a:xfrm>
              <a:off x="1236" y="3056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1" name="Rectangle 701"/>
            <p:cNvSpPr>
              <a:spLocks noChangeArrowheads="1"/>
            </p:cNvSpPr>
            <p:nvPr/>
          </p:nvSpPr>
          <p:spPr bwMode="auto">
            <a:xfrm>
              <a:off x="1236" y="2881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2" name="Rectangle 702"/>
            <p:cNvSpPr>
              <a:spLocks noChangeArrowheads="1"/>
            </p:cNvSpPr>
            <p:nvPr/>
          </p:nvSpPr>
          <p:spPr bwMode="auto">
            <a:xfrm>
              <a:off x="1236" y="2706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3" name="Rectangle 703"/>
            <p:cNvSpPr>
              <a:spLocks noChangeArrowheads="1"/>
            </p:cNvSpPr>
            <p:nvPr/>
          </p:nvSpPr>
          <p:spPr bwMode="auto">
            <a:xfrm>
              <a:off x="1236" y="2532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4" name="Rectangle 704"/>
            <p:cNvSpPr>
              <a:spLocks noChangeArrowheads="1"/>
            </p:cNvSpPr>
            <p:nvPr/>
          </p:nvSpPr>
          <p:spPr bwMode="auto">
            <a:xfrm>
              <a:off x="1302" y="3847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5" name="Rectangle 705"/>
            <p:cNvSpPr>
              <a:spLocks noChangeArrowheads="1"/>
            </p:cNvSpPr>
            <p:nvPr/>
          </p:nvSpPr>
          <p:spPr bwMode="auto">
            <a:xfrm>
              <a:off x="1628" y="3847"/>
              <a:ext cx="85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6" name="Rectangle 706"/>
            <p:cNvSpPr>
              <a:spLocks noChangeArrowheads="1"/>
            </p:cNvSpPr>
            <p:nvPr/>
          </p:nvSpPr>
          <p:spPr bwMode="auto">
            <a:xfrm>
              <a:off x="1971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7" name="Rectangle 707"/>
            <p:cNvSpPr>
              <a:spLocks noChangeArrowheads="1"/>
            </p:cNvSpPr>
            <p:nvPr/>
          </p:nvSpPr>
          <p:spPr bwMode="auto">
            <a:xfrm>
              <a:off x="2314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8" name="Rectangle 708"/>
            <p:cNvSpPr>
              <a:spLocks noChangeArrowheads="1"/>
            </p:cNvSpPr>
            <p:nvPr/>
          </p:nvSpPr>
          <p:spPr bwMode="auto">
            <a:xfrm>
              <a:off x="2657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49" name="Rectangle 709"/>
            <p:cNvSpPr>
              <a:spLocks noChangeArrowheads="1"/>
            </p:cNvSpPr>
            <p:nvPr/>
          </p:nvSpPr>
          <p:spPr bwMode="auto">
            <a:xfrm>
              <a:off x="3001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50" name="Rectangle 710"/>
            <p:cNvSpPr>
              <a:spLocks noChangeArrowheads="1"/>
            </p:cNvSpPr>
            <p:nvPr/>
          </p:nvSpPr>
          <p:spPr bwMode="auto">
            <a:xfrm>
              <a:off x="3345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51" name="Rectangle 711"/>
            <p:cNvSpPr>
              <a:spLocks noChangeArrowheads="1"/>
            </p:cNvSpPr>
            <p:nvPr/>
          </p:nvSpPr>
          <p:spPr bwMode="auto">
            <a:xfrm>
              <a:off x="3688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52" name="Rectangle 712"/>
            <p:cNvSpPr>
              <a:spLocks noChangeArrowheads="1"/>
            </p:cNvSpPr>
            <p:nvPr/>
          </p:nvSpPr>
          <p:spPr bwMode="auto">
            <a:xfrm>
              <a:off x="4031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53" name="Rectangle 713"/>
            <p:cNvSpPr>
              <a:spLocks noChangeArrowheads="1"/>
            </p:cNvSpPr>
            <p:nvPr/>
          </p:nvSpPr>
          <p:spPr bwMode="auto">
            <a:xfrm>
              <a:off x="4375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54" name="Rectangle 714"/>
            <p:cNvSpPr>
              <a:spLocks noChangeArrowheads="1"/>
            </p:cNvSpPr>
            <p:nvPr/>
          </p:nvSpPr>
          <p:spPr bwMode="auto">
            <a:xfrm>
              <a:off x="4701" y="3847"/>
              <a:ext cx="12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55" name="Rectangle 715"/>
            <p:cNvSpPr>
              <a:spLocks noChangeArrowheads="1"/>
            </p:cNvSpPr>
            <p:nvPr/>
          </p:nvSpPr>
          <p:spPr bwMode="auto">
            <a:xfrm>
              <a:off x="2628" y="3944"/>
              <a:ext cx="97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8956" name="Rectangle 716"/>
            <p:cNvSpPr>
              <a:spLocks noChangeArrowheads="1"/>
            </p:cNvSpPr>
            <p:nvPr/>
          </p:nvSpPr>
          <p:spPr bwMode="auto">
            <a:xfrm rot="16200000">
              <a:off x="583" y="3079"/>
              <a:ext cx="117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charset="0"/>
                </a:rPr>
                <a:t>Среднее значение скорости, м/с </a:t>
              </a:r>
              <a:endParaRPr lang="ru-RU" sz="2300">
                <a:latin typeface="Arial" charset="0"/>
              </a:endParaRPr>
            </a:p>
          </p:txBody>
        </p:sp>
        <p:grpSp>
          <p:nvGrpSpPr>
            <p:cNvPr id="778968" name="Group 728"/>
            <p:cNvGrpSpPr>
              <a:grpSpLocks/>
            </p:cNvGrpSpPr>
            <p:nvPr/>
          </p:nvGrpSpPr>
          <p:grpSpPr bwMode="auto">
            <a:xfrm>
              <a:off x="1824" y="3312"/>
              <a:ext cx="456" cy="92"/>
              <a:chOff x="1753" y="4082"/>
              <a:chExt cx="456" cy="92"/>
            </a:xfrm>
          </p:grpSpPr>
          <p:sp>
            <p:nvSpPr>
              <p:cNvPr id="778958" name="Line 718"/>
              <p:cNvSpPr>
                <a:spLocks noChangeShapeType="1"/>
              </p:cNvSpPr>
              <p:nvPr/>
            </p:nvSpPr>
            <p:spPr bwMode="auto">
              <a:xfrm>
                <a:off x="1753" y="4116"/>
                <a:ext cx="159" cy="1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59" name="Freeform 719"/>
              <p:cNvSpPr>
                <a:spLocks/>
              </p:cNvSpPr>
              <p:nvPr/>
            </p:nvSpPr>
            <p:spPr bwMode="auto">
              <a:xfrm>
                <a:off x="1813" y="4097"/>
                <a:ext cx="39" cy="38"/>
              </a:xfrm>
              <a:custGeom>
                <a:avLst/>
                <a:gdLst>
                  <a:gd name="T0" fmla="*/ 38 w 77"/>
                  <a:gd name="T1" fmla="*/ 0 h 77"/>
                  <a:gd name="T2" fmla="*/ 77 w 77"/>
                  <a:gd name="T3" fmla="*/ 39 h 77"/>
                  <a:gd name="T4" fmla="*/ 38 w 77"/>
                  <a:gd name="T5" fmla="*/ 77 h 77"/>
                  <a:gd name="T6" fmla="*/ 0 w 77"/>
                  <a:gd name="T7" fmla="*/ 39 h 77"/>
                  <a:gd name="T8" fmla="*/ 38 w 77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lnTo>
                      <a:pt x="77" y="39"/>
                    </a:lnTo>
                    <a:lnTo>
                      <a:pt x="38" y="77"/>
                    </a:lnTo>
                    <a:lnTo>
                      <a:pt x="0" y="3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60" name="Rectangle 720"/>
              <p:cNvSpPr>
                <a:spLocks noChangeArrowheads="1"/>
              </p:cNvSpPr>
              <p:nvPr/>
            </p:nvSpPr>
            <p:spPr bwMode="auto">
              <a:xfrm>
                <a:off x="1929" y="4082"/>
                <a:ext cx="280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ROSCO</a:t>
                </a:r>
                <a:endParaRPr lang="ru-RU" sz="2300">
                  <a:latin typeface="Arial" charset="0"/>
                </a:endParaRPr>
              </a:p>
            </p:txBody>
          </p:sp>
        </p:grpSp>
        <p:grpSp>
          <p:nvGrpSpPr>
            <p:cNvPr id="778969" name="Group 729"/>
            <p:cNvGrpSpPr>
              <a:grpSpLocks/>
            </p:cNvGrpSpPr>
            <p:nvPr/>
          </p:nvGrpSpPr>
          <p:grpSpPr bwMode="auto">
            <a:xfrm>
              <a:off x="3216" y="3312"/>
              <a:ext cx="755" cy="92"/>
              <a:chOff x="3295" y="4080"/>
              <a:chExt cx="755" cy="92"/>
            </a:xfrm>
          </p:grpSpPr>
          <p:sp>
            <p:nvSpPr>
              <p:cNvPr id="778961" name="Line 721"/>
              <p:cNvSpPr>
                <a:spLocks noChangeShapeType="1"/>
              </p:cNvSpPr>
              <p:nvPr/>
            </p:nvSpPr>
            <p:spPr bwMode="auto">
              <a:xfrm>
                <a:off x="3295" y="4116"/>
                <a:ext cx="159" cy="1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62" name="Rectangle 722"/>
              <p:cNvSpPr>
                <a:spLocks noChangeArrowheads="1"/>
              </p:cNvSpPr>
              <p:nvPr/>
            </p:nvSpPr>
            <p:spPr bwMode="auto">
              <a:xfrm>
                <a:off x="3355" y="4097"/>
                <a:ext cx="39" cy="38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67" name="Rectangle 727"/>
              <p:cNvSpPr>
                <a:spLocks noChangeArrowheads="1"/>
              </p:cNvSpPr>
              <p:nvPr/>
            </p:nvSpPr>
            <p:spPr bwMode="auto">
              <a:xfrm>
                <a:off x="3503" y="4080"/>
                <a:ext cx="547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PRO ULF 1037</a:t>
                </a:r>
                <a:endParaRPr lang="ru-RU" sz="230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>
            <a:off x="0" y="7778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800" b="1" i="1">
                <a:solidFill>
                  <a:srgbClr val="660033"/>
                </a:solidFill>
                <a:latin typeface="Arial" charset="0"/>
              </a:rPr>
              <a:t>Измерение осевой и тангенциальной составляющих скорости на уровне 2. В качестве трассеров использовались частицы тумана</a:t>
            </a:r>
          </a:p>
        </p:txBody>
      </p:sp>
      <p:graphicFrame>
        <p:nvGraphicFramePr>
          <p:cNvPr id="749602" name="Group 34"/>
          <p:cNvGraphicFramePr>
            <a:graphicFrameLocks noGrp="1"/>
          </p:cNvGraphicFramePr>
          <p:nvPr/>
        </p:nvGraphicFramePr>
        <p:xfrm>
          <a:off x="468313" y="1435100"/>
          <a:ext cx="8216900" cy="547370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465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.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Параметры осевой скорости 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Параметры тангенциальной составляющей скорости 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320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профили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4959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216058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9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23764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98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2905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60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3149"/>
          <a:stretch>
            <a:fillRect/>
          </a:stretch>
        </p:blipFill>
        <p:spPr bwMode="auto">
          <a:xfrm>
            <a:off x="5148263" y="4005263"/>
            <a:ext cx="292258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200" name="Group 8"/>
          <p:cNvGraphicFramePr>
            <a:graphicFrameLocks noGrp="1"/>
          </p:cNvGraphicFramePr>
          <p:nvPr/>
        </p:nvGraphicFramePr>
        <p:xfrm>
          <a:off x="468313" y="914400"/>
          <a:ext cx="8216900" cy="546735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684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780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6195" name="Rectangle 3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196" name="Rectangle 4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197" name="Rectangle 5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76198" name="Rectangle 6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199" name="Rectangle 7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221" name="Rectangle 29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6222" name="Rectangle 3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6223" name="Rectangle 31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855" name="Group 663"/>
          <p:cNvGrpSpPr>
            <a:grpSpLocks/>
          </p:cNvGrpSpPr>
          <p:nvPr/>
        </p:nvGrpSpPr>
        <p:grpSpPr bwMode="auto">
          <a:xfrm>
            <a:off x="1066800" y="1447800"/>
            <a:ext cx="2794000" cy="1746250"/>
            <a:chOff x="672" y="912"/>
            <a:chExt cx="1760" cy="1100"/>
          </a:xfrm>
        </p:grpSpPr>
        <p:sp>
          <p:nvSpPr>
            <p:cNvPr id="776225" name="Rectangle 33"/>
            <p:cNvSpPr>
              <a:spLocks noChangeArrowheads="1"/>
            </p:cNvSpPr>
            <p:nvPr/>
          </p:nvSpPr>
          <p:spPr bwMode="auto">
            <a:xfrm>
              <a:off x="866" y="959"/>
              <a:ext cx="1543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6" name="Line 34"/>
            <p:cNvSpPr>
              <a:spLocks noChangeShapeType="1"/>
            </p:cNvSpPr>
            <p:nvPr/>
          </p:nvSpPr>
          <p:spPr bwMode="auto">
            <a:xfrm>
              <a:off x="866" y="1700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7" name="Line 35"/>
            <p:cNvSpPr>
              <a:spLocks noChangeShapeType="1"/>
            </p:cNvSpPr>
            <p:nvPr/>
          </p:nvSpPr>
          <p:spPr bwMode="auto">
            <a:xfrm>
              <a:off x="866" y="1549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8" name="Line 36"/>
            <p:cNvSpPr>
              <a:spLocks noChangeShapeType="1"/>
            </p:cNvSpPr>
            <p:nvPr/>
          </p:nvSpPr>
          <p:spPr bwMode="auto">
            <a:xfrm>
              <a:off x="866" y="1405"/>
              <a:ext cx="154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9" name="Line 37"/>
            <p:cNvSpPr>
              <a:spLocks noChangeShapeType="1"/>
            </p:cNvSpPr>
            <p:nvPr/>
          </p:nvSpPr>
          <p:spPr bwMode="auto">
            <a:xfrm>
              <a:off x="866" y="1257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0" name="Line 38"/>
            <p:cNvSpPr>
              <a:spLocks noChangeShapeType="1"/>
            </p:cNvSpPr>
            <p:nvPr/>
          </p:nvSpPr>
          <p:spPr bwMode="auto">
            <a:xfrm>
              <a:off x="866" y="1107"/>
              <a:ext cx="154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1" name="Line 39"/>
            <p:cNvSpPr>
              <a:spLocks noChangeShapeType="1"/>
            </p:cNvSpPr>
            <p:nvPr/>
          </p:nvSpPr>
          <p:spPr bwMode="auto">
            <a:xfrm>
              <a:off x="866" y="959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2" name="Line 40"/>
            <p:cNvSpPr>
              <a:spLocks noChangeShapeType="1"/>
            </p:cNvSpPr>
            <p:nvPr/>
          </p:nvSpPr>
          <p:spPr bwMode="auto">
            <a:xfrm>
              <a:off x="1023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3" name="Line 41"/>
            <p:cNvSpPr>
              <a:spLocks noChangeShapeType="1"/>
            </p:cNvSpPr>
            <p:nvPr/>
          </p:nvSpPr>
          <p:spPr bwMode="auto">
            <a:xfrm>
              <a:off x="1179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4" name="Line 42"/>
            <p:cNvSpPr>
              <a:spLocks noChangeShapeType="1"/>
            </p:cNvSpPr>
            <p:nvPr/>
          </p:nvSpPr>
          <p:spPr bwMode="auto">
            <a:xfrm>
              <a:off x="1327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5" name="Line 43"/>
            <p:cNvSpPr>
              <a:spLocks noChangeShapeType="1"/>
            </p:cNvSpPr>
            <p:nvPr/>
          </p:nvSpPr>
          <p:spPr bwMode="auto">
            <a:xfrm>
              <a:off x="1483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6" name="Line 44"/>
            <p:cNvSpPr>
              <a:spLocks noChangeShapeType="1"/>
            </p:cNvSpPr>
            <p:nvPr/>
          </p:nvSpPr>
          <p:spPr bwMode="auto">
            <a:xfrm>
              <a:off x="1637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7" name="Line 45"/>
            <p:cNvSpPr>
              <a:spLocks noChangeShapeType="1"/>
            </p:cNvSpPr>
            <p:nvPr/>
          </p:nvSpPr>
          <p:spPr bwMode="auto">
            <a:xfrm>
              <a:off x="1793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8" name="Line 46"/>
            <p:cNvSpPr>
              <a:spLocks noChangeShapeType="1"/>
            </p:cNvSpPr>
            <p:nvPr/>
          </p:nvSpPr>
          <p:spPr bwMode="auto">
            <a:xfrm>
              <a:off x="1949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9" name="Line 47"/>
            <p:cNvSpPr>
              <a:spLocks noChangeShapeType="1"/>
            </p:cNvSpPr>
            <p:nvPr/>
          </p:nvSpPr>
          <p:spPr bwMode="auto">
            <a:xfrm>
              <a:off x="2098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0" name="Line 48"/>
            <p:cNvSpPr>
              <a:spLocks noChangeShapeType="1"/>
            </p:cNvSpPr>
            <p:nvPr/>
          </p:nvSpPr>
          <p:spPr bwMode="auto">
            <a:xfrm>
              <a:off x="2253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1" name="Line 49"/>
            <p:cNvSpPr>
              <a:spLocks noChangeShapeType="1"/>
            </p:cNvSpPr>
            <p:nvPr/>
          </p:nvSpPr>
          <p:spPr bwMode="auto">
            <a:xfrm>
              <a:off x="2409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2" name="Rectangle 50"/>
            <p:cNvSpPr>
              <a:spLocks noChangeArrowheads="1"/>
            </p:cNvSpPr>
            <p:nvPr/>
          </p:nvSpPr>
          <p:spPr bwMode="auto">
            <a:xfrm>
              <a:off x="866" y="959"/>
              <a:ext cx="1543" cy="889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3" name="Line 51"/>
            <p:cNvSpPr>
              <a:spLocks noChangeShapeType="1"/>
            </p:cNvSpPr>
            <p:nvPr/>
          </p:nvSpPr>
          <p:spPr bwMode="auto">
            <a:xfrm>
              <a:off x="866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4" name="Line 52"/>
            <p:cNvSpPr>
              <a:spLocks noChangeShapeType="1"/>
            </p:cNvSpPr>
            <p:nvPr/>
          </p:nvSpPr>
          <p:spPr bwMode="auto">
            <a:xfrm>
              <a:off x="847" y="184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5" name="Line 53"/>
            <p:cNvSpPr>
              <a:spLocks noChangeShapeType="1"/>
            </p:cNvSpPr>
            <p:nvPr/>
          </p:nvSpPr>
          <p:spPr bwMode="auto">
            <a:xfrm>
              <a:off x="847" y="170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6" name="Line 54"/>
            <p:cNvSpPr>
              <a:spLocks noChangeShapeType="1"/>
            </p:cNvSpPr>
            <p:nvPr/>
          </p:nvSpPr>
          <p:spPr bwMode="auto">
            <a:xfrm>
              <a:off x="847" y="15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7" name="Line 55"/>
            <p:cNvSpPr>
              <a:spLocks noChangeShapeType="1"/>
            </p:cNvSpPr>
            <p:nvPr/>
          </p:nvSpPr>
          <p:spPr bwMode="auto">
            <a:xfrm>
              <a:off x="847" y="1405"/>
              <a:ext cx="1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8" name="Line 56"/>
            <p:cNvSpPr>
              <a:spLocks noChangeShapeType="1"/>
            </p:cNvSpPr>
            <p:nvPr/>
          </p:nvSpPr>
          <p:spPr bwMode="auto">
            <a:xfrm>
              <a:off x="847" y="125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9" name="Line 57"/>
            <p:cNvSpPr>
              <a:spLocks noChangeShapeType="1"/>
            </p:cNvSpPr>
            <p:nvPr/>
          </p:nvSpPr>
          <p:spPr bwMode="auto">
            <a:xfrm>
              <a:off x="847" y="1107"/>
              <a:ext cx="1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0" name="Line 58"/>
            <p:cNvSpPr>
              <a:spLocks noChangeShapeType="1"/>
            </p:cNvSpPr>
            <p:nvPr/>
          </p:nvSpPr>
          <p:spPr bwMode="auto">
            <a:xfrm>
              <a:off x="847" y="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1" name="Line 59"/>
            <p:cNvSpPr>
              <a:spLocks noChangeShapeType="1"/>
            </p:cNvSpPr>
            <p:nvPr/>
          </p:nvSpPr>
          <p:spPr bwMode="auto">
            <a:xfrm>
              <a:off x="866" y="1848"/>
              <a:ext cx="154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2" name="Line 60"/>
            <p:cNvSpPr>
              <a:spLocks noChangeShapeType="1"/>
            </p:cNvSpPr>
            <p:nvPr/>
          </p:nvSpPr>
          <p:spPr bwMode="auto">
            <a:xfrm flipV="1">
              <a:off x="866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3" name="Line 61"/>
            <p:cNvSpPr>
              <a:spLocks noChangeShapeType="1"/>
            </p:cNvSpPr>
            <p:nvPr/>
          </p:nvSpPr>
          <p:spPr bwMode="auto">
            <a:xfrm flipV="1">
              <a:off x="1023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4" name="Line 62"/>
            <p:cNvSpPr>
              <a:spLocks noChangeShapeType="1"/>
            </p:cNvSpPr>
            <p:nvPr/>
          </p:nvSpPr>
          <p:spPr bwMode="auto">
            <a:xfrm flipV="1">
              <a:off x="1179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5" name="Line 63"/>
            <p:cNvSpPr>
              <a:spLocks noChangeShapeType="1"/>
            </p:cNvSpPr>
            <p:nvPr/>
          </p:nvSpPr>
          <p:spPr bwMode="auto">
            <a:xfrm flipV="1">
              <a:off x="1327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6" name="Line 64"/>
            <p:cNvSpPr>
              <a:spLocks noChangeShapeType="1"/>
            </p:cNvSpPr>
            <p:nvPr/>
          </p:nvSpPr>
          <p:spPr bwMode="auto">
            <a:xfrm flipV="1">
              <a:off x="1483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7" name="Line 65"/>
            <p:cNvSpPr>
              <a:spLocks noChangeShapeType="1"/>
            </p:cNvSpPr>
            <p:nvPr/>
          </p:nvSpPr>
          <p:spPr bwMode="auto">
            <a:xfrm flipV="1">
              <a:off x="1637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8" name="Line 66"/>
            <p:cNvSpPr>
              <a:spLocks noChangeShapeType="1"/>
            </p:cNvSpPr>
            <p:nvPr/>
          </p:nvSpPr>
          <p:spPr bwMode="auto">
            <a:xfrm flipV="1">
              <a:off x="1793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9" name="Line 67"/>
            <p:cNvSpPr>
              <a:spLocks noChangeShapeType="1"/>
            </p:cNvSpPr>
            <p:nvPr/>
          </p:nvSpPr>
          <p:spPr bwMode="auto">
            <a:xfrm flipV="1">
              <a:off x="1949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0" name="Line 68"/>
            <p:cNvSpPr>
              <a:spLocks noChangeShapeType="1"/>
            </p:cNvSpPr>
            <p:nvPr/>
          </p:nvSpPr>
          <p:spPr bwMode="auto">
            <a:xfrm flipV="1">
              <a:off x="2098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1" name="Line 69"/>
            <p:cNvSpPr>
              <a:spLocks noChangeShapeType="1"/>
            </p:cNvSpPr>
            <p:nvPr/>
          </p:nvSpPr>
          <p:spPr bwMode="auto">
            <a:xfrm flipV="1">
              <a:off x="2253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2" name="Line 70"/>
            <p:cNvSpPr>
              <a:spLocks noChangeShapeType="1"/>
            </p:cNvSpPr>
            <p:nvPr/>
          </p:nvSpPr>
          <p:spPr bwMode="auto">
            <a:xfrm flipV="1">
              <a:off x="2409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3" name="Freeform 71"/>
            <p:cNvSpPr>
              <a:spLocks/>
            </p:cNvSpPr>
            <p:nvPr/>
          </p:nvSpPr>
          <p:spPr bwMode="auto">
            <a:xfrm>
              <a:off x="866" y="1478"/>
              <a:ext cx="53" cy="370"/>
            </a:xfrm>
            <a:custGeom>
              <a:avLst/>
              <a:gdLst>
                <a:gd name="T0" fmla="*/ 0 w 33"/>
                <a:gd name="T1" fmla="*/ 231 h 231"/>
                <a:gd name="T2" fmla="*/ 17 w 33"/>
                <a:gd name="T3" fmla="*/ 113 h 231"/>
                <a:gd name="T4" fmla="*/ 25 w 33"/>
                <a:gd name="T5" fmla="*/ 53 h 231"/>
                <a:gd name="T6" fmla="*/ 33 w 33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31">
                  <a:moveTo>
                    <a:pt x="0" y="231"/>
                  </a:moveTo>
                  <a:lnTo>
                    <a:pt x="17" y="113"/>
                  </a:lnTo>
                  <a:lnTo>
                    <a:pt x="25" y="53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4" name="Freeform 72"/>
            <p:cNvSpPr>
              <a:spLocks/>
            </p:cNvSpPr>
            <p:nvPr/>
          </p:nvSpPr>
          <p:spPr bwMode="auto">
            <a:xfrm>
              <a:off x="919" y="1186"/>
              <a:ext cx="32" cy="292"/>
            </a:xfrm>
            <a:custGeom>
              <a:avLst/>
              <a:gdLst>
                <a:gd name="T0" fmla="*/ 0 w 20"/>
                <a:gd name="T1" fmla="*/ 182 h 182"/>
                <a:gd name="T2" fmla="*/ 4 w 20"/>
                <a:gd name="T3" fmla="*/ 129 h 182"/>
                <a:gd name="T4" fmla="*/ 12 w 20"/>
                <a:gd name="T5" fmla="*/ 81 h 182"/>
                <a:gd name="T6" fmla="*/ 16 w 20"/>
                <a:gd name="T7" fmla="*/ 32 h 182"/>
                <a:gd name="T8" fmla="*/ 16 w 20"/>
                <a:gd name="T9" fmla="*/ 16 h 182"/>
                <a:gd name="T10" fmla="*/ 20 w 20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2">
                  <a:moveTo>
                    <a:pt x="0" y="182"/>
                  </a:moveTo>
                  <a:lnTo>
                    <a:pt x="4" y="129"/>
                  </a:lnTo>
                  <a:lnTo>
                    <a:pt x="12" y="81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5" name="Freeform 73"/>
            <p:cNvSpPr>
              <a:spLocks/>
            </p:cNvSpPr>
            <p:nvPr/>
          </p:nvSpPr>
          <p:spPr bwMode="auto">
            <a:xfrm>
              <a:off x="951" y="1121"/>
              <a:ext cx="32" cy="65"/>
            </a:xfrm>
            <a:custGeom>
              <a:avLst/>
              <a:gdLst>
                <a:gd name="T0" fmla="*/ 0 w 20"/>
                <a:gd name="T1" fmla="*/ 41 h 41"/>
                <a:gd name="T2" fmla="*/ 4 w 20"/>
                <a:gd name="T3" fmla="*/ 24 h 41"/>
                <a:gd name="T4" fmla="*/ 8 w 20"/>
                <a:gd name="T5" fmla="*/ 16 h 41"/>
                <a:gd name="T6" fmla="*/ 16 w 20"/>
                <a:gd name="T7" fmla="*/ 4 h 41"/>
                <a:gd name="T8" fmla="*/ 20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0" y="41"/>
                  </a:moveTo>
                  <a:lnTo>
                    <a:pt x="4" y="24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6" name="Freeform 74"/>
            <p:cNvSpPr>
              <a:spLocks/>
            </p:cNvSpPr>
            <p:nvPr/>
          </p:nvSpPr>
          <p:spPr bwMode="auto">
            <a:xfrm>
              <a:off x="983" y="1082"/>
              <a:ext cx="32" cy="39"/>
            </a:xfrm>
            <a:custGeom>
              <a:avLst/>
              <a:gdLst>
                <a:gd name="T0" fmla="*/ 0 w 20"/>
                <a:gd name="T1" fmla="*/ 24 h 24"/>
                <a:gd name="T2" fmla="*/ 12 w 20"/>
                <a:gd name="T3" fmla="*/ 12 h 24"/>
                <a:gd name="T4" fmla="*/ 20 w 2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12" y="12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7" name="Line 75"/>
            <p:cNvSpPr>
              <a:spLocks noChangeShapeType="1"/>
            </p:cNvSpPr>
            <p:nvPr/>
          </p:nvSpPr>
          <p:spPr bwMode="auto">
            <a:xfrm flipV="1">
              <a:off x="1015" y="1057"/>
              <a:ext cx="27" cy="2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8" name="Freeform 76"/>
            <p:cNvSpPr>
              <a:spLocks/>
            </p:cNvSpPr>
            <p:nvPr/>
          </p:nvSpPr>
          <p:spPr bwMode="auto">
            <a:xfrm>
              <a:off x="1042" y="1043"/>
              <a:ext cx="32" cy="14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9" name="Freeform 77"/>
            <p:cNvSpPr>
              <a:spLocks/>
            </p:cNvSpPr>
            <p:nvPr/>
          </p:nvSpPr>
          <p:spPr bwMode="auto">
            <a:xfrm>
              <a:off x="1074" y="1043"/>
              <a:ext cx="32" cy="7"/>
            </a:xfrm>
            <a:custGeom>
              <a:avLst/>
              <a:gdLst>
                <a:gd name="T0" fmla="*/ 0 w 20"/>
                <a:gd name="T1" fmla="*/ 0 h 4"/>
                <a:gd name="T2" fmla="*/ 8 w 20"/>
                <a:gd name="T3" fmla="*/ 0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8" y="0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0" name="Freeform 78"/>
            <p:cNvSpPr>
              <a:spLocks/>
            </p:cNvSpPr>
            <p:nvPr/>
          </p:nvSpPr>
          <p:spPr bwMode="auto">
            <a:xfrm>
              <a:off x="1106" y="1043"/>
              <a:ext cx="33" cy="7"/>
            </a:xfrm>
            <a:custGeom>
              <a:avLst/>
              <a:gdLst>
                <a:gd name="T0" fmla="*/ 0 w 20"/>
                <a:gd name="T1" fmla="*/ 4 h 4"/>
                <a:gd name="T2" fmla="*/ 12 w 20"/>
                <a:gd name="T3" fmla="*/ 4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12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1" name="Line 79"/>
            <p:cNvSpPr>
              <a:spLocks noChangeShapeType="1"/>
            </p:cNvSpPr>
            <p:nvPr/>
          </p:nvSpPr>
          <p:spPr bwMode="auto">
            <a:xfrm>
              <a:off x="1139" y="1043"/>
              <a:ext cx="26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2" name="Freeform 80"/>
            <p:cNvSpPr>
              <a:spLocks/>
            </p:cNvSpPr>
            <p:nvPr/>
          </p:nvSpPr>
          <p:spPr bwMode="auto">
            <a:xfrm>
              <a:off x="1165" y="1035"/>
              <a:ext cx="33" cy="8"/>
            </a:xfrm>
            <a:custGeom>
              <a:avLst/>
              <a:gdLst>
                <a:gd name="T0" fmla="*/ 0 w 20"/>
                <a:gd name="T1" fmla="*/ 5 h 5"/>
                <a:gd name="T2" fmla="*/ 8 w 20"/>
                <a:gd name="T3" fmla="*/ 0 h 5"/>
                <a:gd name="T4" fmla="*/ 20 w 2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5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3" name="Freeform 81"/>
            <p:cNvSpPr>
              <a:spLocks/>
            </p:cNvSpPr>
            <p:nvPr/>
          </p:nvSpPr>
          <p:spPr bwMode="auto">
            <a:xfrm>
              <a:off x="1198" y="1035"/>
              <a:ext cx="31" cy="8"/>
            </a:xfrm>
            <a:custGeom>
              <a:avLst/>
              <a:gdLst>
                <a:gd name="T0" fmla="*/ 0 w 20"/>
                <a:gd name="T1" fmla="*/ 0 h 5"/>
                <a:gd name="T2" fmla="*/ 8 w 20"/>
                <a:gd name="T3" fmla="*/ 0 h 5"/>
                <a:gd name="T4" fmla="*/ 20 w 2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8" y="0"/>
                  </a:lnTo>
                  <a:lnTo>
                    <a:pt x="20" y="5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4" name="Freeform 82"/>
            <p:cNvSpPr>
              <a:spLocks/>
            </p:cNvSpPr>
            <p:nvPr/>
          </p:nvSpPr>
          <p:spPr bwMode="auto">
            <a:xfrm>
              <a:off x="1229" y="1043"/>
              <a:ext cx="33" cy="2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5" name="Freeform 83"/>
            <p:cNvSpPr>
              <a:spLocks/>
            </p:cNvSpPr>
            <p:nvPr/>
          </p:nvSpPr>
          <p:spPr bwMode="auto">
            <a:xfrm>
              <a:off x="1262" y="1043"/>
              <a:ext cx="26" cy="14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6" name="Freeform 84"/>
            <p:cNvSpPr>
              <a:spLocks/>
            </p:cNvSpPr>
            <p:nvPr/>
          </p:nvSpPr>
          <p:spPr bwMode="auto">
            <a:xfrm>
              <a:off x="1288" y="1057"/>
              <a:ext cx="33" cy="19"/>
            </a:xfrm>
            <a:custGeom>
              <a:avLst/>
              <a:gdLst>
                <a:gd name="T0" fmla="*/ 0 w 20"/>
                <a:gd name="T1" fmla="*/ 0 h 12"/>
                <a:gd name="T2" fmla="*/ 8 w 20"/>
                <a:gd name="T3" fmla="*/ 4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8" y="4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7" name="Freeform 85"/>
            <p:cNvSpPr>
              <a:spLocks/>
            </p:cNvSpPr>
            <p:nvPr/>
          </p:nvSpPr>
          <p:spPr bwMode="auto">
            <a:xfrm>
              <a:off x="1321" y="1076"/>
              <a:ext cx="31" cy="12"/>
            </a:xfrm>
            <a:custGeom>
              <a:avLst/>
              <a:gdLst>
                <a:gd name="T0" fmla="*/ 0 w 20"/>
                <a:gd name="T1" fmla="*/ 0 h 8"/>
                <a:gd name="T2" fmla="*/ 8 w 20"/>
                <a:gd name="T3" fmla="*/ 4 h 8"/>
                <a:gd name="T4" fmla="*/ 20 w 2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8" y="4"/>
                  </a:lnTo>
                  <a:lnTo>
                    <a:pt x="20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8" name="Freeform 86"/>
            <p:cNvSpPr>
              <a:spLocks/>
            </p:cNvSpPr>
            <p:nvPr/>
          </p:nvSpPr>
          <p:spPr bwMode="auto">
            <a:xfrm>
              <a:off x="1352" y="1088"/>
              <a:ext cx="33" cy="3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9" name="Line 87"/>
            <p:cNvSpPr>
              <a:spLocks noChangeShapeType="1"/>
            </p:cNvSpPr>
            <p:nvPr/>
          </p:nvSpPr>
          <p:spPr bwMode="auto">
            <a:xfrm>
              <a:off x="1385" y="1088"/>
              <a:ext cx="26" cy="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0" name="Freeform 88"/>
            <p:cNvSpPr>
              <a:spLocks/>
            </p:cNvSpPr>
            <p:nvPr/>
          </p:nvSpPr>
          <p:spPr bwMode="auto">
            <a:xfrm>
              <a:off x="1411" y="1095"/>
              <a:ext cx="33" cy="6"/>
            </a:xfrm>
            <a:custGeom>
              <a:avLst/>
              <a:gdLst>
                <a:gd name="T0" fmla="*/ 0 w 20"/>
                <a:gd name="T1" fmla="*/ 0 h 4"/>
                <a:gd name="T2" fmla="*/ 8 w 20"/>
                <a:gd name="T3" fmla="*/ 4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8" y="4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1" name="Freeform 89"/>
            <p:cNvSpPr>
              <a:spLocks/>
            </p:cNvSpPr>
            <p:nvPr/>
          </p:nvSpPr>
          <p:spPr bwMode="auto">
            <a:xfrm>
              <a:off x="1444" y="1088"/>
              <a:ext cx="31" cy="13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2" name="Line 90"/>
            <p:cNvSpPr>
              <a:spLocks noChangeShapeType="1"/>
            </p:cNvSpPr>
            <p:nvPr/>
          </p:nvSpPr>
          <p:spPr bwMode="auto">
            <a:xfrm>
              <a:off x="1475" y="1088"/>
              <a:ext cx="33" cy="3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3" name="Freeform 91"/>
            <p:cNvSpPr>
              <a:spLocks/>
            </p:cNvSpPr>
            <p:nvPr/>
          </p:nvSpPr>
          <p:spPr bwMode="auto">
            <a:xfrm>
              <a:off x="1508" y="1088"/>
              <a:ext cx="34" cy="13"/>
            </a:xfrm>
            <a:custGeom>
              <a:avLst/>
              <a:gdLst>
                <a:gd name="T0" fmla="*/ 0 w 21"/>
                <a:gd name="T1" fmla="*/ 0 h 8"/>
                <a:gd name="T2" fmla="*/ 12 w 21"/>
                <a:gd name="T3" fmla="*/ 4 h 8"/>
                <a:gd name="T4" fmla="*/ 21 w 2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12" y="4"/>
                  </a:lnTo>
                  <a:lnTo>
                    <a:pt x="21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4" name="Freeform 92"/>
            <p:cNvSpPr>
              <a:spLocks/>
            </p:cNvSpPr>
            <p:nvPr/>
          </p:nvSpPr>
          <p:spPr bwMode="auto">
            <a:xfrm>
              <a:off x="1542" y="1095"/>
              <a:ext cx="25" cy="6"/>
            </a:xfrm>
            <a:custGeom>
              <a:avLst/>
              <a:gdLst>
                <a:gd name="T0" fmla="*/ 0 w 16"/>
                <a:gd name="T1" fmla="*/ 4 h 4"/>
                <a:gd name="T2" fmla="*/ 8 w 16"/>
                <a:gd name="T3" fmla="*/ 4 h 4"/>
                <a:gd name="T4" fmla="*/ 16 w 1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8" y="4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5" name="Line 93"/>
            <p:cNvSpPr>
              <a:spLocks noChangeShapeType="1"/>
            </p:cNvSpPr>
            <p:nvPr/>
          </p:nvSpPr>
          <p:spPr bwMode="auto">
            <a:xfrm>
              <a:off x="1567" y="1095"/>
              <a:ext cx="33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6" name="Freeform 94"/>
            <p:cNvSpPr>
              <a:spLocks/>
            </p:cNvSpPr>
            <p:nvPr/>
          </p:nvSpPr>
          <p:spPr bwMode="auto">
            <a:xfrm>
              <a:off x="1600" y="1088"/>
              <a:ext cx="31" cy="7"/>
            </a:xfrm>
            <a:custGeom>
              <a:avLst/>
              <a:gdLst>
                <a:gd name="T0" fmla="*/ 0 w 20"/>
                <a:gd name="T1" fmla="*/ 4 h 4"/>
                <a:gd name="T2" fmla="*/ 8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7" name="Freeform 95"/>
            <p:cNvSpPr>
              <a:spLocks/>
            </p:cNvSpPr>
            <p:nvPr/>
          </p:nvSpPr>
          <p:spPr bwMode="auto">
            <a:xfrm>
              <a:off x="1631" y="1088"/>
              <a:ext cx="33" cy="7"/>
            </a:xfrm>
            <a:custGeom>
              <a:avLst/>
              <a:gdLst>
                <a:gd name="T0" fmla="*/ 0 w 20"/>
                <a:gd name="T1" fmla="*/ 0 h 4"/>
                <a:gd name="T2" fmla="*/ 12 w 20"/>
                <a:gd name="T3" fmla="*/ 0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12" y="0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8" name="Freeform 96"/>
            <p:cNvSpPr>
              <a:spLocks/>
            </p:cNvSpPr>
            <p:nvPr/>
          </p:nvSpPr>
          <p:spPr bwMode="auto">
            <a:xfrm>
              <a:off x="1664" y="1088"/>
              <a:ext cx="26" cy="7"/>
            </a:xfrm>
            <a:custGeom>
              <a:avLst/>
              <a:gdLst>
                <a:gd name="T0" fmla="*/ 0 w 17"/>
                <a:gd name="T1" fmla="*/ 4 h 4"/>
                <a:gd name="T2" fmla="*/ 9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9" name="Line 97"/>
            <p:cNvSpPr>
              <a:spLocks noChangeShapeType="1"/>
            </p:cNvSpPr>
            <p:nvPr/>
          </p:nvSpPr>
          <p:spPr bwMode="auto">
            <a:xfrm flipV="1">
              <a:off x="1690" y="1082"/>
              <a:ext cx="33" cy="6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0" name="Freeform 98"/>
            <p:cNvSpPr>
              <a:spLocks/>
            </p:cNvSpPr>
            <p:nvPr/>
          </p:nvSpPr>
          <p:spPr bwMode="auto">
            <a:xfrm>
              <a:off x="1723" y="1069"/>
              <a:ext cx="31" cy="13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1" name="Freeform 99"/>
            <p:cNvSpPr>
              <a:spLocks/>
            </p:cNvSpPr>
            <p:nvPr/>
          </p:nvSpPr>
          <p:spPr bwMode="auto">
            <a:xfrm>
              <a:off x="1754" y="1069"/>
              <a:ext cx="33" cy="2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2" name="Line 100"/>
            <p:cNvSpPr>
              <a:spLocks noChangeShapeType="1"/>
            </p:cNvSpPr>
            <p:nvPr/>
          </p:nvSpPr>
          <p:spPr bwMode="auto">
            <a:xfrm>
              <a:off x="1787" y="1069"/>
              <a:ext cx="26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3" name="Freeform 101"/>
            <p:cNvSpPr>
              <a:spLocks/>
            </p:cNvSpPr>
            <p:nvPr/>
          </p:nvSpPr>
          <p:spPr bwMode="auto">
            <a:xfrm>
              <a:off x="1813" y="1063"/>
              <a:ext cx="33" cy="6"/>
            </a:xfrm>
            <a:custGeom>
              <a:avLst/>
              <a:gdLst>
                <a:gd name="T0" fmla="*/ 0 w 20"/>
                <a:gd name="T1" fmla="*/ 4 h 4"/>
                <a:gd name="T2" fmla="*/ 8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4" name="Freeform 102"/>
            <p:cNvSpPr>
              <a:spLocks/>
            </p:cNvSpPr>
            <p:nvPr/>
          </p:nvSpPr>
          <p:spPr bwMode="auto">
            <a:xfrm>
              <a:off x="1846" y="1063"/>
              <a:ext cx="31" cy="1"/>
            </a:xfrm>
            <a:custGeom>
              <a:avLst/>
              <a:gdLst>
                <a:gd name="T0" fmla="*/ 0 w 20"/>
                <a:gd name="T1" fmla="*/ 8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5" name="Freeform 103"/>
            <p:cNvSpPr>
              <a:spLocks/>
            </p:cNvSpPr>
            <p:nvPr/>
          </p:nvSpPr>
          <p:spPr bwMode="auto">
            <a:xfrm>
              <a:off x="1877" y="1050"/>
              <a:ext cx="33" cy="13"/>
            </a:xfrm>
            <a:custGeom>
              <a:avLst/>
              <a:gdLst>
                <a:gd name="T0" fmla="*/ 0 w 20"/>
                <a:gd name="T1" fmla="*/ 8 h 8"/>
                <a:gd name="T2" fmla="*/ 12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12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6" name="Freeform 104"/>
            <p:cNvSpPr>
              <a:spLocks/>
            </p:cNvSpPr>
            <p:nvPr/>
          </p:nvSpPr>
          <p:spPr bwMode="auto">
            <a:xfrm>
              <a:off x="1910" y="1050"/>
              <a:ext cx="26" cy="2"/>
            </a:xfrm>
            <a:custGeom>
              <a:avLst/>
              <a:gdLst>
                <a:gd name="T0" fmla="*/ 0 w 17"/>
                <a:gd name="T1" fmla="*/ 8 w 17"/>
                <a:gd name="T2" fmla="*/ 17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7" name="Freeform 105"/>
            <p:cNvSpPr>
              <a:spLocks/>
            </p:cNvSpPr>
            <p:nvPr/>
          </p:nvSpPr>
          <p:spPr bwMode="auto">
            <a:xfrm>
              <a:off x="1936" y="1029"/>
              <a:ext cx="33" cy="21"/>
            </a:xfrm>
            <a:custGeom>
              <a:avLst/>
              <a:gdLst>
                <a:gd name="T0" fmla="*/ 0 w 20"/>
                <a:gd name="T1" fmla="*/ 13 h 13"/>
                <a:gd name="T2" fmla="*/ 8 w 20"/>
                <a:gd name="T3" fmla="*/ 4 h 13"/>
                <a:gd name="T4" fmla="*/ 20 w 2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8" name="Freeform 106"/>
            <p:cNvSpPr>
              <a:spLocks/>
            </p:cNvSpPr>
            <p:nvPr/>
          </p:nvSpPr>
          <p:spPr bwMode="auto">
            <a:xfrm>
              <a:off x="1969" y="1029"/>
              <a:ext cx="32" cy="1"/>
            </a:xfrm>
            <a:custGeom>
              <a:avLst/>
              <a:gdLst>
                <a:gd name="T0" fmla="*/ 0 w 20"/>
                <a:gd name="T1" fmla="*/ 8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9" name="Freeform 107"/>
            <p:cNvSpPr>
              <a:spLocks/>
            </p:cNvSpPr>
            <p:nvPr/>
          </p:nvSpPr>
          <p:spPr bwMode="auto">
            <a:xfrm>
              <a:off x="2001" y="1023"/>
              <a:ext cx="32" cy="6"/>
            </a:xfrm>
            <a:custGeom>
              <a:avLst/>
              <a:gdLst>
                <a:gd name="T0" fmla="*/ 0 w 20"/>
                <a:gd name="T1" fmla="*/ 4 h 4"/>
                <a:gd name="T2" fmla="*/ 12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0" name="Freeform 108"/>
            <p:cNvSpPr>
              <a:spLocks/>
            </p:cNvSpPr>
            <p:nvPr/>
          </p:nvSpPr>
          <p:spPr bwMode="auto">
            <a:xfrm>
              <a:off x="2033" y="1023"/>
              <a:ext cx="27" cy="12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1" name="Line 109"/>
            <p:cNvSpPr>
              <a:spLocks noChangeShapeType="1"/>
            </p:cNvSpPr>
            <p:nvPr/>
          </p:nvSpPr>
          <p:spPr bwMode="auto">
            <a:xfrm>
              <a:off x="2060" y="1035"/>
              <a:ext cx="32" cy="8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2" name="Line 110"/>
            <p:cNvSpPr>
              <a:spLocks noChangeShapeType="1"/>
            </p:cNvSpPr>
            <p:nvPr/>
          </p:nvSpPr>
          <p:spPr bwMode="auto">
            <a:xfrm>
              <a:off x="2092" y="1043"/>
              <a:ext cx="32" cy="1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3" name="Freeform 111"/>
            <p:cNvSpPr>
              <a:spLocks/>
            </p:cNvSpPr>
            <p:nvPr/>
          </p:nvSpPr>
          <p:spPr bwMode="auto">
            <a:xfrm>
              <a:off x="2124" y="1057"/>
              <a:ext cx="32" cy="19"/>
            </a:xfrm>
            <a:custGeom>
              <a:avLst/>
              <a:gdLst>
                <a:gd name="T0" fmla="*/ 0 w 20"/>
                <a:gd name="T1" fmla="*/ 0 h 12"/>
                <a:gd name="T2" fmla="*/ 12 w 20"/>
                <a:gd name="T3" fmla="*/ 8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2" y="8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4" name="Freeform 112"/>
            <p:cNvSpPr>
              <a:spLocks/>
            </p:cNvSpPr>
            <p:nvPr/>
          </p:nvSpPr>
          <p:spPr bwMode="auto">
            <a:xfrm>
              <a:off x="2156" y="1076"/>
              <a:ext cx="25" cy="6"/>
            </a:xfrm>
            <a:custGeom>
              <a:avLst/>
              <a:gdLst>
                <a:gd name="T0" fmla="*/ 0 w 16"/>
                <a:gd name="T1" fmla="*/ 0 h 4"/>
                <a:gd name="T2" fmla="*/ 8 w 16"/>
                <a:gd name="T3" fmla="*/ 0 h 4"/>
                <a:gd name="T4" fmla="*/ 16 w 1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5" name="Freeform 113"/>
            <p:cNvSpPr>
              <a:spLocks/>
            </p:cNvSpPr>
            <p:nvPr/>
          </p:nvSpPr>
          <p:spPr bwMode="auto">
            <a:xfrm>
              <a:off x="2181" y="1082"/>
              <a:ext cx="34" cy="19"/>
            </a:xfrm>
            <a:custGeom>
              <a:avLst/>
              <a:gdLst>
                <a:gd name="T0" fmla="*/ 0 w 21"/>
                <a:gd name="T1" fmla="*/ 0 h 12"/>
                <a:gd name="T2" fmla="*/ 9 w 21"/>
                <a:gd name="T3" fmla="*/ 8 h 12"/>
                <a:gd name="T4" fmla="*/ 17 w 21"/>
                <a:gd name="T5" fmla="*/ 12 h 12"/>
                <a:gd name="T6" fmla="*/ 21 w 2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9" y="8"/>
                  </a:lnTo>
                  <a:lnTo>
                    <a:pt x="17" y="12"/>
                  </a:lnTo>
                  <a:lnTo>
                    <a:pt x="21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6" name="Freeform 114"/>
            <p:cNvSpPr>
              <a:spLocks/>
            </p:cNvSpPr>
            <p:nvPr/>
          </p:nvSpPr>
          <p:spPr bwMode="auto">
            <a:xfrm>
              <a:off x="2215" y="1076"/>
              <a:ext cx="32" cy="25"/>
            </a:xfrm>
            <a:custGeom>
              <a:avLst/>
              <a:gdLst>
                <a:gd name="T0" fmla="*/ 0 w 20"/>
                <a:gd name="T1" fmla="*/ 16 h 16"/>
                <a:gd name="T2" fmla="*/ 4 w 20"/>
                <a:gd name="T3" fmla="*/ 12 h 16"/>
                <a:gd name="T4" fmla="*/ 8 w 20"/>
                <a:gd name="T5" fmla="*/ 8 h 16"/>
                <a:gd name="T6" fmla="*/ 16 w 20"/>
                <a:gd name="T7" fmla="*/ 4 h 16"/>
                <a:gd name="T8" fmla="*/ 20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4" y="12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7" name="Freeform 115"/>
            <p:cNvSpPr>
              <a:spLocks/>
            </p:cNvSpPr>
            <p:nvPr/>
          </p:nvSpPr>
          <p:spPr bwMode="auto">
            <a:xfrm>
              <a:off x="2247" y="1076"/>
              <a:ext cx="32" cy="19"/>
            </a:xfrm>
            <a:custGeom>
              <a:avLst/>
              <a:gdLst>
                <a:gd name="T0" fmla="*/ 0 w 20"/>
                <a:gd name="T1" fmla="*/ 0 h 12"/>
                <a:gd name="T2" fmla="*/ 8 w 20"/>
                <a:gd name="T3" fmla="*/ 4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8" y="4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8" name="Freeform 116"/>
            <p:cNvSpPr>
              <a:spLocks/>
            </p:cNvSpPr>
            <p:nvPr/>
          </p:nvSpPr>
          <p:spPr bwMode="auto">
            <a:xfrm>
              <a:off x="2279" y="1095"/>
              <a:ext cx="32" cy="38"/>
            </a:xfrm>
            <a:custGeom>
              <a:avLst/>
              <a:gdLst>
                <a:gd name="T0" fmla="*/ 0 w 20"/>
                <a:gd name="T1" fmla="*/ 0 h 24"/>
                <a:gd name="T2" fmla="*/ 4 w 20"/>
                <a:gd name="T3" fmla="*/ 4 h 24"/>
                <a:gd name="T4" fmla="*/ 8 w 20"/>
                <a:gd name="T5" fmla="*/ 8 h 24"/>
                <a:gd name="T6" fmla="*/ 16 w 20"/>
                <a:gd name="T7" fmla="*/ 12 h 24"/>
                <a:gd name="T8" fmla="*/ 2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6" y="12"/>
                  </a:lnTo>
                  <a:lnTo>
                    <a:pt x="20" y="2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9" name="Freeform 117"/>
            <p:cNvSpPr>
              <a:spLocks/>
            </p:cNvSpPr>
            <p:nvPr/>
          </p:nvSpPr>
          <p:spPr bwMode="auto">
            <a:xfrm>
              <a:off x="2311" y="1133"/>
              <a:ext cx="66" cy="715"/>
            </a:xfrm>
            <a:custGeom>
              <a:avLst/>
              <a:gdLst>
                <a:gd name="T0" fmla="*/ 0 w 41"/>
                <a:gd name="T1" fmla="*/ 0 h 446"/>
                <a:gd name="T2" fmla="*/ 0 w 41"/>
                <a:gd name="T3" fmla="*/ 16 h 446"/>
                <a:gd name="T4" fmla="*/ 5 w 41"/>
                <a:gd name="T5" fmla="*/ 37 h 446"/>
                <a:gd name="T6" fmla="*/ 9 w 41"/>
                <a:gd name="T7" fmla="*/ 81 h 446"/>
                <a:gd name="T8" fmla="*/ 13 w 41"/>
                <a:gd name="T9" fmla="*/ 138 h 446"/>
                <a:gd name="T10" fmla="*/ 21 w 41"/>
                <a:gd name="T11" fmla="*/ 195 h 446"/>
                <a:gd name="T12" fmla="*/ 25 w 41"/>
                <a:gd name="T13" fmla="*/ 259 h 446"/>
                <a:gd name="T14" fmla="*/ 29 w 41"/>
                <a:gd name="T15" fmla="*/ 324 h 446"/>
                <a:gd name="T16" fmla="*/ 37 w 41"/>
                <a:gd name="T17" fmla="*/ 389 h 446"/>
                <a:gd name="T18" fmla="*/ 41 w 41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6">
                  <a:moveTo>
                    <a:pt x="0" y="0"/>
                  </a:moveTo>
                  <a:lnTo>
                    <a:pt x="0" y="16"/>
                  </a:lnTo>
                  <a:lnTo>
                    <a:pt x="5" y="37"/>
                  </a:lnTo>
                  <a:lnTo>
                    <a:pt x="9" y="81"/>
                  </a:lnTo>
                  <a:lnTo>
                    <a:pt x="13" y="138"/>
                  </a:lnTo>
                  <a:lnTo>
                    <a:pt x="21" y="195"/>
                  </a:lnTo>
                  <a:lnTo>
                    <a:pt x="25" y="259"/>
                  </a:lnTo>
                  <a:lnTo>
                    <a:pt x="29" y="324"/>
                  </a:lnTo>
                  <a:lnTo>
                    <a:pt x="37" y="389"/>
                  </a:lnTo>
                  <a:lnTo>
                    <a:pt x="41" y="446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10" name="Freeform 118"/>
            <p:cNvSpPr>
              <a:spLocks/>
            </p:cNvSpPr>
            <p:nvPr/>
          </p:nvSpPr>
          <p:spPr bwMode="auto">
            <a:xfrm>
              <a:off x="847" y="1829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1" name="Freeform 119"/>
            <p:cNvSpPr>
              <a:spLocks/>
            </p:cNvSpPr>
            <p:nvPr/>
          </p:nvSpPr>
          <p:spPr bwMode="auto">
            <a:xfrm>
              <a:off x="900" y="1458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2" name="Freeform 120"/>
            <p:cNvSpPr>
              <a:spLocks/>
            </p:cNvSpPr>
            <p:nvPr/>
          </p:nvSpPr>
          <p:spPr bwMode="auto">
            <a:xfrm>
              <a:off x="931" y="1165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3" name="Freeform 121"/>
            <p:cNvSpPr>
              <a:spLocks/>
            </p:cNvSpPr>
            <p:nvPr/>
          </p:nvSpPr>
          <p:spPr bwMode="auto">
            <a:xfrm>
              <a:off x="964" y="1101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4" name="Freeform 122"/>
            <p:cNvSpPr>
              <a:spLocks/>
            </p:cNvSpPr>
            <p:nvPr/>
          </p:nvSpPr>
          <p:spPr bwMode="auto">
            <a:xfrm>
              <a:off x="995" y="1063"/>
              <a:ext cx="41" cy="38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5" name="Freeform 123"/>
            <p:cNvSpPr>
              <a:spLocks/>
            </p:cNvSpPr>
            <p:nvPr/>
          </p:nvSpPr>
          <p:spPr bwMode="auto">
            <a:xfrm>
              <a:off x="1023" y="1035"/>
              <a:ext cx="39" cy="41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6" name="Freeform 124"/>
            <p:cNvSpPr>
              <a:spLocks/>
            </p:cNvSpPr>
            <p:nvPr/>
          </p:nvSpPr>
          <p:spPr bwMode="auto">
            <a:xfrm>
              <a:off x="1056" y="1023"/>
              <a:ext cx="37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7" name="Freeform 125"/>
            <p:cNvSpPr>
              <a:spLocks/>
            </p:cNvSpPr>
            <p:nvPr/>
          </p:nvSpPr>
          <p:spPr bwMode="auto">
            <a:xfrm>
              <a:off x="1087" y="1029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8" name="Freeform 126"/>
            <p:cNvSpPr>
              <a:spLocks/>
            </p:cNvSpPr>
            <p:nvPr/>
          </p:nvSpPr>
          <p:spPr bwMode="auto">
            <a:xfrm>
              <a:off x="1120" y="1023"/>
              <a:ext cx="39" cy="40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9" name="Freeform 127"/>
            <p:cNvSpPr>
              <a:spLocks/>
            </p:cNvSpPr>
            <p:nvPr/>
          </p:nvSpPr>
          <p:spPr bwMode="auto">
            <a:xfrm>
              <a:off x="1145" y="1023"/>
              <a:ext cx="40" cy="40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0" name="Freeform 128"/>
            <p:cNvSpPr>
              <a:spLocks/>
            </p:cNvSpPr>
            <p:nvPr/>
          </p:nvSpPr>
          <p:spPr bwMode="auto">
            <a:xfrm>
              <a:off x="1179" y="1016"/>
              <a:ext cx="38" cy="41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1" name="Freeform 129"/>
            <p:cNvSpPr>
              <a:spLocks/>
            </p:cNvSpPr>
            <p:nvPr/>
          </p:nvSpPr>
          <p:spPr bwMode="auto">
            <a:xfrm>
              <a:off x="1210" y="1023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2" name="Freeform 130"/>
            <p:cNvSpPr>
              <a:spLocks/>
            </p:cNvSpPr>
            <p:nvPr/>
          </p:nvSpPr>
          <p:spPr bwMode="auto">
            <a:xfrm>
              <a:off x="1243" y="1023"/>
              <a:ext cx="39" cy="40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3" name="Freeform 131"/>
            <p:cNvSpPr>
              <a:spLocks/>
            </p:cNvSpPr>
            <p:nvPr/>
          </p:nvSpPr>
          <p:spPr bwMode="auto">
            <a:xfrm>
              <a:off x="1268" y="1035"/>
              <a:ext cx="40" cy="41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4" name="Freeform 132"/>
            <p:cNvSpPr>
              <a:spLocks/>
            </p:cNvSpPr>
            <p:nvPr/>
          </p:nvSpPr>
          <p:spPr bwMode="auto">
            <a:xfrm>
              <a:off x="1302" y="1057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5" name="Freeform 133"/>
            <p:cNvSpPr>
              <a:spLocks/>
            </p:cNvSpPr>
            <p:nvPr/>
          </p:nvSpPr>
          <p:spPr bwMode="auto">
            <a:xfrm>
              <a:off x="1333" y="1069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6" name="Freeform 134"/>
            <p:cNvSpPr>
              <a:spLocks/>
            </p:cNvSpPr>
            <p:nvPr/>
          </p:nvSpPr>
          <p:spPr bwMode="auto">
            <a:xfrm>
              <a:off x="1366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7" name="Freeform 135"/>
            <p:cNvSpPr>
              <a:spLocks/>
            </p:cNvSpPr>
            <p:nvPr/>
          </p:nvSpPr>
          <p:spPr bwMode="auto">
            <a:xfrm>
              <a:off x="1391" y="1076"/>
              <a:ext cx="40" cy="39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8" name="Freeform 136"/>
            <p:cNvSpPr>
              <a:spLocks/>
            </p:cNvSpPr>
            <p:nvPr/>
          </p:nvSpPr>
          <p:spPr bwMode="auto">
            <a:xfrm>
              <a:off x="1425" y="1082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9" name="Freeform 137"/>
            <p:cNvSpPr>
              <a:spLocks/>
            </p:cNvSpPr>
            <p:nvPr/>
          </p:nvSpPr>
          <p:spPr bwMode="auto">
            <a:xfrm>
              <a:off x="1457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0" name="Freeform 138"/>
            <p:cNvSpPr>
              <a:spLocks/>
            </p:cNvSpPr>
            <p:nvPr/>
          </p:nvSpPr>
          <p:spPr bwMode="auto">
            <a:xfrm>
              <a:off x="1489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1" name="Freeform 139"/>
            <p:cNvSpPr>
              <a:spLocks/>
            </p:cNvSpPr>
            <p:nvPr/>
          </p:nvSpPr>
          <p:spPr bwMode="auto">
            <a:xfrm>
              <a:off x="1521" y="1082"/>
              <a:ext cx="40" cy="39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2" name="Freeform 140"/>
            <p:cNvSpPr>
              <a:spLocks/>
            </p:cNvSpPr>
            <p:nvPr/>
          </p:nvSpPr>
          <p:spPr bwMode="auto">
            <a:xfrm>
              <a:off x="1548" y="1076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3" name="Freeform 141"/>
            <p:cNvSpPr>
              <a:spLocks/>
            </p:cNvSpPr>
            <p:nvPr/>
          </p:nvSpPr>
          <p:spPr bwMode="auto">
            <a:xfrm>
              <a:off x="1580" y="1076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4" name="Freeform 142"/>
            <p:cNvSpPr>
              <a:spLocks/>
            </p:cNvSpPr>
            <p:nvPr/>
          </p:nvSpPr>
          <p:spPr bwMode="auto">
            <a:xfrm>
              <a:off x="1612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5" name="Freeform 143"/>
            <p:cNvSpPr>
              <a:spLocks/>
            </p:cNvSpPr>
            <p:nvPr/>
          </p:nvSpPr>
          <p:spPr bwMode="auto">
            <a:xfrm>
              <a:off x="1644" y="1076"/>
              <a:ext cx="40" cy="39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6" name="Freeform 144"/>
            <p:cNvSpPr>
              <a:spLocks/>
            </p:cNvSpPr>
            <p:nvPr/>
          </p:nvSpPr>
          <p:spPr bwMode="auto">
            <a:xfrm>
              <a:off x="1671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7" name="Freeform 145"/>
            <p:cNvSpPr>
              <a:spLocks/>
            </p:cNvSpPr>
            <p:nvPr/>
          </p:nvSpPr>
          <p:spPr bwMode="auto">
            <a:xfrm>
              <a:off x="1703" y="1063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8" name="Freeform 146"/>
            <p:cNvSpPr>
              <a:spLocks/>
            </p:cNvSpPr>
            <p:nvPr/>
          </p:nvSpPr>
          <p:spPr bwMode="auto">
            <a:xfrm>
              <a:off x="1735" y="1050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9" name="Freeform 147"/>
            <p:cNvSpPr>
              <a:spLocks/>
            </p:cNvSpPr>
            <p:nvPr/>
          </p:nvSpPr>
          <p:spPr bwMode="auto">
            <a:xfrm>
              <a:off x="1767" y="1050"/>
              <a:ext cx="40" cy="38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0" name="Freeform 148"/>
            <p:cNvSpPr>
              <a:spLocks/>
            </p:cNvSpPr>
            <p:nvPr/>
          </p:nvSpPr>
          <p:spPr bwMode="auto">
            <a:xfrm>
              <a:off x="1793" y="1050"/>
              <a:ext cx="39" cy="38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1" name="Freeform 149"/>
            <p:cNvSpPr>
              <a:spLocks/>
            </p:cNvSpPr>
            <p:nvPr/>
          </p:nvSpPr>
          <p:spPr bwMode="auto">
            <a:xfrm>
              <a:off x="1826" y="1043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2" name="Freeform 150"/>
            <p:cNvSpPr>
              <a:spLocks/>
            </p:cNvSpPr>
            <p:nvPr/>
          </p:nvSpPr>
          <p:spPr bwMode="auto">
            <a:xfrm>
              <a:off x="1858" y="1043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3" name="Freeform 151"/>
            <p:cNvSpPr>
              <a:spLocks/>
            </p:cNvSpPr>
            <p:nvPr/>
          </p:nvSpPr>
          <p:spPr bwMode="auto">
            <a:xfrm>
              <a:off x="1890" y="1029"/>
              <a:ext cx="40" cy="40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4" name="Freeform 152"/>
            <p:cNvSpPr>
              <a:spLocks/>
            </p:cNvSpPr>
            <p:nvPr/>
          </p:nvSpPr>
          <p:spPr bwMode="auto">
            <a:xfrm>
              <a:off x="1916" y="1029"/>
              <a:ext cx="40" cy="40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5" name="Freeform 153"/>
            <p:cNvSpPr>
              <a:spLocks/>
            </p:cNvSpPr>
            <p:nvPr/>
          </p:nvSpPr>
          <p:spPr bwMode="auto">
            <a:xfrm>
              <a:off x="1949" y="1010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6" name="Freeform 154"/>
            <p:cNvSpPr>
              <a:spLocks/>
            </p:cNvSpPr>
            <p:nvPr/>
          </p:nvSpPr>
          <p:spPr bwMode="auto">
            <a:xfrm>
              <a:off x="1982" y="1010"/>
              <a:ext cx="37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7" name="Freeform 155"/>
            <p:cNvSpPr>
              <a:spLocks/>
            </p:cNvSpPr>
            <p:nvPr/>
          </p:nvSpPr>
          <p:spPr bwMode="auto">
            <a:xfrm>
              <a:off x="2013" y="1004"/>
              <a:ext cx="39" cy="39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8" name="Freeform 156"/>
            <p:cNvSpPr>
              <a:spLocks/>
            </p:cNvSpPr>
            <p:nvPr/>
          </p:nvSpPr>
          <p:spPr bwMode="auto">
            <a:xfrm>
              <a:off x="2039" y="1016"/>
              <a:ext cx="41" cy="41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9" name="Freeform 157"/>
            <p:cNvSpPr>
              <a:spLocks/>
            </p:cNvSpPr>
            <p:nvPr/>
          </p:nvSpPr>
          <p:spPr bwMode="auto">
            <a:xfrm>
              <a:off x="2073" y="1023"/>
              <a:ext cx="38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0" name="Freeform 158"/>
            <p:cNvSpPr>
              <a:spLocks/>
            </p:cNvSpPr>
            <p:nvPr/>
          </p:nvSpPr>
          <p:spPr bwMode="auto">
            <a:xfrm>
              <a:off x="2105" y="1035"/>
              <a:ext cx="39" cy="41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1" name="Freeform 159"/>
            <p:cNvSpPr>
              <a:spLocks/>
            </p:cNvSpPr>
            <p:nvPr/>
          </p:nvSpPr>
          <p:spPr bwMode="auto">
            <a:xfrm>
              <a:off x="2136" y="1057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2" name="Freeform 160"/>
            <p:cNvSpPr>
              <a:spLocks/>
            </p:cNvSpPr>
            <p:nvPr/>
          </p:nvSpPr>
          <p:spPr bwMode="auto">
            <a:xfrm>
              <a:off x="2163" y="1063"/>
              <a:ext cx="40" cy="38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3" name="Freeform 161"/>
            <p:cNvSpPr>
              <a:spLocks/>
            </p:cNvSpPr>
            <p:nvPr/>
          </p:nvSpPr>
          <p:spPr bwMode="auto">
            <a:xfrm>
              <a:off x="2196" y="1082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4" name="Freeform 162"/>
            <p:cNvSpPr>
              <a:spLocks/>
            </p:cNvSpPr>
            <p:nvPr/>
          </p:nvSpPr>
          <p:spPr bwMode="auto">
            <a:xfrm>
              <a:off x="2228" y="1057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5" name="Freeform 163"/>
            <p:cNvSpPr>
              <a:spLocks/>
            </p:cNvSpPr>
            <p:nvPr/>
          </p:nvSpPr>
          <p:spPr bwMode="auto">
            <a:xfrm>
              <a:off x="2259" y="1076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6" name="Freeform 164"/>
            <p:cNvSpPr>
              <a:spLocks/>
            </p:cNvSpPr>
            <p:nvPr/>
          </p:nvSpPr>
          <p:spPr bwMode="auto">
            <a:xfrm>
              <a:off x="2292" y="1115"/>
              <a:ext cx="40" cy="37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7" name="Freeform 165"/>
            <p:cNvSpPr>
              <a:spLocks/>
            </p:cNvSpPr>
            <p:nvPr/>
          </p:nvSpPr>
          <p:spPr bwMode="auto">
            <a:xfrm>
              <a:off x="2357" y="1829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8" name="Rectangle 166"/>
            <p:cNvSpPr>
              <a:spLocks noChangeArrowheads="1"/>
            </p:cNvSpPr>
            <p:nvPr/>
          </p:nvSpPr>
          <p:spPr bwMode="auto">
            <a:xfrm>
              <a:off x="777" y="1802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59" name="Rectangle 167"/>
            <p:cNvSpPr>
              <a:spLocks noChangeArrowheads="1"/>
            </p:cNvSpPr>
            <p:nvPr/>
          </p:nvSpPr>
          <p:spPr bwMode="auto">
            <a:xfrm>
              <a:off x="777" y="1653"/>
              <a:ext cx="2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0" name="Rectangle 168"/>
            <p:cNvSpPr>
              <a:spLocks noChangeArrowheads="1"/>
            </p:cNvSpPr>
            <p:nvPr/>
          </p:nvSpPr>
          <p:spPr bwMode="auto">
            <a:xfrm>
              <a:off x="777" y="1504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1" name="Rectangle 169"/>
            <p:cNvSpPr>
              <a:spLocks noChangeArrowheads="1"/>
            </p:cNvSpPr>
            <p:nvPr/>
          </p:nvSpPr>
          <p:spPr bwMode="auto">
            <a:xfrm>
              <a:off x="777" y="1361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2" name="Rectangle 170"/>
            <p:cNvSpPr>
              <a:spLocks noChangeArrowheads="1"/>
            </p:cNvSpPr>
            <p:nvPr/>
          </p:nvSpPr>
          <p:spPr bwMode="auto">
            <a:xfrm>
              <a:off x="777" y="1212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3" name="Rectangle 171"/>
            <p:cNvSpPr>
              <a:spLocks noChangeArrowheads="1"/>
            </p:cNvSpPr>
            <p:nvPr/>
          </p:nvSpPr>
          <p:spPr bwMode="auto">
            <a:xfrm>
              <a:off x="777" y="1063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4" name="Rectangle 172"/>
            <p:cNvSpPr>
              <a:spLocks noChangeArrowheads="1"/>
            </p:cNvSpPr>
            <p:nvPr/>
          </p:nvSpPr>
          <p:spPr bwMode="auto">
            <a:xfrm>
              <a:off x="777" y="912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5" name="Rectangle 173"/>
            <p:cNvSpPr>
              <a:spLocks noChangeArrowheads="1"/>
            </p:cNvSpPr>
            <p:nvPr/>
          </p:nvSpPr>
          <p:spPr bwMode="auto">
            <a:xfrm>
              <a:off x="847" y="1906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6" name="Rectangle 174"/>
            <p:cNvSpPr>
              <a:spLocks noChangeArrowheads="1"/>
            </p:cNvSpPr>
            <p:nvPr/>
          </p:nvSpPr>
          <p:spPr bwMode="auto">
            <a:xfrm>
              <a:off x="983" y="1906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7" name="Rectangle 175"/>
            <p:cNvSpPr>
              <a:spLocks noChangeArrowheads="1"/>
            </p:cNvSpPr>
            <p:nvPr/>
          </p:nvSpPr>
          <p:spPr bwMode="auto">
            <a:xfrm>
              <a:off x="1139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8" name="Rectangle 176"/>
            <p:cNvSpPr>
              <a:spLocks noChangeArrowheads="1"/>
            </p:cNvSpPr>
            <p:nvPr/>
          </p:nvSpPr>
          <p:spPr bwMode="auto">
            <a:xfrm>
              <a:off x="1288" y="1906"/>
              <a:ext cx="5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69" name="Rectangle 177"/>
            <p:cNvSpPr>
              <a:spLocks noChangeArrowheads="1"/>
            </p:cNvSpPr>
            <p:nvPr/>
          </p:nvSpPr>
          <p:spPr bwMode="auto">
            <a:xfrm>
              <a:off x="1444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0" name="Rectangle 178"/>
            <p:cNvSpPr>
              <a:spLocks noChangeArrowheads="1"/>
            </p:cNvSpPr>
            <p:nvPr/>
          </p:nvSpPr>
          <p:spPr bwMode="auto">
            <a:xfrm>
              <a:off x="1600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1" name="Rectangle 179"/>
            <p:cNvSpPr>
              <a:spLocks noChangeArrowheads="1"/>
            </p:cNvSpPr>
            <p:nvPr/>
          </p:nvSpPr>
          <p:spPr bwMode="auto">
            <a:xfrm>
              <a:off x="1754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2" name="Rectangle 180"/>
            <p:cNvSpPr>
              <a:spLocks noChangeArrowheads="1"/>
            </p:cNvSpPr>
            <p:nvPr/>
          </p:nvSpPr>
          <p:spPr bwMode="auto">
            <a:xfrm>
              <a:off x="1910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3" name="Rectangle 181"/>
            <p:cNvSpPr>
              <a:spLocks noChangeArrowheads="1"/>
            </p:cNvSpPr>
            <p:nvPr/>
          </p:nvSpPr>
          <p:spPr bwMode="auto">
            <a:xfrm>
              <a:off x="2060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4" name="Rectangle 182"/>
            <p:cNvSpPr>
              <a:spLocks noChangeArrowheads="1"/>
            </p:cNvSpPr>
            <p:nvPr/>
          </p:nvSpPr>
          <p:spPr bwMode="auto">
            <a:xfrm>
              <a:off x="2215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5" name="Rectangle 183"/>
            <p:cNvSpPr>
              <a:spLocks noChangeArrowheads="1"/>
            </p:cNvSpPr>
            <p:nvPr/>
          </p:nvSpPr>
          <p:spPr bwMode="auto">
            <a:xfrm>
              <a:off x="2351" y="1906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6" name="Rectangle 184"/>
            <p:cNvSpPr>
              <a:spLocks noChangeArrowheads="1"/>
            </p:cNvSpPr>
            <p:nvPr/>
          </p:nvSpPr>
          <p:spPr bwMode="auto">
            <a:xfrm>
              <a:off x="1136" y="1954"/>
              <a:ext cx="61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7" name="Rectangle 185"/>
            <p:cNvSpPr>
              <a:spLocks noChangeArrowheads="1"/>
            </p:cNvSpPr>
            <p:nvPr/>
          </p:nvSpPr>
          <p:spPr bwMode="auto">
            <a:xfrm rot="16200000">
              <a:off x="372" y="1520"/>
              <a:ext cx="65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Среднее значение скорости,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378" name="Rectangle 186"/>
            <p:cNvSpPr>
              <a:spLocks noChangeArrowheads="1"/>
            </p:cNvSpPr>
            <p:nvPr/>
          </p:nvSpPr>
          <p:spPr bwMode="auto">
            <a:xfrm rot="16200000">
              <a:off x="656" y="1120"/>
              <a:ext cx="8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м/с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6379" name="Rectangle 187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857" name="Group 665"/>
          <p:cNvGrpSpPr>
            <a:grpSpLocks/>
          </p:cNvGrpSpPr>
          <p:nvPr/>
        </p:nvGrpSpPr>
        <p:grpSpPr bwMode="auto">
          <a:xfrm>
            <a:off x="1447800" y="3810000"/>
            <a:ext cx="2241550" cy="1565275"/>
            <a:chOff x="912" y="2400"/>
            <a:chExt cx="1412" cy="986"/>
          </a:xfrm>
        </p:grpSpPr>
        <p:sp>
          <p:nvSpPr>
            <p:cNvPr id="776696" name="Rectangle 504"/>
            <p:cNvSpPr>
              <a:spLocks noChangeArrowheads="1"/>
            </p:cNvSpPr>
            <p:nvPr/>
          </p:nvSpPr>
          <p:spPr bwMode="auto">
            <a:xfrm>
              <a:off x="1077" y="2436"/>
              <a:ext cx="1230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97" name="Line 505"/>
            <p:cNvSpPr>
              <a:spLocks noChangeShapeType="1"/>
            </p:cNvSpPr>
            <p:nvPr/>
          </p:nvSpPr>
          <p:spPr bwMode="auto">
            <a:xfrm>
              <a:off x="1077" y="3129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98" name="Line 506"/>
            <p:cNvSpPr>
              <a:spLocks noChangeShapeType="1"/>
            </p:cNvSpPr>
            <p:nvPr/>
          </p:nvSpPr>
          <p:spPr bwMode="auto">
            <a:xfrm>
              <a:off x="1077" y="3014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99" name="Line 507"/>
            <p:cNvSpPr>
              <a:spLocks noChangeShapeType="1"/>
            </p:cNvSpPr>
            <p:nvPr/>
          </p:nvSpPr>
          <p:spPr bwMode="auto">
            <a:xfrm>
              <a:off x="1077" y="2898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0" name="Line 508"/>
            <p:cNvSpPr>
              <a:spLocks noChangeShapeType="1"/>
            </p:cNvSpPr>
            <p:nvPr/>
          </p:nvSpPr>
          <p:spPr bwMode="auto">
            <a:xfrm>
              <a:off x="1077" y="2782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1" name="Line 509"/>
            <p:cNvSpPr>
              <a:spLocks noChangeShapeType="1"/>
            </p:cNvSpPr>
            <p:nvPr/>
          </p:nvSpPr>
          <p:spPr bwMode="auto">
            <a:xfrm>
              <a:off x="1077" y="2667"/>
              <a:ext cx="12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2" name="Line 510"/>
            <p:cNvSpPr>
              <a:spLocks noChangeShapeType="1"/>
            </p:cNvSpPr>
            <p:nvPr/>
          </p:nvSpPr>
          <p:spPr bwMode="auto">
            <a:xfrm>
              <a:off x="1077" y="2551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3" name="Line 511"/>
            <p:cNvSpPr>
              <a:spLocks noChangeShapeType="1"/>
            </p:cNvSpPr>
            <p:nvPr/>
          </p:nvSpPr>
          <p:spPr bwMode="auto">
            <a:xfrm>
              <a:off x="1077" y="2436"/>
              <a:ext cx="12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4" name="Line 512"/>
            <p:cNvSpPr>
              <a:spLocks noChangeShapeType="1"/>
            </p:cNvSpPr>
            <p:nvPr/>
          </p:nvSpPr>
          <p:spPr bwMode="auto">
            <a:xfrm>
              <a:off x="1200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5" name="Line 513"/>
            <p:cNvSpPr>
              <a:spLocks noChangeShapeType="1"/>
            </p:cNvSpPr>
            <p:nvPr/>
          </p:nvSpPr>
          <p:spPr bwMode="auto">
            <a:xfrm>
              <a:off x="1324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6" name="Line 514"/>
            <p:cNvSpPr>
              <a:spLocks noChangeShapeType="1"/>
            </p:cNvSpPr>
            <p:nvPr/>
          </p:nvSpPr>
          <p:spPr bwMode="auto">
            <a:xfrm>
              <a:off x="1446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7" name="Line 515"/>
            <p:cNvSpPr>
              <a:spLocks noChangeShapeType="1"/>
            </p:cNvSpPr>
            <p:nvPr/>
          </p:nvSpPr>
          <p:spPr bwMode="auto">
            <a:xfrm>
              <a:off x="1569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8" name="Line 516"/>
            <p:cNvSpPr>
              <a:spLocks noChangeShapeType="1"/>
            </p:cNvSpPr>
            <p:nvPr/>
          </p:nvSpPr>
          <p:spPr bwMode="auto">
            <a:xfrm>
              <a:off x="1692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9" name="Line 517"/>
            <p:cNvSpPr>
              <a:spLocks noChangeShapeType="1"/>
            </p:cNvSpPr>
            <p:nvPr/>
          </p:nvSpPr>
          <p:spPr bwMode="auto">
            <a:xfrm>
              <a:off x="1815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0" name="Line 518"/>
            <p:cNvSpPr>
              <a:spLocks noChangeShapeType="1"/>
            </p:cNvSpPr>
            <p:nvPr/>
          </p:nvSpPr>
          <p:spPr bwMode="auto">
            <a:xfrm>
              <a:off x="1938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1" name="Line 519"/>
            <p:cNvSpPr>
              <a:spLocks noChangeShapeType="1"/>
            </p:cNvSpPr>
            <p:nvPr/>
          </p:nvSpPr>
          <p:spPr bwMode="auto">
            <a:xfrm>
              <a:off x="2061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2" name="Line 520"/>
            <p:cNvSpPr>
              <a:spLocks noChangeShapeType="1"/>
            </p:cNvSpPr>
            <p:nvPr/>
          </p:nvSpPr>
          <p:spPr bwMode="auto">
            <a:xfrm>
              <a:off x="2184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3" name="Line 521"/>
            <p:cNvSpPr>
              <a:spLocks noChangeShapeType="1"/>
            </p:cNvSpPr>
            <p:nvPr/>
          </p:nvSpPr>
          <p:spPr bwMode="auto">
            <a:xfrm>
              <a:off x="2307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4" name="Rectangle 522"/>
            <p:cNvSpPr>
              <a:spLocks noChangeArrowheads="1"/>
            </p:cNvSpPr>
            <p:nvPr/>
          </p:nvSpPr>
          <p:spPr bwMode="auto">
            <a:xfrm>
              <a:off x="1077" y="2436"/>
              <a:ext cx="1230" cy="807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5" name="Line 523"/>
            <p:cNvSpPr>
              <a:spLocks noChangeShapeType="1"/>
            </p:cNvSpPr>
            <p:nvPr/>
          </p:nvSpPr>
          <p:spPr bwMode="auto">
            <a:xfrm>
              <a:off x="1077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6" name="Line 524"/>
            <p:cNvSpPr>
              <a:spLocks noChangeShapeType="1"/>
            </p:cNvSpPr>
            <p:nvPr/>
          </p:nvSpPr>
          <p:spPr bwMode="auto">
            <a:xfrm>
              <a:off x="1060" y="3243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7" name="Line 525"/>
            <p:cNvSpPr>
              <a:spLocks noChangeShapeType="1"/>
            </p:cNvSpPr>
            <p:nvPr/>
          </p:nvSpPr>
          <p:spPr bwMode="auto">
            <a:xfrm>
              <a:off x="1060" y="312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8" name="Line 526"/>
            <p:cNvSpPr>
              <a:spLocks noChangeShapeType="1"/>
            </p:cNvSpPr>
            <p:nvPr/>
          </p:nvSpPr>
          <p:spPr bwMode="auto">
            <a:xfrm>
              <a:off x="1060" y="301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9" name="Line 527"/>
            <p:cNvSpPr>
              <a:spLocks noChangeShapeType="1"/>
            </p:cNvSpPr>
            <p:nvPr/>
          </p:nvSpPr>
          <p:spPr bwMode="auto">
            <a:xfrm>
              <a:off x="1060" y="289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0" name="Line 528"/>
            <p:cNvSpPr>
              <a:spLocks noChangeShapeType="1"/>
            </p:cNvSpPr>
            <p:nvPr/>
          </p:nvSpPr>
          <p:spPr bwMode="auto">
            <a:xfrm>
              <a:off x="1060" y="278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1" name="Line 529"/>
            <p:cNvSpPr>
              <a:spLocks noChangeShapeType="1"/>
            </p:cNvSpPr>
            <p:nvPr/>
          </p:nvSpPr>
          <p:spPr bwMode="auto">
            <a:xfrm>
              <a:off x="1060" y="2667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2" name="Line 530"/>
            <p:cNvSpPr>
              <a:spLocks noChangeShapeType="1"/>
            </p:cNvSpPr>
            <p:nvPr/>
          </p:nvSpPr>
          <p:spPr bwMode="auto">
            <a:xfrm>
              <a:off x="1060" y="255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3" name="Line 531"/>
            <p:cNvSpPr>
              <a:spLocks noChangeShapeType="1"/>
            </p:cNvSpPr>
            <p:nvPr/>
          </p:nvSpPr>
          <p:spPr bwMode="auto">
            <a:xfrm>
              <a:off x="1060" y="2436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4" name="Line 532"/>
            <p:cNvSpPr>
              <a:spLocks noChangeShapeType="1"/>
            </p:cNvSpPr>
            <p:nvPr/>
          </p:nvSpPr>
          <p:spPr bwMode="auto">
            <a:xfrm>
              <a:off x="1077" y="3243"/>
              <a:ext cx="12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5" name="Line 533"/>
            <p:cNvSpPr>
              <a:spLocks noChangeShapeType="1"/>
            </p:cNvSpPr>
            <p:nvPr/>
          </p:nvSpPr>
          <p:spPr bwMode="auto">
            <a:xfrm flipV="1">
              <a:off x="1077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6" name="Line 534"/>
            <p:cNvSpPr>
              <a:spLocks noChangeShapeType="1"/>
            </p:cNvSpPr>
            <p:nvPr/>
          </p:nvSpPr>
          <p:spPr bwMode="auto">
            <a:xfrm flipV="1">
              <a:off x="1200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7" name="Line 535"/>
            <p:cNvSpPr>
              <a:spLocks noChangeShapeType="1"/>
            </p:cNvSpPr>
            <p:nvPr/>
          </p:nvSpPr>
          <p:spPr bwMode="auto">
            <a:xfrm flipV="1">
              <a:off x="1324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8" name="Line 536"/>
            <p:cNvSpPr>
              <a:spLocks noChangeShapeType="1"/>
            </p:cNvSpPr>
            <p:nvPr/>
          </p:nvSpPr>
          <p:spPr bwMode="auto">
            <a:xfrm flipV="1">
              <a:off x="1446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9" name="Line 537"/>
            <p:cNvSpPr>
              <a:spLocks noChangeShapeType="1"/>
            </p:cNvSpPr>
            <p:nvPr/>
          </p:nvSpPr>
          <p:spPr bwMode="auto">
            <a:xfrm flipV="1">
              <a:off x="1569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0" name="Line 538"/>
            <p:cNvSpPr>
              <a:spLocks noChangeShapeType="1"/>
            </p:cNvSpPr>
            <p:nvPr/>
          </p:nvSpPr>
          <p:spPr bwMode="auto">
            <a:xfrm flipV="1">
              <a:off x="1692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1" name="Line 539"/>
            <p:cNvSpPr>
              <a:spLocks noChangeShapeType="1"/>
            </p:cNvSpPr>
            <p:nvPr/>
          </p:nvSpPr>
          <p:spPr bwMode="auto">
            <a:xfrm flipV="1">
              <a:off x="1815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2" name="Line 540"/>
            <p:cNvSpPr>
              <a:spLocks noChangeShapeType="1"/>
            </p:cNvSpPr>
            <p:nvPr/>
          </p:nvSpPr>
          <p:spPr bwMode="auto">
            <a:xfrm flipV="1">
              <a:off x="1938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3" name="Line 541"/>
            <p:cNvSpPr>
              <a:spLocks noChangeShapeType="1"/>
            </p:cNvSpPr>
            <p:nvPr/>
          </p:nvSpPr>
          <p:spPr bwMode="auto">
            <a:xfrm flipV="1">
              <a:off x="2061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4" name="Line 542"/>
            <p:cNvSpPr>
              <a:spLocks noChangeShapeType="1"/>
            </p:cNvSpPr>
            <p:nvPr/>
          </p:nvSpPr>
          <p:spPr bwMode="auto">
            <a:xfrm flipV="1">
              <a:off x="2184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5" name="Line 543"/>
            <p:cNvSpPr>
              <a:spLocks noChangeShapeType="1"/>
            </p:cNvSpPr>
            <p:nvPr/>
          </p:nvSpPr>
          <p:spPr bwMode="auto">
            <a:xfrm flipV="1">
              <a:off x="2307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6" name="Freeform 544"/>
            <p:cNvSpPr>
              <a:spLocks/>
            </p:cNvSpPr>
            <p:nvPr/>
          </p:nvSpPr>
          <p:spPr bwMode="auto">
            <a:xfrm>
              <a:off x="1077" y="2740"/>
              <a:ext cx="50" cy="503"/>
            </a:xfrm>
            <a:custGeom>
              <a:avLst/>
              <a:gdLst>
                <a:gd name="T0" fmla="*/ 0 w 71"/>
                <a:gd name="T1" fmla="*/ 722 h 722"/>
                <a:gd name="T2" fmla="*/ 5 w 71"/>
                <a:gd name="T3" fmla="*/ 675 h 722"/>
                <a:gd name="T4" fmla="*/ 9 w 71"/>
                <a:gd name="T5" fmla="*/ 627 h 722"/>
                <a:gd name="T6" fmla="*/ 14 w 71"/>
                <a:gd name="T7" fmla="*/ 577 h 722"/>
                <a:gd name="T8" fmla="*/ 19 w 71"/>
                <a:gd name="T9" fmla="*/ 525 h 722"/>
                <a:gd name="T10" fmla="*/ 28 w 71"/>
                <a:gd name="T11" fmla="*/ 421 h 722"/>
                <a:gd name="T12" fmla="*/ 33 w 71"/>
                <a:gd name="T13" fmla="*/ 369 h 722"/>
                <a:gd name="T14" fmla="*/ 38 w 71"/>
                <a:gd name="T15" fmla="*/ 317 h 722"/>
                <a:gd name="T16" fmla="*/ 43 w 71"/>
                <a:gd name="T17" fmla="*/ 268 h 722"/>
                <a:gd name="T18" fmla="*/ 47 w 71"/>
                <a:gd name="T19" fmla="*/ 220 h 722"/>
                <a:gd name="T20" fmla="*/ 52 w 71"/>
                <a:gd name="T21" fmla="*/ 174 h 722"/>
                <a:gd name="T22" fmla="*/ 55 w 71"/>
                <a:gd name="T23" fmla="*/ 132 h 722"/>
                <a:gd name="T24" fmla="*/ 58 w 71"/>
                <a:gd name="T25" fmla="*/ 112 h 722"/>
                <a:gd name="T26" fmla="*/ 59 w 71"/>
                <a:gd name="T27" fmla="*/ 93 h 722"/>
                <a:gd name="T28" fmla="*/ 62 w 71"/>
                <a:gd name="T29" fmla="*/ 74 h 722"/>
                <a:gd name="T30" fmla="*/ 63 w 71"/>
                <a:gd name="T31" fmla="*/ 57 h 722"/>
                <a:gd name="T32" fmla="*/ 66 w 71"/>
                <a:gd name="T33" fmla="*/ 41 h 722"/>
                <a:gd name="T34" fmla="*/ 67 w 71"/>
                <a:gd name="T35" fmla="*/ 27 h 722"/>
                <a:gd name="T36" fmla="*/ 69 w 71"/>
                <a:gd name="T37" fmla="*/ 13 h 722"/>
                <a:gd name="T38" fmla="*/ 71 w 71"/>
                <a:gd name="T39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722">
                  <a:moveTo>
                    <a:pt x="0" y="722"/>
                  </a:moveTo>
                  <a:lnTo>
                    <a:pt x="5" y="675"/>
                  </a:lnTo>
                  <a:lnTo>
                    <a:pt x="9" y="627"/>
                  </a:lnTo>
                  <a:lnTo>
                    <a:pt x="14" y="577"/>
                  </a:lnTo>
                  <a:lnTo>
                    <a:pt x="19" y="525"/>
                  </a:lnTo>
                  <a:lnTo>
                    <a:pt x="28" y="421"/>
                  </a:lnTo>
                  <a:lnTo>
                    <a:pt x="33" y="369"/>
                  </a:lnTo>
                  <a:lnTo>
                    <a:pt x="38" y="317"/>
                  </a:lnTo>
                  <a:lnTo>
                    <a:pt x="43" y="268"/>
                  </a:lnTo>
                  <a:lnTo>
                    <a:pt x="47" y="220"/>
                  </a:lnTo>
                  <a:lnTo>
                    <a:pt x="52" y="174"/>
                  </a:lnTo>
                  <a:lnTo>
                    <a:pt x="55" y="132"/>
                  </a:lnTo>
                  <a:lnTo>
                    <a:pt x="58" y="112"/>
                  </a:lnTo>
                  <a:lnTo>
                    <a:pt x="59" y="93"/>
                  </a:lnTo>
                  <a:lnTo>
                    <a:pt x="62" y="74"/>
                  </a:lnTo>
                  <a:lnTo>
                    <a:pt x="63" y="57"/>
                  </a:lnTo>
                  <a:lnTo>
                    <a:pt x="66" y="41"/>
                  </a:lnTo>
                  <a:lnTo>
                    <a:pt x="67" y="27"/>
                  </a:lnTo>
                  <a:lnTo>
                    <a:pt x="69" y="13"/>
                  </a:lnTo>
                  <a:lnTo>
                    <a:pt x="71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7" name="Freeform 545"/>
            <p:cNvSpPr>
              <a:spLocks/>
            </p:cNvSpPr>
            <p:nvPr/>
          </p:nvSpPr>
          <p:spPr bwMode="auto">
            <a:xfrm>
              <a:off x="1127" y="2720"/>
              <a:ext cx="24" cy="20"/>
            </a:xfrm>
            <a:custGeom>
              <a:avLst/>
              <a:gdLst>
                <a:gd name="T0" fmla="*/ 0 w 34"/>
                <a:gd name="T1" fmla="*/ 28 h 28"/>
                <a:gd name="T2" fmla="*/ 2 w 34"/>
                <a:gd name="T3" fmla="*/ 21 h 28"/>
                <a:gd name="T4" fmla="*/ 6 w 34"/>
                <a:gd name="T5" fmla="*/ 14 h 28"/>
                <a:gd name="T6" fmla="*/ 11 w 34"/>
                <a:gd name="T7" fmla="*/ 10 h 28"/>
                <a:gd name="T8" fmla="*/ 17 w 34"/>
                <a:gd name="T9" fmla="*/ 7 h 28"/>
                <a:gd name="T10" fmla="*/ 22 w 34"/>
                <a:gd name="T11" fmla="*/ 4 h 28"/>
                <a:gd name="T12" fmla="*/ 28 w 34"/>
                <a:gd name="T13" fmla="*/ 2 h 28"/>
                <a:gd name="T14" fmla="*/ 31 w 34"/>
                <a:gd name="T15" fmla="*/ 0 h 28"/>
                <a:gd name="T16" fmla="*/ 34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0" y="28"/>
                  </a:moveTo>
                  <a:lnTo>
                    <a:pt x="2" y="21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1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8" name="Freeform 546"/>
            <p:cNvSpPr>
              <a:spLocks/>
            </p:cNvSpPr>
            <p:nvPr/>
          </p:nvSpPr>
          <p:spPr bwMode="auto">
            <a:xfrm>
              <a:off x="1151" y="2713"/>
              <a:ext cx="25" cy="7"/>
            </a:xfrm>
            <a:custGeom>
              <a:avLst/>
              <a:gdLst>
                <a:gd name="T0" fmla="*/ 0 w 35"/>
                <a:gd name="T1" fmla="*/ 10 h 10"/>
                <a:gd name="T2" fmla="*/ 9 w 35"/>
                <a:gd name="T3" fmla="*/ 7 h 10"/>
                <a:gd name="T4" fmla="*/ 18 w 35"/>
                <a:gd name="T5" fmla="*/ 4 h 10"/>
                <a:gd name="T6" fmla="*/ 35 w 3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0">
                  <a:moveTo>
                    <a:pt x="0" y="10"/>
                  </a:moveTo>
                  <a:lnTo>
                    <a:pt x="9" y="7"/>
                  </a:lnTo>
                  <a:lnTo>
                    <a:pt x="18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9" name="Freeform 547"/>
            <p:cNvSpPr>
              <a:spLocks/>
            </p:cNvSpPr>
            <p:nvPr/>
          </p:nvSpPr>
          <p:spPr bwMode="auto">
            <a:xfrm>
              <a:off x="1176" y="2712"/>
              <a:ext cx="24" cy="1"/>
            </a:xfrm>
            <a:custGeom>
              <a:avLst/>
              <a:gdLst>
                <a:gd name="T0" fmla="*/ 0 w 36"/>
                <a:gd name="T1" fmla="*/ 1 h 2"/>
                <a:gd name="T2" fmla="*/ 9 w 36"/>
                <a:gd name="T3" fmla="*/ 1 h 2"/>
                <a:gd name="T4" fmla="*/ 18 w 36"/>
                <a:gd name="T5" fmla="*/ 1 h 2"/>
                <a:gd name="T6" fmla="*/ 27 w 36"/>
                <a:gd name="T7" fmla="*/ 2 h 2"/>
                <a:gd name="T8" fmla="*/ 32 w 36"/>
                <a:gd name="T9" fmla="*/ 1 h 2"/>
                <a:gd name="T10" fmla="*/ 36 w 3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0" name="Freeform 548"/>
            <p:cNvSpPr>
              <a:spLocks/>
            </p:cNvSpPr>
            <p:nvPr/>
          </p:nvSpPr>
          <p:spPr bwMode="auto">
            <a:xfrm>
              <a:off x="1200" y="2691"/>
              <a:ext cx="25" cy="21"/>
            </a:xfrm>
            <a:custGeom>
              <a:avLst/>
              <a:gdLst>
                <a:gd name="T0" fmla="*/ 0 w 35"/>
                <a:gd name="T1" fmla="*/ 29 h 29"/>
                <a:gd name="T2" fmla="*/ 5 w 35"/>
                <a:gd name="T3" fmla="*/ 26 h 29"/>
                <a:gd name="T4" fmla="*/ 9 w 35"/>
                <a:gd name="T5" fmla="*/ 24 h 29"/>
                <a:gd name="T6" fmla="*/ 18 w 35"/>
                <a:gd name="T7" fmla="*/ 15 h 29"/>
                <a:gd name="T8" fmla="*/ 26 w 35"/>
                <a:gd name="T9" fmla="*/ 6 h 29"/>
                <a:gd name="T10" fmla="*/ 35 w 3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0" y="29"/>
                  </a:moveTo>
                  <a:lnTo>
                    <a:pt x="5" y="26"/>
                  </a:lnTo>
                  <a:lnTo>
                    <a:pt x="9" y="24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1" name="Freeform 549"/>
            <p:cNvSpPr>
              <a:spLocks/>
            </p:cNvSpPr>
            <p:nvPr/>
          </p:nvSpPr>
          <p:spPr bwMode="auto">
            <a:xfrm>
              <a:off x="1225" y="2681"/>
              <a:ext cx="24" cy="10"/>
            </a:xfrm>
            <a:custGeom>
              <a:avLst/>
              <a:gdLst>
                <a:gd name="T0" fmla="*/ 0 w 35"/>
                <a:gd name="T1" fmla="*/ 14 h 14"/>
                <a:gd name="T2" fmla="*/ 9 w 35"/>
                <a:gd name="T3" fmla="*/ 10 h 14"/>
                <a:gd name="T4" fmla="*/ 17 w 35"/>
                <a:gd name="T5" fmla="*/ 6 h 14"/>
                <a:gd name="T6" fmla="*/ 26 w 35"/>
                <a:gd name="T7" fmla="*/ 4 h 14"/>
                <a:gd name="T8" fmla="*/ 35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9" y="10"/>
                  </a:lnTo>
                  <a:lnTo>
                    <a:pt x="17" y="6"/>
                  </a:lnTo>
                  <a:lnTo>
                    <a:pt x="26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2" name="Freeform 550"/>
            <p:cNvSpPr>
              <a:spLocks/>
            </p:cNvSpPr>
            <p:nvPr/>
          </p:nvSpPr>
          <p:spPr bwMode="auto">
            <a:xfrm>
              <a:off x="1249" y="2663"/>
              <a:ext cx="25" cy="18"/>
            </a:xfrm>
            <a:custGeom>
              <a:avLst/>
              <a:gdLst>
                <a:gd name="T0" fmla="*/ 0 w 35"/>
                <a:gd name="T1" fmla="*/ 27 h 27"/>
                <a:gd name="T2" fmla="*/ 3 w 35"/>
                <a:gd name="T3" fmla="*/ 24 h 27"/>
                <a:gd name="T4" fmla="*/ 8 w 35"/>
                <a:gd name="T5" fmla="*/ 20 h 27"/>
                <a:gd name="T6" fmla="*/ 17 w 35"/>
                <a:gd name="T7" fmla="*/ 12 h 27"/>
                <a:gd name="T8" fmla="*/ 21 w 35"/>
                <a:gd name="T9" fmla="*/ 7 h 27"/>
                <a:gd name="T10" fmla="*/ 26 w 35"/>
                <a:gd name="T11" fmla="*/ 4 h 27"/>
                <a:gd name="T12" fmla="*/ 30 w 35"/>
                <a:gd name="T13" fmla="*/ 1 h 27"/>
                <a:gd name="T14" fmla="*/ 35 w 3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3" y="24"/>
                  </a:lnTo>
                  <a:lnTo>
                    <a:pt x="8" y="20"/>
                  </a:lnTo>
                  <a:lnTo>
                    <a:pt x="17" y="12"/>
                  </a:lnTo>
                  <a:lnTo>
                    <a:pt x="21" y="7"/>
                  </a:lnTo>
                  <a:lnTo>
                    <a:pt x="26" y="4"/>
                  </a:lnTo>
                  <a:lnTo>
                    <a:pt x="30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3" name="Freeform 551"/>
            <p:cNvSpPr>
              <a:spLocks/>
            </p:cNvSpPr>
            <p:nvPr/>
          </p:nvSpPr>
          <p:spPr bwMode="auto">
            <a:xfrm>
              <a:off x="1274" y="2663"/>
              <a:ext cx="25" cy="15"/>
            </a:xfrm>
            <a:custGeom>
              <a:avLst/>
              <a:gdLst>
                <a:gd name="T0" fmla="*/ 0 w 36"/>
                <a:gd name="T1" fmla="*/ 0 h 23"/>
                <a:gd name="T2" fmla="*/ 4 w 36"/>
                <a:gd name="T3" fmla="*/ 1 h 23"/>
                <a:gd name="T4" fmla="*/ 9 w 36"/>
                <a:gd name="T5" fmla="*/ 4 h 23"/>
                <a:gd name="T6" fmla="*/ 13 w 36"/>
                <a:gd name="T7" fmla="*/ 8 h 23"/>
                <a:gd name="T8" fmla="*/ 18 w 36"/>
                <a:gd name="T9" fmla="*/ 13 h 23"/>
                <a:gd name="T10" fmla="*/ 23 w 36"/>
                <a:gd name="T11" fmla="*/ 18 h 23"/>
                <a:gd name="T12" fmla="*/ 27 w 36"/>
                <a:gd name="T13" fmla="*/ 22 h 23"/>
                <a:gd name="T14" fmla="*/ 32 w 36"/>
                <a:gd name="T15" fmla="*/ 23 h 23"/>
                <a:gd name="T16" fmla="*/ 36 w 36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4" y="1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8" y="13"/>
                  </a:lnTo>
                  <a:lnTo>
                    <a:pt x="23" y="18"/>
                  </a:lnTo>
                  <a:lnTo>
                    <a:pt x="27" y="22"/>
                  </a:lnTo>
                  <a:lnTo>
                    <a:pt x="32" y="23"/>
                  </a:lnTo>
                  <a:lnTo>
                    <a:pt x="36" y="2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4" name="Freeform 552"/>
            <p:cNvSpPr>
              <a:spLocks/>
            </p:cNvSpPr>
            <p:nvPr/>
          </p:nvSpPr>
          <p:spPr bwMode="auto">
            <a:xfrm>
              <a:off x="1299" y="2643"/>
              <a:ext cx="25" cy="35"/>
            </a:xfrm>
            <a:custGeom>
              <a:avLst/>
              <a:gdLst>
                <a:gd name="T0" fmla="*/ 0 w 35"/>
                <a:gd name="T1" fmla="*/ 52 h 52"/>
                <a:gd name="T2" fmla="*/ 5 w 35"/>
                <a:gd name="T3" fmla="*/ 48 h 52"/>
                <a:gd name="T4" fmla="*/ 8 w 35"/>
                <a:gd name="T5" fmla="*/ 43 h 52"/>
                <a:gd name="T6" fmla="*/ 13 w 35"/>
                <a:gd name="T7" fmla="*/ 36 h 52"/>
                <a:gd name="T8" fmla="*/ 17 w 35"/>
                <a:gd name="T9" fmla="*/ 28 h 52"/>
                <a:gd name="T10" fmla="*/ 22 w 35"/>
                <a:gd name="T11" fmla="*/ 19 h 52"/>
                <a:gd name="T12" fmla="*/ 26 w 35"/>
                <a:gd name="T13" fmla="*/ 11 h 52"/>
                <a:gd name="T14" fmla="*/ 31 w 35"/>
                <a:gd name="T15" fmla="*/ 5 h 52"/>
                <a:gd name="T16" fmla="*/ 35 w 3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2">
                  <a:moveTo>
                    <a:pt x="0" y="52"/>
                  </a:moveTo>
                  <a:lnTo>
                    <a:pt x="5" y="48"/>
                  </a:lnTo>
                  <a:lnTo>
                    <a:pt x="8" y="43"/>
                  </a:lnTo>
                  <a:lnTo>
                    <a:pt x="13" y="36"/>
                  </a:lnTo>
                  <a:lnTo>
                    <a:pt x="17" y="28"/>
                  </a:lnTo>
                  <a:lnTo>
                    <a:pt x="22" y="19"/>
                  </a:lnTo>
                  <a:lnTo>
                    <a:pt x="26" y="11"/>
                  </a:lnTo>
                  <a:lnTo>
                    <a:pt x="31" y="5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5" name="Freeform 553"/>
            <p:cNvSpPr>
              <a:spLocks/>
            </p:cNvSpPr>
            <p:nvPr/>
          </p:nvSpPr>
          <p:spPr bwMode="auto">
            <a:xfrm>
              <a:off x="1324" y="2639"/>
              <a:ext cx="24" cy="4"/>
            </a:xfrm>
            <a:custGeom>
              <a:avLst/>
              <a:gdLst>
                <a:gd name="T0" fmla="*/ 0 w 34"/>
                <a:gd name="T1" fmla="*/ 5 h 5"/>
                <a:gd name="T2" fmla="*/ 4 w 34"/>
                <a:gd name="T3" fmla="*/ 2 h 5"/>
                <a:gd name="T4" fmla="*/ 9 w 34"/>
                <a:gd name="T5" fmla="*/ 0 h 5"/>
                <a:gd name="T6" fmla="*/ 16 w 34"/>
                <a:gd name="T7" fmla="*/ 0 h 5"/>
                <a:gd name="T8" fmla="*/ 25 w 34"/>
                <a:gd name="T9" fmla="*/ 0 h 5"/>
                <a:gd name="T10" fmla="*/ 34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0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6" name="Freeform 554"/>
            <p:cNvSpPr>
              <a:spLocks/>
            </p:cNvSpPr>
            <p:nvPr/>
          </p:nvSpPr>
          <p:spPr bwMode="auto">
            <a:xfrm>
              <a:off x="1348" y="2632"/>
              <a:ext cx="24" cy="7"/>
            </a:xfrm>
            <a:custGeom>
              <a:avLst/>
              <a:gdLst>
                <a:gd name="T0" fmla="*/ 0 w 36"/>
                <a:gd name="T1" fmla="*/ 10 h 10"/>
                <a:gd name="T2" fmla="*/ 18 w 36"/>
                <a:gd name="T3" fmla="*/ 6 h 10"/>
                <a:gd name="T4" fmla="*/ 36 w 3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0">
                  <a:moveTo>
                    <a:pt x="0" y="10"/>
                  </a:moveTo>
                  <a:lnTo>
                    <a:pt x="18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7" name="Freeform 555"/>
            <p:cNvSpPr>
              <a:spLocks/>
            </p:cNvSpPr>
            <p:nvPr/>
          </p:nvSpPr>
          <p:spPr bwMode="auto">
            <a:xfrm>
              <a:off x="1372" y="2618"/>
              <a:ext cx="25" cy="14"/>
            </a:xfrm>
            <a:custGeom>
              <a:avLst/>
              <a:gdLst>
                <a:gd name="T0" fmla="*/ 0 w 35"/>
                <a:gd name="T1" fmla="*/ 21 h 21"/>
                <a:gd name="T2" fmla="*/ 9 w 35"/>
                <a:gd name="T3" fmla="*/ 16 h 21"/>
                <a:gd name="T4" fmla="*/ 17 w 35"/>
                <a:gd name="T5" fmla="*/ 9 h 21"/>
                <a:gd name="T6" fmla="*/ 26 w 35"/>
                <a:gd name="T7" fmla="*/ 4 h 21"/>
                <a:gd name="T8" fmla="*/ 35 w 3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0" y="21"/>
                  </a:moveTo>
                  <a:lnTo>
                    <a:pt x="9" y="16"/>
                  </a:lnTo>
                  <a:lnTo>
                    <a:pt x="17" y="9"/>
                  </a:lnTo>
                  <a:lnTo>
                    <a:pt x="26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8" name="Freeform 556"/>
            <p:cNvSpPr>
              <a:spLocks/>
            </p:cNvSpPr>
            <p:nvPr/>
          </p:nvSpPr>
          <p:spPr bwMode="auto">
            <a:xfrm>
              <a:off x="1397" y="2618"/>
              <a:ext cx="25" cy="3"/>
            </a:xfrm>
            <a:custGeom>
              <a:avLst/>
              <a:gdLst>
                <a:gd name="T0" fmla="*/ 0 w 36"/>
                <a:gd name="T1" fmla="*/ 0 h 4"/>
                <a:gd name="T2" fmla="*/ 9 w 36"/>
                <a:gd name="T3" fmla="*/ 0 h 4"/>
                <a:gd name="T4" fmla="*/ 18 w 36"/>
                <a:gd name="T5" fmla="*/ 2 h 4"/>
                <a:gd name="T6" fmla="*/ 27 w 36"/>
                <a:gd name="T7" fmla="*/ 3 h 4"/>
                <a:gd name="T8" fmla="*/ 36 w 3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">
                  <a:moveTo>
                    <a:pt x="0" y="0"/>
                  </a:moveTo>
                  <a:lnTo>
                    <a:pt x="9" y="0"/>
                  </a:lnTo>
                  <a:lnTo>
                    <a:pt x="18" y="2"/>
                  </a:lnTo>
                  <a:lnTo>
                    <a:pt x="27" y="3"/>
                  </a:lnTo>
                  <a:lnTo>
                    <a:pt x="36" y="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9" name="Freeform 557"/>
            <p:cNvSpPr>
              <a:spLocks/>
            </p:cNvSpPr>
            <p:nvPr/>
          </p:nvSpPr>
          <p:spPr bwMode="auto">
            <a:xfrm>
              <a:off x="1422" y="2618"/>
              <a:ext cx="24" cy="3"/>
            </a:xfrm>
            <a:custGeom>
              <a:avLst/>
              <a:gdLst>
                <a:gd name="T0" fmla="*/ 0 w 34"/>
                <a:gd name="T1" fmla="*/ 2 h 4"/>
                <a:gd name="T2" fmla="*/ 9 w 34"/>
                <a:gd name="T3" fmla="*/ 2 h 4"/>
                <a:gd name="T4" fmla="*/ 16 w 34"/>
                <a:gd name="T5" fmla="*/ 4 h 4"/>
                <a:gd name="T6" fmla="*/ 25 w 34"/>
                <a:gd name="T7" fmla="*/ 2 h 4"/>
                <a:gd name="T8" fmla="*/ 34 w 3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0" y="2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0" name="Freeform 558"/>
            <p:cNvSpPr>
              <a:spLocks/>
            </p:cNvSpPr>
            <p:nvPr/>
          </p:nvSpPr>
          <p:spPr bwMode="auto">
            <a:xfrm>
              <a:off x="1446" y="2597"/>
              <a:ext cx="25" cy="21"/>
            </a:xfrm>
            <a:custGeom>
              <a:avLst/>
              <a:gdLst>
                <a:gd name="T0" fmla="*/ 0 w 35"/>
                <a:gd name="T1" fmla="*/ 32 h 32"/>
                <a:gd name="T2" fmla="*/ 4 w 35"/>
                <a:gd name="T3" fmla="*/ 29 h 32"/>
                <a:gd name="T4" fmla="*/ 9 w 35"/>
                <a:gd name="T5" fmla="*/ 25 h 32"/>
                <a:gd name="T6" fmla="*/ 18 w 35"/>
                <a:gd name="T7" fmla="*/ 17 h 32"/>
                <a:gd name="T8" fmla="*/ 27 w 35"/>
                <a:gd name="T9" fmla="*/ 8 h 32"/>
                <a:gd name="T10" fmla="*/ 30 w 35"/>
                <a:gd name="T11" fmla="*/ 3 h 32"/>
                <a:gd name="T12" fmla="*/ 35 w 3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0" y="32"/>
                  </a:moveTo>
                  <a:lnTo>
                    <a:pt x="4" y="29"/>
                  </a:lnTo>
                  <a:lnTo>
                    <a:pt x="9" y="25"/>
                  </a:lnTo>
                  <a:lnTo>
                    <a:pt x="18" y="17"/>
                  </a:lnTo>
                  <a:lnTo>
                    <a:pt x="27" y="8"/>
                  </a:lnTo>
                  <a:lnTo>
                    <a:pt x="30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1" name="Freeform 559"/>
            <p:cNvSpPr>
              <a:spLocks/>
            </p:cNvSpPr>
            <p:nvPr/>
          </p:nvSpPr>
          <p:spPr bwMode="auto">
            <a:xfrm>
              <a:off x="1471" y="2589"/>
              <a:ext cx="24" cy="8"/>
            </a:xfrm>
            <a:custGeom>
              <a:avLst/>
              <a:gdLst>
                <a:gd name="T0" fmla="*/ 0 w 36"/>
                <a:gd name="T1" fmla="*/ 10 h 10"/>
                <a:gd name="T2" fmla="*/ 9 w 36"/>
                <a:gd name="T3" fmla="*/ 6 h 10"/>
                <a:gd name="T4" fmla="*/ 18 w 36"/>
                <a:gd name="T5" fmla="*/ 5 h 10"/>
                <a:gd name="T6" fmla="*/ 27 w 36"/>
                <a:gd name="T7" fmla="*/ 4 h 10"/>
                <a:gd name="T8" fmla="*/ 36 w 3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0" y="10"/>
                  </a:moveTo>
                  <a:lnTo>
                    <a:pt x="9" y="6"/>
                  </a:lnTo>
                  <a:lnTo>
                    <a:pt x="18" y="5"/>
                  </a:lnTo>
                  <a:lnTo>
                    <a:pt x="27" y="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2" name="Freeform 560"/>
            <p:cNvSpPr>
              <a:spLocks/>
            </p:cNvSpPr>
            <p:nvPr/>
          </p:nvSpPr>
          <p:spPr bwMode="auto">
            <a:xfrm>
              <a:off x="1495" y="2571"/>
              <a:ext cx="25" cy="18"/>
            </a:xfrm>
            <a:custGeom>
              <a:avLst/>
              <a:gdLst>
                <a:gd name="T0" fmla="*/ 0 w 35"/>
                <a:gd name="T1" fmla="*/ 27 h 27"/>
                <a:gd name="T2" fmla="*/ 9 w 35"/>
                <a:gd name="T3" fmla="*/ 21 h 27"/>
                <a:gd name="T4" fmla="*/ 18 w 35"/>
                <a:gd name="T5" fmla="*/ 13 h 27"/>
                <a:gd name="T6" fmla="*/ 27 w 35"/>
                <a:gd name="T7" fmla="*/ 7 h 27"/>
                <a:gd name="T8" fmla="*/ 35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9" y="21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3" name="Freeform 561"/>
            <p:cNvSpPr>
              <a:spLocks/>
            </p:cNvSpPr>
            <p:nvPr/>
          </p:nvSpPr>
          <p:spPr bwMode="auto">
            <a:xfrm>
              <a:off x="1520" y="2565"/>
              <a:ext cx="24" cy="6"/>
            </a:xfrm>
            <a:custGeom>
              <a:avLst/>
              <a:gdLst>
                <a:gd name="T0" fmla="*/ 0 w 35"/>
                <a:gd name="T1" fmla="*/ 9 h 9"/>
                <a:gd name="T2" fmla="*/ 9 w 35"/>
                <a:gd name="T3" fmla="*/ 5 h 9"/>
                <a:gd name="T4" fmla="*/ 17 w 35"/>
                <a:gd name="T5" fmla="*/ 3 h 9"/>
                <a:gd name="T6" fmla="*/ 35 w 3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9">
                  <a:moveTo>
                    <a:pt x="0" y="9"/>
                  </a:moveTo>
                  <a:lnTo>
                    <a:pt x="9" y="5"/>
                  </a:lnTo>
                  <a:lnTo>
                    <a:pt x="17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4" name="Freeform 562"/>
            <p:cNvSpPr>
              <a:spLocks/>
            </p:cNvSpPr>
            <p:nvPr/>
          </p:nvSpPr>
          <p:spPr bwMode="auto">
            <a:xfrm>
              <a:off x="1544" y="2562"/>
              <a:ext cx="25" cy="3"/>
            </a:xfrm>
            <a:custGeom>
              <a:avLst/>
              <a:gdLst>
                <a:gd name="T0" fmla="*/ 0 w 35"/>
                <a:gd name="T1" fmla="*/ 3 h 3"/>
                <a:gd name="T2" fmla="*/ 17 w 35"/>
                <a:gd name="T3" fmla="*/ 1 h 3"/>
                <a:gd name="T4" fmla="*/ 35 w 3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7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5" name="Freeform 563"/>
            <p:cNvSpPr>
              <a:spLocks/>
            </p:cNvSpPr>
            <p:nvPr/>
          </p:nvSpPr>
          <p:spPr bwMode="auto">
            <a:xfrm>
              <a:off x="1569" y="2558"/>
              <a:ext cx="25" cy="4"/>
            </a:xfrm>
            <a:custGeom>
              <a:avLst/>
              <a:gdLst>
                <a:gd name="T0" fmla="*/ 0 w 36"/>
                <a:gd name="T1" fmla="*/ 5 h 5"/>
                <a:gd name="T2" fmla="*/ 18 w 36"/>
                <a:gd name="T3" fmla="*/ 3 h 5"/>
                <a:gd name="T4" fmla="*/ 27 w 36"/>
                <a:gd name="T5" fmla="*/ 2 h 5"/>
                <a:gd name="T6" fmla="*/ 36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5"/>
                  </a:moveTo>
                  <a:lnTo>
                    <a:pt x="18" y="3"/>
                  </a:lnTo>
                  <a:lnTo>
                    <a:pt x="27" y="2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6" name="Freeform 564"/>
            <p:cNvSpPr>
              <a:spLocks/>
            </p:cNvSpPr>
            <p:nvPr/>
          </p:nvSpPr>
          <p:spPr bwMode="auto">
            <a:xfrm>
              <a:off x="1594" y="2548"/>
              <a:ext cx="25" cy="10"/>
            </a:xfrm>
            <a:custGeom>
              <a:avLst/>
              <a:gdLst>
                <a:gd name="T0" fmla="*/ 0 w 35"/>
                <a:gd name="T1" fmla="*/ 14 h 14"/>
                <a:gd name="T2" fmla="*/ 8 w 35"/>
                <a:gd name="T3" fmla="*/ 11 h 14"/>
                <a:gd name="T4" fmla="*/ 17 w 35"/>
                <a:gd name="T5" fmla="*/ 6 h 14"/>
                <a:gd name="T6" fmla="*/ 26 w 35"/>
                <a:gd name="T7" fmla="*/ 2 h 14"/>
                <a:gd name="T8" fmla="*/ 35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8" y="11"/>
                  </a:lnTo>
                  <a:lnTo>
                    <a:pt x="17" y="6"/>
                  </a:lnTo>
                  <a:lnTo>
                    <a:pt x="26" y="2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7" name="Freeform 565"/>
            <p:cNvSpPr>
              <a:spLocks/>
            </p:cNvSpPr>
            <p:nvPr/>
          </p:nvSpPr>
          <p:spPr bwMode="auto">
            <a:xfrm>
              <a:off x="1619" y="2547"/>
              <a:ext cx="24" cy="1"/>
            </a:xfrm>
            <a:custGeom>
              <a:avLst/>
              <a:gdLst>
                <a:gd name="T0" fmla="*/ 0 w 34"/>
                <a:gd name="T1" fmla="*/ 3 h 3"/>
                <a:gd name="T2" fmla="*/ 9 w 34"/>
                <a:gd name="T3" fmla="*/ 1 h 3"/>
                <a:gd name="T4" fmla="*/ 17 w 34"/>
                <a:gd name="T5" fmla="*/ 0 h 3"/>
                <a:gd name="T6" fmla="*/ 34 w 3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">
                  <a:moveTo>
                    <a:pt x="0" y="3"/>
                  </a:moveTo>
                  <a:lnTo>
                    <a:pt x="9" y="1"/>
                  </a:lnTo>
                  <a:lnTo>
                    <a:pt x="17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8" name="Line 566"/>
            <p:cNvSpPr>
              <a:spLocks noChangeShapeType="1"/>
            </p:cNvSpPr>
            <p:nvPr/>
          </p:nvSpPr>
          <p:spPr bwMode="auto">
            <a:xfrm>
              <a:off x="1643" y="2547"/>
              <a:ext cx="24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9" name="Freeform 567"/>
            <p:cNvSpPr>
              <a:spLocks/>
            </p:cNvSpPr>
            <p:nvPr/>
          </p:nvSpPr>
          <p:spPr bwMode="auto">
            <a:xfrm>
              <a:off x="1667" y="2547"/>
              <a:ext cx="25" cy="1"/>
            </a:xfrm>
            <a:custGeom>
              <a:avLst/>
              <a:gdLst>
                <a:gd name="T0" fmla="*/ 0 w 35"/>
                <a:gd name="T1" fmla="*/ 0 h 3"/>
                <a:gd name="T2" fmla="*/ 18 w 35"/>
                <a:gd name="T3" fmla="*/ 1 h 3"/>
                <a:gd name="T4" fmla="*/ 35 w 3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">
                  <a:moveTo>
                    <a:pt x="0" y="0"/>
                  </a:moveTo>
                  <a:lnTo>
                    <a:pt x="18" y="1"/>
                  </a:lnTo>
                  <a:lnTo>
                    <a:pt x="35" y="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0" name="Freeform 568"/>
            <p:cNvSpPr>
              <a:spLocks/>
            </p:cNvSpPr>
            <p:nvPr/>
          </p:nvSpPr>
          <p:spPr bwMode="auto">
            <a:xfrm>
              <a:off x="1692" y="2548"/>
              <a:ext cx="25" cy="2"/>
            </a:xfrm>
            <a:custGeom>
              <a:avLst/>
              <a:gdLst>
                <a:gd name="T0" fmla="*/ 0 w 36"/>
                <a:gd name="T1" fmla="*/ 18 w 36"/>
                <a:gd name="T2" fmla="*/ 27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0" y="0"/>
                  </a:move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1" name="Freeform 569"/>
            <p:cNvSpPr>
              <a:spLocks/>
            </p:cNvSpPr>
            <p:nvPr/>
          </p:nvSpPr>
          <p:spPr bwMode="auto">
            <a:xfrm>
              <a:off x="1717" y="2548"/>
              <a:ext cx="25" cy="6"/>
            </a:xfrm>
            <a:custGeom>
              <a:avLst/>
              <a:gdLst>
                <a:gd name="T0" fmla="*/ 0 w 35"/>
                <a:gd name="T1" fmla="*/ 0 h 7"/>
                <a:gd name="T2" fmla="*/ 9 w 35"/>
                <a:gd name="T3" fmla="*/ 1 h 7"/>
                <a:gd name="T4" fmla="*/ 17 w 35"/>
                <a:gd name="T5" fmla="*/ 3 h 7"/>
                <a:gd name="T6" fmla="*/ 35 w 3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2" name="Freeform 570"/>
            <p:cNvSpPr>
              <a:spLocks/>
            </p:cNvSpPr>
            <p:nvPr/>
          </p:nvSpPr>
          <p:spPr bwMode="auto">
            <a:xfrm>
              <a:off x="1742" y="2554"/>
              <a:ext cx="24" cy="4"/>
            </a:xfrm>
            <a:custGeom>
              <a:avLst/>
              <a:gdLst>
                <a:gd name="T0" fmla="*/ 0 w 34"/>
                <a:gd name="T1" fmla="*/ 0 h 7"/>
                <a:gd name="T2" fmla="*/ 17 w 34"/>
                <a:gd name="T3" fmla="*/ 3 h 7"/>
                <a:gd name="T4" fmla="*/ 34 w 3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0" y="0"/>
                  </a:moveTo>
                  <a:lnTo>
                    <a:pt x="17" y="3"/>
                  </a:lnTo>
                  <a:lnTo>
                    <a:pt x="34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3" name="Freeform 571"/>
            <p:cNvSpPr>
              <a:spLocks/>
            </p:cNvSpPr>
            <p:nvPr/>
          </p:nvSpPr>
          <p:spPr bwMode="auto">
            <a:xfrm>
              <a:off x="1766" y="2558"/>
              <a:ext cx="24" cy="7"/>
            </a:xfrm>
            <a:custGeom>
              <a:avLst/>
              <a:gdLst>
                <a:gd name="T0" fmla="*/ 0 w 36"/>
                <a:gd name="T1" fmla="*/ 0 h 8"/>
                <a:gd name="T2" fmla="*/ 18 w 36"/>
                <a:gd name="T3" fmla="*/ 3 h 8"/>
                <a:gd name="T4" fmla="*/ 36 w 3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18" y="3"/>
                  </a:lnTo>
                  <a:lnTo>
                    <a:pt x="36" y="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4" name="Freeform 572"/>
            <p:cNvSpPr>
              <a:spLocks/>
            </p:cNvSpPr>
            <p:nvPr/>
          </p:nvSpPr>
          <p:spPr bwMode="auto">
            <a:xfrm>
              <a:off x="1790" y="2565"/>
              <a:ext cx="25" cy="4"/>
            </a:xfrm>
            <a:custGeom>
              <a:avLst/>
              <a:gdLst>
                <a:gd name="T0" fmla="*/ 0 w 35"/>
                <a:gd name="T1" fmla="*/ 0 h 7"/>
                <a:gd name="T2" fmla="*/ 9 w 35"/>
                <a:gd name="T3" fmla="*/ 2 h 7"/>
                <a:gd name="T4" fmla="*/ 18 w 35"/>
                <a:gd name="T5" fmla="*/ 3 h 7"/>
                <a:gd name="T6" fmla="*/ 27 w 35"/>
                <a:gd name="T7" fmla="*/ 4 h 7"/>
                <a:gd name="T8" fmla="*/ 35 w 3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9" y="2"/>
                  </a:lnTo>
                  <a:lnTo>
                    <a:pt x="18" y="3"/>
                  </a:lnTo>
                  <a:lnTo>
                    <a:pt x="27" y="4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5" name="Freeform 573"/>
            <p:cNvSpPr>
              <a:spLocks/>
            </p:cNvSpPr>
            <p:nvPr/>
          </p:nvSpPr>
          <p:spPr bwMode="auto">
            <a:xfrm>
              <a:off x="1815" y="2569"/>
              <a:ext cx="25" cy="14"/>
            </a:xfrm>
            <a:custGeom>
              <a:avLst/>
              <a:gdLst>
                <a:gd name="T0" fmla="*/ 0 w 36"/>
                <a:gd name="T1" fmla="*/ 0 h 20"/>
                <a:gd name="T2" fmla="*/ 9 w 36"/>
                <a:gd name="T3" fmla="*/ 5 h 20"/>
                <a:gd name="T4" fmla="*/ 18 w 36"/>
                <a:gd name="T5" fmla="*/ 10 h 20"/>
                <a:gd name="T6" fmla="*/ 27 w 36"/>
                <a:gd name="T7" fmla="*/ 16 h 20"/>
                <a:gd name="T8" fmla="*/ 36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0" y="0"/>
                  </a:moveTo>
                  <a:lnTo>
                    <a:pt x="9" y="5"/>
                  </a:lnTo>
                  <a:lnTo>
                    <a:pt x="18" y="10"/>
                  </a:lnTo>
                  <a:lnTo>
                    <a:pt x="27" y="16"/>
                  </a:lnTo>
                  <a:lnTo>
                    <a:pt x="36" y="2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6" name="Freeform 574"/>
            <p:cNvSpPr>
              <a:spLocks/>
            </p:cNvSpPr>
            <p:nvPr/>
          </p:nvSpPr>
          <p:spPr bwMode="auto">
            <a:xfrm>
              <a:off x="1840" y="2583"/>
              <a:ext cx="24" cy="4"/>
            </a:xfrm>
            <a:custGeom>
              <a:avLst/>
              <a:gdLst>
                <a:gd name="T0" fmla="*/ 0 w 34"/>
                <a:gd name="T1" fmla="*/ 0 h 5"/>
                <a:gd name="T2" fmla="*/ 9 w 34"/>
                <a:gd name="T3" fmla="*/ 3 h 5"/>
                <a:gd name="T4" fmla="*/ 16 w 34"/>
                <a:gd name="T5" fmla="*/ 3 h 5"/>
                <a:gd name="T6" fmla="*/ 25 w 34"/>
                <a:gd name="T7" fmla="*/ 4 h 5"/>
                <a:gd name="T8" fmla="*/ 34 w 3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">
                  <a:moveTo>
                    <a:pt x="0" y="0"/>
                  </a:moveTo>
                  <a:lnTo>
                    <a:pt x="9" y="3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7" name="Freeform 575"/>
            <p:cNvSpPr>
              <a:spLocks/>
            </p:cNvSpPr>
            <p:nvPr/>
          </p:nvSpPr>
          <p:spPr bwMode="auto">
            <a:xfrm>
              <a:off x="1864" y="2587"/>
              <a:ext cx="25" cy="7"/>
            </a:xfrm>
            <a:custGeom>
              <a:avLst/>
              <a:gdLst>
                <a:gd name="T0" fmla="*/ 0 w 36"/>
                <a:gd name="T1" fmla="*/ 0 h 10"/>
                <a:gd name="T2" fmla="*/ 18 w 36"/>
                <a:gd name="T3" fmla="*/ 5 h 10"/>
                <a:gd name="T4" fmla="*/ 36 w 3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18" y="5"/>
                  </a:lnTo>
                  <a:lnTo>
                    <a:pt x="36" y="1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8" name="Freeform 576"/>
            <p:cNvSpPr>
              <a:spLocks/>
            </p:cNvSpPr>
            <p:nvPr/>
          </p:nvSpPr>
          <p:spPr bwMode="auto">
            <a:xfrm>
              <a:off x="1889" y="2594"/>
              <a:ext cx="25" cy="7"/>
            </a:xfrm>
            <a:custGeom>
              <a:avLst/>
              <a:gdLst>
                <a:gd name="T0" fmla="*/ 0 w 35"/>
                <a:gd name="T1" fmla="*/ 0 h 12"/>
                <a:gd name="T2" fmla="*/ 17 w 35"/>
                <a:gd name="T3" fmla="*/ 7 h 12"/>
                <a:gd name="T4" fmla="*/ 26 w 35"/>
                <a:gd name="T5" fmla="*/ 9 h 12"/>
                <a:gd name="T6" fmla="*/ 35 w 3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lnTo>
                    <a:pt x="17" y="7"/>
                  </a:lnTo>
                  <a:lnTo>
                    <a:pt x="26" y="9"/>
                  </a:lnTo>
                  <a:lnTo>
                    <a:pt x="35" y="1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9" name="Freeform 577"/>
            <p:cNvSpPr>
              <a:spLocks/>
            </p:cNvSpPr>
            <p:nvPr/>
          </p:nvSpPr>
          <p:spPr bwMode="auto">
            <a:xfrm>
              <a:off x="1914" y="2601"/>
              <a:ext cx="24" cy="3"/>
            </a:xfrm>
            <a:custGeom>
              <a:avLst/>
              <a:gdLst>
                <a:gd name="T0" fmla="*/ 0 w 36"/>
                <a:gd name="T1" fmla="*/ 0 h 2"/>
                <a:gd name="T2" fmla="*/ 9 w 36"/>
                <a:gd name="T3" fmla="*/ 1 h 2"/>
                <a:gd name="T4" fmla="*/ 18 w 36"/>
                <a:gd name="T5" fmla="*/ 1 h 2"/>
                <a:gd name="T6" fmla="*/ 27 w 36"/>
                <a:gd name="T7" fmla="*/ 1 h 2"/>
                <a:gd name="T8" fmla="*/ 36 w 3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7" y="1"/>
                  </a:lnTo>
                  <a:lnTo>
                    <a:pt x="36" y="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0" name="Freeform 578"/>
            <p:cNvSpPr>
              <a:spLocks/>
            </p:cNvSpPr>
            <p:nvPr/>
          </p:nvSpPr>
          <p:spPr bwMode="auto">
            <a:xfrm>
              <a:off x="1938" y="2604"/>
              <a:ext cx="24" cy="14"/>
            </a:xfrm>
            <a:custGeom>
              <a:avLst/>
              <a:gdLst>
                <a:gd name="T0" fmla="*/ 0 w 34"/>
                <a:gd name="T1" fmla="*/ 0 h 22"/>
                <a:gd name="T2" fmla="*/ 8 w 34"/>
                <a:gd name="T3" fmla="*/ 4 h 22"/>
                <a:gd name="T4" fmla="*/ 16 w 34"/>
                <a:gd name="T5" fmla="*/ 10 h 22"/>
                <a:gd name="T6" fmla="*/ 25 w 34"/>
                <a:gd name="T7" fmla="*/ 15 h 22"/>
                <a:gd name="T8" fmla="*/ 34 w 3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lnTo>
                    <a:pt x="8" y="4"/>
                  </a:lnTo>
                  <a:lnTo>
                    <a:pt x="16" y="10"/>
                  </a:lnTo>
                  <a:lnTo>
                    <a:pt x="25" y="15"/>
                  </a:lnTo>
                  <a:lnTo>
                    <a:pt x="34" y="2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1" name="Freeform 579"/>
            <p:cNvSpPr>
              <a:spLocks/>
            </p:cNvSpPr>
            <p:nvPr/>
          </p:nvSpPr>
          <p:spPr bwMode="auto">
            <a:xfrm>
              <a:off x="1962" y="2618"/>
              <a:ext cx="25" cy="16"/>
            </a:xfrm>
            <a:custGeom>
              <a:avLst/>
              <a:gdLst>
                <a:gd name="T0" fmla="*/ 0 w 35"/>
                <a:gd name="T1" fmla="*/ 0 h 21"/>
                <a:gd name="T2" fmla="*/ 9 w 35"/>
                <a:gd name="T3" fmla="*/ 6 h 21"/>
                <a:gd name="T4" fmla="*/ 18 w 35"/>
                <a:gd name="T5" fmla="*/ 11 h 21"/>
                <a:gd name="T6" fmla="*/ 26 w 35"/>
                <a:gd name="T7" fmla="*/ 18 h 21"/>
                <a:gd name="T8" fmla="*/ 35 w 3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0" y="0"/>
                  </a:moveTo>
                  <a:lnTo>
                    <a:pt x="9" y="6"/>
                  </a:lnTo>
                  <a:lnTo>
                    <a:pt x="18" y="11"/>
                  </a:lnTo>
                  <a:lnTo>
                    <a:pt x="26" y="18"/>
                  </a:lnTo>
                  <a:lnTo>
                    <a:pt x="35" y="2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2" name="Freeform 580"/>
            <p:cNvSpPr>
              <a:spLocks/>
            </p:cNvSpPr>
            <p:nvPr/>
          </p:nvSpPr>
          <p:spPr bwMode="auto">
            <a:xfrm>
              <a:off x="1987" y="2634"/>
              <a:ext cx="25" cy="1"/>
            </a:xfrm>
            <a:custGeom>
              <a:avLst/>
              <a:gdLst>
                <a:gd name="T0" fmla="*/ 0 w 36"/>
                <a:gd name="T1" fmla="*/ 0 h 3"/>
                <a:gd name="T2" fmla="*/ 9 w 36"/>
                <a:gd name="T3" fmla="*/ 2 h 3"/>
                <a:gd name="T4" fmla="*/ 18 w 36"/>
                <a:gd name="T5" fmla="*/ 3 h 3"/>
                <a:gd name="T6" fmla="*/ 27 w 36"/>
                <a:gd name="T7" fmla="*/ 3 h 3"/>
                <a:gd name="T8" fmla="*/ 36 w 3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">
                  <a:moveTo>
                    <a:pt x="0" y="0"/>
                  </a:moveTo>
                  <a:lnTo>
                    <a:pt x="9" y="2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36" y="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3" name="Freeform 581"/>
            <p:cNvSpPr>
              <a:spLocks/>
            </p:cNvSpPr>
            <p:nvPr/>
          </p:nvSpPr>
          <p:spPr bwMode="auto">
            <a:xfrm>
              <a:off x="2012" y="2635"/>
              <a:ext cx="25" cy="6"/>
            </a:xfrm>
            <a:custGeom>
              <a:avLst/>
              <a:gdLst>
                <a:gd name="T0" fmla="*/ 0 w 35"/>
                <a:gd name="T1" fmla="*/ 0 h 7"/>
                <a:gd name="T2" fmla="*/ 18 w 35"/>
                <a:gd name="T3" fmla="*/ 2 h 7"/>
                <a:gd name="T4" fmla="*/ 26 w 35"/>
                <a:gd name="T5" fmla="*/ 4 h 7"/>
                <a:gd name="T6" fmla="*/ 35 w 3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18" y="2"/>
                  </a:lnTo>
                  <a:lnTo>
                    <a:pt x="26" y="4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4" name="Freeform 582"/>
            <p:cNvSpPr>
              <a:spLocks/>
            </p:cNvSpPr>
            <p:nvPr/>
          </p:nvSpPr>
          <p:spPr bwMode="auto">
            <a:xfrm>
              <a:off x="2037" y="2641"/>
              <a:ext cx="24" cy="19"/>
            </a:xfrm>
            <a:custGeom>
              <a:avLst/>
              <a:gdLst>
                <a:gd name="T0" fmla="*/ 0 w 34"/>
                <a:gd name="T1" fmla="*/ 0 h 28"/>
                <a:gd name="T2" fmla="*/ 4 w 34"/>
                <a:gd name="T3" fmla="*/ 3 h 28"/>
                <a:gd name="T4" fmla="*/ 9 w 34"/>
                <a:gd name="T5" fmla="*/ 7 h 28"/>
                <a:gd name="T6" fmla="*/ 17 w 34"/>
                <a:gd name="T7" fmla="*/ 14 h 28"/>
                <a:gd name="T8" fmla="*/ 26 w 34"/>
                <a:gd name="T9" fmla="*/ 23 h 28"/>
                <a:gd name="T10" fmla="*/ 31 w 34"/>
                <a:gd name="T11" fmla="*/ 26 h 28"/>
                <a:gd name="T12" fmla="*/ 34 w 3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0" y="0"/>
                  </a:moveTo>
                  <a:lnTo>
                    <a:pt x="4" y="3"/>
                  </a:lnTo>
                  <a:lnTo>
                    <a:pt x="9" y="7"/>
                  </a:lnTo>
                  <a:lnTo>
                    <a:pt x="17" y="14"/>
                  </a:lnTo>
                  <a:lnTo>
                    <a:pt x="26" y="23"/>
                  </a:lnTo>
                  <a:lnTo>
                    <a:pt x="31" y="26"/>
                  </a:lnTo>
                  <a:lnTo>
                    <a:pt x="34" y="2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5" name="Freeform 583"/>
            <p:cNvSpPr>
              <a:spLocks/>
            </p:cNvSpPr>
            <p:nvPr/>
          </p:nvSpPr>
          <p:spPr bwMode="auto">
            <a:xfrm>
              <a:off x="2061" y="2660"/>
              <a:ext cx="24" cy="2"/>
            </a:xfrm>
            <a:custGeom>
              <a:avLst/>
              <a:gdLst>
                <a:gd name="T0" fmla="*/ 0 w 36"/>
                <a:gd name="T1" fmla="*/ 1 h 3"/>
                <a:gd name="T2" fmla="*/ 4 w 36"/>
                <a:gd name="T3" fmla="*/ 3 h 3"/>
                <a:gd name="T4" fmla="*/ 9 w 36"/>
                <a:gd name="T5" fmla="*/ 3 h 3"/>
                <a:gd name="T6" fmla="*/ 18 w 36"/>
                <a:gd name="T7" fmla="*/ 1 h 3"/>
                <a:gd name="T8" fmla="*/ 27 w 36"/>
                <a:gd name="T9" fmla="*/ 0 h 3"/>
                <a:gd name="T10" fmla="*/ 31 w 36"/>
                <a:gd name="T11" fmla="*/ 0 h 3"/>
                <a:gd name="T12" fmla="*/ 36 w 3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">
                  <a:moveTo>
                    <a:pt x="0" y="1"/>
                  </a:moveTo>
                  <a:lnTo>
                    <a:pt x="4" y="3"/>
                  </a:lnTo>
                  <a:lnTo>
                    <a:pt x="9" y="3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6" name="Freeform 584"/>
            <p:cNvSpPr>
              <a:spLocks/>
            </p:cNvSpPr>
            <p:nvPr/>
          </p:nvSpPr>
          <p:spPr bwMode="auto">
            <a:xfrm>
              <a:off x="2085" y="2660"/>
              <a:ext cx="25" cy="18"/>
            </a:xfrm>
            <a:custGeom>
              <a:avLst/>
              <a:gdLst>
                <a:gd name="T0" fmla="*/ 0 w 35"/>
                <a:gd name="T1" fmla="*/ 0 h 26"/>
                <a:gd name="T2" fmla="*/ 4 w 35"/>
                <a:gd name="T3" fmla="*/ 3 h 26"/>
                <a:gd name="T4" fmla="*/ 9 w 35"/>
                <a:gd name="T5" fmla="*/ 5 h 26"/>
                <a:gd name="T6" fmla="*/ 18 w 35"/>
                <a:gd name="T7" fmla="*/ 12 h 26"/>
                <a:gd name="T8" fmla="*/ 27 w 35"/>
                <a:gd name="T9" fmla="*/ 19 h 26"/>
                <a:gd name="T10" fmla="*/ 35 w 35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7" y="19"/>
                  </a:lnTo>
                  <a:lnTo>
                    <a:pt x="35" y="2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7" name="Freeform 585"/>
            <p:cNvSpPr>
              <a:spLocks/>
            </p:cNvSpPr>
            <p:nvPr/>
          </p:nvSpPr>
          <p:spPr bwMode="auto">
            <a:xfrm>
              <a:off x="2110" y="2678"/>
              <a:ext cx="25" cy="10"/>
            </a:xfrm>
            <a:custGeom>
              <a:avLst/>
              <a:gdLst>
                <a:gd name="T0" fmla="*/ 0 w 36"/>
                <a:gd name="T1" fmla="*/ 0 h 15"/>
                <a:gd name="T2" fmla="*/ 9 w 36"/>
                <a:gd name="T3" fmla="*/ 5 h 15"/>
                <a:gd name="T4" fmla="*/ 18 w 36"/>
                <a:gd name="T5" fmla="*/ 9 h 15"/>
                <a:gd name="T6" fmla="*/ 36 w 36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5">
                  <a:moveTo>
                    <a:pt x="0" y="0"/>
                  </a:moveTo>
                  <a:lnTo>
                    <a:pt x="9" y="5"/>
                  </a:lnTo>
                  <a:lnTo>
                    <a:pt x="18" y="9"/>
                  </a:lnTo>
                  <a:lnTo>
                    <a:pt x="36" y="1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8" name="Freeform 586"/>
            <p:cNvSpPr>
              <a:spLocks/>
            </p:cNvSpPr>
            <p:nvPr/>
          </p:nvSpPr>
          <p:spPr bwMode="auto">
            <a:xfrm>
              <a:off x="2135" y="2688"/>
              <a:ext cx="24" cy="8"/>
            </a:xfrm>
            <a:custGeom>
              <a:avLst/>
              <a:gdLst>
                <a:gd name="T0" fmla="*/ 0 w 34"/>
                <a:gd name="T1" fmla="*/ 0 h 11"/>
                <a:gd name="T2" fmla="*/ 9 w 34"/>
                <a:gd name="T3" fmla="*/ 2 h 11"/>
                <a:gd name="T4" fmla="*/ 16 w 34"/>
                <a:gd name="T5" fmla="*/ 4 h 11"/>
                <a:gd name="T6" fmla="*/ 25 w 34"/>
                <a:gd name="T7" fmla="*/ 6 h 11"/>
                <a:gd name="T8" fmla="*/ 34 w 3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5" y="6"/>
                  </a:lnTo>
                  <a:lnTo>
                    <a:pt x="34" y="1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9" name="Freeform 587"/>
            <p:cNvSpPr>
              <a:spLocks/>
            </p:cNvSpPr>
            <p:nvPr/>
          </p:nvSpPr>
          <p:spPr bwMode="auto">
            <a:xfrm>
              <a:off x="2159" y="2696"/>
              <a:ext cx="25" cy="27"/>
            </a:xfrm>
            <a:custGeom>
              <a:avLst/>
              <a:gdLst>
                <a:gd name="T0" fmla="*/ 0 w 36"/>
                <a:gd name="T1" fmla="*/ 0 h 37"/>
                <a:gd name="T2" fmla="*/ 4 w 36"/>
                <a:gd name="T3" fmla="*/ 4 h 37"/>
                <a:gd name="T4" fmla="*/ 9 w 36"/>
                <a:gd name="T5" fmla="*/ 8 h 37"/>
                <a:gd name="T6" fmla="*/ 18 w 36"/>
                <a:gd name="T7" fmla="*/ 19 h 37"/>
                <a:gd name="T8" fmla="*/ 27 w 36"/>
                <a:gd name="T9" fmla="*/ 30 h 37"/>
                <a:gd name="T10" fmla="*/ 31 w 36"/>
                <a:gd name="T11" fmla="*/ 35 h 37"/>
                <a:gd name="T12" fmla="*/ 36 w 36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7">
                  <a:moveTo>
                    <a:pt x="0" y="0"/>
                  </a:moveTo>
                  <a:lnTo>
                    <a:pt x="4" y="4"/>
                  </a:lnTo>
                  <a:lnTo>
                    <a:pt x="9" y="8"/>
                  </a:lnTo>
                  <a:lnTo>
                    <a:pt x="18" y="19"/>
                  </a:lnTo>
                  <a:lnTo>
                    <a:pt x="27" y="30"/>
                  </a:lnTo>
                  <a:lnTo>
                    <a:pt x="31" y="35"/>
                  </a:lnTo>
                  <a:lnTo>
                    <a:pt x="36" y="3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0" name="Freeform 588"/>
            <p:cNvSpPr>
              <a:spLocks/>
            </p:cNvSpPr>
            <p:nvPr/>
          </p:nvSpPr>
          <p:spPr bwMode="auto">
            <a:xfrm>
              <a:off x="2184" y="2723"/>
              <a:ext cx="25" cy="1"/>
            </a:xfrm>
            <a:custGeom>
              <a:avLst/>
              <a:gdLst>
                <a:gd name="T0" fmla="*/ 0 w 35"/>
                <a:gd name="T1" fmla="*/ 0 h 3"/>
                <a:gd name="T2" fmla="*/ 3 w 35"/>
                <a:gd name="T3" fmla="*/ 1 h 3"/>
                <a:gd name="T4" fmla="*/ 9 w 35"/>
                <a:gd name="T5" fmla="*/ 3 h 3"/>
                <a:gd name="T6" fmla="*/ 17 w 35"/>
                <a:gd name="T7" fmla="*/ 1 h 3"/>
                <a:gd name="T8" fmla="*/ 26 w 35"/>
                <a:gd name="T9" fmla="*/ 0 h 3"/>
                <a:gd name="T10" fmla="*/ 31 w 35"/>
                <a:gd name="T11" fmla="*/ 0 h 3"/>
                <a:gd name="T12" fmla="*/ 35 w 3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0" y="0"/>
                  </a:moveTo>
                  <a:lnTo>
                    <a:pt x="3" y="1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1" name="Freeform 589"/>
            <p:cNvSpPr>
              <a:spLocks/>
            </p:cNvSpPr>
            <p:nvPr/>
          </p:nvSpPr>
          <p:spPr bwMode="auto">
            <a:xfrm>
              <a:off x="2209" y="2723"/>
              <a:ext cx="24" cy="17"/>
            </a:xfrm>
            <a:custGeom>
              <a:avLst/>
              <a:gdLst>
                <a:gd name="T0" fmla="*/ 0 w 36"/>
                <a:gd name="T1" fmla="*/ 0 h 25"/>
                <a:gd name="T2" fmla="*/ 3 w 36"/>
                <a:gd name="T3" fmla="*/ 0 h 25"/>
                <a:gd name="T4" fmla="*/ 6 w 36"/>
                <a:gd name="T5" fmla="*/ 2 h 25"/>
                <a:gd name="T6" fmla="*/ 12 w 36"/>
                <a:gd name="T7" fmla="*/ 3 h 25"/>
                <a:gd name="T8" fmla="*/ 18 w 36"/>
                <a:gd name="T9" fmla="*/ 4 h 25"/>
                <a:gd name="T10" fmla="*/ 24 w 36"/>
                <a:gd name="T11" fmla="*/ 8 h 25"/>
                <a:gd name="T12" fmla="*/ 29 w 36"/>
                <a:gd name="T13" fmla="*/ 12 h 25"/>
                <a:gd name="T14" fmla="*/ 33 w 36"/>
                <a:gd name="T15" fmla="*/ 17 h 25"/>
                <a:gd name="T16" fmla="*/ 36 w 3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29" y="12"/>
                  </a:lnTo>
                  <a:lnTo>
                    <a:pt x="33" y="17"/>
                  </a:lnTo>
                  <a:lnTo>
                    <a:pt x="36" y="2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2" name="Freeform 590"/>
            <p:cNvSpPr>
              <a:spLocks/>
            </p:cNvSpPr>
            <p:nvPr/>
          </p:nvSpPr>
          <p:spPr bwMode="auto">
            <a:xfrm>
              <a:off x="2233" y="2740"/>
              <a:ext cx="49" cy="503"/>
            </a:xfrm>
            <a:custGeom>
              <a:avLst/>
              <a:gdLst>
                <a:gd name="T0" fmla="*/ 0 w 69"/>
                <a:gd name="T1" fmla="*/ 0 h 720"/>
                <a:gd name="T2" fmla="*/ 1 w 69"/>
                <a:gd name="T3" fmla="*/ 12 h 720"/>
                <a:gd name="T4" fmla="*/ 3 w 69"/>
                <a:gd name="T5" fmla="*/ 25 h 720"/>
                <a:gd name="T6" fmla="*/ 5 w 69"/>
                <a:gd name="T7" fmla="*/ 40 h 720"/>
                <a:gd name="T8" fmla="*/ 7 w 69"/>
                <a:gd name="T9" fmla="*/ 57 h 720"/>
                <a:gd name="T10" fmla="*/ 8 w 69"/>
                <a:gd name="T11" fmla="*/ 73 h 720"/>
                <a:gd name="T12" fmla="*/ 11 w 69"/>
                <a:gd name="T13" fmla="*/ 92 h 720"/>
                <a:gd name="T14" fmla="*/ 12 w 69"/>
                <a:gd name="T15" fmla="*/ 111 h 720"/>
                <a:gd name="T16" fmla="*/ 15 w 69"/>
                <a:gd name="T17" fmla="*/ 130 h 720"/>
                <a:gd name="T18" fmla="*/ 19 w 69"/>
                <a:gd name="T19" fmla="*/ 173 h 720"/>
                <a:gd name="T20" fmla="*/ 24 w 69"/>
                <a:gd name="T21" fmla="*/ 219 h 720"/>
                <a:gd name="T22" fmla="*/ 27 w 69"/>
                <a:gd name="T23" fmla="*/ 266 h 720"/>
                <a:gd name="T24" fmla="*/ 33 w 69"/>
                <a:gd name="T25" fmla="*/ 317 h 720"/>
                <a:gd name="T26" fmla="*/ 36 w 69"/>
                <a:gd name="T27" fmla="*/ 367 h 720"/>
                <a:gd name="T28" fmla="*/ 41 w 69"/>
                <a:gd name="T29" fmla="*/ 419 h 720"/>
                <a:gd name="T30" fmla="*/ 52 w 69"/>
                <a:gd name="T31" fmla="*/ 523 h 720"/>
                <a:gd name="T32" fmla="*/ 55 w 69"/>
                <a:gd name="T33" fmla="*/ 575 h 720"/>
                <a:gd name="T34" fmla="*/ 60 w 69"/>
                <a:gd name="T35" fmla="*/ 625 h 720"/>
                <a:gd name="T36" fmla="*/ 64 w 69"/>
                <a:gd name="T37" fmla="*/ 673 h 720"/>
                <a:gd name="T38" fmla="*/ 69 w 69"/>
                <a:gd name="T3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720">
                  <a:moveTo>
                    <a:pt x="0" y="0"/>
                  </a:moveTo>
                  <a:lnTo>
                    <a:pt x="1" y="12"/>
                  </a:lnTo>
                  <a:lnTo>
                    <a:pt x="3" y="25"/>
                  </a:lnTo>
                  <a:lnTo>
                    <a:pt x="5" y="40"/>
                  </a:lnTo>
                  <a:lnTo>
                    <a:pt x="7" y="57"/>
                  </a:lnTo>
                  <a:lnTo>
                    <a:pt x="8" y="73"/>
                  </a:lnTo>
                  <a:lnTo>
                    <a:pt x="11" y="92"/>
                  </a:lnTo>
                  <a:lnTo>
                    <a:pt x="12" y="111"/>
                  </a:lnTo>
                  <a:lnTo>
                    <a:pt x="15" y="130"/>
                  </a:lnTo>
                  <a:lnTo>
                    <a:pt x="19" y="173"/>
                  </a:lnTo>
                  <a:lnTo>
                    <a:pt x="24" y="219"/>
                  </a:lnTo>
                  <a:lnTo>
                    <a:pt x="27" y="266"/>
                  </a:lnTo>
                  <a:lnTo>
                    <a:pt x="33" y="317"/>
                  </a:lnTo>
                  <a:lnTo>
                    <a:pt x="36" y="367"/>
                  </a:lnTo>
                  <a:lnTo>
                    <a:pt x="41" y="419"/>
                  </a:lnTo>
                  <a:lnTo>
                    <a:pt x="52" y="523"/>
                  </a:lnTo>
                  <a:lnTo>
                    <a:pt x="55" y="575"/>
                  </a:lnTo>
                  <a:lnTo>
                    <a:pt x="60" y="625"/>
                  </a:lnTo>
                  <a:lnTo>
                    <a:pt x="64" y="673"/>
                  </a:lnTo>
                  <a:lnTo>
                    <a:pt x="69" y="72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3" name="Freeform 591"/>
            <p:cNvSpPr>
              <a:spLocks/>
            </p:cNvSpPr>
            <p:nvPr/>
          </p:nvSpPr>
          <p:spPr bwMode="auto">
            <a:xfrm>
              <a:off x="1059" y="3225"/>
              <a:ext cx="38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4" name="Freeform 592"/>
            <p:cNvSpPr>
              <a:spLocks/>
            </p:cNvSpPr>
            <p:nvPr/>
          </p:nvSpPr>
          <p:spPr bwMode="auto">
            <a:xfrm>
              <a:off x="1109" y="2720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5" name="Freeform 593"/>
            <p:cNvSpPr>
              <a:spLocks/>
            </p:cNvSpPr>
            <p:nvPr/>
          </p:nvSpPr>
          <p:spPr bwMode="auto">
            <a:xfrm>
              <a:off x="1133" y="2701"/>
              <a:ext cx="36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6" name="Freeform 594"/>
            <p:cNvSpPr>
              <a:spLocks/>
            </p:cNvSpPr>
            <p:nvPr/>
          </p:nvSpPr>
          <p:spPr bwMode="auto">
            <a:xfrm>
              <a:off x="1157" y="2694"/>
              <a:ext cx="37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7" name="Freeform 595"/>
            <p:cNvSpPr>
              <a:spLocks/>
            </p:cNvSpPr>
            <p:nvPr/>
          </p:nvSpPr>
          <p:spPr bwMode="auto">
            <a:xfrm>
              <a:off x="1182" y="2694"/>
              <a:ext cx="38" cy="36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8" name="Freeform 596"/>
            <p:cNvSpPr>
              <a:spLocks/>
            </p:cNvSpPr>
            <p:nvPr/>
          </p:nvSpPr>
          <p:spPr bwMode="auto">
            <a:xfrm>
              <a:off x="1207" y="2673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9" name="Freeform 597"/>
            <p:cNvSpPr>
              <a:spLocks/>
            </p:cNvSpPr>
            <p:nvPr/>
          </p:nvSpPr>
          <p:spPr bwMode="auto">
            <a:xfrm>
              <a:off x="1231" y="2663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0" name="Freeform 598"/>
            <p:cNvSpPr>
              <a:spLocks/>
            </p:cNvSpPr>
            <p:nvPr/>
          </p:nvSpPr>
          <p:spPr bwMode="auto">
            <a:xfrm>
              <a:off x="1256" y="2645"/>
              <a:ext cx="36" cy="36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1" name="Freeform 599"/>
            <p:cNvSpPr>
              <a:spLocks/>
            </p:cNvSpPr>
            <p:nvPr/>
          </p:nvSpPr>
          <p:spPr bwMode="auto">
            <a:xfrm>
              <a:off x="1280" y="2660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2" name="Freeform 600"/>
            <p:cNvSpPr>
              <a:spLocks/>
            </p:cNvSpPr>
            <p:nvPr/>
          </p:nvSpPr>
          <p:spPr bwMode="auto">
            <a:xfrm>
              <a:off x="1305" y="2624"/>
              <a:ext cx="38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3" name="Freeform 601"/>
            <p:cNvSpPr>
              <a:spLocks/>
            </p:cNvSpPr>
            <p:nvPr/>
          </p:nvSpPr>
          <p:spPr bwMode="auto">
            <a:xfrm>
              <a:off x="1329" y="2621"/>
              <a:ext cx="37" cy="36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4" name="Freeform 602"/>
            <p:cNvSpPr>
              <a:spLocks/>
            </p:cNvSpPr>
            <p:nvPr/>
          </p:nvSpPr>
          <p:spPr bwMode="auto">
            <a:xfrm>
              <a:off x="1354" y="2614"/>
              <a:ext cx="38" cy="36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5" name="Freeform 603"/>
            <p:cNvSpPr>
              <a:spLocks/>
            </p:cNvSpPr>
            <p:nvPr/>
          </p:nvSpPr>
          <p:spPr bwMode="auto">
            <a:xfrm>
              <a:off x="1379" y="2599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6" name="Freeform 604"/>
            <p:cNvSpPr>
              <a:spLocks/>
            </p:cNvSpPr>
            <p:nvPr/>
          </p:nvSpPr>
          <p:spPr bwMode="auto">
            <a:xfrm>
              <a:off x="1404" y="2601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7" name="Freeform 605"/>
            <p:cNvSpPr>
              <a:spLocks/>
            </p:cNvSpPr>
            <p:nvPr/>
          </p:nvSpPr>
          <p:spPr bwMode="auto">
            <a:xfrm>
              <a:off x="1428" y="2600"/>
              <a:ext cx="36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8" name="Freeform 606"/>
            <p:cNvSpPr>
              <a:spLocks/>
            </p:cNvSpPr>
            <p:nvPr/>
          </p:nvSpPr>
          <p:spPr bwMode="auto">
            <a:xfrm>
              <a:off x="1452" y="2578"/>
              <a:ext cx="37" cy="37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9" name="Freeform 607"/>
            <p:cNvSpPr>
              <a:spLocks/>
            </p:cNvSpPr>
            <p:nvPr/>
          </p:nvSpPr>
          <p:spPr bwMode="auto">
            <a:xfrm>
              <a:off x="1477" y="2571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0" name="Freeform 608"/>
            <p:cNvSpPr>
              <a:spLocks/>
            </p:cNvSpPr>
            <p:nvPr/>
          </p:nvSpPr>
          <p:spPr bwMode="auto">
            <a:xfrm>
              <a:off x="1502" y="2552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1" name="Freeform 609"/>
            <p:cNvSpPr>
              <a:spLocks/>
            </p:cNvSpPr>
            <p:nvPr/>
          </p:nvSpPr>
          <p:spPr bwMode="auto">
            <a:xfrm>
              <a:off x="1526" y="2545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2" name="Freeform 610"/>
            <p:cNvSpPr>
              <a:spLocks/>
            </p:cNvSpPr>
            <p:nvPr/>
          </p:nvSpPr>
          <p:spPr bwMode="auto">
            <a:xfrm>
              <a:off x="1551" y="2543"/>
              <a:ext cx="36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3" name="Freeform 611"/>
            <p:cNvSpPr>
              <a:spLocks/>
            </p:cNvSpPr>
            <p:nvPr/>
          </p:nvSpPr>
          <p:spPr bwMode="auto">
            <a:xfrm>
              <a:off x="1575" y="2540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4" name="Freeform 612"/>
            <p:cNvSpPr>
              <a:spLocks/>
            </p:cNvSpPr>
            <p:nvPr/>
          </p:nvSpPr>
          <p:spPr bwMode="auto">
            <a:xfrm>
              <a:off x="1600" y="2530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5" name="Freeform 613"/>
            <p:cNvSpPr>
              <a:spLocks/>
            </p:cNvSpPr>
            <p:nvPr/>
          </p:nvSpPr>
          <p:spPr bwMode="auto">
            <a:xfrm>
              <a:off x="1624" y="2529"/>
              <a:ext cx="37" cy="36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6" name="Freeform 614"/>
            <p:cNvSpPr>
              <a:spLocks/>
            </p:cNvSpPr>
            <p:nvPr/>
          </p:nvSpPr>
          <p:spPr bwMode="auto">
            <a:xfrm>
              <a:off x="1649" y="2529"/>
              <a:ext cx="38" cy="36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7" name="Freeform 615"/>
            <p:cNvSpPr>
              <a:spLocks/>
            </p:cNvSpPr>
            <p:nvPr/>
          </p:nvSpPr>
          <p:spPr bwMode="auto">
            <a:xfrm>
              <a:off x="1674" y="2530"/>
              <a:ext cx="36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8" name="Freeform 616"/>
            <p:cNvSpPr>
              <a:spLocks/>
            </p:cNvSpPr>
            <p:nvPr/>
          </p:nvSpPr>
          <p:spPr bwMode="auto">
            <a:xfrm>
              <a:off x="1699" y="2530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9" name="Freeform 617"/>
            <p:cNvSpPr>
              <a:spLocks/>
            </p:cNvSpPr>
            <p:nvPr/>
          </p:nvSpPr>
          <p:spPr bwMode="auto">
            <a:xfrm>
              <a:off x="1723" y="2536"/>
              <a:ext cx="38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0" name="Freeform 618"/>
            <p:cNvSpPr>
              <a:spLocks/>
            </p:cNvSpPr>
            <p:nvPr/>
          </p:nvSpPr>
          <p:spPr bwMode="auto">
            <a:xfrm>
              <a:off x="1747" y="2540"/>
              <a:ext cx="37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1" name="Freeform 619"/>
            <p:cNvSpPr>
              <a:spLocks/>
            </p:cNvSpPr>
            <p:nvPr/>
          </p:nvSpPr>
          <p:spPr bwMode="auto">
            <a:xfrm>
              <a:off x="1772" y="2545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2" name="Freeform 620"/>
            <p:cNvSpPr>
              <a:spLocks/>
            </p:cNvSpPr>
            <p:nvPr/>
          </p:nvSpPr>
          <p:spPr bwMode="auto">
            <a:xfrm>
              <a:off x="1797" y="2551"/>
              <a:ext cx="38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3" name="Freeform 621"/>
            <p:cNvSpPr>
              <a:spLocks/>
            </p:cNvSpPr>
            <p:nvPr/>
          </p:nvSpPr>
          <p:spPr bwMode="auto">
            <a:xfrm>
              <a:off x="1822" y="2565"/>
              <a:ext cx="36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4" name="Freeform 622"/>
            <p:cNvSpPr>
              <a:spLocks/>
            </p:cNvSpPr>
            <p:nvPr/>
          </p:nvSpPr>
          <p:spPr bwMode="auto">
            <a:xfrm>
              <a:off x="1846" y="2568"/>
              <a:ext cx="36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5" name="Freeform 623"/>
            <p:cNvSpPr>
              <a:spLocks/>
            </p:cNvSpPr>
            <p:nvPr/>
          </p:nvSpPr>
          <p:spPr bwMode="auto">
            <a:xfrm>
              <a:off x="1870" y="2575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6" name="Freeform 624"/>
            <p:cNvSpPr>
              <a:spLocks/>
            </p:cNvSpPr>
            <p:nvPr/>
          </p:nvSpPr>
          <p:spPr bwMode="auto">
            <a:xfrm>
              <a:off x="1895" y="2583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7" name="Freeform 625"/>
            <p:cNvSpPr>
              <a:spLocks/>
            </p:cNvSpPr>
            <p:nvPr/>
          </p:nvSpPr>
          <p:spPr bwMode="auto">
            <a:xfrm>
              <a:off x="1920" y="2585"/>
              <a:ext cx="38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8" name="Freeform 626"/>
            <p:cNvSpPr>
              <a:spLocks/>
            </p:cNvSpPr>
            <p:nvPr/>
          </p:nvSpPr>
          <p:spPr bwMode="auto">
            <a:xfrm>
              <a:off x="1944" y="2600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9" name="Freeform 627"/>
            <p:cNvSpPr>
              <a:spLocks/>
            </p:cNvSpPr>
            <p:nvPr/>
          </p:nvSpPr>
          <p:spPr bwMode="auto">
            <a:xfrm>
              <a:off x="1969" y="2615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0" name="Freeform 628"/>
            <p:cNvSpPr>
              <a:spLocks/>
            </p:cNvSpPr>
            <p:nvPr/>
          </p:nvSpPr>
          <p:spPr bwMode="auto">
            <a:xfrm>
              <a:off x="1994" y="2617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1" name="Freeform 629"/>
            <p:cNvSpPr>
              <a:spLocks/>
            </p:cNvSpPr>
            <p:nvPr/>
          </p:nvSpPr>
          <p:spPr bwMode="auto">
            <a:xfrm>
              <a:off x="2018" y="2622"/>
              <a:ext cx="38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2" name="Freeform 630"/>
            <p:cNvSpPr>
              <a:spLocks/>
            </p:cNvSpPr>
            <p:nvPr/>
          </p:nvSpPr>
          <p:spPr bwMode="auto">
            <a:xfrm>
              <a:off x="2042" y="2642"/>
              <a:ext cx="37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3" name="Freeform 631"/>
            <p:cNvSpPr>
              <a:spLocks/>
            </p:cNvSpPr>
            <p:nvPr/>
          </p:nvSpPr>
          <p:spPr bwMode="auto">
            <a:xfrm>
              <a:off x="2067" y="2642"/>
              <a:ext cx="38" cy="36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4" name="Freeform 632"/>
            <p:cNvSpPr>
              <a:spLocks/>
            </p:cNvSpPr>
            <p:nvPr/>
          </p:nvSpPr>
          <p:spPr bwMode="auto">
            <a:xfrm>
              <a:off x="2092" y="2660"/>
              <a:ext cx="38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5" name="Freeform 633"/>
            <p:cNvSpPr>
              <a:spLocks/>
            </p:cNvSpPr>
            <p:nvPr/>
          </p:nvSpPr>
          <p:spPr bwMode="auto">
            <a:xfrm>
              <a:off x="2117" y="2670"/>
              <a:ext cx="36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6" name="Freeform 634"/>
            <p:cNvSpPr>
              <a:spLocks/>
            </p:cNvSpPr>
            <p:nvPr/>
          </p:nvSpPr>
          <p:spPr bwMode="auto">
            <a:xfrm>
              <a:off x="2141" y="2678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7" name="Freeform 635"/>
            <p:cNvSpPr>
              <a:spLocks/>
            </p:cNvSpPr>
            <p:nvPr/>
          </p:nvSpPr>
          <p:spPr bwMode="auto">
            <a:xfrm>
              <a:off x="2166" y="2703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8" name="Freeform 636"/>
            <p:cNvSpPr>
              <a:spLocks/>
            </p:cNvSpPr>
            <p:nvPr/>
          </p:nvSpPr>
          <p:spPr bwMode="auto">
            <a:xfrm>
              <a:off x="2190" y="2705"/>
              <a:ext cx="38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9" name="Freeform 637"/>
            <p:cNvSpPr>
              <a:spLocks/>
            </p:cNvSpPr>
            <p:nvPr/>
          </p:nvSpPr>
          <p:spPr bwMode="auto">
            <a:xfrm>
              <a:off x="2215" y="2722"/>
              <a:ext cx="38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30" name="Freeform 638"/>
            <p:cNvSpPr>
              <a:spLocks/>
            </p:cNvSpPr>
            <p:nvPr/>
          </p:nvSpPr>
          <p:spPr bwMode="auto">
            <a:xfrm>
              <a:off x="2264" y="3225"/>
              <a:ext cx="36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32" name="Rectangle 640"/>
            <p:cNvSpPr>
              <a:spLocks noChangeArrowheads="1"/>
            </p:cNvSpPr>
            <p:nvPr/>
          </p:nvSpPr>
          <p:spPr bwMode="auto">
            <a:xfrm>
              <a:off x="1000" y="3208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33" name="Rectangle 641"/>
            <p:cNvSpPr>
              <a:spLocks noChangeArrowheads="1"/>
            </p:cNvSpPr>
            <p:nvPr/>
          </p:nvSpPr>
          <p:spPr bwMode="auto">
            <a:xfrm>
              <a:off x="1000" y="3094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34" name="Rectangle 642"/>
            <p:cNvSpPr>
              <a:spLocks noChangeArrowheads="1"/>
            </p:cNvSpPr>
            <p:nvPr/>
          </p:nvSpPr>
          <p:spPr bwMode="auto">
            <a:xfrm>
              <a:off x="1000" y="2978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35" name="Rectangle 643"/>
            <p:cNvSpPr>
              <a:spLocks noChangeArrowheads="1"/>
            </p:cNvSpPr>
            <p:nvPr/>
          </p:nvSpPr>
          <p:spPr bwMode="auto">
            <a:xfrm>
              <a:off x="1000" y="2863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36" name="Rectangle 644"/>
            <p:cNvSpPr>
              <a:spLocks noChangeArrowheads="1"/>
            </p:cNvSpPr>
            <p:nvPr/>
          </p:nvSpPr>
          <p:spPr bwMode="auto">
            <a:xfrm>
              <a:off x="1000" y="2747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37" name="Rectangle 645"/>
            <p:cNvSpPr>
              <a:spLocks noChangeArrowheads="1"/>
            </p:cNvSpPr>
            <p:nvPr/>
          </p:nvSpPr>
          <p:spPr bwMode="auto">
            <a:xfrm>
              <a:off x="1000" y="2631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38" name="Rectangle 646"/>
            <p:cNvSpPr>
              <a:spLocks noChangeArrowheads="1"/>
            </p:cNvSpPr>
            <p:nvPr/>
          </p:nvSpPr>
          <p:spPr bwMode="auto">
            <a:xfrm>
              <a:off x="1000" y="251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39" name="Rectangle 647"/>
            <p:cNvSpPr>
              <a:spLocks noChangeArrowheads="1"/>
            </p:cNvSpPr>
            <p:nvPr/>
          </p:nvSpPr>
          <p:spPr bwMode="auto">
            <a:xfrm>
              <a:off x="1000" y="2400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0" name="Rectangle 648"/>
            <p:cNvSpPr>
              <a:spLocks noChangeArrowheads="1"/>
            </p:cNvSpPr>
            <p:nvPr/>
          </p:nvSpPr>
          <p:spPr bwMode="auto">
            <a:xfrm>
              <a:off x="1062" y="329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1" name="Rectangle 649"/>
            <p:cNvSpPr>
              <a:spLocks noChangeArrowheads="1"/>
            </p:cNvSpPr>
            <p:nvPr/>
          </p:nvSpPr>
          <p:spPr bwMode="auto">
            <a:xfrm>
              <a:off x="1168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2" name="Rectangle 650"/>
            <p:cNvSpPr>
              <a:spLocks noChangeArrowheads="1"/>
            </p:cNvSpPr>
            <p:nvPr/>
          </p:nvSpPr>
          <p:spPr bwMode="auto">
            <a:xfrm>
              <a:off x="1291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3" name="Rectangle 651"/>
            <p:cNvSpPr>
              <a:spLocks noChangeArrowheads="1"/>
            </p:cNvSpPr>
            <p:nvPr/>
          </p:nvSpPr>
          <p:spPr bwMode="auto">
            <a:xfrm>
              <a:off x="1414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4" name="Rectangle 652"/>
            <p:cNvSpPr>
              <a:spLocks noChangeArrowheads="1"/>
            </p:cNvSpPr>
            <p:nvPr/>
          </p:nvSpPr>
          <p:spPr bwMode="auto">
            <a:xfrm>
              <a:off x="1537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5" name="Rectangle 653"/>
            <p:cNvSpPr>
              <a:spLocks noChangeArrowheads="1"/>
            </p:cNvSpPr>
            <p:nvPr/>
          </p:nvSpPr>
          <p:spPr bwMode="auto">
            <a:xfrm>
              <a:off x="1660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6" name="Rectangle 654"/>
            <p:cNvSpPr>
              <a:spLocks noChangeArrowheads="1"/>
            </p:cNvSpPr>
            <p:nvPr/>
          </p:nvSpPr>
          <p:spPr bwMode="auto">
            <a:xfrm>
              <a:off x="1783" y="3295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7" name="Rectangle 655"/>
            <p:cNvSpPr>
              <a:spLocks noChangeArrowheads="1"/>
            </p:cNvSpPr>
            <p:nvPr/>
          </p:nvSpPr>
          <p:spPr bwMode="auto">
            <a:xfrm>
              <a:off x="1906" y="3295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8" name="Rectangle 656"/>
            <p:cNvSpPr>
              <a:spLocks noChangeArrowheads="1"/>
            </p:cNvSpPr>
            <p:nvPr/>
          </p:nvSpPr>
          <p:spPr bwMode="auto">
            <a:xfrm>
              <a:off x="2028" y="3295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49" name="Rectangle 657"/>
            <p:cNvSpPr>
              <a:spLocks noChangeArrowheads="1"/>
            </p:cNvSpPr>
            <p:nvPr/>
          </p:nvSpPr>
          <p:spPr bwMode="auto">
            <a:xfrm>
              <a:off x="2151" y="3295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50" name="Rectangle 658"/>
            <p:cNvSpPr>
              <a:spLocks noChangeArrowheads="1"/>
            </p:cNvSpPr>
            <p:nvPr/>
          </p:nvSpPr>
          <p:spPr bwMode="auto">
            <a:xfrm>
              <a:off x="2258" y="3295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51" name="Rectangle 659"/>
            <p:cNvSpPr>
              <a:spLocks noChangeArrowheads="1"/>
            </p:cNvSpPr>
            <p:nvPr/>
          </p:nvSpPr>
          <p:spPr bwMode="auto">
            <a:xfrm>
              <a:off x="1315" y="3338"/>
              <a:ext cx="50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52" name="Rectangle 660"/>
            <p:cNvSpPr>
              <a:spLocks noChangeArrowheads="1"/>
            </p:cNvSpPr>
            <p:nvPr/>
          </p:nvSpPr>
          <p:spPr bwMode="auto">
            <a:xfrm rot="16200000">
              <a:off x="666" y="2913"/>
              <a:ext cx="5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Среднее значение скорости,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853" name="Rectangle 661"/>
            <p:cNvSpPr>
              <a:spLocks noChangeArrowheads="1"/>
            </p:cNvSpPr>
            <p:nvPr/>
          </p:nvSpPr>
          <p:spPr bwMode="auto">
            <a:xfrm rot="16200000">
              <a:off x="901" y="2603"/>
              <a:ext cx="7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м/с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6381" name="Rectangle 189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539" name="Group 347"/>
          <p:cNvGrpSpPr>
            <a:grpSpLocks/>
          </p:cNvGrpSpPr>
          <p:nvPr/>
        </p:nvGrpSpPr>
        <p:grpSpPr bwMode="auto">
          <a:xfrm>
            <a:off x="5105400" y="1524000"/>
            <a:ext cx="2882900" cy="1612900"/>
            <a:chOff x="3536" y="1356"/>
            <a:chExt cx="1160" cy="649"/>
          </a:xfrm>
        </p:grpSpPr>
        <p:sp>
          <p:nvSpPr>
            <p:cNvPr id="776387" name="Rectangle 195"/>
            <p:cNvSpPr>
              <a:spLocks noChangeArrowheads="1"/>
            </p:cNvSpPr>
            <p:nvPr/>
          </p:nvSpPr>
          <p:spPr bwMode="auto">
            <a:xfrm>
              <a:off x="3762" y="1386"/>
              <a:ext cx="92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88" name="Line 196"/>
            <p:cNvSpPr>
              <a:spLocks noChangeShapeType="1"/>
            </p:cNvSpPr>
            <p:nvPr/>
          </p:nvSpPr>
          <p:spPr bwMode="auto">
            <a:xfrm>
              <a:off x="3762" y="1786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89" name="Line 197"/>
            <p:cNvSpPr>
              <a:spLocks noChangeShapeType="1"/>
            </p:cNvSpPr>
            <p:nvPr/>
          </p:nvSpPr>
          <p:spPr bwMode="auto">
            <a:xfrm>
              <a:off x="3762" y="1705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0" name="Line 198"/>
            <p:cNvSpPr>
              <a:spLocks noChangeShapeType="1"/>
            </p:cNvSpPr>
            <p:nvPr/>
          </p:nvSpPr>
          <p:spPr bwMode="auto">
            <a:xfrm>
              <a:off x="3762" y="1629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1" name="Line 199"/>
            <p:cNvSpPr>
              <a:spLocks noChangeShapeType="1"/>
            </p:cNvSpPr>
            <p:nvPr/>
          </p:nvSpPr>
          <p:spPr bwMode="auto">
            <a:xfrm>
              <a:off x="3762" y="1548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2" name="Line 200"/>
            <p:cNvSpPr>
              <a:spLocks noChangeShapeType="1"/>
            </p:cNvSpPr>
            <p:nvPr/>
          </p:nvSpPr>
          <p:spPr bwMode="auto">
            <a:xfrm>
              <a:off x="3762" y="1467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3" name="Line 201"/>
            <p:cNvSpPr>
              <a:spLocks noChangeShapeType="1"/>
            </p:cNvSpPr>
            <p:nvPr/>
          </p:nvSpPr>
          <p:spPr bwMode="auto">
            <a:xfrm>
              <a:off x="3762" y="1386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4" name="Line 202"/>
            <p:cNvSpPr>
              <a:spLocks noChangeShapeType="1"/>
            </p:cNvSpPr>
            <p:nvPr/>
          </p:nvSpPr>
          <p:spPr bwMode="auto">
            <a:xfrm>
              <a:off x="3856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5" name="Line 203"/>
            <p:cNvSpPr>
              <a:spLocks noChangeShapeType="1"/>
            </p:cNvSpPr>
            <p:nvPr/>
          </p:nvSpPr>
          <p:spPr bwMode="auto">
            <a:xfrm>
              <a:off x="3946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6" name="Line 204"/>
            <p:cNvSpPr>
              <a:spLocks noChangeShapeType="1"/>
            </p:cNvSpPr>
            <p:nvPr/>
          </p:nvSpPr>
          <p:spPr bwMode="auto">
            <a:xfrm>
              <a:off x="4039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7" name="Line 205"/>
            <p:cNvSpPr>
              <a:spLocks noChangeShapeType="1"/>
            </p:cNvSpPr>
            <p:nvPr/>
          </p:nvSpPr>
          <p:spPr bwMode="auto">
            <a:xfrm>
              <a:off x="4129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8" name="Line 206"/>
            <p:cNvSpPr>
              <a:spLocks noChangeShapeType="1"/>
            </p:cNvSpPr>
            <p:nvPr/>
          </p:nvSpPr>
          <p:spPr bwMode="auto">
            <a:xfrm>
              <a:off x="4222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9" name="Line 207"/>
            <p:cNvSpPr>
              <a:spLocks noChangeShapeType="1"/>
            </p:cNvSpPr>
            <p:nvPr/>
          </p:nvSpPr>
          <p:spPr bwMode="auto">
            <a:xfrm>
              <a:off x="4316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0" name="Line 208"/>
            <p:cNvSpPr>
              <a:spLocks noChangeShapeType="1"/>
            </p:cNvSpPr>
            <p:nvPr/>
          </p:nvSpPr>
          <p:spPr bwMode="auto">
            <a:xfrm>
              <a:off x="4405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1" name="Line 209"/>
            <p:cNvSpPr>
              <a:spLocks noChangeShapeType="1"/>
            </p:cNvSpPr>
            <p:nvPr/>
          </p:nvSpPr>
          <p:spPr bwMode="auto">
            <a:xfrm>
              <a:off x="4499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2" name="Line 210"/>
            <p:cNvSpPr>
              <a:spLocks noChangeShapeType="1"/>
            </p:cNvSpPr>
            <p:nvPr/>
          </p:nvSpPr>
          <p:spPr bwMode="auto">
            <a:xfrm>
              <a:off x="4588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3" name="Line 211"/>
            <p:cNvSpPr>
              <a:spLocks noChangeShapeType="1"/>
            </p:cNvSpPr>
            <p:nvPr/>
          </p:nvSpPr>
          <p:spPr bwMode="auto">
            <a:xfrm>
              <a:off x="4682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4" name="Rectangle 212"/>
            <p:cNvSpPr>
              <a:spLocks noChangeArrowheads="1"/>
            </p:cNvSpPr>
            <p:nvPr/>
          </p:nvSpPr>
          <p:spPr bwMode="auto">
            <a:xfrm>
              <a:off x="3762" y="1386"/>
              <a:ext cx="920" cy="481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5" name="Line 213"/>
            <p:cNvSpPr>
              <a:spLocks noChangeShapeType="1"/>
            </p:cNvSpPr>
            <p:nvPr/>
          </p:nvSpPr>
          <p:spPr bwMode="auto">
            <a:xfrm>
              <a:off x="3762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6" name="Line 214"/>
            <p:cNvSpPr>
              <a:spLocks noChangeShapeType="1"/>
            </p:cNvSpPr>
            <p:nvPr/>
          </p:nvSpPr>
          <p:spPr bwMode="auto">
            <a:xfrm>
              <a:off x="3750" y="186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7" name="Line 215"/>
            <p:cNvSpPr>
              <a:spLocks noChangeShapeType="1"/>
            </p:cNvSpPr>
            <p:nvPr/>
          </p:nvSpPr>
          <p:spPr bwMode="auto">
            <a:xfrm>
              <a:off x="3750" y="178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8" name="Line 216"/>
            <p:cNvSpPr>
              <a:spLocks noChangeShapeType="1"/>
            </p:cNvSpPr>
            <p:nvPr/>
          </p:nvSpPr>
          <p:spPr bwMode="auto">
            <a:xfrm>
              <a:off x="3750" y="170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9" name="Line 217"/>
            <p:cNvSpPr>
              <a:spLocks noChangeShapeType="1"/>
            </p:cNvSpPr>
            <p:nvPr/>
          </p:nvSpPr>
          <p:spPr bwMode="auto">
            <a:xfrm>
              <a:off x="3750" y="162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0" name="Line 218"/>
            <p:cNvSpPr>
              <a:spLocks noChangeShapeType="1"/>
            </p:cNvSpPr>
            <p:nvPr/>
          </p:nvSpPr>
          <p:spPr bwMode="auto">
            <a:xfrm>
              <a:off x="3750" y="15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1" name="Line 219"/>
            <p:cNvSpPr>
              <a:spLocks noChangeShapeType="1"/>
            </p:cNvSpPr>
            <p:nvPr/>
          </p:nvSpPr>
          <p:spPr bwMode="auto">
            <a:xfrm>
              <a:off x="3750" y="146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2" name="Line 220"/>
            <p:cNvSpPr>
              <a:spLocks noChangeShapeType="1"/>
            </p:cNvSpPr>
            <p:nvPr/>
          </p:nvSpPr>
          <p:spPr bwMode="auto">
            <a:xfrm>
              <a:off x="3750" y="138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3" name="Line 221"/>
            <p:cNvSpPr>
              <a:spLocks noChangeShapeType="1"/>
            </p:cNvSpPr>
            <p:nvPr/>
          </p:nvSpPr>
          <p:spPr bwMode="auto">
            <a:xfrm>
              <a:off x="3762" y="1867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4" name="Line 222"/>
            <p:cNvSpPr>
              <a:spLocks noChangeShapeType="1"/>
            </p:cNvSpPr>
            <p:nvPr/>
          </p:nvSpPr>
          <p:spPr bwMode="auto">
            <a:xfrm flipV="1">
              <a:off x="3762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5" name="Line 223"/>
            <p:cNvSpPr>
              <a:spLocks noChangeShapeType="1"/>
            </p:cNvSpPr>
            <p:nvPr/>
          </p:nvSpPr>
          <p:spPr bwMode="auto">
            <a:xfrm flipV="1">
              <a:off x="3856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6" name="Line 224"/>
            <p:cNvSpPr>
              <a:spLocks noChangeShapeType="1"/>
            </p:cNvSpPr>
            <p:nvPr/>
          </p:nvSpPr>
          <p:spPr bwMode="auto">
            <a:xfrm flipV="1">
              <a:off x="3946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7" name="Line 225"/>
            <p:cNvSpPr>
              <a:spLocks noChangeShapeType="1"/>
            </p:cNvSpPr>
            <p:nvPr/>
          </p:nvSpPr>
          <p:spPr bwMode="auto">
            <a:xfrm flipV="1">
              <a:off x="4039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8" name="Line 226"/>
            <p:cNvSpPr>
              <a:spLocks noChangeShapeType="1"/>
            </p:cNvSpPr>
            <p:nvPr/>
          </p:nvSpPr>
          <p:spPr bwMode="auto">
            <a:xfrm flipV="1">
              <a:off x="4129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9" name="Line 227"/>
            <p:cNvSpPr>
              <a:spLocks noChangeShapeType="1"/>
            </p:cNvSpPr>
            <p:nvPr/>
          </p:nvSpPr>
          <p:spPr bwMode="auto">
            <a:xfrm flipV="1">
              <a:off x="4222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0" name="Line 228"/>
            <p:cNvSpPr>
              <a:spLocks noChangeShapeType="1"/>
            </p:cNvSpPr>
            <p:nvPr/>
          </p:nvSpPr>
          <p:spPr bwMode="auto">
            <a:xfrm flipV="1">
              <a:off x="4316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1" name="Line 229"/>
            <p:cNvSpPr>
              <a:spLocks noChangeShapeType="1"/>
            </p:cNvSpPr>
            <p:nvPr/>
          </p:nvSpPr>
          <p:spPr bwMode="auto">
            <a:xfrm flipV="1">
              <a:off x="4405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2" name="Line 230"/>
            <p:cNvSpPr>
              <a:spLocks noChangeShapeType="1"/>
            </p:cNvSpPr>
            <p:nvPr/>
          </p:nvSpPr>
          <p:spPr bwMode="auto">
            <a:xfrm flipV="1">
              <a:off x="4499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3" name="Line 231"/>
            <p:cNvSpPr>
              <a:spLocks noChangeShapeType="1"/>
            </p:cNvSpPr>
            <p:nvPr/>
          </p:nvSpPr>
          <p:spPr bwMode="auto">
            <a:xfrm flipV="1">
              <a:off x="4588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4" name="Line 232"/>
            <p:cNvSpPr>
              <a:spLocks noChangeShapeType="1"/>
            </p:cNvSpPr>
            <p:nvPr/>
          </p:nvSpPr>
          <p:spPr bwMode="auto">
            <a:xfrm flipV="1">
              <a:off x="4682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5" name="Freeform 233"/>
            <p:cNvSpPr>
              <a:spLocks/>
            </p:cNvSpPr>
            <p:nvPr/>
          </p:nvSpPr>
          <p:spPr bwMode="auto">
            <a:xfrm>
              <a:off x="3797" y="1467"/>
              <a:ext cx="17" cy="319"/>
            </a:xfrm>
            <a:custGeom>
              <a:avLst/>
              <a:gdLst>
                <a:gd name="T0" fmla="*/ 0 w 17"/>
                <a:gd name="T1" fmla="*/ 0 h 319"/>
                <a:gd name="T2" fmla="*/ 0 w 17"/>
                <a:gd name="T3" fmla="*/ 43 h 319"/>
                <a:gd name="T4" fmla="*/ 4 w 17"/>
                <a:gd name="T5" fmla="*/ 85 h 319"/>
                <a:gd name="T6" fmla="*/ 8 w 17"/>
                <a:gd name="T7" fmla="*/ 179 h 319"/>
                <a:gd name="T8" fmla="*/ 12 w 17"/>
                <a:gd name="T9" fmla="*/ 221 h 319"/>
                <a:gd name="T10" fmla="*/ 12 w 17"/>
                <a:gd name="T11" fmla="*/ 260 h 319"/>
                <a:gd name="T12" fmla="*/ 17 w 17"/>
                <a:gd name="T13" fmla="*/ 294 h 319"/>
                <a:gd name="T14" fmla="*/ 17 w 17"/>
                <a:gd name="T1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19">
                  <a:moveTo>
                    <a:pt x="0" y="0"/>
                  </a:moveTo>
                  <a:lnTo>
                    <a:pt x="0" y="43"/>
                  </a:lnTo>
                  <a:lnTo>
                    <a:pt x="4" y="85"/>
                  </a:lnTo>
                  <a:lnTo>
                    <a:pt x="8" y="179"/>
                  </a:lnTo>
                  <a:lnTo>
                    <a:pt x="12" y="221"/>
                  </a:lnTo>
                  <a:lnTo>
                    <a:pt x="12" y="260"/>
                  </a:lnTo>
                  <a:lnTo>
                    <a:pt x="17" y="294"/>
                  </a:lnTo>
                  <a:lnTo>
                    <a:pt x="17" y="319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6" name="Freeform 234"/>
            <p:cNvSpPr>
              <a:spLocks/>
            </p:cNvSpPr>
            <p:nvPr/>
          </p:nvSpPr>
          <p:spPr bwMode="auto">
            <a:xfrm>
              <a:off x="3814" y="1786"/>
              <a:ext cx="17" cy="26"/>
            </a:xfrm>
            <a:custGeom>
              <a:avLst/>
              <a:gdLst>
                <a:gd name="T0" fmla="*/ 0 w 17"/>
                <a:gd name="T1" fmla="*/ 0 h 26"/>
                <a:gd name="T2" fmla="*/ 4 w 17"/>
                <a:gd name="T3" fmla="*/ 9 h 26"/>
                <a:gd name="T4" fmla="*/ 8 w 17"/>
                <a:gd name="T5" fmla="*/ 17 h 26"/>
                <a:gd name="T6" fmla="*/ 12 w 17"/>
                <a:gd name="T7" fmla="*/ 21 h 26"/>
                <a:gd name="T8" fmla="*/ 17 w 1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4" y="9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17" y="26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7" name="Freeform 235"/>
            <p:cNvSpPr>
              <a:spLocks/>
            </p:cNvSpPr>
            <p:nvPr/>
          </p:nvSpPr>
          <p:spPr bwMode="auto">
            <a:xfrm>
              <a:off x="3831" y="1812"/>
              <a:ext cx="21" cy="8"/>
            </a:xfrm>
            <a:custGeom>
              <a:avLst/>
              <a:gdLst>
                <a:gd name="T0" fmla="*/ 0 w 21"/>
                <a:gd name="T1" fmla="*/ 0 h 8"/>
                <a:gd name="T2" fmla="*/ 8 w 21"/>
                <a:gd name="T3" fmla="*/ 4 h 8"/>
                <a:gd name="T4" fmla="*/ 21 w 2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8" y="4"/>
                  </a:lnTo>
                  <a:lnTo>
                    <a:pt x="21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8" name="Freeform 236"/>
            <p:cNvSpPr>
              <a:spLocks/>
            </p:cNvSpPr>
            <p:nvPr/>
          </p:nvSpPr>
          <p:spPr bwMode="auto">
            <a:xfrm>
              <a:off x="3852" y="1820"/>
              <a:ext cx="17" cy="13"/>
            </a:xfrm>
            <a:custGeom>
              <a:avLst/>
              <a:gdLst>
                <a:gd name="T0" fmla="*/ 0 w 17"/>
                <a:gd name="T1" fmla="*/ 0 h 13"/>
                <a:gd name="T2" fmla="*/ 8 w 17"/>
                <a:gd name="T3" fmla="*/ 9 h 13"/>
                <a:gd name="T4" fmla="*/ 17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8" y="9"/>
                  </a:lnTo>
                  <a:lnTo>
                    <a:pt x="17" y="13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9" name="Line 237"/>
            <p:cNvSpPr>
              <a:spLocks noChangeShapeType="1"/>
            </p:cNvSpPr>
            <p:nvPr/>
          </p:nvSpPr>
          <p:spPr bwMode="auto">
            <a:xfrm>
              <a:off x="3869" y="1833"/>
              <a:ext cx="17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0" name="Line 238"/>
            <p:cNvSpPr>
              <a:spLocks noChangeShapeType="1"/>
            </p:cNvSpPr>
            <p:nvPr/>
          </p:nvSpPr>
          <p:spPr bwMode="auto">
            <a:xfrm>
              <a:off x="3886" y="1837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1" name="Freeform 239"/>
            <p:cNvSpPr>
              <a:spLocks/>
            </p:cNvSpPr>
            <p:nvPr/>
          </p:nvSpPr>
          <p:spPr bwMode="auto">
            <a:xfrm>
              <a:off x="3903" y="1833"/>
              <a:ext cx="21" cy="4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2" name="Freeform 240"/>
            <p:cNvSpPr>
              <a:spLocks/>
            </p:cNvSpPr>
            <p:nvPr/>
          </p:nvSpPr>
          <p:spPr bwMode="auto">
            <a:xfrm>
              <a:off x="3924" y="1833"/>
              <a:ext cx="17" cy="8"/>
            </a:xfrm>
            <a:custGeom>
              <a:avLst/>
              <a:gdLst>
                <a:gd name="T0" fmla="*/ 0 w 17"/>
                <a:gd name="T1" fmla="*/ 0 h 8"/>
                <a:gd name="T2" fmla="*/ 9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9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3" name="Freeform 241"/>
            <p:cNvSpPr>
              <a:spLocks/>
            </p:cNvSpPr>
            <p:nvPr/>
          </p:nvSpPr>
          <p:spPr bwMode="auto">
            <a:xfrm>
              <a:off x="3941" y="1833"/>
              <a:ext cx="17" cy="8"/>
            </a:xfrm>
            <a:custGeom>
              <a:avLst/>
              <a:gdLst>
                <a:gd name="T0" fmla="*/ 0 w 17"/>
                <a:gd name="T1" fmla="*/ 8 h 8"/>
                <a:gd name="T2" fmla="*/ 9 w 17"/>
                <a:gd name="T3" fmla="*/ 4 h 8"/>
                <a:gd name="T4" fmla="*/ 17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4" name="Freeform 242"/>
            <p:cNvSpPr>
              <a:spLocks/>
            </p:cNvSpPr>
            <p:nvPr/>
          </p:nvSpPr>
          <p:spPr bwMode="auto">
            <a:xfrm>
              <a:off x="3958" y="1833"/>
              <a:ext cx="22" cy="4"/>
            </a:xfrm>
            <a:custGeom>
              <a:avLst/>
              <a:gdLst>
                <a:gd name="T0" fmla="*/ 0 w 22"/>
                <a:gd name="T1" fmla="*/ 0 h 4"/>
                <a:gd name="T2" fmla="*/ 9 w 22"/>
                <a:gd name="T3" fmla="*/ 0 h 4"/>
                <a:gd name="T4" fmla="*/ 22 w 2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lnTo>
                    <a:pt x="9" y="0"/>
                  </a:lnTo>
                  <a:lnTo>
                    <a:pt x="22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5" name="Freeform 243"/>
            <p:cNvSpPr>
              <a:spLocks/>
            </p:cNvSpPr>
            <p:nvPr/>
          </p:nvSpPr>
          <p:spPr bwMode="auto">
            <a:xfrm>
              <a:off x="3980" y="1833"/>
              <a:ext cx="17" cy="4"/>
            </a:xfrm>
            <a:custGeom>
              <a:avLst/>
              <a:gdLst>
                <a:gd name="T0" fmla="*/ 0 w 17"/>
                <a:gd name="T1" fmla="*/ 4 h 4"/>
                <a:gd name="T2" fmla="*/ 8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8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6" name="Line 244"/>
            <p:cNvSpPr>
              <a:spLocks noChangeShapeType="1"/>
            </p:cNvSpPr>
            <p:nvPr/>
          </p:nvSpPr>
          <p:spPr bwMode="auto">
            <a:xfrm>
              <a:off x="3997" y="1833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7" name="Line 245"/>
            <p:cNvSpPr>
              <a:spLocks noChangeShapeType="1"/>
            </p:cNvSpPr>
            <p:nvPr/>
          </p:nvSpPr>
          <p:spPr bwMode="auto">
            <a:xfrm>
              <a:off x="4014" y="1833"/>
              <a:ext cx="21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8" name="Line 246"/>
            <p:cNvSpPr>
              <a:spLocks noChangeShapeType="1"/>
            </p:cNvSpPr>
            <p:nvPr/>
          </p:nvSpPr>
          <p:spPr bwMode="auto">
            <a:xfrm>
              <a:off x="4035" y="1833"/>
              <a:ext cx="17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9" name="Freeform 247"/>
            <p:cNvSpPr>
              <a:spLocks/>
            </p:cNvSpPr>
            <p:nvPr/>
          </p:nvSpPr>
          <p:spPr bwMode="auto">
            <a:xfrm>
              <a:off x="4052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4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4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0" name="Freeform 248"/>
            <p:cNvSpPr>
              <a:spLocks/>
            </p:cNvSpPr>
            <p:nvPr/>
          </p:nvSpPr>
          <p:spPr bwMode="auto">
            <a:xfrm>
              <a:off x="4069" y="1837"/>
              <a:ext cx="21" cy="4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1" name="Freeform 249"/>
            <p:cNvSpPr>
              <a:spLocks/>
            </p:cNvSpPr>
            <p:nvPr/>
          </p:nvSpPr>
          <p:spPr bwMode="auto">
            <a:xfrm>
              <a:off x="4090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9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9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2" name="Line 250"/>
            <p:cNvSpPr>
              <a:spLocks noChangeShapeType="1"/>
            </p:cNvSpPr>
            <p:nvPr/>
          </p:nvSpPr>
          <p:spPr bwMode="auto">
            <a:xfrm>
              <a:off x="4107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3" name="Line 251"/>
            <p:cNvSpPr>
              <a:spLocks noChangeShapeType="1"/>
            </p:cNvSpPr>
            <p:nvPr/>
          </p:nvSpPr>
          <p:spPr bwMode="auto">
            <a:xfrm>
              <a:off x="4124" y="1841"/>
              <a:ext cx="22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4" name="Line 252"/>
            <p:cNvSpPr>
              <a:spLocks noChangeShapeType="1"/>
            </p:cNvSpPr>
            <p:nvPr/>
          </p:nvSpPr>
          <p:spPr bwMode="auto">
            <a:xfrm>
              <a:off x="4146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5" name="Line 253"/>
            <p:cNvSpPr>
              <a:spLocks noChangeShapeType="1"/>
            </p:cNvSpPr>
            <p:nvPr/>
          </p:nvSpPr>
          <p:spPr bwMode="auto">
            <a:xfrm>
              <a:off x="4163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6" name="Freeform 254"/>
            <p:cNvSpPr>
              <a:spLocks/>
            </p:cNvSpPr>
            <p:nvPr/>
          </p:nvSpPr>
          <p:spPr bwMode="auto">
            <a:xfrm>
              <a:off x="4180" y="1841"/>
              <a:ext cx="21" cy="5"/>
            </a:xfrm>
            <a:custGeom>
              <a:avLst/>
              <a:gdLst>
                <a:gd name="T0" fmla="*/ 0 w 21"/>
                <a:gd name="T1" fmla="*/ 0 h 5"/>
                <a:gd name="T2" fmla="*/ 8 w 21"/>
                <a:gd name="T3" fmla="*/ 5 h 5"/>
                <a:gd name="T4" fmla="*/ 21 w 2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8" y="5"/>
                  </a:lnTo>
                  <a:lnTo>
                    <a:pt x="21" y="5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7" name="Freeform 255"/>
            <p:cNvSpPr>
              <a:spLocks/>
            </p:cNvSpPr>
            <p:nvPr/>
          </p:nvSpPr>
          <p:spPr bwMode="auto">
            <a:xfrm>
              <a:off x="4201" y="1841"/>
              <a:ext cx="17" cy="5"/>
            </a:xfrm>
            <a:custGeom>
              <a:avLst/>
              <a:gdLst>
                <a:gd name="T0" fmla="*/ 0 w 17"/>
                <a:gd name="T1" fmla="*/ 5 h 5"/>
                <a:gd name="T2" fmla="*/ 8 w 17"/>
                <a:gd name="T3" fmla="*/ 5 h 5"/>
                <a:gd name="T4" fmla="*/ 17 w 1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0" y="5"/>
                  </a:moveTo>
                  <a:lnTo>
                    <a:pt x="8" y="5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8" name="Line 256"/>
            <p:cNvSpPr>
              <a:spLocks noChangeShapeType="1"/>
            </p:cNvSpPr>
            <p:nvPr/>
          </p:nvSpPr>
          <p:spPr bwMode="auto">
            <a:xfrm>
              <a:off x="4218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9" name="Freeform 257"/>
            <p:cNvSpPr>
              <a:spLocks/>
            </p:cNvSpPr>
            <p:nvPr/>
          </p:nvSpPr>
          <p:spPr bwMode="auto">
            <a:xfrm>
              <a:off x="4235" y="1837"/>
              <a:ext cx="21" cy="4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0" name="Line 258"/>
            <p:cNvSpPr>
              <a:spLocks noChangeShapeType="1"/>
            </p:cNvSpPr>
            <p:nvPr/>
          </p:nvSpPr>
          <p:spPr bwMode="auto">
            <a:xfrm>
              <a:off x="4256" y="1837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1" name="Freeform 259"/>
            <p:cNvSpPr>
              <a:spLocks/>
            </p:cNvSpPr>
            <p:nvPr/>
          </p:nvSpPr>
          <p:spPr bwMode="auto">
            <a:xfrm>
              <a:off x="4273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9 w 17"/>
                <a:gd name="T3" fmla="*/ 4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9" y="4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2" name="Freeform 260"/>
            <p:cNvSpPr>
              <a:spLocks/>
            </p:cNvSpPr>
            <p:nvPr/>
          </p:nvSpPr>
          <p:spPr bwMode="auto">
            <a:xfrm>
              <a:off x="4290" y="1837"/>
              <a:ext cx="22" cy="4"/>
            </a:xfrm>
            <a:custGeom>
              <a:avLst/>
              <a:gdLst>
                <a:gd name="T0" fmla="*/ 0 w 22"/>
                <a:gd name="T1" fmla="*/ 4 h 4"/>
                <a:gd name="T2" fmla="*/ 9 w 22"/>
                <a:gd name="T3" fmla="*/ 0 h 4"/>
                <a:gd name="T4" fmla="*/ 22 w 2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4"/>
                  </a:moveTo>
                  <a:lnTo>
                    <a:pt x="9" y="0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3" name="Freeform 261"/>
            <p:cNvSpPr>
              <a:spLocks/>
            </p:cNvSpPr>
            <p:nvPr/>
          </p:nvSpPr>
          <p:spPr bwMode="auto">
            <a:xfrm>
              <a:off x="4312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4" name="Line 262"/>
            <p:cNvSpPr>
              <a:spLocks noChangeShapeType="1"/>
            </p:cNvSpPr>
            <p:nvPr/>
          </p:nvSpPr>
          <p:spPr bwMode="auto">
            <a:xfrm>
              <a:off x="4329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5" name="Line 263"/>
            <p:cNvSpPr>
              <a:spLocks noChangeShapeType="1"/>
            </p:cNvSpPr>
            <p:nvPr/>
          </p:nvSpPr>
          <p:spPr bwMode="auto">
            <a:xfrm>
              <a:off x="4346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6" name="Line 264"/>
            <p:cNvSpPr>
              <a:spLocks noChangeShapeType="1"/>
            </p:cNvSpPr>
            <p:nvPr/>
          </p:nvSpPr>
          <p:spPr bwMode="auto">
            <a:xfrm flipV="1">
              <a:off x="4363" y="1837"/>
              <a:ext cx="21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7" name="Line 265"/>
            <p:cNvSpPr>
              <a:spLocks noChangeShapeType="1"/>
            </p:cNvSpPr>
            <p:nvPr/>
          </p:nvSpPr>
          <p:spPr bwMode="auto">
            <a:xfrm flipV="1">
              <a:off x="4384" y="1833"/>
              <a:ext cx="17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8" name="Line 266"/>
            <p:cNvSpPr>
              <a:spLocks noChangeShapeType="1"/>
            </p:cNvSpPr>
            <p:nvPr/>
          </p:nvSpPr>
          <p:spPr bwMode="auto">
            <a:xfrm>
              <a:off x="4401" y="1833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9" name="Freeform 267"/>
            <p:cNvSpPr>
              <a:spLocks/>
            </p:cNvSpPr>
            <p:nvPr/>
          </p:nvSpPr>
          <p:spPr bwMode="auto">
            <a:xfrm>
              <a:off x="4418" y="1833"/>
              <a:ext cx="21" cy="4"/>
            </a:xfrm>
            <a:custGeom>
              <a:avLst/>
              <a:gdLst>
                <a:gd name="T0" fmla="*/ 0 w 21"/>
                <a:gd name="T1" fmla="*/ 0 h 4"/>
                <a:gd name="T2" fmla="*/ 9 w 21"/>
                <a:gd name="T3" fmla="*/ 4 h 4"/>
                <a:gd name="T4" fmla="*/ 21 w 2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9" y="4"/>
                  </a:lnTo>
                  <a:lnTo>
                    <a:pt x="21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0" name="Freeform 268"/>
            <p:cNvSpPr>
              <a:spLocks/>
            </p:cNvSpPr>
            <p:nvPr/>
          </p:nvSpPr>
          <p:spPr bwMode="auto">
            <a:xfrm>
              <a:off x="4439" y="1833"/>
              <a:ext cx="17" cy="4"/>
            </a:xfrm>
            <a:custGeom>
              <a:avLst/>
              <a:gdLst>
                <a:gd name="T0" fmla="*/ 0 w 17"/>
                <a:gd name="T1" fmla="*/ 4 h 4"/>
                <a:gd name="T2" fmla="*/ 9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1" name="Line 269"/>
            <p:cNvSpPr>
              <a:spLocks noChangeShapeType="1"/>
            </p:cNvSpPr>
            <p:nvPr/>
          </p:nvSpPr>
          <p:spPr bwMode="auto">
            <a:xfrm>
              <a:off x="4456" y="1833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2" name="Line 270"/>
            <p:cNvSpPr>
              <a:spLocks noChangeShapeType="1"/>
            </p:cNvSpPr>
            <p:nvPr/>
          </p:nvSpPr>
          <p:spPr bwMode="auto">
            <a:xfrm>
              <a:off x="4473" y="1833"/>
              <a:ext cx="22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3" name="Freeform 271"/>
            <p:cNvSpPr>
              <a:spLocks/>
            </p:cNvSpPr>
            <p:nvPr/>
          </p:nvSpPr>
          <p:spPr bwMode="auto">
            <a:xfrm>
              <a:off x="4495" y="1833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4" name="Line 272"/>
            <p:cNvSpPr>
              <a:spLocks noChangeShapeType="1"/>
            </p:cNvSpPr>
            <p:nvPr/>
          </p:nvSpPr>
          <p:spPr bwMode="auto">
            <a:xfrm>
              <a:off x="4512" y="1837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5" name="Line 273"/>
            <p:cNvSpPr>
              <a:spLocks noChangeShapeType="1"/>
            </p:cNvSpPr>
            <p:nvPr/>
          </p:nvSpPr>
          <p:spPr bwMode="auto">
            <a:xfrm>
              <a:off x="4529" y="1837"/>
              <a:ext cx="21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6" name="Freeform 274"/>
            <p:cNvSpPr>
              <a:spLocks/>
            </p:cNvSpPr>
            <p:nvPr/>
          </p:nvSpPr>
          <p:spPr bwMode="auto">
            <a:xfrm>
              <a:off x="4550" y="1833"/>
              <a:ext cx="17" cy="4"/>
            </a:xfrm>
            <a:custGeom>
              <a:avLst/>
              <a:gdLst>
                <a:gd name="T0" fmla="*/ 0 w 17"/>
                <a:gd name="T1" fmla="*/ 4 h 4"/>
                <a:gd name="T2" fmla="*/ 8 w 17"/>
                <a:gd name="T3" fmla="*/ 0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8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7" name="Freeform 275"/>
            <p:cNvSpPr>
              <a:spLocks/>
            </p:cNvSpPr>
            <p:nvPr/>
          </p:nvSpPr>
          <p:spPr bwMode="auto">
            <a:xfrm>
              <a:off x="4567" y="1833"/>
              <a:ext cx="17" cy="8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8" name="Freeform 276"/>
            <p:cNvSpPr>
              <a:spLocks/>
            </p:cNvSpPr>
            <p:nvPr/>
          </p:nvSpPr>
          <p:spPr bwMode="auto">
            <a:xfrm>
              <a:off x="4584" y="1833"/>
              <a:ext cx="21" cy="8"/>
            </a:xfrm>
            <a:custGeom>
              <a:avLst/>
              <a:gdLst>
                <a:gd name="T0" fmla="*/ 0 w 21"/>
                <a:gd name="T1" fmla="*/ 8 h 8"/>
                <a:gd name="T2" fmla="*/ 9 w 21"/>
                <a:gd name="T3" fmla="*/ 4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8"/>
                  </a:moveTo>
                  <a:lnTo>
                    <a:pt x="9" y="4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9" name="Line 277"/>
            <p:cNvSpPr>
              <a:spLocks noChangeShapeType="1"/>
            </p:cNvSpPr>
            <p:nvPr/>
          </p:nvSpPr>
          <p:spPr bwMode="auto">
            <a:xfrm flipV="1">
              <a:off x="4605" y="1824"/>
              <a:ext cx="17" cy="9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70" name="Freeform 278"/>
            <p:cNvSpPr>
              <a:spLocks/>
            </p:cNvSpPr>
            <p:nvPr/>
          </p:nvSpPr>
          <p:spPr bwMode="auto">
            <a:xfrm>
              <a:off x="3784" y="145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1" name="Freeform 279"/>
            <p:cNvSpPr>
              <a:spLocks/>
            </p:cNvSpPr>
            <p:nvPr/>
          </p:nvSpPr>
          <p:spPr bwMode="auto">
            <a:xfrm>
              <a:off x="3801" y="1773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2" name="Freeform 280"/>
            <p:cNvSpPr>
              <a:spLocks/>
            </p:cNvSpPr>
            <p:nvPr/>
          </p:nvSpPr>
          <p:spPr bwMode="auto">
            <a:xfrm>
              <a:off x="3818" y="179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3" name="Freeform 281"/>
            <p:cNvSpPr>
              <a:spLocks/>
            </p:cNvSpPr>
            <p:nvPr/>
          </p:nvSpPr>
          <p:spPr bwMode="auto">
            <a:xfrm>
              <a:off x="3839" y="1807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4" name="Freeform 282"/>
            <p:cNvSpPr>
              <a:spLocks/>
            </p:cNvSpPr>
            <p:nvPr/>
          </p:nvSpPr>
          <p:spPr bwMode="auto">
            <a:xfrm>
              <a:off x="3856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5" name="Freeform 283"/>
            <p:cNvSpPr>
              <a:spLocks/>
            </p:cNvSpPr>
            <p:nvPr/>
          </p:nvSpPr>
          <p:spPr bwMode="auto">
            <a:xfrm>
              <a:off x="3873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6" name="Freeform 284"/>
            <p:cNvSpPr>
              <a:spLocks/>
            </p:cNvSpPr>
            <p:nvPr/>
          </p:nvSpPr>
          <p:spPr bwMode="auto">
            <a:xfrm>
              <a:off x="3890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7" name="Freeform 285"/>
            <p:cNvSpPr>
              <a:spLocks/>
            </p:cNvSpPr>
            <p:nvPr/>
          </p:nvSpPr>
          <p:spPr bwMode="auto">
            <a:xfrm>
              <a:off x="3911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8" name="Freeform 286"/>
            <p:cNvSpPr>
              <a:spLocks/>
            </p:cNvSpPr>
            <p:nvPr/>
          </p:nvSpPr>
          <p:spPr bwMode="auto">
            <a:xfrm>
              <a:off x="3928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9" name="Freeform 287"/>
            <p:cNvSpPr>
              <a:spLocks/>
            </p:cNvSpPr>
            <p:nvPr/>
          </p:nvSpPr>
          <p:spPr bwMode="auto">
            <a:xfrm>
              <a:off x="3946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0" name="Freeform 288"/>
            <p:cNvSpPr>
              <a:spLocks/>
            </p:cNvSpPr>
            <p:nvPr/>
          </p:nvSpPr>
          <p:spPr bwMode="auto">
            <a:xfrm>
              <a:off x="3967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1" name="Freeform 289"/>
            <p:cNvSpPr>
              <a:spLocks/>
            </p:cNvSpPr>
            <p:nvPr/>
          </p:nvSpPr>
          <p:spPr bwMode="auto">
            <a:xfrm>
              <a:off x="3984" y="1820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2" name="Freeform 290"/>
            <p:cNvSpPr>
              <a:spLocks/>
            </p:cNvSpPr>
            <p:nvPr/>
          </p:nvSpPr>
          <p:spPr bwMode="auto">
            <a:xfrm>
              <a:off x="4001" y="1820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3" name="Freeform 291"/>
            <p:cNvSpPr>
              <a:spLocks/>
            </p:cNvSpPr>
            <p:nvPr/>
          </p:nvSpPr>
          <p:spPr bwMode="auto">
            <a:xfrm>
              <a:off x="4022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4" name="Freeform 292"/>
            <p:cNvSpPr>
              <a:spLocks/>
            </p:cNvSpPr>
            <p:nvPr/>
          </p:nvSpPr>
          <p:spPr bwMode="auto">
            <a:xfrm>
              <a:off x="4039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5" name="Freeform 293"/>
            <p:cNvSpPr>
              <a:spLocks/>
            </p:cNvSpPr>
            <p:nvPr/>
          </p:nvSpPr>
          <p:spPr bwMode="auto">
            <a:xfrm>
              <a:off x="4056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6" name="Freeform 294"/>
            <p:cNvSpPr>
              <a:spLocks/>
            </p:cNvSpPr>
            <p:nvPr/>
          </p:nvSpPr>
          <p:spPr bwMode="auto">
            <a:xfrm>
              <a:off x="4077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7" name="Freeform 295"/>
            <p:cNvSpPr>
              <a:spLocks/>
            </p:cNvSpPr>
            <p:nvPr/>
          </p:nvSpPr>
          <p:spPr bwMode="auto">
            <a:xfrm>
              <a:off x="4094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8" name="Freeform 296"/>
            <p:cNvSpPr>
              <a:spLocks/>
            </p:cNvSpPr>
            <p:nvPr/>
          </p:nvSpPr>
          <p:spPr bwMode="auto">
            <a:xfrm>
              <a:off x="4112" y="1829"/>
              <a:ext cx="25" cy="2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9" name="Freeform 297"/>
            <p:cNvSpPr>
              <a:spLocks/>
            </p:cNvSpPr>
            <p:nvPr/>
          </p:nvSpPr>
          <p:spPr bwMode="auto">
            <a:xfrm>
              <a:off x="4133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0" name="Freeform 298"/>
            <p:cNvSpPr>
              <a:spLocks/>
            </p:cNvSpPr>
            <p:nvPr/>
          </p:nvSpPr>
          <p:spPr bwMode="auto">
            <a:xfrm>
              <a:off x="4150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1" name="Freeform 299"/>
            <p:cNvSpPr>
              <a:spLocks/>
            </p:cNvSpPr>
            <p:nvPr/>
          </p:nvSpPr>
          <p:spPr bwMode="auto">
            <a:xfrm>
              <a:off x="4167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2" name="Freeform 300"/>
            <p:cNvSpPr>
              <a:spLocks/>
            </p:cNvSpPr>
            <p:nvPr/>
          </p:nvSpPr>
          <p:spPr bwMode="auto">
            <a:xfrm>
              <a:off x="4188" y="1833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3" name="Freeform 301"/>
            <p:cNvSpPr>
              <a:spLocks/>
            </p:cNvSpPr>
            <p:nvPr/>
          </p:nvSpPr>
          <p:spPr bwMode="auto">
            <a:xfrm>
              <a:off x="4205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4" name="Freeform 302"/>
            <p:cNvSpPr>
              <a:spLocks/>
            </p:cNvSpPr>
            <p:nvPr/>
          </p:nvSpPr>
          <p:spPr bwMode="auto">
            <a:xfrm>
              <a:off x="4222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5" name="Freeform 303"/>
            <p:cNvSpPr>
              <a:spLocks/>
            </p:cNvSpPr>
            <p:nvPr/>
          </p:nvSpPr>
          <p:spPr bwMode="auto">
            <a:xfrm>
              <a:off x="4243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6" name="Freeform 304"/>
            <p:cNvSpPr>
              <a:spLocks/>
            </p:cNvSpPr>
            <p:nvPr/>
          </p:nvSpPr>
          <p:spPr bwMode="auto">
            <a:xfrm>
              <a:off x="4260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7" name="Freeform 305"/>
            <p:cNvSpPr>
              <a:spLocks/>
            </p:cNvSpPr>
            <p:nvPr/>
          </p:nvSpPr>
          <p:spPr bwMode="auto">
            <a:xfrm>
              <a:off x="4278" y="1829"/>
              <a:ext cx="25" cy="2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8" name="Freeform 306"/>
            <p:cNvSpPr>
              <a:spLocks/>
            </p:cNvSpPr>
            <p:nvPr/>
          </p:nvSpPr>
          <p:spPr bwMode="auto">
            <a:xfrm>
              <a:off x="4299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9" name="Freeform 307"/>
            <p:cNvSpPr>
              <a:spLocks/>
            </p:cNvSpPr>
            <p:nvPr/>
          </p:nvSpPr>
          <p:spPr bwMode="auto">
            <a:xfrm>
              <a:off x="4316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0" name="Freeform 308"/>
            <p:cNvSpPr>
              <a:spLocks/>
            </p:cNvSpPr>
            <p:nvPr/>
          </p:nvSpPr>
          <p:spPr bwMode="auto">
            <a:xfrm>
              <a:off x="4333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1" name="Freeform 309"/>
            <p:cNvSpPr>
              <a:spLocks/>
            </p:cNvSpPr>
            <p:nvPr/>
          </p:nvSpPr>
          <p:spPr bwMode="auto">
            <a:xfrm>
              <a:off x="4350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2" name="Freeform 310"/>
            <p:cNvSpPr>
              <a:spLocks/>
            </p:cNvSpPr>
            <p:nvPr/>
          </p:nvSpPr>
          <p:spPr bwMode="auto">
            <a:xfrm>
              <a:off x="4371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3" name="Freeform 311"/>
            <p:cNvSpPr>
              <a:spLocks/>
            </p:cNvSpPr>
            <p:nvPr/>
          </p:nvSpPr>
          <p:spPr bwMode="auto">
            <a:xfrm>
              <a:off x="4388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4" name="Freeform 312"/>
            <p:cNvSpPr>
              <a:spLocks/>
            </p:cNvSpPr>
            <p:nvPr/>
          </p:nvSpPr>
          <p:spPr bwMode="auto">
            <a:xfrm>
              <a:off x="4405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5" name="Freeform 313"/>
            <p:cNvSpPr>
              <a:spLocks/>
            </p:cNvSpPr>
            <p:nvPr/>
          </p:nvSpPr>
          <p:spPr bwMode="auto">
            <a:xfrm>
              <a:off x="4427" y="1824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6" name="Freeform 314"/>
            <p:cNvSpPr>
              <a:spLocks/>
            </p:cNvSpPr>
            <p:nvPr/>
          </p:nvSpPr>
          <p:spPr bwMode="auto">
            <a:xfrm>
              <a:off x="4444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7" name="Freeform 315"/>
            <p:cNvSpPr>
              <a:spLocks/>
            </p:cNvSpPr>
            <p:nvPr/>
          </p:nvSpPr>
          <p:spPr bwMode="auto">
            <a:xfrm>
              <a:off x="4461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8" name="Freeform 316"/>
            <p:cNvSpPr>
              <a:spLocks/>
            </p:cNvSpPr>
            <p:nvPr/>
          </p:nvSpPr>
          <p:spPr bwMode="auto">
            <a:xfrm>
              <a:off x="4482" y="1820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9" name="Freeform 317"/>
            <p:cNvSpPr>
              <a:spLocks/>
            </p:cNvSpPr>
            <p:nvPr/>
          </p:nvSpPr>
          <p:spPr bwMode="auto">
            <a:xfrm>
              <a:off x="4499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0" name="Freeform 318"/>
            <p:cNvSpPr>
              <a:spLocks/>
            </p:cNvSpPr>
            <p:nvPr/>
          </p:nvSpPr>
          <p:spPr bwMode="auto">
            <a:xfrm>
              <a:off x="4516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1" name="Freeform 319"/>
            <p:cNvSpPr>
              <a:spLocks/>
            </p:cNvSpPr>
            <p:nvPr/>
          </p:nvSpPr>
          <p:spPr bwMode="auto">
            <a:xfrm>
              <a:off x="4537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2" name="Freeform 320"/>
            <p:cNvSpPr>
              <a:spLocks/>
            </p:cNvSpPr>
            <p:nvPr/>
          </p:nvSpPr>
          <p:spPr bwMode="auto">
            <a:xfrm>
              <a:off x="4554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3" name="Freeform 321"/>
            <p:cNvSpPr>
              <a:spLocks/>
            </p:cNvSpPr>
            <p:nvPr/>
          </p:nvSpPr>
          <p:spPr bwMode="auto">
            <a:xfrm>
              <a:off x="4571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4" name="Freeform 322"/>
            <p:cNvSpPr>
              <a:spLocks/>
            </p:cNvSpPr>
            <p:nvPr/>
          </p:nvSpPr>
          <p:spPr bwMode="auto">
            <a:xfrm>
              <a:off x="4593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5" name="Freeform 323"/>
            <p:cNvSpPr>
              <a:spLocks/>
            </p:cNvSpPr>
            <p:nvPr/>
          </p:nvSpPr>
          <p:spPr bwMode="auto">
            <a:xfrm>
              <a:off x="4610" y="1812"/>
              <a:ext cx="25" cy="2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7" name="Rectangle 325"/>
            <p:cNvSpPr>
              <a:spLocks noChangeArrowheads="1"/>
            </p:cNvSpPr>
            <p:nvPr/>
          </p:nvSpPr>
          <p:spPr bwMode="auto">
            <a:xfrm>
              <a:off x="3703" y="1837"/>
              <a:ext cx="1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18" name="Rectangle 326"/>
            <p:cNvSpPr>
              <a:spLocks noChangeArrowheads="1"/>
            </p:cNvSpPr>
            <p:nvPr/>
          </p:nvSpPr>
          <p:spPr bwMode="auto">
            <a:xfrm>
              <a:off x="3677" y="1756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19" name="Rectangle 327"/>
            <p:cNvSpPr>
              <a:spLocks noChangeArrowheads="1"/>
            </p:cNvSpPr>
            <p:nvPr/>
          </p:nvSpPr>
          <p:spPr bwMode="auto">
            <a:xfrm>
              <a:off x="3677" y="1676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0" name="Rectangle 328"/>
            <p:cNvSpPr>
              <a:spLocks noChangeArrowheads="1"/>
            </p:cNvSpPr>
            <p:nvPr/>
          </p:nvSpPr>
          <p:spPr bwMode="auto">
            <a:xfrm>
              <a:off x="3677" y="1599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1" name="Rectangle 329"/>
            <p:cNvSpPr>
              <a:spLocks noChangeArrowheads="1"/>
            </p:cNvSpPr>
            <p:nvPr/>
          </p:nvSpPr>
          <p:spPr bwMode="auto">
            <a:xfrm>
              <a:off x="3677" y="1518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2" name="Rectangle 330"/>
            <p:cNvSpPr>
              <a:spLocks noChangeArrowheads="1"/>
            </p:cNvSpPr>
            <p:nvPr/>
          </p:nvSpPr>
          <p:spPr bwMode="auto">
            <a:xfrm>
              <a:off x="3677" y="1437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3" name="Rectangle 331"/>
            <p:cNvSpPr>
              <a:spLocks noChangeArrowheads="1"/>
            </p:cNvSpPr>
            <p:nvPr/>
          </p:nvSpPr>
          <p:spPr bwMode="auto">
            <a:xfrm>
              <a:off x="3677" y="1356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4" name="Rectangle 332"/>
            <p:cNvSpPr>
              <a:spLocks noChangeArrowheads="1"/>
            </p:cNvSpPr>
            <p:nvPr/>
          </p:nvSpPr>
          <p:spPr bwMode="auto">
            <a:xfrm>
              <a:off x="3750" y="1905"/>
              <a:ext cx="1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5" name="Rectangle 333"/>
            <p:cNvSpPr>
              <a:spLocks noChangeArrowheads="1"/>
            </p:cNvSpPr>
            <p:nvPr/>
          </p:nvSpPr>
          <p:spPr bwMode="auto">
            <a:xfrm>
              <a:off x="3831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6" name="Rectangle 334"/>
            <p:cNvSpPr>
              <a:spLocks noChangeArrowheads="1"/>
            </p:cNvSpPr>
            <p:nvPr/>
          </p:nvSpPr>
          <p:spPr bwMode="auto">
            <a:xfrm>
              <a:off x="3920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7" name="Rectangle 335"/>
            <p:cNvSpPr>
              <a:spLocks noChangeArrowheads="1"/>
            </p:cNvSpPr>
            <p:nvPr/>
          </p:nvSpPr>
          <p:spPr bwMode="auto">
            <a:xfrm>
              <a:off x="4014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8" name="Rectangle 336"/>
            <p:cNvSpPr>
              <a:spLocks noChangeArrowheads="1"/>
            </p:cNvSpPr>
            <p:nvPr/>
          </p:nvSpPr>
          <p:spPr bwMode="auto">
            <a:xfrm>
              <a:off x="4103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29" name="Rectangle 337"/>
            <p:cNvSpPr>
              <a:spLocks noChangeArrowheads="1"/>
            </p:cNvSpPr>
            <p:nvPr/>
          </p:nvSpPr>
          <p:spPr bwMode="auto">
            <a:xfrm>
              <a:off x="4197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0" name="Rectangle 338"/>
            <p:cNvSpPr>
              <a:spLocks noChangeArrowheads="1"/>
            </p:cNvSpPr>
            <p:nvPr/>
          </p:nvSpPr>
          <p:spPr bwMode="auto">
            <a:xfrm>
              <a:off x="4290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1" name="Rectangle 339"/>
            <p:cNvSpPr>
              <a:spLocks noChangeArrowheads="1"/>
            </p:cNvSpPr>
            <p:nvPr/>
          </p:nvSpPr>
          <p:spPr bwMode="auto">
            <a:xfrm>
              <a:off x="4380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2" name="Rectangle 340"/>
            <p:cNvSpPr>
              <a:spLocks noChangeArrowheads="1"/>
            </p:cNvSpPr>
            <p:nvPr/>
          </p:nvSpPr>
          <p:spPr bwMode="auto">
            <a:xfrm>
              <a:off x="4473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3" name="Rectangle 341"/>
            <p:cNvSpPr>
              <a:spLocks noChangeArrowheads="1"/>
            </p:cNvSpPr>
            <p:nvPr/>
          </p:nvSpPr>
          <p:spPr bwMode="auto">
            <a:xfrm>
              <a:off x="4563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4" name="Rectangle 342"/>
            <p:cNvSpPr>
              <a:spLocks noChangeArrowheads="1"/>
            </p:cNvSpPr>
            <p:nvPr/>
          </p:nvSpPr>
          <p:spPr bwMode="auto">
            <a:xfrm>
              <a:off x="4644" y="1905"/>
              <a:ext cx="52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5" name="Rectangle 343"/>
            <p:cNvSpPr>
              <a:spLocks noChangeArrowheads="1"/>
            </p:cNvSpPr>
            <p:nvPr/>
          </p:nvSpPr>
          <p:spPr bwMode="auto">
            <a:xfrm>
              <a:off x="3911" y="1968"/>
              <a:ext cx="393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6" name="Rectangle 344"/>
            <p:cNvSpPr>
              <a:spLocks noChangeArrowheads="1"/>
            </p:cNvSpPr>
            <p:nvPr/>
          </p:nvSpPr>
          <p:spPr bwMode="auto">
            <a:xfrm rot="16200000">
              <a:off x="3442" y="1673"/>
              <a:ext cx="22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Интенсивность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537" name="Rectangle 345"/>
            <p:cNvSpPr>
              <a:spLocks noChangeArrowheads="1"/>
            </p:cNvSpPr>
            <p:nvPr/>
          </p:nvSpPr>
          <p:spPr bwMode="auto">
            <a:xfrm rot="16200000">
              <a:off x="3474" y="1690"/>
              <a:ext cx="279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charset="0"/>
                </a:rPr>
                <a:t>турбулентности, %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6383" name="Rectangle 191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694" name="Group 502"/>
          <p:cNvGrpSpPr>
            <a:grpSpLocks/>
          </p:cNvGrpSpPr>
          <p:nvPr/>
        </p:nvGrpSpPr>
        <p:grpSpPr bwMode="auto">
          <a:xfrm>
            <a:off x="5181600" y="3832225"/>
            <a:ext cx="2317750" cy="1655763"/>
            <a:chOff x="3264" y="2414"/>
            <a:chExt cx="1460" cy="1043"/>
          </a:xfrm>
        </p:grpSpPr>
        <p:sp>
          <p:nvSpPr>
            <p:cNvPr id="776541" name="Rectangle 349"/>
            <p:cNvSpPr>
              <a:spLocks noChangeArrowheads="1"/>
            </p:cNvSpPr>
            <p:nvPr/>
          </p:nvSpPr>
          <p:spPr bwMode="auto">
            <a:xfrm>
              <a:off x="3464" y="2449"/>
              <a:ext cx="1243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2" name="Line 350"/>
            <p:cNvSpPr>
              <a:spLocks noChangeShapeType="1"/>
            </p:cNvSpPr>
            <p:nvPr/>
          </p:nvSpPr>
          <p:spPr bwMode="auto">
            <a:xfrm>
              <a:off x="3464" y="3122"/>
              <a:ext cx="124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3" name="Line 351"/>
            <p:cNvSpPr>
              <a:spLocks noChangeShapeType="1"/>
            </p:cNvSpPr>
            <p:nvPr/>
          </p:nvSpPr>
          <p:spPr bwMode="auto">
            <a:xfrm>
              <a:off x="3464" y="2988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4" name="Line 352"/>
            <p:cNvSpPr>
              <a:spLocks noChangeShapeType="1"/>
            </p:cNvSpPr>
            <p:nvPr/>
          </p:nvSpPr>
          <p:spPr bwMode="auto">
            <a:xfrm>
              <a:off x="3464" y="2853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5" name="Line 353"/>
            <p:cNvSpPr>
              <a:spLocks noChangeShapeType="1"/>
            </p:cNvSpPr>
            <p:nvPr/>
          </p:nvSpPr>
          <p:spPr bwMode="auto">
            <a:xfrm>
              <a:off x="3464" y="2718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6" name="Line 354"/>
            <p:cNvSpPr>
              <a:spLocks noChangeShapeType="1"/>
            </p:cNvSpPr>
            <p:nvPr/>
          </p:nvSpPr>
          <p:spPr bwMode="auto">
            <a:xfrm>
              <a:off x="3464" y="2585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7" name="Line 355"/>
            <p:cNvSpPr>
              <a:spLocks noChangeShapeType="1"/>
            </p:cNvSpPr>
            <p:nvPr/>
          </p:nvSpPr>
          <p:spPr bwMode="auto">
            <a:xfrm>
              <a:off x="3464" y="2449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8" name="Line 356"/>
            <p:cNvSpPr>
              <a:spLocks noChangeShapeType="1"/>
            </p:cNvSpPr>
            <p:nvPr/>
          </p:nvSpPr>
          <p:spPr bwMode="auto">
            <a:xfrm>
              <a:off x="3589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9" name="Line 357"/>
            <p:cNvSpPr>
              <a:spLocks noChangeShapeType="1"/>
            </p:cNvSpPr>
            <p:nvPr/>
          </p:nvSpPr>
          <p:spPr bwMode="auto">
            <a:xfrm>
              <a:off x="3713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0" name="Line 358"/>
            <p:cNvSpPr>
              <a:spLocks noChangeShapeType="1"/>
            </p:cNvSpPr>
            <p:nvPr/>
          </p:nvSpPr>
          <p:spPr bwMode="auto">
            <a:xfrm>
              <a:off x="3838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1" name="Line 359"/>
            <p:cNvSpPr>
              <a:spLocks noChangeShapeType="1"/>
            </p:cNvSpPr>
            <p:nvPr/>
          </p:nvSpPr>
          <p:spPr bwMode="auto">
            <a:xfrm>
              <a:off x="3961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2" name="Line 360"/>
            <p:cNvSpPr>
              <a:spLocks noChangeShapeType="1"/>
            </p:cNvSpPr>
            <p:nvPr/>
          </p:nvSpPr>
          <p:spPr bwMode="auto">
            <a:xfrm>
              <a:off x="4086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3" name="Line 361"/>
            <p:cNvSpPr>
              <a:spLocks noChangeShapeType="1"/>
            </p:cNvSpPr>
            <p:nvPr/>
          </p:nvSpPr>
          <p:spPr bwMode="auto">
            <a:xfrm>
              <a:off x="4211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4" name="Line 362"/>
            <p:cNvSpPr>
              <a:spLocks noChangeShapeType="1"/>
            </p:cNvSpPr>
            <p:nvPr/>
          </p:nvSpPr>
          <p:spPr bwMode="auto">
            <a:xfrm>
              <a:off x="4335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5" name="Line 363"/>
            <p:cNvSpPr>
              <a:spLocks noChangeShapeType="1"/>
            </p:cNvSpPr>
            <p:nvPr/>
          </p:nvSpPr>
          <p:spPr bwMode="auto">
            <a:xfrm>
              <a:off x="4459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6" name="Line 364"/>
            <p:cNvSpPr>
              <a:spLocks noChangeShapeType="1"/>
            </p:cNvSpPr>
            <p:nvPr/>
          </p:nvSpPr>
          <p:spPr bwMode="auto">
            <a:xfrm>
              <a:off x="4584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7" name="Line 365"/>
            <p:cNvSpPr>
              <a:spLocks noChangeShapeType="1"/>
            </p:cNvSpPr>
            <p:nvPr/>
          </p:nvSpPr>
          <p:spPr bwMode="auto">
            <a:xfrm>
              <a:off x="4707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8" name="Rectangle 366"/>
            <p:cNvSpPr>
              <a:spLocks noChangeArrowheads="1"/>
            </p:cNvSpPr>
            <p:nvPr/>
          </p:nvSpPr>
          <p:spPr bwMode="auto">
            <a:xfrm>
              <a:off x="3464" y="2449"/>
              <a:ext cx="1243" cy="80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9" name="Line 367"/>
            <p:cNvSpPr>
              <a:spLocks noChangeShapeType="1"/>
            </p:cNvSpPr>
            <p:nvPr/>
          </p:nvSpPr>
          <p:spPr bwMode="auto">
            <a:xfrm>
              <a:off x="3464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0" name="Line 368"/>
            <p:cNvSpPr>
              <a:spLocks noChangeShapeType="1"/>
            </p:cNvSpPr>
            <p:nvPr/>
          </p:nvSpPr>
          <p:spPr bwMode="auto">
            <a:xfrm>
              <a:off x="3446" y="325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1" name="Line 369"/>
            <p:cNvSpPr>
              <a:spLocks noChangeShapeType="1"/>
            </p:cNvSpPr>
            <p:nvPr/>
          </p:nvSpPr>
          <p:spPr bwMode="auto">
            <a:xfrm>
              <a:off x="3446" y="312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2" name="Line 370"/>
            <p:cNvSpPr>
              <a:spLocks noChangeShapeType="1"/>
            </p:cNvSpPr>
            <p:nvPr/>
          </p:nvSpPr>
          <p:spPr bwMode="auto">
            <a:xfrm>
              <a:off x="3446" y="298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3" name="Line 371"/>
            <p:cNvSpPr>
              <a:spLocks noChangeShapeType="1"/>
            </p:cNvSpPr>
            <p:nvPr/>
          </p:nvSpPr>
          <p:spPr bwMode="auto">
            <a:xfrm>
              <a:off x="3446" y="285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4" name="Line 372"/>
            <p:cNvSpPr>
              <a:spLocks noChangeShapeType="1"/>
            </p:cNvSpPr>
            <p:nvPr/>
          </p:nvSpPr>
          <p:spPr bwMode="auto">
            <a:xfrm>
              <a:off x="3446" y="271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5" name="Line 373"/>
            <p:cNvSpPr>
              <a:spLocks noChangeShapeType="1"/>
            </p:cNvSpPr>
            <p:nvPr/>
          </p:nvSpPr>
          <p:spPr bwMode="auto">
            <a:xfrm>
              <a:off x="3446" y="258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6" name="Line 374"/>
            <p:cNvSpPr>
              <a:spLocks noChangeShapeType="1"/>
            </p:cNvSpPr>
            <p:nvPr/>
          </p:nvSpPr>
          <p:spPr bwMode="auto">
            <a:xfrm>
              <a:off x="3446" y="244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7" name="Line 375"/>
            <p:cNvSpPr>
              <a:spLocks noChangeShapeType="1"/>
            </p:cNvSpPr>
            <p:nvPr/>
          </p:nvSpPr>
          <p:spPr bwMode="auto">
            <a:xfrm>
              <a:off x="3464" y="3257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8" name="Line 376"/>
            <p:cNvSpPr>
              <a:spLocks noChangeShapeType="1"/>
            </p:cNvSpPr>
            <p:nvPr/>
          </p:nvSpPr>
          <p:spPr bwMode="auto">
            <a:xfrm flipV="1">
              <a:off x="3464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9" name="Line 377"/>
            <p:cNvSpPr>
              <a:spLocks noChangeShapeType="1"/>
            </p:cNvSpPr>
            <p:nvPr/>
          </p:nvSpPr>
          <p:spPr bwMode="auto">
            <a:xfrm flipV="1">
              <a:off x="3589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0" name="Line 378"/>
            <p:cNvSpPr>
              <a:spLocks noChangeShapeType="1"/>
            </p:cNvSpPr>
            <p:nvPr/>
          </p:nvSpPr>
          <p:spPr bwMode="auto">
            <a:xfrm flipV="1">
              <a:off x="3713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1" name="Line 379"/>
            <p:cNvSpPr>
              <a:spLocks noChangeShapeType="1"/>
            </p:cNvSpPr>
            <p:nvPr/>
          </p:nvSpPr>
          <p:spPr bwMode="auto">
            <a:xfrm flipV="1">
              <a:off x="3838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2" name="Line 380"/>
            <p:cNvSpPr>
              <a:spLocks noChangeShapeType="1"/>
            </p:cNvSpPr>
            <p:nvPr/>
          </p:nvSpPr>
          <p:spPr bwMode="auto">
            <a:xfrm flipV="1">
              <a:off x="3961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3" name="Line 381"/>
            <p:cNvSpPr>
              <a:spLocks noChangeShapeType="1"/>
            </p:cNvSpPr>
            <p:nvPr/>
          </p:nvSpPr>
          <p:spPr bwMode="auto">
            <a:xfrm flipV="1">
              <a:off x="4086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4" name="Line 382"/>
            <p:cNvSpPr>
              <a:spLocks noChangeShapeType="1"/>
            </p:cNvSpPr>
            <p:nvPr/>
          </p:nvSpPr>
          <p:spPr bwMode="auto">
            <a:xfrm flipV="1">
              <a:off x="4211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5" name="Line 383"/>
            <p:cNvSpPr>
              <a:spLocks noChangeShapeType="1"/>
            </p:cNvSpPr>
            <p:nvPr/>
          </p:nvSpPr>
          <p:spPr bwMode="auto">
            <a:xfrm flipV="1">
              <a:off x="4335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6" name="Line 384"/>
            <p:cNvSpPr>
              <a:spLocks noChangeShapeType="1"/>
            </p:cNvSpPr>
            <p:nvPr/>
          </p:nvSpPr>
          <p:spPr bwMode="auto">
            <a:xfrm flipV="1">
              <a:off x="4459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7" name="Line 385"/>
            <p:cNvSpPr>
              <a:spLocks noChangeShapeType="1"/>
            </p:cNvSpPr>
            <p:nvPr/>
          </p:nvSpPr>
          <p:spPr bwMode="auto">
            <a:xfrm flipV="1">
              <a:off x="4584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8" name="Line 386"/>
            <p:cNvSpPr>
              <a:spLocks noChangeShapeType="1"/>
            </p:cNvSpPr>
            <p:nvPr/>
          </p:nvSpPr>
          <p:spPr bwMode="auto">
            <a:xfrm flipV="1">
              <a:off x="4707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9" name="Freeform 387"/>
            <p:cNvSpPr>
              <a:spLocks/>
            </p:cNvSpPr>
            <p:nvPr/>
          </p:nvSpPr>
          <p:spPr bwMode="auto">
            <a:xfrm>
              <a:off x="3514" y="2597"/>
              <a:ext cx="25" cy="39"/>
            </a:xfrm>
            <a:custGeom>
              <a:avLst/>
              <a:gdLst>
                <a:gd name="T0" fmla="*/ 0 w 36"/>
                <a:gd name="T1" fmla="*/ 0 h 56"/>
                <a:gd name="T2" fmla="*/ 4 w 36"/>
                <a:gd name="T3" fmla="*/ 8 h 56"/>
                <a:gd name="T4" fmla="*/ 9 w 36"/>
                <a:gd name="T5" fmla="*/ 17 h 56"/>
                <a:gd name="T6" fmla="*/ 18 w 36"/>
                <a:gd name="T7" fmla="*/ 35 h 56"/>
                <a:gd name="T8" fmla="*/ 23 w 36"/>
                <a:gd name="T9" fmla="*/ 42 h 56"/>
                <a:gd name="T10" fmla="*/ 27 w 36"/>
                <a:gd name="T11" fmla="*/ 49 h 56"/>
                <a:gd name="T12" fmla="*/ 32 w 36"/>
                <a:gd name="T13" fmla="*/ 54 h 56"/>
                <a:gd name="T14" fmla="*/ 36 w 3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6">
                  <a:moveTo>
                    <a:pt x="0" y="0"/>
                  </a:moveTo>
                  <a:lnTo>
                    <a:pt x="4" y="8"/>
                  </a:lnTo>
                  <a:lnTo>
                    <a:pt x="9" y="17"/>
                  </a:lnTo>
                  <a:lnTo>
                    <a:pt x="18" y="35"/>
                  </a:lnTo>
                  <a:lnTo>
                    <a:pt x="23" y="42"/>
                  </a:lnTo>
                  <a:lnTo>
                    <a:pt x="27" y="49"/>
                  </a:lnTo>
                  <a:lnTo>
                    <a:pt x="32" y="54"/>
                  </a:lnTo>
                  <a:lnTo>
                    <a:pt x="36" y="5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0" name="Freeform 388"/>
            <p:cNvSpPr>
              <a:spLocks/>
            </p:cNvSpPr>
            <p:nvPr/>
          </p:nvSpPr>
          <p:spPr bwMode="auto">
            <a:xfrm>
              <a:off x="3539" y="2608"/>
              <a:ext cx="25" cy="28"/>
            </a:xfrm>
            <a:custGeom>
              <a:avLst/>
              <a:gdLst>
                <a:gd name="T0" fmla="*/ 0 w 35"/>
                <a:gd name="T1" fmla="*/ 38 h 38"/>
                <a:gd name="T2" fmla="*/ 2 w 35"/>
                <a:gd name="T3" fmla="*/ 38 h 38"/>
                <a:gd name="T4" fmla="*/ 4 w 35"/>
                <a:gd name="T5" fmla="*/ 37 h 38"/>
                <a:gd name="T6" fmla="*/ 9 w 35"/>
                <a:gd name="T7" fmla="*/ 33 h 38"/>
                <a:gd name="T8" fmla="*/ 12 w 35"/>
                <a:gd name="T9" fmla="*/ 28 h 38"/>
                <a:gd name="T10" fmla="*/ 18 w 35"/>
                <a:gd name="T11" fmla="*/ 20 h 38"/>
                <a:gd name="T12" fmla="*/ 23 w 35"/>
                <a:gd name="T13" fmla="*/ 13 h 38"/>
                <a:gd name="T14" fmla="*/ 27 w 35"/>
                <a:gd name="T15" fmla="*/ 6 h 38"/>
                <a:gd name="T16" fmla="*/ 32 w 35"/>
                <a:gd name="T17" fmla="*/ 1 h 38"/>
                <a:gd name="T18" fmla="*/ 35 w 35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8">
                  <a:moveTo>
                    <a:pt x="0" y="38"/>
                  </a:moveTo>
                  <a:lnTo>
                    <a:pt x="2" y="38"/>
                  </a:lnTo>
                  <a:lnTo>
                    <a:pt x="4" y="37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3" y="13"/>
                  </a:lnTo>
                  <a:lnTo>
                    <a:pt x="27" y="6"/>
                  </a:lnTo>
                  <a:lnTo>
                    <a:pt x="32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1" name="Freeform 389"/>
            <p:cNvSpPr>
              <a:spLocks/>
            </p:cNvSpPr>
            <p:nvPr/>
          </p:nvSpPr>
          <p:spPr bwMode="auto">
            <a:xfrm>
              <a:off x="3564" y="2608"/>
              <a:ext cx="25" cy="25"/>
            </a:xfrm>
            <a:custGeom>
              <a:avLst/>
              <a:gdLst>
                <a:gd name="T0" fmla="*/ 0 w 36"/>
                <a:gd name="T1" fmla="*/ 0 h 36"/>
                <a:gd name="T2" fmla="*/ 4 w 36"/>
                <a:gd name="T3" fmla="*/ 1 h 36"/>
                <a:gd name="T4" fmla="*/ 9 w 36"/>
                <a:gd name="T5" fmla="*/ 2 h 36"/>
                <a:gd name="T6" fmla="*/ 13 w 36"/>
                <a:gd name="T7" fmla="*/ 6 h 36"/>
                <a:gd name="T8" fmla="*/ 18 w 36"/>
                <a:gd name="T9" fmla="*/ 11 h 36"/>
                <a:gd name="T10" fmla="*/ 27 w 36"/>
                <a:gd name="T11" fmla="*/ 23 h 36"/>
                <a:gd name="T12" fmla="*/ 36 w 3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4" y="1"/>
                  </a:lnTo>
                  <a:lnTo>
                    <a:pt x="9" y="2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7" y="23"/>
                  </a:lnTo>
                  <a:lnTo>
                    <a:pt x="36" y="3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2" name="Freeform 390"/>
            <p:cNvSpPr>
              <a:spLocks/>
            </p:cNvSpPr>
            <p:nvPr/>
          </p:nvSpPr>
          <p:spPr bwMode="auto">
            <a:xfrm>
              <a:off x="3589" y="2633"/>
              <a:ext cx="25" cy="49"/>
            </a:xfrm>
            <a:custGeom>
              <a:avLst/>
              <a:gdLst>
                <a:gd name="T0" fmla="*/ 0 w 36"/>
                <a:gd name="T1" fmla="*/ 0 h 69"/>
                <a:gd name="T2" fmla="*/ 4 w 36"/>
                <a:gd name="T3" fmla="*/ 7 h 69"/>
                <a:gd name="T4" fmla="*/ 9 w 36"/>
                <a:gd name="T5" fmla="*/ 15 h 69"/>
                <a:gd name="T6" fmla="*/ 18 w 36"/>
                <a:gd name="T7" fmla="*/ 34 h 69"/>
                <a:gd name="T8" fmla="*/ 27 w 36"/>
                <a:gd name="T9" fmla="*/ 53 h 69"/>
                <a:gd name="T10" fmla="*/ 32 w 36"/>
                <a:gd name="T11" fmla="*/ 61 h 69"/>
                <a:gd name="T12" fmla="*/ 36 w 36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9">
                  <a:moveTo>
                    <a:pt x="0" y="0"/>
                  </a:moveTo>
                  <a:lnTo>
                    <a:pt x="4" y="7"/>
                  </a:lnTo>
                  <a:lnTo>
                    <a:pt x="9" y="15"/>
                  </a:lnTo>
                  <a:lnTo>
                    <a:pt x="18" y="34"/>
                  </a:lnTo>
                  <a:lnTo>
                    <a:pt x="27" y="53"/>
                  </a:lnTo>
                  <a:lnTo>
                    <a:pt x="32" y="61"/>
                  </a:lnTo>
                  <a:lnTo>
                    <a:pt x="36" y="6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3" name="Freeform 391"/>
            <p:cNvSpPr>
              <a:spLocks/>
            </p:cNvSpPr>
            <p:nvPr/>
          </p:nvSpPr>
          <p:spPr bwMode="auto">
            <a:xfrm>
              <a:off x="3614" y="2682"/>
              <a:ext cx="24" cy="22"/>
            </a:xfrm>
            <a:custGeom>
              <a:avLst/>
              <a:gdLst>
                <a:gd name="T0" fmla="*/ 0 w 36"/>
                <a:gd name="T1" fmla="*/ 0 h 32"/>
                <a:gd name="T2" fmla="*/ 4 w 36"/>
                <a:gd name="T3" fmla="*/ 5 h 32"/>
                <a:gd name="T4" fmla="*/ 9 w 36"/>
                <a:gd name="T5" fmla="*/ 9 h 32"/>
                <a:gd name="T6" fmla="*/ 18 w 36"/>
                <a:gd name="T7" fmla="*/ 15 h 32"/>
                <a:gd name="T8" fmla="*/ 23 w 36"/>
                <a:gd name="T9" fmla="*/ 18 h 32"/>
                <a:gd name="T10" fmla="*/ 27 w 36"/>
                <a:gd name="T11" fmla="*/ 21 h 32"/>
                <a:gd name="T12" fmla="*/ 32 w 36"/>
                <a:gd name="T13" fmla="*/ 25 h 32"/>
                <a:gd name="T14" fmla="*/ 36 w 3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4" y="5"/>
                  </a:lnTo>
                  <a:lnTo>
                    <a:pt x="9" y="9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3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4" name="Freeform 392"/>
            <p:cNvSpPr>
              <a:spLocks/>
            </p:cNvSpPr>
            <p:nvPr/>
          </p:nvSpPr>
          <p:spPr bwMode="auto">
            <a:xfrm>
              <a:off x="3638" y="2704"/>
              <a:ext cx="25" cy="54"/>
            </a:xfrm>
            <a:custGeom>
              <a:avLst/>
              <a:gdLst>
                <a:gd name="T0" fmla="*/ 0 w 36"/>
                <a:gd name="T1" fmla="*/ 0 h 79"/>
                <a:gd name="T2" fmla="*/ 2 w 36"/>
                <a:gd name="T3" fmla="*/ 3 h 79"/>
                <a:gd name="T4" fmla="*/ 4 w 36"/>
                <a:gd name="T5" fmla="*/ 9 h 79"/>
                <a:gd name="T6" fmla="*/ 9 w 36"/>
                <a:gd name="T7" fmla="*/ 20 h 79"/>
                <a:gd name="T8" fmla="*/ 13 w 36"/>
                <a:gd name="T9" fmla="*/ 34 h 79"/>
                <a:gd name="T10" fmla="*/ 18 w 36"/>
                <a:gd name="T11" fmla="*/ 47 h 79"/>
                <a:gd name="T12" fmla="*/ 23 w 36"/>
                <a:gd name="T13" fmla="*/ 60 h 79"/>
                <a:gd name="T14" fmla="*/ 27 w 36"/>
                <a:gd name="T15" fmla="*/ 70 h 79"/>
                <a:gd name="T16" fmla="*/ 29 w 36"/>
                <a:gd name="T17" fmla="*/ 74 h 79"/>
                <a:gd name="T18" fmla="*/ 32 w 36"/>
                <a:gd name="T19" fmla="*/ 78 h 79"/>
                <a:gd name="T20" fmla="*/ 33 w 36"/>
                <a:gd name="T21" fmla="*/ 79 h 79"/>
                <a:gd name="T22" fmla="*/ 36 w 36"/>
                <a:gd name="T2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9">
                  <a:moveTo>
                    <a:pt x="0" y="0"/>
                  </a:moveTo>
                  <a:lnTo>
                    <a:pt x="2" y="3"/>
                  </a:lnTo>
                  <a:lnTo>
                    <a:pt x="4" y="9"/>
                  </a:lnTo>
                  <a:lnTo>
                    <a:pt x="9" y="20"/>
                  </a:lnTo>
                  <a:lnTo>
                    <a:pt x="13" y="34"/>
                  </a:lnTo>
                  <a:lnTo>
                    <a:pt x="18" y="47"/>
                  </a:lnTo>
                  <a:lnTo>
                    <a:pt x="23" y="60"/>
                  </a:lnTo>
                  <a:lnTo>
                    <a:pt x="27" y="70"/>
                  </a:lnTo>
                  <a:lnTo>
                    <a:pt x="29" y="74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5" name="Freeform 393"/>
            <p:cNvSpPr>
              <a:spLocks/>
            </p:cNvSpPr>
            <p:nvPr/>
          </p:nvSpPr>
          <p:spPr bwMode="auto">
            <a:xfrm>
              <a:off x="3663" y="2693"/>
              <a:ext cx="25" cy="65"/>
            </a:xfrm>
            <a:custGeom>
              <a:avLst/>
              <a:gdLst>
                <a:gd name="T0" fmla="*/ 0 w 35"/>
                <a:gd name="T1" fmla="*/ 95 h 95"/>
                <a:gd name="T2" fmla="*/ 2 w 35"/>
                <a:gd name="T3" fmla="*/ 94 h 95"/>
                <a:gd name="T4" fmla="*/ 3 w 35"/>
                <a:gd name="T5" fmla="*/ 90 h 95"/>
                <a:gd name="T6" fmla="*/ 6 w 35"/>
                <a:gd name="T7" fmla="*/ 85 h 95"/>
                <a:gd name="T8" fmla="*/ 9 w 35"/>
                <a:gd name="T9" fmla="*/ 78 h 95"/>
                <a:gd name="T10" fmla="*/ 11 w 35"/>
                <a:gd name="T11" fmla="*/ 71 h 95"/>
                <a:gd name="T12" fmla="*/ 12 w 35"/>
                <a:gd name="T13" fmla="*/ 62 h 95"/>
                <a:gd name="T14" fmla="*/ 18 w 35"/>
                <a:gd name="T15" fmla="*/ 44 h 95"/>
                <a:gd name="T16" fmla="*/ 23 w 35"/>
                <a:gd name="T17" fmla="*/ 26 h 95"/>
                <a:gd name="T18" fmla="*/ 24 w 35"/>
                <a:gd name="T19" fmla="*/ 18 h 95"/>
                <a:gd name="T20" fmla="*/ 26 w 35"/>
                <a:gd name="T21" fmla="*/ 12 h 95"/>
                <a:gd name="T22" fmla="*/ 29 w 35"/>
                <a:gd name="T23" fmla="*/ 7 h 95"/>
                <a:gd name="T24" fmla="*/ 32 w 35"/>
                <a:gd name="T25" fmla="*/ 2 h 95"/>
                <a:gd name="T26" fmla="*/ 33 w 35"/>
                <a:gd name="T27" fmla="*/ 0 h 95"/>
                <a:gd name="T28" fmla="*/ 35 w 35"/>
                <a:gd name="T2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95">
                  <a:moveTo>
                    <a:pt x="0" y="95"/>
                  </a:moveTo>
                  <a:lnTo>
                    <a:pt x="2" y="94"/>
                  </a:lnTo>
                  <a:lnTo>
                    <a:pt x="3" y="90"/>
                  </a:lnTo>
                  <a:lnTo>
                    <a:pt x="6" y="85"/>
                  </a:lnTo>
                  <a:lnTo>
                    <a:pt x="9" y="78"/>
                  </a:lnTo>
                  <a:lnTo>
                    <a:pt x="11" y="71"/>
                  </a:lnTo>
                  <a:lnTo>
                    <a:pt x="12" y="62"/>
                  </a:lnTo>
                  <a:lnTo>
                    <a:pt x="18" y="44"/>
                  </a:lnTo>
                  <a:lnTo>
                    <a:pt x="23" y="26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6" name="Freeform 394"/>
            <p:cNvSpPr>
              <a:spLocks/>
            </p:cNvSpPr>
            <p:nvPr/>
          </p:nvSpPr>
          <p:spPr bwMode="auto">
            <a:xfrm>
              <a:off x="3688" y="2693"/>
              <a:ext cx="25" cy="96"/>
            </a:xfrm>
            <a:custGeom>
              <a:avLst/>
              <a:gdLst>
                <a:gd name="T0" fmla="*/ 0 w 36"/>
                <a:gd name="T1" fmla="*/ 0 h 138"/>
                <a:gd name="T2" fmla="*/ 3 w 36"/>
                <a:gd name="T3" fmla="*/ 3 h 138"/>
                <a:gd name="T4" fmla="*/ 4 w 36"/>
                <a:gd name="T5" fmla="*/ 7 h 138"/>
                <a:gd name="T6" fmla="*/ 7 w 36"/>
                <a:gd name="T7" fmla="*/ 13 h 138"/>
                <a:gd name="T8" fmla="*/ 9 w 36"/>
                <a:gd name="T9" fmla="*/ 21 h 138"/>
                <a:gd name="T10" fmla="*/ 12 w 36"/>
                <a:gd name="T11" fmla="*/ 28 h 138"/>
                <a:gd name="T12" fmla="*/ 13 w 36"/>
                <a:gd name="T13" fmla="*/ 39 h 138"/>
                <a:gd name="T14" fmla="*/ 18 w 36"/>
                <a:gd name="T15" fmla="*/ 59 h 138"/>
                <a:gd name="T16" fmla="*/ 23 w 36"/>
                <a:gd name="T17" fmla="*/ 82 h 138"/>
                <a:gd name="T18" fmla="*/ 27 w 36"/>
                <a:gd name="T19" fmla="*/ 104 h 138"/>
                <a:gd name="T20" fmla="*/ 30 w 36"/>
                <a:gd name="T21" fmla="*/ 114 h 138"/>
                <a:gd name="T22" fmla="*/ 32 w 36"/>
                <a:gd name="T23" fmla="*/ 123 h 138"/>
                <a:gd name="T24" fmla="*/ 34 w 36"/>
                <a:gd name="T25" fmla="*/ 132 h 138"/>
                <a:gd name="T26" fmla="*/ 36 w 36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3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7" y="13"/>
                  </a:lnTo>
                  <a:lnTo>
                    <a:pt x="9" y="21"/>
                  </a:lnTo>
                  <a:lnTo>
                    <a:pt x="12" y="28"/>
                  </a:lnTo>
                  <a:lnTo>
                    <a:pt x="13" y="39"/>
                  </a:lnTo>
                  <a:lnTo>
                    <a:pt x="18" y="59"/>
                  </a:lnTo>
                  <a:lnTo>
                    <a:pt x="23" y="82"/>
                  </a:lnTo>
                  <a:lnTo>
                    <a:pt x="27" y="104"/>
                  </a:lnTo>
                  <a:lnTo>
                    <a:pt x="30" y="114"/>
                  </a:lnTo>
                  <a:lnTo>
                    <a:pt x="32" y="123"/>
                  </a:lnTo>
                  <a:lnTo>
                    <a:pt x="34" y="132"/>
                  </a:lnTo>
                  <a:lnTo>
                    <a:pt x="36" y="13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7" name="Freeform 395"/>
            <p:cNvSpPr>
              <a:spLocks/>
            </p:cNvSpPr>
            <p:nvPr/>
          </p:nvSpPr>
          <p:spPr bwMode="auto">
            <a:xfrm>
              <a:off x="3713" y="2789"/>
              <a:ext cx="25" cy="43"/>
            </a:xfrm>
            <a:custGeom>
              <a:avLst/>
              <a:gdLst>
                <a:gd name="T0" fmla="*/ 0 w 36"/>
                <a:gd name="T1" fmla="*/ 0 h 62"/>
                <a:gd name="T2" fmla="*/ 4 w 36"/>
                <a:gd name="T3" fmla="*/ 12 h 62"/>
                <a:gd name="T4" fmla="*/ 9 w 36"/>
                <a:gd name="T5" fmla="*/ 23 h 62"/>
                <a:gd name="T6" fmla="*/ 13 w 36"/>
                <a:gd name="T7" fmla="*/ 32 h 62"/>
                <a:gd name="T8" fmla="*/ 18 w 36"/>
                <a:gd name="T9" fmla="*/ 40 h 62"/>
                <a:gd name="T10" fmla="*/ 23 w 36"/>
                <a:gd name="T11" fmla="*/ 48 h 62"/>
                <a:gd name="T12" fmla="*/ 27 w 36"/>
                <a:gd name="T13" fmla="*/ 53 h 62"/>
                <a:gd name="T14" fmla="*/ 32 w 36"/>
                <a:gd name="T15" fmla="*/ 58 h 62"/>
                <a:gd name="T16" fmla="*/ 36 w 36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4" y="12"/>
                  </a:lnTo>
                  <a:lnTo>
                    <a:pt x="9" y="23"/>
                  </a:lnTo>
                  <a:lnTo>
                    <a:pt x="13" y="32"/>
                  </a:lnTo>
                  <a:lnTo>
                    <a:pt x="18" y="40"/>
                  </a:lnTo>
                  <a:lnTo>
                    <a:pt x="23" y="48"/>
                  </a:lnTo>
                  <a:lnTo>
                    <a:pt x="27" y="53"/>
                  </a:lnTo>
                  <a:lnTo>
                    <a:pt x="32" y="58"/>
                  </a:lnTo>
                  <a:lnTo>
                    <a:pt x="36" y="6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8" name="Freeform 396"/>
            <p:cNvSpPr>
              <a:spLocks/>
            </p:cNvSpPr>
            <p:nvPr/>
          </p:nvSpPr>
          <p:spPr bwMode="auto">
            <a:xfrm>
              <a:off x="3738" y="2825"/>
              <a:ext cx="25" cy="8"/>
            </a:xfrm>
            <a:custGeom>
              <a:avLst/>
              <a:gdLst>
                <a:gd name="T0" fmla="*/ 0 w 36"/>
                <a:gd name="T1" fmla="*/ 9 h 11"/>
                <a:gd name="T2" fmla="*/ 4 w 36"/>
                <a:gd name="T3" fmla="*/ 11 h 11"/>
                <a:gd name="T4" fmla="*/ 9 w 36"/>
                <a:gd name="T5" fmla="*/ 11 h 11"/>
                <a:gd name="T6" fmla="*/ 13 w 36"/>
                <a:gd name="T7" fmla="*/ 10 h 11"/>
                <a:gd name="T8" fmla="*/ 18 w 36"/>
                <a:gd name="T9" fmla="*/ 9 h 11"/>
                <a:gd name="T10" fmla="*/ 27 w 36"/>
                <a:gd name="T11" fmla="*/ 4 h 11"/>
                <a:gd name="T12" fmla="*/ 32 w 36"/>
                <a:gd name="T13" fmla="*/ 1 h 11"/>
                <a:gd name="T14" fmla="*/ 36 w 36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0" y="9"/>
                  </a:moveTo>
                  <a:lnTo>
                    <a:pt x="4" y="11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9" name="Freeform 397"/>
            <p:cNvSpPr>
              <a:spLocks/>
            </p:cNvSpPr>
            <p:nvPr/>
          </p:nvSpPr>
          <p:spPr bwMode="auto">
            <a:xfrm>
              <a:off x="3763" y="2824"/>
              <a:ext cx="25" cy="1"/>
            </a:xfrm>
            <a:custGeom>
              <a:avLst/>
              <a:gdLst>
                <a:gd name="T0" fmla="*/ 0 w 36"/>
                <a:gd name="T1" fmla="*/ 3 h 3"/>
                <a:gd name="T2" fmla="*/ 9 w 36"/>
                <a:gd name="T3" fmla="*/ 3 h 3"/>
                <a:gd name="T4" fmla="*/ 18 w 36"/>
                <a:gd name="T5" fmla="*/ 3 h 3"/>
                <a:gd name="T6" fmla="*/ 27 w 36"/>
                <a:gd name="T7" fmla="*/ 3 h 3"/>
                <a:gd name="T8" fmla="*/ 36 w 3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9" y="3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0" name="Freeform 398"/>
            <p:cNvSpPr>
              <a:spLocks/>
            </p:cNvSpPr>
            <p:nvPr/>
          </p:nvSpPr>
          <p:spPr bwMode="auto">
            <a:xfrm>
              <a:off x="3788" y="2806"/>
              <a:ext cx="25" cy="18"/>
            </a:xfrm>
            <a:custGeom>
              <a:avLst/>
              <a:gdLst>
                <a:gd name="T0" fmla="*/ 0 w 35"/>
                <a:gd name="T1" fmla="*/ 27 h 27"/>
                <a:gd name="T2" fmla="*/ 8 w 35"/>
                <a:gd name="T3" fmla="*/ 23 h 27"/>
                <a:gd name="T4" fmla="*/ 17 w 35"/>
                <a:gd name="T5" fmla="*/ 17 h 27"/>
                <a:gd name="T6" fmla="*/ 26 w 35"/>
                <a:gd name="T7" fmla="*/ 9 h 27"/>
                <a:gd name="T8" fmla="*/ 35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8" y="23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1" name="Freeform 399"/>
            <p:cNvSpPr>
              <a:spLocks/>
            </p:cNvSpPr>
            <p:nvPr/>
          </p:nvSpPr>
          <p:spPr bwMode="auto">
            <a:xfrm>
              <a:off x="3813" y="2764"/>
              <a:ext cx="25" cy="42"/>
            </a:xfrm>
            <a:custGeom>
              <a:avLst/>
              <a:gdLst>
                <a:gd name="T0" fmla="*/ 0 w 36"/>
                <a:gd name="T1" fmla="*/ 58 h 58"/>
                <a:gd name="T2" fmla="*/ 4 w 36"/>
                <a:gd name="T3" fmla="*/ 52 h 58"/>
                <a:gd name="T4" fmla="*/ 9 w 36"/>
                <a:gd name="T5" fmla="*/ 43 h 58"/>
                <a:gd name="T6" fmla="*/ 13 w 36"/>
                <a:gd name="T7" fmla="*/ 33 h 58"/>
                <a:gd name="T8" fmla="*/ 18 w 36"/>
                <a:gd name="T9" fmla="*/ 23 h 58"/>
                <a:gd name="T10" fmla="*/ 23 w 36"/>
                <a:gd name="T11" fmla="*/ 12 h 58"/>
                <a:gd name="T12" fmla="*/ 27 w 36"/>
                <a:gd name="T13" fmla="*/ 5 h 58"/>
                <a:gd name="T14" fmla="*/ 30 w 36"/>
                <a:gd name="T15" fmla="*/ 2 h 58"/>
                <a:gd name="T16" fmla="*/ 32 w 36"/>
                <a:gd name="T17" fmla="*/ 1 h 58"/>
                <a:gd name="T18" fmla="*/ 34 w 36"/>
                <a:gd name="T19" fmla="*/ 0 h 58"/>
                <a:gd name="T20" fmla="*/ 36 w 36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8">
                  <a:moveTo>
                    <a:pt x="0" y="58"/>
                  </a:moveTo>
                  <a:lnTo>
                    <a:pt x="4" y="52"/>
                  </a:lnTo>
                  <a:lnTo>
                    <a:pt x="9" y="43"/>
                  </a:lnTo>
                  <a:lnTo>
                    <a:pt x="13" y="33"/>
                  </a:lnTo>
                  <a:lnTo>
                    <a:pt x="18" y="23"/>
                  </a:lnTo>
                  <a:lnTo>
                    <a:pt x="23" y="12"/>
                  </a:lnTo>
                  <a:lnTo>
                    <a:pt x="27" y="5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2" name="Freeform 400"/>
            <p:cNvSpPr>
              <a:spLocks/>
            </p:cNvSpPr>
            <p:nvPr/>
          </p:nvSpPr>
          <p:spPr bwMode="auto">
            <a:xfrm>
              <a:off x="3838" y="2764"/>
              <a:ext cx="23" cy="60"/>
            </a:xfrm>
            <a:custGeom>
              <a:avLst/>
              <a:gdLst>
                <a:gd name="T0" fmla="*/ 0 w 36"/>
                <a:gd name="T1" fmla="*/ 0 h 85"/>
                <a:gd name="T2" fmla="*/ 3 w 36"/>
                <a:gd name="T3" fmla="*/ 1 h 85"/>
                <a:gd name="T4" fmla="*/ 4 w 36"/>
                <a:gd name="T5" fmla="*/ 3 h 85"/>
                <a:gd name="T6" fmla="*/ 9 w 36"/>
                <a:gd name="T7" fmla="*/ 11 h 85"/>
                <a:gd name="T8" fmla="*/ 13 w 36"/>
                <a:gd name="T9" fmla="*/ 21 h 85"/>
                <a:gd name="T10" fmla="*/ 18 w 36"/>
                <a:gd name="T11" fmla="*/ 33 h 85"/>
                <a:gd name="T12" fmla="*/ 23 w 36"/>
                <a:gd name="T13" fmla="*/ 47 h 85"/>
                <a:gd name="T14" fmla="*/ 27 w 36"/>
                <a:gd name="T15" fmla="*/ 61 h 85"/>
                <a:gd name="T16" fmla="*/ 32 w 36"/>
                <a:gd name="T17" fmla="*/ 74 h 85"/>
                <a:gd name="T18" fmla="*/ 36 w 36"/>
                <a:gd name="T1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9" y="11"/>
                  </a:lnTo>
                  <a:lnTo>
                    <a:pt x="13" y="21"/>
                  </a:lnTo>
                  <a:lnTo>
                    <a:pt x="18" y="33"/>
                  </a:lnTo>
                  <a:lnTo>
                    <a:pt x="23" y="47"/>
                  </a:lnTo>
                  <a:lnTo>
                    <a:pt x="27" y="61"/>
                  </a:lnTo>
                  <a:lnTo>
                    <a:pt x="32" y="74"/>
                  </a:lnTo>
                  <a:lnTo>
                    <a:pt x="36" y="8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3" name="Freeform 401"/>
            <p:cNvSpPr>
              <a:spLocks/>
            </p:cNvSpPr>
            <p:nvPr/>
          </p:nvSpPr>
          <p:spPr bwMode="auto">
            <a:xfrm>
              <a:off x="3861" y="2824"/>
              <a:ext cx="25" cy="59"/>
            </a:xfrm>
            <a:custGeom>
              <a:avLst/>
              <a:gdLst>
                <a:gd name="T0" fmla="*/ 0 w 36"/>
                <a:gd name="T1" fmla="*/ 0 h 86"/>
                <a:gd name="T2" fmla="*/ 9 w 36"/>
                <a:gd name="T3" fmla="*/ 23 h 86"/>
                <a:gd name="T4" fmla="*/ 18 w 36"/>
                <a:gd name="T5" fmla="*/ 46 h 86"/>
                <a:gd name="T6" fmla="*/ 23 w 36"/>
                <a:gd name="T7" fmla="*/ 58 h 86"/>
                <a:gd name="T8" fmla="*/ 27 w 36"/>
                <a:gd name="T9" fmla="*/ 68 h 86"/>
                <a:gd name="T10" fmla="*/ 32 w 36"/>
                <a:gd name="T11" fmla="*/ 78 h 86"/>
                <a:gd name="T12" fmla="*/ 36 w 3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9" y="23"/>
                  </a:lnTo>
                  <a:lnTo>
                    <a:pt x="18" y="46"/>
                  </a:lnTo>
                  <a:lnTo>
                    <a:pt x="23" y="58"/>
                  </a:lnTo>
                  <a:lnTo>
                    <a:pt x="27" y="68"/>
                  </a:lnTo>
                  <a:lnTo>
                    <a:pt x="32" y="78"/>
                  </a:lnTo>
                  <a:lnTo>
                    <a:pt x="36" y="8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4" name="Freeform 402"/>
            <p:cNvSpPr>
              <a:spLocks/>
            </p:cNvSpPr>
            <p:nvPr/>
          </p:nvSpPr>
          <p:spPr bwMode="auto">
            <a:xfrm>
              <a:off x="3886" y="2883"/>
              <a:ext cx="25" cy="24"/>
            </a:xfrm>
            <a:custGeom>
              <a:avLst/>
              <a:gdLst>
                <a:gd name="T0" fmla="*/ 0 w 35"/>
                <a:gd name="T1" fmla="*/ 0 h 33"/>
                <a:gd name="T2" fmla="*/ 3 w 35"/>
                <a:gd name="T3" fmla="*/ 6 h 33"/>
                <a:gd name="T4" fmla="*/ 9 w 35"/>
                <a:gd name="T5" fmla="*/ 13 h 33"/>
                <a:gd name="T6" fmla="*/ 12 w 35"/>
                <a:gd name="T7" fmla="*/ 16 h 33"/>
                <a:gd name="T8" fmla="*/ 18 w 35"/>
                <a:gd name="T9" fmla="*/ 20 h 33"/>
                <a:gd name="T10" fmla="*/ 26 w 35"/>
                <a:gd name="T11" fmla="*/ 27 h 33"/>
                <a:gd name="T12" fmla="*/ 35 w 3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3">
                  <a:moveTo>
                    <a:pt x="0" y="0"/>
                  </a:moveTo>
                  <a:lnTo>
                    <a:pt x="3" y="6"/>
                  </a:lnTo>
                  <a:lnTo>
                    <a:pt x="9" y="13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6" y="27"/>
                  </a:lnTo>
                  <a:lnTo>
                    <a:pt x="35" y="3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5" name="Freeform 403"/>
            <p:cNvSpPr>
              <a:spLocks/>
            </p:cNvSpPr>
            <p:nvPr/>
          </p:nvSpPr>
          <p:spPr bwMode="auto">
            <a:xfrm>
              <a:off x="3911" y="2907"/>
              <a:ext cx="25" cy="15"/>
            </a:xfrm>
            <a:custGeom>
              <a:avLst/>
              <a:gdLst>
                <a:gd name="T0" fmla="*/ 0 w 36"/>
                <a:gd name="T1" fmla="*/ 0 h 23"/>
                <a:gd name="T2" fmla="*/ 9 w 36"/>
                <a:gd name="T3" fmla="*/ 6 h 23"/>
                <a:gd name="T4" fmla="*/ 18 w 36"/>
                <a:gd name="T5" fmla="*/ 12 h 23"/>
                <a:gd name="T6" fmla="*/ 27 w 36"/>
                <a:gd name="T7" fmla="*/ 17 h 23"/>
                <a:gd name="T8" fmla="*/ 36 w 3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9" y="6"/>
                  </a:lnTo>
                  <a:lnTo>
                    <a:pt x="18" y="12"/>
                  </a:lnTo>
                  <a:lnTo>
                    <a:pt x="27" y="17"/>
                  </a:lnTo>
                  <a:lnTo>
                    <a:pt x="36" y="2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6" name="Freeform 404"/>
            <p:cNvSpPr>
              <a:spLocks/>
            </p:cNvSpPr>
            <p:nvPr/>
          </p:nvSpPr>
          <p:spPr bwMode="auto">
            <a:xfrm>
              <a:off x="3936" y="2922"/>
              <a:ext cx="25" cy="20"/>
            </a:xfrm>
            <a:custGeom>
              <a:avLst/>
              <a:gdLst>
                <a:gd name="T0" fmla="*/ 0 w 36"/>
                <a:gd name="T1" fmla="*/ 0 h 28"/>
                <a:gd name="T2" fmla="*/ 4 w 36"/>
                <a:gd name="T3" fmla="*/ 4 h 28"/>
                <a:gd name="T4" fmla="*/ 9 w 36"/>
                <a:gd name="T5" fmla="*/ 8 h 28"/>
                <a:gd name="T6" fmla="*/ 18 w 36"/>
                <a:gd name="T7" fmla="*/ 17 h 28"/>
                <a:gd name="T8" fmla="*/ 23 w 36"/>
                <a:gd name="T9" fmla="*/ 22 h 28"/>
                <a:gd name="T10" fmla="*/ 27 w 36"/>
                <a:gd name="T11" fmla="*/ 24 h 28"/>
                <a:gd name="T12" fmla="*/ 32 w 36"/>
                <a:gd name="T13" fmla="*/ 27 h 28"/>
                <a:gd name="T14" fmla="*/ 36 w 3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0" y="0"/>
                  </a:moveTo>
                  <a:lnTo>
                    <a:pt x="4" y="4"/>
                  </a:lnTo>
                  <a:lnTo>
                    <a:pt x="9" y="8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4"/>
                  </a:lnTo>
                  <a:lnTo>
                    <a:pt x="32" y="27"/>
                  </a:lnTo>
                  <a:lnTo>
                    <a:pt x="36" y="2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7" name="Freeform 405"/>
            <p:cNvSpPr>
              <a:spLocks/>
            </p:cNvSpPr>
            <p:nvPr/>
          </p:nvSpPr>
          <p:spPr bwMode="auto">
            <a:xfrm>
              <a:off x="3961" y="2921"/>
              <a:ext cx="25" cy="21"/>
            </a:xfrm>
            <a:custGeom>
              <a:avLst/>
              <a:gdLst>
                <a:gd name="T0" fmla="*/ 0 w 36"/>
                <a:gd name="T1" fmla="*/ 29 h 29"/>
                <a:gd name="T2" fmla="*/ 4 w 36"/>
                <a:gd name="T3" fmla="*/ 28 h 29"/>
                <a:gd name="T4" fmla="*/ 9 w 36"/>
                <a:gd name="T5" fmla="*/ 24 h 29"/>
                <a:gd name="T6" fmla="*/ 13 w 36"/>
                <a:gd name="T7" fmla="*/ 18 h 29"/>
                <a:gd name="T8" fmla="*/ 18 w 36"/>
                <a:gd name="T9" fmla="*/ 11 h 29"/>
                <a:gd name="T10" fmla="*/ 23 w 36"/>
                <a:gd name="T11" fmla="*/ 6 h 29"/>
                <a:gd name="T12" fmla="*/ 27 w 36"/>
                <a:gd name="T13" fmla="*/ 2 h 29"/>
                <a:gd name="T14" fmla="*/ 32 w 36"/>
                <a:gd name="T15" fmla="*/ 0 h 29"/>
                <a:gd name="T16" fmla="*/ 33 w 36"/>
                <a:gd name="T17" fmla="*/ 0 h 29"/>
                <a:gd name="T18" fmla="*/ 36 w 36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9">
                  <a:moveTo>
                    <a:pt x="0" y="29"/>
                  </a:moveTo>
                  <a:lnTo>
                    <a:pt x="4" y="28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8" y="11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8" name="Freeform 406"/>
            <p:cNvSpPr>
              <a:spLocks/>
            </p:cNvSpPr>
            <p:nvPr/>
          </p:nvSpPr>
          <p:spPr bwMode="auto">
            <a:xfrm>
              <a:off x="3986" y="2922"/>
              <a:ext cx="25" cy="56"/>
            </a:xfrm>
            <a:custGeom>
              <a:avLst/>
              <a:gdLst>
                <a:gd name="T0" fmla="*/ 0 w 36"/>
                <a:gd name="T1" fmla="*/ 0 h 81"/>
                <a:gd name="T2" fmla="*/ 2 w 36"/>
                <a:gd name="T3" fmla="*/ 3 h 81"/>
                <a:gd name="T4" fmla="*/ 4 w 36"/>
                <a:gd name="T5" fmla="*/ 5 h 81"/>
                <a:gd name="T6" fmla="*/ 9 w 36"/>
                <a:gd name="T7" fmla="*/ 14 h 81"/>
                <a:gd name="T8" fmla="*/ 13 w 36"/>
                <a:gd name="T9" fmla="*/ 24 h 81"/>
                <a:gd name="T10" fmla="*/ 18 w 36"/>
                <a:gd name="T11" fmla="*/ 36 h 81"/>
                <a:gd name="T12" fmla="*/ 23 w 36"/>
                <a:gd name="T13" fmla="*/ 49 h 81"/>
                <a:gd name="T14" fmla="*/ 27 w 36"/>
                <a:gd name="T15" fmla="*/ 61 h 81"/>
                <a:gd name="T16" fmla="*/ 32 w 36"/>
                <a:gd name="T17" fmla="*/ 72 h 81"/>
                <a:gd name="T18" fmla="*/ 36 w 36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1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9" y="14"/>
                  </a:lnTo>
                  <a:lnTo>
                    <a:pt x="13" y="24"/>
                  </a:lnTo>
                  <a:lnTo>
                    <a:pt x="18" y="36"/>
                  </a:lnTo>
                  <a:lnTo>
                    <a:pt x="23" y="49"/>
                  </a:lnTo>
                  <a:lnTo>
                    <a:pt x="27" y="61"/>
                  </a:lnTo>
                  <a:lnTo>
                    <a:pt x="32" y="72"/>
                  </a:lnTo>
                  <a:lnTo>
                    <a:pt x="36" y="8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9" name="Freeform 407"/>
            <p:cNvSpPr>
              <a:spLocks/>
            </p:cNvSpPr>
            <p:nvPr/>
          </p:nvSpPr>
          <p:spPr bwMode="auto">
            <a:xfrm>
              <a:off x="4011" y="2978"/>
              <a:ext cx="25" cy="25"/>
            </a:xfrm>
            <a:custGeom>
              <a:avLst/>
              <a:gdLst>
                <a:gd name="T0" fmla="*/ 0 w 35"/>
                <a:gd name="T1" fmla="*/ 0 h 34"/>
                <a:gd name="T2" fmla="*/ 9 w 35"/>
                <a:gd name="T3" fmla="*/ 12 h 34"/>
                <a:gd name="T4" fmla="*/ 17 w 35"/>
                <a:gd name="T5" fmla="*/ 24 h 34"/>
                <a:gd name="T6" fmla="*/ 23 w 35"/>
                <a:gd name="T7" fmla="*/ 28 h 34"/>
                <a:gd name="T8" fmla="*/ 26 w 35"/>
                <a:gd name="T9" fmla="*/ 30 h 34"/>
                <a:gd name="T10" fmla="*/ 32 w 35"/>
                <a:gd name="T11" fmla="*/ 33 h 34"/>
                <a:gd name="T12" fmla="*/ 35 w 35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0" y="0"/>
                  </a:moveTo>
                  <a:lnTo>
                    <a:pt x="9" y="12"/>
                  </a:lnTo>
                  <a:lnTo>
                    <a:pt x="17" y="24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5" y="3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0" name="Freeform 408"/>
            <p:cNvSpPr>
              <a:spLocks/>
            </p:cNvSpPr>
            <p:nvPr/>
          </p:nvSpPr>
          <p:spPr bwMode="auto">
            <a:xfrm>
              <a:off x="4036" y="2985"/>
              <a:ext cx="25" cy="18"/>
            </a:xfrm>
            <a:custGeom>
              <a:avLst/>
              <a:gdLst>
                <a:gd name="T0" fmla="*/ 0 w 36"/>
                <a:gd name="T1" fmla="*/ 24 h 24"/>
                <a:gd name="T2" fmla="*/ 4 w 36"/>
                <a:gd name="T3" fmla="*/ 24 h 24"/>
                <a:gd name="T4" fmla="*/ 9 w 36"/>
                <a:gd name="T5" fmla="*/ 21 h 24"/>
                <a:gd name="T6" fmla="*/ 13 w 36"/>
                <a:gd name="T7" fmla="*/ 18 h 24"/>
                <a:gd name="T8" fmla="*/ 18 w 36"/>
                <a:gd name="T9" fmla="*/ 14 h 24"/>
                <a:gd name="T10" fmla="*/ 27 w 36"/>
                <a:gd name="T11" fmla="*/ 5 h 24"/>
                <a:gd name="T12" fmla="*/ 31 w 36"/>
                <a:gd name="T13" fmla="*/ 1 h 24"/>
                <a:gd name="T14" fmla="*/ 36 w 3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4" y="24"/>
                  </a:lnTo>
                  <a:lnTo>
                    <a:pt x="9" y="21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7" y="5"/>
                  </a:lnTo>
                  <a:lnTo>
                    <a:pt x="31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1" name="Freeform 409"/>
            <p:cNvSpPr>
              <a:spLocks/>
            </p:cNvSpPr>
            <p:nvPr/>
          </p:nvSpPr>
          <p:spPr bwMode="auto">
            <a:xfrm>
              <a:off x="4061" y="2985"/>
              <a:ext cx="25" cy="7"/>
            </a:xfrm>
            <a:custGeom>
              <a:avLst/>
              <a:gdLst>
                <a:gd name="T0" fmla="*/ 0 w 37"/>
                <a:gd name="T1" fmla="*/ 0 h 10"/>
                <a:gd name="T2" fmla="*/ 5 w 37"/>
                <a:gd name="T3" fmla="*/ 0 h 10"/>
                <a:gd name="T4" fmla="*/ 9 w 37"/>
                <a:gd name="T5" fmla="*/ 0 h 10"/>
                <a:gd name="T6" fmla="*/ 18 w 37"/>
                <a:gd name="T7" fmla="*/ 4 h 10"/>
                <a:gd name="T8" fmla="*/ 28 w 37"/>
                <a:gd name="T9" fmla="*/ 7 h 10"/>
                <a:gd name="T10" fmla="*/ 32 w 37"/>
                <a:gd name="T11" fmla="*/ 9 h 10"/>
                <a:gd name="T12" fmla="*/ 37 w 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8" y="4"/>
                  </a:lnTo>
                  <a:lnTo>
                    <a:pt x="28" y="7"/>
                  </a:lnTo>
                  <a:lnTo>
                    <a:pt x="32" y="9"/>
                  </a:lnTo>
                  <a:lnTo>
                    <a:pt x="37" y="1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2" name="Freeform 410"/>
            <p:cNvSpPr>
              <a:spLocks/>
            </p:cNvSpPr>
            <p:nvPr/>
          </p:nvSpPr>
          <p:spPr bwMode="auto">
            <a:xfrm>
              <a:off x="4086" y="2988"/>
              <a:ext cx="25" cy="4"/>
            </a:xfrm>
            <a:custGeom>
              <a:avLst/>
              <a:gdLst>
                <a:gd name="T0" fmla="*/ 0 w 36"/>
                <a:gd name="T1" fmla="*/ 6 h 6"/>
                <a:gd name="T2" fmla="*/ 9 w 36"/>
                <a:gd name="T3" fmla="*/ 6 h 6"/>
                <a:gd name="T4" fmla="*/ 18 w 36"/>
                <a:gd name="T5" fmla="*/ 5 h 6"/>
                <a:gd name="T6" fmla="*/ 36 w 3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9" y="6"/>
                  </a:lnTo>
                  <a:lnTo>
                    <a:pt x="18" y="5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3" name="Freeform 411"/>
            <p:cNvSpPr>
              <a:spLocks/>
            </p:cNvSpPr>
            <p:nvPr/>
          </p:nvSpPr>
          <p:spPr bwMode="auto">
            <a:xfrm>
              <a:off x="4111" y="2976"/>
              <a:ext cx="25" cy="12"/>
            </a:xfrm>
            <a:custGeom>
              <a:avLst/>
              <a:gdLst>
                <a:gd name="T0" fmla="*/ 0 w 36"/>
                <a:gd name="T1" fmla="*/ 17 h 17"/>
                <a:gd name="T2" fmla="*/ 18 w 36"/>
                <a:gd name="T3" fmla="*/ 9 h 17"/>
                <a:gd name="T4" fmla="*/ 36 w 3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lnTo>
                    <a:pt x="18" y="9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4" name="Freeform 412"/>
            <p:cNvSpPr>
              <a:spLocks/>
            </p:cNvSpPr>
            <p:nvPr/>
          </p:nvSpPr>
          <p:spPr bwMode="auto">
            <a:xfrm>
              <a:off x="4136" y="2958"/>
              <a:ext cx="25" cy="18"/>
            </a:xfrm>
            <a:custGeom>
              <a:avLst/>
              <a:gdLst>
                <a:gd name="T0" fmla="*/ 0 w 36"/>
                <a:gd name="T1" fmla="*/ 26 h 26"/>
                <a:gd name="T2" fmla="*/ 18 w 36"/>
                <a:gd name="T3" fmla="*/ 14 h 26"/>
                <a:gd name="T4" fmla="*/ 36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0" y="26"/>
                  </a:moveTo>
                  <a:lnTo>
                    <a:pt x="18" y="1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5" name="Freeform 413"/>
            <p:cNvSpPr>
              <a:spLocks/>
            </p:cNvSpPr>
            <p:nvPr/>
          </p:nvSpPr>
          <p:spPr bwMode="auto">
            <a:xfrm>
              <a:off x="4161" y="2936"/>
              <a:ext cx="25" cy="22"/>
            </a:xfrm>
            <a:custGeom>
              <a:avLst/>
              <a:gdLst>
                <a:gd name="T0" fmla="*/ 0 w 35"/>
                <a:gd name="T1" fmla="*/ 33 h 33"/>
                <a:gd name="T2" fmla="*/ 8 w 35"/>
                <a:gd name="T3" fmla="*/ 26 h 33"/>
                <a:gd name="T4" fmla="*/ 17 w 35"/>
                <a:gd name="T5" fmla="*/ 17 h 33"/>
                <a:gd name="T6" fmla="*/ 26 w 35"/>
                <a:gd name="T7" fmla="*/ 8 h 33"/>
                <a:gd name="T8" fmla="*/ 35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8" y="26"/>
                  </a:lnTo>
                  <a:lnTo>
                    <a:pt x="17" y="17"/>
                  </a:lnTo>
                  <a:lnTo>
                    <a:pt x="26" y="8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6" name="Freeform 414"/>
            <p:cNvSpPr>
              <a:spLocks/>
            </p:cNvSpPr>
            <p:nvPr/>
          </p:nvSpPr>
          <p:spPr bwMode="auto">
            <a:xfrm>
              <a:off x="4186" y="2917"/>
              <a:ext cx="25" cy="19"/>
            </a:xfrm>
            <a:custGeom>
              <a:avLst/>
              <a:gdLst>
                <a:gd name="T0" fmla="*/ 0 w 36"/>
                <a:gd name="T1" fmla="*/ 28 h 28"/>
                <a:gd name="T2" fmla="*/ 4 w 36"/>
                <a:gd name="T3" fmla="*/ 24 h 28"/>
                <a:gd name="T4" fmla="*/ 9 w 36"/>
                <a:gd name="T5" fmla="*/ 22 h 28"/>
                <a:gd name="T6" fmla="*/ 18 w 36"/>
                <a:gd name="T7" fmla="*/ 18 h 28"/>
                <a:gd name="T8" fmla="*/ 23 w 36"/>
                <a:gd name="T9" fmla="*/ 14 h 28"/>
                <a:gd name="T10" fmla="*/ 27 w 36"/>
                <a:gd name="T11" fmla="*/ 12 h 28"/>
                <a:gd name="T12" fmla="*/ 32 w 36"/>
                <a:gd name="T13" fmla="*/ 6 h 28"/>
                <a:gd name="T14" fmla="*/ 36 w 36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0" y="28"/>
                  </a:moveTo>
                  <a:lnTo>
                    <a:pt x="4" y="24"/>
                  </a:lnTo>
                  <a:lnTo>
                    <a:pt x="9" y="22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7" y="12"/>
                  </a:lnTo>
                  <a:lnTo>
                    <a:pt x="32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7" name="Freeform 415"/>
            <p:cNvSpPr>
              <a:spLocks/>
            </p:cNvSpPr>
            <p:nvPr/>
          </p:nvSpPr>
          <p:spPr bwMode="auto">
            <a:xfrm>
              <a:off x="4211" y="2854"/>
              <a:ext cx="24" cy="63"/>
            </a:xfrm>
            <a:custGeom>
              <a:avLst/>
              <a:gdLst>
                <a:gd name="T0" fmla="*/ 0 w 36"/>
                <a:gd name="T1" fmla="*/ 88 h 88"/>
                <a:gd name="T2" fmla="*/ 4 w 36"/>
                <a:gd name="T3" fmla="*/ 79 h 88"/>
                <a:gd name="T4" fmla="*/ 9 w 36"/>
                <a:gd name="T5" fmla="*/ 69 h 88"/>
                <a:gd name="T6" fmla="*/ 13 w 36"/>
                <a:gd name="T7" fmla="*/ 56 h 88"/>
                <a:gd name="T8" fmla="*/ 18 w 36"/>
                <a:gd name="T9" fmla="*/ 42 h 88"/>
                <a:gd name="T10" fmla="*/ 23 w 36"/>
                <a:gd name="T11" fmla="*/ 29 h 88"/>
                <a:gd name="T12" fmla="*/ 27 w 36"/>
                <a:gd name="T13" fmla="*/ 18 h 88"/>
                <a:gd name="T14" fmla="*/ 32 w 36"/>
                <a:gd name="T15" fmla="*/ 8 h 88"/>
                <a:gd name="T16" fmla="*/ 36 w 36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8">
                  <a:moveTo>
                    <a:pt x="0" y="88"/>
                  </a:moveTo>
                  <a:lnTo>
                    <a:pt x="4" y="79"/>
                  </a:lnTo>
                  <a:lnTo>
                    <a:pt x="9" y="69"/>
                  </a:lnTo>
                  <a:lnTo>
                    <a:pt x="13" y="56"/>
                  </a:lnTo>
                  <a:lnTo>
                    <a:pt x="18" y="42"/>
                  </a:lnTo>
                  <a:lnTo>
                    <a:pt x="23" y="29"/>
                  </a:lnTo>
                  <a:lnTo>
                    <a:pt x="27" y="18"/>
                  </a:lnTo>
                  <a:lnTo>
                    <a:pt x="32" y="8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8" name="Freeform 416"/>
            <p:cNvSpPr>
              <a:spLocks/>
            </p:cNvSpPr>
            <p:nvPr/>
          </p:nvSpPr>
          <p:spPr bwMode="auto">
            <a:xfrm>
              <a:off x="4235" y="2850"/>
              <a:ext cx="25" cy="4"/>
            </a:xfrm>
            <a:custGeom>
              <a:avLst/>
              <a:gdLst>
                <a:gd name="T0" fmla="*/ 0 w 36"/>
                <a:gd name="T1" fmla="*/ 6 h 6"/>
                <a:gd name="T2" fmla="*/ 4 w 36"/>
                <a:gd name="T3" fmla="*/ 2 h 6"/>
                <a:gd name="T4" fmla="*/ 9 w 36"/>
                <a:gd name="T5" fmla="*/ 0 h 6"/>
                <a:gd name="T6" fmla="*/ 13 w 36"/>
                <a:gd name="T7" fmla="*/ 0 h 6"/>
                <a:gd name="T8" fmla="*/ 18 w 36"/>
                <a:gd name="T9" fmla="*/ 0 h 6"/>
                <a:gd name="T10" fmla="*/ 27 w 36"/>
                <a:gd name="T11" fmla="*/ 1 h 6"/>
                <a:gd name="T12" fmla="*/ 32 w 36"/>
                <a:gd name="T13" fmla="*/ 2 h 6"/>
                <a:gd name="T14" fmla="*/ 36 w 3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6" y="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9" name="Freeform 417"/>
            <p:cNvSpPr>
              <a:spLocks/>
            </p:cNvSpPr>
            <p:nvPr/>
          </p:nvSpPr>
          <p:spPr bwMode="auto">
            <a:xfrm>
              <a:off x="4260" y="2847"/>
              <a:ext cx="25" cy="6"/>
            </a:xfrm>
            <a:custGeom>
              <a:avLst/>
              <a:gdLst>
                <a:gd name="T0" fmla="*/ 0 w 35"/>
                <a:gd name="T1" fmla="*/ 8 h 8"/>
                <a:gd name="T2" fmla="*/ 18 w 35"/>
                <a:gd name="T3" fmla="*/ 6 h 8"/>
                <a:gd name="T4" fmla="*/ 27 w 35"/>
                <a:gd name="T5" fmla="*/ 3 h 8"/>
                <a:gd name="T6" fmla="*/ 35 w 3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0" y="8"/>
                  </a:moveTo>
                  <a:lnTo>
                    <a:pt x="18" y="6"/>
                  </a:lnTo>
                  <a:lnTo>
                    <a:pt x="27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0" name="Freeform 418"/>
            <p:cNvSpPr>
              <a:spLocks/>
            </p:cNvSpPr>
            <p:nvPr/>
          </p:nvSpPr>
          <p:spPr bwMode="auto">
            <a:xfrm>
              <a:off x="4285" y="2831"/>
              <a:ext cx="25" cy="16"/>
            </a:xfrm>
            <a:custGeom>
              <a:avLst/>
              <a:gdLst>
                <a:gd name="T0" fmla="*/ 0 w 36"/>
                <a:gd name="T1" fmla="*/ 23 h 23"/>
                <a:gd name="T2" fmla="*/ 4 w 36"/>
                <a:gd name="T3" fmla="*/ 21 h 23"/>
                <a:gd name="T4" fmla="*/ 9 w 36"/>
                <a:gd name="T5" fmla="*/ 17 h 23"/>
                <a:gd name="T6" fmla="*/ 18 w 36"/>
                <a:gd name="T7" fmla="*/ 9 h 23"/>
                <a:gd name="T8" fmla="*/ 23 w 36"/>
                <a:gd name="T9" fmla="*/ 6 h 23"/>
                <a:gd name="T10" fmla="*/ 27 w 36"/>
                <a:gd name="T11" fmla="*/ 3 h 23"/>
                <a:gd name="T12" fmla="*/ 32 w 36"/>
                <a:gd name="T13" fmla="*/ 0 h 23"/>
                <a:gd name="T14" fmla="*/ 36 w 36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3">
                  <a:moveTo>
                    <a:pt x="0" y="23"/>
                  </a:moveTo>
                  <a:lnTo>
                    <a:pt x="4" y="21"/>
                  </a:lnTo>
                  <a:lnTo>
                    <a:pt x="9" y="17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1" name="Freeform 419"/>
            <p:cNvSpPr>
              <a:spLocks/>
            </p:cNvSpPr>
            <p:nvPr/>
          </p:nvSpPr>
          <p:spPr bwMode="auto">
            <a:xfrm>
              <a:off x="4310" y="2831"/>
              <a:ext cx="25" cy="23"/>
            </a:xfrm>
            <a:custGeom>
              <a:avLst/>
              <a:gdLst>
                <a:gd name="T0" fmla="*/ 0 w 36"/>
                <a:gd name="T1" fmla="*/ 0 h 34"/>
                <a:gd name="T2" fmla="*/ 4 w 36"/>
                <a:gd name="T3" fmla="*/ 3 h 34"/>
                <a:gd name="T4" fmla="*/ 9 w 36"/>
                <a:gd name="T5" fmla="*/ 7 h 34"/>
                <a:gd name="T6" fmla="*/ 13 w 36"/>
                <a:gd name="T7" fmla="*/ 13 h 34"/>
                <a:gd name="T8" fmla="*/ 18 w 36"/>
                <a:gd name="T9" fmla="*/ 20 h 34"/>
                <a:gd name="T10" fmla="*/ 23 w 36"/>
                <a:gd name="T11" fmla="*/ 26 h 34"/>
                <a:gd name="T12" fmla="*/ 27 w 36"/>
                <a:gd name="T13" fmla="*/ 31 h 34"/>
                <a:gd name="T14" fmla="*/ 32 w 36"/>
                <a:gd name="T15" fmla="*/ 34 h 34"/>
                <a:gd name="T16" fmla="*/ 36 w 36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4" y="3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8" y="20"/>
                  </a:lnTo>
                  <a:lnTo>
                    <a:pt x="23" y="26"/>
                  </a:lnTo>
                  <a:lnTo>
                    <a:pt x="27" y="31"/>
                  </a:lnTo>
                  <a:lnTo>
                    <a:pt x="32" y="34"/>
                  </a:lnTo>
                  <a:lnTo>
                    <a:pt x="36" y="3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2" name="Freeform 420"/>
            <p:cNvSpPr>
              <a:spLocks/>
            </p:cNvSpPr>
            <p:nvPr/>
          </p:nvSpPr>
          <p:spPr bwMode="auto">
            <a:xfrm>
              <a:off x="4335" y="2813"/>
              <a:ext cx="25" cy="41"/>
            </a:xfrm>
            <a:custGeom>
              <a:avLst/>
              <a:gdLst>
                <a:gd name="T0" fmla="*/ 0 w 36"/>
                <a:gd name="T1" fmla="*/ 60 h 60"/>
                <a:gd name="T2" fmla="*/ 4 w 36"/>
                <a:gd name="T3" fmla="*/ 56 h 60"/>
                <a:gd name="T4" fmla="*/ 9 w 36"/>
                <a:gd name="T5" fmla="*/ 51 h 60"/>
                <a:gd name="T6" fmla="*/ 13 w 36"/>
                <a:gd name="T7" fmla="*/ 42 h 60"/>
                <a:gd name="T8" fmla="*/ 18 w 36"/>
                <a:gd name="T9" fmla="*/ 33 h 60"/>
                <a:gd name="T10" fmla="*/ 23 w 36"/>
                <a:gd name="T11" fmla="*/ 24 h 60"/>
                <a:gd name="T12" fmla="*/ 27 w 36"/>
                <a:gd name="T13" fmla="*/ 14 h 60"/>
                <a:gd name="T14" fmla="*/ 32 w 36"/>
                <a:gd name="T15" fmla="*/ 6 h 60"/>
                <a:gd name="T16" fmla="*/ 36 w 3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0">
                  <a:moveTo>
                    <a:pt x="0" y="60"/>
                  </a:moveTo>
                  <a:lnTo>
                    <a:pt x="4" y="56"/>
                  </a:lnTo>
                  <a:lnTo>
                    <a:pt x="9" y="51"/>
                  </a:lnTo>
                  <a:lnTo>
                    <a:pt x="13" y="42"/>
                  </a:lnTo>
                  <a:lnTo>
                    <a:pt x="18" y="33"/>
                  </a:lnTo>
                  <a:lnTo>
                    <a:pt x="23" y="24"/>
                  </a:lnTo>
                  <a:lnTo>
                    <a:pt x="27" y="14"/>
                  </a:lnTo>
                  <a:lnTo>
                    <a:pt x="32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3" name="Freeform 421"/>
            <p:cNvSpPr>
              <a:spLocks/>
            </p:cNvSpPr>
            <p:nvPr/>
          </p:nvSpPr>
          <p:spPr bwMode="auto">
            <a:xfrm>
              <a:off x="4360" y="2796"/>
              <a:ext cx="25" cy="17"/>
            </a:xfrm>
            <a:custGeom>
              <a:avLst/>
              <a:gdLst>
                <a:gd name="T0" fmla="*/ 0 w 36"/>
                <a:gd name="T1" fmla="*/ 25 h 25"/>
                <a:gd name="T2" fmla="*/ 9 w 36"/>
                <a:gd name="T3" fmla="*/ 16 h 25"/>
                <a:gd name="T4" fmla="*/ 18 w 36"/>
                <a:gd name="T5" fmla="*/ 9 h 25"/>
                <a:gd name="T6" fmla="*/ 27 w 36"/>
                <a:gd name="T7" fmla="*/ 4 h 25"/>
                <a:gd name="T8" fmla="*/ 36 w 3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0" y="25"/>
                  </a:moveTo>
                  <a:lnTo>
                    <a:pt x="9" y="16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4" name="Freeform 422"/>
            <p:cNvSpPr>
              <a:spLocks/>
            </p:cNvSpPr>
            <p:nvPr/>
          </p:nvSpPr>
          <p:spPr bwMode="auto">
            <a:xfrm>
              <a:off x="4385" y="2790"/>
              <a:ext cx="25" cy="6"/>
            </a:xfrm>
            <a:custGeom>
              <a:avLst/>
              <a:gdLst>
                <a:gd name="T0" fmla="*/ 0 w 35"/>
                <a:gd name="T1" fmla="*/ 7 h 7"/>
                <a:gd name="T2" fmla="*/ 9 w 35"/>
                <a:gd name="T3" fmla="*/ 5 h 7"/>
                <a:gd name="T4" fmla="*/ 17 w 35"/>
                <a:gd name="T5" fmla="*/ 3 h 7"/>
                <a:gd name="T6" fmla="*/ 26 w 35"/>
                <a:gd name="T7" fmla="*/ 2 h 7"/>
                <a:gd name="T8" fmla="*/ 35 w 3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7"/>
                  </a:moveTo>
                  <a:lnTo>
                    <a:pt x="9" y="5"/>
                  </a:lnTo>
                  <a:lnTo>
                    <a:pt x="17" y="3"/>
                  </a:lnTo>
                  <a:lnTo>
                    <a:pt x="26" y="2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5" name="Freeform 423"/>
            <p:cNvSpPr>
              <a:spLocks/>
            </p:cNvSpPr>
            <p:nvPr/>
          </p:nvSpPr>
          <p:spPr bwMode="auto">
            <a:xfrm>
              <a:off x="4410" y="2781"/>
              <a:ext cx="25" cy="9"/>
            </a:xfrm>
            <a:custGeom>
              <a:avLst/>
              <a:gdLst>
                <a:gd name="T0" fmla="*/ 0 w 36"/>
                <a:gd name="T1" fmla="*/ 14 h 14"/>
                <a:gd name="T2" fmla="*/ 9 w 36"/>
                <a:gd name="T3" fmla="*/ 11 h 14"/>
                <a:gd name="T4" fmla="*/ 18 w 36"/>
                <a:gd name="T5" fmla="*/ 9 h 14"/>
                <a:gd name="T6" fmla="*/ 27 w 36"/>
                <a:gd name="T7" fmla="*/ 6 h 14"/>
                <a:gd name="T8" fmla="*/ 36 w 3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9" y="11"/>
                  </a:lnTo>
                  <a:lnTo>
                    <a:pt x="18" y="9"/>
                  </a:lnTo>
                  <a:lnTo>
                    <a:pt x="27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6" name="Freeform 424"/>
            <p:cNvSpPr>
              <a:spLocks/>
            </p:cNvSpPr>
            <p:nvPr/>
          </p:nvSpPr>
          <p:spPr bwMode="auto">
            <a:xfrm>
              <a:off x="4435" y="2749"/>
              <a:ext cx="24" cy="32"/>
            </a:xfrm>
            <a:custGeom>
              <a:avLst/>
              <a:gdLst>
                <a:gd name="T0" fmla="*/ 0 w 36"/>
                <a:gd name="T1" fmla="*/ 45 h 45"/>
                <a:gd name="T2" fmla="*/ 4 w 36"/>
                <a:gd name="T3" fmla="*/ 39 h 45"/>
                <a:gd name="T4" fmla="*/ 9 w 36"/>
                <a:gd name="T5" fmla="*/ 33 h 45"/>
                <a:gd name="T6" fmla="*/ 13 w 36"/>
                <a:gd name="T7" fmla="*/ 25 h 45"/>
                <a:gd name="T8" fmla="*/ 18 w 36"/>
                <a:gd name="T9" fmla="*/ 18 h 45"/>
                <a:gd name="T10" fmla="*/ 23 w 36"/>
                <a:gd name="T11" fmla="*/ 11 h 45"/>
                <a:gd name="T12" fmla="*/ 27 w 36"/>
                <a:gd name="T13" fmla="*/ 5 h 45"/>
                <a:gd name="T14" fmla="*/ 32 w 36"/>
                <a:gd name="T15" fmla="*/ 1 h 45"/>
                <a:gd name="T16" fmla="*/ 36 w 3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5">
                  <a:moveTo>
                    <a:pt x="0" y="45"/>
                  </a:moveTo>
                  <a:lnTo>
                    <a:pt x="4" y="39"/>
                  </a:lnTo>
                  <a:lnTo>
                    <a:pt x="9" y="33"/>
                  </a:lnTo>
                  <a:lnTo>
                    <a:pt x="13" y="25"/>
                  </a:lnTo>
                  <a:lnTo>
                    <a:pt x="18" y="18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7" name="Freeform 425"/>
            <p:cNvSpPr>
              <a:spLocks/>
            </p:cNvSpPr>
            <p:nvPr/>
          </p:nvSpPr>
          <p:spPr bwMode="auto">
            <a:xfrm>
              <a:off x="4459" y="2749"/>
              <a:ext cx="25" cy="39"/>
            </a:xfrm>
            <a:custGeom>
              <a:avLst/>
              <a:gdLst>
                <a:gd name="T0" fmla="*/ 0 w 36"/>
                <a:gd name="T1" fmla="*/ 0 h 55"/>
                <a:gd name="T2" fmla="*/ 2 w 36"/>
                <a:gd name="T3" fmla="*/ 1 h 55"/>
                <a:gd name="T4" fmla="*/ 4 w 36"/>
                <a:gd name="T5" fmla="*/ 4 h 55"/>
                <a:gd name="T6" fmla="*/ 6 w 36"/>
                <a:gd name="T7" fmla="*/ 6 h 55"/>
                <a:gd name="T8" fmla="*/ 9 w 36"/>
                <a:gd name="T9" fmla="*/ 11 h 55"/>
                <a:gd name="T10" fmla="*/ 13 w 36"/>
                <a:gd name="T11" fmla="*/ 22 h 55"/>
                <a:gd name="T12" fmla="*/ 18 w 36"/>
                <a:gd name="T13" fmla="*/ 33 h 55"/>
                <a:gd name="T14" fmla="*/ 23 w 36"/>
                <a:gd name="T15" fmla="*/ 43 h 55"/>
                <a:gd name="T16" fmla="*/ 24 w 36"/>
                <a:gd name="T17" fmla="*/ 47 h 55"/>
                <a:gd name="T18" fmla="*/ 27 w 36"/>
                <a:gd name="T19" fmla="*/ 51 h 55"/>
                <a:gd name="T20" fmla="*/ 29 w 36"/>
                <a:gd name="T21" fmla="*/ 54 h 55"/>
                <a:gd name="T22" fmla="*/ 32 w 36"/>
                <a:gd name="T23" fmla="*/ 55 h 55"/>
                <a:gd name="T24" fmla="*/ 33 w 36"/>
                <a:gd name="T25" fmla="*/ 55 h 55"/>
                <a:gd name="T26" fmla="*/ 36 w 36"/>
                <a:gd name="T2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5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6" y="6"/>
                  </a:lnTo>
                  <a:lnTo>
                    <a:pt x="9" y="11"/>
                  </a:lnTo>
                  <a:lnTo>
                    <a:pt x="13" y="22"/>
                  </a:lnTo>
                  <a:lnTo>
                    <a:pt x="18" y="33"/>
                  </a:lnTo>
                  <a:lnTo>
                    <a:pt x="23" y="43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6" y="5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8" name="Freeform 426"/>
            <p:cNvSpPr>
              <a:spLocks/>
            </p:cNvSpPr>
            <p:nvPr/>
          </p:nvSpPr>
          <p:spPr bwMode="auto">
            <a:xfrm>
              <a:off x="4484" y="2681"/>
              <a:ext cx="25" cy="105"/>
            </a:xfrm>
            <a:custGeom>
              <a:avLst/>
              <a:gdLst>
                <a:gd name="T0" fmla="*/ 0 w 36"/>
                <a:gd name="T1" fmla="*/ 152 h 152"/>
                <a:gd name="T2" fmla="*/ 2 w 36"/>
                <a:gd name="T3" fmla="*/ 148 h 152"/>
                <a:gd name="T4" fmla="*/ 4 w 36"/>
                <a:gd name="T5" fmla="*/ 142 h 152"/>
                <a:gd name="T6" fmla="*/ 6 w 36"/>
                <a:gd name="T7" fmla="*/ 134 h 152"/>
                <a:gd name="T8" fmla="*/ 9 w 36"/>
                <a:gd name="T9" fmla="*/ 125 h 152"/>
                <a:gd name="T10" fmla="*/ 11 w 36"/>
                <a:gd name="T11" fmla="*/ 114 h 152"/>
                <a:gd name="T12" fmla="*/ 12 w 36"/>
                <a:gd name="T13" fmla="*/ 104 h 152"/>
                <a:gd name="T14" fmla="*/ 18 w 36"/>
                <a:gd name="T15" fmla="*/ 79 h 152"/>
                <a:gd name="T16" fmla="*/ 23 w 36"/>
                <a:gd name="T17" fmla="*/ 55 h 152"/>
                <a:gd name="T18" fmla="*/ 24 w 36"/>
                <a:gd name="T19" fmla="*/ 42 h 152"/>
                <a:gd name="T20" fmla="*/ 27 w 36"/>
                <a:gd name="T21" fmla="*/ 32 h 152"/>
                <a:gd name="T22" fmla="*/ 29 w 36"/>
                <a:gd name="T23" fmla="*/ 22 h 152"/>
                <a:gd name="T24" fmla="*/ 32 w 36"/>
                <a:gd name="T25" fmla="*/ 13 h 152"/>
                <a:gd name="T26" fmla="*/ 33 w 36"/>
                <a:gd name="T27" fmla="*/ 5 h 152"/>
                <a:gd name="T28" fmla="*/ 36 w 36"/>
                <a:gd name="T2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52">
                  <a:moveTo>
                    <a:pt x="0" y="152"/>
                  </a:moveTo>
                  <a:lnTo>
                    <a:pt x="2" y="148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9" y="125"/>
                  </a:lnTo>
                  <a:lnTo>
                    <a:pt x="11" y="114"/>
                  </a:lnTo>
                  <a:lnTo>
                    <a:pt x="12" y="104"/>
                  </a:lnTo>
                  <a:lnTo>
                    <a:pt x="18" y="79"/>
                  </a:lnTo>
                  <a:lnTo>
                    <a:pt x="23" y="55"/>
                  </a:lnTo>
                  <a:lnTo>
                    <a:pt x="24" y="42"/>
                  </a:lnTo>
                  <a:lnTo>
                    <a:pt x="27" y="32"/>
                  </a:lnTo>
                  <a:lnTo>
                    <a:pt x="29" y="22"/>
                  </a:lnTo>
                  <a:lnTo>
                    <a:pt x="32" y="13"/>
                  </a:lnTo>
                  <a:lnTo>
                    <a:pt x="33" y="5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9" name="Freeform 427"/>
            <p:cNvSpPr>
              <a:spLocks/>
            </p:cNvSpPr>
            <p:nvPr/>
          </p:nvSpPr>
          <p:spPr bwMode="auto">
            <a:xfrm>
              <a:off x="4509" y="2676"/>
              <a:ext cx="25" cy="9"/>
            </a:xfrm>
            <a:custGeom>
              <a:avLst/>
              <a:gdLst>
                <a:gd name="T0" fmla="*/ 0 w 35"/>
                <a:gd name="T1" fmla="*/ 5 h 12"/>
                <a:gd name="T2" fmla="*/ 1 w 35"/>
                <a:gd name="T3" fmla="*/ 3 h 12"/>
                <a:gd name="T4" fmla="*/ 3 w 35"/>
                <a:gd name="T5" fmla="*/ 1 h 12"/>
                <a:gd name="T6" fmla="*/ 7 w 35"/>
                <a:gd name="T7" fmla="*/ 0 h 12"/>
                <a:gd name="T8" fmla="*/ 12 w 35"/>
                <a:gd name="T9" fmla="*/ 1 h 12"/>
                <a:gd name="T10" fmla="*/ 17 w 35"/>
                <a:gd name="T11" fmla="*/ 4 h 12"/>
                <a:gd name="T12" fmla="*/ 23 w 35"/>
                <a:gd name="T13" fmla="*/ 8 h 12"/>
                <a:gd name="T14" fmla="*/ 28 w 35"/>
                <a:gd name="T15" fmla="*/ 10 h 12"/>
                <a:gd name="T16" fmla="*/ 31 w 35"/>
                <a:gd name="T17" fmla="*/ 12 h 12"/>
                <a:gd name="T18" fmla="*/ 35 w 35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2">
                  <a:moveTo>
                    <a:pt x="0" y="5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7" y="4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5" y="1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0" name="Freeform 428"/>
            <p:cNvSpPr>
              <a:spLocks/>
            </p:cNvSpPr>
            <p:nvPr/>
          </p:nvSpPr>
          <p:spPr bwMode="auto">
            <a:xfrm>
              <a:off x="4534" y="2651"/>
              <a:ext cx="25" cy="34"/>
            </a:xfrm>
            <a:custGeom>
              <a:avLst/>
              <a:gdLst>
                <a:gd name="T0" fmla="*/ 0 w 36"/>
                <a:gd name="T1" fmla="*/ 48 h 48"/>
                <a:gd name="T2" fmla="*/ 4 w 36"/>
                <a:gd name="T3" fmla="*/ 44 h 48"/>
                <a:gd name="T4" fmla="*/ 9 w 36"/>
                <a:gd name="T5" fmla="*/ 37 h 48"/>
                <a:gd name="T6" fmla="*/ 13 w 36"/>
                <a:gd name="T7" fmla="*/ 31 h 48"/>
                <a:gd name="T8" fmla="*/ 18 w 36"/>
                <a:gd name="T9" fmla="*/ 23 h 48"/>
                <a:gd name="T10" fmla="*/ 23 w 36"/>
                <a:gd name="T11" fmla="*/ 16 h 48"/>
                <a:gd name="T12" fmla="*/ 27 w 36"/>
                <a:gd name="T13" fmla="*/ 8 h 48"/>
                <a:gd name="T14" fmla="*/ 32 w 36"/>
                <a:gd name="T15" fmla="*/ 3 h 48"/>
                <a:gd name="T16" fmla="*/ 36 w 3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4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27" y="8"/>
                  </a:lnTo>
                  <a:lnTo>
                    <a:pt x="32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1" name="Freeform 429"/>
            <p:cNvSpPr>
              <a:spLocks/>
            </p:cNvSpPr>
            <p:nvPr/>
          </p:nvSpPr>
          <p:spPr bwMode="auto">
            <a:xfrm>
              <a:off x="4559" y="2651"/>
              <a:ext cx="25" cy="17"/>
            </a:xfrm>
            <a:custGeom>
              <a:avLst/>
              <a:gdLst>
                <a:gd name="T0" fmla="*/ 0 w 36"/>
                <a:gd name="T1" fmla="*/ 0 h 25"/>
                <a:gd name="T2" fmla="*/ 3 w 36"/>
                <a:gd name="T3" fmla="*/ 0 h 25"/>
                <a:gd name="T4" fmla="*/ 4 w 36"/>
                <a:gd name="T5" fmla="*/ 0 h 25"/>
                <a:gd name="T6" fmla="*/ 9 w 36"/>
                <a:gd name="T7" fmla="*/ 4 h 25"/>
                <a:gd name="T8" fmla="*/ 13 w 36"/>
                <a:gd name="T9" fmla="*/ 9 h 25"/>
                <a:gd name="T10" fmla="*/ 18 w 36"/>
                <a:gd name="T11" fmla="*/ 14 h 25"/>
                <a:gd name="T12" fmla="*/ 23 w 36"/>
                <a:gd name="T13" fmla="*/ 19 h 25"/>
                <a:gd name="T14" fmla="*/ 27 w 36"/>
                <a:gd name="T15" fmla="*/ 23 h 25"/>
                <a:gd name="T16" fmla="*/ 32 w 36"/>
                <a:gd name="T17" fmla="*/ 25 h 25"/>
                <a:gd name="T18" fmla="*/ 33 w 36"/>
                <a:gd name="T19" fmla="*/ 23 h 25"/>
                <a:gd name="T20" fmla="*/ 36 w 36"/>
                <a:gd name="T2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13" y="9"/>
                  </a:lnTo>
                  <a:lnTo>
                    <a:pt x="18" y="14"/>
                  </a:lnTo>
                  <a:lnTo>
                    <a:pt x="23" y="19"/>
                  </a:lnTo>
                  <a:lnTo>
                    <a:pt x="27" y="23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6" y="2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2" name="Freeform 430"/>
            <p:cNvSpPr>
              <a:spLocks/>
            </p:cNvSpPr>
            <p:nvPr/>
          </p:nvSpPr>
          <p:spPr bwMode="auto">
            <a:xfrm>
              <a:off x="4584" y="2599"/>
              <a:ext cx="25" cy="68"/>
            </a:xfrm>
            <a:custGeom>
              <a:avLst/>
              <a:gdLst>
                <a:gd name="T0" fmla="*/ 0 w 36"/>
                <a:gd name="T1" fmla="*/ 98 h 98"/>
                <a:gd name="T2" fmla="*/ 2 w 36"/>
                <a:gd name="T3" fmla="*/ 95 h 98"/>
                <a:gd name="T4" fmla="*/ 4 w 36"/>
                <a:gd name="T5" fmla="*/ 90 h 98"/>
                <a:gd name="T6" fmla="*/ 6 w 36"/>
                <a:gd name="T7" fmla="*/ 85 h 98"/>
                <a:gd name="T8" fmla="*/ 9 w 36"/>
                <a:gd name="T9" fmla="*/ 80 h 98"/>
                <a:gd name="T10" fmla="*/ 13 w 36"/>
                <a:gd name="T11" fmla="*/ 66 h 98"/>
                <a:gd name="T12" fmla="*/ 18 w 36"/>
                <a:gd name="T13" fmla="*/ 49 h 98"/>
                <a:gd name="T14" fmla="*/ 23 w 36"/>
                <a:gd name="T15" fmla="*/ 34 h 98"/>
                <a:gd name="T16" fmla="*/ 27 w 36"/>
                <a:gd name="T17" fmla="*/ 20 h 98"/>
                <a:gd name="T18" fmla="*/ 32 w 36"/>
                <a:gd name="T19" fmla="*/ 7 h 98"/>
                <a:gd name="T20" fmla="*/ 33 w 36"/>
                <a:gd name="T21" fmla="*/ 3 h 98"/>
                <a:gd name="T22" fmla="*/ 36 w 36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98">
                  <a:moveTo>
                    <a:pt x="0" y="98"/>
                  </a:moveTo>
                  <a:lnTo>
                    <a:pt x="2" y="95"/>
                  </a:lnTo>
                  <a:lnTo>
                    <a:pt x="4" y="90"/>
                  </a:lnTo>
                  <a:lnTo>
                    <a:pt x="6" y="85"/>
                  </a:lnTo>
                  <a:lnTo>
                    <a:pt x="9" y="80"/>
                  </a:lnTo>
                  <a:lnTo>
                    <a:pt x="13" y="66"/>
                  </a:lnTo>
                  <a:lnTo>
                    <a:pt x="18" y="49"/>
                  </a:lnTo>
                  <a:lnTo>
                    <a:pt x="23" y="34"/>
                  </a:lnTo>
                  <a:lnTo>
                    <a:pt x="27" y="20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3" name="Freeform 431"/>
            <p:cNvSpPr>
              <a:spLocks/>
            </p:cNvSpPr>
            <p:nvPr/>
          </p:nvSpPr>
          <p:spPr bwMode="auto">
            <a:xfrm>
              <a:off x="4609" y="2594"/>
              <a:ext cx="25" cy="6"/>
            </a:xfrm>
            <a:custGeom>
              <a:avLst/>
              <a:gdLst>
                <a:gd name="T0" fmla="*/ 0 w 35"/>
                <a:gd name="T1" fmla="*/ 7 h 9"/>
                <a:gd name="T2" fmla="*/ 3 w 35"/>
                <a:gd name="T3" fmla="*/ 3 h 9"/>
                <a:gd name="T4" fmla="*/ 9 w 35"/>
                <a:gd name="T5" fmla="*/ 0 h 9"/>
                <a:gd name="T6" fmla="*/ 12 w 35"/>
                <a:gd name="T7" fmla="*/ 1 h 9"/>
                <a:gd name="T8" fmla="*/ 18 w 35"/>
                <a:gd name="T9" fmla="*/ 3 h 9"/>
                <a:gd name="T10" fmla="*/ 26 w 35"/>
                <a:gd name="T11" fmla="*/ 7 h 9"/>
                <a:gd name="T12" fmla="*/ 32 w 35"/>
                <a:gd name="T13" fmla="*/ 8 h 9"/>
                <a:gd name="T14" fmla="*/ 35 w 3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9">
                  <a:moveTo>
                    <a:pt x="0" y="7"/>
                  </a:moveTo>
                  <a:lnTo>
                    <a:pt x="3" y="3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6" y="7"/>
                  </a:lnTo>
                  <a:lnTo>
                    <a:pt x="32" y="8"/>
                  </a:lnTo>
                  <a:lnTo>
                    <a:pt x="35" y="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4" name="Freeform 432"/>
            <p:cNvSpPr>
              <a:spLocks/>
            </p:cNvSpPr>
            <p:nvPr/>
          </p:nvSpPr>
          <p:spPr bwMode="auto">
            <a:xfrm>
              <a:off x="3496" y="2578"/>
              <a:ext cx="36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5" name="Freeform 433"/>
            <p:cNvSpPr>
              <a:spLocks/>
            </p:cNvSpPr>
            <p:nvPr/>
          </p:nvSpPr>
          <p:spPr bwMode="auto">
            <a:xfrm>
              <a:off x="3520" y="261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6" name="Freeform 434"/>
            <p:cNvSpPr>
              <a:spLocks/>
            </p:cNvSpPr>
            <p:nvPr/>
          </p:nvSpPr>
          <p:spPr bwMode="auto">
            <a:xfrm>
              <a:off x="3545" y="2590"/>
              <a:ext cx="37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7" name="Freeform 435"/>
            <p:cNvSpPr>
              <a:spLocks/>
            </p:cNvSpPr>
            <p:nvPr/>
          </p:nvSpPr>
          <p:spPr bwMode="auto">
            <a:xfrm>
              <a:off x="3570" y="2615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8" name="Freeform 436"/>
            <p:cNvSpPr>
              <a:spLocks/>
            </p:cNvSpPr>
            <p:nvPr/>
          </p:nvSpPr>
          <p:spPr bwMode="auto">
            <a:xfrm>
              <a:off x="3595" y="2663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9" name="Freeform 437"/>
            <p:cNvSpPr>
              <a:spLocks/>
            </p:cNvSpPr>
            <p:nvPr/>
          </p:nvSpPr>
          <p:spPr bwMode="auto">
            <a:xfrm>
              <a:off x="3620" y="2685"/>
              <a:ext cx="37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0" name="Freeform 438"/>
            <p:cNvSpPr>
              <a:spLocks/>
            </p:cNvSpPr>
            <p:nvPr/>
          </p:nvSpPr>
          <p:spPr bwMode="auto">
            <a:xfrm>
              <a:off x="3645" y="2740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1" name="Freeform 439"/>
            <p:cNvSpPr>
              <a:spLocks/>
            </p:cNvSpPr>
            <p:nvPr/>
          </p:nvSpPr>
          <p:spPr bwMode="auto">
            <a:xfrm>
              <a:off x="3670" y="2675"/>
              <a:ext cx="37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2" name="Freeform 440"/>
            <p:cNvSpPr>
              <a:spLocks/>
            </p:cNvSpPr>
            <p:nvPr/>
          </p:nvSpPr>
          <p:spPr bwMode="auto">
            <a:xfrm>
              <a:off x="3695" y="2771"/>
              <a:ext cx="37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3" name="Freeform 441"/>
            <p:cNvSpPr>
              <a:spLocks/>
            </p:cNvSpPr>
            <p:nvPr/>
          </p:nvSpPr>
          <p:spPr bwMode="auto">
            <a:xfrm>
              <a:off x="3720" y="2813"/>
              <a:ext cx="36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4" name="Freeform 442"/>
            <p:cNvSpPr>
              <a:spLocks/>
            </p:cNvSpPr>
            <p:nvPr/>
          </p:nvSpPr>
          <p:spPr bwMode="auto">
            <a:xfrm>
              <a:off x="3743" y="2807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5" name="Freeform 443"/>
            <p:cNvSpPr>
              <a:spLocks/>
            </p:cNvSpPr>
            <p:nvPr/>
          </p:nvSpPr>
          <p:spPr bwMode="auto">
            <a:xfrm>
              <a:off x="3768" y="2806"/>
              <a:ext cx="38" cy="37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6" name="Freeform 444"/>
            <p:cNvSpPr>
              <a:spLocks/>
            </p:cNvSpPr>
            <p:nvPr/>
          </p:nvSpPr>
          <p:spPr bwMode="auto">
            <a:xfrm>
              <a:off x="3793" y="2786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7" name="Freeform 445"/>
            <p:cNvSpPr>
              <a:spLocks/>
            </p:cNvSpPr>
            <p:nvPr/>
          </p:nvSpPr>
          <p:spPr bwMode="auto">
            <a:xfrm>
              <a:off x="3818" y="2746"/>
              <a:ext cx="38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8" name="Freeform 446"/>
            <p:cNvSpPr>
              <a:spLocks/>
            </p:cNvSpPr>
            <p:nvPr/>
          </p:nvSpPr>
          <p:spPr bwMode="auto">
            <a:xfrm>
              <a:off x="3843" y="2806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9" name="Freeform 447"/>
            <p:cNvSpPr>
              <a:spLocks/>
            </p:cNvSpPr>
            <p:nvPr/>
          </p:nvSpPr>
          <p:spPr bwMode="auto">
            <a:xfrm>
              <a:off x="3868" y="2864"/>
              <a:ext cx="38" cy="37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0" name="Freeform 448"/>
            <p:cNvSpPr>
              <a:spLocks/>
            </p:cNvSpPr>
            <p:nvPr/>
          </p:nvSpPr>
          <p:spPr bwMode="auto">
            <a:xfrm>
              <a:off x="3893" y="2888"/>
              <a:ext cx="38" cy="37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1" name="Freeform 449"/>
            <p:cNvSpPr>
              <a:spLocks/>
            </p:cNvSpPr>
            <p:nvPr/>
          </p:nvSpPr>
          <p:spPr bwMode="auto">
            <a:xfrm>
              <a:off x="3918" y="2904"/>
              <a:ext cx="38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2" name="Freeform 450"/>
            <p:cNvSpPr>
              <a:spLocks/>
            </p:cNvSpPr>
            <p:nvPr/>
          </p:nvSpPr>
          <p:spPr bwMode="auto">
            <a:xfrm>
              <a:off x="3943" y="2924"/>
              <a:ext cx="36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3" name="Freeform 451"/>
            <p:cNvSpPr>
              <a:spLocks/>
            </p:cNvSpPr>
            <p:nvPr/>
          </p:nvSpPr>
          <p:spPr bwMode="auto">
            <a:xfrm>
              <a:off x="3967" y="2904"/>
              <a:ext cx="37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4" name="Freeform 452"/>
            <p:cNvSpPr>
              <a:spLocks/>
            </p:cNvSpPr>
            <p:nvPr/>
          </p:nvSpPr>
          <p:spPr bwMode="auto">
            <a:xfrm>
              <a:off x="3992" y="2960"/>
              <a:ext cx="37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5" name="Freeform 453"/>
            <p:cNvSpPr>
              <a:spLocks/>
            </p:cNvSpPr>
            <p:nvPr/>
          </p:nvSpPr>
          <p:spPr bwMode="auto">
            <a:xfrm>
              <a:off x="4017" y="2983"/>
              <a:ext cx="37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6" name="Freeform 454"/>
            <p:cNvSpPr>
              <a:spLocks/>
            </p:cNvSpPr>
            <p:nvPr/>
          </p:nvSpPr>
          <p:spPr bwMode="auto">
            <a:xfrm>
              <a:off x="4042" y="296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7" name="Freeform 455"/>
            <p:cNvSpPr>
              <a:spLocks/>
            </p:cNvSpPr>
            <p:nvPr/>
          </p:nvSpPr>
          <p:spPr bwMode="auto">
            <a:xfrm>
              <a:off x="4068" y="2974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8" name="Freeform 456"/>
            <p:cNvSpPr>
              <a:spLocks/>
            </p:cNvSpPr>
            <p:nvPr/>
          </p:nvSpPr>
          <p:spPr bwMode="auto">
            <a:xfrm>
              <a:off x="4093" y="2969"/>
              <a:ext cx="36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9" name="Freeform 457"/>
            <p:cNvSpPr>
              <a:spLocks/>
            </p:cNvSpPr>
            <p:nvPr/>
          </p:nvSpPr>
          <p:spPr bwMode="auto">
            <a:xfrm>
              <a:off x="4117" y="2958"/>
              <a:ext cx="37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0" name="Freeform 458"/>
            <p:cNvSpPr>
              <a:spLocks/>
            </p:cNvSpPr>
            <p:nvPr/>
          </p:nvSpPr>
          <p:spPr bwMode="auto">
            <a:xfrm>
              <a:off x="4142" y="2940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1" name="Freeform 459"/>
            <p:cNvSpPr>
              <a:spLocks/>
            </p:cNvSpPr>
            <p:nvPr/>
          </p:nvSpPr>
          <p:spPr bwMode="auto">
            <a:xfrm>
              <a:off x="4167" y="291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2" name="Freeform 460"/>
            <p:cNvSpPr>
              <a:spLocks/>
            </p:cNvSpPr>
            <p:nvPr/>
          </p:nvSpPr>
          <p:spPr bwMode="auto">
            <a:xfrm>
              <a:off x="4192" y="2897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3" name="Freeform 461"/>
            <p:cNvSpPr>
              <a:spLocks/>
            </p:cNvSpPr>
            <p:nvPr/>
          </p:nvSpPr>
          <p:spPr bwMode="auto">
            <a:xfrm>
              <a:off x="4217" y="2836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4" name="Freeform 462"/>
            <p:cNvSpPr>
              <a:spLocks/>
            </p:cNvSpPr>
            <p:nvPr/>
          </p:nvSpPr>
          <p:spPr bwMode="auto">
            <a:xfrm>
              <a:off x="4242" y="2833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5" name="Freeform 463"/>
            <p:cNvSpPr>
              <a:spLocks/>
            </p:cNvSpPr>
            <p:nvPr/>
          </p:nvSpPr>
          <p:spPr bwMode="auto">
            <a:xfrm>
              <a:off x="4267" y="2828"/>
              <a:ext cx="37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6" name="Freeform 464"/>
            <p:cNvSpPr>
              <a:spLocks/>
            </p:cNvSpPr>
            <p:nvPr/>
          </p:nvSpPr>
          <p:spPr bwMode="auto">
            <a:xfrm>
              <a:off x="4292" y="2813"/>
              <a:ext cx="37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7" name="Freeform 465"/>
            <p:cNvSpPr>
              <a:spLocks/>
            </p:cNvSpPr>
            <p:nvPr/>
          </p:nvSpPr>
          <p:spPr bwMode="auto">
            <a:xfrm>
              <a:off x="4317" y="2835"/>
              <a:ext cx="36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8" name="Freeform 466"/>
            <p:cNvSpPr>
              <a:spLocks/>
            </p:cNvSpPr>
            <p:nvPr/>
          </p:nvSpPr>
          <p:spPr bwMode="auto">
            <a:xfrm>
              <a:off x="4341" y="2793"/>
              <a:ext cx="37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9" name="Freeform 467"/>
            <p:cNvSpPr>
              <a:spLocks/>
            </p:cNvSpPr>
            <p:nvPr/>
          </p:nvSpPr>
          <p:spPr bwMode="auto">
            <a:xfrm>
              <a:off x="4366" y="2776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0" name="Freeform 468"/>
            <p:cNvSpPr>
              <a:spLocks/>
            </p:cNvSpPr>
            <p:nvPr/>
          </p:nvSpPr>
          <p:spPr bwMode="auto">
            <a:xfrm>
              <a:off x="4391" y="2771"/>
              <a:ext cx="37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1" name="Freeform 469"/>
            <p:cNvSpPr>
              <a:spLocks/>
            </p:cNvSpPr>
            <p:nvPr/>
          </p:nvSpPr>
          <p:spPr bwMode="auto">
            <a:xfrm>
              <a:off x="4416" y="2761"/>
              <a:ext cx="37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2" name="Freeform 470"/>
            <p:cNvSpPr>
              <a:spLocks/>
            </p:cNvSpPr>
            <p:nvPr/>
          </p:nvSpPr>
          <p:spPr bwMode="auto">
            <a:xfrm>
              <a:off x="4441" y="2731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3" name="Freeform 471"/>
            <p:cNvSpPr>
              <a:spLocks/>
            </p:cNvSpPr>
            <p:nvPr/>
          </p:nvSpPr>
          <p:spPr bwMode="auto">
            <a:xfrm>
              <a:off x="4466" y="276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4" name="Freeform 472"/>
            <p:cNvSpPr>
              <a:spLocks/>
            </p:cNvSpPr>
            <p:nvPr/>
          </p:nvSpPr>
          <p:spPr bwMode="auto">
            <a:xfrm>
              <a:off x="4491" y="2661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5" name="Freeform 473"/>
            <p:cNvSpPr>
              <a:spLocks/>
            </p:cNvSpPr>
            <p:nvPr/>
          </p:nvSpPr>
          <p:spPr bwMode="auto">
            <a:xfrm>
              <a:off x="4516" y="2665"/>
              <a:ext cx="37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6" name="Freeform 474"/>
            <p:cNvSpPr>
              <a:spLocks/>
            </p:cNvSpPr>
            <p:nvPr/>
          </p:nvSpPr>
          <p:spPr bwMode="auto">
            <a:xfrm>
              <a:off x="4541" y="2633"/>
              <a:ext cx="36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7" name="Freeform 475"/>
            <p:cNvSpPr>
              <a:spLocks/>
            </p:cNvSpPr>
            <p:nvPr/>
          </p:nvSpPr>
          <p:spPr bwMode="auto">
            <a:xfrm>
              <a:off x="4566" y="2649"/>
              <a:ext cx="36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8" name="Freeform 476"/>
            <p:cNvSpPr>
              <a:spLocks/>
            </p:cNvSpPr>
            <p:nvPr/>
          </p:nvSpPr>
          <p:spPr bwMode="auto">
            <a:xfrm>
              <a:off x="4589" y="2579"/>
              <a:ext cx="38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9" name="Freeform 477"/>
            <p:cNvSpPr>
              <a:spLocks/>
            </p:cNvSpPr>
            <p:nvPr/>
          </p:nvSpPr>
          <p:spPr bwMode="auto">
            <a:xfrm>
              <a:off x="4614" y="2582"/>
              <a:ext cx="38" cy="36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71" name="Rectangle 479"/>
            <p:cNvSpPr>
              <a:spLocks noChangeArrowheads="1"/>
            </p:cNvSpPr>
            <p:nvPr/>
          </p:nvSpPr>
          <p:spPr bwMode="auto">
            <a:xfrm>
              <a:off x="3388" y="322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2" name="Rectangle 480"/>
            <p:cNvSpPr>
              <a:spLocks noChangeArrowheads="1"/>
            </p:cNvSpPr>
            <p:nvPr/>
          </p:nvSpPr>
          <p:spPr bwMode="auto">
            <a:xfrm>
              <a:off x="3388" y="3086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3" name="Rectangle 481"/>
            <p:cNvSpPr>
              <a:spLocks noChangeArrowheads="1"/>
            </p:cNvSpPr>
            <p:nvPr/>
          </p:nvSpPr>
          <p:spPr bwMode="auto">
            <a:xfrm>
              <a:off x="3388" y="295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4" name="Rectangle 482"/>
            <p:cNvSpPr>
              <a:spLocks noChangeArrowheads="1"/>
            </p:cNvSpPr>
            <p:nvPr/>
          </p:nvSpPr>
          <p:spPr bwMode="auto">
            <a:xfrm>
              <a:off x="3388" y="2818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5" name="Rectangle 483"/>
            <p:cNvSpPr>
              <a:spLocks noChangeArrowheads="1"/>
            </p:cNvSpPr>
            <p:nvPr/>
          </p:nvSpPr>
          <p:spPr bwMode="auto">
            <a:xfrm>
              <a:off x="3388" y="2682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6" name="Rectangle 484"/>
            <p:cNvSpPr>
              <a:spLocks noChangeArrowheads="1"/>
            </p:cNvSpPr>
            <p:nvPr/>
          </p:nvSpPr>
          <p:spPr bwMode="auto">
            <a:xfrm>
              <a:off x="3354" y="2549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7" name="Rectangle 485"/>
            <p:cNvSpPr>
              <a:spLocks noChangeArrowheads="1"/>
            </p:cNvSpPr>
            <p:nvPr/>
          </p:nvSpPr>
          <p:spPr bwMode="auto">
            <a:xfrm>
              <a:off x="3354" y="2414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8" name="Rectangle 486"/>
            <p:cNvSpPr>
              <a:spLocks noChangeArrowheads="1"/>
            </p:cNvSpPr>
            <p:nvPr/>
          </p:nvSpPr>
          <p:spPr bwMode="auto">
            <a:xfrm>
              <a:off x="3449" y="3307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79" name="Rectangle 487"/>
            <p:cNvSpPr>
              <a:spLocks noChangeArrowheads="1"/>
            </p:cNvSpPr>
            <p:nvPr/>
          </p:nvSpPr>
          <p:spPr bwMode="auto">
            <a:xfrm>
              <a:off x="3556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0" name="Rectangle 488"/>
            <p:cNvSpPr>
              <a:spLocks noChangeArrowheads="1"/>
            </p:cNvSpPr>
            <p:nvPr/>
          </p:nvSpPr>
          <p:spPr bwMode="auto">
            <a:xfrm>
              <a:off x="3679" y="3307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1" name="Rectangle 489"/>
            <p:cNvSpPr>
              <a:spLocks noChangeArrowheads="1"/>
            </p:cNvSpPr>
            <p:nvPr/>
          </p:nvSpPr>
          <p:spPr bwMode="auto">
            <a:xfrm>
              <a:off x="3804" y="3307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2" name="Rectangle 490"/>
            <p:cNvSpPr>
              <a:spLocks noChangeArrowheads="1"/>
            </p:cNvSpPr>
            <p:nvPr/>
          </p:nvSpPr>
          <p:spPr bwMode="auto">
            <a:xfrm>
              <a:off x="3928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3" name="Rectangle 491"/>
            <p:cNvSpPr>
              <a:spLocks noChangeArrowheads="1"/>
            </p:cNvSpPr>
            <p:nvPr/>
          </p:nvSpPr>
          <p:spPr bwMode="auto">
            <a:xfrm>
              <a:off x="4053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4" name="Rectangle 492"/>
            <p:cNvSpPr>
              <a:spLocks noChangeArrowheads="1"/>
            </p:cNvSpPr>
            <p:nvPr/>
          </p:nvSpPr>
          <p:spPr bwMode="auto">
            <a:xfrm>
              <a:off x="4178" y="3307"/>
              <a:ext cx="4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5" name="Rectangle 493"/>
            <p:cNvSpPr>
              <a:spLocks noChangeArrowheads="1"/>
            </p:cNvSpPr>
            <p:nvPr/>
          </p:nvSpPr>
          <p:spPr bwMode="auto">
            <a:xfrm>
              <a:off x="4302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6" name="Rectangle 494"/>
            <p:cNvSpPr>
              <a:spLocks noChangeArrowheads="1"/>
            </p:cNvSpPr>
            <p:nvPr/>
          </p:nvSpPr>
          <p:spPr bwMode="auto">
            <a:xfrm>
              <a:off x="4427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7" name="Rectangle 495"/>
            <p:cNvSpPr>
              <a:spLocks noChangeArrowheads="1"/>
            </p:cNvSpPr>
            <p:nvPr/>
          </p:nvSpPr>
          <p:spPr bwMode="auto">
            <a:xfrm>
              <a:off x="4550" y="3307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8" name="Rectangle 496"/>
            <p:cNvSpPr>
              <a:spLocks noChangeArrowheads="1"/>
            </p:cNvSpPr>
            <p:nvPr/>
          </p:nvSpPr>
          <p:spPr bwMode="auto">
            <a:xfrm>
              <a:off x="4659" y="3307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89" name="Rectangle 497"/>
            <p:cNvSpPr>
              <a:spLocks noChangeArrowheads="1"/>
            </p:cNvSpPr>
            <p:nvPr/>
          </p:nvSpPr>
          <p:spPr bwMode="auto">
            <a:xfrm>
              <a:off x="3664" y="3410"/>
              <a:ext cx="50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Координата измерения, мм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90" name="Rectangle 498"/>
            <p:cNvSpPr>
              <a:spLocks noChangeArrowheads="1"/>
            </p:cNvSpPr>
            <p:nvPr/>
          </p:nvSpPr>
          <p:spPr bwMode="auto">
            <a:xfrm rot="16200000">
              <a:off x="2987" y="2987"/>
              <a:ext cx="60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Интенсивность турбулентности, </a:t>
              </a:r>
              <a:endParaRPr lang="ru-RU" sz="2300">
                <a:latin typeface="Arial" charset="0"/>
              </a:endParaRPr>
            </a:p>
          </p:txBody>
        </p:sp>
        <p:sp>
          <p:nvSpPr>
            <p:cNvPr id="776691" name="Rectangle 499"/>
            <p:cNvSpPr>
              <a:spLocks noChangeArrowheads="1"/>
            </p:cNvSpPr>
            <p:nvPr/>
          </p:nvSpPr>
          <p:spPr bwMode="auto">
            <a:xfrm rot="16200000">
              <a:off x="3265" y="2639"/>
              <a:ext cx="47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charset="0"/>
                </a:rPr>
                <a:t>% </a:t>
              </a:r>
              <a:endParaRPr lang="ru-RU" sz="2300">
                <a:latin typeface="Arial" charset="0"/>
              </a:endParaRPr>
            </a:p>
          </p:txBody>
        </p:sp>
      </p:grpSp>
      <p:sp>
        <p:nvSpPr>
          <p:cNvPr id="776858" name="Rectangle 666"/>
          <p:cNvSpPr>
            <a:spLocks noChangeArrowheads="1"/>
          </p:cNvSpPr>
          <p:nvPr/>
        </p:nvSpPr>
        <p:spPr bwMode="auto">
          <a:xfrm>
            <a:off x="609600" y="152400"/>
            <a:ext cx="1091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Parameters of the </a:t>
            </a:r>
            <a:r>
              <a:rPr lang="ru-RU" b="1">
                <a:solidFill>
                  <a:srgbClr val="660033"/>
                </a:solidFill>
              </a:rPr>
              <a:t>Скорость дисперсной фазы (стенд по варианту 2)</a:t>
            </a:r>
            <a:endParaRPr lang="en-US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02819" name="Rectangle 3"/>
          <p:cNvSpPr>
            <a:spLocks noChangeArrowheads="1"/>
          </p:cNvSpPr>
          <p:nvPr/>
        </p:nvSpPr>
        <p:spPr bwMode="auto">
          <a:xfrm>
            <a:off x="1447800" y="228600"/>
            <a:ext cx="55292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300" b="1">
                <a:solidFill>
                  <a:srgbClr val="660033"/>
                </a:solidFill>
              </a:rPr>
              <a:t>Измерение размеров аэрозоля – режим 1</a:t>
            </a:r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5175"/>
            <a:ext cx="460851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2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b="8925"/>
          <a:stretch>
            <a:fillRect/>
          </a:stretch>
        </p:blipFill>
        <p:spPr bwMode="auto">
          <a:xfrm>
            <a:off x="685800" y="3284538"/>
            <a:ext cx="46085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2822" name="Group 6"/>
          <p:cNvGraphicFramePr>
            <a:graphicFrameLocks noGrp="1"/>
          </p:cNvGraphicFramePr>
          <p:nvPr/>
        </p:nvGraphicFramePr>
        <p:xfrm>
          <a:off x="5562600" y="990600"/>
          <a:ext cx="2971800" cy="12446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несущей среды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(м/с)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концентрация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дисперсной фазы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(г/м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65" name="Rectangle 37"/>
          <p:cNvSpPr>
            <a:spLocks noChangeArrowheads="1"/>
          </p:cNvSpPr>
          <p:nvPr/>
        </p:nvSpPr>
        <p:spPr bwMode="auto">
          <a:xfrm>
            <a:off x="1647825" y="-1071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13764" name="Object 36"/>
          <p:cNvGraphicFramePr>
            <a:graphicFrameLocks noChangeAspect="1"/>
          </p:cNvGraphicFramePr>
          <p:nvPr/>
        </p:nvGraphicFramePr>
        <p:xfrm>
          <a:off x="2743200" y="838200"/>
          <a:ext cx="3738563" cy="575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68" r:id="rId4" imgW="6481572" imgH="9973056" progId="Word.Picture.8">
                  <p:embed/>
                </p:oleObj>
              </mc:Choice>
              <mc:Fallback>
                <p:oleObj r:id="rId4" imgW="6481572" imgH="9973056" progId="Word.Picture.8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887"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3738563" cy="575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67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660033"/>
                </a:solidFill>
              </a:rPr>
              <a:t>Aerosol test facility ATF1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80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>
            <a:fillRect/>
          </a:stretch>
        </p:blipFill>
        <p:spPr bwMode="auto">
          <a:xfrm>
            <a:off x="179388" y="2771775"/>
            <a:ext cx="42481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4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" b="6343"/>
          <a:stretch>
            <a:fillRect/>
          </a:stretch>
        </p:blipFill>
        <p:spPr bwMode="auto">
          <a:xfrm>
            <a:off x="4500563" y="2560638"/>
            <a:ext cx="4465637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1447800" y="228600"/>
            <a:ext cx="545623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300" b="1">
                <a:solidFill>
                  <a:srgbClr val="660033"/>
                </a:solidFill>
              </a:rPr>
              <a:t>Измерение размеров аэрозоля– режим 3</a:t>
            </a:r>
          </a:p>
        </p:txBody>
      </p:sp>
      <p:graphicFrame>
        <p:nvGraphicFramePr>
          <p:cNvPr id="804870" name="Group 6"/>
          <p:cNvGraphicFramePr>
            <a:graphicFrameLocks noGrp="1"/>
          </p:cNvGraphicFramePr>
          <p:nvPr/>
        </p:nvGraphicFramePr>
        <p:xfrm>
          <a:off x="2667000" y="990600"/>
          <a:ext cx="3276600" cy="1298575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несущей среды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(м/с)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концентрация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дисперсной фазы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(г/м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808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/>
          <a:stretch>
            <a:fillRect/>
          </a:stretch>
        </p:blipFill>
        <p:spPr bwMode="auto">
          <a:xfrm>
            <a:off x="228600" y="836613"/>
            <a:ext cx="5448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11502"/>
          <a:stretch>
            <a:fillRect/>
          </a:stretch>
        </p:blipFill>
        <p:spPr bwMode="auto">
          <a:xfrm>
            <a:off x="457200" y="3860800"/>
            <a:ext cx="5229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65" name="Rectangle 5"/>
          <p:cNvSpPr>
            <a:spLocks noChangeArrowheads="1"/>
          </p:cNvSpPr>
          <p:nvPr/>
        </p:nvSpPr>
        <p:spPr bwMode="auto">
          <a:xfrm>
            <a:off x="1174750" y="228600"/>
            <a:ext cx="6064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300" b="1">
                <a:solidFill>
                  <a:srgbClr val="660033"/>
                </a:solidFill>
              </a:rPr>
              <a:t>Массовая концентрация аэрозоля – режим 3</a:t>
            </a:r>
          </a:p>
        </p:txBody>
      </p:sp>
      <p:graphicFrame>
        <p:nvGraphicFramePr>
          <p:cNvPr id="808966" name="Group 6"/>
          <p:cNvGraphicFramePr>
            <a:graphicFrameLocks noGrp="1"/>
          </p:cNvGraphicFramePr>
          <p:nvPr/>
        </p:nvGraphicFramePr>
        <p:xfrm>
          <a:off x="5791200" y="1143000"/>
          <a:ext cx="3048000" cy="12969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несущей среды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(м/с)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концентрация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дисперсной фазы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(г/м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323850" y="114300"/>
            <a:ext cx="84963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300" b="1">
                <a:solidFill>
                  <a:srgbClr val="660033"/>
                </a:solidFill>
              </a:rPr>
              <a:t>Изменение дисперсности по высоте канала </a:t>
            </a:r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/>
          <a:stretch>
            <a:fillRect/>
          </a:stretch>
        </p:blipFill>
        <p:spPr bwMode="auto">
          <a:xfrm>
            <a:off x="912813" y="1282700"/>
            <a:ext cx="7469187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1812925" y="5918200"/>
            <a:ext cx="1841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300">
              <a:latin typeface="Arial" charset="0"/>
            </a:endParaRPr>
          </a:p>
        </p:txBody>
      </p:sp>
      <p:sp>
        <p:nvSpPr>
          <p:cNvPr id="811013" name="Text Box 5"/>
          <p:cNvSpPr txBox="1">
            <a:spLocks noChangeArrowheads="1"/>
          </p:cNvSpPr>
          <p:nvPr/>
        </p:nvSpPr>
        <p:spPr bwMode="auto">
          <a:xfrm>
            <a:off x="1736725" y="5994400"/>
            <a:ext cx="1841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300">
              <a:latin typeface="Arial" charset="0"/>
            </a:endParaRPr>
          </a:p>
        </p:txBody>
      </p:sp>
      <p:graphicFrame>
        <p:nvGraphicFramePr>
          <p:cNvPr id="811014" name="Object 6"/>
          <p:cNvGraphicFramePr>
            <a:graphicFrameLocks noChangeAspect="1"/>
          </p:cNvGraphicFramePr>
          <p:nvPr/>
        </p:nvGraphicFramePr>
        <p:xfrm>
          <a:off x="3810000" y="6096000"/>
          <a:ext cx="152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16" name="Формула" r:id="rId5" imgW="1231560" imgH="634680" progId="Equation.3">
                  <p:embed/>
                </p:oleObj>
              </mc:Choice>
              <mc:Fallback>
                <p:oleObj name="Формула" r:id="rId5" imgW="1231560" imgH="634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96000"/>
                        <a:ext cx="152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1015" name="Rectangle 7"/>
          <p:cNvSpPr>
            <a:spLocks noChangeArrowheads="1"/>
          </p:cNvSpPr>
          <p:nvPr/>
        </p:nvSpPr>
        <p:spPr bwMode="auto">
          <a:xfrm>
            <a:off x="1828800" y="838200"/>
            <a:ext cx="574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660033"/>
                </a:solidFill>
              </a:rPr>
              <a:t>Скорость V=6.5м/с, массовая концентрация m=9г/м3)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 descr="Tube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3201988" cy="3986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3059" name="Text Box 3"/>
          <p:cNvSpPr txBox="1">
            <a:spLocks noChangeArrowheads="1"/>
          </p:cNvSpPr>
          <p:nvPr/>
        </p:nvSpPr>
        <p:spPr bwMode="auto">
          <a:xfrm>
            <a:off x="5394325" y="1651000"/>
            <a:ext cx="1841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300">
              <a:latin typeface="Arial" charset="0"/>
            </a:endParaRPr>
          </a:p>
        </p:txBody>
      </p:sp>
      <p:graphicFrame>
        <p:nvGraphicFramePr>
          <p:cNvPr id="813060" name="Object 4"/>
          <p:cNvGraphicFramePr>
            <a:graphicFrameLocks noChangeAspect="1"/>
          </p:cNvGraphicFramePr>
          <p:nvPr/>
        </p:nvGraphicFramePr>
        <p:xfrm>
          <a:off x="6630988" y="4513263"/>
          <a:ext cx="16271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63" name="Формула" r:id="rId4" imgW="1104900" imgH="431800" progId="Equation.3">
                  <p:embed/>
                </p:oleObj>
              </mc:Choice>
              <mc:Fallback>
                <p:oleObj name="Формула" r:id="rId4" imgW="1104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4513263"/>
                        <a:ext cx="16271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4495800" y="4659313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Franklin Gothic Demi" pitchFamily="34" charset="0"/>
              </a:rPr>
              <a:t>Velocity of deposition</a:t>
            </a:r>
            <a:endParaRPr lang="ru-RU" sz="1400">
              <a:latin typeface="Franklin Gothic Demi" pitchFamily="34" charset="0"/>
            </a:endParaRPr>
          </a:p>
        </p:txBody>
      </p:sp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323850" y="-60325"/>
            <a:ext cx="84963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300" b="1">
                <a:solidFill>
                  <a:srgbClr val="660033"/>
                </a:solidFill>
              </a:rPr>
              <a:t>Оценка скорости осаждения по результатам измерения концентрации </a:t>
            </a:r>
          </a:p>
        </p:txBody>
      </p:sp>
    </p:spTree>
  </p:cSld>
  <p:clrMapOvr>
    <a:masterClrMapping/>
  </p:clrMapOvr>
  <p:transition advClick="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9" name="Rectangle 3"/>
          <p:cNvSpPr>
            <a:spLocks noChangeArrowheads="1"/>
          </p:cNvSpPr>
          <p:nvPr/>
        </p:nvSpPr>
        <p:spPr bwMode="auto">
          <a:xfrm>
            <a:off x="1647825" y="-1071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31144" name="Rectangle 8"/>
          <p:cNvSpPr>
            <a:spLocks noChangeArrowheads="1"/>
          </p:cNvSpPr>
          <p:nvPr/>
        </p:nvSpPr>
        <p:spPr bwMode="auto">
          <a:xfrm>
            <a:off x="243840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31143" name="Object 7"/>
          <p:cNvGraphicFramePr>
            <a:graphicFrameLocks noChangeAspect="1"/>
          </p:cNvGraphicFramePr>
          <p:nvPr/>
        </p:nvGraphicFramePr>
        <p:xfrm>
          <a:off x="2514600" y="762000"/>
          <a:ext cx="3792538" cy="575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49" r:id="rId4" imgW="6481572" imgH="9973056" progId="Word.Picture.8">
                  <p:embed/>
                </p:oleObj>
              </mc:Choice>
              <mc:Fallback>
                <p:oleObj r:id="rId4" imgW="6481572" imgH="9973056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887"/>
                      <a:stretch>
                        <a:fillRect/>
                      </a:stretch>
                    </p:blipFill>
                    <p:spPr bwMode="auto">
                      <a:xfrm>
                        <a:off x="2514600" y="762000"/>
                        <a:ext cx="3792538" cy="575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1148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660033"/>
                </a:solidFill>
              </a:rPr>
              <a:t>Aerosol test facility ATF2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1647825" y="-1071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33190" name="Rectangle 6"/>
          <p:cNvSpPr>
            <a:spLocks noChangeArrowheads="1"/>
          </p:cNvSpPr>
          <p:nvPr/>
        </p:nvSpPr>
        <p:spPr bwMode="auto">
          <a:xfrm>
            <a:off x="203835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33189" name="Object 5"/>
          <p:cNvGraphicFramePr>
            <a:graphicFrameLocks noChangeAspect="1"/>
          </p:cNvGraphicFramePr>
          <p:nvPr/>
        </p:nvGraphicFramePr>
        <p:xfrm>
          <a:off x="2286000" y="762000"/>
          <a:ext cx="4052888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95" name="Рисунок" r:id="rId4" imgW="7021080" imgH="9972720" progId="Word.Picture.8">
                  <p:embed/>
                </p:oleObj>
              </mc:Choice>
              <mc:Fallback>
                <p:oleObj name="Рисунок" r:id="rId4" imgW="7021080" imgH="99727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896"/>
                      <a:stretch>
                        <a:fillRect/>
                      </a:stretch>
                    </p:blipFill>
                    <p:spPr bwMode="auto">
                      <a:xfrm>
                        <a:off x="2286000" y="762000"/>
                        <a:ext cx="4052888" cy="575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194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660033"/>
                </a:solidFill>
              </a:rPr>
              <a:t>Aerosol test facility ATF3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576262"/>
          </a:xfrm>
        </p:spPr>
        <p:txBody>
          <a:bodyPr/>
          <a:lstStyle/>
          <a:p>
            <a:r>
              <a:rPr lang="en-US" sz="17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ru-RU" sz="2800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705543" name="Rectangle 1031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0033"/>
                </a:solidFill>
                <a:cs typeface="Times New Roman" pitchFamily="18" charset="0"/>
              </a:rPr>
              <a:t> </a:t>
            </a:r>
            <a:r>
              <a:rPr lang="en-US" b="1">
                <a:solidFill>
                  <a:srgbClr val="660033"/>
                </a:solidFill>
                <a:cs typeface="Times New Roman" pitchFamily="18" charset="0"/>
              </a:rPr>
              <a:t>General view of the test structure</a:t>
            </a:r>
            <a:endParaRPr lang="ru-RU" b="1">
              <a:solidFill>
                <a:srgbClr val="660033"/>
              </a:solidFill>
            </a:endParaRPr>
          </a:p>
        </p:txBody>
      </p:sp>
      <p:graphicFrame>
        <p:nvGraphicFramePr>
          <p:cNvPr id="705544" name="Object 1032"/>
          <p:cNvGraphicFramePr>
            <a:graphicFrameLocks noChangeAspect="1"/>
          </p:cNvGraphicFramePr>
          <p:nvPr>
            <p:ph idx="1"/>
          </p:nvPr>
        </p:nvGraphicFramePr>
        <p:xfrm>
          <a:off x="2667000" y="914400"/>
          <a:ext cx="344963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45" r:id="rId4" imgW="3552381" imgH="5571429" progId="PBrush">
                  <p:embed/>
                </p:oleObj>
              </mc:Choice>
              <mc:Fallback>
                <p:oleObj r:id="rId4" imgW="3552381" imgH="5571429" progId="PBrush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344963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31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Measurement techniques</a:t>
            </a:r>
            <a:endParaRPr 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789518" name="Group 14"/>
          <p:cNvGrpSpPr>
            <a:grpSpLocks/>
          </p:cNvGrpSpPr>
          <p:nvPr/>
        </p:nvGrpSpPr>
        <p:grpSpPr bwMode="auto">
          <a:xfrm>
            <a:off x="1066800" y="1555750"/>
            <a:ext cx="2209800" cy="1524000"/>
            <a:chOff x="864" y="2448"/>
            <a:chExt cx="1248" cy="960"/>
          </a:xfrm>
        </p:grpSpPr>
        <p:sp>
          <p:nvSpPr>
            <p:cNvPr id="789517" name="Rectangle 13"/>
            <p:cNvSpPr>
              <a:spLocks noChangeArrowheads="1"/>
            </p:cNvSpPr>
            <p:nvPr/>
          </p:nvSpPr>
          <p:spPr bwMode="auto">
            <a:xfrm>
              <a:off x="864" y="2448"/>
              <a:ext cx="1248" cy="960"/>
            </a:xfrm>
            <a:prstGeom prst="rect">
              <a:avLst/>
            </a:prstGeom>
            <a:solidFill>
              <a:srgbClr val="98E3F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9510" name="Text Box 6"/>
            <p:cNvSpPr txBox="1">
              <a:spLocks noChangeArrowheads="1"/>
            </p:cNvSpPr>
            <p:nvPr/>
          </p:nvSpPr>
          <p:spPr bwMode="auto">
            <a:xfrm>
              <a:off x="960" y="2544"/>
              <a:ext cx="1104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8E3F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Velocity related parameters of the carrying media and disperse phase of the flow</a:t>
              </a:r>
              <a:endParaRPr lang="ru-RU" sz="1400" b="1"/>
            </a:p>
          </p:txBody>
        </p:sp>
      </p:grpSp>
      <p:sp>
        <p:nvSpPr>
          <p:cNvPr id="789511" name="Text Box 7"/>
          <p:cNvSpPr txBox="1">
            <a:spLocks noChangeArrowheads="1"/>
          </p:cNvSpPr>
          <p:nvPr/>
        </p:nvSpPr>
        <p:spPr bwMode="auto">
          <a:xfrm>
            <a:off x="381000" y="4076700"/>
            <a:ext cx="2073275" cy="30480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Thermoanemometer</a:t>
            </a:r>
            <a:endParaRPr lang="ru-RU" sz="1400" b="1"/>
          </a:p>
        </p:txBody>
      </p:sp>
      <p:sp>
        <p:nvSpPr>
          <p:cNvPr id="789512" name="Text Box 8"/>
          <p:cNvSpPr txBox="1">
            <a:spLocks noChangeArrowheads="1"/>
          </p:cNvSpPr>
          <p:nvPr/>
        </p:nvSpPr>
        <p:spPr bwMode="auto">
          <a:xfrm>
            <a:off x="2590800" y="4070350"/>
            <a:ext cx="1600200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Laser Doppler anemometer</a:t>
            </a:r>
            <a:endParaRPr lang="ru-RU" sz="1400" b="1"/>
          </a:p>
        </p:txBody>
      </p:sp>
      <p:sp>
        <p:nvSpPr>
          <p:cNvPr id="789514" name="Text Box 10"/>
          <p:cNvSpPr txBox="1">
            <a:spLocks noChangeArrowheads="1"/>
          </p:cNvSpPr>
          <p:nvPr/>
        </p:nvSpPr>
        <p:spPr bwMode="auto">
          <a:xfrm>
            <a:off x="4495800" y="4070350"/>
            <a:ext cx="1600200" cy="94297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Spectral transparency (extinction)  method </a:t>
            </a:r>
            <a:endParaRPr lang="ru-RU" sz="1400" b="1"/>
          </a:p>
        </p:txBody>
      </p:sp>
      <p:sp>
        <p:nvSpPr>
          <p:cNvPr id="789515" name="Text Box 11"/>
          <p:cNvSpPr txBox="1">
            <a:spLocks noChangeArrowheads="1"/>
          </p:cNvSpPr>
          <p:nvPr/>
        </p:nvSpPr>
        <p:spPr bwMode="auto">
          <a:xfrm>
            <a:off x="6248400" y="4070350"/>
            <a:ext cx="1143000" cy="115570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Forward scattering  (Fraunhofer diffraction) method</a:t>
            </a:r>
            <a:endParaRPr lang="ru-RU" sz="1400" b="1"/>
          </a:p>
        </p:txBody>
      </p:sp>
      <p:sp>
        <p:nvSpPr>
          <p:cNvPr id="789516" name="Text Box 12"/>
          <p:cNvSpPr txBox="1">
            <a:spLocks noChangeArrowheads="1"/>
          </p:cNvSpPr>
          <p:nvPr/>
        </p:nvSpPr>
        <p:spPr bwMode="auto">
          <a:xfrm>
            <a:off x="7543800" y="4070350"/>
            <a:ext cx="1371600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Particle counter</a:t>
            </a:r>
            <a:endParaRPr lang="ru-RU" sz="1400" b="1"/>
          </a:p>
        </p:txBody>
      </p:sp>
      <p:grpSp>
        <p:nvGrpSpPr>
          <p:cNvPr id="789520" name="Group 16"/>
          <p:cNvGrpSpPr>
            <a:grpSpLocks/>
          </p:cNvGrpSpPr>
          <p:nvPr/>
        </p:nvGrpSpPr>
        <p:grpSpPr bwMode="auto">
          <a:xfrm>
            <a:off x="5562600" y="1555750"/>
            <a:ext cx="2286000" cy="1524000"/>
            <a:chOff x="1440" y="2832"/>
            <a:chExt cx="1584" cy="1200"/>
          </a:xfrm>
        </p:grpSpPr>
        <p:sp>
          <p:nvSpPr>
            <p:cNvPr id="789519" name="Rectangle 15"/>
            <p:cNvSpPr>
              <a:spLocks noChangeArrowheads="1"/>
            </p:cNvSpPr>
            <p:nvPr/>
          </p:nvSpPr>
          <p:spPr bwMode="auto">
            <a:xfrm>
              <a:off x="1440" y="2832"/>
              <a:ext cx="1584" cy="1200"/>
            </a:xfrm>
            <a:prstGeom prst="rect">
              <a:avLst/>
            </a:prstGeom>
            <a:solidFill>
              <a:srgbClr val="98E3F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9513" name="Text Box 9"/>
            <p:cNvSpPr txBox="1">
              <a:spLocks noChangeArrowheads="1"/>
            </p:cNvSpPr>
            <p:nvPr/>
          </p:nvSpPr>
          <p:spPr bwMode="auto">
            <a:xfrm>
              <a:off x="1584" y="3072"/>
              <a:ext cx="130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8E3F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Size and concentration of the disperse phase</a:t>
              </a:r>
              <a:endParaRPr lang="ru-RU" sz="1400" b="1"/>
            </a:p>
          </p:txBody>
        </p:sp>
      </p:grpSp>
      <p:sp>
        <p:nvSpPr>
          <p:cNvPr id="789521" name="AutoShape 17"/>
          <p:cNvSpPr>
            <a:spLocks noChangeArrowheads="1"/>
          </p:cNvSpPr>
          <p:nvPr/>
        </p:nvSpPr>
        <p:spPr bwMode="auto">
          <a:xfrm rot="2610073">
            <a:off x="2178050" y="346233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2" name="AutoShape 18"/>
          <p:cNvSpPr>
            <a:spLocks noChangeArrowheads="1"/>
          </p:cNvSpPr>
          <p:nvPr/>
        </p:nvSpPr>
        <p:spPr bwMode="auto">
          <a:xfrm rot="8217999">
            <a:off x="1201738" y="3438525"/>
            <a:ext cx="1141412" cy="304800"/>
          </a:xfrm>
          <a:prstGeom prst="rightArrow">
            <a:avLst>
              <a:gd name="adj1" fmla="val 50000"/>
              <a:gd name="adj2" fmla="val 9362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3" name="AutoShape 19"/>
          <p:cNvSpPr>
            <a:spLocks noChangeArrowheads="1"/>
          </p:cNvSpPr>
          <p:nvPr/>
        </p:nvSpPr>
        <p:spPr bwMode="auto">
          <a:xfrm rot="2544303">
            <a:off x="7010400" y="3460750"/>
            <a:ext cx="1274763" cy="304800"/>
          </a:xfrm>
          <a:prstGeom prst="rightArrow">
            <a:avLst>
              <a:gd name="adj1" fmla="val 50000"/>
              <a:gd name="adj2" fmla="val 104557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4" name="AutoShape 20"/>
          <p:cNvSpPr>
            <a:spLocks noChangeArrowheads="1"/>
          </p:cNvSpPr>
          <p:nvPr/>
        </p:nvSpPr>
        <p:spPr bwMode="auto">
          <a:xfrm rot="8148103">
            <a:off x="5257800" y="34607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5" name="AutoShape 21"/>
          <p:cNvSpPr>
            <a:spLocks noChangeArrowheads="1"/>
          </p:cNvSpPr>
          <p:nvPr/>
        </p:nvSpPr>
        <p:spPr bwMode="auto">
          <a:xfrm>
            <a:off x="6629400" y="315595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63" name="Rectangle 39"/>
          <p:cNvSpPr>
            <a:spLocks noGrp="1" noChangeArrowheads="1"/>
          </p:cNvSpPr>
          <p:nvPr>
            <p:ph type="title"/>
          </p:nvPr>
        </p:nvSpPr>
        <p:spPr>
          <a:xfrm>
            <a:off x="615950" y="44450"/>
            <a:ext cx="7772400" cy="638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Thermoanemometer probe</a:t>
            </a:r>
            <a:endParaRPr lang="ru-RU" sz="2800" b="1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66" name="Rectangle 42"/>
          <p:cNvSpPr>
            <a:spLocks noChangeArrowheads="1"/>
          </p:cNvSpPr>
          <p:nvPr/>
        </p:nvSpPr>
        <p:spPr bwMode="auto">
          <a:xfrm>
            <a:off x="6248400" y="1828800"/>
            <a:ext cx="2133600" cy="39687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General view</a:t>
            </a:r>
            <a:endParaRPr lang="ru-RU" sz="2000">
              <a:solidFill>
                <a:schemeClr val="accent2"/>
              </a:solidFill>
            </a:endParaRPr>
          </a:p>
        </p:txBody>
      </p:sp>
      <p:pic>
        <p:nvPicPr>
          <p:cNvPr id="717865" name="Picture 41" descr="DSCN0119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0" b="18672"/>
          <a:stretch>
            <a:fillRect/>
          </a:stretch>
        </p:blipFill>
        <p:spPr bwMode="auto">
          <a:xfrm>
            <a:off x="228600" y="1066800"/>
            <a:ext cx="5105400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64" name="Picture 40" descr="DSCN011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/>
          <a:stretch>
            <a:fillRect/>
          </a:stretch>
        </p:blipFill>
        <p:spPr bwMode="auto">
          <a:xfrm>
            <a:off x="228600" y="3300413"/>
            <a:ext cx="5257800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67" name="Rectangle 43"/>
          <p:cNvSpPr>
            <a:spLocks noChangeArrowheads="1"/>
          </p:cNvSpPr>
          <p:nvPr/>
        </p:nvSpPr>
        <p:spPr bwMode="auto">
          <a:xfrm>
            <a:off x="6300788" y="4365625"/>
            <a:ext cx="2312987" cy="100647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Sensors: 5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m gilded wolfram wires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49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49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Office PowerPoint</Application>
  <PresentationFormat>Bildschirmpräsentation (4:3)</PresentationFormat>
  <Paragraphs>541</Paragraphs>
  <Slides>43</Slides>
  <Notes>34</Notes>
  <HiddenSlides>17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43</vt:i4>
      </vt:variant>
    </vt:vector>
  </HeadingPairs>
  <TitlesOfParts>
    <vt:vector size="55" baseType="lpstr">
      <vt:lpstr>Times New Roman</vt:lpstr>
      <vt:lpstr>Arial Black</vt:lpstr>
      <vt:lpstr>Arial</vt:lpstr>
      <vt:lpstr>Tahoma</vt:lpstr>
      <vt:lpstr>Symbol</vt:lpstr>
      <vt:lpstr>Univers</vt:lpstr>
      <vt:lpstr>Franklin Gothic Demi</vt:lpstr>
      <vt:lpstr>Оформление по умолчанию</vt:lpstr>
      <vt:lpstr>Microsoft Word Document</vt:lpstr>
      <vt:lpstr>Рисунок Microsoft Word</vt:lpstr>
      <vt:lpstr>Рисунок Paintbrush</vt:lpstr>
      <vt:lpstr>Microsoft Equation 3.0</vt:lpstr>
      <vt:lpstr>EXPERIMENTAL STUDY OF AEROSOLS TRANSPORT PROCESS IN THE PRIMARY CIRCUIT EQUIPMENT   Results of an experimental study of aerodynamic characteristics and process of liquid aerosol transport in a vertical tube STAGE 1 Oleg Krektunov (JSC «NPO CKTI»)   The first Progress meeting of EVAN Project</vt:lpstr>
      <vt:lpstr>Contents</vt:lpstr>
      <vt:lpstr>Matrix of experiments </vt:lpstr>
      <vt:lpstr>Aerosol test facility ATF1</vt:lpstr>
      <vt:lpstr>Aerosol test facility ATF2</vt:lpstr>
      <vt:lpstr>Aerosol test facility ATF3</vt:lpstr>
      <vt:lpstr> </vt:lpstr>
      <vt:lpstr>Measurement techniques</vt:lpstr>
      <vt:lpstr>Thermoanemometer probe</vt:lpstr>
      <vt:lpstr>PowerPoint-Präsentation</vt:lpstr>
      <vt:lpstr>PowerPoint-Präsentation</vt:lpstr>
      <vt:lpstr>PowerPoint-Präsentation</vt:lpstr>
      <vt:lpstr>Spectral transparency method: realization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WP3                Summary                          TASK 4</vt:lpstr>
      <vt:lpstr>WP3         Perspectives for stage 2            TASK 4</vt:lpstr>
      <vt:lpstr>THANK YOU FOR THE ATTENTION!</vt:lpstr>
      <vt:lpstr>Измерительная система ЛДА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A.P. Alexandrov RIT (NITI)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EVAN-FP1</dc:title>
  <dc:subject>EVAN</dc:subject>
  <dc:creator>Peters, Ursula (IAM)</dc:creator>
  <cp:lastModifiedBy>Peters, Ursula</cp:lastModifiedBy>
  <cp:revision>737</cp:revision>
  <dcterms:created xsi:type="dcterms:W3CDTF">2004-05-26T10:18:17Z</dcterms:created>
  <dcterms:modified xsi:type="dcterms:W3CDTF">2012-10-16T18:59:52Z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</Properties>
</file>