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7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4" r:id="rId9"/>
    <p:sldId id="274" r:id="rId10"/>
    <p:sldId id="275" r:id="rId11"/>
    <p:sldId id="276" r:id="rId12"/>
    <p:sldId id="277" r:id="rId13"/>
    <p:sldId id="278" r:id="rId14"/>
    <p:sldId id="266" r:id="rId15"/>
    <p:sldId id="27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00"/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972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10DD24B-23FE-4978-A57D-AB710D3DE47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73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7F8468-5832-4108-A47A-47CBB9FF466B}" type="slidenum">
              <a:rPr lang="ru-RU" altLang="en-US"/>
              <a:pPr/>
              <a:t>‹Nr.›</a:t>
            </a:fld>
            <a:endParaRPr lang="ru-RU" altLang="en-US"/>
          </a:p>
        </p:txBody>
      </p:sp>
      <p:sp>
        <p:nvSpPr>
          <p:cNvPr id="788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A9191-5141-42DC-9A2C-5F6B3F288AF2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1893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127A0-014F-4AC1-959F-4A5DA6C97FC2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8397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D4F1D-51B5-4020-B0B0-263CE5ADFE05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8248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D5D5F-C781-4A19-B1C8-9EB4BF0BFD86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0303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3022C-99E2-49A7-9EDA-92EE1DDB71A9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2472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2502D-BA2E-41C2-B98D-64CFD5C20A84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0976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C0930-604E-49D0-9579-88BD74B51F75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3265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52E13-27F4-498C-8151-F5A6254FC4EF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0828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C9048-ED05-4362-B2A9-321B2018E8E0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4549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1836D-F3F3-4E3A-84AA-78EC665D3A67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9149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j-lt"/>
              </a:defRPr>
            </a:lvl1pPr>
          </a:lstStyle>
          <a:p>
            <a:fld id="{19F3E575-B4BF-480F-8AA2-F3F3C992D26C}" type="slidenum">
              <a:rPr lang="ru-RU" altLang="en-US"/>
              <a:pPr/>
              <a:t>‹Nr.›</a:t>
            </a:fld>
            <a:endParaRPr lang="ru-RU" altLang="en-US"/>
          </a:p>
        </p:txBody>
      </p:sp>
      <p:sp>
        <p:nvSpPr>
          <p:cNvPr id="778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55650" y="4149725"/>
            <a:ext cx="78327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i="1">
                <a:solidFill>
                  <a:srgbClr val="000099"/>
                </a:solidFill>
              </a:rPr>
              <a:t>Yuriy E. Gorbachev, Dmitriy Wiebe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 i="1">
                <a:solidFill>
                  <a:srgbClr val="FF9933"/>
                </a:solidFill>
              </a:rPr>
              <a:t>gorbachev@csa.ru                   </a:t>
            </a:r>
            <a:r>
              <a:rPr lang="ru-RU" sz="2200" b="0" i="1">
                <a:solidFill>
                  <a:srgbClr val="FF9933"/>
                </a:solidFill>
              </a:rPr>
              <a:t>wiebe@nio.spbaep.ru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68313" y="1125538"/>
            <a:ext cx="82804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600">
                <a:solidFill>
                  <a:srgbClr val="0033CC"/>
                </a:solidFill>
                <a:latin typeface="Garamond" pitchFamily="18" charset="0"/>
              </a:rPr>
              <a:t>Model for Particle</a:t>
            </a:r>
            <a:br>
              <a:rPr lang="en-US" sz="4600">
                <a:solidFill>
                  <a:srgbClr val="0033CC"/>
                </a:solidFill>
                <a:latin typeface="Garamond" pitchFamily="18" charset="0"/>
              </a:rPr>
            </a:br>
            <a:r>
              <a:rPr lang="en-US" sz="4600">
                <a:solidFill>
                  <a:srgbClr val="0033CC"/>
                </a:solidFill>
                <a:latin typeface="Garamond" pitchFamily="18" charset="0"/>
              </a:rPr>
              <a:t>Resuspension from</a:t>
            </a:r>
            <a:br>
              <a:rPr lang="en-US" sz="4600">
                <a:solidFill>
                  <a:srgbClr val="0033CC"/>
                </a:solidFill>
                <a:latin typeface="Garamond" pitchFamily="18" charset="0"/>
              </a:rPr>
            </a:br>
            <a:r>
              <a:rPr lang="en-US" sz="4600">
                <a:solidFill>
                  <a:srgbClr val="0033CC"/>
                </a:solidFill>
                <a:latin typeface="Garamond" pitchFamily="18" charset="0"/>
              </a:rPr>
              <a:t>Rough Surfaces</a:t>
            </a:r>
            <a:br>
              <a:rPr lang="en-US" sz="4600">
                <a:solidFill>
                  <a:srgbClr val="0033CC"/>
                </a:solidFill>
                <a:latin typeface="Garamond" pitchFamily="18" charset="0"/>
              </a:rPr>
            </a:br>
            <a:r>
              <a:rPr lang="en-US" sz="4600">
                <a:solidFill>
                  <a:srgbClr val="0033CC"/>
                </a:solidFill>
                <a:latin typeface="Garamond" pitchFamily="18" charset="0"/>
              </a:rPr>
              <a:t>in Turbulent Flow</a:t>
            </a:r>
            <a:endParaRPr lang="ru-RU" sz="4600">
              <a:solidFill>
                <a:srgbClr val="0033CC"/>
              </a:solidFill>
              <a:latin typeface="Garamond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116013" y="244475"/>
            <a:ext cx="7188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9933"/>
                </a:solidFill>
              </a:rPr>
              <a:t>SPb SPU                         SPAEP </a:t>
            </a:r>
            <a:endParaRPr lang="ru-RU" sz="24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11188" y="5373688"/>
            <a:ext cx="799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>
                <a:latin typeface="Garamond" pitchFamily="18" charset="0"/>
              </a:rPr>
              <a:t>Progress meeting,  September,  7 – 10,  2007</a:t>
            </a:r>
            <a:endParaRPr lang="ru-RU" sz="28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92" name="Picture 16" descr="образец1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289550"/>
            <a:ext cx="20891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0" name="Picture 14" descr="Nh4Cl_3D_01_0суто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654425"/>
            <a:ext cx="251936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Flow problem parameters</a:t>
            </a:r>
            <a:endParaRPr lang="ru-RU" sz="4600" b="1">
              <a:solidFill>
                <a:schemeClr val="tx1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281987" cy="2808288"/>
          </a:xfrm>
        </p:spPr>
        <p:txBody>
          <a:bodyPr/>
          <a:lstStyle/>
          <a:p>
            <a:r>
              <a:rPr lang="en-US" sz="2200"/>
              <a:t>Tube length:				  L = 5.0 m;</a:t>
            </a:r>
          </a:p>
          <a:p>
            <a:r>
              <a:rPr lang="en-US" sz="2200"/>
              <a:t>Tube diameter:			  D = 0.050 m;</a:t>
            </a:r>
          </a:p>
          <a:p>
            <a:r>
              <a:rPr lang="en-US" sz="2200"/>
              <a:t>Gas density:				  </a:t>
            </a:r>
            <a:r>
              <a:rPr lang="ru-RU" sz="2200">
                <a:sym typeface="Symbol" pitchFamily="18" charset="2"/>
              </a:rPr>
              <a:t></a:t>
            </a:r>
            <a:r>
              <a:rPr lang="en-US" sz="2200" baseline="-25000"/>
              <a:t>g </a:t>
            </a:r>
            <a:r>
              <a:rPr lang="en-US" sz="2200"/>
              <a:t>= 1.2 kg/m</a:t>
            </a:r>
            <a:r>
              <a:rPr lang="en-US" sz="2200" baseline="30000"/>
              <a:t>3</a:t>
            </a:r>
            <a:r>
              <a:rPr lang="en-US" sz="2200"/>
              <a:t>;</a:t>
            </a:r>
          </a:p>
          <a:p>
            <a:r>
              <a:rPr lang="en-US" sz="2200"/>
              <a:t>Gas kinematic viscosity:		  </a:t>
            </a:r>
            <a:r>
              <a:rPr lang="ru-RU" sz="2200">
                <a:sym typeface="Symbol" pitchFamily="18" charset="2"/>
              </a:rPr>
              <a:t></a:t>
            </a:r>
            <a:r>
              <a:rPr lang="en-US" sz="2200">
                <a:sym typeface="Symbol" pitchFamily="18" charset="2"/>
              </a:rPr>
              <a:t> </a:t>
            </a:r>
            <a:r>
              <a:rPr lang="en-US" sz="2200"/>
              <a:t>= 1.5*10</a:t>
            </a:r>
            <a:r>
              <a:rPr lang="en-US" sz="2200" baseline="30000"/>
              <a:t>-5</a:t>
            </a:r>
            <a:r>
              <a:rPr lang="en-US" sz="2200"/>
              <a:t> m</a:t>
            </a:r>
            <a:r>
              <a:rPr lang="en-US" sz="2200" baseline="30000"/>
              <a:t>2</a:t>
            </a:r>
            <a:r>
              <a:rPr lang="en-US" sz="2200"/>
              <a:t>/s;</a:t>
            </a:r>
          </a:p>
          <a:p>
            <a:r>
              <a:rPr lang="en-US" sz="2200"/>
              <a:t>Adhesive surface energy of the interaction of spherical particles for perfectly smooth contact with the surface:  </a:t>
            </a:r>
            <a:r>
              <a:rPr lang="ru-RU" sz="2200">
                <a:sym typeface="Symbol" pitchFamily="18" charset="2"/>
              </a:rPr>
              <a:t></a:t>
            </a:r>
            <a:r>
              <a:rPr lang="en-US" sz="2200">
                <a:sym typeface="Symbol" pitchFamily="18" charset="2"/>
              </a:rPr>
              <a:t> </a:t>
            </a:r>
            <a:r>
              <a:rPr lang="en-US" sz="2200"/>
              <a:t>= 0.56 J/m</a:t>
            </a:r>
            <a:r>
              <a:rPr lang="en-US" sz="2200" baseline="30000"/>
              <a:t>2</a:t>
            </a:r>
            <a:r>
              <a:rPr lang="en-US" sz="2200"/>
              <a:t>;</a:t>
            </a:r>
          </a:p>
          <a:p>
            <a:r>
              <a:rPr lang="en-US" sz="2200"/>
              <a:t>Ammonium chloride density:		  </a:t>
            </a:r>
            <a:r>
              <a:rPr lang="ru-RU" sz="2200">
                <a:sym typeface="Symbol" pitchFamily="18" charset="2"/>
              </a:rPr>
              <a:t></a:t>
            </a:r>
            <a:r>
              <a:rPr lang="en-US" sz="2200" baseline="-25000"/>
              <a:t>NH4Cl </a:t>
            </a:r>
            <a:r>
              <a:rPr lang="en-US" sz="2200"/>
              <a:t>= 1.53*10</a:t>
            </a:r>
            <a:r>
              <a:rPr lang="en-US" sz="2200" baseline="30000"/>
              <a:t>3</a:t>
            </a:r>
            <a:r>
              <a:rPr lang="en-US" sz="2200"/>
              <a:t> kg/m</a:t>
            </a:r>
            <a:r>
              <a:rPr lang="en-US" sz="2200" baseline="30000"/>
              <a:t>3</a:t>
            </a:r>
            <a:r>
              <a:rPr lang="ru-RU" sz="2200"/>
              <a:t>.</a:t>
            </a:r>
            <a:endParaRPr lang="en-US" sz="2200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0" y="4076700"/>
            <a:ext cx="572452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b="0"/>
              <a:t>Deposited particles size distribution function of the ammonium chloride and initial surface density are determined experimentally using the electron microscope technique.</a:t>
            </a:r>
            <a:endParaRPr lang="ru-RU" sz="2000" b="0"/>
          </a:p>
          <a:p>
            <a:pPr>
              <a:lnSpc>
                <a:spcPct val="8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b="0"/>
              <a:t>Estimations of the model parameter </a:t>
            </a:r>
            <a:r>
              <a:rPr lang="en-US" sz="2000" b="0" i="1"/>
              <a:t>a</a:t>
            </a:r>
            <a:r>
              <a:rPr lang="en-US" sz="2000" b="0"/>
              <a:t> that characterize the roughness of the inner tube surface were done on the base of the experimental results obtained by using the electron microscope technique also.</a:t>
            </a:r>
          </a:p>
        </p:txBody>
      </p:sp>
      <p:pic>
        <p:nvPicPr>
          <p:cNvPr id="101391" name="Picture 15" descr="образец_101_3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64150"/>
            <a:ext cx="21240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1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1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  <p:bldP spid="10138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Simulation results</a:t>
            </a:r>
            <a:endParaRPr lang="ru-RU" sz="4600" b="1">
              <a:solidFill>
                <a:schemeClr val="tx1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54513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200"/>
              <a:t>Computations were done for eight values of roughness parameter from 1 to 32 mkm. Figs show the percent mass resuspension rates (that is the percent of the initial deposited mass removed per second) as a function of time for mean flow rates varied from 20 m/s to 80 m/s.</a:t>
            </a:r>
            <a:endParaRPr lang="ru-RU" sz="1800"/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5038"/>
            <a:ext cx="38846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475"/>
            <a:ext cx="38417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92162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Simulation results</a:t>
            </a:r>
            <a:endParaRPr lang="ru-RU" sz="4600" b="1">
              <a:solidFill>
                <a:schemeClr val="tx1"/>
              </a:solidFill>
            </a:endParaRPr>
          </a:p>
        </p:txBody>
      </p:sp>
      <p:pic>
        <p:nvPicPr>
          <p:cNvPr id="103430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335213"/>
            <a:ext cx="3889375" cy="3832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4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975" y="2276475"/>
            <a:ext cx="364490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395288" y="765175"/>
            <a:ext cx="8424862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Percent mass resuspension rates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200" b="0"/>
              <a:t> as a function of time for different roughness parameters and for mean flow rate</a:t>
            </a:r>
            <a:r>
              <a:rPr lang="ru-RU" sz="2200" b="0"/>
              <a:t> 80 </a:t>
            </a:r>
            <a:r>
              <a:rPr lang="en-US" sz="2200" b="0"/>
              <a:t>m</a:t>
            </a:r>
            <a:r>
              <a:rPr lang="ru-RU" sz="2200" b="0"/>
              <a:t>/</a:t>
            </a:r>
            <a:r>
              <a:rPr lang="en-US" sz="2200" b="0"/>
              <a:t>s (left fig)</a:t>
            </a:r>
            <a:r>
              <a:rPr lang="ru-RU" sz="2200" b="0"/>
              <a:t>.</a:t>
            </a:r>
            <a:endParaRPr lang="en-US" sz="2200" b="0"/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200" b="0"/>
              <a:t> as a function of roughness parameter</a:t>
            </a:r>
            <a:r>
              <a:rPr lang="ru-RU" sz="2200" b="0"/>
              <a:t> </a:t>
            </a:r>
            <a:r>
              <a:rPr lang="en-US" sz="2200" b="0"/>
              <a:t>at the initial time (right fig)</a:t>
            </a:r>
            <a:r>
              <a:rPr lang="ru-RU" sz="2200" b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5575" cy="792163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Conclusions</a:t>
            </a:r>
            <a:endParaRPr lang="ru-RU" sz="4600" b="1">
              <a:solidFill>
                <a:schemeClr val="tx1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8064500" cy="2376487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sz="3100"/>
              <a:t> </a:t>
            </a:r>
            <a:r>
              <a:rPr lang="en-US" sz="2600"/>
              <a:t>The effectiveness of the resuspension depends essentially on the gas flow velocity.</a:t>
            </a:r>
            <a:r>
              <a:rPr lang="ru-RU" sz="2600"/>
              <a:t> </a:t>
            </a:r>
            <a:r>
              <a:rPr lang="en-US" sz="2600"/>
              <a:t>While gas flow changes from </a:t>
            </a:r>
            <a:r>
              <a:rPr lang="ru-RU" sz="2600"/>
              <a:t>20 </a:t>
            </a:r>
            <a:r>
              <a:rPr lang="en-US" sz="2600"/>
              <a:t>to</a:t>
            </a:r>
            <a:r>
              <a:rPr lang="ru-RU" sz="2600"/>
              <a:t> 80 </a:t>
            </a:r>
            <a:r>
              <a:rPr lang="en-US" sz="2600"/>
              <a:t>m</a:t>
            </a:r>
            <a:r>
              <a:rPr lang="ru-RU" sz="2600"/>
              <a:t>/</a:t>
            </a:r>
            <a:r>
              <a:rPr lang="en-US" sz="2600"/>
              <a:t>s</a:t>
            </a:r>
            <a:r>
              <a:rPr lang="ru-RU" sz="2600"/>
              <a:t>,</a:t>
            </a:r>
            <a:r>
              <a:rPr lang="en-US" sz="2600"/>
              <a:t> the percent mass resuspension rate increases by a factor of 10</a:t>
            </a:r>
            <a:r>
              <a:rPr lang="ru-RU" sz="2600" baseline="30000"/>
              <a:t>8</a:t>
            </a:r>
            <a:r>
              <a:rPr lang="en-US" sz="2600"/>
              <a:t> to 10</a:t>
            </a:r>
            <a:r>
              <a:rPr lang="ru-RU" sz="2600" baseline="30000"/>
              <a:t>9</a:t>
            </a:r>
            <a:r>
              <a:rPr lang="ru-RU" sz="2600"/>
              <a:t>.</a:t>
            </a:r>
            <a:r>
              <a:rPr lang="en-US" sz="2600"/>
              <a:t> </a:t>
            </a:r>
            <a:endParaRPr lang="en-GB" sz="2600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107950" y="3860800"/>
            <a:ext cx="903605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100" b="0"/>
              <a:t> </a:t>
            </a:r>
            <a:r>
              <a:rPr lang="en-US" sz="2600" b="0"/>
              <a:t>The surface roughness influences essentially on the resuspension rate only if roughness parameter</a:t>
            </a:r>
            <a:r>
              <a:rPr lang="ru-RU" sz="2600" b="0"/>
              <a:t> </a:t>
            </a:r>
            <a:r>
              <a:rPr lang="en-US" sz="2600" b="0" i="1"/>
              <a:t>a</a:t>
            </a:r>
            <a:r>
              <a:rPr lang="en-US" sz="2600" b="0"/>
              <a:t> is lower or of the same order as the mean particle diameter,</a:t>
            </a:r>
            <a:r>
              <a:rPr lang="ru-RU" sz="2600" b="0"/>
              <a:t> </a:t>
            </a:r>
            <a:r>
              <a:rPr lang="en-US" sz="2600" b="0"/>
              <a:t>i</a:t>
            </a:r>
            <a:r>
              <a:rPr lang="ru-RU" sz="2600" b="0"/>
              <a:t>.</a:t>
            </a:r>
            <a:r>
              <a:rPr lang="en-US" sz="2600" b="0"/>
              <a:t>e</a:t>
            </a:r>
            <a:r>
              <a:rPr lang="ru-RU" sz="2600" b="0"/>
              <a:t>. </a:t>
            </a:r>
            <a:r>
              <a:rPr lang="en-US" sz="2600" b="0"/>
              <a:t>when the drag force effect prevails on the lift one</a:t>
            </a:r>
            <a:r>
              <a:rPr lang="ru-RU" sz="2600" b="0"/>
              <a:t>. </a:t>
            </a:r>
            <a:r>
              <a:rPr lang="en-US" sz="2600" b="0"/>
              <a:t>When the roughness parameter is much larger than the mean particle diameter the lift force prevails in the removal and therefore in the resuspension process</a:t>
            </a:r>
            <a:r>
              <a:rPr lang="ru-RU" sz="2600" b="0"/>
              <a:t>, </a:t>
            </a:r>
            <a:r>
              <a:rPr lang="en-US" sz="2600" b="0"/>
              <a:t>that no longer depends on </a:t>
            </a:r>
            <a:r>
              <a:rPr lang="en-US" sz="2600" b="0" i="1"/>
              <a:t>a</a:t>
            </a:r>
            <a:r>
              <a:rPr lang="en-US" sz="2600" b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  <p:bldP spid="10446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863600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Further Research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532812" cy="2592388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sz="3100"/>
              <a:t> </a:t>
            </a:r>
            <a:r>
              <a:rPr lang="en-US"/>
              <a:t>Model verification by comparison of the simulation predictions with the experimental data that will be obtained in future experiments;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755650" y="4005263"/>
            <a:ext cx="8388350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600" b="0"/>
              <a:t> </a:t>
            </a:r>
            <a:r>
              <a:rPr lang="en-US" sz="2800" b="0"/>
              <a:t>Analysis of the possible influence of the hydrophilic properties of the particles on the resuspension process</a:t>
            </a:r>
            <a:r>
              <a:rPr lang="ru-RU" sz="2800" b="0"/>
              <a:t>.</a:t>
            </a:r>
            <a:endParaRPr lang="en-US" sz="2800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Questions please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133600"/>
            <a:ext cx="8532812" cy="10080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4800"/>
              <a:t>Thank you for your attention </a:t>
            </a:r>
          </a:p>
          <a:p>
            <a:pPr>
              <a:spcBef>
                <a:spcPct val="0"/>
              </a:spcBef>
            </a:pPr>
            <a:endParaRPr lang="en-US" sz="4800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5435600" y="5084763"/>
            <a:ext cx="31686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 i="1"/>
              <a:t>gorbachev@csa.ru</a:t>
            </a:r>
            <a:endParaRPr lang="en-US" sz="2200" b="0"/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56063"/>
            <a:ext cx="338455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88913"/>
            <a:ext cx="7086600" cy="719137"/>
          </a:xfrm>
        </p:spPr>
        <p:txBody>
          <a:bodyPr/>
          <a:lstStyle/>
          <a:p>
            <a:r>
              <a:rPr lang="en-US" sz="4600" b="1">
                <a:solidFill>
                  <a:schemeClr val="tx1"/>
                </a:solidFill>
              </a:rPr>
              <a:t>Particle Removal Process</a:t>
            </a:r>
            <a:endParaRPr lang="ru-RU" sz="4600" b="1">
              <a:solidFill>
                <a:schemeClr val="tx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208962" cy="2808288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/>
              <a:t> Removal process is caused by the lift force </a:t>
            </a:r>
            <a:r>
              <a:rPr lang="en-US" i="1"/>
              <a:t>F</a:t>
            </a:r>
            <a:r>
              <a:rPr lang="en-US" i="1" baseline="-25000"/>
              <a:t>L</a:t>
            </a:r>
            <a:r>
              <a:rPr lang="en-US"/>
              <a:t> and aerodynamic drag force </a:t>
            </a:r>
            <a:r>
              <a:rPr lang="en-US" i="1"/>
              <a:t>F</a:t>
            </a:r>
            <a:r>
              <a:rPr lang="en-US" i="1" baseline="-25000"/>
              <a:t>D</a:t>
            </a:r>
            <a:r>
              <a:rPr lang="en-US"/>
              <a:t> acting on the particle stuck to the surface</a:t>
            </a:r>
          </a:p>
          <a:p>
            <a:pPr>
              <a:buFont typeface="Wingdings" pitchFamily="2" charset="2"/>
              <a:buChar char="n"/>
            </a:pPr>
            <a:r>
              <a:rPr lang="en-US"/>
              <a:t> Holding particles to the surface (sticking) is caused by the adhesive forces </a:t>
            </a:r>
            <a:r>
              <a:rPr lang="en-US" i="1"/>
              <a:t>f</a:t>
            </a:r>
            <a:r>
              <a:rPr lang="en-US" i="1" baseline="-25000"/>
              <a:t>a</a:t>
            </a:r>
            <a:r>
              <a:rPr lang="en-US"/>
              <a:t> that are of the van der Waals origin</a:t>
            </a:r>
            <a:endParaRPr lang="ru-RU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611188" y="3933825"/>
            <a:ext cx="4681537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0"/>
              <a:t>Particles can rock about asperity contact </a:t>
            </a:r>
            <a:r>
              <a:rPr lang="en-US" sz="2800" b="0" i="1"/>
              <a:t>P</a:t>
            </a:r>
            <a:r>
              <a:rPr lang="en-US" sz="2800" b="0"/>
              <a:t> due to the action of the lift and drag couples counteracted by the adhesive couple at asperity contact </a:t>
            </a:r>
            <a:r>
              <a:rPr lang="en-US" sz="2800" b="0" i="1"/>
              <a:t>Q</a:t>
            </a:r>
            <a:r>
              <a:rPr lang="en-US" sz="2800" b="0"/>
              <a:t>. </a:t>
            </a:r>
            <a:endParaRPr lang="ru-RU" sz="2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719137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Resuspension Models</a:t>
            </a:r>
            <a:endParaRPr lang="ru-RU" sz="4600" b="1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353425" cy="28082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n"/>
            </a:pPr>
            <a:r>
              <a:rPr lang="en-US" altLang="ko-KR" sz="2200">
                <a:ea typeface="굴림" charset="-127"/>
              </a:rPr>
              <a:t> </a:t>
            </a:r>
            <a:r>
              <a:rPr lang="en-US" altLang="ko-KR" sz="2200" b="1">
                <a:ea typeface="굴림" charset="-127"/>
              </a:rPr>
              <a:t>Dynamic models</a:t>
            </a:r>
            <a:r>
              <a:rPr lang="en-US" altLang="ko-KR" sz="2200">
                <a:ea typeface="굴림" charset="-127"/>
              </a:rPr>
              <a:t> assume the energy accumulation and resuspension after overcoming its critical value. </a:t>
            </a:r>
          </a:p>
          <a:p>
            <a:pPr>
              <a:lnSpc>
                <a:spcPct val="80000"/>
              </a:lnSpc>
              <a:buFont typeface="Wingdings" pitchFamily="2" charset="2"/>
              <a:buChar char="n"/>
            </a:pPr>
            <a:r>
              <a:rPr lang="en-US" altLang="ko-KR" sz="2200">
                <a:ea typeface="굴림" charset="-127"/>
              </a:rPr>
              <a:t> </a:t>
            </a:r>
            <a:r>
              <a:rPr lang="en-US" altLang="ko-KR" sz="2200" b="1">
                <a:ea typeface="굴림" charset="-127"/>
              </a:rPr>
              <a:t>Quasi-static models</a:t>
            </a:r>
            <a:r>
              <a:rPr lang="en-US" altLang="ko-KR" sz="2200">
                <a:ea typeface="굴림" charset="-127"/>
              </a:rPr>
              <a:t> assume that the resuspension is the result of the breakdown of the equilibrium of forces or moments. </a:t>
            </a:r>
          </a:p>
          <a:p>
            <a:pPr>
              <a:lnSpc>
                <a:spcPct val="80000"/>
              </a:lnSpc>
            </a:pPr>
            <a:r>
              <a:rPr lang="en-US" altLang="ko-KR" sz="2000">
                <a:ea typeface="굴림" charset="-127"/>
              </a:rPr>
              <a:t>Quasi-static models are the special case of the dynamic ones, when there is no energy accumulation at the natural resonance frequency of the particle-surface vibrations. The resuspension condition in this case is determined by the </a:t>
            </a:r>
            <a:r>
              <a:rPr lang="en-US" altLang="ko-KR" sz="2000" i="1">
                <a:ea typeface="굴림" charset="-127"/>
              </a:rPr>
              <a:t>balance between the instantaneous aerodynamic forces/couples and adhesive forces/couples</a:t>
            </a:r>
            <a:r>
              <a:rPr lang="en-US" altLang="ko-KR" sz="2000">
                <a:ea typeface="굴림" charset="-127"/>
              </a:rPr>
              <a:t> at each location/deformation in the adhesive surface potential well. 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611188" y="4076700"/>
            <a:ext cx="8137525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ko-KR" sz="2200" b="0">
                <a:ea typeface="굴림" charset="-127"/>
              </a:rPr>
              <a:t>Both types of model are essentially statistical, based on either a Monte-Carlo simulation or on formulae for rate constant for resuspension: such models are referred to as </a:t>
            </a:r>
            <a:r>
              <a:rPr lang="en-US" altLang="ko-KR" sz="2200" b="0" i="1">
                <a:ea typeface="굴림" charset="-127"/>
              </a:rPr>
              <a:t>kinetic models</a:t>
            </a:r>
            <a:r>
              <a:rPr lang="en-US" altLang="ko-KR" sz="2200" b="0">
                <a:ea typeface="굴림" charset="-127"/>
              </a:rPr>
              <a:t> because of the analogy with kinetic models for the desorption of molecules a surface and the escape of Brownian particles from a potential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719137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Rock ‘n’ roll Resuspension Model</a:t>
            </a:r>
            <a:endParaRPr lang="ru-RU" sz="4600" b="1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424862" cy="295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The </a:t>
            </a:r>
            <a:r>
              <a:rPr lang="en-US" sz="2200" b="1" i="1"/>
              <a:t>condition of the particle remove</a:t>
            </a:r>
            <a:r>
              <a:rPr lang="en-US" sz="2200"/>
              <a:t> from the surface consists in that the removal force </a:t>
            </a:r>
            <a:r>
              <a:rPr lang="fr-FR" altLang="ko-KR" sz="2200" i="1">
                <a:ea typeface="굴림" charset="-127"/>
              </a:rPr>
              <a:t>F</a:t>
            </a:r>
            <a:r>
              <a:rPr lang="fr-FR" altLang="ko-KR" sz="2200" i="1" baseline="-25000">
                <a:ea typeface="굴림" charset="-127"/>
              </a:rPr>
              <a:t>t</a:t>
            </a:r>
            <a:r>
              <a:rPr lang="fr-FR" altLang="ko-KR" sz="2200">
                <a:ea typeface="굴림" charset="-127"/>
              </a:rPr>
              <a:t>(</a:t>
            </a:r>
            <a:r>
              <a:rPr lang="fr-FR" altLang="ko-KR" sz="2200" i="1">
                <a:ea typeface="굴림" charset="-127"/>
              </a:rPr>
              <a:t>t</a:t>
            </a:r>
            <a:r>
              <a:rPr lang="fr-FR" altLang="ko-KR" sz="2200">
                <a:ea typeface="굴림" charset="-127"/>
              </a:rPr>
              <a:t>)</a:t>
            </a:r>
            <a:r>
              <a:rPr lang="en-US" sz="2200"/>
              <a:t> exceeds the adhesive one </a:t>
            </a:r>
            <a:r>
              <a:rPr lang="fr-FR" altLang="ko-KR" sz="2200" i="1">
                <a:ea typeface="굴림" charset="-127"/>
              </a:rPr>
              <a:t>f</a:t>
            </a:r>
            <a:r>
              <a:rPr lang="fr-FR" altLang="ko-KR" sz="2200" i="1" baseline="-25000">
                <a:ea typeface="굴림" charset="-127"/>
              </a:rPr>
              <a:t>aQ</a:t>
            </a:r>
            <a:r>
              <a:rPr lang="en-US" sz="2200"/>
              <a:t>.</a:t>
            </a:r>
          </a:p>
          <a:p>
            <a:pPr>
              <a:lnSpc>
                <a:spcPct val="90000"/>
              </a:lnSpc>
            </a:pPr>
            <a:r>
              <a:rPr lang="en-US" sz="2200"/>
              <a:t>The removal force is determined from the balance of the aerodynamic and adhesive couple </a:t>
            </a:r>
            <a:r>
              <a:rPr lang="en-US" altLang="ko-KR" sz="2200" i="1">
                <a:ea typeface="굴림" charset="-127"/>
              </a:rPr>
              <a:t>F</a:t>
            </a:r>
            <a:r>
              <a:rPr lang="en-US" altLang="ko-KR" sz="2200" i="1" baseline="-25000">
                <a:ea typeface="굴림" charset="-127"/>
              </a:rPr>
              <a:t>t</a:t>
            </a:r>
            <a:r>
              <a:rPr lang="ru-RU" altLang="ko-KR" sz="2200"/>
              <a:t>∙</a:t>
            </a:r>
            <a:r>
              <a:rPr lang="en-US" altLang="ko-KR" sz="2200" i="1">
                <a:ea typeface="굴림" charset="-127"/>
              </a:rPr>
              <a:t>a</a:t>
            </a:r>
            <a:r>
              <a:rPr lang="ru-RU" altLang="ko-KR" sz="2200"/>
              <a:t> = </a:t>
            </a:r>
            <a:r>
              <a:rPr lang="en-US" altLang="ko-KR" sz="2200" i="1">
                <a:ea typeface="굴림" charset="-127"/>
              </a:rPr>
              <a:t>F</a:t>
            </a:r>
            <a:r>
              <a:rPr lang="en-US" altLang="ko-KR" sz="2200" i="1" baseline="-25000">
                <a:ea typeface="굴림" charset="-127"/>
              </a:rPr>
              <a:t>L</a:t>
            </a:r>
            <a:r>
              <a:rPr lang="ru-RU" altLang="ko-KR" sz="2200"/>
              <a:t>∙</a:t>
            </a:r>
            <a:r>
              <a:rPr lang="en-US" altLang="ko-KR" sz="2200" i="1">
                <a:ea typeface="굴림" charset="-127"/>
              </a:rPr>
              <a:t>r</a:t>
            </a:r>
            <a:r>
              <a:rPr lang="en-US" altLang="ko-KR" sz="2200" i="1" baseline="-25000">
                <a:ea typeface="굴림" charset="-127"/>
              </a:rPr>
              <a:t>L</a:t>
            </a:r>
            <a:r>
              <a:rPr lang="ru-RU" altLang="ko-KR" sz="2200"/>
              <a:t> + </a:t>
            </a:r>
            <a:r>
              <a:rPr lang="en-US" altLang="ko-KR" sz="2200" i="1">
                <a:ea typeface="굴림" charset="-127"/>
              </a:rPr>
              <a:t>F</a:t>
            </a:r>
            <a:r>
              <a:rPr lang="en-US" altLang="ko-KR" sz="2200" i="1" baseline="-25000">
                <a:ea typeface="굴림" charset="-127"/>
              </a:rPr>
              <a:t>D</a:t>
            </a:r>
            <a:r>
              <a:rPr lang="ru-RU" altLang="ko-KR" sz="2200"/>
              <a:t>∙</a:t>
            </a:r>
            <a:r>
              <a:rPr lang="en-US" altLang="ko-KR" sz="2200" i="1">
                <a:ea typeface="굴림" charset="-127"/>
              </a:rPr>
              <a:t>r</a:t>
            </a:r>
            <a:r>
              <a:rPr lang="en-US" altLang="ko-KR" sz="2200" i="1" baseline="-25000">
                <a:ea typeface="굴림" charset="-127"/>
              </a:rPr>
              <a:t>D</a:t>
            </a:r>
            <a:r>
              <a:rPr lang="en-US" sz="2200"/>
              <a:t>, where </a:t>
            </a:r>
            <a:r>
              <a:rPr lang="en-US" altLang="ko-KR" sz="2200" i="1">
                <a:ea typeface="굴림" charset="-127"/>
              </a:rPr>
              <a:t>r</a:t>
            </a:r>
            <a:r>
              <a:rPr lang="en-US" altLang="ko-KR" sz="2200" i="1" baseline="-25000">
                <a:ea typeface="굴림" charset="-127"/>
              </a:rPr>
              <a:t>L</a:t>
            </a:r>
            <a:r>
              <a:rPr lang="en-US" sz="2200"/>
              <a:t> and </a:t>
            </a:r>
            <a:r>
              <a:rPr lang="en-US" altLang="ko-KR" sz="2200" i="1">
                <a:ea typeface="굴림" charset="-127"/>
              </a:rPr>
              <a:t>r</a:t>
            </a:r>
            <a:r>
              <a:rPr lang="en-US" altLang="ko-KR" sz="2200" i="1" baseline="-25000">
                <a:ea typeface="굴림" charset="-127"/>
              </a:rPr>
              <a:t>D</a:t>
            </a:r>
            <a:r>
              <a:rPr lang="en-US" sz="2200"/>
              <a:t> are corresponding arms of the forces and </a:t>
            </a:r>
            <a:r>
              <a:rPr lang="en-US" sz="2200" i="1"/>
              <a:t>a</a:t>
            </a:r>
            <a:r>
              <a:rPr lang="en-US" sz="2200"/>
              <a:t> is a typical of the distance between asperities, </a:t>
            </a:r>
            <a:r>
              <a:rPr lang="en-US" altLang="ko-KR" sz="2200" i="1">
                <a:ea typeface="굴림" charset="-127"/>
              </a:rPr>
              <a:t>r</a:t>
            </a:r>
            <a:r>
              <a:rPr lang="en-US" altLang="ko-KR" sz="2200" i="1" baseline="-25000">
                <a:ea typeface="굴림" charset="-127"/>
              </a:rPr>
              <a:t>L</a:t>
            </a:r>
            <a:r>
              <a:rPr lang="en-US" altLang="ko-KR" sz="2200">
                <a:ea typeface="굴림" charset="-127"/>
              </a:rPr>
              <a:t> </a:t>
            </a:r>
            <a:r>
              <a:rPr lang="ru-RU" altLang="ko-KR" sz="2200"/>
              <a:t>≈ </a:t>
            </a:r>
            <a:r>
              <a:rPr lang="en-US" altLang="ko-KR" sz="2200" i="1">
                <a:ea typeface="굴림" charset="-127"/>
              </a:rPr>
              <a:t>a</a:t>
            </a:r>
            <a:r>
              <a:rPr lang="ru-RU" altLang="ko-KR" sz="2200"/>
              <a:t>/2</a:t>
            </a:r>
            <a:r>
              <a:rPr lang="en-US" sz="2200"/>
              <a:t>:</a:t>
            </a:r>
          </a:p>
          <a:p>
            <a:pPr>
              <a:lnSpc>
                <a:spcPct val="90000"/>
              </a:lnSpc>
            </a:pPr>
            <a:r>
              <a:rPr lang="fr-FR" altLang="ko-KR" sz="2200" i="1">
                <a:ea typeface="굴림" charset="-127"/>
              </a:rPr>
              <a:t>	F</a:t>
            </a:r>
            <a:r>
              <a:rPr lang="fr-FR" altLang="ko-KR" sz="2200" i="1" baseline="-25000">
                <a:ea typeface="굴림" charset="-127"/>
              </a:rPr>
              <a:t>t</a:t>
            </a:r>
            <a:r>
              <a:rPr lang="fr-FR" altLang="ko-KR" sz="2200">
                <a:ea typeface="굴림" charset="-127"/>
              </a:rPr>
              <a:t>(</a:t>
            </a:r>
            <a:r>
              <a:rPr lang="fr-FR" altLang="ko-KR" sz="2200" i="1">
                <a:ea typeface="굴림" charset="-127"/>
              </a:rPr>
              <a:t>t</a:t>
            </a:r>
            <a:r>
              <a:rPr lang="fr-FR" altLang="ko-KR" sz="2200">
                <a:ea typeface="굴림" charset="-127"/>
              </a:rPr>
              <a:t>) = </a:t>
            </a:r>
            <a:r>
              <a:rPr lang="fr-FR" altLang="ko-KR" sz="2200" i="1">
                <a:ea typeface="굴림" charset="-127"/>
              </a:rPr>
              <a:t>F</a:t>
            </a:r>
            <a:r>
              <a:rPr lang="fr-FR" altLang="ko-KR" sz="2200" i="1" baseline="-25000">
                <a:ea typeface="굴림" charset="-127"/>
              </a:rPr>
              <a:t>L</a:t>
            </a:r>
            <a:r>
              <a:rPr lang="fr-FR" altLang="ko-KR" sz="2200">
                <a:ea typeface="굴림" charset="-127"/>
              </a:rPr>
              <a:t>/2 + </a:t>
            </a:r>
            <a:r>
              <a:rPr lang="fr-FR" altLang="ko-KR" sz="2200" i="1">
                <a:ea typeface="굴림" charset="-127"/>
              </a:rPr>
              <a:t>F</a:t>
            </a:r>
            <a:r>
              <a:rPr lang="fr-FR" altLang="ko-KR" sz="2200" i="1" baseline="-25000">
                <a:ea typeface="굴림" charset="-127"/>
              </a:rPr>
              <a:t>D</a:t>
            </a:r>
            <a:r>
              <a:rPr lang="ru-RU" altLang="ko-KR" sz="2200"/>
              <a:t>∙</a:t>
            </a:r>
            <a:r>
              <a:rPr lang="fr-FR" altLang="ko-KR" sz="2200" i="1">
                <a:ea typeface="굴림" charset="-127"/>
              </a:rPr>
              <a:t>r</a:t>
            </a:r>
            <a:r>
              <a:rPr lang="fr-FR" altLang="ko-KR" sz="2200" i="1" baseline="-25000">
                <a:ea typeface="굴림" charset="-127"/>
              </a:rPr>
              <a:t>D</a:t>
            </a:r>
            <a:r>
              <a:rPr lang="fr-FR" altLang="ko-KR" sz="2200">
                <a:ea typeface="굴림" charset="-127"/>
              </a:rPr>
              <a:t>/</a:t>
            </a:r>
            <a:r>
              <a:rPr lang="fr-FR" altLang="ko-KR" sz="2200" i="1">
                <a:ea typeface="굴림" charset="-127"/>
              </a:rPr>
              <a:t>a</a:t>
            </a:r>
            <a:r>
              <a:rPr lang="fr-FR" altLang="ko-KR" sz="2200">
                <a:ea typeface="굴림" charset="-127"/>
              </a:rPr>
              <a:t> &gt; </a:t>
            </a:r>
            <a:r>
              <a:rPr lang="fr-FR" altLang="ko-KR" sz="2200" i="1">
                <a:ea typeface="굴림" charset="-127"/>
              </a:rPr>
              <a:t>f</a:t>
            </a:r>
            <a:r>
              <a:rPr lang="fr-FR" altLang="ko-KR" sz="2200" i="1" baseline="-25000">
                <a:ea typeface="굴림" charset="-127"/>
              </a:rPr>
              <a:t>aQ</a:t>
            </a:r>
            <a:r>
              <a:rPr lang="en-US" altLang="ko-KR" sz="2200">
                <a:ea typeface="굴림" charset="-127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ko-KR" sz="2200">
                <a:ea typeface="굴림" charset="-127"/>
              </a:rPr>
              <a:t>For spherical particles </a:t>
            </a:r>
            <a:r>
              <a:rPr lang="en-US" altLang="ko-KR" sz="2200" i="1">
                <a:ea typeface="굴림" charset="-127"/>
              </a:rPr>
              <a:t>r</a:t>
            </a:r>
            <a:r>
              <a:rPr lang="en-US" altLang="ko-KR" sz="2200" i="1" baseline="-25000">
                <a:ea typeface="굴림" charset="-127"/>
              </a:rPr>
              <a:t>D</a:t>
            </a:r>
            <a:r>
              <a:rPr lang="en-US" altLang="ko-KR" sz="2200">
                <a:ea typeface="굴림" charset="-127"/>
              </a:rPr>
              <a:t> </a:t>
            </a:r>
            <a:r>
              <a:rPr lang="ru-RU" altLang="ko-KR" sz="2200"/>
              <a:t>≈ </a:t>
            </a:r>
            <a:r>
              <a:rPr lang="en-US" altLang="ko-KR" sz="2200" i="1">
                <a:ea typeface="굴림" charset="-127"/>
              </a:rPr>
              <a:t>r  </a:t>
            </a:r>
            <a:r>
              <a:rPr lang="en-US" altLang="ko-KR" sz="2200">
                <a:ea typeface="굴림" charset="-127"/>
              </a:rPr>
              <a:t>that is the sphere radius. 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4211638" y="4149725"/>
            <a:ext cx="453707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For </a:t>
            </a:r>
            <a:r>
              <a:rPr lang="en-US" sz="2200" b="0" i="1"/>
              <a:t>non spherical</a:t>
            </a:r>
            <a:r>
              <a:rPr lang="en-US" sz="2200" b="0"/>
              <a:t> particles the minimal characteristic dimension of the particle can be chosen for </a:t>
            </a:r>
            <a:r>
              <a:rPr lang="en-US" altLang="ko-KR" sz="2200" b="0" i="1">
                <a:ea typeface="굴림" charset="-127"/>
              </a:rPr>
              <a:t>r</a:t>
            </a:r>
            <a:r>
              <a:rPr lang="en-US" altLang="ko-KR" sz="2200" b="0" i="1" baseline="-25000">
                <a:ea typeface="굴림" charset="-127"/>
              </a:rPr>
              <a:t>D</a:t>
            </a:r>
            <a:r>
              <a:rPr lang="en-US" sz="2200" b="0"/>
              <a:t> estimation</a:t>
            </a:r>
            <a:endParaRPr lang="ru-RU" sz="2200" b="0"/>
          </a:p>
        </p:txBody>
      </p:sp>
      <p:pic>
        <p:nvPicPr>
          <p:cNvPr id="82971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56063"/>
            <a:ext cx="338455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993062" cy="719137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Resuspension Rate Constant</a:t>
            </a:r>
            <a:endParaRPr lang="ru-RU" sz="4600" b="1">
              <a:solidFill>
                <a:schemeClr val="tx1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844675"/>
            <a:ext cx="8064500" cy="107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is done in the range where it force exceeds the adhesive force.</a:t>
            </a:r>
          </a:p>
          <a:p>
            <a:pPr>
              <a:lnSpc>
                <a:spcPct val="90000"/>
              </a:lnSpc>
            </a:pPr>
            <a:r>
              <a:rPr lang="en-US" sz="2200"/>
              <a:t>For a Gaussian distribution of the removal force the Resuspension Rate Constant has the form</a:t>
            </a:r>
            <a:endParaRPr lang="ru-RU" sz="22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611188" y="1125538"/>
          <a:ext cx="28082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3" imgW="1143000" imgH="355600" progId="Equation.3">
                  <p:embed/>
                </p:oleObj>
              </mc:Choice>
              <mc:Fallback>
                <p:oleObj name="Equation" r:id="rId3" imgW="1143000" imgH="3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125538"/>
                        <a:ext cx="2808287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684213" y="2924175"/>
          <a:ext cx="77755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5" imgW="4292600" imgH="558800" progId="Equation.3">
                  <p:embed/>
                </p:oleObj>
              </mc:Choice>
              <mc:Fallback>
                <p:oleObj name="Equation" r:id="rId5" imgW="4292600" imgH="55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924175"/>
                        <a:ext cx="7775575" cy="101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1835150" y="4005263"/>
          <a:ext cx="7207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7" name="Equation" r:id="rId7" imgW="419040" imgH="253800" progId="Equation.3">
                  <p:embed/>
                </p:oleObj>
              </mc:Choice>
              <mc:Fallback>
                <p:oleObj name="Equation" r:id="rId7" imgW="41904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005263"/>
                        <a:ext cx="7207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5148263" y="4005263"/>
            <a:ext cx="39957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are mean and fluctuating</a:t>
            </a:r>
            <a:endParaRPr lang="ru-RU" sz="2200" b="0"/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2555875" y="4005263"/>
            <a:ext cx="7207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and</a:t>
            </a:r>
            <a:endParaRPr lang="ru-RU" sz="2200" b="0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81" name="Object 13"/>
          <p:cNvGraphicFramePr>
            <a:graphicFrameLocks noChangeAspect="1"/>
          </p:cNvGraphicFramePr>
          <p:nvPr/>
        </p:nvGraphicFramePr>
        <p:xfrm>
          <a:off x="3276600" y="4005263"/>
          <a:ext cx="18716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8" name="Equation" r:id="rId9" imgW="1244600" imgH="254000" progId="Equation.3">
                  <p:embed/>
                </p:oleObj>
              </mc:Choice>
              <mc:Fallback>
                <p:oleObj name="Equation" r:id="rId9" imgW="1244600" imgH="254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05263"/>
                        <a:ext cx="1871663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684213" y="4365625"/>
            <a:ext cx="41751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component  of a force</a:t>
            </a:r>
            <a:r>
              <a:rPr lang="en-US" sz="2400" b="0"/>
              <a:t> </a:t>
            </a:r>
            <a:r>
              <a:rPr lang="en-US" sz="2200" b="0" i="1"/>
              <a:t>F</a:t>
            </a:r>
            <a:r>
              <a:rPr lang="en-US" sz="2200" b="0" i="1" baseline="-25000"/>
              <a:t>t</a:t>
            </a:r>
            <a:r>
              <a:rPr lang="en-US" sz="2200" b="0"/>
              <a:t>(</a:t>
            </a:r>
            <a:r>
              <a:rPr lang="en-US" sz="2200" b="0" i="1"/>
              <a:t>t</a:t>
            </a:r>
            <a:r>
              <a:rPr lang="en-US" sz="2200" b="0"/>
              <a:t>), with </a:t>
            </a:r>
            <a:endParaRPr lang="ru-RU" sz="2200" b="0"/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3276600" y="1341438"/>
            <a:ext cx="5867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, where the integration over the removal force</a:t>
            </a:r>
            <a:endParaRPr lang="ru-RU" sz="2200" b="0"/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684213" y="4005263"/>
            <a:ext cx="10795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where</a:t>
            </a:r>
            <a:endParaRPr lang="ru-RU" sz="2200" b="0"/>
          </a:p>
        </p:txBody>
      </p: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86" name="Object 18"/>
          <p:cNvGraphicFramePr>
            <a:graphicFrameLocks noChangeAspect="1"/>
          </p:cNvGraphicFramePr>
          <p:nvPr/>
        </p:nvGraphicFramePr>
        <p:xfrm>
          <a:off x="4787900" y="4292600"/>
          <a:ext cx="4000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9" name="Equation" r:id="rId11" imgW="177646" imgH="228402" progId="Equation.3">
                  <p:embed/>
                </p:oleObj>
              </mc:Choice>
              <mc:Fallback>
                <p:oleObj name="Equation" r:id="rId11" imgW="177646" imgH="22840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292600"/>
                        <a:ext cx="4000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5148263" y="4365625"/>
            <a:ext cx="39957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being the typical frequency </a:t>
            </a:r>
            <a:endParaRPr lang="ru-RU" sz="2200" b="0"/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684213" y="4724400"/>
            <a:ext cx="84597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being the typical frequency of the forcing motion and is given by </a:t>
            </a:r>
            <a:endParaRPr lang="ru-RU" sz="2200" b="0"/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90" name="Object 22"/>
          <p:cNvGraphicFramePr>
            <a:graphicFrameLocks noChangeAspect="1"/>
          </p:cNvGraphicFramePr>
          <p:nvPr/>
        </p:nvGraphicFramePr>
        <p:xfrm>
          <a:off x="815975" y="5148263"/>
          <a:ext cx="21828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0" name="Equation" r:id="rId13" imgW="1269720" imgH="622080" progId="Equation.3">
                  <p:embed/>
                </p:oleObj>
              </mc:Choice>
              <mc:Fallback>
                <p:oleObj name="Equation" r:id="rId13" imgW="1269720" imgH="6220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5148263"/>
                        <a:ext cx="2182813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3059113" y="5157788"/>
            <a:ext cx="6084887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where          is time derivative of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In practice      is taken to be the maximum resuspension rate for a given adhesive force</a:t>
            </a:r>
            <a:endParaRPr lang="ru-RU" sz="2200" b="0"/>
          </a:p>
        </p:txBody>
      </p:sp>
      <p:graphicFrame>
        <p:nvGraphicFramePr>
          <p:cNvPr id="83992" name="Object 24"/>
          <p:cNvGraphicFramePr>
            <a:graphicFrameLocks noChangeAspect="1"/>
          </p:cNvGraphicFramePr>
          <p:nvPr/>
        </p:nvGraphicFramePr>
        <p:xfrm>
          <a:off x="3995738" y="5084763"/>
          <a:ext cx="5794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1" name="Equation" r:id="rId15" imgW="317160" imgH="253800" progId="Equation.3">
                  <p:embed/>
                </p:oleObj>
              </mc:Choice>
              <mc:Fallback>
                <p:oleObj name="Equation" r:id="rId15" imgW="317160" imgH="253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084763"/>
                        <a:ext cx="5794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3" name="Object 25"/>
          <p:cNvGraphicFramePr>
            <a:graphicFrameLocks noChangeAspect="1"/>
          </p:cNvGraphicFramePr>
          <p:nvPr/>
        </p:nvGraphicFramePr>
        <p:xfrm>
          <a:off x="7235825" y="5084763"/>
          <a:ext cx="57943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2" name="Equation" r:id="rId17" imgW="317160" imgH="228600" progId="Equation.3">
                  <p:embed/>
                </p:oleObj>
              </mc:Choice>
              <mc:Fallback>
                <p:oleObj name="Equation" r:id="rId17" imgW="31716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5084763"/>
                        <a:ext cx="579438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4" name="Object 26"/>
          <p:cNvGraphicFramePr>
            <a:graphicFrameLocks noChangeAspect="1"/>
          </p:cNvGraphicFramePr>
          <p:nvPr/>
        </p:nvGraphicFramePr>
        <p:xfrm>
          <a:off x="4500563" y="5373688"/>
          <a:ext cx="4000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3" name="Equation" r:id="rId19" imgW="177646" imgH="228402" progId="Equation.3">
                  <p:embed/>
                </p:oleObj>
              </mc:Choice>
              <mc:Fallback>
                <p:oleObj name="Equation" r:id="rId19" imgW="177646" imgH="228402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373688"/>
                        <a:ext cx="4000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Mean Lift and Drag Force</a:t>
            </a:r>
            <a:endParaRPr lang="ru-RU" sz="4600" b="1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208962" cy="2736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 i="1"/>
              <a:t>Rate Constant</a:t>
            </a:r>
            <a:r>
              <a:rPr lang="en-US" sz="2200"/>
              <a:t> parameters can be determined  experimentally.</a:t>
            </a:r>
          </a:p>
          <a:p>
            <a:pPr>
              <a:spcBef>
                <a:spcPct val="0"/>
              </a:spcBef>
            </a:pPr>
            <a:r>
              <a:rPr lang="en-US" sz="2200"/>
              <a:t>For mean </a:t>
            </a:r>
            <a:r>
              <a:rPr lang="en-US" sz="2200" i="1"/>
              <a:t>Lift Force</a:t>
            </a:r>
            <a:r>
              <a:rPr lang="en-US" sz="2200"/>
              <a:t>            the following scaled dependence on the fluid density </a:t>
            </a:r>
            <a:r>
              <a:rPr lang="el-GR" sz="2200" i="1">
                <a:cs typeface="Arial" charset="0"/>
              </a:rPr>
              <a:t>ρ</a:t>
            </a:r>
            <a:r>
              <a:rPr lang="en-US" sz="2200"/>
              <a:t>, kinematic viscosity </a:t>
            </a:r>
            <a:r>
              <a:rPr lang="ru-RU" altLang="ko-KR" sz="2200" i="1"/>
              <a:t>ν</a:t>
            </a:r>
            <a:r>
              <a:rPr lang="ru-RU" altLang="ko-KR"/>
              <a:t> </a:t>
            </a:r>
            <a:r>
              <a:rPr lang="en-US" sz="2200"/>
              <a:t> and friction velocity </a:t>
            </a:r>
            <a:r>
              <a:rPr lang="en-US" sz="2200" i="1"/>
              <a:t>u</a:t>
            </a:r>
            <a:r>
              <a:rPr lang="el-GR" sz="2200" i="1" baseline="-25000">
                <a:latin typeface="Times New Roman" pitchFamily="18" charset="0"/>
                <a:cs typeface="Arial" charset="0"/>
              </a:rPr>
              <a:t>τ</a:t>
            </a:r>
            <a:r>
              <a:rPr lang="en-US" sz="2200"/>
              <a:t> </a:t>
            </a:r>
          </a:p>
          <a:p>
            <a:pPr>
              <a:spcBef>
                <a:spcPct val="0"/>
              </a:spcBef>
            </a:pPr>
            <a:endParaRPr lang="en-US" sz="1000"/>
          </a:p>
          <a:p>
            <a:pPr>
              <a:spcBef>
                <a:spcPct val="0"/>
              </a:spcBef>
            </a:pPr>
            <a:r>
              <a:rPr lang="en-US" sz="2200"/>
              <a:t>can be used                        while for mean </a:t>
            </a:r>
            <a:r>
              <a:rPr lang="en-US" sz="2200" i="1"/>
              <a:t>Drug Force</a:t>
            </a:r>
          </a:p>
          <a:p>
            <a:pPr>
              <a:spcBef>
                <a:spcPct val="0"/>
              </a:spcBef>
            </a:pPr>
            <a:r>
              <a:rPr lang="en-US" sz="2200"/>
              <a:t>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sz="2200"/>
              <a:t>Thus the </a:t>
            </a:r>
            <a:r>
              <a:rPr lang="en-US" sz="2200" i="1"/>
              <a:t>Removal Force</a:t>
            </a:r>
            <a:r>
              <a:rPr lang="en-US" sz="2200"/>
              <a:t> 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611188" y="4005263"/>
            <a:ext cx="7993062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Accounting the experimental result the rms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0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and neglecting correlations between those forces one obtains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Value for the </a:t>
            </a:r>
            <a:r>
              <a:rPr lang="en-US" sz="2200" b="0" i="1"/>
              <a:t>typical frequency</a:t>
            </a:r>
            <a:r>
              <a:rPr lang="en-US" sz="2200" b="0"/>
              <a:t> of the forcing motion derived from the experimental data</a:t>
            </a:r>
            <a:endParaRPr lang="ru-RU" sz="2200" b="0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5019" name="Object 27"/>
          <p:cNvGraphicFramePr>
            <a:graphicFrameLocks noChangeAspect="1"/>
          </p:cNvGraphicFramePr>
          <p:nvPr/>
        </p:nvGraphicFramePr>
        <p:xfrm>
          <a:off x="3203575" y="1557338"/>
          <a:ext cx="76358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5" name="Equation" r:id="rId3" imgW="444240" imgH="253800" progId="Equation.3">
                  <p:embed/>
                </p:oleObj>
              </mc:Choice>
              <mc:Fallback>
                <p:oleObj name="Equation" r:id="rId3" imgW="444240" imgH="253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557338"/>
                        <a:ext cx="763588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5020" name="Object 28"/>
          <p:cNvGraphicFramePr>
            <a:graphicFrameLocks noChangeAspect="1"/>
          </p:cNvGraphicFramePr>
          <p:nvPr/>
        </p:nvGraphicFramePr>
        <p:xfrm>
          <a:off x="2268538" y="2276475"/>
          <a:ext cx="18716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6" name="Equation" r:id="rId5" imgW="1282700" imgH="469900" progId="Equation.3">
                  <p:embed/>
                </p:oleObj>
              </mc:Choice>
              <mc:Fallback>
                <p:oleObj name="Equation" r:id="rId5" imgW="1282700" imgH="4699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276475"/>
                        <a:ext cx="187166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24" name="Object 32"/>
          <p:cNvGraphicFramePr>
            <a:graphicFrameLocks noChangeAspect="1"/>
          </p:cNvGraphicFramePr>
          <p:nvPr/>
        </p:nvGraphicFramePr>
        <p:xfrm>
          <a:off x="7488238" y="2276475"/>
          <a:ext cx="165576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7" name="Equation" r:id="rId7" imgW="1079500" imgH="469900" progId="Equation.3">
                  <p:embed/>
                </p:oleObj>
              </mc:Choice>
              <mc:Fallback>
                <p:oleObj name="Equation" r:id="rId7" imgW="1079500" imgH="4699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8238" y="2276475"/>
                        <a:ext cx="1655762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5026" name="Object 34"/>
          <p:cNvGraphicFramePr>
            <a:graphicFrameLocks noChangeAspect="1"/>
          </p:cNvGraphicFramePr>
          <p:nvPr/>
        </p:nvGraphicFramePr>
        <p:xfrm>
          <a:off x="3851275" y="2924175"/>
          <a:ext cx="41021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8" name="Equation" r:id="rId9" imgW="2578100" imgH="533400" progId="Equation.3">
                  <p:embed/>
                </p:oleObj>
              </mc:Choice>
              <mc:Fallback>
                <p:oleObj name="Equation" r:id="rId9" imgW="2578100" imgH="533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924175"/>
                        <a:ext cx="410210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5029" name="Object 37"/>
          <p:cNvGraphicFramePr>
            <a:graphicFrameLocks noChangeAspect="1"/>
          </p:cNvGraphicFramePr>
          <p:nvPr/>
        </p:nvGraphicFramePr>
        <p:xfrm>
          <a:off x="6156325" y="3933825"/>
          <a:ext cx="25923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9" name="Equation" r:id="rId11" imgW="1371600" imgH="330200" progId="Equation.3">
                  <p:embed/>
                </p:oleObj>
              </mc:Choice>
              <mc:Fallback>
                <p:oleObj name="Equation" r:id="rId11" imgW="1371600" imgH="330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933825"/>
                        <a:ext cx="2592388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31" name="Object 39"/>
          <p:cNvGraphicFramePr>
            <a:graphicFrameLocks noChangeAspect="1"/>
          </p:cNvGraphicFramePr>
          <p:nvPr/>
        </p:nvGraphicFramePr>
        <p:xfrm>
          <a:off x="3203575" y="4941888"/>
          <a:ext cx="225107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0" name="Equation" r:id="rId13" imgW="1168400" imgH="330200" progId="Equation.3">
                  <p:embed/>
                </p:oleObj>
              </mc:Choice>
              <mc:Fallback>
                <p:oleObj name="Equation" r:id="rId13" imgW="1168400" imgH="330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941888"/>
                        <a:ext cx="2251075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33" name="Object 41"/>
          <p:cNvGraphicFramePr>
            <a:graphicFrameLocks noChangeAspect="1"/>
          </p:cNvGraphicFramePr>
          <p:nvPr/>
        </p:nvGraphicFramePr>
        <p:xfrm>
          <a:off x="4427538" y="5805488"/>
          <a:ext cx="25558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1" name="Equation" r:id="rId15" imgW="1206500" imgH="241300" progId="Equation.3">
                  <p:embed/>
                </p:oleObj>
              </mc:Choice>
              <mc:Fallback>
                <p:oleObj name="Equation" r:id="rId15" imgW="1206500" imgH="2413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805488"/>
                        <a:ext cx="25558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Resuspension Rate</a:t>
            </a:r>
            <a:endParaRPr lang="ru-RU" sz="4600" b="1">
              <a:solidFill>
                <a:schemeClr val="tx1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208962" cy="2736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/>
              <a:t>The log-normal distribution for normalized adhesive forces is</a:t>
            </a:r>
          </a:p>
          <a:p>
            <a:pPr>
              <a:spcBef>
                <a:spcPct val="0"/>
              </a:spcBef>
            </a:pPr>
            <a:endParaRPr lang="en-US" sz="2200"/>
          </a:p>
          <a:p>
            <a:pPr>
              <a:spcBef>
                <a:spcPct val="0"/>
              </a:spcBef>
            </a:pPr>
            <a:r>
              <a:rPr lang="en-US" sz="2200"/>
              <a:t>assumed:</a:t>
            </a:r>
          </a:p>
          <a:p>
            <a:pPr>
              <a:spcBef>
                <a:spcPct val="0"/>
              </a:spcBef>
            </a:pPr>
            <a:endParaRPr lang="en-US" sz="2200"/>
          </a:p>
          <a:p>
            <a:pPr>
              <a:spcBef>
                <a:spcPct val="0"/>
              </a:spcBef>
            </a:pPr>
            <a:r>
              <a:rPr lang="en-US" sz="2200"/>
              <a:t>where                ;      is the adhesive force for perfectly smooth contact;         is the geometric mean of the normalized adhesive forces     and is a measure of the reduction in adhesion due to surface roughness; and      is the geometric standard deviation.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611188" y="4005263"/>
            <a:ext cx="8532812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Evolution equation for the deposited particles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>
                <a:cs typeface="Arial" charset="0"/>
              </a:rPr>
              <a:t>=&gt;</a:t>
            </a:r>
            <a:r>
              <a:rPr lang="en-US" sz="2200" b="0"/>
              <a:t> mean particle density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and similarly the Resuspension Rate </a:t>
            </a:r>
            <a:endParaRPr lang="ru-RU" sz="2200" b="0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37" name="Object 21"/>
          <p:cNvGraphicFramePr>
            <a:graphicFrameLocks noChangeAspect="1"/>
          </p:cNvGraphicFramePr>
          <p:nvPr/>
        </p:nvGraphicFramePr>
        <p:xfrm>
          <a:off x="1979613" y="1595438"/>
          <a:ext cx="446405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2" name="Equation" r:id="rId3" imgW="2832100" imgH="660400" progId="Equation.3">
                  <p:embed/>
                </p:oleObj>
              </mc:Choice>
              <mc:Fallback>
                <p:oleObj name="Equation" r:id="rId3" imgW="2832100" imgH="660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595438"/>
                        <a:ext cx="4464050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9" name="Object 23"/>
          <p:cNvGraphicFramePr>
            <a:graphicFrameLocks noChangeAspect="1"/>
          </p:cNvGraphicFramePr>
          <p:nvPr/>
        </p:nvGraphicFramePr>
        <p:xfrm>
          <a:off x="1547813" y="2565400"/>
          <a:ext cx="12239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3" name="Equation" r:id="rId5" imgW="711000" imgH="228600" progId="Equation.3">
                  <p:embed/>
                </p:oleObj>
              </mc:Choice>
              <mc:Fallback>
                <p:oleObj name="Equation" r:id="rId5" imgW="7110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565400"/>
                        <a:ext cx="12239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0" name="Object 24"/>
          <p:cNvGraphicFramePr>
            <a:graphicFrameLocks noChangeAspect="1"/>
          </p:cNvGraphicFramePr>
          <p:nvPr/>
        </p:nvGraphicFramePr>
        <p:xfrm>
          <a:off x="2916238" y="2565400"/>
          <a:ext cx="3286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4" name="Equation" r:id="rId7" imgW="190440" imgH="228600" progId="Equation.3">
                  <p:embed/>
                </p:oleObj>
              </mc:Choice>
              <mc:Fallback>
                <p:oleObj name="Equation" r:id="rId7" imgW="19044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565400"/>
                        <a:ext cx="3286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41" name="Object 25"/>
          <p:cNvGraphicFramePr>
            <a:graphicFrameLocks noChangeAspect="1"/>
          </p:cNvGraphicFramePr>
          <p:nvPr/>
        </p:nvGraphicFramePr>
        <p:xfrm>
          <a:off x="1692275" y="2924175"/>
          <a:ext cx="5048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5" name="Equation" r:id="rId9" imgW="304668" imgH="279279" progId="Equation.3">
                  <p:embed/>
                </p:oleObj>
              </mc:Choice>
              <mc:Fallback>
                <p:oleObj name="Equation" r:id="rId9" imgW="304668" imgH="27927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924175"/>
                        <a:ext cx="5048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43" name="Object 27"/>
          <p:cNvGraphicFramePr>
            <a:graphicFrameLocks noChangeAspect="1"/>
          </p:cNvGraphicFramePr>
          <p:nvPr/>
        </p:nvGraphicFramePr>
        <p:xfrm>
          <a:off x="3649663" y="3500438"/>
          <a:ext cx="4048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6" name="Equation" r:id="rId11" imgW="190417" imgH="241195" progId="Equation.3">
                  <p:embed/>
                </p:oleObj>
              </mc:Choice>
              <mc:Fallback>
                <p:oleObj name="Equation" r:id="rId11" imgW="190417" imgH="241195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3500438"/>
                        <a:ext cx="40481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5" name="Object 29"/>
          <p:cNvGraphicFramePr>
            <a:graphicFrameLocks noChangeAspect="1"/>
          </p:cNvGraphicFramePr>
          <p:nvPr/>
        </p:nvGraphicFramePr>
        <p:xfrm>
          <a:off x="1476375" y="3213100"/>
          <a:ext cx="2936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7" name="Equation" r:id="rId13" imgW="177480" imgH="241200" progId="Equation.3">
                  <p:embed/>
                </p:oleObj>
              </mc:Choice>
              <mc:Fallback>
                <p:oleObj name="Equation" r:id="rId13" imgW="177480" imgH="241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213100"/>
                        <a:ext cx="293688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46" name="Object 30"/>
          <p:cNvGraphicFramePr>
            <a:graphicFrameLocks noChangeAspect="1"/>
          </p:cNvGraphicFramePr>
          <p:nvPr/>
        </p:nvGraphicFramePr>
        <p:xfrm>
          <a:off x="6372225" y="4005263"/>
          <a:ext cx="172878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8" name="Equation" r:id="rId15" imgW="901309" imgH="228501" progId="Equation.3">
                  <p:embed/>
                </p:oleObj>
              </mc:Choice>
              <mc:Fallback>
                <p:oleObj name="Equation" r:id="rId15" imgW="901309" imgH="228501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005263"/>
                        <a:ext cx="1728788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48" name="Object 32"/>
          <p:cNvGraphicFramePr>
            <a:graphicFrameLocks noChangeAspect="1"/>
          </p:cNvGraphicFramePr>
          <p:nvPr/>
        </p:nvGraphicFramePr>
        <p:xfrm>
          <a:off x="4044950" y="4508500"/>
          <a:ext cx="26003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9" name="Equation" r:id="rId17" imgW="1473120" imgH="482400" progId="Equation.3">
                  <p:embed/>
                </p:oleObj>
              </mc:Choice>
              <mc:Fallback>
                <p:oleObj name="Equation" r:id="rId17" imgW="1473120" imgH="482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4508500"/>
                        <a:ext cx="260032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1" name="Rectangle 3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50" name="Object 34"/>
          <p:cNvGraphicFramePr>
            <a:graphicFrameLocks noChangeAspect="1"/>
          </p:cNvGraphicFramePr>
          <p:nvPr/>
        </p:nvGraphicFramePr>
        <p:xfrm>
          <a:off x="2963863" y="5734050"/>
          <a:ext cx="34321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0" name="Equation" r:id="rId19" imgW="1815840" imgH="482400" progId="Equation.3">
                  <p:embed/>
                </p:oleObj>
              </mc:Choice>
              <mc:Fallback>
                <p:oleObj name="Equation" r:id="rId19" imgW="1815840" imgH="482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5734050"/>
                        <a:ext cx="34321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Model parameters</a:t>
            </a:r>
            <a:endParaRPr lang="ru-RU" sz="4600" b="1">
              <a:solidFill>
                <a:schemeClr val="tx1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532812" cy="2736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/>
              <a:t>To </a:t>
            </a:r>
            <a:r>
              <a:rPr lang="en-US" sz="2200" i="1"/>
              <a:t>close the model</a:t>
            </a:r>
            <a:r>
              <a:rPr lang="en-US" sz="2200"/>
              <a:t> the following parameters should be determined:</a:t>
            </a:r>
          </a:p>
          <a:p>
            <a:pPr>
              <a:spcBef>
                <a:spcPct val="0"/>
              </a:spcBef>
            </a:pPr>
            <a:r>
              <a:rPr lang="en-US" sz="2200" i="1"/>
              <a:t>a</a:t>
            </a:r>
            <a:r>
              <a:rPr lang="en-US" sz="2200"/>
              <a:t>   that is typical of the distance between </a:t>
            </a:r>
            <a:r>
              <a:rPr lang="en-US" sz="2200" i="1"/>
              <a:t>asperities</a:t>
            </a:r>
            <a:r>
              <a:rPr lang="en-US" sz="2200"/>
              <a:t>;</a:t>
            </a:r>
          </a:p>
          <a:p>
            <a:pPr>
              <a:spcBef>
                <a:spcPct val="0"/>
              </a:spcBef>
            </a:pPr>
            <a:r>
              <a:rPr lang="en-US" sz="2200" i="1"/>
              <a:t>r</a:t>
            </a:r>
            <a:r>
              <a:rPr lang="en-US" sz="2200" i="1" baseline="-25000"/>
              <a:t>D</a:t>
            </a:r>
            <a:r>
              <a:rPr lang="en-US" sz="2200"/>
              <a:t>   that is the </a:t>
            </a:r>
            <a:r>
              <a:rPr lang="en-US" sz="2200" i="1"/>
              <a:t>Drag Force arm</a:t>
            </a:r>
            <a:r>
              <a:rPr lang="en-US" sz="2200"/>
              <a:t> (minimal characteristic particle size);</a:t>
            </a:r>
          </a:p>
          <a:p>
            <a:pPr>
              <a:spcBef>
                <a:spcPct val="0"/>
              </a:spcBef>
            </a:pPr>
            <a:r>
              <a:rPr lang="en-US" sz="2200" i="1"/>
              <a:t>F</a:t>
            </a:r>
            <a:r>
              <a:rPr lang="en-US" sz="2200" i="1" baseline="-25000"/>
              <a:t>a   </a:t>
            </a:r>
            <a:r>
              <a:rPr lang="en-US" sz="2200"/>
              <a:t>that is the </a:t>
            </a:r>
            <a:r>
              <a:rPr lang="en-US" sz="2200" i="1"/>
              <a:t>Adhesive Force</a:t>
            </a:r>
            <a:r>
              <a:rPr lang="en-US" sz="2200"/>
              <a:t> for perfectly </a:t>
            </a:r>
            <a:r>
              <a:rPr lang="en-US" sz="2200" i="1"/>
              <a:t>smooth contact</a:t>
            </a:r>
            <a:r>
              <a:rPr lang="en-US" sz="2200"/>
              <a:t>;</a:t>
            </a:r>
          </a:p>
          <a:p>
            <a:pPr>
              <a:spcBef>
                <a:spcPct val="0"/>
              </a:spcBef>
            </a:pPr>
            <a:endParaRPr lang="en-US" sz="800"/>
          </a:p>
          <a:p>
            <a:pPr>
              <a:spcBef>
                <a:spcPct val="0"/>
              </a:spcBef>
            </a:pPr>
            <a:r>
              <a:rPr lang="en-US" sz="2200"/>
              <a:t>       that is the </a:t>
            </a:r>
            <a:r>
              <a:rPr lang="en-US" sz="2200" i="1"/>
              <a:t>geometric mean</a:t>
            </a:r>
            <a:r>
              <a:rPr lang="en-US" sz="2200"/>
              <a:t> of the </a:t>
            </a:r>
            <a:r>
              <a:rPr lang="en-US" sz="2200" i="1"/>
              <a:t>normalized Adhesive Forces</a:t>
            </a:r>
            <a:r>
              <a:rPr lang="en-US" sz="2200"/>
              <a:t>;</a:t>
            </a:r>
          </a:p>
          <a:p>
            <a:pPr>
              <a:spcBef>
                <a:spcPct val="0"/>
              </a:spcBef>
            </a:pPr>
            <a:endParaRPr lang="en-US" sz="800"/>
          </a:p>
          <a:p>
            <a:pPr>
              <a:spcBef>
                <a:spcPct val="0"/>
              </a:spcBef>
            </a:pPr>
            <a:r>
              <a:rPr lang="en-US" sz="2200"/>
              <a:t>      that is the </a:t>
            </a:r>
            <a:r>
              <a:rPr lang="en-US" sz="2200" i="1"/>
              <a:t>geometric standard deviation</a:t>
            </a:r>
            <a:r>
              <a:rPr lang="en-US" sz="2200"/>
              <a:t> of the </a:t>
            </a:r>
            <a:r>
              <a:rPr lang="en-US" sz="2200" i="1"/>
              <a:t>normalized Adhesive Forces</a:t>
            </a:r>
            <a:r>
              <a:rPr lang="en-US" sz="2200"/>
              <a:t>.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55650" y="4005263"/>
            <a:ext cx="8388350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 i="1"/>
              <a:t>a</a:t>
            </a:r>
            <a:r>
              <a:rPr lang="en-US" sz="2200" b="0"/>
              <a:t> and </a:t>
            </a:r>
            <a:r>
              <a:rPr lang="en-US" sz="2200" b="0" i="1"/>
              <a:t>r</a:t>
            </a:r>
            <a:r>
              <a:rPr lang="en-US" sz="2200" b="0" i="1" baseline="-25000"/>
              <a:t>D </a:t>
            </a:r>
            <a:r>
              <a:rPr lang="en-US" sz="2200" b="0"/>
              <a:t> are the particle characteristics;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 i="1"/>
              <a:t>F</a:t>
            </a:r>
            <a:r>
              <a:rPr lang="en-US" sz="2200" b="0" i="1" baseline="-25000"/>
              <a:t>a</a:t>
            </a:r>
            <a:r>
              <a:rPr lang="en-US" sz="2200" b="0"/>
              <a:t> is the particle-surface interaction characteristics while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8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         and       are universal surface characteristics.</a:t>
            </a:r>
          </a:p>
          <a:p>
            <a:pPr algn="just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ko-KR" sz="2400">
                <a:ea typeface="굴림" charset="-127"/>
              </a:rPr>
              <a:t>Listed above parameters should be obtained from the experimental data, that set up a claim to the experimental matrix.</a:t>
            </a:r>
            <a:endParaRPr lang="en-US" sz="2400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8077" name="Object 13"/>
          <p:cNvGraphicFramePr>
            <a:graphicFrameLocks noChangeAspect="1"/>
          </p:cNvGraphicFramePr>
          <p:nvPr/>
        </p:nvGraphicFramePr>
        <p:xfrm>
          <a:off x="539750" y="2565400"/>
          <a:ext cx="6477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2" name="Equation" r:id="rId3" imgW="304560" imgH="279360" progId="Equation.3">
                  <p:embed/>
                </p:oleObj>
              </mc:Choice>
              <mc:Fallback>
                <p:oleObj name="Equation" r:id="rId3" imgW="304560" imgH="2793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565400"/>
                        <a:ext cx="64770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611188" y="3068638"/>
          <a:ext cx="4048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3" name="Equation" r:id="rId5" imgW="190440" imgH="241200" progId="Equation.3">
                  <p:embed/>
                </p:oleObj>
              </mc:Choice>
              <mc:Fallback>
                <p:oleObj name="Equation" r:id="rId5" imgW="190440" imgH="24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068638"/>
                        <a:ext cx="40481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0" name="Object 16"/>
          <p:cNvGraphicFramePr>
            <a:graphicFrameLocks noChangeAspect="1"/>
          </p:cNvGraphicFramePr>
          <p:nvPr/>
        </p:nvGraphicFramePr>
        <p:xfrm>
          <a:off x="827088" y="4730750"/>
          <a:ext cx="6492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4" name="Equation" r:id="rId7" imgW="304560" imgH="279360" progId="Equation.3">
                  <p:embed/>
                </p:oleObj>
              </mc:Choice>
              <mc:Fallback>
                <p:oleObj name="Equation" r:id="rId7" imgW="304560" imgH="2793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730750"/>
                        <a:ext cx="649287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2124075" y="4797425"/>
          <a:ext cx="4048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5" name="Equation" r:id="rId8" imgW="190440" imgH="241200" progId="Equation.3">
                  <p:embed/>
                </p:oleObj>
              </mc:Choice>
              <mc:Fallback>
                <p:oleObj name="Equation" r:id="rId8" imgW="19044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797425"/>
                        <a:ext cx="40481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600" b="1">
                <a:solidFill>
                  <a:schemeClr val="tx1"/>
                </a:solidFill>
              </a:rPr>
              <a:t>Flow in tube simulation</a:t>
            </a:r>
            <a:endParaRPr lang="ru-RU" sz="4600" b="1">
              <a:solidFill>
                <a:schemeClr val="tx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268413"/>
            <a:ext cx="7921625" cy="2305050"/>
          </a:xfrm>
        </p:spPr>
        <p:txBody>
          <a:bodyPr/>
          <a:lstStyle/>
          <a:p>
            <a:r>
              <a:rPr lang="en-US" sz="2200"/>
              <a:t>Ammonium chloride is deposited on the inner wall of the vertical tube with the fixed density.</a:t>
            </a:r>
            <a:r>
              <a:rPr lang="ru-RU" sz="2200"/>
              <a:t> </a:t>
            </a:r>
            <a:endParaRPr lang="en-US" sz="2200"/>
          </a:p>
          <a:p>
            <a:r>
              <a:rPr lang="en-US" sz="2200"/>
              <a:t>Gas is flowing from the bottom side of the tube with a fixed flux.</a:t>
            </a:r>
            <a:r>
              <a:rPr lang="ru-RU" sz="2200"/>
              <a:t> </a:t>
            </a:r>
            <a:endParaRPr lang="en-US" sz="2200"/>
          </a:p>
          <a:p>
            <a:r>
              <a:rPr lang="en-US" sz="2200"/>
              <a:t>Resuspension rates should be calculated at different gas flow velocities.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539750" y="4005263"/>
            <a:ext cx="835342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000" b="0"/>
              <a:t>	</a:t>
            </a:r>
            <a:r>
              <a:rPr lang="en-US" sz="2200" b="0"/>
              <a:t>Additionally it is assumed that:</a:t>
            </a:r>
            <a:r>
              <a:rPr lang="ru-RU" sz="2200" b="0"/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2200" b="0"/>
              <a:t> </a:t>
            </a:r>
            <a:r>
              <a:rPr lang="en-US" sz="2200" b="0"/>
              <a:t>gas flow is turbulent</a:t>
            </a:r>
            <a:r>
              <a:rPr lang="ru-RU" sz="2200" b="0"/>
              <a:t>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2200" b="0"/>
              <a:t> </a:t>
            </a:r>
            <a:r>
              <a:rPr lang="en-US" sz="2200" b="0"/>
              <a:t>particles are of the spherical form and of the size mach larger than of the gas molecules</a:t>
            </a:r>
            <a:r>
              <a:rPr lang="ru-RU" sz="2200" b="0"/>
              <a:t>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2200" b="0"/>
              <a:t> </a:t>
            </a:r>
            <a:r>
              <a:rPr lang="en-US" sz="2200" b="0"/>
              <a:t>particles form the mono-layer deposit</a:t>
            </a:r>
            <a:r>
              <a:rPr lang="ru-RU" sz="2200" b="0"/>
              <a:t>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2200" b="0"/>
              <a:t> </a:t>
            </a:r>
            <a:r>
              <a:rPr lang="en-US" sz="2200" b="0"/>
              <a:t>collisions of resuspended and deposited particles a negligible and removed particles are carried by the flow.</a:t>
            </a:r>
            <a:r>
              <a:rPr lang="ru-RU" sz="2200" b="0"/>
              <a:t> </a:t>
            </a:r>
            <a:endParaRPr lang="en-US" sz="22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0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0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0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  <p:bldP spid="100365" grpId="0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8018</TotalTime>
  <Words>1074</Words>
  <Application>Microsoft Office PowerPoint</Application>
  <PresentationFormat>Bildschirmpräsentation (4:3)</PresentationFormat>
  <Paragraphs>103</Paragraphs>
  <Slides>15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Garamond</vt:lpstr>
      <vt:lpstr>Times New Roman</vt:lpstr>
      <vt:lpstr>Wingdings</vt:lpstr>
      <vt:lpstr>굴림</vt:lpstr>
      <vt:lpstr>Symbol</vt:lpstr>
      <vt:lpstr>Edge</vt:lpstr>
      <vt:lpstr>Microsoft Equation 3.0</vt:lpstr>
      <vt:lpstr>PowerPoint-Präsentation</vt:lpstr>
      <vt:lpstr>Particle Removal Process</vt:lpstr>
      <vt:lpstr>Resuspension Models</vt:lpstr>
      <vt:lpstr>Rock ‘n’ roll Resuspension Model</vt:lpstr>
      <vt:lpstr>Resuspension Rate Constant</vt:lpstr>
      <vt:lpstr>Mean Lift and Drag Force</vt:lpstr>
      <vt:lpstr>Resuspension Rate</vt:lpstr>
      <vt:lpstr>Model parameters</vt:lpstr>
      <vt:lpstr>Flow in tube simulation</vt:lpstr>
      <vt:lpstr>Flow problem parameters</vt:lpstr>
      <vt:lpstr>Simulation results</vt:lpstr>
      <vt:lpstr>Simulation results</vt:lpstr>
      <vt:lpstr>Conclusions</vt:lpstr>
      <vt:lpstr>Further Research</vt:lpstr>
      <vt:lpstr>Questions please</vt:lpstr>
    </vt:vector>
  </TitlesOfParts>
  <Company>Geolink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YGorbachevX041728</dc:creator>
  <cp:lastModifiedBy>Peters, Ursula</cp:lastModifiedBy>
  <cp:revision>29</cp:revision>
  <dcterms:created xsi:type="dcterms:W3CDTF">2007-08-07T14:21:49Z</dcterms:created>
  <dcterms:modified xsi:type="dcterms:W3CDTF">2012-10-16T19:03:57Z</dcterms:modified>
</cp:coreProperties>
</file>