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44" r:id="rId2"/>
    <p:sldId id="413" r:id="rId3"/>
    <p:sldId id="375" r:id="rId4"/>
    <p:sldId id="374" r:id="rId5"/>
    <p:sldId id="376" r:id="rId6"/>
    <p:sldId id="377" r:id="rId7"/>
    <p:sldId id="346" r:id="rId8"/>
    <p:sldId id="347" r:id="rId9"/>
    <p:sldId id="348" r:id="rId10"/>
    <p:sldId id="353" r:id="rId11"/>
    <p:sldId id="364" r:id="rId12"/>
    <p:sldId id="354" r:id="rId13"/>
    <p:sldId id="357" r:id="rId14"/>
    <p:sldId id="359" r:id="rId15"/>
    <p:sldId id="412" r:id="rId16"/>
    <p:sldId id="414" r:id="rId17"/>
    <p:sldId id="422" r:id="rId18"/>
    <p:sldId id="420" r:id="rId19"/>
    <p:sldId id="421" r:id="rId20"/>
    <p:sldId id="404" r:id="rId21"/>
    <p:sldId id="381" r:id="rId22"/>
    <p:sldId id="405" r:id="rId23"/>
    <p:sldId id="425" r:id="rId24"/>
    <p:sldId id="426" r:id="rId25"/>
    <p:sldId id="386" r:id="rId26"/>
    <p:sldId id="427" r:id="rId27"/>
    <p:sldId id="428" r:id="rId28"/>
    <p:sldId id="429" r:id="rId29"/>
    <p:sldId id="390" r:id="rId30"/>
    <p:sldId id="406" r:id="rId31"/>
    <p:sldId id="398" r:id="rId32"/>
  </p:sldIdLst>
  <p:sldSz cx="9144000" cy="6858000" type="screen4x3"/>
  <p:notesSz cx="6784975" cy="985678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CC00CC"/>
    <a:srgbClr val="990033"/>
    <a:srgbClr val="A50021"/>
    <a:srgbClr val="996600"/>
    <a:srgbClr val="00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4" autoAdjust="0"/>
    <p:restoredTop sz="96715" autoAdjust="0"/>
  </p:normalViewPr>
  <p:slideViewPr>
    <p:cSldViewPr>
      <p:cViewPr>
        <p:scale>
          <a:sx n="93" d="100"/>
          <a:sy n="93" d="100"/>
        </p:scale>
        <p:origin x="-1354" y="-14"/>
      </p:cViewPr>
      <p:guideLst>
        <p:guide orient="horz" pos="2143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102"/>
      </p:cViewPr>
      <p:guideLst>
        <p:guide orient="horz" pos="3105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400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 CYR" charset="-52"/>
              </a:defRPr>
            </a:lvl1pPr>
          </a:lstStyle>
          <a:p>
            <a:r>
              <a:rPr lang="ru-RU"/>
              <a:t>Cologne, Germany, March, 2005</a:t>
            </a:r>
          </a:p>
        </p:txBody>
      </p:sp>
    </p:spTree>
    <p:extLst>
      <p:ext uri="{BB962C8B-B14F-4D97-AF65-F5344CB8AC3E}">
        <p14:creationId xmlns:p14="http://schemas.microsoft.com/office/powerpoint/2010/main" val="328709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540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4681538"/>
            <a:ext cx="54292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D97E89-D205-4EDC-8A78-64835184223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75296"/>
      </p:ext>
    </p:extLst>
  </p:cSld>
  <p:clrMapOvr>
    <a:masterClrMapping/>
  </p:clrMapOvr>
  <p:transition advClick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4383A1-E95A-45D3-A75E-6F552A4A6BF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433109"/>
      </p:ext>
    </p:extLst>
  </p:cSld>
  <p:clrMapOvr>
    <a:masterClrMapping/>
  </p:clrMapOvr>
  <p:transition advClick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81013"/>
            <a:ext cx="1943100" cy="56149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81013"/>
            <a:ext cx="5676900" cy="56149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D4BE71-55EA-4139-9AFC-4BF0326C1A3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450233"/>
      </p:ext>
    </p:extLst>
  </p:cSld>
  <p:clrMapOvr>
    <a:masterClrMapping/>
  </p:clrMapOvr>
  <p:transition advClick="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BFD727-511C-4B6B-B4BA-9C336A891A3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1577"/>
      </p:ext>
    </p:extLst>
  </p:cSld>
  <p:clrMapOvr>
    <a:masterClrMapping/>
  </p:clrMapOvr>
  <p:transition advClick="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81013"/>
            <a:ext cx="7772400" cy="6397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EA0F64A-1A5E-4A5C-B2D6-EB5B5352EEB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320540"/>
      </p:ext>
    </p:extLst>
  </p:cSld>
  <p:clrMapOvr>
    <a:masterClrMapping/>
  </p:clrMapOvr>
  <p:transition advClick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50D940-623C-4AEF-9992-EC7B0E25909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1459"/>
      </p:ext>
    </p:extLst>
  </p:cSld>
  <p:clrMapOvr>
    <a:masterClrMapping/>
  </p:clrMapOvr>
  <p:transition advClick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F71309-4D95-49D0-9E24-E312F4A7913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026841"/>
      </p:ext>
    </p:extLst>
  </p:cSld>
  <p:clrMapOvr>
    <a:masterClrMapping/>
  </p:clrMapOvr>
  <p:transition advClick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1FE899-0A89-4206-8A82-3904BEC1D64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220559"/>
      </p:ext>
    </p:extLst>
  </p:cSld>
  <p:clrMapOvr>
    <a:masterClrMapping/>
  </p:clrMapOvr>
  <p:transition advClick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F30106-850D-4930-9A3F-93BF4EBD931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42543"/>
      </p:ext>
    </p:extLst>
  </p:cSld>
  <p:clrMapOvr>
    <a:masterClrMapping/>
  </p:clrMapOvr>
  <p:transition advClick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A667F-99F5-4A4B-B1E0-851CC4B46F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81195"/>
      </p:ext>
    </p:extLst>
  </p:cSld>
  <p:clrMapOvr>
    <a:masterClrMapping/>
  </p:clrMapOvr>
  <p:transition advClick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5E073-F563-42E2-BE6E-84F24FBE6CD2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52407"/>
      </p:ext>
    </p:extLst>
  </p:cSld>
  <p:clrMapOvr>
    <a:masterClrMapping/>
  </p:clrMapOvr>
  <p:transition advClick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1F7328-1A9E-4ECF-AAAE-9DF45EFEE2D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330672"/>
      </p:ext>
    </p:extLst>
  </p:cSld>
  <p:clrMapOvr>
    <a:masterClrMapping/>
  </p:clrMapOvr>
  <p:transition advClick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646DB-0BE9-4F64-BAF4-651E1BDA5FF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00231"/>
      </p:ext>
    </p:extLst>
  </p:cSld>
  <p:clrMapOvr>
    <a:masterClrMapping/>
  </p:clrMapOvr>
  <p:transition advClick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810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9" tIns="46030" rIns="92059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59" tIns="46030" rIns="92059" bIns="46030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>
                <a:solidFill>
                  <a:srgbClr val="990033"/>
                </a:solidFill>
              </a:defRPr>
            </a:lvl1pPr>
          </a:lstStyle>
          <a:p>
            <a:fld id="{6DDC8C70-6242-4816-9C8F-0373B02EA6D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27050" y="6388100"/>
            <a:ext cx="861695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32313" y="6400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59" tIns="46030" rIns="92059" bIns="46030" anchor="ctr"/>
          <a:lstStyle/>
          <a:p>
            <a:pPr algn="l" defTabSz="762000"/>
            <a:r>
              <a:rPr lang="en-US" sz="1200">
                <a:solidFill>
                  <a:srgbClr val="A50021"/>
                </a:solidFill>
              </a:rPr>
              <a:t>1</a:t>
            </a:r>
            <a:r>
              <a:rPr lang="ru-RU" sz="1200">
                <a:solidFill>
                  <a:srgbClr val="A50021"/>
                </a:solidFill>
              </a:rPr>
              <a:t>3</a:t>
            </a:r>
            <a:r>
              <a:rPr lang="en-US" sz="1200" baseline="30000">
                <a:solidFill>
                  <a:srgbClr val="A50021"/>
                </a:solidFill>
              </a:rPr>
              <a:t>th</a:t>
            </a:r>
            <a:r>
              <a:rPr lang="en-US" sz="1200">
                <a:solidFill>
                  <a:srgbClr val="A50021"/>
                </a:solidFill>
              </a:rPr>
              <a:t> CEG-SAM Meeting, March 5-</a:t>
            </a:r>
            <a:r>
              <a:rPr lang="ru-RU" sz="1200">
                <a:solidFill>
                  <a:srgbClr val="A50021"/>
                </a:solidFill>
              </a:rPr>
              <a:t>7</a:t>
            </a:r>
            <a:r>
              <a:rPr lang="en-US" sz="1200">
                <a:solidFill>
                  <a:srgbClr val="A50021"/>
                </a:solidFill>
              </a:rPr>
              <a:t>, 2008, Budapest</a:t>
            </a:r>
            <a:endParaRPr lang="en-GB" sz="1200">
              <a:solidFill>
                <a:srgbClr val="A5002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>
    <p:zoom dir="in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4482" name="Rectangle 2"/>
          <p:cNvSpPr>
            <a:spLocks noChangeArrowheads="1"/>
          </p:cNvSpPr>
          <p:nvPr/>
        </p:nvSpPr>
        <p:spPr bwMode="auto">
          <a:xfrm>
            <a:off x="0" y="246063"/>
            <a:ext cx="1404938" cy="11890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>
            <a:spAutoFit/>
          </a:bodyPr>
          <a:lstStyle/>
          <a:p>
            <a:endParaRPr lang="de-DE"/>
          </a:p>
        </p:txBody>
      </p:sp>
      <p:pic>
        <p:nvPicPr>
          <p:cNvPr id="404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64"/>
          <a:stretch>
            <a:fillRect/>
          </a:stretch>
        </p:blipFill>
        <p:spPr bwMode="auto">
          <a:xfrm>
            <a:off x="7840663" y="0"/>
            <a:ext cx="1123950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542925" y="4364038"/>
            <a:ext cx="75088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42900" indent="-342900" algn="l"/>
            <a:r>
              <a:rPr lang="en-US"/>
              <a:t>Presented by S. Bechta</a:t>
            </a:r>
          </a:p>
          <a:p>
            <a:pPr marL="342900" indent="-342900" algn="l"/>
            <a:r>
              <a:rPr lang="en-US"/>
              <a:t>13</a:t>
            </a:r>
            <a:r>
              <a:rPr lang="en-US" baseline="30000"/>
              <a:t>th</a:t>
            </a:r>
            <a:r>
              <a:rPr lang="en-US"/>
              <a:t> CEG-SAM meeting</a:t>
            </a:r>
          </a:p>
          <a:p>
            <a:pPr marL="342900" indent="-342900" algn="l"/>
            <a:endParaRPr lang="en-US"/>
          </a:p>
          <a:p>
            <a:pPr marL="342900" indent="-342900" algn="l"/>
            <a:endParaRPr lang="en-US"/>
          </a:p>
          <a:p>
            <a:pPr marL="342900" indent="-342900" algn="l"/>
            <a:endParaRPr lang="en-GB"/>
          </a:p>
        </p:txBody>
      </p:sp>
      <p:sp>
        <p:nvSpPr>
          <p:cNvPr id="404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1363" y="1879600"/>
            <a:ext cx="7772400" cy="1470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Progress Report </a:t>
            </a:r>
            <a:b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on the ISTC project #3592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“Investigation of Corium Melt Interaction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with NPP Reactor Vessel Steel” </a:t>
            </a:r>
            <a:b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</a:br>
            <a:r>
              <a:rPr lang="en-GB">
                <a:solidFill>
                  <a:srgbClr val="990033"/>
                </a:solidFill>
                <a:effectLst/>
                <a:cs typeface="Times New Roman" pitchFamily="18" charset="0"/>
              </a:rPr>
              <a:t>(METCOR-P)</a:t>
            </a:r>
            <a:r>
              <a:rPr lang="en-GB" sz="2000">
                <a:solidFill>
                  <a:srgbClr val="990033"/>
                </a:solidFill>
                <a:effectLst/>
                <a:cs typeface="Times New Roman" pitchFamily="18" charset="0"/>
              </a:rPr>
              <a:t> </a:t>
            </a:r>
            <a:endParaRPr lang="en-GB" sz="2000">
              <a:solidFill>
                <a:srgbClr val="FF0066"/>
              </a:solidFill>
              <a:effectLst/>
              <a:cs typeface="Times New Roman" pitchFamily="18" charset="0"/>
            </a:endParaRPr>
          </a:p>
        </p:txBody>
      </p:sp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1319213" y="255588"/>
            <a:ext cx="4500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algn="l"/>
            <a:r>
              <a:rPr lang="en-US" sz="1400">
                <a:solidFill>
                  <a:srgbClr val="000066"/>
                </a:solidFill>
                <a:cs typeface="Times New Roman" pitchFamily="18" charset="0"/>
              </a:rPr>
              <a:t>A.P. Alexandrov </a:t>
            </a:r>
            <a:r>
              <a:rPr lang="en-GB" sz="1400">
                <a:solidFill>
                  <a:srgbClr val="000066"/>
                </a:solidFill>
              </a:rPr>
              <a:t>Research</a:t>
            </a:r>
            <a:r>
              <a:rPr lang="en-US" sz="1400">
                <a:solidFill>
                  <a:srgbClr val="000066"/>
                </a:solidFill>
              </a:rPr>
              <a:t> </a:t>
            </a:r>
            <a:r>
              <a:rPr lang="en-GB" sz="1400">
                <a:solidFill>
                  <a:srgbClr val="000066"/>
                </a:solidFill>
              </a:rPr>
              <a:t>Institute</a:t>
            </a:r>
            <a:r>
              <a:rPr lang="en-US" sz="1400">
                <a:solidFill>
                  <a:srgbClr val="000066"/>
                </a:solidFill>
              </a:rPr>
              <a:t> of Technology</a:t>
            </a:r>
            <a:endParaRPr lang="en-GB" sz="1400">
              <a:solidFill>
                <a:srgbClr val="000066"/>
              </a:solidFill>
            </a:endParaRP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339725" y="157163"/>
          <a:ext cx="828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1" name="CorelDRAW" r:id="rId5" imgW="515520" imgH="574200" progId="CorelDraw.Graphic.7">
                  <p:embed/>
                </p:oleObj>
              </mc:Choice>
              <mc:Fallback>
                <p:oleObj name="CorelDRAW" r:id="rId5" imgW="515520" imgH="574200" progId="CorelDraw.Graphic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57163"/>
                        <a:ext cx="828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Line 9"/>
          <p:cNvSpPr>
            <a:spLocks noChangeShapeType="1"/>
          </p:cNvSpPr>
          <p:nvPr/>
        </p:nvSpPr>
        <p:spPr bwMode="auto">
          <a:xfrm>
            <a:off x="0" y="912813"/>
            <a:ext cx="91440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27437-E260-44C5-840F-288DED8C4BBA}" type="slidenum">
              <a:rPr lang="en-GB"/>
              <a:pPr/>
              <a:t>10</a:t>
            </a:fld>
            <a:endParaRPr lang="en-GB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(1)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2763"/>
            <a:ext cx="8482013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29613" y="5549900"/>
            <a:ext cx="463550" cy="350838"/>
          </a:xfrm>
          <a:prstGeom prst="actionButtonForwardNext">
            <a:avLst/>
          </a:prstGeom>
          <a:solidFill>
            <a:srgbClr val="99CCFF"/>
          </a:solidFill>
          <a:ln w="14351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-180975" y="5949950"/>
            <a:ext cx="954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Wrong readings of several thermocouples due to corrosion of wires below the hot junctions</a:t>
            </a:r>
            <a:endParaRPr lang="ru-RU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CE215-076A-4B7D-9875-5479627ECD5F}" type="slidenum">
              <a:rPr lang="en-GB"/>
              <a:pPr/>
              <a:t>11</a:t>
            </a:fld>
            <a:endParaRPr lang="en-GB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results: TC readings (2)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1620838" y="473075"/>
            <a:ext cx="586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66"/>
                </a:solidFill>
              </a:rPr>
              <a:t>Estimation of IZ progression from TC readings </a:t>
            </a:r>
          </a:p>
        </p:txBody>
      </p:sp>
      <p:sp>
        <p:nvSpPr>
          <p:cNvPr id="445446" name="Rectangle 6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798513"/>
          <a:ext cx="593407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48" name="Plot" r:id="rId4" imgW="6730898" imgH="6282842" progId="Grapher.Document">
                  <p:embed/>
                </p:oleObj>
              </mc:Choice>
              <mc:Fallback>
                <p:oleObj name="Plot" r:id="rId4" imgW="6730898" imgH="6282842" progId="Grapher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8513"/>
                        <a:ext cx="5934075" cy="554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5902325" y="1308100"/>
            <a:ext cx="355758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Different lifetime of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TCs in the mushy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interaction zone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Not possible to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estimate interaction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kinetics</a:t>
            </a: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Short incubation period</a:t>
            </a: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ru-RU" sz="2000" b="0">
                <a:solidFill>
                  <a:srgbClr val="000066"/>
                </a:solidFill>
                <a:latin typeface="Arial" pitchFamily="34" charset="0"/>
              </a:rPr>
            </a:br>
            <a:r>
              <a:rPr lang="ru-RU" sz="2000" b="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 b="0">
                <a:solidFill>
                  <a:srgbClr val="000066"/>
                </a:solidFill>
                <a:latin typeface="Arial" pitchFamily="34" charset="0"/>
              </a:rPr>
              <a:t> (or no incubation) </a:t>
            </a:r>
            <a:endParaRPr lang="en-US" sz="2000" b="0" baseline="30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E75EC-F5D7-4DC0-B3F9-B3AF0EE1B974}" type="slidenum">
              <a:rPr lang="en-GB"/>
              <a:pPr/>
              <a:t>12</a:t>
            </a:fld>
            <a:endParaRPr lang="en-GB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(1)</a:t>
            </a: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249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025525"/>
            <a:ext cx="5232400" cy="35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497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014413"/>
            <a:ext cx="3290888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4972" name="Line 12"/>
          <p:cNvSpPr>
            <a:spLocks noChangeShapeType="1"/>
          </p:cNvSpPr>
          <p:nvPr/>
        </p:nvSpPr>
        <p:spPr bwMode="auto">
          <a:xfrm flipH="1">
            <a:off x="6521450" y="1365250"/>
            <a:ext cx="28575" cy="4513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424974" name="AutoShape 14"/>
          <p:cNvSpPr>
            <a:spLocks/>
          </p:cNvSpPr>
          <p:nvPr/>
        </p:nvSpPr>
        <p:spPr bwMode="auto">
          <a:xfrm>
            <a:off x="950913" y="5386388"/>
            <a:ext cx="3335337" cy="376237"/>
          </a:xfrm>
          <a:prstGeom prst="accentCallout1">
            <a:avLst>
              <a:gd name="adj1" fmla="val 30380"/>
              <a:gd name="adj2" fmla="val 102282"/>
              <a:gd name="adj3" fmla="val 102111"/>
              <a:gd name="adj4" fmla="val 16592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Example of TC location</a:t>
            </a:r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23863" y="4692650"/>
            <a:ext cx="51133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upper crust is removed</a:t>
            </a:r>
          </a:p>
          <a:p>
            <a:pPr>
              <a:buFont typeface="Wingdings" pitchFamily="2" charset="2"/>
              <a:buChar char="ü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Metal inclusions in corium ingot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78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42325" y="6011863"/>
            <a:ext cx="550863" cy="363537"/>
          </a:xfrm>
          <a:prstGeom prst="actionButtonBackPrevious">
            <a:avLst/>
          </a:prstGeom>
          <a:solidFill>
            <a:srgbClr val="FFCC99"/>
          </a:solidFill>
          <a:ln w="14351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4979" name="Line 19"/>
          <p:cNvSpPr>
            <a:spLocks noChangeShapeType="1"/>
          </p:cNvSpPr>
          <p:nvPr/>
        </p:nvSpPr>
        <p:spPr bwMode="auto">
          <a:xfrm flipV="1">
            <a:off x="261938" y="4008438"/>
            <a:ext cx="577850" cy="12858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0" name="Line 20"/>
          <p:cNvSpPr>
            <a:spLocks noChangeShapeType="1"/>
          </p:cNvSpPr>
          <p:nvPr/>
        </p:nvSpPr>
        <p:spPr bwMode="auto">
          <a:xfrm flipH="1">
            <a:off x="236538" y="5335588"/>
            <a:ext cx="4486275" cy="0"/>
          </a:xfrm>
          <a:prstGeom prst="line">
            <a:avLst/>
          </a:prstGeom>
          <a:noFill/>
          <a:ln w="14351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2" name="Line 22"/>
          <p:cNvSpPr>
            <a:spLocks noChangeShapeType="1"/>
          </p:cNvSpPr>
          <p:nvPr/>
        </p:nvSpPr>
        <p:spPr bwMode="auto">
          <a:xfrm flipV="1">
            <a:off x="4711700" y="4073525"/>
            <a:ext cx="214313" cy="1209675"/>
          </a:xfrm>
          <a:prstGeom prst="line">
            <a:avLst/>
          </a:prstGeom>
          <a:noFill/>
          <a:ln w="17526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85" name="Text Box 25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87" name="Text Box 27"/>
          <p:cNvSpPr txBox="1">
            <a:spLocks noChangeArrowheads="1"/>
          </p:cNvSpPr>
          <p:nvPr/>
        </p:nvSpPr>
        <p:spPr bwMode="auto">
          <a:xfrm>
            <a:off x="2847975" y="468313"/>
            <a:ext cx="343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Axial sections of ingot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24989" name="Rectangle 29"/>
          <p:cNvSpPr>
            <a:spLocks noChangeArrowheads="1"/>
          </p:cNvSpPr>
          <p:nvPr/>
        </p:nvSpPr>
        <p:spPr bwMode="auto">
          <a:xfrm>
            <a:off x="0" y="5716588"/>
            <a:ext cx="85645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174625" indent="-174625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The maximum depth of corrosion is in the middle section of the specimen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(</a:t>
            </a:r>
            <a:r>
              <a:rPr lang="ru-RU" sz="1600">
                <a:solidFill>
                  <a:srgbClr val="000066"/>
                </a:solidFill>
              </a:rPr>
              <a:t>Н 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 30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mm)</a:t>
            </a:r>
            <a:r>
              <a:rPr lang="ru-RU" sz="1600">
                <a:solidFill>
                  <a:srgbClr val="000066"/>
                </a:solidFill>
                <a:sym typeface="Symbol" pitchFamily="18" charset="2"/>
              </a:rPr>
              <a:t> </a:t>
            </a:r>
            <a:r>
              <a:rPr lang="en-US" sz="1600">
                <a:solidFill>
                  <a:srgbClr val="000066"/>
                </a:solidFill>
                <a:sym typeface="Symbol" pitchFamily="18" charset="2"/>
              </a:rPr>
              <a:t>due to formation of a thick corium upper crust and decrease in the melt depth</a:t>
            </a:r>
            <a:endParaRPr lang="ru-RU" sz="160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705D5-E0B2-4739-8765-3346DA896CFE}" type="slidenum">
              <a:rPr lang="en-GB"/>
              <a:pPr/>
              <a:t>13</a:t>
            </a:fld>
            <a:endParaRPr lang="en-GB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463" y="0"/>
            <a:ext cx="7265987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</a:t>
            </a:r>
            <a:r>
              <a:rPr lang="ru-RU" sz="2800">
                <a:effectLst/>
              </a:rPr>
              <a:t> (2)</a:t>
            </a:r>
            <a:endParaRPr lang="en-US" sz="2800">
              <a:effectLst/>
            </a:endParaRPr>
          </a:p>
        </p:txBody>
      </p:sp>
      <p:grpSp>
        <p:nvGrpSpPr>
          <p:cNvPr id="431122" name="Group 18"/>
          <p:cNvGrpSpPr>
            <a:grpSpLocks/>
          </p:cNvGrpSpPr>
          <p:nvPr/>
        </p:nvGrpSpPr>
        <p:grpSpPr bwMode="auto">
          <a:xfrm>
            <a:off x="331788" y="504825"/>
            <a:ext cx="8812212" cy="5775325"/>
            <a:chOff x="209" y="318"/>
            <a:chExt cx="5551" cy="3638"/>
          </a:xfrm>
        </p:grpSpPr>
        <p:pic>
          <p:nvPicPr>
            <p:cNvPr id="43112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911"/>
              <a:ext cx="5222" cy="1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07" name="Text Box 3"/>
            <p:cNvSpPr txBox="1">
              <a:spLocks noChangeArrowheads="1"/>
            </p:cNvSpPr>
            <p:nvPr/>
          </p:nvSpPr>
          <p:spPr bwMode="auto">
            <a:xfrm>
              <a:off x="1558" y="318"/>
              <a:ext cx="2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Axial sections of specimen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109" name="Text Box 5"/>
            <p:cNvSpPr txBox="1">
              <a:spLocks noChangeArrowheads="1"/>
            </p:cNvSpPr>
            <p:nvPr/>
          </p:nvSpPr>
          <p:spPr bwMode="auto">
            <a:xfrm>
              <a:off x="1035" y="588"/>
              <a:ext cx="188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MCP-1 (90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º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 rotated)</a:t>
              </a:r>
              <a:endPara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  <a:p>
              <a:endParaRPr lang="ru-RU">
                <a:solidFill>
                  <a:srgbClr val="000066"/>
                </a:solidFill>
                <a:latin typeface="Arial" pitchFamily="34" charset="0"/>
              </a:endParaRPr>
            </a:p>
          </p:txBody>
        </p:sp>
        <p:pic>
          <p:nvPicPr>
            <p:cNvPr id="43111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9" b="81514"/>
            <a:stretch>
              <a:fillRect/>
            </a:stretch>
          </p:blipFill>
          <p:spPr bwMode="auto">
            <a:xfrm>
              <a:off x="209" y="2543"/>
              <a:ext cx="5119" cy="1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991" y="2223"/>
              <a:ext cx="6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rgbClr val="000066"/>
                  </a:solidFill>
                </a:rPr>
                <a:t>MC </a:t>
              </a:r>
              <a:r>
                <a:rPr lang="ru-RU" sz="2400">
                  <a:solidFill>
                    <a:srgbClr val="000066"/>
                  </a:solidFill>
                </a:rPr>
                <a:t>6</a:t>
              </a:r>
              <a:endParaRPr lang="ru-RU" sz="2400">
                <a:solidFill>
                  <a:srgbClr val="FF0066"/>
                </a:solidFill>
              </a:endParaRPr>
            </a:p>
          </p:txBody>
        </p:sp>
        <p:sp>
          <p:nvSpPr>
            <p:cNvPr id="431113" name="AutoShape 9"/>
            <p:cNvSpPr>
              <a:spLocks/>
            </p:cNvSpPr>
            <p:nvPr/>
          </p:nvSpPr>
          <p:spPr bwMode="auto">
            <a:xfrm>
              <a:off x="3422" y="613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91282"/>
                <a:gd name="adj4" fmla="val -3385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Corium</a:t>
              </a:r>
            </a:p>
          </p:txBody>
        </p:sp>
        <p:sp>
          <p:nvSpPr>
            <p:cNvPr id="431114" name="AutoShape 10"/>
            <p:cNvSpPr>
              <a:spLocks/>
            </p:cNvSpPr>
            <p:nvPr/>
          </p:nvSpPr>
          <p:spPr bwMode="auto">
            <a:xfrm>
              <a:off x="4301" y="607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336921"/>
                <a:gd name="adj4" fmla="val -23993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1</a:t>
              </a:r>
              <a:r>
                <a:rPr lang="en-US" sz="1800" baseline="30000"/>
                <a:t>st</a:t>
              </a:r>
              <a:r>
                <a:rPr lang="en-US" sz="1800"/>
                <a:t> layer</a:t>
              </a:r>
            </a:p>
          </p:txBody>
        </p:sp>
        <p:sp>
          <p:nvSpPr>
            <p:cNvPr id="431115" name="AutoShape 11"/>
            <p:cNvSpPr>
              <a:spLocks/>
            </p:cNvSpPr>
            <p:nvPr/>
          </p:nvSpPr>
          <p:spPr bwMode="auto">
            <a:xfrm>
              <a:off x="4961" y="732"/>
              <a:ext cx="693" cy="195"/>
            </a:xfrm>
            <a:prstGeom prst="callout1">
              <a:avLst>
                <a:gd name="adj1" fmla="val 36921"/>
                <a:gd name="adj2" fmla="val -6926"/>
                <a:gd name="adj3" fmla="val 311282"/>
                <a:gd name="adj4" fmla="val -207648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 baseline="30000"/>
                <a:t>nd</a:t>
              </a:r>
              <a:r>
                <a:rPr lang="en-US" sz="1800"/>
                <a:t> layer</a:t>
              </a:r>
            </a:p>
          </p:txBody>
        </p:sp>
        <p:sp>
          <p:nvSpPr>
            <p:cNvPr id="431116" name="AutoShape 12"/>
            <p:cNvSpPr>
              <a:spLocks/>
            </p:cNvSpPr>
            <p:nvPr/>
          </p:nvSpPr>
          <p:spPr bwMode="auto">
            <a:xfrm>
              <a:off x="4238" y="1252"/>
              <a:ext cx="1123" cy="368"/>
            </a:xfrm>
            <a:prstGeom prst="callout1">
              <a:avLst>
                <a:gd name="adj1" fmla="val 22222"/>
                <a:gd name="adj2" fmla="val -4273"/>
                <a:gd name="adj3" fmla="val 62347"/>
                <a:gd name="adj4" fmla="val -36333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 anchor="b">
              <a:spAutoFit/>
            </a:bodyPr>
            <a:lstStyle/>
            <a:p>
              <a:r>
                <a:rPr lang="en-US" sz="1800"/>
                <a:t>Zone of thermal influence</a:t>
              </a:r>
            </a:p>
          </p:txBody>
        </p:sp>
        <p:sp>
          <p:nvSpPr>
            <p:cNvPr id="431117" name="AutoShape 13"/>
            <p:cNvSpPr>
              <a:spLocks/>
            </p:cNvSpPr>
            <p:nvPr/>
          </p:nvSpPr>
          <p:spPr bwMode="auto">
            <a:xfrm>
              <a:off x="4369" y="1595"/>
              <a:ext cx="1001" cy="368"/>
            </a:xfrm>
            <a:prstGeom prst="callout1">
              <a:avLst>
                <a:gd name="adj1" fmla="val 19097"/>
                <a:gd name="adj2" fmla="val -4796"/>
                <a:gd name="adj3" fmla="val 61806"/>
                <a:gd name="adj4" fmla="val -3286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Steel of initial structure</a:t>
              </a:r>
            </a:p>
          </p:txBody>
        </p:sp>
        <p:sp>
          <p:nvSpPr>
            <p:cNvPr id="431118" name="AutoShape 14"/>
            <p:cNvSpPr>
              <a:spLocks/>
            </p:cNvSpPr>
            <p:nvPr/>
          </p:nvSpPr>
          <p:spPr bwMode="auto">
            <a:xfrm>
              <a:off x="4872" y="232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201028"/>
                <a:gd name="adj4" fmla="val -87847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IZ</a:t>
              </a:r>
            </a:p>
          </p:txBody>
        </p:sp>
        <p:sp>
          <p:nvSpPr>
            <p:cNvPr id="431119" name="AutoShape 15"/>
            <p:cNvSpPr>
              <a:spLocks/>
            </p:cNvSpPr>
            <p:nvPr/>
          </p:nvSpPr>
          <p:spPr bwMode="auto">
            <a:xfrm>
              <a:off x="5184" y="2839"/>
              <a:ext cx="576" cy="195"/>
            </a:xfrm>
            <a:prstGeom prst="callout1">
              <a:avLst>
                <a:gd name="adj1" fmla="val 36921"/>
                <a:gd name="adj2" fmla="val -8333"/>
                <a:gd name="adj3" fmla="val 136412"/>
                <a:gd name="adj4" fmla="val -78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0800" rIns="18000" bIns="10800">
              <a:spAutoFit/>
            </a:bodyPr>
            <a:lstStyle/>
            <a:p>
              <a:r>
                <a:rPr lang="en-US" sz="1800"/>
                <a:t>   Steel</a:t>
              </a:r>
            </a:p>
          </p:txBody>
        </p:sp>
      </p:grp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02BD-C1A6-4370-AAD7-6A538F5FC6C6}" type="slidenum">
              <a:rPr lang="en-GB"/>
              <a:pPr/>
              <a:t>14</a:t>
            </a:fld>
            <a:endParaRPr lang="en-GB"/>
          </a:p>
        </p:txBody>
      </p:sp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28625" y="1100138"/>
          <a:ext cx="8504238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5" r:id="rId4" imgW="8259795" imgH="2541475" progId="Photoshop.Image.5">
                  <p:embed/>
                </p:oleObj>
              </mc:Choice>
              <mc:Fallback>
                <p:oleObj r:id="rId4" imgW="8259795" imgH="2541475" progId="Photoshop.Image.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100138"/>
                        <a:ext cx="8504238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(3)</a:t>
            </a:r>
          </a:p>
        </p:txBody>
      </p:sp>
      <p:sp>
        <p:nvSpPr>
          <p:cNvPr id="435203" name="Text Box 3"/>
          <p:cNvSpPr txBox="1">
            <a:spLocks noChangeArrowheads="1"/>
          </p:cNvSpPr>
          <p:nvPr/>
        </p:nvSpPr>
        <p:spPr bwMode="auto">
          <a:xfrm>
            <a:off x="1587500" y="582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715963" y="600075"/>
            <a:ext cx="561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Temperature profile of the specimen  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23863" y="3717925"/>
            <a:ext cx="87201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 – boundary of the thermal influence zone (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lamellar pearlite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structure indicating eutectic composition formation at 7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27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 – boundary of the 2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0-1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 – boundary of the 1</a:t>
            </a:r>
            <a:r>
              <a:rPr lang="en-US" sz="20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layer (12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4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-1300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C)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 – 700 C				5 –  1100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2 – 800 C				6 –  1200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3 – 900 C				7 –  1300 C</a:t>
            </a:r>
          </a:p>
          <a:p>
            <a:pPr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4 – 1000 C				8 –  1400 C</a:t>
            </a:r>
          </a:p>
          <a:p>
            <a:pPr>
              <a:buFont typeface="Wingdings" pitchFamily="2" charset="2"/>
              <a:buNone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8077200" y="701675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T, </a:t>
            </a:r>
            <a:r>
              <a:rPr lang="en-US" sz="1800" baseline="30000">
                <a:latin typeface="Arial" pitchFamily="34" charset="0"/>
              </a:rPr>
              <a:t>o</a:t>
            </a:r>
            <a:r>
              <a:rPr lang="en-US" sz="1800">
                <a:latin typeface="Arial" pitchFamily="34" charset="0"/>
              </a:rPr>
              <a:t>C</a:t>
            </a:r>
          </a:p>
        </p:txBody>
      </p:sp>
      <p:sp>
        <p:nvSpPr>
          <p:cNvPr id="435208" name="Text Box 8"/>
          <p:cNvSpPr txBox="1">
            <a:spLocks noChangeArrowheads="1"/>
          </p:cNvSpPr>
          <p:nvPr/>
        </p:nvSpPr>
        <p:spPr bwMode="auto">
          <a:xfrm>
            <a:off x="3625850" y="1204913"/>
            <a:ext cx="149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90</a:t>
            </a:r>
            <a:r>
              <a:rPr lang="en-US" sz="2000">
                <a:latin typeface="Arial" pitchFamily="34" charset="0"/>
                <a:cs typeface="Arial" pitchFamily="34" charset="0"/>
              </a:rPr>
              <a:t>°</a:t>
            </a:r>
            <a:r>
              <a:rPr lang="en-US" sz="2000">
                <a:latin typeface="Arial" pitchFamily="34" charset="0"/>
              </a:rPr>
              <a:t> rotated</a:t>
            </a:r>
          </a:p>
        </p:txBody>
      </p:sp>
      <p:sp>
        <p:nvSpPr>
          <p:cNvPr id="435209" name="Text Box 9"/>
          <p:cNvSpPr txBox="1">
            <a:spLocks noChangeArrowheads="1"/>
          </p:cNvSpPr>
          <p:nvPr/>
        </p:nvSpPr>
        <p:spPr bwMode="auto">
          <a:xfrm>
            <a:off x="635000" y="2968625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Upper surface</a:t>
            </a:r>
          </a:p>
        </p:txBody>
      </p:sp>
      <p:sp>
        <p:nvSpPr>
          <p:cNvPr id="435210" name="Text Box 10"/>
          <p:cNvSpPr txBox="1">
            <a:spLocks noChangeArrowheads="1"/>
          </p:cNvSpPr>
          <p:nvPr/>
        </p:nvSpPr>
        <p:spPr bwMode="auto">
          <a:xfrm>
            <a:off x="6361113" y="2968625"/>
            <a:ext cx="104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bottom</a:t>
            </a:r>
          </a:p>
        </p:txBody>
      </p:sp>
      <p:sp>
        <p:nvSpPr>
          <p:cNvPr id="435211" name="AutoShape 11"/>
          <p:cNvSpPr>
            <a:spLocks noChangeArrowheads="1"/>
          </p:cNvSpPr>
          <p:nvPr/>
        </p:nvSpPr>
        <p:spPr bwMode="auto">
          <a:xfrm>
            <a:off x="655638" y="2727325"/>
            <a:ext cx="487362" cy="260350"/>
          </a:xfrm>
          <a:prstGeom prst="leftArrow">
            <a:avLst>
              <a:gd name="adj1" fmla="val 50000"/>
              <a:gd name="adj2" fmla="val 46799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12" name="AutoShape 12"/>
          <p:cNvSpPr>
            <a:spLocks noChangeArrowheads="1"/>
          </p:cNvSpPr>
          <p:nvPr/>
        </p:nvSpPr>
        <p:spPr bwMode="auto">
          <a:xfrm>
            <a:off x="7010400" y="2803525"/>
            <a:ext cx="441325" cy="214313"/>
          </a:xfrm>
          <a:prstGeom prst="rightArrow">
            <a:avLst>
              <a:gd name="adj1" fmla="val 50000"/>
              <a:gd name="adj2" fmla="val 51481"/>
            </a:avLst>
          </a:prstGeom>
          <a:solidFill>
            <a:srgbClr val="FFFFFF"/>
          </a:solidFill>
          <a:ln w="14288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0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4B39-A113-4480-B6C1-B172A32850AF}" type="slidenum">
              <a:rPr lang="en-GB"/>
              <a:pPr/>
              <a:t>15</a:t>
            </a:fld>
            <a:endParaRPr lang="en-GB"/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179388" y="5084763"/>
            <a:ext cx="896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7493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800" b="0">
                <a:solidFill>
                  <a:srgbClr val="000066"/>
                </a:solidFill>
                <a:latin typeface="Arial" pitchFamily="34" charset="0"/>
              </a:rPr>
              <a:t>  Reduction of Cn up to </a:t>
            </a:r>
            <a:r>
              <a:rPr lang="ru-RU" sz="1800">
                <a:solidFill>
                  <a:srgbClr val="000066"/>
                </a:solidFill>
                <a:latin typeface="Arial" pitchFamily="34" charset="0"/>
              </a:rPr>
              <a:t>≈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17% (instead  of 30) at the interaction start is explained by a high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oxygen content in the upper crust</a:t>
            </a:r>
            <a:endParaRPr lang="en-US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Higher content of U and Zr in IZ  (40-50 and 13-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14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mass %) in comparison with</a:t>
            </a:r>
            <a:br>
              <a:rPr lang="en-US" sz="16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   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</a:rPr>
              <a:t>МС6 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IZ (24 and 5 mass %) </a:t>
            </a:r>
            <a:endParaRPr lang="ru-RU" sz="1600">
              <a:solidFill>
                <a:srgbClr val="000066"/>
              </a:solidFill>
              <a:latin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High content of U and Zr in metal inclusion (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58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and</a:t>
            </a:r>
            <a:r>
              <a:rPr lang="ru-RU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24</a:t>
            </a:r>
            <a:r>
              <a:rPr lang="en-US" sz="16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mass %)</a:t>
            </a:r>
            <a:endParaRPr lang="ru-RU" sz="1600">
              <a:solidFill>
                <a:srgbClr val="000066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526406" name="Rectangle 70"/>
          <p:cNvSpPr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r>
              <a:rPr lang="en-US" sz="2800">
                <a:solidFill>
                  <a:srgbClr val="A50021"/>
                </a:solidFill>
              </a:rPr>
              <a:t>Posttest examination (4)</a:t>
            </a:r>
          </a:p>
        </p:txBody>
      </p:sp>
      <p:sp>
        <p:nvSpPr>
          <p:cNvPr id="526407" name="Text Box 71"/>
          <p:cNvSpPr txBox="1">
            <a:spLocks noChangeArrowheads="1"/>
          </p:cNvSpPr>
          <p:nvPr/>
        </p:nvSpPr>
        <p:spPr bwMode="auto">
          <a:xfrm>
            <a:off x="1870075" y="484188"/>
            <a:ext cx="417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 XRF and chemical analysis</a:t>
            </a:r>
            <a:endParaRPr lang="ru-RU">
              <a:solidFill>
                <a:srgbClr val="FF0066"/>
              </a:solidFill>
              <a:latin typeface="Arial" pitchFamily="34" charset="0"/>
            </a:endParaRPr>
          </a:p>
        </p:txBody>
      </p:sp>
      <p:grpSp>
        <p:nvGrpSpPr>
          <p:cNvPr id="526551" name="Group 215"/>
          <p:cNvGrpSpPr>
            <a:grpSpLocks/>
          </p:cNvGrpSpPr>
          <p:nvPr/>
        </p:nvGrpSpPr>
        <p:grpSpPr bwMode="auto">
          <a:xfrm>
            <a:off x="638175" y="979488"/>
            <a:ext cx="8505825" cy="4200525"/>
            <a:chOff x="402" y="617"/>
            <a:chExt cx="5358" cy="2646"/>
          </a:xfrm>
        </p:grpSpPr>
        <p:sp>
          <p:nvSpPr>
            <p:cNvPr id="526484" name="Line 148"/>
            <p:cNvSpPr>
              <a:spLocks noChangeShapeType="1"/>
            </p:cNvSpPr>
            <p:nvPr/>
          </p:nvSpPr>
          <p:spPr bwMode="auto">
            <a:xfrm flipH="1">
              <a:off x="3334" y="709"/>
              <a:ext cx="45" cy="24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02" name="Text Box 166"/>
            <p:cNvSpPr txBox="1">
              <a:spLocks noChangeArrowheads="1"/>
            </p:cNvSpPr>
            <p:nvPr/>
          </p:nvSpPr>
          <p:spPr bwMode="auto">
            <a:xfrm>
              <a:off x="4873" y="623"/>
              <a:ext cx="88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  <a:r>
                <a:rPr lang="en-US" sz="1400" b="0">
                  <a:latin typeface="Arial" pitchFamily="34" charset="0"/>
                </a:rPr>
                <a:t>,mass.%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495" name="Text Box 159"/>
            <p:cNvSpPr txBox="1">
              <a:spLocks noChangeArrowheads="1"/>
            </p:cNvSpPr>
            <p:nvPr/>
          </p:nvSpPr>
          <p:spPr bwMode="auto">
            <a:xfrm>
              <a:off x="402" y="780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Zr=20.</a:t>
              </a:r>
              <a:r>
                <a:rPr lang="ru-RU" sz="1400" b="0">
                  <a:latin typeface="Arial" pitchFamily="34" charset="0"/>
                </a:rPr>
                <a:t>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Cr=0.06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Ni=0.02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6" name="Text Box 160"/>
            <p:cNvSpPr txBox="1">
              <a:spLocks noChangeArrowheads="1"/>
            </p:cNvSpPr>
            <p:nvPr/>
          </p:nvSpPr>
          <p:spPr bwMode="auto">
            <a:xfrm>
              <a:off x="410" y="1634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=65.6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22.1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0.02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7" name="Text Box 161"/>
            <p:cNvSpPr txBox="1">
              <a:spLocks noChangeArrowheads="1"/>
            </p:cNvSpPr>
            <p:nvPr/>
          </p:nvSpPr>
          <p:spPr bwMode="auto">
            <a:xfrm>
              <a:off x="947" y="1634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23.2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1.0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8" name="Text Box 162"/>
            <p:cNvSpPr txBox="1">
              <a:spLocks noChangeArrowheads="1"/>
            </p:cNvSpPr>
            <p:nvPr/>
          </p:nvSpPr>
          <p:spPr bwMode="auto">
            <a:xfrm>
              <a:off x="418" y="2492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=64.4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21.7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3.5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</a:t>
              </a:r>
              <a:r>
                <a:rPr lang="ru-RU" sz="1400" b="0">
                  <a:latin typeface="Arial" pitchFamily="34" charset="0"/>
                </a:rPr>
                <a:t>0.04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</a:t>
              </a:r>
              <a:r>
                <a:rPr lang="ru-RU" sz="1400" b="0">
                  <a:latin typeface="Arial" pitchFamily="34" charset="0"/>
                </a:rPr>
                <a:t>0.08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99" name="Text Box 163"/>
            <p:cNvSpPr txBox="1">
              <a:spLocks noChangeArrowheads="1"/>
            </p:cNvSpPr>
            <p:nvPr/>
          </p:nvSpPr>
          <p:spPr bwMode="auto">
            <a:xfrm>
              <a:off x="955" y="2492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=66.7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22.3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</a:t>
              </a:r>
              <a:r>
                <a:rPr lang="ru-RU" sz="1400" b="0">
                  <a:latin typeface="Arial" pitchFamily="34" charset="0"/>
                </a:rPr>
                <a:t>5.7</a:t>
              </a:r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00" name="Rectangle 164"/>
            <p:cNvSpPr>
              <a:spLocks noChangeArrowheads="1"/>
            </p:cNvSpPr>
            <p:nvPr/>
          </p:nvSpPr>
          <p:spPr bwMode="auto">
            <a:xfrm>
              <a:off x="4672" y="668"/>
              <a:ext cx="144" cy="13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1" name="Rectangle 165"/>
            <p:cNvSpPr>
              <a:spLocks noChangeArrowheads="1"/>
            </p:cNvSpPr>
            <p:nvPr/>
          </p:nvSpPr>
          <p:spPr bwMode="auto">
            <a:xfrm>
              <a:off x="4677" y="834"/>
              <a:ext cx="144" cy="13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6507" name="Text Box 171"/>
            <p:cNvSpPr txBox="1">
              <a:spLocks noChangeArrowheads="1"/>
            </p:cNvSpPr>
            <p:nvPr/>
          </p:nvSpPr>
          <p:spPr bwMode="auto">
            <a:xfrm>
              <a:off x="4328" y="617"/>
              <a:ext cx="389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XRF</a:t>
              </a:r>
            </a:p>
            <a:p>
              <a:pPr eaLnBrk="1" hangingPunct="1">
                <a:spcAft>
                  <a:spcPts val="600"/>
                </a:spcAft>
              </a:pPr>
              <a:r>
                <a:rPr lang="ru-RU" sz="1400" b="0">
                  <a:latin typeface="Arial" pitchFamily="34" charset="0"/>
                </a:rPr>
                <a:t>ChA</a:t>
              </a:r>
            </a:p>
          </p:txBody>
        </p:sp>
        <p:sp>
          <p:nvSpPr>
            <p:cNvPr id="526518" name="Text Box 182"/>
            <p:cNvSpPr txBox="1">
              <a:spLocks noChangeArrowheads="1"/>
            </p:cNvSpPr>
            <p:nvPr/>
          </p:nvSpPr>
          <p:spPr bwMode="auto">
            <a:xfrm>
              <a:off x="4652" y="2386"/>
              <a:ext cx="541" cy="77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57.5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Zr=24.2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Fe=17.8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Cr=0.2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27" name="Text Box 191"/>
            <p:cNvSpPr txBox="1">
              <a:spLocks noChangeArrowheads="1"/>
            </p:cNvSpPr>
            <p:nvPr/>
          </p:nvSpPr>
          <p:spPr bwMode="auto">
            <a:xfrm>
              <a:off x="4876" y="1026"/>
              <a:ext cx="584" cy="84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1</a:t>
              </a:r>
              <a:r>
                <a:rPr lang="en-US" sz="1400" baseline="30000">
                  <a:latin typeface="Arial" pitchFamily="34" charset="0"/>
                </a:rPr>
                <a:t>st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5</a:t>
              </a:r>
              <a:r>
                <a:rPr lang="ru-RU" sz="1400" b="0">
                  <a:latin typeface="Arial" pitchFamily="34" charset="0"/>
                </a:rPr>
                <a:t>2.4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Zr=13.</a:t>
              </a:r>
              <a:r>
                <a:rPr lang="ru-RU" sz="1400" b="0">
                  <a:latin typeface="Arial" pitchFamily="34" charset="0"/>
                </a:rPr>
                <a:t>7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Fe=30.9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Cr=0.6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Ni=0.3</a:t>
              </a:r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535" name="Line 199"/>
            <p:cNvSpPr>
              <a:spLocks noChangeShapeType="1"/>
            </p:cNvSpPr>
            <p:nvPr/>
          </p:nvSpPr>
          <p:spPr bwMode="auto">
            <a:xfrm>
              <a:off x="1496" y="2885"/>
              <a:ext cx="77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6" name="Line 200"/>
            <p:cNvSpPr>
              <a:spLocks noChangeShapeType="1"/>
            </p:cNvSpPr>
            <p:nvPr/>
          </p:nvSpPr>
          <p:spPr bwMode="auto">
            <a:xfrm flipV="1">
              <a:off x="1496" y="2069"/>
              <a:ext cx="8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7" name="Line 201"/>
            <p:cNvSpPr>
              <a:spLocks noChangeShapeType="1"/>
            </p:cNvSpPr>
            <p:nvPr/>
          </p:nvSpPr>
          <p:spPr bwMode="auto">
            <a:xfrm flipV="1">
              <a:off x="1450" y="844"/>
              <a:ext cx="90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2" name="Text Box 206"/>
            <p:cNvSpPr txBox="1">
              <a:spLocks noChangeArrowheads="1"/>
            </p:cNvSpPr>
            <p:nvPr/>
          </p:nvSpPr>
          <p:spPr bwMode="auto">
            <a:xfrm>
              <a:off x="939" y="780"/>
              <a:ext cx="541" cy="77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66.8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Zr=22.3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Fe=2.1</a:t>
              </a:r>
            </a:p>
            <a:p>
              <a:pPr eaLnBrk="1" hangingPunct="1"/>
              <a:endParaRPr lang="en-US" sz="1400" b="0">
                <a:latin typeface="Arial" pitchFamily="34" charset="0"/>
              </a:endParaRPr>
            </a:p>
            <a:p>
              <a:pPr eaLnBrk="1" hangingPunct="1"/>
              <a:endParaRPr lang="ru-RU" sz="2300" b="0">
                <a:latin typeface="Arial" pitchFamily="34" charset="0"/>
              </a:endParaRPr>
            </a:p>
          </p:txBody>
        </p:sp>
        <p:sp>
          <p:nvSpPr>
            <p:cNvPr id="526481" name="Freeform 145"/>
            <p:cNvSpPr>
              <a:spLocks/>
            </p:cNvSpPr>
            <p:nvPr/>
          </p:nvSpPr>
          <p:spPr bwMode="auto">
            <a:xfrm>
              <a:off x="2947" y="1162"/>
              <a:ext cx="409" cy="1950"/>
            </a:xfrm>
            <a:custGeom>
              <a:avLst/>
              <a:gdLst>
                <a:gd name="T0" fmla="*/ 11 w 409"/>
                <a:gd name="T1" fmla="*/ 0 h 2371"/>
                <a:gd name="T2" fmla="*/ 387 w 409"/>
                <a:gd name="T3" fmla="*/ 8 h 2371"/>
                <a:gd name="T4" fmla="*/ 409 w 409"/>
                <a:gd name="T5" fmla="*/ 2371 h 2371"/>
                <a:gd name="T6" fmla="*/ 0 w 409"/>
                <a:gd name="T7" fmla="*/ 2371 h 2371"/>
                <a:gd name="T8" fmla="*/ 0 w 409"/>
                <a:gd name="T9" fmla="*/ 2008 h 2371"/>
                <a:gd name="T10" fmla="*/ 91 w 409"/>
                <a:gd name="T11" fmla="*/ 1918 h 2371"/>
                <a:gd name="T12" fmla="*/ 182 w 409"/>
                <a:gd name="T13" fmla="*/ 1691 h 2371"/>
                <a:gd name="T14" fmla="*/ 182 w 409"/>
                <a:gd name="T15" fmla="*/ 1419 h 2371"/>
                <a:gd name="T16" fmla="*/ 136 w 409"/>
                <a:gd name="T17" fmla="*/ 1146 h 2371"/>
                <a:gd name="T18" fmla="*/ 46 w 409"/>
                <a:gd name="T19" fmla="*/ 1010 h 2371"/>
                <a:gd name="T20" fmla="*/ 0 w 409"/>
                <a:gd name="T21" fmla="*/ 965 h 2371"/>
                <a:gd name="T22" fmla="*/ 11 w 409"/>
                <a:gd name="T23" fmla="*/ 0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9" h="2371">
                  <a:moveTo>
                    <a:pt x="11" y="0"/>
                  </a:moveTo>
                  <a:cubicBezTo>
                    <a:pt x="136" y="3"/>
                    <a:pt x="387" y="8"/>
                    <a:pt x="387" y="8"/>
                  </a:cubicBezTo>
                  <a:lnTo>
                    <a:pt x="409" y="2371"/>
                  </a:lnTo>
                  <a:lnTo>
                    <a:pt x="0" y="2371"/>
                  </a:lnTo>
                  <a:lnTo>
                    <a:pt x="0" y="2008"/>
                  </a:lnTo>
                  <a:lnTo>
                    <a:pt x="91" y="1918"/>
                  </a:lnTo>
                  <a:lnTo>
                    <a:pt x="182" y="1691"/>
                  </a:lnTo>
                  <a:lnTo>
                    <a:pt x="182" y="1419"/>
                  </a:lnTo>
                  <a:lnTo>
                    <a:pt x="136" y="1146"/>
                  </a:lnTo>
                  <a:lnTo>
                    <a:pt x="46" y="1010"/>
                  </a:lnTo>
                  <a:lnTo>
                    <a:pt x="0" y="9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4EDEE"/>
            </a:solidFill>
            <a:ln w="9525">
              <a:solidFill>
                <a:srgbClr val="E4EDE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2" name="Freeform 146"/>
            <p:cNvSpPr>
              <a:spLocks/>
            </p:cNvSpPr>
            <p:nvPr/>
          </p:nvSpPr>
          <p:spPr bwMode="auto">
            <a:xfrm>
              <a:off x="2267" y="1706"/>
              <a:ext cx="862" cy="1406"/>
            </a:xfrm>
            <a:custGeom>
              <a:avLst/>
              <a:gdLst>
                <a:gd name="T0" fmla="*/ 0 w 862"/>
                <a:gd name="T1" fmla="*/ 0 h 1406"/>
                <a:gd name="T2" fmla="*/ 680 w 862"/>
                <a:gd name="T3" fmla="*/ 0 h 1406"/>
                <a:gd name="T4" fmla="*/ 816 w 862"/>
                <a:gd name="T5" fmla="*/ 181 h 1406"/>
                <a:gd name="T6" fmla="*/ 862 w 862"/>
                <a:gd name="T7" fmla="*/ 363 h 1406"/>
                <a:gd name="T8" fmla="*/ 862 w 862"/>
                <a:gd name="T9" fmla="*/ 590 h 1406"/>
                <a:gd name="T10" fmla="*/ 862 w 862"/>
                <a:gd name="T11" fmla="*/ 771 h 1406"/>
                <a:gd name="T12" fmla="*/ 771 w 862"/>
                <a:gd name="T13" fmla="*/ 907 h 1406"/>
                <a:gd name="T14" fmla="*/ 680 w 862"/>
                <a:gd name="T15" fmla="*/ 1043 h 1406"/>
                <a:gd name="T16" fmla="*/ 680 w 862"/>
                <a:gd name="T17" fmla="*/ 1406 h 1406"/>
                <a:gd name="T18" fmla="*/ 0 w 862"/>
                <a:gd name="T19" fmla="*/ 1406 h 1406"/>
                <a:gd name="T20" fmla="*/ 0 w 862"/>
                <a:gd name="T21" fmla="*/ 0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2" h="1406">
                  <a:moveTo>
                    <a:pt x="0" y="0"/>
                  </a:moveTo>
                  <a:lnTo>
                    <a:pt x="680" y="0"/>
                  </a:lnTo>
                  <a:lnTo>
                    <a:pt x="816" y="181"/>
                  </a:lnTo>
                  <a:lnTo>
                    <a:pt x="862" y="363"/>
                  </a:lnTo>
                  <a:lnTo>
                    <a:pt x="862" y="590"/>
                  </a:lnTo>
                  <a:lnTo>
                    <a:pt x="862" y="771"/>
                  </a:lnTo>
                  <a:lnTo>
                    <a:pt x="771" y="907"/>
                  </a:lnTo>
                  <a:lnTo>
                    <a:pt x="680" y="1043"/>
                  </a:lnTo>
                  <a:lnTo>
                    <a:pt x="680" y="1406"/>
                  </a:lnTo>
                  <a:lnTo>
                    <a:pt x="0" y="1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2A1"/>
            </a:solidFill>
            <a:ln w="9525">
              <a:solidFill>
                <a:srgbClr val="FDF2A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3" name="Freeform 147"/>
            <p:cNvSpPr>
              <a:spLocks/>
            </p:cNvSpPr>
            <p:nvPr/>
          </p:nvSpPr>
          <p:spPr bwMode="auto">
            <a:xfrm>
              <a:off x="2267" y="744"/>
              <a:ext cx="680" cy="953"/>
            </a:xfrm>
            <a:custGeom>
              <a:avLst/>
              <a:gdLst>
                <a:gd name="T0" fmla="*/ 0 w 680"/>
                <a:gd name="T1" fmla="*/ 0 h 953"/>
                <a:gd name="T2" fmla="*/ 680 w 680"/>
                <a:gd name="T3" fmla="*/ 0 h 953"/>
                <a:gd name="T4" fmla="*/ 680 w 680"/>
                <a:gd name="T5" fmla="*/ 953 h 953"/>
                <a:gd name="T6" fmla="*/ 0 w 680"/>
                <a:gd name="T7" fmla="*/ 953 h 953"/>
                <a:gd name="T8" fmla="*/ 0 w 680"/>
                <a:gd name="T9" fmla="*/ 0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953">
                  <a:moveTo>
                    <a:pt x="0" y="0"/>
                  </a:moveTo>
                  <a:lnTo>
                    <a:pt x="680" y="0"/>
                  </a:lnTo>
                  <a:lnTo>
                    <a:pt x="680" y="953"/>
                  </a:lnTo>
                  <a:lnTo>
                    <a:pt x="0" y="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0F4"/>
            </a:solidFill>
            <a:ln w="9525">
              <a:solidFill>
                <a:srgbClr val="D5D0F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526485" name="Picture 149" descr="Без имени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1127"/>
              <a:ext cx="1145" cy="2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6486" name="Line 150"/>
            <p:cNvSpPr>
              <a:spLocks noChangeShapeType="1"/>
            </p:cNvSpPr>
            <p:nvPr/>
          </p:nvSpPr>
          <p:spPr bwMode="auto">
            <a:xfrm flipH="1">
              <a:off x="2272" y="2441"/>
              <a:ext cx="816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7" name="Line 151"/>
            <p:cNvSpPr>
              <a:spLocks noChangeShapeType="1"/>
            </p:cNvSpPr>
            <p:nvPr/>
          </p:nvSpPr>
          <p:spPr bwMode="auto">
            <a:xfrm flipH="1">
              <a:off x="2272" y="3125"/>
              <a:ext cx="1088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8" name="Line 152"/>
            <p:cNvSpPr>
              <a:spLocks noChangeShapeType="1"/>
            </p:cNvSpPr>
            <p:nvPr/>
          </p:nvSpPr>
          <p:spPr bwMode="auto">
            <a:xfrm flipV="1">
              <a:off x="2952" y="2762"/>
              <a:ext cx="0" cy="363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89" name="Line 153"/>
            <p:cNvSpPr>
              <a:spLocks noChangeShapeType="1"/>
            </p:cNvSpPr>
            <p:nvPr/>
          </p:nvSpPr>
          <p:spPr bwMode="auto">
            <a:xfrm flipH="1" flipV="1">
              <a:off x="2267" y="2023"/>
              <a:ext cx="5" cy="110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90" name="Text Box 154"/>
            <p:cNvSpPr txBox="1">
              <a:spLocks noChangeArrowheads="1"/>
            </p:cNvSpPr>
            <p:nvPr/>
          </p:nvSpPr>
          <p:spPr bwMode="auto">
            <a:xfrm>
              <a:off x="2358" y="1887"/>
              <a:ext cx="63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upper part </a:t>
              </a:r>
              <a:r>
                <a:rPr lang="ru-RU" sz="1200" b="0">
                  <a:latin typeface="Arial" pitchFamily="34" charset="0"/>
                </a:rPr>
                <a:t>C</a:t>
              </a:r>
              <a:r>
                <a:rPr lang="en-US" sz="1200" b="0" baseline="-25000">
                  <a:latin typeface="Arial" pitchFamily="34" charset="0"/>
                </a:rPr>
                <a:t>n</a:t>
              </a:r>
              <a:r>
                <a:rPr lang="ru-RU" sz="1200" b="0">
                  <a:latin typeface="Arial" pitchFamily="34" charset="0"/>
                </a:rPr>
                <a:t>≈</a:t>
              </a:r>
              <a:r>
                <a:rPr lang="en-US" sz="1200" b="0">
                  <a:latin typeface="Arial" pitchFamily="34" charset="0"/>
                </a:rPr>
                <a:t>40</a:t>
              </a:r>
              <a:endParaRPr lang="ru-RU" sz="1200" b="0">
                <a:latin typeface="Arial" pitchFamily="34" charset="0"/>
              </a:endParaRPr>
            </a:p>
          </p:txBody>
        </p:sp>
        <p:grpSp>
          <p:nvGrpSpPr>
            <p:cNvPr id="526491" name="Group 155"/>
            <p:cNvGrpSpPr>
              <a:grpSpLocks/>
            </p:cNvGrpSpPr>
            <p:nvPr/>
          </p:nvGrpSpPr>
          <p:grpSpPr bwMode="auto">
            <a:xfrm rot="-23148272">
              <a:off x="2378" y="2847"/>
              <a:ext cx="440" cy="201"/>
              <a:chOff x="2789" y="2957"/>
              <a:chExt cx="440" cy="201"/>
            </a:xfrm>
          </p:grpSpPr>
          <p:sp>
            <p:nvSpPr>
              <p:cNvPr id="526492" name="Oval 156"/>
              <p:cNvSpPr>
                <a:spLocks noChangeArrowheads="1"/>
              </p:cNvSpPr>
              <p:nvPr/>
            </p:nvSpPr>
            <p:spPr bwMode="auto">
              <a:xfrm rot="971968">
                <a:off x="2789" y="2957"/>
                <a:ext cx="440" cy="200"/>
              </a:xfrm>
              <a:prstGeom prst="ellipse">
                <a:avLst/>
              </a:prstGeom>
              <a:noFill/>
              <a:ln w="28575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6493" name="Freeform 157"/>
              <p:cNvSpPr>
                <a:spLocks/>
              </p:cNvSpPr>
              <p:nvPr/>
            </p:nvSpPr>
            <p:spPr bwMode="auto">
              <a:xfrm>
                <a:off x="2880" y="3007"/>
                <a:ext cx="227" cy="151"/>
              </a:xfrm>
              <a:custGeom>
                <a:avLst/>
                <a:gdLst>
                  <a:gd name="T0" fmla="*/ 0 w 227"/>
                  <a:gd name="T1" fmla="*/ 106 h 151"/>
                  <a:gd name="T2" fmla="*/ 45 w 227"/>
                  <a:gd name="T3" fmla="*/ 15 h 151"/>
                  <a:gd name="T4" fmla="*/ 136 w 227"/>
                  <a:gd name="T5" fmla="*/ 15 h 151"/>
                  <a:gd name="T6" fmla="*/ 181 w 227"/>
                  <a:gd name="T7" fmla="*/ 60 h 151"/>
                  <a:gd name="T8" fmla="*/ 227 w 22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151">
                    <a:moveTo>
                      <a:pt x="0" y="106"/>
                    </a:moveTo>
                    <a:cubicBezTo>
                      <a:pt x="11" y="68"/>
                      <a:pt x="22" y="30"/>
                      <a:pt x="45" y="15"/>
                    </a:cubicBezTo>
                    <a:cubicBezTo>
                      <a:pt x="68" y="0"/>
                      <a:pt x="113" y="8"/>
                      <a:pt x="136" y="15"/>
                    </a:cubicBezTo>
                    <a:cubicBezTo>
                      <a:pt x="159" y="22"/>
                      <a:pt x="166" y="37"/>
                      <a:pt x="181" y="60"/>
                    </a:cubicBezTo>
                    <a:cubicBezTo>
                      <a:pt x="196" y="83"/>
                      <a:pt x="219" y="136"/>
                      <a:pt x="227" y="151"/>
                    </a:cubicBezTo>
                  </a:path>
                </a:pathLst>
              </a:custGeom>
              <a:noFill/>
              <a:ln w="28575" cap="flat" cmpd="sng">
                <a:solidFill>
                  <a:srgbClr val="000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494" name="Text Box 158"/>
            <p:cNvSpPr txBox="1">
              <a:spLocks noChangeArrowheads="1"/>
            </p:cNvSpPr>
            <p:nvPr/>
          </p:nvSpPr>
          <p:spPr bwMode="auto">
            <a:xfrm>
              <a:off x="2267" y="890"/>
              <a:ext cx="631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sample of 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crust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≈48</a:t>
              </a:r>
            </a:p>
            <a:p>
              <a:pPr eaLnBrk="1" hangingPunct="1"/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503" name="Oval 167"/>
            <p:cNvSpPr>
              <a:spLocks noChangeArrowheads="1"/>
            </p:cNvSpPr>
            <p:nvPr/>
          </p:nvSpPr>
          <p:spPr bwMode="auto">
            <a:xfrm>
              <a:off x="4090" y="629"/>
              <a:ext cx="191" cy="144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4" name="Group 168"/>
            <p:cNvGrpSpPr>
              <a:grpSpLocks/>
            </p:cNvGrpSpPr>
            <p:nvPr/>
          </p:nvGrpSpPr>
          <p:grpSpPr bwMode="auto">
            <a:xfrm>
              <a:off x="4135" y="829"/>
              <a:ext cx="96" cy="72"/>
              <a:chOff x="8798" y="8334"/>
              <a:chExt cx="1440" cy="1440"/>
            </a:xfrm>
          </p:grpSpPr>
          <p:sp>
            <p:nvSpPr>
              <p:cNvPr id="526505" name="Line 169"/>
              <p:cNvSpPr>
                <a:spLocks noChangeShapeType="1"/>
              </p:cNvSpPr>
              <p:nvPr/>
            </p:nvSpPr>
            <p:spPr bwMode="auto">
              <a:xfrm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06" name="Line 170"/>
              <p:cNvSpPr>
                <a:spLocks noChangeShapeType="1"/>
              </p:cNvSpPr>
              <p:nvPr/>
            </p:nvSpPr>
            <p:spPr bwMode="auto">
              <a:xfrm flipH="1" flipV="1">
                <a:off x="8798" y="8334"/>
                <a:ext cx="1440" cy="144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08" name="Oval 172"/>
            <p:cNvSpPr>
              <a:spLocks noChangeArrowheads="1"/>
            </p:cNvSpPr>
            <p:nvPr/>
          </p:nvSpPr>
          <p:spPr bwMode="auto">
            <a:xfrm>
              <a:off x="4084" y="2795"/>
              <a:ext cx="318" cy="296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6509" name="Group 173"/>
            <p:cNvGrpSpPr>
              <a:grpSpLocks/>
            </p:cNvGrpSpPr>
            <p:nvPr/>
          </p:nvGrpSpPr>
          <p:grpSpPr bwMode="auto">
            <a:xfrm rot="5400000">
              <a:off x="3451" y="2206"/>
              <a:ext cx="279" cy="91"/>
              <a:chOff x="4168" y="1531"/>
              <a:chExt cx="481" cy="94"/>
            </a:xfrm>
          </p:grpSpPr>
          <p:sp>
            <p:nvSpPr>
              <p:cNvPr id="526510" name="Freeform 174"/>
              <p:cNvSpPr>
                <a:spLocks/>
              </p:cNvSpPr>
              <p:nvPr/>
            </p:nvSpPr>
            <p:spPr bwMode="auto">
              <a:xfrm>
                <a:off x="4168" y="1567"/>
                <a:ext cx="481" cy="58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4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3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2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49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5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6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4"/>
                    </a:lnTo>
                    <a:lnTo>
                      <a:pt x="283" y="16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3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5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2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49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49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2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5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3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6"/>
                    </a:lnTo>
                    <a:lnTo>
                      <a:pt x="1093" y="14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1" name="Freeform 175"/>
              <p:cNvSpPr>
                <a:spLocks/>
              </p:cNvSpPr>
              <p:nvPr/>
            </p:nvSpPr>
            <p:spPr bwMode="auto">
              <a:xfrm>
                <a:off x="4168" y="1531"/>
                <a:ext cx="481" cy="57"/>
              </a:xfrm>
              <a:custGeom>
                <a:avLst/>
                <a:gdLst>
                  <a:gd name="T0" fmla="*/ 630 w 1403"/>
                  <a:gd name="T1" fmla="*/ 0 h 166"/>
                  <a:gd name="T2" fmla="*/ 561 w 1403"/>
                  <a:gd name="T3" fmla="*/ 2 h 166"/>
                  <a:gd name="T4" fmla="*/ 493 w 1403"/>
                  <a:gd name="T5" fmla="*/ 4 h 166"/>
                  <a:gd name="T6" fmla="*/ 428 w 1403"/>
                  <a:gd name="T7" fmla="*/ 6 h 166"/>
                  <a:gd name="T8" fmla="*/ 368 w 1403"/>
                  <a:gd name="T9" fmla="*/ 10 h 166"/>
                  <a:gd name="T10" fmla="*/ 310 w 1403"/>
                  <a:gd name="T11" fmla="*/ 15 h 166"/>
                  <a:gd name="T12" fmla="*/ 256 w 1403"/>
                  <a:gd name="T13" fmla="*/ 19 h 166"/>
                  <a:gd name="T14" fmla="*/ 206 w 1403"/>
                  <a:gd name="T15" fmla="*/ 25 h 166"/>
                  <a:gd name="T16" fmla="*/ 160 w 1403"/>
                  <a:gd name="T17" fmla="*/ 31 h 166"/>
                  <a:gd name="T18" fmla="*/ 121 w 1403"/>
                  <a:gd name="T19" fmla="*/ 37 h 166"/>
                  <a:gd name="T20" fmla="*/ 86 w 1403"/>
                  <a:gd name="T21" fmla="*/ 44 h 166"/>
                  <a:gd name="T22" fmla="*/ 56 w 1403"/>
                  <a:gd name="T23" fmla="*/ 50 h 166"/>
                  <a:gd name="T24" fmla="*/ 32 w 1403"/>
                  <a:gd name="T25" fmla="*/ 58 h 166"/>
                  <a:gd name="T26" fmla="*/ 15 w 1403"/>
                  <a:gd name="T27" fmla="*/ 66 h 166"/>
                  <a:gd name="T28" fmla="*/ 5 w 1403"/>
                  <a:gd name="T29" fmla="*/ 75 h 166"/>
                  <a:gd name="T30" fmla="*/ 0 w 1403"/>
                  <a:gd name="T31" fmla="*/ 83 h 166"/>
                  <a:gd name="T32" fmla="*/ 5 w 1403"/>
                  <a:gd name="T33" fmla="*/ 91 h 166"/>
                  <a:gd name="T34" fmla="*/ 15 w 1403"/>
                  <a:gd name="T35" fmla="*/ 100 h 166"/>
                  <a:gd name="T36" fmla="*/ 32 w 1403"/>
                  <a:gd name="T37" fmla="*/ 108 h 166"/>
                  <a:gd name="T38" fmla="*/ 56 w 1403"/>
                  <a:gd name="T39" fmla="*/ 116 h 166"/>
                  <a:gd name="T40" fmla="*/ 86 w 1403"/>
                  <a:gd name="T41" fmla="*/ 123 h 166"/>
                  <a:gd name="T42" fmla="*/ 121 w 1403"/>
                  <a:gd name="T43" fmla="*/ 129 h 166"/>
                  <a:gd name="T44" fmla="*/ 160 w 1403"/>
                  <a:gd name="T45" fmla="*/ 135 h 166"/>
                  <a:gd name="T46" fmla="*/ 206 w 1403"/>
                  <a:gd name="T47" fmla="*/ 141 h 166"/>
                  <a:gd name="T48" fmla="*/ 256 w 1403"/>
                  <a:gd name="T49" fmla="*/ 147 h 166"/>
                  <a:gd name="T50" fmla="*/ 310 w 1403"/>
                  <a:gd name="T51" fmla="*/ 152 h 166"/>
                  <a:gd name="T52" fmla="*/ 368 w 1403"/>
                  <a:gd name="T53" fmla="*/ 156 h 166"/>
                  <a:gd name="T54" fmla="*/ 428 w 1403"/>
                  <a:gd name="T55" fmla="*/ 160 h 166"/>
                  <a:gd name="T56" fmla="*/ 493 w 1403"/>
                  <a:gd name="T57" fmla="*/ 162 h 166"/>
                  <a:gd name="T58" fmla="*/ 559 w 1403"/>
                  <a:gd name="T59" fmla="*/ 164 h 166"/>
                  <a:gd name="T60" fmla="*/ 630 w 1403"/>
                  <a:gd name="T61" fmla="*/ 166 h 166"/>
                  <a:gd name="T62" fmla="*/ 738 w 1403"/>
                  <a:gd name="T63" fmla="*/ 166 h 166"/>
                  <a:gd name="T64" fmla="*/ 808 w 1403"/>
                  <a:gd name="T65" fmla="*/ 166 h 166"/>
                  <a:gd name="T66" fmla="*/ 877 w 1403"/>
                  <a:gd name="T67" fmla="*/ 164 h 166"/>
                  <a:gd name="T68" fmla="*/ 943 w 1403"/>
                  <a:gd name="T69" fmla="*/ 162 h 166"/>
                  <a:gd name="T70" fmla="*/ 1006 w 1403"/>
                  <a:gd name="T71" fmla="*/ 158 h 166"/>
                  <a:gd name="T72" fmla="*/ 1066 w 1403"/>
                  <a:gd name="T73" fmla="*/ 154 h 166"/>
                  <a:gd name="T74" fmla="*/ 1120 w 1403"/>
                  <a:gd name="T75" fmla="*/ 150 h 166"/>
                  <a:gd name="T76" fmla="*/ 1172 w 1403"/>
                  <a:gd name="T77" fmla="*/ 145 h 166"/>
                  <a:gd name="T78" fmla="*/ 1220 w 1403"/>
                  <a:gd name="T79" fmla="*/ 139 h 166"/>
                  <a:gd name="T80" fmla="*/ 1263 w 1403"/>
                  <a:gd name="T81" fmla="*/ 133 h 166"/>
                  <a:gd name="T82" fmla="*/ 1301 w 1403"/>
                  <a:gd name="T83" fmla="*/ 127 h 166"/>
                  <a:gd name="T84" fmla="*/ 1334 w 1403"/>
                  <a:gd name="T85" fmla="*/ 118 h 166"/>
                  <a:gd name="T86" fmla="*/ 1361 w 1403"/>
                  <a:gd name="T87" fmla="*/ 112 h 166"/>
                  <a:gd name="T88" fmla="*/ 1380 w 1403"/>
                  <a:gd name="T89" fmla="*/ 104 h 166"/>
                  <a:gd name="T90" fmla="*/ 1394 w 1403"/>
                  <a:gd name="T91" fmla="*/ 96 h 166"/>
                  <a:gd name="T92" fmla="*/ 1403 w 1403"/>
                  <a:gd name="T93" fmla="*/ 87 h 166"/>
                  <a:gd name="T94" fmla="*/ 1403 w 1403"/>
                  <a:gd name="T95" fmla="*/ 79 h 166"/>
                  <a:gd name="T96" fmla="*/ 1394 w 1403"/>
                  <a:gd name="T97" fmla="*/ 71 h 166"/>
                  <a:gd name="T98" fmla="*/ 1380 w 1403"/>
                  <a:gd name="T99" fmla="*/ 62 h 166"/>
                  <a:gd name="T100" fmla="*/ 1361 w 1403"/>
                  <a:gd name="T101" fmla="*/ 54 h 166"/>
                  <a:gd name="T102" fmla="*/ 1334 w 1403"/>
                  <a:gd name="T103" fmla="*/ 48 h 166"/>
                  <a:gd name="T104" fmla="*/ 1301 w 1403"/>
                  <a:gd name="T105" fmla="*/ 39 h 166"/>
                  <a:gd name="T106" fmla="*/ 1263 w 1403"/>
                  <a:gd name="T107" fmla="*/ 33 h 166"/>
                  <a:gd name="T108" fmla="*/ 1220 w 1403"/>
                  <a:gd name="T109" fmla="*/ 27 h 166"/>
                  <a:gd name="T110" fmla="*/ 1172 w 1403"/>
                  <a:gd name="T111" fmla="*/ 21 h 166"/>
                  <a:gd name="T112" fmla="*/ 1120 w 1403"/>
                  <a:gd name="T113" fmla="*/ 17 h 166"/>
                  <a:gd name="T114" fmla="*/ 1066 w 1403"/>
                  <a:gd name="T115" fmla="*/ 12 h 166"/>
                  <a:gd name="T116" fmla="*/ 1006 w 1403"/>
                  <a:gd name="T117" fmla="*/ 8 h 166"/>
                  <a:gd name="T118" fmla="*/ 943 w 1403"/>
                  <a:gd name="T119" fmla="*/ 4 h 166"/>
                  <a:gd name="T120" fmla="*/ 877 w 1403"/>
                  <a:gd name="T121" fmla="*/ 2 h 166"/>
                  <a:gd name="T122" fmla="*/ 808 w 1403"/>
                  <a:gd name="T123" fmla="*/ 0 h 166"/>
                  <a:gd name="T124" fmla="*/ 738 w 1403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3" h="166">
                    <a:moveTo>
                      <a:pt x="703" y="0"/>
                    </a:moveTo>
                    <a:lnTo>
                      <a:pt x="630" y="0"/>
                    </a:lnTo>
                    <a:lnTo>
                      <a:pt x="594" y="0"/>
                    </a:lnTo>
                    <a:lnTo>
                      <a:pt x="561" y="2"/>
                    </a:lnTo>
                    <a:lnTo>
                      <a:pt x="526" y="2"/>
                    </a:lnTo>
                    <a:lnTo>
                      <a:pt x="493" y="4"/>
                    </a:lnTo>
                    <a:lnTo>
                      <a:pt x="459" y="4"/>
                    </a:lnTo>
                    <a:lnTo>
                      <a:pt x="428" y="6"/>
                    </a:lnTo>
                    <a:lnTo>
                      <a:pt x="397" y="8"/>
                    </a:lnTo>
                    <a:lnTo>
                      <a:pt x="368" y="10"/>
                    </a:lnTo>
                    <a:lnTo>
                      <a:pt x="339" y="12"/>
                    </a:lnTo>
                    <a:lnTo>
                      <a:pt x="310" y="15"/>
                    </a:lnTo>
                    <a:lnTo>
                      <a:pt x="283" y="17"/>
                    </a:lnTo>
                    <a:lnTo>
                      <a:pt x="256" y="19"/>
                    </a:lnTo>
                    <a:lnTo>
                      <a:pt x="231" y="21"/>
                    </a:lnTo>
                    <a:lnTo>
                      <a:pt x="206" y="25"/>
                    </a:lnTo>
                    <a:lnTo>
                      <a:pt x="183" y="27"/>
                    </a:lnTo>
                    <a:lnTo>
                      <a:pt x="160" y="31"/>
                    </a:lnTo>
                    <a:lnTo>
                      <a:pt x="140" y="33"/>
                    </a:lnTo>
                    <a:lnTo>
                      <a:pt x="121" y="37"/>
                    </a:lnTo>
                    <a:lnTo>
                      <a:pt x="102" y="39"/>
                    </a:lnTo>
                    <a:lnTo>
                      <a:pt x="86" y="44"/>
                    </a:lnTo>
                    <a:lnTo>
                      <a:pt x="69" y="48"/>
                    </a:lnTo>
                    <a:lnTo>
                      <a:pt x="56" y="50"/>
                    </a:lnTo>
                    <a:lnTo>
                      <a:pt x="42" y="54"/>
                    </a:lnTo>
                    <a:lnTo>
                      <a:pt x="32" y="58"/>
                    </a:lnTo>
                    <a:lnTo>
                      <a:pt x="23" y="62"/>
                    </a:lnTo>
                    <a:lnTo>
                      <a:pt x="15" y="66"/>
                    </a:lnTo>
                    <a:lnTo>
                      <a:pt x="9" y="71"/>
                    </a:lnTo>
                    <a:lnTo>
                      <a:pt x="5" y="75"/>
                    </a:lnTo>
                    <a:lnTo>
                      <a:pt x="0" y="79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5" y="91"/>
                    </a:lnTo>
                    <a:lnTo>
                      <a:pt x="9" y="96"/>
                    </a:lnTo>
                    <a:lnTo>
                      <a:pt x="15" y="100"/>
                    </a:lnTo>
                    <a:lnTo>
                      <a:pt x="23" y="104"/>
                    </a:lnTo>
                    <a:lnTo>
                      <a:pt x="32" y="108"/>
                    </a:lnTo>
                    <a:lnTo>
                      <a:pt x="44" y="112"/>
                    </a:lnTo>
                    <a:lnTo>
                      <a:pt x="56" y="116"/>
                    </a:lnTo>
                    <a:lnTo>
                      <a:pt x="69" y="118"/>
                    </a:lnTo>
                    <a:lnTo>
                      <a:pt x="86" y="123"/>
                    </a:lnTo>
                    <a:lnTo>
                      <a:pt x="102" y="127"/>
                    </a:lnTo>
                    <a:lnTo>
                      <a:pt x="121" y="129"/>
                    </a:lnTo>
                    <a:lnTo>
                      <a:pt x="140" y="133"/>
                    </a:lnTo>
                    <a:lnTo>
                      <a:pt x="160" y="135"/>
                    </a:lnTo>
                    <a:lnTo>
                      <a:pt x="183" y="139"/>
                    </a:lnTo>
                    <a:lnTo>
                      <a:pt x="206" y="141"/>
                    </a:lnTo>
                    <a:lnTo>
                      <a:pt x="231" y="145"/>
                    </a:lnTo>
                    <a:lnTo>
                      <a:pt x="256" y="147"/>
                    </a:lnTo>
                    <a:lnTo>
                      <a:pt x="283" y="150"/>
                    </a:lnTo>
                    <a:lnTo>
                      <a:pt x="310" y="152"/>
                    </a:lnTo>
                    <a:lnTo>
                      <a:pt x="339" y="154"/>
                    </a:lnTo>
                    <a:lnTo>
                      <a:pt x="368" y="156"/>
                    </a:lnTo>
                    <a:lnTo>
                      <a:pt x="397" y="158"/>
                    </a:lnTo>
                    <a:lnTo>
                      <a:pt x="428" y="160"/>
                    </a:lnTo>
                    <a:lnTo>
                      <a:pt x="459" y="162"/>
                    </a:lnTo>
                    <a:lnTo>
                      <a:pt x="493" y="162"/>
                    </a:lnTo>
                    <a:lnTo>
                      <a:pt x="526" y="164"/>
                    </a:lnTo>
                    <a:lnTo>
                      <a:pt x="559" y="164"/>
                    </a:lnTo>
                    <a:lnTo>
                      <a:pt x="594" y="166"/>
                    </a:lnTo>
                    <a:lnTo>
                      <a:pt x="630" y="166"/>
                    </a:lnTo>
                    <a:lnTo>
                      <a:pt x="703" y="166"/>
                    </a:lnTo>
                    <a:lnTo>
                      <a:pt x="738" y="166"/>
                    </a:lnTo>
                    <a:lnTo>
                      <a:pt x="773" y="166"/>
                    </a:lnTo>
                    <a:lnTo>
                      <a:pt x="808" y="166"/>
                    </a:lnTo>
                    <a:lnTo>
                      <a:pt x="844" y="164"/>
                    </a:lnTo>
                    <a:lnTo>
                      <a:pt x="877" y="164"/>
                    </a:lnTo>
                    <a:lnTo>
                      <a:pt x="910" y="162"/>
                    </a:lnTo>
                    <a:lnTo>
                      <a:pt x="943" y="162"/>
                    </a:lnTo>
                    <a:lnTo>
                      <a:pt x="975" y="160"/>
                    </a:lnTo>
                    <a:lnTo>
                      <a:pt x="1006" y="158"/>
                    </a:lnTo>
                    <a:lnTo>
                      <a:pt x="1035" y="156"/>
                    </a:lnTo>
                    <a:lnTo>
                      <a:pt x="1066" y="154"/>
                    </a:lnTo>
                    <a:lnTo>
                      <a:pt x="1093" y="152"/>
                    </a:lnTo>
                    <a:lnTo>
                      <a:pt x="1120" y="150"/>
                    </a:lnTo>
                    <a:lnTo>
                      <a:pt x="1147" y="147"/>
                    </a:lnTo>
                    <a:lnTo>
                      <a:pt x="1172" y="145"/>
                    </a:lnTo>
                    <a:lnTo>
                      <a:pt x="1197" y="141"/>
                    </a:lnTo>
                    <a:lnTo>
                      <a:pt x="1220" y="139"/>
                    </a:lnTo>
                    <a:lnTo>
                      <a:pt x="1243" y="135"/>
                    </a:lnTo>
                    <a:lnTo>
                      <a:pt x="1263" y="133"/>
                    </a:lnTo>
                    <a:lnTo>
                      <a:pt x="1282" y="129"/>
                    </a:lnTo>
                    <a:lnTo>
                      <a:pt x="1301" y="127"/>
                    </a:lnTo>
                    <a:lnTo>
                      <a:pt x="1317" y="123"/>
                    </a:lnTo>
                    <a:lnTo>
                      <a:pt x="1334" y="118"/>
                    </a:lnTo>
                    <a:lnTo>
                      <a:pt x="1349" y="116"/>
                    </a:lnTo>
                    <a:lnTo>
                      <a:pt x="1361" y="112"/>
                    </a:lnTo>
                    <a:lnTo>
                      <a:pt x="1371" y="108"/>
                    </a:lnTo>
                    <a:lnTo>
                      <a:pt x="1380" y="104"/>
                    </a:lnTo>
                    <a:lnTo>
                      <a:pt x="1388" y="100"/>
                    </a:lnTo>
                    <a:lnTo>
                      <a:pt x="1394" y="96"/>
                    </a:lnTo>
                    <a:lnTo>
                      <a:pt x="1398" y="91"/>
                    </a:lnTo>
                    <a:lnTo>
                      <a:pt x="1403" y="87"/>
                    </a:lnTo>
                    <a:lnTo>
                      <a:pt x="1403" y="83"/>
                    </a:lnTo>
                    <a:lnTo>
                      <a:pt x="1403" y="79"/>
                    </a:lnTo>
                    <a:lnTo>
                      <a:pt x="1398" y="75"/>
                    </a:lnTo>
                    <a:lnTo>
                      <a:pt x="1394" y="71"/>
                    </a:lnTo>
                    <a:lnTo>
                      <a:pt x="1388" y="66"/>
                    </a:lnTo>
                    <a:lnTo>
                      <a:pt x="1380" y="62"/>
                    </a:lnTo>
                    <a:lnTo>
                      <a:pt x="1371" y="58"/>
                    </a:lnTo>
                    <a:lnTo>
                      <a:pt x="1361" y="54"/>
                    </a:lnTo>
                    <a:lnTo>
                      <a:pt x="1349" y="50"/>
                    </a:lnTo>
                    <a:lnTo>
                      <a:pt x="1334" y="48"/>
                    </a:lnTo>
                    <a:lnTo>
                      <a:pt x="1317" y="44"/>
                    </a:lnTo>
                    <a:lnTo>
                      <a:pt x="1301" y="39"/>
                    </a:lnTo>
                    <a:lnTo>
                      <a:pt x="1282" y="37"/>
                    </a:lnTo>
                    <a:lnTo>
                      <a:pt x="1263" y="33"/>
                    </a:lnTo>
                    <a:lnTo>
                      <a:pt x="1243" y="31"/>
                    </a:lnTo>
                    <a:lnTo>
                      <a:pt x="1220" y="27"/>
                    </a:lnTo>
                    <a:lnTo>
                      <a:pt x="1197" y="25"/>
                    </a:lnTo>
                    <a:lnTo>
                      <a:pt x="1172" y="21"/>
                    </a:lnTo>
                    <a:lnTo>
                      <a:pt x="1147" y="19"/>
                    </a:lnTo>
                    <a:lnTo>
                      <a:pt x="1120" y="17"/>
                    </a:lnTo>
                    <a:lnTo>
                      <a:pt x="1093" y="15"/>
                    </a:lnTo>
                    <a:lnTo>
                      <a:pt x="1066" y="12"/>
                    </a:lnTo>
                    <a:lnTo>
                      <a:pt x="1035" y="10"/>
                    </a:lnTo>
                    <a:lnTo>
                      <a:pt x="1006" y="8"/>
                    </a:lnTo>
                    <a:lnTo>
                      <a:pt x="975" y="6"/>
                    </a:lnTo>
                    <a:lnTo>
                      <a:pt x="943" y="4"/>
                    </a:lnTo>
                    <a:lnTo>
                      <a:pt x="910" y="4"/>
                    </a:lnTo>
                    <a:lnTo>
                      <a:pt x="877" y="2"/>
                    </a:lnTo>
                    <a:lnTo>
                      <a:pt x="844" y="2"/>
                    </a:lnTo>
                    <a:lnTo>
                      <a:pt x="808" y="0"/>
                    </a:lnTo>
                    <a:lnTo>
                      <a:pt x="773" y="0"/>
                    </a:lnTo>
                    <a:lnTo>
                      <a:pt x="738" y="0"/>
                    </a:lnTo>
                    <a:lnTo>
                      <a:pt x="703" y="0"/>
                    </a:lnTo>
                  </a:path>
                </a:pathLst>
              </a:custGeom>
              <a:noFill/>
              <a:ln w="2476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2" name="Line 176"/>
              <p:cNvSpPr>
                <a:spLocks noChangeShapeType="1"/>
              </p:cNvSpPr>
              <p:nvPr/>
            </p:nvSpPr>
            <p:spPr bwMode="auto">
              <a:xfrm>
                <a:off x="4168" y="1567"/>
                <a:ext cx="1" cy="21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13" name="Line 177"/>
              <p:cNvSpPr>
                <a:spLocks noChangeShapeType="1"/>
              </p:cNvSpPr>
              <p:nvPr/>
            </p:nvSpPr>
            <p:spPr bwMode="auto">
              <a:xfrm>
                <a:off x="4647" y="1570"/>
                <a:ext cx="1" cy="22"/>
              </a:xfrm>
              <a:prstGeom prst="line">
                <a:avLst/>
              </a:prstGeom>
              <a:noFill/>
              <a:ln w="2476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6520" name="Line 184"/>
            <p:cNvSpPr>
              <a:spLocks noChangeShapeType="1"/>
            </p:cNvSpPr>
            <p:nvPr/>
          </p:nvSpPr>
          <p:spPr bwMode="auto">
            <a:xfrm flipH="1">
              <a:off x="4177" y="2704"/>
              <a:ext cx="449" cy="2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1" name="Line 185"/>
            <p:cNvSpPr>
              <a:spLocks noChangeShapeType="1"/>
            </p:cNvSpPr>
            <p:nvPr/>
          </p:nvSpPr>
          <p:spPr bwMode="auto">
            <a:xfrm>
              <a:off x="3401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2" name="Text Box 186"/>
            <p:cNvSpPr txBox="1">
              <a:spLocks noChangeArrowheads="1"/>
            </p:cNvSpPr>
            <p:nvPr/>
          </p:nvSpPr>
          <p:spPr bwMode="auto">
            <a:xfrm>
              <a:off x="4241" y="1026"/>
              <a:ext cx="609" cy="88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>
                  <a:latin typeface="Arial" pitchFamily="34" charset="0"/>
                </a:rPr>
                <a:t>2</a:t>
              </a:r>
              <a:r>
                <a:rPr lang="en-US" sz="1400" baseline="30000">
                  <a:latin typeface="Arial" pitchFamily="34" charset="0"/>
                </a:rPr>
                <a:t>nd</a:t>
              </a:r>
              <a:r>
                <a:rPr lang="en-US" sz="1400">
                  <a:latin typeface="Arial" pitchFamily="34" charset="0"/>
                </a:rPr>
                <a:t> layer:</a:t>
              </a:r>
              <a:endParaRPr lang="ru-RU" sz="1400" b="0">
                <a:latin typeface="Arial" pitchFamily="34" charset="0"/>
              </a:endParaRP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U</a:t>
              </a:r>
              <a:r>
                <a:rPr lang="ru-RU" sz="1400" b="0">
                  <a:latin typeface="Arial" pitchFamily="34" charset="0"/>
                </a:rPr>
                <a:t>=</a:t>
              </a:r>
              <a:r>
                <a:rPr lang="en-US" sz="1400" b="0">
                  <a:latin typeface="Arial" pitchFamily="34" charset="0"/>
                </a:rPr>
                <a:t>36.</a:t>
              </a:r>
              <a:r>
                <a:rPr lang="ru-RU" sz="1400" b="0">
                  <a:latin typeface="Arial" pitchFamily="34" charset="0"/>
                </a:rPr>
                <a:t>4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Zr=</a:t>
              </a:r>
              <a:r>
                <a:rPr lang="ru-RU" sz="1400" b="0">
                  <a:latin typeface="Arial" pitchFamily="34" charset="0"/>
                </a:rPr>
                <a:t>14</a:t>
              </a:r>
              <a:r>
                <a:rPr lang="en-US" sz="1400" b="0">
                  <a:latin typeface="Arial" pitchFamily="34" charset="0"/>
                </a:rPr>
                <a:t>.</a:t>
              </a:r>
              <a:r>
                <a:rPr lang="ru-RU" sz="1400" b="0">
                  <a:latin typeface="Arial" pitchFamily="34" charset="0"/>
                </a:rPr>
                <a:t>3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Fe=47.8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Cr=0.8</a:t>
              </a:r>
            </a:p>
            <a:p>
              <a:pPr eaLnBrk="1" hangingPunct="1"/>
              <a:r>
                <a:rPr lang="en-US" sz="1400" b="0">
                  <a:latin typeface="Arial" pitchFamily="34" charset="0"/>
                </a:rPr>
                <a:t>Ni=0.5</a:t>
              </a:r>
              <a:endParaRPr lang="ru-RU" sz="1400" b="0">
                <a:latin typeface="Arial" pitchFamily="34" charset="0"/>
              </a:endParaRPr>
            </a:p>
          </p:txBody>
        </p:sp>
        <p:sp>
          <p:nvSpPr>
            <p:cNvPr id="526523" name="Line 187"/>
            <p:cNvSpPr>
              <a:spLocks noChangeShapeType="1"/>
            </p:cNvSpPr>
            <p:nvPr/>
          </p:nvSpPr>
          <p:spPr bwMode="auto">
            <a:xfrm flipH="1">
              <a:off x="2091" y="1706"/>
              <a:ext cx="22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4" name="Line 188"/>
            <p:cNvSpPr>
              <a:spLocks noChangeShapeType="1"/>
            </p:cNvSpPr>
            <p:nvPr/>
          </p:nvSpPr>
          <p:spPr bwMode="auto">
            <a:xfrm flipH="1">
              <a:off x="2091" y="2444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5" name="Line 189"/>
            <p:cNvSpPr>
              <a:spLocks noChangeShapeType="1"/>
            </p:cNvSpPr>
            <p:nvPr/>
          </p:nvSpPr>
          <p:spPr bwMode="auto">
            <a:xfrm flipH="1">
              <a:off x="2091" y="312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26" name="Line 190"/>
            <p:cNvSpPr>
              <a:spLocks noChangeShapeType="1"/>
            </p:cNvSpPr>
            <p:nvPr/>
          </p:nvSpPr>
          <p:spPr bwMode="auto">
            <a:xfrm>
              <a:off x="3628" y="2250"/>
              <a:ext cx="1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0" name="Text Box 194"/>
            <p:cNvSpPr txBox="1">
              <a:spLocks noChangeArrowheads="1"/>
            </p:cNvSpPr>
            <p:nvPr/>
          </p:nvSpPr>
          <p:spPr bwMode="auto">
            <a:xfrm>
              <a:off x="2312" y="2408"/>
              <a:ext cx="771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0">
                  <a:latin typeface="Arial" pitchFamily="34" charset="0"/>
                </a:rPr>
                <a:t>Average</a:t>
              </a:r>
            </a:p>
            <a:p>
              <a:pPr eaLnBrk="1" hangingPunct="1"/>
              <a:r>
                <a:rPr lang="en-US" sz="1200" b="0">
                  <a:latin typeface="Arial" pitchFamily="34" charset="0"/>
                </a:rPr>
                <a:t>sample of ingot lower part </a:t>
              </a:r>
              <a:r>
                <a:rPr lang="en-US" sz="1400" b="0">
                  <a:latin typeface="Arial" pitchFamily="34" charset="0"/>
                </a:rPr>
                <a:t>C</a:t>
              </a:r>
              <a:r>
                <a:rPr lang="en-US" sz="1400" b="0" baseline="-25000">
                  <a:latin typeface="Arial" pitchFamily="34" charset="0"/>
                </a:rPr>
                <a:t>n</a:t>
              </a:r>
              <a:r>
                <a:rPr lang="en-US" sz="1400" b="0">
                  <a:latin typeface="Arial" pitchFamily="34" charset="0"/>
                  <a:cs typeface="Arial" pitchFamily="34" charset="0"/>
                </a:rPr>
                <a:t>≈32</a:t>
              </a:r>
              <a:endParaRPr lang="ru-RU" sz="1400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6531" name="Line 195"/>
            <p:cNvSpPr>
              <a:spLocks noChangeShapeType="1"/>
            </p:cNvSpPr>
            <p:nvPr/>
          </p:nvSpPr>
          <p:spPr bwMode="auto">
            <a:xfrm flipV="1">
              <a:off x="2947" y="708"/>
              <a:ext cx="0" cy="998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2" name="Line 196"/>
            <p:cNvSpPr>
              <a:spLocks noChangeShapeType="1"/>
            </p:cNvSpPr>
            <p:nvPr/>
          </p:nvSpPr>
          <p:spPr bwMode="auto">
            <a:xfrm flipH="1">
              <a:off x="2091" y="735"/>
              <a:ext cx="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3" name="Text Box 197"/>
            <p:cNvSpPr txBox="1">
              <a:spLocks noChangeArrowheads="1"/>
            </p:cNvSpPr>
            <p:nvPr/>
          </p:nvSpPr>
          <p:spPr bwMode="auto">
            <a:xfrm rot="16200000">
              <a:off x="1793" y="1301"/>
              <a:ext cx="5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29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-</a:t>
              </a:r>
              <a:r>
                <a:rPr lang="ru-RU" sz="1400" b="0">
                  <a:latin typeface="Arial" pitchFamily="34" charset="0"/>
                  <a:sym typeface="Symbol" pitchFamily="18" charset="2"/>
                </a:rPr>
                <a:t>31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4" name="Line 198"/>
            <p:cNvSpPr>
              <a:spLocks noChangeShapeType="1"/>
            </p:cNvSpPr>
            <p:nvPr/>
          </p:nvSpPr>
          <p:spPr bwMode="auto">
            <a:xfrm>
              <a:off x="2267" y="735"/>
              <a:ext cx="658" cy="1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38" name="Text Box 202"/>
            <p:cNvSpPr txBox="1">
              <a:spLocks noChangeArrowheads="1"/>
            </p:cNvSpPr>
            <p:nvPr/>
          </p:nvSpPr>
          <p:spPr bwMode="auto">
            <a:xfrm rot="16200000">
              <a:off x="1839" y="2723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23mm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39" name="Text Box 203"/>
            <p:cNvSpPr txBox="1">
              <a:spLocks noChangeArrowheads="1"/>
            </p:cNvSpPr>
            <p:nvPr/>
          </p:nvSpPr>
          <p:spPr bwMode="auto">
            <a:xfrm rot="16200000">
              <a:off x="1852" y="2117"/>
              <a:ext cx="4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 defTabSz="7493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7493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1400" b="0">
                  <a:latin typeface="Arial" pitchFamily="34" charset="0"/>
                  <a:sym typeface="Symbol" pitchFamily="18" charset="2"/>
                </a:rPr>
                <a:t>25</a:t>
              </a:r>
              <a:r>
                <a:rPr lang="en-US" sz="1400" b="0">
                  <a:latin typeface="Arial" pitchFamily="34" charset="0"/>
                  <a:sym typeface="Symbol" pitchFamily="18" charset="2"/>
                </a:rPr>
                <a:t>mm</a:t>
              </a:r>
              <a:endParaRPr lang="ru-RU" sz="1400" b="0">
                <a:latin typeface="Arial" pitchFamily="34" charset="0"/>
                <a:sym typeface="Symbol" pitchFamily="18" charset="2"/>
              </a:endParaRPr>
            </a:p>
          </p:txBody>
        </p:sp>
        <p:sp>
          <p:nvSpPr>
            <p:cNvPr id="526540" name="Line 204"/>
            <p:cNvSpPr>
              <a:spLocks noChangeShapeType="1"/>
            </p:cNvSpPr>
            <p:nvPr/>
          </p:nvSpPr>
          <p:spPr bwMode="auto">
            <a:xfrm flipV="1">
              <a:off x="2160" y="2444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1" name="Line 205"/>
            <p:cNvSpPr>
              <a:spLocks noChangeShapeType="1"/>
            </p:cNvSpPr>
            <p:nvPr/>
          </p:nvSpPr>
          <p:spPr bwMode="auto">
            <a:xfrm flipV="1">
              <a:off x="2267" y="708"/>
              <a:ext cx="0" cy="127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3" name="Line 207"/>
            <p:cNvSpPr>
              <a:spLocks noChangeShapeType="1"/>
            </p:cNvSpPr>
            <p:nvPr/>
          </p:nvSpPr>
          <p:spPr bwMode="auto">
            <a:xfrm flipV="1">
              <a:off x="2160" y="170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4" name="Line 208"/>
            <p:cNvSpPr>
              <a:spLocks noChangeShapeType="1"/>
            </p:cNvSpPr>
            <p:nvPr/>
          </p:nvSpPr>
          <p:spPr bwMode="auto">
            <a:xfrm flipH="1">
              <a:off x="2267" y="1703"/>
              <a:ext cx="680" cy="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5" name="Freeform 209"/>
            <p:cNvSpPr>
              <a:spLocks/>
            </p:cNvSpPr>
            <p:nvPr/>
          </p:nvSpPr>
          <p:spPr bwMode="auto">
            <a:xfrm>
              <a:off x="2947" y="1706"/>
              <a:ext cx="182" cy="1043"/>
            </a:xfrm>
            <a:custGeom>
              <a:avLst/>
              <a:gdLst>
                <a:gd name="T0" fmla="*/ 0 w 190"/>
                <a:gd name="T1" fmla="*/ 0 h 1043"/>
                <a:gd name="T2" fmla="*/ 46 w 190"/>
                <a:gd name="T3" fmla="*/ 45 h 1043"/>
                <a:gd name="T4" fmla="*/ 136 w 190"/>
                <a:gd name="T5" fmla="*/ 181 h 1043"/>
                <a:gd name="T6" fmla="*/ 182 w 190"/>
                <a:gd name="T7" fmla="*/ 363 h 1043"/>
                <a:gd name="T8" fmla="*/ 182 w 190"/>
                <a:gd name="T9" fmla="*/ 499 h 1043"/>
                <a:gd name="T10" fmla="*/ 182 w 190"/>
                <a:gd name="T11" fmla="*/ 680 h 1043"/>
                <a:gd name="T12" fmla="*/ 136 w 190"/>
                <a:gd name="T13" fmla="*/ 862 h 1043"/>
                <a:gd name="T14" fmla="*/ 46 w 190"/>
                <a:gd name="T15" fmla="*/ 998 h 1043"/>
                <a:gd name="T16" fmla="*/ 0 w 190"/>
                <a:gd name="T17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043">
                  <a:moveTo>
                    <a:pt x="0" y="0"/>
                  </a:moveTo>
                  <a:cubicBezTo>
                    <a:pt x="11" y="7"/>
                    <a:pt x="23" y="15"/>
                    <a:pt x="46" y="45"/>
                  </a:cubicBezTo>
                  <a:cubicBezTo>
                    <a:pt x="69" y="75"/>
                    <a:pt x="113" y="128"/>
                    <a:pt x="136" y="181"/>
                  </a:cubicBezTo>
                  <a:cubicBezTo>
                    <a:pt x="159" y="234"/>
                    <a:pt x="174" y="310"/>
                    <a:pt x="182" y="363"/>
                  </a:cubicBezTo>
                  <a:cubicBezTo>
                    <a:pt x="190" y="416"/>
                    <a:pt x="182" y="446"/>
                    <a:pt x="182" y="499"/>
                  </a:cubicBezTo>
                  <a:cubicBezTo>
                    <a:pt x="182" y="552"/>
                    <a:pt x="190" y="620"/>
                    <a:pt x="182" y="680"/>
                  </a:cubicBezTo>
                  <a:cubicBezTo>
                    <a:pt x="174" y="740"/>
                    <a:pt x="159" y="809"/>
                    <a:pt x="136" y="862"/>
                  </a:cubicBezTo>
                  <a:cubicBezTo>
                    <a:pt x="113" y="915"/>
                    <a:pt x="69" y="968"/>
                    <a:pt x="46" y="998"/>
                  </a:cubicBezTo>
                  <a:cubicBezTo>
                    <a:pt x="23" y="1028"/>
                    <a:pt x="11" y="1035"/>
                    <a:pt x="0" y="1043"/>
                  </a:cubicBezTo>
                </a:path>
              </a:pathLst>
            </a:custGeom>
            <a:noFill/>
            <a:ln w="28575" cap="flat" cmpd="sng">
              <a:solidFill>
                <a:srgbClr val="000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46" name="Line 210"/>
            <p:cNvSpPr>
              <a:spLocks noChangeShapeType="1"/>
            </p:cNvSpPr>
            <p:nvPr/>
          </p:nvSpPr>
          <p:spPr bwMode="auto">
            <a:xfrm flipV="1">
              <a:off x="2168" y="737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19" name="Line 183"/>
            <p:cNvSpPr>
              <a:spLocks noChangeShapeType="1"/>
            </p:cNvSpPr>
            <p:nvPr/>
          </p:nvSpPr>
          <p:spPr bwMode="auto">
            <a:xfrm flipH="1">
              <a:off x="3582" y="1933"/>
              <a:ext cx="1225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1054-9C4E-437A-86F8-82B7BC2F5467}" type="slidenum">
              <a:rPr lang="en-GB"/>
              <a:pPr/>
              <a:t>16</a:t>
            </a:fld>
            <a:endParaRPr lang="en-GB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644525"/>
          </a:xfrm>
        </p:spPr>
        <p:txBody>
          <a:bodyPr/>
          <a:lstStyle/>
          <a:p>
            <a:r>
              <a:rPr lang="en-US" sz="2800">
                <a:effectLst/>
              </a:rPr>
              <a:t>Posttest examination (5)</a:t>
            </a:r>
            <a:endParaRPr lang="ru-RU" sz="2800">
              <a:effectLst/>
            </a:endParaRPr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35558" name="Text Box 6"/>
          <p:cNvSpPr txBox="1">
            <a:spLocks noChangeArrowheads="1"/>
          </p:cNvSpPr>
          <p:nvPr/>
        </p:nvSpPr>
        <p:spPr bwMode="auto">
          <a:xfrm>
            <a:off x="3127375" y="717550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analysis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35559" name="Object 7"/>
          <p:cNvGraphicFramePr>
            <a:graphicFrameLocks noChangeAspect="1"/>
          </p:cNvGraphicFramePr>
          <p:nvPr/>
        </p:nvGraphicFramePr>
        <p:xfrm>
          <a:off x="971550" y="1268413"/>
          <a:ext cx="685165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7" name="Рисунок" r:id="rId3" imgW="5699150" imgH="1561225" progId="Word.Picture.8">
                  <p:embed/>
                </p:oleObj>
              </mc:Choice>
              <mc:Fallback>
                <p:oleObj name="Рисунок" r:id="rId3" imgW="5699150" imgH="1561225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268413"/>
                        <a:ext cx="6851650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561" name="Line 9"/>
          <p:cNvSpPr>
            <a:spLocks noChangeShapeType="1"/>
          </p:cNvSpPr>
          <p:nvPr/>
        </p:nvSpPr>
        <p:spPr bwMode="auto">
          <a:xfrm>
            <a:off x="7442200" y="2795588"/>
            <a:ext cx="334963" cy="3698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7885113" y="2997200"/>
            <a:ext cx="685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Steel</a:t>
            </a:r>
            <a:endParaRPr lang="ru-RU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6937375" y="2876550"/>
            <a:ext cx="428625" cy="1085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6" name="Line 14"/>
          <p:cNvSpPr>
            <a:spLocks noChangeShapeType="1"/>
          </p:cNvSpPr>
          <p:nvPr/>
        </p:nvSpPr>
        <p:spPr bwMode="auto">
          <a:xfrm flipH="1">
            <a:off x="6084888" y="2790825"/>
            <a:ext cx="4762" cy="42227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68" name="Line 16"/>
          <p:cNvSpPr>
            <a:spLocks noChangeShapeType="1"/>
          </p:cNvSpPr>
          <p:nvPr/>
        </p:nvSpPr>
        <p:spPr bwMode="auto">
          <a:xfrm flipH="1">
            <a:off x="1679575" y="2647950"/>
            <a:ext cx="628650" cy="6286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0" name="Line 18"/>
          <p:cNvSpPr>
            <a:spLocks noChangeShapeType="1"/>
          </p:cNvSpPr>
          <p:nvPr/>
        </p:nvSpPr>
        <p:spPr bwMode="auto">
          <a:xfrm flipH="1">
            <a:off x="3746500" y="2447925"/>
            <a:ext cx="657225" cy="7048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2195513" y="3284538"/>
            <a:ext cx="1454150" cy="9271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82800" anchor="ctr">
            <a:spAutoFit/>
          </a:bodyPr>
          <a:lstStyle/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Crust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 u="sng"/>
              <a:t>__________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endParaRPr lang="en-US" sz="1600" u="sng"/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</a:p>
          <a:p>
            <a:pPr>
              <a:lnSpc>
                <a:spcPct val="50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intermetalics</a:t>
            </a:r>
            <a:endParaRPr lang="ru-RU" sz="1600" baseline="-25000"/>
          </a:p>
        </p:txBody>
      </p:sp>
      <p:sp>
        <p:nvSpPr>
          <p:cNvPr id="535572" name="Line 20"/>
          <p:cNvSpPr>
            <a:spLocks noChangeShapeType="1"/>
          </p:cNvSpPr>
          <p:nvPr/>
        </p:nvSpPr>
        <p:spPr bwMode="auto">
          <a:xfrm flipH="1">
            <a:off x="4787900" y="2724150"/>
            <a:ext cx="320675" cy="4889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3" name="Rectangle 21"/>
          <p:cNvSpPr>
            <a:spLocks noChangeArrowheads="1"/>
          </p:cNvSpPr>
          <p:nvPr/>
        </p:nvSpPr>
        <p:spPr bwMode="auto">
          <a:xfrm>
            <a:off x="3708400" y="3284538"/>
            <a:ext cx="1511300" cy="199390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1</a:t>
            </a:r>
            <a:r>
              <a:rPr lang="en-US" sz="1600" baseline="30000"/>
              <a:t>st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__________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U(Zr)O</a:t>
            </a:r>
            <a:r>
              <a:rPr lang="en-US" sz="1600" baseline="-25000"/>
              <a:t>2</a:t>
            </a: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Zr(U)Fe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8000"/>
              </a:spcBef>
            </a:pPr>
            <a:r>
              <a:rPr lang="en-US" sz="1600"/>
              <a:t>U</a:t>
            </a:r>
            <a:r>
              <a:rPr lang="en-US" sz="1600" baseline="-25000"/>
              <a:t>6</a:t>
            </a:r>
            <a:r>
              <a:rPr lang="en-US" sz="1600"/>
              <a:t>Fe</a:t>
            </a:r>
          </a:p>
          <a:p>
            <a:pPr>
              <a:lnSpc>
                <a:spcPct val="55000"/>
              </a:lnSpc>
              <a:spcBef>
                <a:spcPct val="8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U(Zr)- Fe</a:t>
            </a:r>
          </a:p>
          <a:p>
            <a:pPr>
              <a:lnSpc>
                <a:spcPct val="60000"/>
              </a:lnSpc>
              <a:spcBef>
                <a:spcPct val="9000"/>
              </a:spcBef>
              <a:spcAft>
                <a:spcPct val="5000"/>
              </a:spcAft>
            </a:pPr>
            <a:r>
              <a:rPr lang="en-US" sz="1600">
                <a:sym typeface="Symbol" pitchFamily="18" charset="2"/>
              </a:rPr>
              <a:t>eutectic</a:t>
            </a:r>
            <a:endParaRPr lang="ru-RU" sz="1600"/>
          </a:p>
        </p:txBody>
      </p:sp>
      <p:sp>
        <p:nvSpPr>
          <p:cNvPr id="535576" name="Line 24"/>
          <p:cNvSpPr>
            <a:spLocks noChangeShapeType="1"/>
          </p:cNvSpPr>
          <p:nvPr/>
        </p:nvSpPr>
        <p:spPr bwMode="auto">
          <a:xfrm>
            <a:off x="7164388" y="3141663"/>
            <a:ext cx="3587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5577" name="Text Box 25"/>
          <p:cNvSpPr txBox="1">
            <a:spLocks noChangeArrowheads="1"/>
          </p:cNvSpPr>
          <p:nvPr/>
        </p:nvSpPr>
        <p:spPr bwMode="auto">
          <a:xfrm>
            <a:off x="6948488" y="2852738"/>
            <a:ext cx="649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Arial" pitchFamily="34" charset="0"/>
              </a:rPr>
              <a:t>1 mm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535583" name="Text Box 31"/>
          <p:cNvSpPr txBox="1">
            <a:spLocks noChangeArrowheads="1"/>
          </p:cNvSpPr>
          <p:nvPr/>
        </p:nvSpPr>
        <p:spPr bwMode="auto">
          <a:xfrm>
            <a:off x="468313" y="3284538"/>
            <a:ext cx="1582737" cy="1022350"/>
          </a:xfrm>
          <a:prstGeom prst="rect">
            <a:avLst/>
          </a:prstGeom>
          <a:solidFill>
            <a:schemeClr val="bg1"/>
          </a:solidFill>
          <a:ln w="14351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Corium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____________</a:t>
            </a: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</a:rPr>
              <a:t>U(Zr)O</a:t>
            </a:r>
            <a:r>
              <a:rPr lang="en-US" sz="1600" baseline="-25000">
                <a:latin typeface="Arial" pitchFamily="34" charset="0"/>
              </a:rPr>
              <a:t>2</a:t>
            </a:r>
            <a:endParaRPr lang="en-US" sz="16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endParaRPr lang="en-US" sz="1600" baseline="-25000">
              <a:latin typeface="Arial" pitchFamily="34" charset="0"/>
            </a:endParaRPr>
          </a:p>
          <a:p>
            <a:pPr algn="ctr">
              <a:lnSpc>
                <a:spcPct val="55000"/>
              </a:lnSpc>
              <a:spcBef>
                <a:spcPct val="10000"/>
              </a:spcBef>
            </a:pPr>
            <a:r>
              <a:rPr lang="en-US" sz="1600">
                <a:latin typeface="Arial" pitchFamily="34" charset="0"/>
                <a:sym typeface="Symbol" pitchFamily="18" charset="2"/>
              </a:rPr>
              <a:t>-Zr(O)</a:t>
            </a:r>
            <a:endParaRPr lang="ru-RU" sz="16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35584" name="Rectangle 32"/>
          <p:cNvSpPr>
            <a:spLocks noChangeArrowheads="1"/>
          </p:cNvSpPr>
          <p:nvPr/>
        </p:nvSpPr>
        <p:spPr bwMode="auto">
          <a:xfrm>
            <a:off x="5292725" y="3284538"/>
            <a:ext cx="1296988" cy="1203325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2</a:t>
            </a:r>
            <a:r>
              <a:rPr lang="en-US" sz="1600" baseline="30000"/>
              <a:t>nd </a:t>
            </a:r>
            <a:r>
              <a:rPr lang="en-US" sz="1600"/>
              <a:t>layer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_________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/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>U(Zr)Fe</a:t>
            </a:r>
            <a:r>
              <a:rPr lang="en-US" sz="1600" baseline="-25000"/>
              <a:t>2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ru-RU" sz="1600"/>
          </a:p>
        </p:txBody>
      </p:sp>
      <p:sp>
        <p:nvSpPr>
          <p:cNvPr id="535585" name="Rectangle 33"/>
          <p:cNvSpPr>
            <a:spLocks noChangeArrowheads="1"/>
          </p:cNvSpPr>
          <p:nvPr/>
        </p:nvSpPr>
        <p:spPr bwMode="auto">
          <a:xfrm>
            <a:off x="6877050" y="3716338"/>
            <a:ext cx="1258888" cy="1225550"/>
          </a:xfrm>
          <a:prstGeom prst="rect">
            <a:avLst/>
          </a:prstGeom>
          <a:solidFill>
            <a:srgbClr val="FFFFFF"/>
          </a:solidFill>
          <a:ln w="14351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82800" anchor="ctr">
            <a:spAutoFit/>
          </a:bodyPr>
          <a:lstStyle/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Fe- U(Zr)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en-US" sz="1600">
                <a:sym typeface="Symbol" pitchFamily="18" charset="2"/>
              </a:rPr>
              <a:t>eutectic</a:t>
            </a:r>
            <a:endParaRPr lang="en-US" sz="1600" baseline="-25000"/>
          </a:p>
          <a:p>
            <a:pPr>
              <a:lnSpc>
                <a:spcPct val="55000"/>
              </a:lnSpc>
              <a:spcBef>
                <a:spcPct val="5000"/>
              </a:spcBef>
            </a:pPr>
            <a:endParaRPr lang="en-US" sz="1600">
              <a:sym typeface="Symbol" pitchFamily="18" charset="2"/>
            </a:endParaRP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>
                <a:sym typeface="Symbol" pitchFamily="18" charset="2"/>
              </a:rPr>
              <a:t>UFe</a:t>
            </a:r>
            <a:r>
              <a:rPr lang="en-US" sz="1600" baseline="-25000">
                <a:sym typeface="Symbol" pitchFamily="18" charset="2"/>
              </a:rPr>
              <a:t>3</a:t>
            </a:r>
          </a:p>
          <a:p>
            <a:pPr>
              <a:lnSpc>
                <a:spcPct val="55000"/>
              </a:lnSpc>
              <a:spcBef>
                <a:spcPct val="5000"/>
              </a:spcBef>
            </a:pPr>
            <a:r>
              <a:rPr lang="en-US" sz="1600" baseline="-25000">
                <a:sym typeface="Symbol" pitchFamily="18" charset="2"/>
              </a:rPr>
              <a:t> </a:t>
            </a:r>
            <a:br>
              <a:rPr lang="en-US" sz="1600" baseline="-25000">
                <a:sym typeface="Symbol" pitchFamily="18" charset="2"/>
              </a:rPr>
            </a:br>
            <a:r>
              <a:rPr lang="en-US" sz="1600">
                <a:sym typeface="Symbol" pitchFamily="18" charset="2"/>
              </a:rPr>
              <a:t>U(Zr)Fe</a:t>
            </a:r>
            <a:r>
              <a:rPr lang="en-US" sz="1600" baseline="-25000">
                <a:sym typeface="Symbol" pitchFamily="18" charset="2"/>
              </a:rPr>
              <a:t>3</a:t>
            </a:r>
            <a:endParaRPr lang="ru-RU" sz="1600" baseline="-25000">
              <a:sym typeface="Symbol" pitchFamily="18" charset="2"/>
            </a:endParaRPr>
          </a:p>
        </p:txBody>
      </p:sp>
      <p:sp>
        <p:nvSpPr>
          <p:cNvPr id="535586" name="Text Box 34"/>
          <p:cNvSpPr txBox="1">
            <a:spLocks noChangeArrowheads="1"/>
          </p:cNvSpPr>
          <p:nvPr/>
        </p:nvSpPr>
        <p:spPr bwMode="auto">
          <a:xfrm>
            <a:off x="395288" y="5229225"/>
            <a:ext cx="87487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No liquid in the crust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Small solid fraction in the 1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st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</a:t>
            </a:r>
          </a:p>
          <a:p>
            <a:pPr>
              <a:buFont typeface="Wingdings" pitchFamily="2" charset="2"/>
              <a:buChar char="Ø"/>
            </a:pP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Small liquid fraction in the  2</a:t>
            </a:r>
            <a:r>
              <a:rPr lang="en-US" sz="1800" baseline="30000">
                <a:solidFill>
                  <a:srgbClr val="000066"/>
                </a:solidFill>
                <a:latin typeface="Arial" pitchFamily="34" charset="0"/>
              </a:rPr>
              <a:t>nd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</a:rPr>
              <a:t> layer (only in a thin layer contacted with steel)</a:t>
            </a:r>
            <a:endParaRPr lang="ru-RU" sz="18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E7A8-E677-4266-B10B-8E06B27FCDED}" type="slidenum">
              <a:rPr lang="en-GB"/>
              <a:pPr/>
              <a:t>17</a:t>
            </a:fld>
            <a:endParaRPr lang="en-GB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Comparison of MCP</a:t>
            </a:r>
            <a:r>
              <a:rPr lang="ru-RU" sz="2800">
                <a:effectLst/>
              </a:rPr>
              <a:t>-1 </a:t>
            </a:r>
            <a:r>
              <a:rPr lang="en-US" sz="2800">
                <a:effectLst/>
              </a:rPr>
              <a:t>and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MC6 data</a:t>
            </a:r>
            <a:endParaRPr lang="ru-RU" sz="2800">
              <a:effectLst/>
            </a:endParaRPr>
          </a:p>
        </p:txBody>
      </p:sp>
      <p:graphicFrame>
        <p:nvGraphicFramePr>
          <p:cNvPr id="547843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-381000" y="1924050"/>
          <a:ext cx="5305425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0" name="Документ" r:id="rId3" imgW="10031193" imgH="7071900" progId="Word.Document.8">
                  <p:embed/>
                </p:oleObj>
              </mc:Choice>
              <mc:Fallback>
                <p:oleObj name="Документ" r:id="rId3" imgW="10031193" imgH="70719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0" y="1924050"/>
                        <a:ext cx="5305425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239713" y="5268913"/>
            <a:ext cx="8904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47846" name="Rectangle 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54784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716463" y="1989138"/>
          <a:ext cx="4751387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51" name="Документ" r:id="rId5" imgW="8946526" imgH="6965726" progId="Word.Document.8">
                  <p:embed/>
                </p:oleObj>
              </mc:Choice>
              <mc:Fallback>
                <p:oleObj name="Документ" r:id="rId5" imgW="8946526" imgH="6965726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4751387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684213" y="1052513"/>
            <a:ext cx="72771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762000"/>
            <a:r>
              <a:rPr lang="en-US" sz="2200">
                <a:solidFill>
                  <a:srgbClr val="000066"/>
                </a:solidFill>
              </a:rPr>
              <a:t>Conditions</a:t>
            </a:r>
            <a:r>
              <a:rPr lang="ru-RU" sz="2200">
                <a:solidFill>
                  <a:srgbClr val="000066"/>
                </a:solidFill>
              </a:rPr>
              <a:t>				</a:t>
            </a:r>
            <a:r>
              <a:rPr lang="en-US" sz="2200">
                <a:solidFill>
                  <a:srgbClr val="000066"/>
                </a:solidFill>
              </a:rPr>
              <a:t>Results</a:t>
            </a:r>
            <a:endParaRPr lang="ru-RU" sz="2200">
              <a:solidFill>
                <a:srgbClr val="000066"/>
              </a:solidFill>
            </a:endParaRPr>
          </a:p>
        </p:txBody>
      </p:sp>
      <p:sp>
        <p:nvSpPr>
          <p:cNvPr id="547849" name="Rectangle 9"/>
          <p:cNvSpPr>
            <a:spLocks noChangeArrowheads="1"/>
          </p:cNvSpPr>
          <p:nvPr/>
        </p:nvSpPr>
        <p:spPr bwMode="auto">
          <a:xfrm>
            <a:off x="0" y="5445125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</a:rPr>
              <a:t> Different conditions not only in the interface orientation, but also in corium oxidation index and heat flux</a:t>
            </a:r>
          </a:p>
          <a:p>
            <a:pPr algn="l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</a:rPr>
              <a:t> Reason of result differences ?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DCF5B-0855-4174-94B3-34D2E295F038}" type="slidenum">
              <a:rPr lang="en-GB"/>
              <a:pPr/>
              <a:t>18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Discussion of results</a:t>
            </a:r>
            <a:endParaRPr lang="ru-RU" sz="2800">
              <a:effectLst/>
            </a:endParaRP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82688"/>
            <a:ext cx="8278813" cy="5151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Possible reason of sorter incubation period in </a:t>
            </a:r>
            <a:r>
              <a:rPr lang="ru-RU" b="1">
                <a:effectLst/>
              </a:rPr>
              <a:t> МСР-1 </a:t>
            </a:r>
            <a:r>
              <a:rPr lang="en-US" b="1">
                <a:effectLst/>
              </a:rPr>
              <a:t>in comparison with</a:t>
            </a:r>
            <a:r>
              <a:rPr lang="ru-RU" b="1">
                <a:effectLst/>
              </a:rPr>
              <a:t> МС6:</a:t>
            </a:r>
          </a:p>
          <a:p>
            <a:pPr>
              <a:buFontTx/>
              <a:buNone/>
            </a:pPr>
            <a:r>
              <a:rPr lang="ru-RU" b="1">
                <a:effectLst/>
              </a:rPr>
              <a:t>	- </a:t>
            </a:r>
            <a:r>
              <a:rPr lang="en-US" sz="2000" b="1">
                <a:effectLst/>
              </a:rPr>
              <a:t>thinning of</a:t>
            </a:r>
            <a:r>
              <a:rPr lang="en-US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crust between melt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and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IZ caused by increased</a:t>
            </a:r>
            <a:br>
              <a:rPr lang="en-US" sz="2000" b="1">
                <a:effectLst/>
              </a:rPr>
            </a:br>
            <a:r>
              <a:rPr lang="en-US" sz="2000" b="1">
                <a:effectLst/>
              </a:rPr>
              <a:t> </a:t>
            </a: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heat flux and surface temperature</a:t>
            </a:r>
          </a:p>
          <a:p>
            <a:pPr>
              <a:buFontTx/>
              <a:buNone/>
            </a:pPr>
            <a:endParaRPr lang="en-US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Lower temperature of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MCP-1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IZ final boundary in comparison with</a:t>
            </a:r>
            <a:r>
              <a:rPr lang="ru-RU" b="1">
                <a:effectLst/>
              </a:rPr>
              <a:t> </a:t>
            </a:r>
            <a:r>
              <a:rPr lang="en-US" b="1">
                <a:effectLst/>
              </a:rPr>
              <a:t>MC6 is explained by a significantly increased U/Zr concentrations in </a:t>
            </a:r>
            <a:r>
              <a:rPr lang="ru-RU" b="1">
                <a:effectLst/>
              </a:rPr>
              <a:t>МСР-1 </a:t>
            </a:r>
            <a:r>
              <a:rPr lang="en-US" b="1">
                <a:effectLst/>
              </a:rPr>
              <a:t>IZ </a:t>
            </a:r>
          </a:p>
          <a:p>
            <a:pPr>
              <a:buFont typeface="Wingdings" pitchFamily="2" charset="2"/>
              <a:buChar char="Ø"/>
            </a:pPr>
            <a:endParaRPr lang="en-US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b="1">
                <a:effectLst/>
              </a:rPr>
              <a:t>The latter concentrations are probably influenced by decreased C</a:t>
            </a:r>
            <a:r>
              <a:rPr lang="en-US" b="1" baseline="-25000">
                <a:effectLst/>
              </a:rPr>
              <a:t>n</a:t>
            </a:r>
            <a:r>
              <a:rPr lang="en-US" b="1">
                <a:effectLst/>
              </a:rPr>
              <a:t>, i.e. increased content of Zr-free </a:t>
            </a:r>
            <a:br>
              <a:rPr lang="en-US" b="1">
                <a:effectLst/>
              </a:rPr>
            </a:br>
            <a:r>
              <a:rPr lang="en-US" b="1">
                <a:effectLst/>
              </a:rPr>
              <a:t>  in the melt</a:t>
            </a:r>
            <a:endParaRPr lang="ru-RU" b="1">
              <a:effectLst/>
            </a:endParaRPr>
          </a:p>
          <a:p>
            <a:pPr>
              <a:buFontTx/>
              <a:buNone/>
            </a:pPr>
            <a:endParaRPr lang="ru-RU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F2F87-BBA3-4030-B884-B70F7973D3B9}" type="slidenum">
              <a:rPr lang="en-GB"/>
              <a:pPr/>
              <a:t>19</a:t>
            </a:fld>
            <a:endParaRPr lang="en-GB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Planning for the 1</a:t>
            </a:r>
            <a:r>
              <a:rPr lang="en-US" sz="2800" baseline="30000">
                <a:effectLst/>
              </a:rPr>
              <a:t>st</a:t>
            </a:r>
            <a:r>
              <a:rPr lang="en-US" sz="2800">
                <a:effectLst/>
              </a:rPr>
              <a:t> item of the test matrix</a:t>
            </a:r>
            <a:endParaRPr lang="ru-RU" sz="2800">
              <a:effectLst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200" b="1">
                <a:effectLst/>
              </a:rPr>
              <a:t>Additional test is recommended with</a:t>
            </a:r>
            <a:r>
              <a:rPr lang="ru-RU" sz="2200" b="1">
                <a:effectLst/>
              </a:rPr>
              <a:t>:</a:t>
            </a:r>
          </a:p>
          <a:p>
            <a:pPr>
              <a:buFontTx/>
              <a:buChar char="-"/>
            </a:pPr>
            <a:r>
              <a:rPr lang="ru-RU" sz="2200" b="1">
                <a:effectLst/>
              </a:rPr>
              <a:t>С-30</a:t>
            </a:r>
            <a:r>
              <a:rPr lang="en-US" sz="2200" b="1">
                <a:effectLst/>
              </a:rPr>
              <a:t> melt composition</a:t>
            </a:r>
            <a:endParaRPr lang="ru-RU" sz="2200" b="1">
              <a:effectLst/>
            </a:endParaRP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On-line measurements of specimen corrosion depth</a:t>
            </a:r>
            <a:endParaRPr lang="ru-RU" sz="2200" b="1">
              <a:effectLst/>
            </a:endParaRP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Thermometry of the zone of maximum heat flux </a:t>
            </a:r>
          </a:p>
          <a:p>
            <a:pPr>
              <a:buFontTx/>
              <a:buChar char="-"/>
            </a:pPr>
            <a:r>
              <a:rPr lang="en-US" sz="2200" b="1">
                <a:effectLst/>
              </a:rPr>
              <a:t>Technical preparation is in progress (higher furnace power, selection of ultrasonic sensors, …)</a:t>
            </a:r>
          </a:p>
          <a:p>
            <a:pPr>
              <a:buFontTx/>
              <a:buNone/>
            </a:pPr>
            <a:endParaRPr lang="en-US" sz="2200" b="1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en-US" sz="2200" b="1">
                <a:effectLst/>
              </a:rPr>
              <a:t>Test matrix will be updated at the next project meeting</a:t>
            </a:r>
          </a:p>
          <a:p>
            <a:pPr>
              <a:buFontTx/>
              <a:buNone/>
            </a:pPr>
            <a:endParaRPr lang="ru-RU" sz="2200" b="1">
              <a:effectLst/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90E4C-C2B3-41BD-B363-71C99A1E6882}" type="slidenum">
              <a:rPr lang="en-GB"/>
              <a:pPr/>
              <a:t>2</a:t>
            </a:fld>
            <a:endParaRPr lang="en-GB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rgbClr val="990033"/>
                </a:solidFill>
                <a:effectLst/>
                <a:cs typeface="Times New Roman" pitchFamily="18" charset="0"/>
              </a:rPr>
              <a:t>Contents</a:t>
            </a:r>
            <a:endParaRPr lang="ru-RU" sz="2800">
              <a:solidFill>
                <a:srgbClr val="990033"/>
              </a:solidFill>
              <a:effectLst/>
              <a:cs typeface="Times New Roman" pitchFamily="18" charset="0"/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1557338"/>
            <a:ext cx="4410075" cy="41719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Essential information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Objectives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Experimental matrix 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Test results: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MCP-1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MC1</a:t>
            </a:r>
            <a:r>
              <a:rPr lang="ru-RU" sz="1800" b="0">
                <a:solidFill>
                  <a:srgbClr val="000066"/>
                </a:solidFill>
              </a:rPr>
              <a:t>2, </a:t>
            </a:r>
            <a:r>
              <a:rPr lang="en-US" sz="1800" b="0">
                <a:solidFill>
                  <a:srgbClr val="000066"/>
                </a:solidFill>
              </a:rPr>
              <a:t>MCP-2</a:t>
            </a:r>
          </a:p>
          <a:p>
            <a:pPr>
              <a:buFont typeface="Wingdings" pitchFamily="2" charset="2"/>
              <a:buChar char="Ø"/>
            </a:pPr>
            <a:r>
              <a:rPr lang="en-US" sz="2000" b="1">
                <a:effectLst/>
              </a:rPr>
              <a:t>Planning test</a:t>
            </a:r>
            <a:r>
              <a:rPr lang="ru-RU" sz="2000" b="1">
                <a:effectLst/>
              </a:rPr>
              <a:t>:</a:t>
            </a:r>
          </a:p>
          <a:p>
            <a:pPr lvl="1">
              <a:buFont typeface="Arial Unicode MS" pitchFamily="34" charset="-128"/>
              <a:buChar char="-"/>
            </a:pPr>
            <a:r>
              <a:rPr lang="en-US" sz="1800" b="0">
                <a:solidFill>
                  <a:srgbClr val="000066"/>
                </a:solidFill>
              </a:rPr>
              <a:t> MCP-3</a:t>
            </a:r>
          </a:p>
          <a:p>
            <a:pPr>
              <a:buFont typeface="Wingdings" pitchFamily="2" charset="2"/>
              <a:buChar char="Ø"/>
            </a:pPr>
            <a:r>
              <a:rPr lang="ru-RU" sz="2000" b="1">
                <a:effectLst/>
              </a:rPr>
              <a:t> </a:t>
            </a:r>
            <a:r>
              <a:rPr lang="en-US" sz="2000" b="1">
                <a:effectLst/>
              </a:rPr>
              <a:t>Organizational problem</a:t>
            </a:r>
            <a:endParaRPr lang="ru-RU" sz="2000" b="1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5A131-2C46-4F81-B921-C352D7ECCC22}" type="slidenum">
              <a:rPr lang="en-GB"/>
              <a:pPr/>
              <a:t>20</a:t>
            </a:fld>
            <a:endParaRPr lang="en-GB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938213"/>
            <a:ext cx="7772400" cy="4159250"/>
          </a:xfrm>
        </p:spPr>
        <p:txBody>
          <a:bodyPr/>
          <a:lstStyle/>
          <a:p>
            <a:r>
              <a:rPr lang="en-US" sz="2800"/>
              <a:t>Interaction of molten corium and vessel steel in the oxidizing atmosphere</a:t>
            </a:r>
            <a:r>
              <a:rPr lang="ru-RU" sz="2800"/>
              <a:t>.</a:t>
            </a:r>
            <a:br>
              <a:rPr lang="ru-RU" sz="2800"/>
            </a:br>
            <a:r>
              <a:rPr lang="en-US" sz="2800"/>
              <a:t>Tests</a:t>
            </a:r>
            <a:r>
              <a:rPr lang="ru-RU" sz="2800"/>
              <a:t> </a:t>
            </a:r>
            <a:r>
              <a:rPr lang="en-US" sz="2800"/>
              <a:t>MC12,</a:t>
            </a:r>
            <a:r>
              <a:rPr lang="ru-RU" sz="2800"/>
              <a:t> </a:t>
            </a:r>
            <a:r>
              <a:rPr lang="en-US" sz="2800"/>
              <a:t>MCP-2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E9EFD-F046-4CB3-AA49-B5B84A56BCD3}" type="slidenum">
              <a:rPr lang="en-GB"/>
              <a:pPr/>
              <a:t>21</a:t>
            </a:fld>
            <a:endParaRPr lang="en-GB"/>
          </a:p>
        </p:txBody>
      </p:sp>
      <p:sp>
        <p:nvSpPr>
          <p:cNvPr id="472380" name="Rectangle 316"/>
          <p:cNvSpPr>
            <a:spLocks noGrp="1" noChangeArrowheads="1"/>
          </p:cNvSpPr>
          <p:nvPr>
            <p:ph type="title"/>
          </p:nvPr>
        </p:nvSpPr>
        <p:spPr>
          <a:xfrm>
            <a:off x="152400" y="244475"/>
            <a:ext cx="8770938" cy="639763"/>
          </a:xfrm>
        </p:spPr>
        <p:txBody>
          <a:bodyPr/>
          <a:lstStyle/>
          <a:p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MC12 (1)</a:t>
            </a:r>
            <a:endParaRPr lang="en-GB" sz="2800" baseline="-25000">
              <a:effectLst/>
            </a:endParaRPr>
          </a:p>
        </p:txBody>
      </p:sp>
      <p:sp>
        <p:nvSpPr>
          <p:cNvPr id="472382" name="Text Box 318"/>
          <p:cNvSpPr txBox="1">
            <a:spLocks noChangeArrowheads="1"/>
          </p:cNvSpPr>
          <p:nvPr/>
        </p:nvSpPr>
        <p:spPr bwMode="auto">
          <a:xfrm>
            <a:off x="741363" y="944563"/>
            <a:ext cx="7729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472383" name="Text Box 319"/>
          <p:cNvSpPr txBox="1">
            <a:spLocks noChangeArrowheads="1"/>
          </p:cNvSpPr>
          <p:nvPr/>
        </p:nvSpPr>
        <p:spPr bwMode="auto">
          <a:xfrm>
            <a:off x="1835150" y="549275"/>
            <a:ext cx="6169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latin typeface="Arial" pitchFamily="34" charset="0"/>
              </a:rPr>
              <a:t>                                   </a:t>
            </a:r>
          </a:p>
          <a:p>
            <a:r>
              <a:rPr lang="ru-RU" sz="2000">
                <a:latin typeface="Arial" pitchFamily="34" charset="0"/>
              </a:rPr>
              <a:t>                    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(</a:t>
            </a:r>
            <a:r>
              <a:rPr lang="en-US" sz="2000">
                <a:solidFill>
                  <a:srgbClr val="A50021"/>
                </a:solidFill>
                <a:latin typeface="Arial" pitchFamily="34" charset="0"/>
              </a:rPr>
              <a:t>not funded by ISTC</a:t>
            </a:r>
            <a:r>
              <a:rPr lang="ru-RU" sz="2000">
                <a:solidFill>
                  <a:srgbClr val="A50021"/>
                </a:solidFill>
                <a:latin typeface="Arial" pitchFamily="34" charset="0"/>
              </a:rPr>
              <a:t>)</a:t>
            </a:r>
          </a:p>
          <a:p>
            <a:pPr algn="ctr"/>
            <a:r>
              <a:rPr lang="ru-RU" sz="2000">
                <a:latin typeface="Arial" pitchFamily="34" charset="0"/>
              </a:rPr>
              <a:t>                     </a:t>
            </a:r>
          </a:p>
        </p:txBody>
      </p:sp>
      <p:sp>
        <p:nvSpPr>
          <p:cNvPr id="472384" name="Text Box 320"/>
          <p:cNvSpPr txBox="1">
            <a:spLocks noChangeArrowheads="1"/>
          </p:cNvSpPr>
          <p:nvPr/>
        </p:nvSpPr>
        <p:spPr bwMode="auto">
          <a:xfrm>
            <a:off x="684213" y="1628775"/>
            <a:ext cx="7800975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8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FeO</a:t>
            </a:r>
            <a:r>
              <a:rPr lang="ru-RU" sz="2800" baseline="-25000">
                <a:solidFill>
                  <a:srgbClr val="000066"/>
                </a:solidFill>
                <a:latin typeface="Arial" pitchFamily="34" charset="0"/>
              </a:rPr>
              <a:t>у</a:t>
            </a:r>
            <a:endParaRPr lang="en-US" sz="2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Atmosphere: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air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steam</a:t>
            </a:r>
            <a:endParaRPr lang="ru-RU" sz="2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New data on steel corrosion rate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,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which confirms corrosion intensification at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T</a:t>
            </a:r>
            <a:r>
              <a:rPr lang="en-US" sz="2800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&gt; 1050 </a:t>
            </a:r>
            <a:r>
              <a:rPr lang="en-US" sz="2800" baseline="30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8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SEM/EDX data explain the intensification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as a result of liquid-phase diffusion of steel</a:t>
            </a:r>
            <a:br>
              <a:rPr lang="en-US" sz="28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  and corium components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9552-1FBC-4FA0-9499-9F8AF3CEC09F}" type="slidenum">
              <a:rPr lang="en-GB"/>
              <a:pPr/>
              <a:t>22</a:t>
            </a:fld>
            <a:endParaRPr lang="en-GB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0825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MC12</a:t>
            </a:r>
            <a:r>
              <a:rPr lang="ru-RU" sz="2800">
                <a:effectLst/>
              </a:rPr>
              <a:t> (2) </a:t>
            </a:r>
            <a:endParaRPr lang="ru-RU">
              <a:effectLst/>
            </a:endParaRPr>
          </a:p>
        </p:txBody>
      </p:sp>
      <p:sp>
        <p:nvSpPr>
          <p:cNvPr id="519181" name="Text Box 13"/>
          <p:cNvSpPr txBox="1">
            <a:spLocks noChangeArrowheads="1"/>
          </p:cNvSpPr>
          <p:nvPr/>
        </p:nvSpPr>
        <p:spPr bwMode="auto">
          <a:xfrm>
            <a:off x="3238500" y="884238"/>
            <a:ext cx="284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>
                <a:solidFill>
                  <a:srgbClr val="000066"/>
                </a:solidFill>
                <a:latin typeface="Arial" pitchFamily="34" charset="0"/>
              </a:rPr>
              <a:t>SEM/EDX analysis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519183" name="Picture 1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412875"/>
            <a:ext cx="4664075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184" name="Picture 1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1"/>
          <a:stretch>
            <a:fillRect/>
          </a:stretch>
        </p:blipFill>
        <p:spPr bwMode="auto">
          <a:xfrm>
            <a:off x="179388" y="1412875"/>
            <a:ext cx="42481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185" name="Text Box 17"/>
          <p:cNvSpPr txBox="1">
            <a:spLocks noChangeArrowheads="1"/>
          </p:cNvSpPr>
          <p:nvPr/>
        </p:nvSpPr>
        <p:spPr bwMode="auto">
          <a:xfrm>
            <a:off x="928688" y="54213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519186" name="Text Box 18"/>
          <p:cNvSpPr txBox="1">
            <a:spLocks noChangeArrowheads="1"/>
          </p:cNvSpPr>
          <p:nvPr/>
        </p:nvSpPr>
        <p:spPr bwMode="auto">
          <a:xfrm>
            <a:off x="511175" y="4776788"/>
            <a:ext cx="8240713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2000" baseline="-25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On corrosion layer/corium crust interface a liquid eutectic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mixture is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formed which is a multi-component system 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of corium 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and steel oxides. It produces channels trough the corium crust.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19187" name="Text Box 19"/>
          <p:cNvSpPr txBox="1">
            <a:spLocks noChangeArrowheads="1"/>
          </p:cNvSpPr>
          <p:nvPr/>
        </p:nvSpPr>
        <p:spPr bwMode="auto">
          <a:xfrm>
            <a:off x="569913" y="3941763"/>
            <a:ext cx="3481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SEM</a:t>
            </a:r>
            <a:r>
              <a:rPr lang="ru-RU" sz="2000">
                <a:latin typeface="Arial" pitchFamily="34" charset="0"/>
              </a:rPr>
              <a:t>- </a:t>
            </a:r>
            <a:r>
              <a:rPr lang="en-US" sz="2000">
                <a:latin typeface="Arial" pitchFamily="34" charset="0"/>
              </a:rPr>
              <a:t>image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IZ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corium/steel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19189" name="Rectangle 21"/>
          <p:cNvSpPr>
            <a:spLocks noChangeArrowheads="1"/>
          </p:cNvSpPr>
          <p:nvPr/>
        </p:nvSpPr>
        <p:spPr bwMode="auto">
          <a:xfrm>
            <a:off x="4462463" y="3946525"/>
            <a:ext cx="4427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SEM</a:t>
            </a:r>
            <a:r>
              <a:rPr lang="ru-RU"/>
              <a:t>- </a:t>
            </a:r>
            <a:r>
              <a:rPr lang="en-US"/>
              <a:t>image of</a:t>
            </a:r>
            <a:r>
              <a:rPr lang="ru-RU"/>
              <a:t> </a:t>
            </a:r>
            <a:r>
              <a:rPr lang="en-US"/>
              <a:t>corrosion layer and</a:t>
            </a:r>
            <a:r>
              <a:rPr lang="ru-RU"/>
              <a:t> </a:t>
            </a:r>
          </a:p>
          <a:p>
            <a:r>
              <a:rPr lang="en-US"/>
              <a:t>corium crust interface</a:t>
            </a:r>
            <a:endParaRPr lang="ru-RU"/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854CB-C9A2-4322-948F-095AE038ADCC}" type="slidenum">
              <a:rPr lang="en-GB"/>
              <a:pPr/>
              <a:t>23</a:t>
            </a:fld>
            <a:endParaRPr lang="en-GB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357188"/>
            <a:ext cx="7908925" cy="944562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900">
                <a:effectLst/>
              </a:rPr>
              <a:t> </a:t>
            </a:r>
            <a:r>
              <a:rPr lang="en-US" sz="2800">
                <a:effectLst/>
              </a:rPr>
              <a:t>MCP-2</a:t>
            </a:r>
            <a:r>
              <a:rPr lang="en-US" sz="2900">
                <a:effectLst/>
              </a:rPr>
              <a:t> (1)</a:t>
            </a:r>
            <a:endParaRPr lang="ru-RU" sz="2900">
              <a:effectLst/>
            </a:endParaRP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458788" y="1533525"/>
            <a:ext cx="828992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00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717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743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72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Corium UO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Atmosphere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Air</a:t>
            </a:r>
            <a:endParaRPr lang="ru-RU" sz="26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New corrosion rate data extend the relevant temperature range</a:t>
            </a:r>
            <a:r>
              <a:rPr lang="ru-RU" sz="2600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No corrosion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800">
                <a:solidFill>
                  <a:srgbClr val="000066"/>
                </a:solidFill>
                <a:latin typeface="Arial" pitchFamily="34" charset="0"/>
              </a:rPr>
              <a:t>intensification 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is observed until the temperature reaches T</a:t>
            </a:r>
            <a:r>
              <a:rPr lang="en-US" sz="2600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 = 1370 </a:t>
            </a:r>
            <a:r>
              <a:rPr lang="en-US" sz="2600" baseline="30000">
                <a:solidFill>
                  <a:srgbClr val="000066"/>
                </a:solidFill>
                <a:latin typeface="Arial" pitchFamily="34" charset="0"/>
              </a:rPr>
              <a:t>0</a:t>
            </a: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C</a:t>
            </a:r>
          </a:p>
          <a:p>
            <a:pPr>
              <a:buFont typeface="Wingdings" pitchFamily="2" charset="2"/>
              <a:buChar char="Ø"/>
            </a:pPr>
            <a:r>
              <a:rPr lang="en-US" sz="2600">
                <a:solidFill>
                  <a:srgbClr val="000066"/>
                </a:solidFill>
                <a:latin typeface="Arial" pitchFamily="34" charset="0"/>
              </a:rPr>
              <a:t>SEM/EDX analysis shows liquid phase in corrosion layer and its absence in corium crust during interaction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07472-1739-4200-8C99-CEDF75EB6772}" type="slidenum">
              <a:rPr lang="en-GB"/>
              <a:pPr/>
              <a:t>24</a:t>
            </a:fld>
            <a:endParaRPr lang="en-GB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5575" cy="765175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Test</a:t>
            </a:r>
            <a:r>
              <a:rPr lang="ru-RU" sz="2800">
                <a:effectLst/>
              </a:rPr>
              <a:t> </a:t>
            </a:r>
            <a:r>
              <a:rPr lang="en-US" sz="2800">
                <a:effectLst/>
              </a:rPr>
              <a:t> MCP-2  (2)</a:t>
            </a:r>
            <a:br>
              <a:rPr lang="en-US" sz="2800">
                <a:effectLst/>
              </a:rPr>
            </a:br>
            <a:endParaRPr lang="ru-RU" sz="2800">
              <a:effectLst/>
            </a:endParaRPr>
          </a:p>
        </p:txBody>
      </p:sp>
      <p:pic>
        <p:nvPicPr>
          <p:cNvPr id="551939" name="Picture 3" descr="Untitled-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681537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0" y="18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551942" name="Picture 6" descr="Untitled-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0" y="1052513"/>
            <a:ext cx="4222750" cy="417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684213" y="333375"/>
            <a:ext cx="3171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IZ microstructure on the</a:t>
            </a:r>
            <a:r>
              <a:rPr lang="ru-RU" sz="2000">
                <a:latin typeface="Arial" pitchFamily="34" charset="0"/>
              </a:rPr>
              <a:t> </a:t>
            </a:r>
          </a:p>
          <a:p>
            <a:pPr algn="ctr"/>
            <a:r>
              <a:rPr lang="en-US" sz="2000">
                <a:latin typeface="Arial" pitchFamily="34" charset="0"/>
              </a:rPr>
              <a:t>specimen periphery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5508625" y="404813"/>
            <a:ext cx="308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IZ microstructure in the</a:t>
            </a:r>
            <a:r>
              <a:rPr lang="ru-RU" sz="2000">
                <a:latin typeface="Arial" pitchFamily="34" charset="0"/>
              </a:rPr>
              <a:t> </a:t>
            </a:r>
          </a:p>
          <a:p>
            <a:pPr algn="ctr"/>
            <a:r>
              <a:rPr lang="en-US" sz="2000">
                <a:latin typeface="Arial" pitchFamily="34" charset="0"/>
              </a:rPr>
              <a:t>specimen center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564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Presence of liquid phase in corrosion layer</a:t>
            </a:r>
          </a:p>
          <a:p>
            <a:pPr>
              <a:buFont typeface="Wingdings" pitchFamily="2" charset="2"/>
              <a:buChar char="Ø"/>
            </a:pP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Absence of liquid phase in corium crust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62996-97B7-421E-9F23-4B0C2A20E4A0}" type="slidenum">
              <a:rPr lang="en-GB"/>
              <a:pPr/>
              <a:t>25</a:t>
            </a:fld>
            <a:endParaRPr lang="en-GB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639763"/>
          </a:xfrm>
        </p:spPr>
        <p:txBody>
          <a:bodyPr/>
          <a:lstStyle/>
          <a:p>
            <a:pPr defTabSz="925513"/>
            <a:r>
              <a:rPr lang="en-US" sz="2800">
                <a:effectLst/>
              </a:rPr>
              <a:t>Corrosion model</a:t>
            </a:r>
            <a:endParaRPr lang="ru-RU" sz="1900">
              <a:effectLst/>
              <a:sym typeface="Symbol" pitchFamily="18" charset="2"/>
            </a:endParaRPr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25" name="Text Box 17"/>
          <p:cNvSpPr txBox="1">
            <a:spLocks noChangeArrowheads="1"/>
          </p:cNvSpPr>
          <p:nvPr/>
        </p:nvSpPr>
        <p:spPr bwMode="auto">
          <a:xfrm>
            <a:off x="684213" y="1341438"/>
            <a:ext cx="83756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W – corrosion rate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m/s</a:t>
            </a:r>
            <a:endParaRPr lang="ru-RU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A 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pre-exponential factor</a:t>
            </a:r>
            <a:r>
              <a:rPr lang="ru-RU" sz="2000">
                <a:latin typeface="Arial" pitchFamily="34" charset="0"/>
              </a:rPr>
              <a:t>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E</a:t>
            </a:r>
            <a:r>
              <a:rPr lang="en-US" sz="2000" baseline="-25000">
                <a:latin typeface="Arial" pitchFamily="34" charset="0"/>
              </a:rPr>
              <a:t>a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activation energy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J</a:t>
            </a:r>
            <a:r>
              <a:rPr lang="ru-RU" sz="2000">
                <a:latin typeface="Arial" pitchFamily="34" charset="0"/>
              </a:rPr>
              <a:t>/</a:t>
            </a:r>
            <a:r>
              <a:rPr lang="en-US" sz="2000">
                <a:latin typeface="Arial" pitchFamily="34" charset="0"/>
              </a:rPr>
              <a:t>mol</a:t>
            </a:r>
            <a:r>
              <a:rPr lang="ru-RU" sz="2000">
                <a:latin typeface="Arial" pitchFamily="34" charset="0"/>
              </a:rPr>
              <a:t>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R </a:t>
            </a:r>
            <a:r>
              <a:rPr lang="ru-RU" sz="2000">
                <a:latin typeface="Arial" pitchFamily="34" charset="0"/>
              </a:rPr>
              <a:t>=</a:t>
            </a:r>
            <a:r>
              <a:rPr lang="en-US" sz="2000">
                <a:latin typeface="Arial" pitchFamily="34" charset="0"/>
              </a:rPr>
              <a:t> </a:t>
            </a:r>
            <a:r>
              <a:rPr lang="ru-RU" sz="2000">
                <a:latin typeface="Arial" pitchFamily="34" charset="0"/>
              </a:rPr>
              <a:t>8.314 </a:t>
            </a:r>
            <a:r>
              <a:rPr lang="en-US" sz="2000">
                <a:latin typeface="Arial" pitchFamily="34" charset="0"/>
              </a:rPr>
              <a:t>J</a:t>
            </a:r>
            <a:r>
              <a:rPr lang="ru-RU" sz="2000">
                <a:latin typeface="Arial" pitchFamily="34" charset="0"/>
              </a:rPr>
              <a:t>/(</a:t>
            </a:r>
            <a:r>
              <a:rPr lang="en-US" sz="2000">
                <a:latin typeface="Arial" pitchFamily="34" charset="0"/>
              </a:rPr>
              <a:t>mol</a:t>
            </a:r>
            <a:r>
              <a:rPr lang="ru-RU" sz="2000">
                <a:latin typeface="Arial" pitchFamily="34" charset="0"/>
                <a:sym typeface="Symbol" pitchFamily="18" charset="2"/>
              </a:rPr>
              <a:t></a:t>
            </a:r>
            <a:r>
              <a:rPr lang="ru-RU" sz="2000">
                <a:latin typeface="Arial" pitchFamily="34" charset="0"/>
              </a:rPr>
              <a:t>К) – </a:t>
            </a:r>
            <a:r>
              <a:rPr lang="en-US" sz="2000">
                <a:latin typeface="Arial" pitchFamily="34" charset="0"/>
              </a:rPr>
              <a:t>universal gas constant</a:t>
            </a:r>
            <a:r>
              <a:rPr lang="ru-RU" sz="2000">
                <a:latin typeface="Arial" pitchFamily="34" charset="0"/>
              </a:rPr>
              <a:t>;</a:t>
            </a:r>
          </a:p>
          <a:p>
            <a:r>
              <a:rPr lang="en-US" sz="2000">
                <a:latin typeface="Symbol" pitchFamily="18" charset="2"/>
              </a:rPr>
              <a:t>d </a:t>
            </a:r>
            <a:r>
              <a:rPr lang="ru-RU" sz="2000">
                <a:latin typeface="Arial" pitchFamily="34" charset="0"/>
              </a:rPr>
              <a:t>– </a:t>
            </a:r>
            <a:r>
              <a:rPr lang="en-US" sz="2000">
                <a:latin typeface="Arial" pitchFamily="34" charset="0"/>
              </a:rPr>
              <a:t>thickness of corium crust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>
                <a:latin typeface="Arial" pitchFamily="34" charset="0"/>
              </a:rPr>
              <a:t>;</a:t>
            </a:r>
          </a:p>
          <a:p>
            <a:r>
              <a:rPr lang="ru-RU" sz="2000">
                <a:latin typeface="Arial" pitchFamily="34" charset="0"/>
                <a:sym typeface="Symbol" pitchFamily="18" charset="2"/>
              </a:rPr>
              <a:t>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thermal conductivity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MW</a:t>
            </a:r>
            <a:r>
              <a:rPr lang="ru-RU" sz="2000">
                <a:latin typeface="Arial" pitchFamily="34" charset="0"/>
              </a:rPr>
              <a:t>/(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>
                <a:latin typeface="Arial" pitchFamily="34" charset="0"/>
              </a:rPr>
              <a:t> К);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T</a:t>
            </a:r>
            <a:r>
              <a:rPr lang="en-US" sz="2000" baseline="-25000">
                <a:latin typeface="Arial" pitchFamily="34" charset="0"/>
              </a:rPr>
              <a:t>sol</a:t>
            </a:r>
            <a:r>
              <a:rPr lang="en-US" sz="20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T</a:t>
            </a:r>
            <a:r>
              <a:rPr lang="en-US" sz="2000" baseline="-25000">
                <a:latin typeface="Arial" pitchFamily="34" charset="0"/>
              </a:rPr>
              <a:t>S</a:t>
            </a:r>
            <a:r>
              <a:rPr lang="ru-RU" sz="2000" baseline="-25000">
                <a:latin typeface="Arial" pitchFamily="34" charset="0"/>
              </a:rPr>
              <a:t> </a:t>
            </a:r>
            <a:r>
              <a:rPr lang="ru-RU" sz="2000">
                <a:latin typeface="Arial" pitchFamily="34" charset="0"/>
              </a:rPr>
              <a:t>– </a:t>
            </a:r>
            <a:r>
              <a:rPr lang="en-US" sz="2000">
                <a:latin typeface="Arial" pitchFamily="34" charset="0"/>
              </a:rPr>
              <a:t>solidus temperature of crust composition and temperature</a:t>
            </a:r>
            <a:endParaRPr lang="ru-RU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on the steel surface</a:t>
            </a:r>
            <a:r>
              <a:rPr lang="ru-RU" sz="2000">
                <a:latin typeface="Arial" pitchFamily="34" charset="0"/>
              </a:rPr>
              <a:t>,  К;</a:t>
            </a:r>
            <a:endParaRPr lang="en-US" sz="2000">
              <a:latin typeface="Arial" pitchFamily="34" charset="0"/>
            </a:endParaRPr>
          </a:p>
          <a:p>
            <a:r>
              <a:rPr lang="en-US" sz="2000">
                <a:latin typeface="Arial" pitchFamily="34" charset="0"/>
              </a:rPr>
              <a:t>q</a:t>
            </a:r>
            <a:r>
              <a:rPr lang="ru-RU" sz="2000">
                <a:latin typeface="Arial" pitchFamily="34" charset="0"/>
              </a:rPr>
              <a:t> – </a:t>
            </a:r>
            <a:r>
              <a:rPr lang="en-US" sz="2000">
                <a:latin typeface="Arial" pitchFamily="34" charset="0"/>
              </a:rPr>
              <a:t>heat flux</a:t>
            </a:r>
            <a:r>
              <a:rPr lang="ru-RU" sz="2000">
                <a:latin typeface="Arial" pitchFamily="34" charset="0"/>
              </a:rPr>
              <a:t>, </a:t>
            </a:r>
            <a:r>
              <a:rPr lang="en-US" sz="2000">
                <a:latin typeface="Arial" pitchFamily="34" charset="0"/>
              </a:rPr>
              <a:t>MW</a:t>
            </a:r>
            <a:r>
              <a:rPr lang="ru-RU" sz="2000">
                <a:latin typeface="Arial" pitchFamily="34" charset="0"/>
              </a:rPr>
              <a:t>/</a:t>
            </a:r>
            <a:r>
              <a:rPr lang="en-US" sz="2000">
                <a:latin typeface="Arial" pitchFamily="34" charset="0"/>
              </a:rPr>
              <a:t>m</a:t>
            </a:r>
            <a:r>
              <a:rPr lang="ru-RU" sz="2000" baseline="30000">
                <a:latin typeface="Arial" pitchFamily="34" charset="0"/>
              </a:rPr>
              <a:t>2</a:t>
            </a:r>
            <a:r>
              <a:rPr lang="ru-RU" sz="2000">
                <a:latin typeface="Arial" pitchFamily="34" charset="0"/>
              </a:rPr>
              <a:t>.</a:t>
            </a:r>
          </a:p>
        </p:txBody>
      </p:sp>
      <p:sp>
        <p:nvSpPr>
          <p:cNvPr id="478227" name="Rectangle 19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29" name="Rectangle 21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78230" name="Text Box 22"/>
          <p:cNvSpPr txBox="1">
            <a:spLocks noChangeArrowheads="1"/>
          </p:cNvSpPr>
          <p:nvPr/>
        </p:nvSpPr>
        <p:spPr bwMode="auto">
          <a:xfrm>
            <a:off x="3444875" y="908050"/>
            <a:ext cx="2595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>
                <a:latin typeface="Arial" pitchFamily="34" charset="0"/>
              </a:rPr>
              <a:t>- </a:t>
            </a:r>
            <a:r>
              <a:rPr lang="en-US" sz="2000">
                <a:latin typeface="Arial" pitchFamily="34" charset="0"/>
              </a:rPr>
              <a:t>Tamman equation;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478232" name="Rectangle 2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1" name="Object 23"/>
          <p:cNvGraphicFramePr>
            <a:graphicFrameLocks noChangeAspect="1"/>
          </p:cNvGraphicFramePr>
          <p:nvPr/>
        </p:nvGraphicFramePr>
        <p:xfrm>
          <a:off x="611188" y="692150"/>
          <a:ext cx="270351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0" name="Формула" r:id="rId3" imgW="1422400" imgH="469900" progId="Equation.3">
                  <p:embed/>
                </p:oleObj>
              </mc:Choice>
              <mc:Fallback>
                <p:oleObj name="Формула" r:id="rId3" imgW="1422400" imgH="4699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92150"/>
                        <a:ext cx="2703512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34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3" name="Object 25"/>
          <p:cNvGraphicFramePr>
            <a:graphicFrameLocks noChangeAspect="1"/>
          </p:cNvGraphicFramePr>
          <p:nvPr/>
        </p:nvGraphicFramePr>
        <p:xfrm>
          <a:off x="6516688" y="765175"/>
          <a:ext cx="2070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1" name="Формула" r:id="rId5" imgW="1091726" imgH="418918" progId="Equation.3">
                  <p:embed/>
                </p:oleObj>
              </mc:Choice>
              <mc:Fallback>
                <p:oleObj name="Формула" r:id="rId5" imgW="1091726" imgH="418918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765175"/>
                        <a:ext cx="20701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36" name="Text Box 28"/>
          <p:cNvSpPr txBox="1">
            <a:spLocks noChangeArrowheads="1"/>
          </p:cNvSpPr>
          <p:nvPr/>
        </p:nvSpPr>
        <p:spPr bwMode="auto">
          <a:xfrm>
            <a:off x="971550" y="4221163"/>
            <a:ext cx="5108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Arial" pitchFamily="34" charset="0"/>
              </a:rPr>
              <a:t>Assumptions:</a:t>
            </a:r>
            <a:endParaRPr lang="ru-RU" sz="200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corrosion layer thickness 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is neglected;</a:t>
            </a: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>
                <a:latin typeface="Arial" pitchFamily="34" charset="0"/>
              </a:rPr>
              <a:t> = const;</a:t>
            </a:r>
          </a:p>
          <a:p>
            <a:pPr>
              <a:buFontTx/>
              <a:buChar char="•"/>
            </a:pPr>
            <a:r>
              <a:rPr lang="en-US" sz="2000">
                <a:latin typeface="Arial" pitchFamily="34" charset="0"/>
              </a:rPr>
              <a:t> T = T</a:t>
            </a:r>
            <a:r>
              <a:rPr lang="en-US" sz="2000" baseline="-25000">
                <a:latin typeface="Arial" pitchFamily="34" charset="0"/>
              </a:rPr>
              <a:t>s</a:t>
            </a:r>
            <a:endParaRPr lang="ru-RU" sz="2000" baseline="-25000">
              <a:latin typeface="Arial" pitchFamily="34" charset="0"/>
            </a:endParaRPr>
          </a:p>
        </p:txBody>
      </p:sp>
      <p:sp>
        <p:nvSpPr>
          <p:cNvPr id="478237" name="Text Box 29"/>
          <p:cNvSpPr txBox="1">
            <a:spLocks noChangeArrowheads="1"/>
          </p:cNvSpPr>
          <p:nvPr/>
        </p:nvSpPr>
        <p:spPr bwMode="auto">
          <a:xfrm>
            <a:off x="3184525" y="5511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ru-RU" sz="2000">
              <a:latin typeface="Arial" pitchFamily="34" charset="0"/>
            </a:endParaRPr>
          </a:p>
        </p:txBody>
      </p:sp>
      <p:sp>
        <p:nvSpPr>
          <p:cNvPr id="47823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78238" name="Object 30"/>
          <p:cNvGraphicFramePr>
            <a:graphicFrameLocks noChangeAspect="1"/>
          </p:cNvGraphicFramePr>
          <p:nvPr/>
        </p:nvGraphicFramePr>
        <p:xfrm>
          <a:off x="2555875" y="5373688"/>
          <a:ext cx="37385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42" name="Формула" r:id="rId7" imgW="1955800" imgH="482600" progId="Equation.3">
                  <p:embed/>
                </p:oleObj>
              </mc:Choice>
              <mc:Fallback>
                <p:oleObj name="Формула" r:id="rId7" imgW="1955800" imgH="482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373688"/>
                        <a:ext cx="37385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0CD8-2686-4686-B78A-68587FB1BA8A}" type="slidenum">
              <a:rPr lang="en-GB"/>
              <a:pPr/>
              <a:t>26</a:t>
            </a:fld>
            <a:endParaRPr lang="en-GB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0500"/>
            <a:ext cx="7772400" cy="639763"/>
          </a:xfrm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2800">
                <a:effectLst/>
              </a:rPr>
              <a:t>                             </a:t>
            </a:r>
            <a:r>
              <a:rPr lang="en-US" sz="2800">
                <a:effectLst/>
              </a:rPr>
              <a:t/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Summary of experiment data</a:t>
            </a:r>
            <a:br>
              <a:rPr lang="en-US" sz="2800">
                <a:effectLst/>
              </a:rPr>
            </a:br>
            <a:endParaRPr lang="ru-RU" sz="2800">
              <a:effectLst/>
            </a:endParaRPr>
          </a:p>
        </p:txBody>
      </p:sp>
      <p:pic>
        <p:nvPicPr>
          <p:cNvPr id="552963" name="Picture 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6175" b="2461"/>
          <a:stretch>
            <a:fillRect/>
          </a:stretch>
        </p:blipFill>
        <p:spPr>
          <a:xfrm>
            <a:off x="0" y="1065213"/>
            <a:ext cx="6030913" cy="528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116513" y="2341563"/>
            <a:ext cx="39608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rgbClr val="000066"/>
                </a:solidFill>
                <a:latin typeface="Arial" pitchFamily="34" charset="0"/>
              </a:rPr>
              <a:t>Mean-square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deviations:</a:t>
            </a:r>
          </a:p>
          <a:p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– 25 %</a:t>
            </a:r>
          </a:p>
          <a:p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2+</a:t>
            </a:r>
            <a:r>
              <a:rPr lang="en-US" sz="2000" baseline="-25000">
                <a:solidFill>
                  <a:srgbClr val="000066"/>
                </a:solidFill>
                <a:latin typeface="Arial" pitchFamily="34" charset="0"/>
              </a:rPr>
              <a:t>x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ZrO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-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FeO</a:t>
            </a:r>
            <a:r>
              <a:rPr lang="ru-RU" sz="2000" baseline="-25000">
                <a:solidFill>
                  <a:srgbClr val="000066"/>
                </a:solidFill>
                <a:latin typeface="Arial" pitchFamily="34" charset="0"/>
              </a:rPr>
              <a:t>у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– 35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%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21A23-92B3-4855-BBF7-3A19B477F994}" type="slidenum">
              <a:rPr lang="en-GB"/>
              <a:pPr/>
              <a:t>27</a:t>
            </a:fld>
            <a:endParaRPr lang="en-GB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227013"/>
            <a:ext cx="7772400" cy="639762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Correlations for corrosion rate</a:t>
            </a:r>
            <a:endParaRPr lang="ru-RU" sz="2800">
              <a:effectLst/>
            </a:endParaRPr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2700338" y="908050"/>
            <a:ext cx="375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l" defTabSz="762000">
              <a:tabLst>
                <a:tab pos="5221288" algn="l"/>
              </a:tabLst>
            </a:pPr>
            <a:r>
              <a:rPr lang="en-US" sz="2400" u="sng">
                <a:solidFill>
                  <a:srgbClr val="000066"/>
                </a:solidFill>
              </a:rPr>
              <a:t>Corium</a:t>
            </a:r>
            <a:r>
              <a:rPr lang="ru-RU" sz="2400" u="sng">
                <a:solidFill>
                  <a:srgbClr val="000066"/>
                </a:solidFill>
              </a:rPr>
              <a:t> 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 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GB" sz="2400" u="sng">
              <a:solidFill>
                <a:srgbClr val="000066"/>
              </a:solidFill>
              <a:latin typeface="Times New Roman" pitchFamily="18" charset="0"/>
            </a:endParaRP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1835150" y="1412875"/>
          <a:ext cx="52482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5" name="Формула" r:id="rId3" imgW="2387600" imgH="533400" progId="Equation.3">
                  <p:embed/>
                </p:oleObj>
              </mc:Choice>
              <mc:Fallback>
                <p:oleObj name="Формула" r:id="rId3" imgW="23876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12875"/>
                        <a:ext cx="5248275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2268538" y="3284538"/>
            <a:ext cx="4595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9750" algn="just" defTabSz="762000">
              <a:tabLst>
                <a:tab pos="5221288" algn="l"/>
              </a:tabLst>
            </a:pPr>
            <a:r>
              <a:rPr lang="en-US" sz="2400" u="sng">
                <a:solidFill>
                  <a:srgbClr val="000066"/>
                </a:solidFill>
              </a:rPr>
              <a:t>Corium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UO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2+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ZrO</a:t>
            </a:r>
            <a:r>
              <a:rPr lang="en-GB" sz="2400" u="sng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r>
              <a:rPr lang="en-GB" sz="2400" u="sng">
                <a:solidFill>
                  <a:srgbClr val="000066"/>
                </a:solidFill>
                <a:cs typeface="Times New Roman" pitchFamily="18" charset="0"/>
              </a:rPr>
              <a:t>- </a:t>
            </a:r>
            <a:r>
              <a:rPr lang="en-US" sz="2400" u="sng">
                <a:solidFill>
                  <a:srgbClr val="000066"/>
                </a:solidFill>
                <a:cs typeface="Times New Roman" pitchFamily="18" charset="0"/>
              </a:rPr>
              <a:t>FeO</a:t>
            </a:r>
            <a:r>
              <a:rPr lang="en-US" sz="2400" u="sng" baseline="-30000">
                <a:solidFill>
                  <a:srgbClr val="000066"/>
                </a:solidFill>
                <a:cs typeface="Times New Roman" pitchFamily="18" charset="0"/>
              </a:rPr>
              <a:t>y</a:t>
            </a:r>
            <a:r>
              <a:rPr lang="en-US" b="0" baseline="-3000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GB" b="0">
                <a:solidFill>
                  <a:srgbClr val="000066"/>
                </a:solidFill>
                <a:cs typeface="Times New Roman" pitchFamily="18" charset="0"/>
              </a:rPr>
              <a:t> </a:t>
            </a:r>
            <a:endParaRPr lang="en-GB" b="0">
              <a:solidFill>
                <a:srgbClr val="000066"/>
              </a:solidFill>
            </a:endParaRPr>
          </a:p>
        </p:txBody>
      </p: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468313" y="3892550"/>
          <a:ext cx="80867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6" name="Формула" r:id="rId5" imgW="4165600" imgH="508000" progId="Equation.3">
                  <p:embed/>
                </p:oleObj>
              </mc:Choice>
              <mc:Fallback>
                <p:oleObj name="Формула" r:id="rId5" imgW="4165600" imgH="508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892550"/>
                        <a:ext cx="8086725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1743075" y="4149725"/>
            <a:ext cx="31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/>
            <a:endParaRPr lang="ru-RU" b="0">
              <a:latin typeface="Times New Roman" pitchFamily="18" charset="0"/>
              <a:cs typeface="Times New Roman" pitchFamily="18" charset="0"/>
            </a:endParaRPr>
          </a:p>
          <a:p>
            <a:pPr algn="l" defTabSz="762000"/>
            <a:r>
              <a:rPr lang="ru-RU" b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b="0">
                <a:latin typeface="Times New Roman" pitchFamily="18" charset="0"/>
              </a:rPr>
              <a:t> </a:t>
            </a:r>
          </a:p>
        </p:txBody>
      </p:sp>
      <p:sp>
        <p:nvSpPr>
          <p:cNvPr id="553992" name="Text Box 8"/>
          <p:cNvSpPr txBox="1">
            <a:spLocks noChangeArrowheads="1"/>
          </p:cNvSpPr>
          <p:nvPr/>
        </p:nvSpPr>
        <p:spPr bwMode="auto">
          <a:xfrm>
            <a:off x="409575" y="2662238"/>
            <a:ext cx="8297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>
                <a:latin typeface="Arial" pitchFamily="34" charset="0"/>
              </a:rPr>
              <a:t>(</a:t>
            </a:r>
            <a:r>
              <a:rPr lang="en-US" sz="1800">
                <a:latin typeface="Arial" pitchFamily="34" charset="0"/>
              </a:rPr>
              <a:t>U/Zr</a:t>
            </a:r>
            <a:r>
              <a:rPr lang="ru-RU" sz="1800">
                <a:latin typeface="Arial" pitchFamily="34" charset="0"/>
              </a:rPr>
              <a:t>)</a:t>
            </a:r>
            <a:r>
              <a:rPr lang="en-US" sz="1800" baseline="-25000">
                <a:latin typeface="Arial" pitchFamily="34" charset="0"/>
              </a:rPr>
              <a:t>at </a:t>
            </a:r>
            <a:r>
              <a:rPr lang="en-US" sz="1800">
                <a:latin typeface="Arial" pitchFamily="34" charset="0"/>
                <a:sym typeface="Symbol" pitchFamily="18" charset="2"/>
              </a:rPr>
              <a:t>1.1 ; T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s</a:t>
            </a:r>
            <a:r>
              <a:rPr lang="en-US" sz="1800">
                <a:latin typeface="Arial" pitchFamily="34" charset="0"/>
                <a:sym typeface="Symbol" pitchFamily="18" charset="2"/>
              </a:rPr>
              <a:t> = 870…1370C; q  = 0.74…1.19 MW/m</a:t>
            </a:r>
            <a:r>
              <a:rPr lang="en-US" sz="1800" baseline="30000">
                <a:latin typeface="Arial" pitchFamily="34" charset="0"/>
                <a:sym typeface="Symbol" pitchFamily="18" charset="2"/>
              </a:rPr>
              <a:t>2</a:t>
            </a:r>
            <a:r>
              <a:rPr lang="en-US" sz="1800">
                <a:latin typeface="Arial" pitchFamily="34" charset="0"/>
                <a:sym typeface="Symbol" pitchFamily="18" charset="2"/>
              </a:rPr>
              <a:t>; C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FeO</a:t>
            </a:r>
            <a:r>
              <a:rPr lang="en-US" sz="1800" baseline="-30000">
                <a:latin typeface="Arial" pitchFamily="34" charset="0"/>
                <a:sym typeface="Symbol" pitchFamily="18" charset="2"/>
              </a:rPr>
              <a:t>y</a:t>
            </a:r>
            <a:r>
              <a:rPr lang="en-US" sz="1800">
                <a:latin typeface="Arial" pitchFamily="34" charset="0"/>
                <a:sym typeface="Symbol" pitchFamily="18" charset="2"/>
              </a:rPr>
              <a:t> = 0…5 %mass</a:t>
            </a:r>
            <a:endParaRPr lang="en-US" sz="1800" baseline="-30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53993" name="Text Box 9"/>
          <p:cNvSpPr txBox="1">
            <a:spLocks noChangeArrowheads="1"/>
          </p:cNvSpPr>
          <p:nvPr/>
        </p:nvSpPr>
        <p:spPr bwMode="auto">
          <a:xfrm>
            <a:off x="0" y="5157788"/>
            <a:ext cx="9151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>
                <a:latin typeface="Arial" pitchFamily="34" charset="0"/>
              </a:rPr>
              <a:t>(</a:t>
            </a:r>
            <a:r>
              <a:rPr lang="en-US" sz="1800">
                <a:latin typeface="Arial" pitchFamily="34" charset="0"/>
              </a:rPr>
              <a:t>U/Zr</a:t>
            </a:r>
            <a:r>
              <a:rPr lang="ru-RU" sz="1800">
                <a:latin typeface="Arial" pitchFamily="34" charset="0"/>
              </a:rPr>
              <a:t>)</a:t>
            </a:r>
            <a:r>
              <a:rPr lang="en-US" sz="1800" baseline="-25000">
                <a:latin typeface="Arial" pitchFamily="34" charset="0"/>
              </a:rPr>
              <a:t>at</a:t>
            </a:r>
            <a:r>
              <a:rPr lang="en-US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  <a:sym typeface="Symbol" pitchFamily="18" charset="2"/>
              </a:rPr>
              <a:t>= </a:t>
            </a:r>
            <a:r>
              <a:rPr lang="ru-RU" sz="1800">
                <a:latin typeface="Arial" pitchFamily="34" charset="0"/>
                <a:sym typeface="Symbol" pitchFamily="18" charset="2"/>
              </a:rPr>
              <a:t>0</a:t>
            </a:r>
            <a:r>
              <a:rPr lang="en-US" sz="1800">
                <a:latin typeface="Arial" pitchFamily="34" charset="0"/>
                <a:sym typeface="Symbol" pitchFamily="18" charset="2"/>
              </a:rPr>
              <a:t>.11... 1.05; T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s</a:t>
            </a:r>
            <a:r>
              <a:rPr lang="en-US" sz="1800">
                <a:latin typeface="Arial" pitchFamily="34" charset="0"/>
                <a:sym typeface="Symbol" pitchFamily="18" charset="2"/>
              </a:rPr>
              <a:t> = 720…1200C; q  = 0.3…1.3 MW/m</a:t>
            </a:r>
            <a:r>
              <a:rPr lang="en-US" sz="1800" baseline="30000">
                <a:latin typeface="Arial" pitchFamily="34" charset="0"/>
                <a:sym typeface="Symbol" pitchFamily="18" charset="2"/>
              </a:rPr>
              <a:t>2</a:t>
            </a:r>
            <a:r>
              <a:rPr lang="en-US" sz="1800">
                <a:latin typeface="Arial" pitchFamily="34" charset="0"/>
                <a:sym typeface="Symbol" pitchFamily="18" charset="2"/>
              </a:rPr>
              <a:t>; C</a:t>
            </a:r>
            <a:r>
              <a:rPr lang="en-US" sz="1800" baseline="-25000">
                <a:latin typeface="Arial" pitchFamily="34" charset="0"/>
                <a:sym typeface="Symbol" pitchFamily="18" charset="2"/>
              </a:rPr>
              <a:t>FeO</a:t>
            </a:r>
            <a:r>
              <a:rPr lang="en-US" sz="1800" baseline="-30000">
                <a:latin typeface="Arial" pitchFamily="34" charset="0"/>
                <a:sym typeface="Symbol" pitchFamily="18" charset="2"/>
              </a:rPr>
              <a:t>y</a:t>
            </a:r>
            <a:r>
              <a:rPr lang="en-US" sz="1800">
                <a:latin typeface="Arial" pitchFamily="34" charset="0"/>
                <a:sym typeface="Symbol" pitchFamily="18" charset="2"/>
              </a:rPr>
              <a:t> = 20…30 %mass</a:t>
            </a:r>
            <a:endParaRPr lang="ru-RU" sz="1800">
              <a:latin typeface="Arial" pitchFamily="34" charset="0"/>
            </a:endParaRPr>
          </a:p>
        </p:txBody>
      </p:sp>
      <p:sp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2111375" y="5876925"/>
            <a:ext cx="4076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pitchFamily="34" charset="0"/>
              </a:rPr>
              <a:t>Units:</a:t>
            </a:r>
            <a:r>
              <a:rPr lang="ru-RU" sz="2000">
                <a:latin typeface="Arial" pitchFamily="34" charset="0"/>
              </a:rPr>
              <a:t> </a:t>
            </a:r>
            <a:r>
              <a:rPr lang="en-US" sz="2000">
                <a:latin typeface="Arial" pitchFamily="34" charset="0"/>
              </a:rPr>
              <a:t>W – m/s; q – MW/m</a:t>
            </a:r>
            <a:r>
              <a:rPr lang="en-US" sz="2000" baseline="30000">
                <a:latin typeface="Arial" pitchFamily="34" charset="0"/>
              </a:rPr>
              <a:t>2</a:t>
            </a:r>
            <a:r>
              <a:rPr lang="en-US" sz="2000">
                <a:latin typeface="Arial" pitchFamily="34" charset="0"/>
              </a:rPr>
              <a:t>; T - K</a:t>
            </a:r>
            <a:endParaRPr lang="ru-RU" sz="2000"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82F93-9731-4500-8B47-CC0130E63BFF}" type="slidenum">
              <a:rPr lang="en-GB"/>
              <a:pPr/>
              <a:t>28</a:t>
            </a:fld>
            <a:endParaRPr lang="en-GB"/>
          </a:p>
        </p:txBody>
      </p:sp>
      <p:sp>
        <p:nvSpPr>
          <p:cNvPr id="555010" name="Text Box 2"/>
          <p:cNvSpPr txBox="1">
            <a:spLocks noChangeArrowheads="1"/>
          </p:cNvSpPr>
          <p:nvPr/>
        </p:nvSpPr>
        <p:spPr bwMode="auto">
          <a:xfrm flipV="1">
            <a:off x="2746375" y="965200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 b="0">
              <a:solidFill>
                <a:srgbClr val="000066"/>
              </a:solidFill>
              <a:latin typeface="Arial" pitchFamily="34" charset="0"/>
            </a:endParaRPr>
          </a:p>
        </p:txBody>
      </p:sp>
      <p:graphicFrame>
        <p:nvGraphicFramePr>
          <p:cNvPr id="555011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189913" y="1981200"/>
          <a:ext cx="9540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19" name="Формула" r:id="rId3" imgW="126720" imgH="241200" progId="Equation.3">
                  <p:embed/>
                </p:oleObj>
              </mc:Choice>
              <mc:Fallback>
                <p:oleObj name="Формула" r:id="rId3" imgW="12672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1981200"/>
                        <a:ext cx="9540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3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684213" y="404813"/>
            <a:ext cx="77724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defTabSz="1111250"/>
            <a:r>
              <a:rPr lang="en-US" sz="2800">
                <a:solidFill>
                  <a:srgbClr val="A50021"/>
                </a:solidFill>
              </a:rPr>
              <a:t>Discussion (1)</a:t>
            </a:r>
            <a:endParaRPr lang="ru-RU" sz="2800">
              <a:solidFill>
                <a:srgbClr val="FF0066"/>
              </a:solidFill>
            </a:endParaRPr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184150" y="5751513"/>
            <a:ext cx="89598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415925" indent="-415925" algn="l" defTabSz="111125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      </a:t>
            </a:r>
            <a:endParaRPr lang="en-US" sz="1800" b="0" baseline="3000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5550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defTabSz="762000">
              <a:tabLst>
                <a:tab pos="5491163" algn="l"/>
              </a:tabLst>
            </a:pPr>
            <a:endParaRPr lang="ru-RU" sz="2400" b="0">
              <a:latin typeface="Times New Roman" pitchFamily="18" charset="0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179388" y="1052513"/>
            <a:ext cx="87852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Liquid phase diffusion causes corrosion intensification at steel interaction with fusible 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FeO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corium after reaching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1050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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2000">
                <a:latin typeface="Arial" pitchFamily="34" charset="0"/>
              </a:rPr>
              <a:t> 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on the</a:t>
            </a:r>
            <a:r>
              <a:rPr lang="en-US" sz="2000"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steel surface</a:t>
            </a:r>
          </a:p>
          <a:p>
            <a:pPr algn="just"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rate depends on corium composition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It is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2…3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times higher for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ru-RU" baseline="-25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than for UO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2+x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ZrO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– FeO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 at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</a:t>
            </a:r>
            <a:r>
              <a:rPr lang="en-US" baseline="-25000">
                <a:solidFill>
                  <a:srgbClr val="000066"/>
                </a:solidFill>
                <a:latin typeface="Arial" pitchFamily="34" charset="0"/>
              </a:rPr>
              <a:t>s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&lt;1050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</a:t>
            </a:r>
            <a:r>
              <a:rPr lang="en-US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C, in absence of a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liquid phase in the corium crust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The higher is Fe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concentration in melt, the faster is diffusion of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Fe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ions through the corium crust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. 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rate is insensitive the above melt atmosphere 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(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steam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air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)</a:t>
            </a: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684213" y="5734050"/>
            <a:ext cx="8459787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/>
          <a:lstStyle/>
          <a:p>
            <a:pPr marL="415925" indent="-415925" algn="l" defTabSz="1111250">
              <a:spcBef>
                <a:spcPct val="20000"/>
              </a:spcBef>
              <a:buFont typeface="Wingdings" pitchFamily="2" charset="2"/>
              <a:buNone/>
            </a:pPr>
            <a:r>
              <a:rPr lang="en-US" sz="1800" b="0">
                <a:solidFill>
                  <a:srgbClr val="000066"/>
                </a:solidFill>
              </a:rPr>
              <a:t>      </a:t>
            </a:r>
            <a:endParaRPr lang="en-US" sz="1800" b="0" baseline="30000">
              <a:solidFill>
                <a:srgbClr val="000066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7F16-1A19-4FB7-BE4C-F09960A3A69D}" type="slidenum">
              <a:rPr lang="en-GB"/>
              <a:pPr/>
              <a:t>29</a:t>
            </a:fld>
            <a:endParaRPr lang="en-GB"/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639762"/>
          </a:xfrm>
          <a:noFill/>
          <a:ln/>
        </p:spPr>
        <p:txBody>
          <a:bodyPr/>
          <a:lstStyle/>
          <a:p>
            <a:pPr defTabSz="1111250"/>
            <a:r>
              <a:rPr lang="en-US" sz="2800">
                <a:effectLst/>
              </a:rPr>
              <a:t>Discussion (2)</a:t>
            </a:r>
            <a:endParaRPr lang="ru-RU" sz="2800">
              <a:effectLst/>
            </a:endParaRP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455613" y="5751513"/>
            <a:ext cx="4772025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800" b="0">
              <a:latin typeface="Arial" pitchFamily="34" charset="0"/>
            </a:endParaRPr>
          </a:p>
        </p:txBody>
      </p:sp>
      <p:sp>
        <p:nvSpPr>
          <p:cNvPr id="490645" name="Text Box 4245"/>
          <p:cNvSpPr txBox="1">
            <a:spLocks noChangeArrowheads="1"/>
          </p:cNvSpPr>
          <p:nvPr/>
        </p:nvSpPr>
        <p:spPr bwMode="auto">
          <a:xfrm>
            <a:off x="0" y="476250"/>
            <a:ext cx="8893175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Corrosion model and correlations for corrosion rates have been developed for reactor application (e.g. IVR analysis) Further corrosion intensification at Ts→Tsol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for fusible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require to consider heat generated during chemical reaction of RPV steel components oxidation in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IVR analysis</a:t>
            </a:r>
          </a:p>
          <a:p>
            <a:pPr algn="just"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Further corrosion intensification at Ts→Tsol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for fusible corium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require to consider heat generated during chemical reaction of RPV steel components oxidation in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IVR analysis</a:t>
            </a:r>
          </a:p>
          <a:p>
            <a:pPr algn="just">
              <a:buFont typeface="Wingdings" pitchFamily="2" charset="2"/>
              <a:buNone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Papers are being prepared for publications</a:t>
            </a: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(ICAPP’08, NED, …) using the outputs of vessel steel corrosion studies in oxidizing</a:t>
            </a:r>
            <a:r>
              <a:rPr lang="en-US"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condition</a:t>
            </a: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3965-63C2-4B7E-B0F0-17A18902E2D0}" type="slidenum">
              <a:rPr lang="en-GB"/>
              <a:pPr/>
              <a:t>3</a:t>
            </a:fld>
            <a:endParaRPr lang="en-GB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639763"/>
          </a:xfrm>
        </p:spPr>
        <p:txBody>
          <a:bodyPr/>
          <a:lstStyle/>
          <a:p>
            <a:r>
              <a:rPr lang="en-GB" sz="2800">
                <a:effectLst/>
                <a:cs typeface="Times New Roman" pitchFamily="18" charset="0"/>
              </a:rPr>
              <a:t>Essential information </a:t>
            </a:r>
            <a:br>
              <a:rPr lang="en-GB" sz="2800">
                <a:effectLst/>
                <a:cs typeface="Times New Roman" pitchFamily="18" charset="0"/>
              </a:rPr>
            </a:br>
            <a:endParaRPr lang="ru-RU" sz="2800">
              <a:effectLst/>
              <a:cs typeface="Times New Roman" pitchFamily="18" charset="0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6926263" y="2057400"/>
            <a:ext cx="730250" cy="514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IRSN,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1835150" y="836613"/>
            <a:ext cx="5908675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marL="282575" indent="-282575" algn="l" defTabSz="752475" eaLnBrk="1" hangingPunct="1">
              <a:spcBef>
                <a:spcPct val="20000"/>
              </a:spcBef>
              <a:buSzPct val="85000"/>
            </a:pPr>
            <a:r>
              <a:rPr lang="en-GB" sz="2400">
                <a:solidFill>
                  <a:srgbClr val="000066"/>
                </a:solidFill>
                <a:cs typeface="Times New Roman" pitchFamily="18" charset="0"/>
              </a:rPr>
              <a:t>Project participants and coordination</a:t>
            </a: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1301750" y="3076575"/>
            <a:ext cx="1096963" cy="5159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ISTC, </a:t>
            </a:r>
            <a:r>
              <a:rPr lang="en-GB" sz="1000" b="0"/>
              <a:t>Moscow</a:t>
            </a:r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1446213" y="2044700"/>
            <a:ext cx="974725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FZK, </a:t>
            </a:r>
            <a:r>
              <a:rPr lang="en-GB" sz="1000" b="0"/>
              <a:t>Germany</a:t>
            </a:r>
          </a:p>
        </p:txBody>
      </p:sp>
      <p:sp>
        <p:nvSpPr>
          <p:cNvPr id="465930" name="Rectangle 10"/>
          <p:cNvSpPr>
            <a:spLocks noChangeArrowheads="1"/>
          </p:cNvSpPr>
          <p:nvPr/>
        </p:nvSpPr>
        <p:spPr bwMode="auto">
          <a:xfrm>
            <a:off x="3357563" y="2068513"/>
            <a:ext cx="88106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JRC ITU, </a:t>
            </a:r>
          </a:p>
          <a:p>
            <a:pPr algn="l" defTabSz="752475"/>
            <a:r>
              <a:rPr lang="en-GB" sz="1000" b="0"/>
              <a:t>EK</a:t>
            </a:r>
          </a:p>
        </p:txBody>
      </p:sp>
      <p:sp>
        <p:nvSpPr>
          <p:cNvPr id="465931" name="Rectangle 11"/>
          <p:cNvSpPr>
            <a:spLocks noChangeArrowheads="1"/>
          </p:cNvSpPr>
          <p:nvPr/>
        </p:nvSpPr>
        <p:spPr bwMode="auto">
          <a:xfrm>
            <a:off x="4222750" y="2068513"/>
            <a:ext cx="730250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CEA,</a:t>
            </a:r>
          </a:p>
          <a:p>
            <a:pPr algn="l" defTabSz="752475"/>
            <a:r>
              <a:rPr lang="en-GB" sz="1000" b="0"/>
              <a:t>France</a:t>
            </a:r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1414463" y="1671638"/>
            <a:ext cx="6253162" cy="3889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defTabSz="752475"/>
            <a:r>
              <a:rPr lang="en-GB" sz="1200"/>
              <a:t>Collaborators</a:t>
            </a:r>
          </a:p>
        </p:txBody>
      </p:sp>
      <p:sp>
        <p:nvSpPr>
          <p:cNvPr id="465933" name="Rectangle 13"/>
          <p:cNvSpPr>
            <a:spLocks noChangeArrowheads="1"/>
          </p:cNvSpPr>
          <p:nvPr/>
        </p:nvSpPr>
        <p:spPr bwMode="auto">
          <a:xfrm>
            <a:off x="3494088" y="3094038"/>
            <a:ext cx="1811337" cy="403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200"/>
              <a:t>Steering committee</a:t>
            </a:r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1911350" y="3998913"/>
            <a:ext cx="5237163" cy="3873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Operation Agent: A.P. Alexandrov RIT, </a:t>
            </a:r>
            <a:r>
              <a:rPr lang="en-GB" sz="1000" b="0"/>
              <a:t>Russia</a:t>
            </a:r>
          </a:p>
          <a:p>
            <a:pPr defTabSz="752475"/>
            <a:endParaRPr lang="en-GB" sz="1000" b="0"/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1301750" y="2817813"/>
            <a:ext cx="1096963" cy="2587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200"/>
              <a:t>Coordinator </a:t>
            </a:r>
          </a:p>
        </p:txBody>
      </p:sp>
      <p:sp>
        <p:nvSpPr>
          <p:cNvPr id="465936" name="Line 16"/>
          <p:cNvSpPr>
            <a:spLocks noChangeShapeType="1"/>
          </p:cNvSpPr>
          <p:nvPr/>
        </p:nvSpPr>
        <p:spPr bwMode="auto">
          <a:xfrm>
            <a:off x="1789113" y="3592513"/>
            <a:ext cx="122237" cy="406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7" name="Line 17"/>
          <p:cNvSpPr>
            <a:spLocks noChangeShapeType="1"/>
          </p:cNvSpPr>
          <p:nvPr/>
        </p:nvSpPr>
        <p:spPr bwMode="auto">
          <a:xfrm flipH="1">
            <a:off x="4346575" y="2576513"/>
            <a:ext cx="487363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8" name="Line 18"/>
          <p:cNvSpPr>
            <a:spLocks noChangeShapeType="1"/>
          </p:cNvSpPr>
          <p:nvPr/>
        </p:nvSpPr>
        <p:spPr bwMode="auto">
          <a:xfrm>
            <a:off x="3981450" y="2559050"/>
            <a:ext cx="242888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39" name="Line 19"/>
          <p:cNvSpPr>
            <a:spLocks noChangeShapeType="1"/>
          </p:cNvSpPr>
          <p:nvPr/>
        </p:nvSpPr>
        <p:spPr bwMode="auto">
          <a:xfrm flipH="1">
            <a:off x="4711700" y="2559050"/>
            <a:ext cx="1096963" cy="534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0" name="Line 20"/>
          <p:cNvSpPr>
            <a:spLocks noChangeShapeType="1"/>
          </p:cNvSpPr>
          <p:nvPr/>
        </p:nvSpPr>
        <p:spPr bwMode="auto">
          <a:xfrm>
            <a:off x="2303463" y="2576513"/>
            <a:ext cx="1433512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1" name="Line 21"/>
          <p:cNvSpPr>
            <a:spLocks noChangeShapeType="1"/>
          </p:cNvSpPr>
          <p:nvPr/>
        </p:nvSpPr>
        <p:spPr bwMode="auto">
          <a:xfrm>
            <a:off x="4224338" y="3481388"/>
            <a:ext cx="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2" name="Line 22"/>
          <p:cNvSpPr>
            <a:spLocks noChangeShapeType="1"/>
          </p:cNvSpPr>
          <p:nvPr/>
        </p:nvSpPr>
        <p:spPr bwMode="auto">
          <a:xfrm flipH="1">
            <a:off x="1301750" y="1971675"/>
            <a:ext cx="138113" cy="846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3" name="Rectangle 23"/>
          <p:cNvSpPr>
            <a:spLocks noChangeArrowheads="1"/>
          </p:cNvSpPr>
          <p:nvPr/>
        </p:nvSpPr>
        <p:spPr bwMode="auto">
          <a:xfrm>
            <a:off x="4938713" y="2063750"/>
            <a:ext cx="1012825" cy="509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7616" rIns="0" bIns="37616"/>
          <a:lstStyle/>
          <a:p>
            <a:pPr algn="l" defTabSz="752475"/>
            <a:r>
              <a:rPr lang="en-GB" sz="1000"/>
              <a:t> AREVA NP</a:t>
            </a:r>
            <a:r>
              <a:rPr lang="en-GB" sz="1000" b="0">
                <a:latin typeface="Times New Roman" pitchFamily="18" charset="0"/>
              </a:rPr>
              <a:t>,</a:t>
            </a:r>
            <a:br>
              <a:rPr lang="en-GB" sz="1000" b="0">
                <a:latin typeface="Times New Roman" pitchFamily="18" charset="0"/>
              </a:rPr>
            </a:br>
            <a:r>
              <a:rPr lang="en-GB" sz="1000" b="0">
                <a:latin typeface="Times New Roman" pitchFamily="18" charset="0"/>
              </a:rPr>
              <a:t> </a:t>
            </a:r>
            <a:r>
              <a:rPr lang="en-GB" sz="1000" b="0"/>
              <a:t>Germany</a:t>
            </a:r>
          </a:p>
        </p:txBody>
      </p:sp>
      <p:sp>
        <p:nvSpPr>
          <p:cNvPr id="465944" name="Line 24"/>
          <p:cNvSpPr>
            <a:spLocks noChangeShapeType="1"/>
          </p:cNvSpPr>
          <p:nvPr/>
        </p:nvSpPr>
        <p:spPr bwMode="auto">
          <a:xfrm>
            <a:off x="3371850" y="2559050"/>
            <a:ext cx="609600" cy="517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45" name="Rectangle 25"/>
          <p:cNvSpPr>
            <a:spLocks noChangeArrowheads="1"/>
          </p:cNvSpPr>
          <p:nvPr/>
        </p:nvSpPr>
        <p:spPr bwMode="auto">
          <a:xfrm>
            <a:off x="2697163" y="4367213"/>
            <a:ext cx="1217612" cy="5175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ISC RAS</a:t>
            </a:r>
            <a:r>
              <a:rPr lang="en-GB" sz="1000" b="0"/>
              <a:t>,</a:t>
            </a:r>
          </a:p>
          <a:p>
            <a:pPr algn="l" defTabSz="752475"/>
            <a:r>
              <a:rPr lang="en-GB" sz="1000" b="0"/>
              <a:t>Russia</a:t>
            </a:r>
          </a:p>
        </p:txBody>
      </p:sp>
      <p:sp>
        <p:nvSpPr>
          <p:cNvPr id="465946" name="Rectangle 26"/>
          <p:cNvSpPr>
            <a:spLocks noChangeArrowheads="1"/>
          </p:cNvSpPr>
          <p:nvPr/>
        </p:nvSpPr>
        <p:spPr bwMode="auto">
          <a:xfrm>
            <a:off x="5114925" y="4351338"/>
            <a:ext cx="1812925" cy="6921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SPb Electrotechnical State University,</a:t>
            </a:r>
            <a:r>
              <a:rPr lang="en-GB" sz="1000" b="0"/>
              <a:t> Russia</a:t>
            </a:r>
          </a:p>
        </p:txBody>
      </p:sp>
      <p:sp>
        <p:nvSpPr>
          <p:cNvPr id="465947" name="Rectangle 27"/>
          <p:cNvSpPr>
            <a:spLocks noChangeArrowheads="1"/>
          </p:cNvSpPr>
          <p:nvPr/>
        </p:nvSpPr>
        <p:spPr bwMode="auto">
          <a:xfrm>
            <a:off x="5969000" y="2063750"/>
            <a:ext cx="974725" cy="488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FZD, </a:t>
            </a:r>
            <a:r>
              <a:rPr lang="en-GB" sz="1000" b="0"/>
              <a:t>Germany</a:t>
            </a:r>
          </a:p>
        </p:txBody>
      </p:sp>
      <p:sp>
        <p:nvSpPr>
          <p:cNvPr id="465948" name="Rectangle 28"/>
          <p:cNvSpPr>
            <a:spLocks noChangeArrowheads="1"/>
          </p:cNvSpPr>
          <p:nvPr/>
        </p:nvSpPr>
        <p:spPr bwMode="auto">
          <a:xfrm>
            <a:off x="2392363" y="2057400"/>
            <a:ext cx="974725" cy="5191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233" tIns="37616" rIns="75233" bIns="37616"/>
          <a:lstStyle/>
          <a:p>
            <a:pPr algn="l" defTabSz="752475"/>
            <a:r>
              <a:rPr lang="en-GB" sz="1000"/>
              <a:t>FORTUM, </a:t>
            </a:r>
            <a:r>
              <a:rPr lang="en-GB" sz="1000" b="0"/>
              <a:t>Finland</a:t>
            </a:r>
          </a:p>
        </p:txBody>
      </p:sp>
      <p:sp>
        <p:nvSpPr>
          <p:cNvPr id="465949" name="Line 29"/>
          <p:cNvSpPr>
            <a:spLocks noChangeShapeType="1"/>
          </p:cNvSpPr>
          <p:nvPr/>
        </p:nvSpPr>
        <p:spPr bwMode="auto">
          <a:xfrm flipH="1">
            <a:off x="5008563" y="2551113"/>
            <a:ext cx="1622425" cy="547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465950" name="Line 30"/>
          <p:cNvSpPr>
            <a:spLocks noChangeShapeType="1"/>
          </p:cNvSpPr>
          <p:nvPr/>
        </p:nvSpPr>
        <p:spPr bwMode="auto">
          <a:xfrm flipH="1">
            <a:off x="5116513" y="2598738"/>
            <a:ext cx="2454275" cy="642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8900000" algn="ctr" rotWithShape="0">
              <a:srgbClr val="808080"/>
            </a:outerShdw>
          </a:effectLst>
        </p:spPr>
        <p:txBody>
          <a:bodyPr/>
          <a:lstStyle/>
          <a:p>
            <a:endParaRPr lang="de-DE"/>
          </a:p>
        </p:txBody>
      </p:sp>
      <p:graphicFrame>
        <p:nvGraphicFramePr>
          <p:cNvPr id="465952" name="Object 32"/>
          <p:cNvGraphicFramePr>
            <a:graphicFrameLocks noChangeAspect="1"/>
          </p:cNvGraphicFramePr>
          <p:nvPr/>
        </p:nvGraphicFramePr>
        <p:xfrm>
          <a:off x="1838325" y="5227638"/>
          <a:ext cx="55467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53" name="Документ" r:id="rId3" imgW="4236504" imgH="796744" progId="Word.Document.8">
                  <p:embed/>
                </p:oleObj>
              </mc:Choice>
              <mc:Fallback>
                <p:oleObj name="Документ" r:id="rId3" imgW="4236504" imgH="796744" progId="Word.Documen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227638"/>
                        <a:ext cx="554672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BB94A-3664-41E3-8695-5FDA3AECDEA6}" type="slidenum">
              <a:rPr lang="en-GB"/>
              <a:pPr/>
              <a:t>30</a:t>
            </a:fld>
            <a:endParaRPr lang="en-GB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006475"/>
          </a:xfrm>
        </p:spPr>
        <p:txBody>
          <a:bodyPr/>
          <a:lstStyle/>
          <a:p>
            <a:r>
              <a:rPr lang="en-US" sz="2800"/>
              <a:t>Planning for the 2</a:t>
            </a:r>
            <a:r>
              <a:rPr lang="en-US" sz="2800" baseline="30000"/>
              <a:t>nd</a:t>
            </a:r>
            <a:r>
              <a:rPr lang="en-US" sz="2800"/>
              <a:t> item of the test matrix:</a:t>
            </a:r>
            <a:r>
              <a:rPr lang="en-US" sz="2800">
                <a:effectLst/>
              </a:rPr>
              <a:t> </a:t>
            </a:r>
            <a:br>
              <a:rPr lang="en-US" sz="2800">
                <a:effectLst/>
              </a:rPr>
            </a:br>
            <a:r>
              <a:rPr lang="en-US" sz="2800">
                <a:effectLst/>
              </a:rPr>
              <a:t>Interactions during corium oxidation</a:t>
            </a:r>
            <a:r>
              <a:rPr lang="ru-RU" sz="2800">
                <a:effectLst/>
              </a:rPr>
              <a:t>. </a:t>
            </a:r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4716463" y="1412875"/>
            <a:ext cx="3917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 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179388" y="3933825"/>
            <a:ext cx="87852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endParaRPr lang="en-US" sz="2000">
              <a:solidFill>
                <a:srgbClr val="000066"/>
              </a:solidFill>
              <a:latin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The test should be carried out before the next test with vertical interface orientation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Procedure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according to test matrix – item 2, line 4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): </a:t>
            </a:r>
          </a:p>
          <a:p>
            <a:pPr algn="just"/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		-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repetition of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MC6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test with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С-30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corium until corrosion</a:t>
            </a:r>
            <a:br>
              <a:rPr lang="en-US" sz="200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             saturation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  <a:p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	         -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oxidation of corium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 (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and IZ</a:t>
            </a:r>
            <a:r>
              <a:rPr lang="ru-RU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by   atmosphere  replacement</a:t>
            </a:r>
            <a:endParaRPr lang="ru-RU" sz="2000">
              <a:latin typeface="Arial" pitchFamily="34" charset="0"/>
            </a:endParaRP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19100" y="1268413"/>
            <a:ext cx="594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66"/>
                </a:solidFill>
              </a:rPr>
              <a:t>MCP</a:t>
            </a:r>
            <a:r>
              <a:rPr lang="ru-RU" sz="2400">
                <a:solidFill>
                  <a:srgbClr val="000066"/>
                </a:solidFill>
              </a:rPr>
              <a:t>-3 </a:t>
            </a:r>
            <a:r>
              <a:rPr lang="en-US" sz="2400">
                <a:solidFill>
                  <a:srgbClr val="000066"/>
                </a:solidFill>
              </a:rPr>
              <a:t>test objectives: Determination of</a:t>
            </a:r>
            <a:endParaRPr lang="ru-RU" sz="2400">
              <a:solidFill>
                <a:srgbClr val="000066"/>
              </a:solidFill>
            </a:endParaRPr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179388" y="1844675"/>
            <a:ext cx="87137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Symbol" pitchFamily="18" charset="2"/>
              <a:buChar char="-"/>
            </a:pPr>
            <a:r>
              <a:rPr lang="en-US">
                <a:solidFill>
                  <a:srgbClr val="000066"/>
                </a:solidFill>
              </a:rPr>
              <a:t>Thermal response of the specimen caused by IZ oxidation and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chemical heat </a:t>
            </a: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deposition (will be measured by TC)</a:t>
            </a:r>
            <a:endParaRPr lang="ru-RU">
              <a:solidFill>
                <a:srgbClr val="000066"/>
              </a:solidFill>
            </a:endParaRPr>
          </a:p>
          <a:p>
            <a:pPr algn="l">
              <a:buFont typeface="Symbol" pitchFamily="18" charset="2"/>
              <a:buChar char="-"/>
            </a:pPr>
            <a:r>
              <a:rPr lang="en-US">
                <a:solidFill>
                  <a:srgbClr val="000066"/>
                </a:solidFill>
              </a:rPr>
              <a:t> Oxidation kinetics (will be derived from in- and off-gas composition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 and flow rates)</a:t>
            </a:r>
            <a:endParaRPr lang="ru-RU">
              <a:solidFill>
                <a:srgbClr val="000066"/>
              </a:solidFill>
            </a:endParaRPr>
          </a:p>
          <a:p>
            <a:pPr algn="l">
              <a:buFont typeface="Symbol" pitchFamily="18" charset="2"/>
              <a:buChar char="-"/>
            </a:pPr>
            <a:r>
              <a:rPr lang="ru-RU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Structure and composition of IZ after oxidation (will be determined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    by the standard set of post test analysis)</a:t>
            </a:r>
            <a:endParaRPr lang="ru-RU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0F4FD-9659-41A1-A13F-0AD2082CCD75}" type="slidenum">
              <a:rPr lang="en-GB"/>
              <a:pPr/>
              <a:t>31</a:t>
            </a:fld>
            <a:endParaRPr lang="en-GB"/>
          </a:p>
        </p:txBody>
      </p:sp>
      <p:sp>
        <p:nvSpPr>
          <p:cNvPr id="5079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737600" cy="639763"/>
          </a:xfrm>
          <a:noFill/>
          <a:ln/>
        </p:spPr>
        <p:txBody>
          <a:bodyPr/>
          <a:lstStyle/>
          <a:p>
            <a:pPr defTabSz="914400"/>
            <a:r>
              <a:rPr lang="en-US" sz="2800">
                <a:effectLst/>
              </a:rPr>
              <a:t>Organizational problem</a:t>
            </a:r>
            <a:endParaRPr lang="ru-RU" sz="2800">
              <a:effectLst/>
            </a:endParaRP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250825" y="1268413"/>
            <a:ext cx="84963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42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>
                <a:solidFill>
                  <a:srgbClr val="000066"/>
                </a:solidFill>
                <a:latin typeface="Arial" pitchFamily="34" charset="0"/>
              </a:rPr>
              <a:t>No ROSATOM Export Control approval of the project</a:t>
            </a:r>
          </a:p>
          <a:p>
            <a:pPr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Export licensing is required. A partner -  recipient of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 the project results should be nominated. Information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 confidentiality and nonproliferation should be confirmed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Possible solution: The funding party (EC) will authorize e.g. one </a:t>
            </a:r>
            <a:br>
              <a:rPr lang="en-US">
                <a:solidFill>
                  <a:srgbClr val="000066"/>
                </a:solidFill>
                <a:latin typeface="Arial" pitchFamily="34" charset="0"/>
              </a:rPr>
            </a:br>
            <a:r>
              <a:rPr lang="en-US">
                <a:solidFill>
                  <a:srgbClr val="000066"/>
                </a:solidFill>
                <a:latin typeface="Arial" pitchFamily="34" charset="0"/>
              </a:rPr>
              <a:t>   of its Joint Research Centers as the Partner</a:t>
            </a:r>
          </a:p>
          <a:p>
            <a:pPr>
              <a:buFont typeface="Wingdings" pitchFamily="2" charset="2"/>
              <a:buChar char="Ø"/>
            </a:pPr>
            <a:endParaRPr lang="en-US">
              <a:solidFill>
                <a:srgbClr val="000066"/>
              </a:solidFill>
              <a:latin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>
                <a:solidFill>
                  <a:srgbClr val="000066"/>
                </a:solidFill>
                <a:latin typeface="Arial" pitchFamily="34" charset="0"/>
              </a:rPr>
              <a:t> The project is suspended until ROSATOM and ISTC decision</a:t>
            </a:r>
          </a:p>
          <a:p>
            <a:pPr>
              <a:buFont typeface="Wingdings" pitchFamily="2" charset="2"/>
              <a:buChar char="Ø"/>
            </a:pPr>
            <a:endParaRPr lang="ru-RU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EB43-47C6-4703-BFB4-73985FEA8F56}" type="slidenum">
              <a:rPr lang="en-GB"/>
              <a:pPr/>
              <a:t>4</a:t>
            </a:fld>
            <a:endParaRPr lang="en-GB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39762"/>
          </a:xfrm>
        </p:spPr>
        <p:txBody>
          <a:bodyPr/>
          <a:lstStyle/>
          <a:p>
            <a:r>
              <a:rPr lang="en-GB" sz="2800">
                <a:effectLst/>
              </a:rPr>
              <a:t>Objectives of </a:t>
            </a:r>
            <a:r>
              <a:rPr lang="en-US" sz="2800">
                <a:effectLst/>
              </a:rPr>
              <a:t>METCOR-P project</a:t>
            </a:r>
            <a:endParaRPr lang="ru-RU" sz="2800">
              <a:effectLst/>
            </a:endParaRP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63" y="2743200"/>
            <a:ext cx="7772400" cy="2971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Interaction characteristics at the vertically  positioned interface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Peculiarities of interaction with European vessel steel </a:t>
            </a:r>
          </a:p>
          <a:p>
            <a:pPr>
              <a:buFont typeface="Wingdings" pitchFamily="2" charset="2"/>
              <a:buChar char="Ø"/>
            </a:pPr>
            <a:r>
              <a:rPr lang="en-US">
                <a:effectLst/>
              </a:rPr>
              <a:t>Corium melt oxidation transients</a:t>
            </a:r>
          </a:p>
          <a:p>
            <a:pPr>
              <a:buFont typeface="Wingdings" pitchFamily="2" charset="2"/>
              <a:buChar char="Ø"/>
            </a:pPr>
            <a:endParaRPr lang="ru-RU"/>
          </a:p>
        </p:txBody>
      </p:sp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1797050" y="13223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2000">
              <a:latin typeface="Arial" pitchFamily="34" charset="0"/>
            </a:endParaRPr>
          </a:p>
        </p:txBody>
      </p: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665163" y="1312863"/>
            <a:ext cx="8478837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246" tIns="37623" rIns="75246" bIns="37623">
            <a:spAutoFit/>
          </a:bodyPr>
          <a:lstStyle/>
          <a:p>
            <a:pPr algn="l" defTabSz="752475"/>
            <a:r>
              <a:rPr lang="en-US" sz="2400">
                <a:solidFill>
                  <a:srgbClr val="000066"/>
                </a:solidFill>
              </a:rPr>
              <a:t> Qualification and quantification of physicochemical phenomena of corium melt interaction with reactor vessel steel with particular interest to:</a:t>
            </a: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43A30-9E43-4BF5-9DE5-7DE3E6642659}" type="slidenum">
              <a:rPr lang="en-GB"/>
              <a:pPr/>
              <a:t>5</a:t>
            </a:fld>
            <a:endParaRPr lang="en-GB"/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5755" tIns="37878" rIns="75755" bIns="37878" anchor="ctr"/>
          <a:lstStyle/>
          <a:p>
            <a:pPr defTabSz="687388"/>
            <a:r>
              <a:rPr lang="en-US" sz="2800">
                <a:solidFill>
                  <a:srgbClr val="A50021"/>
                </a:solidFill>
              </a:rPr>
              <a:t>Experimental matrix for the METCOR-P project</a:t>
            </a:r>
            <a:endParaRPr lang="en-GB" sz="2800">
              <a:solidFill>
                <a:srgbClr val="A50021"/>
              </a:solidFill>
            </a:endParaRPr>
          </a:p>
        </p:txBody>
      </p:sp>
      <p:graphicFrame>
        <p:nvGraphicFramePr>
          <p:cNvPr id="466949" name="Object 5"/>
          <p:cNvGraphicFramePr>
            <a:graphicFrameLocks noChangeAspect="1"/>
          </p:cNvGraphicFramePr>
          <p:nvPr/>
        </p:nvGraphicFramePr>
        <p:xfrm>
          <a:off x="395288" y="614363"/>
          <a:ext cx="795655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52" name="Документ" r:id="rId3" imgW="7625105" imgH="5129458" progId="Word.Document.8">
                  <p:embed/>
                </p:oleObj>
              </mc:Choice>
              <mc:Fallback>
                <p:oleObj name="Документ" r:id="rId3" imgW="7625105" imgH="512945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14363"/>
                        <a:ext cx="795655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1" name="Text Box 7"/>
          <p:cNvSpPr txBox="1">
            <a:spLocks noChangeArrowheads="1"/>
          </p:cNvSpPr>
          <p:nvPr/>
        </p:nvSpPr>
        <p:spPr bwMode="auto">
          <a:xfrm>
            <a:off x="239713" y="5876925"/>
            <a:ext cx="8904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>
                <a:latin typeface="Arial" pitchFamily="34" charset="0"/>
              </a:rPr>
              <a:t>*) In accordance with</a:t>
            </a:r>
            <a:r>
              <a:rPr lang="ru-RU" sz="1400">
                <a:latin typeface="Arial" pitchFamily="34" charset="0"/>
              </a:rPr>
              <a:t> </a:t>
            </a:r>
            <a:r>
              <a:rPr lang="en-US" sz="1400">
                <a:latin typeface="Arial" pitchFamily="34" charset="0"/>
              </a:rPr>
              <a:t>the 1</a:t>
            </a:r>
            <a:r>
              <a:rPr lang="en-US" sz="1400" baseline="30000">
                <a:latin typeface="Arial" pitchFamily="34" charset="0"/>
              </a:rPr>
              <a:t>st</a:t>
            </a:r>
            <a:r>
              <a:rPr lang="en-US" sz="1400">
                <a:latin typeface="Arial" pitchFamily="34" charset="0"/>
              </a:rPr>
              <a:t> project meeting decision it is replaced by MCP</a:t>
            </a:r>
            <a:r>
              <a:rPr lang="ru-RU" sz="1400">
                <a:latin typeface="Arial" pitchFamily="34" charset="0"/>
              </a:rPr>
              <a:t>-</a:t>
            </a:r>
            <a:r>
              <a:rPr lang="en-US" sz="1400">
                <a:latin typeface="Arial" pitchFamily="34" charset="0"/>
              </a:rPr>
              <a:t>2 test with UO</a:t>
            </a:r>
            <a:r>
              <a:rPr lang="en-US" sz="1400" baseline="-25000">
                <a:latin typeface="Arial" pitchFamily="34" charset="0"/>
              </a:rPr>
              <a:t>2+x</a:t>
            </a:r>
            <a:r>
              <a:rPr lang="en-US" sz="1400">
                <a:latin typeface="Arial" pitchFamily="34" charset="0"/>
              </a:rPr>
              <a:t>– ZrO</a:t>
            </a:r>
            <a:r>
              <a:rPr lang="en-US" sz="1400" baseline="-25000">
                <a:latin typeface="Arial" pitchFamily="34" charset="0"/>
              </a:rPr>
              <a:t>2</a:t>
            </a:r>
            <a:r>
              <a:rPr lang="en-US" sz="1400">
                <a:latin typeface="Arial" pitchFamily="34" charset="0"/>
              </a:rPr>
              <a:t> </a:t>
            </a:r>
            <a:br>
              <a:rPr lang="en-US" sz="1400">
                <a:latin typeface="Arial" pitchFamily="34" charset="0"/>
              </a:rPr>
            </a:br>
            <a:r>
              <a:rPr lang="en-US" sz="1400">
                <a:latin typeface="Arial" pitchFamily="34" charset="0"/>
              </a:rPr>
              <a:t>   corium in air and horizontal position of interface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ABCB9-1990-4152-BD4F-56DDB481F93B}" type="slidenum">
              <a:rPr lang="en-GB"/>
              <a:pPr/>
              <a:t>6</a:t>
            </a:fld>
            <a:endParaRPr lang="en-GB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</a:rPr>
              <a:t>Interaction at vertically positioned interface: MCP-1 test</a:t>
            </a:r>
            <a:endParaRPr lang="ru-RU" sz="2800">
              <a:effectLst/>
            </a:endParaRP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16075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GB" sz="2800" b="1">
                <a:effectLst/>
                <a:cs typeface="Times New Roman" pitchFamily="18" charset="0"/>
              </a:rPr>
              <a:t>Objectives of the test</a:t>
            </a:r>
            <a:endParaRPr lang="en-US" sz="2800" b="1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     Comparison with results of MC6 test with horizontally</a:t>
            </a:r>
            <a:br>
              <a:rPr lang="en-US">
                <a:effectLst/>
              </a:rPr>
            </a:br>
            <a:r>
              <a:rPr lang="en-US">
                <a:effectLst/>
              </a:rPr>
              <a:t> positioned interface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effectLst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effectLst/>
              </a:rPr>
              <a:t>Test parameters are similar to MC6 test of METCOR-2:</a:t>
            </a:r>
            <a:endParaRPr lang="en-US" u="sng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C-30 corium charge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15Kh2NMFA vessel steel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Pure argon above the melt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>
                <a:effectLst/>
              </a:rPr>
              <a:t> 10 h exposition</a:t>
            </a:r>
            <a:r>
              <a:rPr lang="ru-RU">
                <a:effectLst/>
              </a:rPr>
              <a:t/>
            </a:r>
            <a:br>
              <a:rPr lang="ru-RU">
                <a:effectLst/>
              </a:rPr>
            </a:br>
            <a:endParaRPr lang="ru-RU">
              <a:effectLst/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CE95E-FC79-4246-A89A-1FD6E910830B}" type="slidenum">
              <a:rPr lang="en-GB"/>
              <a:pPr/>
              <a:t>7</a:t>
            </a:fld>
            <a:endParaRPr lang="en-GB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Furnace design</a:t>
            </a:r>
          </a:p>
        </p:txBody>
      </p:sp>
      <p:pic>
        <p:nvPicPr>
          <p:cNvPr id="408607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87375"/>
            <a:ext cx="3162300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608" name="Rectangle 32"/>
          <p:cNvSpPr>
            <a:spLocks noChangeArrowheads="1"/>
          </p:cNvSpPr>
          <p:nvPr/>
        </p:nvSpPr>
        <p:spPr bwMode="auto">
          <a:xfrm>
            <a:off x="5383213" y="609600"/>
            <a:ext cx="2870200" cy="562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/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  –</a:t>
            </a:r>
            <a:r>
              <a:rPr lang="ru-RU" sz="1800" b="0">
                <a:solidFill>
                  <a:srgbClr val="000066"/>
                </a:solidFill>
              </a:rPr>
              <a:t> </a:t>
            </a:r>
            <a:r>
              <a:rPr lang="en-US" sz="1800" b="0">
                <a:solidFill>
                  <a:srgbClr val="000066"/>
                </a:solidFill>
              </a:rPr>
              <a:t>Water-cooled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2  – Lid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3  – Water in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4  – Quartz tube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5  – Crucible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6  – Specimen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7  – Inductor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8  – Bottom calorimeter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9  – Welded crucible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sections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10 – SS support </a:t>
            </a:r>
            <a:br>
              <a:rPr lang="en-US" sz="1800" b="0">
                <a:solidFill>
                  <a:srgbClr val="000066"/>
                </a:solidFill>
              </a:rPr>
            </a:br>
            <a:r>
              <a:rPr lang="en-US" sz="1800" b="0">
                <a:solidFill>
                  <a:srgbClr val="000066"/>
                </a:solidFill>
              </a:rPr>
              <a:t>11 – Water out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12 – Electromagnetic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        screen</a:t>
            </a:r>
          </a:p>
          <a:p>
            <a:pPr algn="l" defTabSz="762000"/>
            <a:r>
              <a:rPr lang="en-US" sz="1800" b="0">
                <a:solidFill>
                  <a:srgbClr val="000066"/>
                </a:solidFill>
              </a:rPr>
              <a:t>13 – Crucible collector</a:t>
            </a:r>
            <a:endParaRPr lang="en-GB" sz="1800" b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E1F9B-222A-4250-A32A-1703B1D0F8C2}" type="slidenum">
              <a:rPr lang="en-GB"/>
              <a:pPr/>
              <a:t>8</a:t>
            </a:fld>
            <a:endParaRPr lang="en-GB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639763"/>
          </a:xfrm>
        </p:spPr>
        <p:txBody>
          <a:bodyPr/>
          <a:lstStyle/>
          <a:p>
            <a:r>
              <a:rPr lang="en-US" sz="2800">
                <a:effectLst/>
              </a:rPr>
              <a:t>TC locations in the specimen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4848225" y="450850"/>
            <a:ext cx="4049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solidFill>
                  <a:srgbClr val="000066"/>
                </a:solidFill>
                <a:latin typeface="Arial" pitchFamily="34" charset="0"/>
              </a:rPr>
              <a:t>Coordinates of TC hot junctions</a:t>
            </a:r>
            <a:endParaRPr lang="ru-RU" sz="200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4106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45275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395288" y="5589588"/>
            <a:ext cx="85105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59" tIns="46030" rIns="92059" bIns="46030" anchor="ctr"/>
          <a:lstStyle/>
          <a:p>
            <a:pPr marL="363538" indent="-363538" algn="l">
              <a:buFont typeface="Wingdings" pitchFamily="2" charset="2"/>
              <a:buChar char="Ø"/>
            </a:pPr>
            <a:r>
              <a:rPr lang="en-US" sz="1600">
                <a:solidFill>
                  <a:srgbClr val="000066"/>
                </a:solidFill>
              </a:rPr>
              <a:t>Majority of TC were installed at H=5</a:t>
            </a:r>
            <a:r>
              <a:rPr lang="ru-RU" sz="1600">
                <a:solidFill>
                  <a:srgbClr val="000066"/>
                </a:solidFill>
              </a:rPr>
              <a:t>0 </a:t>
            </a:r>
            <a:r>
              <a:rPr lang="en-US" sz="1600">
                <a:solidFill>
                  <a:srgbClr val="000066"/>
                </a:solidFill>
              </a:rPr>
              <a:t>mm elevation, where the</a:t>
            </a:r>
            <a:r>
              <a:rPr lang="ru-RU" sz="1600">
                <a:solidFill>
                  <a:srgbClr val="000066"/>
                </a:solidFill>
              </a:rPr>
              <a:t> </a:t>
            </a:r>
            <a:r>
              <a:rPr lang="en-US" sz="1600">
                <a:solidFill>
                  <a:srgbClr val="000066"/>
                </a:solidFill>
              </a:rPr>
              <a:t>maximum depth of specimen corrosion was expected according to the pretest calculations</a:t>
            </a:r>
            <a:r>
              <a:rPr lang="ru-RU" sz="1600">
                <a:solidFill>
                  <a:srgbClr val="000066"/>
                </a:solidFill>
              </a:rPr>
              <a:t> 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5253038" y="862013"/>
            <a:ext cx="1160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410643" name="Group 19"/>
          <p:cNvGrpSpPr>
            <a:grpSpLocks/>
          </p:cNvGrpSpPr>
          <p:nvPr/>
        </p:nvGrpSpPr>
        <p:grpSpPr bwMode="auto">
          <a:xfrm>
            <a:off x="5364163" y="836613"/>
            <a:ext cx="3097212" cy="4819650"/>
            <a:chOff x="3394" y="864"/>
            <a:chExt cx="1951" cy="3036"/>
          </a:xfrm>
        </p:grpSpPr>
        <p:pic>
          <p:nvPicPr>
            <p:cNvPr id="410644" name="Picture 20" descr="Расположение термопар МСР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5" t="3450" r="13347" b="28033"/>
            <a:stretch>
              <a:fillRect/>
            </a:stretch>
          </p:blipFill>
          <p:spPr bwMode="auto">
            <a:xfrm>
              <a:off x="3403" y="864"/>
              <a:ext cx="1942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45" name="Rectangle 21"/>
            <p:cNvSpPr>
              <a:spLocks noChangeArrowheads="1"/>
            </p:cNvSpPr>
            <p:nvPr/>
          </p:nvSpPr>
          <p:spPr bwMode="auto">
            <a:xfrm>
              <a:off x="3394" y="871"/>
              <a:ext cx="615" cy="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</p:grpSp>
      <p:graphicFrame>
        <p:nvGraphicFramePr>
          <p:cNvPr id="410646" name="Object 22"/>
          <p:cNvGraphicFramePr>
            <a:graphicFrameLocks noChangeAspect="1"/>
          </p:cNvGraphicFramePr>
          <p:nvPr>
            <p:ph idx="1"/>
          </p:nvPr>
        </p:nvGraphicFramePr>
        <p:xfrm>
          <a:off x="5491163" y="3870325"/>
          <a:ext cx="285432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7" name="Документ" r:id="rId6" imgW="3670365" imgH="2532545" progId="Word.Document.8">
                  <p:embed/>
                </p:oleObj>
              </mc:Choice>
              <mc:Fallback>
                <p:oleObj name="Документ" r:id="rId6" imgW="3670365" imgH="2532545" progId="Word.Documen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870325"/>
                        <a:ext cx="285432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EE46C-B969-473F-8EF4-F60C708069C4}" type="slidenum">
              <a:rPr lang="en-GB"/>
              <a:pPr/>
              <a:t>9</a:t>
            </a:fld>
            <a:endParaRPr lang="en-GB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2800">
                <a:effectLst/>
              </a:rPr>
              <a:t>Test procedure</a:t>
            </a:r>
          </a:p>
        </p:txBody>
      </p:sp>
      <p:graphicFrame>
        <p:nvGraphicFramePr>
          <p:cNvPr id="412702" name="Group 30"/>
          <p:cNvGraphicFramePr>
            <a:graphicFrameLocks noGrp="1"/>
          </p:cNvGraphicFramePr>
          <p:nvPr/>
        </p:nvGraphicFramePr>
        <p:xfrm>
          <a:off x="354013" y="871538"/>
          <a:ext cx="8510587" cy="4792663"/>
        </p:xfrm>
        <a:graphic>
          <a:graphicData uri="http://schemas.openxmlformats.org/drawingml/2006/table">
            <a:tbl>
              <a:tblPr/>
              <a:tblGrid>
                <a:gridCol w="1789112"/>
                <a:gridCol w="6721475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Time, 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Operation mode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0-963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Furnace deoxygenation by argon flow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963-3550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Formation and homogenization of the molten pool. Increase of power in the melt  to get 1400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o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C on the specimen surface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3550-39874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Surface temperature and specimen - water power kept constant by inductor voltage control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39875-42000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Heating disconnection, melt solidification and ingot cooling in argon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4288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</Words>
  <Application>Microsoft Office PowerPoint</Application>
  <PresentationFormat>Bildschirmpräsentation (4:3)</PresentationFormat>
  <Paragraphs>366</Paragraphs>
  <Slides>31</Slides>
  <Notes>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31</vt:i4>
      </vt:variant>
    </vt:vector>
  </HeadingPairs>
  <TitlesOfParts>
    <vt:vector size="44" baseType="lpstr">
      <vt:lpstr>Times New Roman</vt:lpstr>
      <vt:lpstr>Arial</vt:lpstr>
      <vt:lpstr>Times New Roman CYR</vt:lpstr>
      <vt:lpstr>Arial Unicode MS</vt:lpstr>
      <vt:lpstr>Wingdings</vt:lpstr>
      <vt:lpstr>Symbol</vt:lpstr>
      <vt:lpstr>Оформление по умолчанию</vt:lpstr>
      <vt:lpstr>CorelDRAW 7.0 Graphic</vt:lpstr>
      <vt:lpstr>Документ Microsoft Word</vt:lpstr>
      <vt:lpstr>Grapher Plot Document</vt:lpstr>
      <vt:lpstr>Photoshop.Image.5</vt:lpstr>
      <vt:lpstr>Рисунок Microsoft Word</vt:lpstr>
      <vt:lpstr>Microsoft Equation 3.0</vt:lpstr>
      <vt:lpstr>Progress Report  on the ISTC project #3592  “Investigation of Corium Melt Interaction  with NPP Reactor Vessel Steel”  (METCOR-P) </vt:lpstr>
      <vt:lpstr>Contents</vt:lpstr>
      <vt:lpstr>Essential information  </vt:lpstr>
      <vt:lpstr>Objectives of METCOR-P project</vt:lpstr>
      <vt:lpstr>PowerPoint-Präsentation</vt:lpstr>
      <vt:lpstr>Interaction at vertically positioned interface: MCP-1 test</vt:lpstr>
      <vt:lpstr>Furnace design</vt:lpstr>
      <vt:lpstr>TC locations in the specimen</vt:lpstr>
      <vt:lpstr>Test procedure</vt:lpstr>
      <vt:lpstr>Test results: TC readings (1)</vt:lpstr>
      <vt:lpstr>Test results: TC readings (2)</vt:lpstr>
      <vt:lpstr>Posttest examination (1)</vt:lpstr>
      <vt:lpstr>Posttest examination (2)</vt:lpstr>
      <vt:lpstr>Posttest examination (3)</vt:lpstr>
      <vt:lpstr>PowerPoint-Präsentation</vt:lpstr>
      <vt:lpstr>Posttest examination (5)</vt:lpstr>
      <vt:lpstr>Comparison of MCP-1 and MC6 data</vt:lpstr>
      <vt:lpstr>Discussion of results</vt:lpstr>
      <vt:lpstr>Planning for the 1st item of the test matrix</vt:lpstr>
      <vt:lpstr>Interaction of molten corium and vessel steel in the oxidizing atmosphere. Tests MC12, MCP-2  </vt:lpstr>
      <vt:lpstr>Test MC12 (1)</vt:lpstr>
      <vt:lpstr>Test MC12 (2) </vt:lpstr>
      <vt:lpstr>Test  MCP-2 (1)</vt:lpstr>
      <vt:lpstr>Test  MCP-2  (2) </vt:lpstr>
      <vt:lpstr>Corrosion model</vt:lpstr>
      <vt:lpstr>                              Summary of experiment data </vt:lpstr>
      <vt:lpstr>Correlations for corrosion rate</vt:lpstr>
      <vt:lpstr>PowerPoint-Präsentation</vt:lpstr>
      <vt:lpstr>Discussion (2)</vt:lpstr>
      <vt:lpstr>Planning for the 2nd item of the test matrix:  Interactions during corium oxidation. </vt:lpstr>
      <vt:lpstr>Organizational problem</vt:lpstr>
    </vt:vector>
  </TitlesOfParts>
  <Manager>S Bechta</Manager>
  <Company>NITI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METCORP</dc:title>
  <dc:subject>13 CEG-SAM meeting</dc:subject>
  <dc:creator>S Bechta</dc:creator>
  <cp:lastModifiedBy>Peters, Ursula</cp:lastModifiedBy>
  <cp:revision>699</cp:revision>
  <cp:lastPrinted>2001-10-30T08:59:27Z</cp:lastPrinted>
  <dcterms:created xsi:type="dcterms:W3CDTF">1998-10-12T06:52:06Z</dcterms:created>
  <dcterms:modified xsi:type="dcterms:W3CDTF">2012-10-16T20:56:24Z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