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383" r:id="rId3"/>
    <p:sldId id="370" r:id="rId4"/>
    <p:sldId id="372" r:id="rId5"/>
    <p:sldId id="373" r:id="rId6"/>
    <p:sldId id="382" r:id="rId7"/>
    <p:sldId id="364" r:id="rId8"/>
    <p:sldId id="384" r:id="rId9"/>
    <p:sldId id="414" r:id="rId10"/>
    <p:sldId id="404" r:id="rId11"/>
    <p:sldId id="408" r:id="rId12"/>
    <p:sldId id="409" r:id="rId13"/>
    <p:sldId id="410" r:id="rId14"/>
    <p:sldId id="416" r:id="rId15"/>
    <p:sldId id="413" r:id="rId16"/>
    <p:sldId id="417" r:id="rId17"/>
    <p:sldId id="422" r:id="rId18"/>
    <p:sldId id="420" r:id="rId19"/>
    <p:sldId id="421" r:id="rId20"/>
    <p:sldId id="371" r:id="rId2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7638"/>
    <a:srgbClr val="83732D"/>
    <a:srgbClr val="993300"/>
    <a:srgbClr val="008000"/>
    <a:srgbClr val="00CC00"/>
    <a:srgbClr val="FF0000"/>
    <a:srgbClr val="FF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5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2050" y="-466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48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97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801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3288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6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B21E37A-6971-429A-9F98-D2D3A2F128CE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9287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6A28C89-D2A9-4F4A-88EC-20943054AE08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0275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EDECBC90-E683-45D4-9F5F-E74430426579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37519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043738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ED63FA4-55B4-4F39-AFB5-137CD2F8348B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5345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31991D13-ADA0-414A-876C-0E02BE85DBD1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1876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C260C20-D603-4056-8B16-11F2FFD33B31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8317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ECACF15-0D89-422E-8DA3-08473797026A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7668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A711E50-7078-4DC1-BCFF-719A6F577753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5679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5B6E0B6-B12A-4C5D-9D7A-8F0F180F7D6F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2269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216A6CDE-B17D-415B-A87A-83CC72480823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2872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954BA22-EF8F-4AEF-AB8F-E2011EBE5622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8863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57ECBB79-2A3F-4C0C-8CAB-7E63285D57E0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3718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A50021"/>
                </a:solidFill>
              </a:defRPr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E33902D7-0666-4731-B5A7-EB214DCD6856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50838" y="61785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2206625"/>
            <a:ext cx="8562975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Progress report on the</a:t>
            </a: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ISTC project #3813: </a:t>
            </a:r>
            <a:r>
              <a:rPr lang="en-US" sz="4400" u="sng">
                <a:effectLst/>
              </a:rPr>
              <a:t>P</a:t>
            </a:r>
            <a:r>
              <a:rPr lang="en-US" sz="4400">
                <a:effectLst/>
              </a:rPr>
              <a:t>hase </a:t>
            </a:r>
            <a:r>
              <a:rPr lang="en-US" sz="4400" u="sng">
                <a:effectLst/>
              </a:rPr>
              <a:t>re</a:t>
            </a:r>
            <a:r>
              <a:rPr lang="en-US" sz="4400">
                <a:effectLst/>
              </a:rPr>
              <a:t>lation in </a:t>
            </a:r>
            <a:r>
              <a:rPr lang="en-US" sz="4400" u="sng">
                <a:effectLst/>
              </a:rPr>
              <a:t>co</a:t>
            </a:r>
            <a:r>
              <a:rPr lang="en-US" sz="4400">
                <a:effectLst/>
              </a:rPr>
              <a:t>rium </a:t>
            </a:r>
            <a:r>
              <a:rPr lang="en-US" sz="4400" u="sng">
                <a:effectLst/>
              </a:rPr>
              <a:t>s</a:t>
            </a:r>
            <a:r>
              <a:rPr lang="en-US" sz="4400">
                <a:effectLst/>
              </a:rPr>
              <a:t>ystems</a:t>
            </a:r>
            <a:br>
              <a:rPr lang="en-US" sz="4400">
                <a:effectLst/>
              </a:rPr>
            </a:br>
            <a:r>
              <a:rPr lang="en-US" sz="4400">
                <a:effectLst/>
              </a:rPr>
              <a:t> (PRECOS)</a:t>
            </a:r>
            <a:r>
              <a:rPr lang="en-US" sz="4800">
                <a:effectLst/>
              </a:rPr>
              <a:t> </a:t>
            </a:r>
            <a:br>
              <a:rPr lang="en-US" sz="4800">
                <a:effectLst/>
              </a:rPr>
            </a:br>
            <a:endParaRPr lang="en-US" sz="4800">
              <a:effectLst/>
            </a:endParaRPr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4860925" y="55563"/>
            <a:ext cx="4035425" cy="939800"/>
            <a:chOff x="3062" y="0"/>
            <a:chExt cx="2542" cy="592"/>
          </a:xfrm>
        </p:grpSpPr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3062" y="122"/>
              <a:ext cx="18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sz="1800"/>
                <a:t> 		</a:t>
              </a:r>
              <a:r>
                <a:rPr lang="en-US" sz="1800"/>
                <a:t>ISTC</a:t>
              </a:r>
              <a:endParaRPr lang="en-GB" sz="1800"/>
            </a:p>
          </p:txBody>
        </p:sp>
        <p:pic>
          <p:nvPicPr>
            <p:cNvPr id="14746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 sz="1800"/>
                <a:t>Research</a:t>
              </a:r>
              <a:r>
                <a:rPr lang="en-US" sz="1800"/>
                <a:t> </a:t>
              </a:r>
              <a:r>
                <a:rPr lang="en-GB" sz="1800"/>
                <a:t>Institute</a:t>
              </a:r>
              <a:r>
                <a:rPr lang="en-US" sz="1800"/>
                <a:t> of Technology</a:t>
              </a:r>
              <a:endParaRPr lang="en-GB" sz="1800"/>
            </a:p>
          </p:txBody>
        </p:sp>
        <p:graphicFrame>
          <p:nvGraphicFramePr>
            <p:cNvPr id="147469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17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65150" y="4119563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S. </a:t>
            </a:r>
            <a:r>
              <a:rPr lang="en-US" sz="2400">
                <a:solidFill>
                  <a:srgbClr val="000000"/>
                </a:solidFill>
              </a:rPr>
              <a:t>Bechta</a:t>
            </a:r>
            <a:endParaRPr lang="en-GB" sz="2400"/>
          </a:p>
          <a:p>
            <a:pPr marL="342900" indent="-342900"/>
            <a:r>
              <a:rPr lang="en-US" sz="2400" b="0"/>
              <a:t>14</a:t>
            </a:r>
            <a:r>
              <a:rPr lang="en-US" sz="2400" b="0" baseline="30000"/>
              <a:t>th</a:t>
            </a:r>
            <a:r>
              <a:rPr lang="en-US" sz="2400" b="0"/>
              <a:t> CEG-SAM meeting</a:t>
            </a:r>
          </a:p>
          <a:p>
            <a:pPr marL="342900" indent="-342900"/>
            <a:r>
              <a:rPr lang="en-US" sz="2400" b="0"/>
              <a:t>September 9-11, 2008, Kiev</a:t>
            </a:r>
            <a:endParaRPr lang="en-GB" sz="2400" b="0"/>
          </a:p>
          <a:p>
            <a:pPr marL="342900" indent="-342900"/>
            <a:endParaRPr lang="en-GB" sz="2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AA20708B-EFFA-45B8-A3D4-0434892BD2E7}" type="slidenum">
              <a:rPr lang="en-GB" sz="1400" b="0">
                <a:solidFill>
                  <a:srgbClr val="000099"/>
                </a:solidFill>
              </a:rPr>
              <a:pPr/>
              <a:t>10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1295400" y="885825"/>
            <a:ext cx="6065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</a:rPr>
              <a:t>S</a:t>
            </a:r>
            <a:r>
              <a:rPr lang="ru-RU" sz="2000">
                <a:solidFill>
                  <a:srgbClr val="000099"/>
                </a:solidFill>
              </a:rPr>
              <a:t>ection</a:t>
            </a:r>
            <a:r>
              <a:rPr lang="en-US" sz="2000">
                <a:solidFill>
                  <a:srgbClr val="000099"/>
                </a:solidFill>
              </a:rPr>
              <a:t>s of the crucibles </a:t>
            </a:r>
            <a:endParaRPr lang="ru-RU" sz="2000">
              <a:solidFill>
                <a:srgbClr val="000099"/>
              </a:solidFill>
            </a:endParaRPr>
          </a:p>
          <a:p>
            <a:pPr algn="ctr"/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629766" name="Picture 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679575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67" name="Picture 7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87513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68" name="Picture 8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673225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9" name="Rectangle 9"/>
          <p:cNvSpPr>
            <a:spLocks noChangeArrowheads="1"/>
          </p:cNvSpPr>
          <p:nvPr/>
        </p:nvSpPr>
        <p:spPr bwMode="auto">
          <a:xfrm>
            <a:off x="209550" y="443388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GPRS 1</a:t>
            </a:r>
            <a:endParaRPr lang="en-GB" sz="2000"/>
          </a:p>
          <a:p>
            <a:pPr algn="ctr"/>
            <a:r>
              <a:rPr lang="en-US" sz="2000">
                <a:solidFill>
                  <a:srgbClr val="000099"/>
                </a:solidFill>
              </a:rPr>
              <a:t>2050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pPr algn="ctr"/>
            <a:r>
              <a:rPr lang="en-US" sz="2000">
                <a:solidFill>
                  <a:srgbClr val="000099"/>
                </a:solidFill>
              </a:rPr>
              <a:t>below monotectic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3257550" y="4433888"/>
            <a:ext cx="2578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GPRS 2</a:t>
            </a:r>
            <a:endParaRPr lang="en-GB" sz="2000"/>
          </a:p>
          <a:p>
            <a:pPr algn="ctr"/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629771" name="Rectangle 11"/>
          <p:cNvSpPr>
            <a:spLocks noChangeArrowheads="1"/>
          </p:cNvSpPr>
          <p:nvPr/>
        </p:nvSpPr>
        <p:spPr bwMode="auto">
          <a:xfrm>
            <a:off x="6056313" y="443388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GPRS 3</a:t>
            </a:r>
            <a:endParaRPr lang="en-GB" sz="2000"/>
          </a:p>
          <a:p>
            <a:pPr algn="ctr"/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10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pPr algn="ctr"/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2" name="Rectangle 12"/>
          <p:cNvSpPr>
            <a:spLocks noChangeArrowheads="1"/>
          </p:cNvSpPr>
          <p:nvPr/>
        </p:nvSpPr>
        <p:spPr bwMode="auto">
          <a:xfrm>
            <a:off x="3946525" y="5135563"/>
            <a:ext cx="395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just above </a:t>
            </a:r>
            <a:r>
              <a:rPr lang="en-US" sz="2000">
                <a:solidFill>
                  <a:srgbClr val="000099"/>
                </a:solidFill>
              </a:rPr>
              <a:t>monotectic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1204913" y="5351463"/>
            <a:ext cx="395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Mo crucible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4" name="Line 14"/>
          <p:cNvSpPr>
            <a:spLocks noChangeShapeType="1"/>
          </p:cNvSpPr>
          <p:nvPr/>
        </p:nvSpPr>
        <p:spPr bwMode="auto">
          <a:xfrm flipH="1" flipV="1">
            <a:off x="2085975" y="4344988"/>
            <a:ext cx="976313" cy="1003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775" name="Line 15"/>
          <p:cNvSpPr>
            <a:spLocks noChangeShapeType="1"/>
          </p:cNvSpPr>
          <p:nvPr/>
        </p:nvSpPr>
        <p:spPr bwMode="auto">
          <a:xfrm flipV="1">
            <a:off x="3074988" y="4184650"/>
            <a:ext cx="444500" cy="1108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776" name="Line 16"/>
          <p:cNvSpPr>
            <a:spLocks noChangeShapeType="1"/>
          </p:cNvSpPr>
          <p:nvPr/>
        </p:nvSpPr>
        <p:spPr bwMode="auto">
          <a:xfrm flipV="1">
            <a:off x="3657600" y="4321175"/>
            <a:ext cx="3638550" cy="10398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777" name="Rectangle 17"/>
          <p:cNvSpPr>
            <a:spLocks noChangeArrowheads="1"/>
          </p:cNvSpPr>
          <p:nvPr/>
        </p:nvSpPr>
        <p:spPr bwMode="auto">
          <a:xfrm>
            <a:off x="6934200" y="357028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Heavy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8" name="Rectangle 18"/>
          <p:cNvSpPr>
            <a:spLocks noChangeArrowheads="1"/>
          </p:cNvSpPr>
          <p:nvPr/>
        </p:nvSpPr>
        <p:spPr bwMode="auto">
          <a:xfrm>
            <a:off x="3395663" y="266223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Light liquid</a:t>
            </a:r>
            <a:endParaRPr lang="ru-RU" sz="2000">
              <a:solidFill>
                <a:srgbClr val="FFFF00"/>
              </a:solidFill>
            </a:endParaRPr>
          </a:p>
        </p:txBody>
      </p:sp>
      <p:grpSp>
        <p:nvGrpSpPr>
          <p:cNvPr id="629779" name="Group 19"/>
          <p:cNvGrpSpPr>
            <a:grpSpLocks/>
          </p:cNvGrpSpPr>
          <p:nvPr/>
        </p:nvGrpSpPr>
        <p:grpSpPr bwMode="auto">
          <a:xfrm>
            <a:off x="2355850" y="4384675"/>
            <a:ext cx="536575" cy="319088"/>
            <a:chOff x="6815" y="3813"/>
            <a:chExt cx="1100" cy="559"/>
          </a:xfrm>
        </p:grpSpPr>
        <p:grpSp>
          <p:nvGrpSpPr>
            <p:cNvPr id="629780" name="Group 20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629781" name="Line 21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782" name="Line 22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783" name="Line 23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29784" name="Group 24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62978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8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8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8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629789" name="Text Box 29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0.5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629790" name="Group 30"/>
          <p:cNvGrpSpPr>
            <a:grpSpLocks/>
          </p:cNvGrpSpPr>
          <p:nvPr/>
        </p:nvGrpSpPr>
        <p:grpSpPr bwMode="auto">
          <a:xfrm>
            <a:off x="5294313" y="4384675"/>
            <a:ext cx="536575" cy="319088"/>
            <a:chOff x="6815" y="3813"/>
            <a:chExt cx="1100" cy="559"/>
          </a:xfrm>
        </p:grpSpPr>
        <p:grpSp>
          <p:nvGrpSpPr>
            <p:cNvPr id="629791" name="Group 31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629792" name="Line 32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793" name="Line 33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794" name="Line 34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29795" name="Group 35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62979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9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9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9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0.7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629801" name="Group 41"/>
          <p:cNvGrpSpPr>
            <a:grpSpLocks/>
          </p:cNvGrpSpPr>
          <p:nvPr/>
        </p:nvGrpSpPr>
        <p:grpSpPr bwMode="auto">
          <a:xfrm>
            <a:off x="8166100" y="4384675"/>
            <a:ext cx="536575" cy="319088"/>
            <a:chOff x="6815" y="3813"/>
            <a:chExt cx="1100" cy="559"/>
          </a:xfrm>
        </p:grpSpPr>
        <p:grpSp>
          <p:nvGrpSpPr>
            <p:cNvPr id="629802" name="Group 42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629803" name="Line 43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804" name="Line 44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805" name="Line 45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29806" name="Group 46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629807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80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80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81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629811" name="Text Box 51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0.8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sp>
        <p:nvSpPr>
          <p:cNvPr id="629812" name="Rectangle 52"/>
          <p:cNvSpPr>
            <a:spLocks noChangeArrowheads="1"/>
          </p:cNvSpPr>
          <p:nvPr/>
        </p:nvSpPr>
        <p:spPr bwMode="auto">
          <a:xfrm>
            <a:off x="3276600" y="379253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Heavy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813" name="Rectangle 53"/>
          <p:cNvSpPr>
            <a:spLocks noChangeArrowheads="1"/>
          </p:cNvSpPr>
          <p:nvPr/>
        </p:nvSpPr>
        <p:spPr bwMode="auto">
          <a:xfrm>
            <a:off x="6707188" y="2233613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Light liquid</a:t>
            </a:r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629814" name="Rectangle 54"/>
          <p:cNvSpPr>
            <a:spLocks noChangeArrowheads="1"/>
          </p:cNvSpPr>
          <p:nvPr/>
        </p:nvSpPr>
        <p:spPr bwMode="auto">
          <a:xfrm>
            <a:off x="590550" y="1952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 (2)</a:t>
            </a:r>
            <a:endParaRPr lang="ru-RU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25E5DEC9-7EB3-463C-99BB-ACC892999CCE}" type="slidenum">
              <a:rPr lang="en-GB" sz="1400" b="0">
                <a:solidFill>
                  <a:srgbClr val="000099"/>
                </a:solidFill>
              </a:rPr>
              <a:pPr/>
              <a:t>11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37956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4987925" y="1795463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/>
              <a:t>GPRS 2</a:t>
            </a:r>
          </a:p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5 min </a:t>
            </a:r>
            <a:endParaRPr lang="en-GB" sz="2000">
              <a:sym typeface="Symbol" pitchFamily="18" charset="2"/>
            </a:endParaRPr>
          </a:p>
          <a:p>
            <a:pPr algn="ctr"/>
            <a:endParaRPr lang="ru-RU" sz="2000"/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838200" y="725488"/>
            <a:ext cx="797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/>
              <a:t>Inclusion near the phase boundary after quenching</a:t>
            </a:r>
            <a:endParaRPr lang="ru-RU" sz="2400"/>
          </a:p>
        </p:txBody>
      </p:sp>
      <p:pic>
        <p:nvPicPr>
          <p:cNvPr id="637959" name="Picture 7" descr="7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87500"/>
            <a:ext cx="3921125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7960" name="Group 8"/>
          <p:cNvGrpSpPr>
            <a:grpSpLocks/>
          </p:cNvGrpSpPr>
          <p:nvPr/>
        </p:nvGrpSpPr>
        <p:grpSpPr bwMode="auto">
          <a:xfrm>
            <a:off x="3802063" y="5153025"/>
            <a:ext cx="536575" cy="319088"/>
            <a:chOff x="6815" y="3813"/>
            <a:chExt cx="1100" cy="559"/>
          </a:xfrm>
        </p:grpSpPr>
        <p:grpSp>
          <p:nvGrpSpPr>
            <p:cNvPr id="637961" name="Group 9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637962" name="Line 10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963" name="Line 11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964" name="Line 12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37965" name="Group 13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63796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96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96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96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637970" name="Text Box 18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30 </a:t>
              </a:r>
              <a:r>
                <a:rPr lang="en-US" sz="1000">
                  <a:sym typeface="Symbol" pitchFamily="18" charset="2"/>
                </a:rPr>
                <a:t>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sp>
        <p:nvSpPr>
          <p:cNvPr id="637971" name="Rectangle 19"/>
          <p:cNvSpPr>
            <a:spLocks noChangeArrowheads="1"/>
          </p:cNvSpPr>
          <p:nvPr/>
        </p:nvSpPr>
        <p:spPr bwMode="auto">
          <a:xfrm>
            <a:off x="590550" y="1952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 (3)</a:t>
            </a:r>
            <a:endParaRPr lang="ru-RU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7972" name="Rectangle 20"/>
          <p:cNvSpPr>
            <a:spLocks noChangeArrowheads="1"/>
          </p:cNvSpPr>
          <p:nvPr/>
        </p:nvSpPr>
        <p:spPr bwMode="auto">
          <a:xfrm>
            <a:off x="4664075" y="3133725"/>
            <a:ext cx="41433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ym typeface="Symbol" pitchFamily="18" charset="2"/>
              </a:rPr>
              <a:t>Secondary separation of lightweight</a:t>
            </a:r>
            <a:r>
              <a:rPr lang="en-GB">
                <a:sym typeface="Symbol" pitchFamily="18" charset="2"/>
              </a:rPr>
              <a:t> </a:t>
            </a:r>
            <a:r>
              <a:rPr lang="en-GB" sz="2000">
                <a:sym typeface="Symbol" pitchFamily="18" charset="2"/>
              </a:rPr>
              <a:t> liquid in the dense liquid during melt cooling</a:t>
            </a:r>
          </a:p>
          <a:p>
            <a:endParaRPr lang="ru-RU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FA3FC15-3F39-4C02-A9B5-2068456229D0}" type="slidenum">
              <a:rPr lang="en-GB" sz="1400" b="0">
                <a:solidFill>
                  <a:srgbClr val="000099"/>
                </a:solidFill>
              </a:rPr>
              <a:pPr/>
              <a:t>12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582613" y="387350"/>
            <a:ext cx="8088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sz="2000"/>
          </a:p>
          <a:p>
            <a:pPr algn="ctr"/>
            <a:r>
              <a:rPr lang="en-US" sz="2400"/>
              <a:t>EDX analysis different </a:t>
            </a:r>
            <a:r>
              <a:rPr lang="en-GB" sz="2400"/>
              <a:t>domains in heavy liquid layer</a:t>
            </a:r>
            <a:endParaRPr lang="ru-RU" sz="2400"/>
          </a:p>
        </p:txBody>
      </p:sp>
      <p:graphicFrame>
        <p:nvGraphicFramePr>
          <p:cNvPr id="640074" name="Group 74"/>
          <p:cNvGraphicFramePr>
            <a:graphicFrameLocks noGrp="1"/>
          </p:cNvGraphicFramePr>
          <p:nvPr/>
        </p:nvGraphicFramePr>
        <p:xfrm>
          <a:off x="282575" y="2060575"/>
          <a:ext cx="4189413" cy="2973388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26.7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73.3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27.3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72.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72.0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30.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69.7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71.9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0075" name="Group 75"/>
          <p:cNvGraphicFramePr>
            <a:graphicFrameLocks noGrp="1"/>
          </p:cNvGraphicFramePr>
          <p:nvPr/>
        </p:nvGraphicFramePr>
        <p:xfrm>
          <a:off x="4708525" y="2060575"/>
          <a:ext cx="4189413" cy="2957513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31.8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68.2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29.5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70.5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0070" name="Rectangle 70"/>
          <p:cNvSpPr>
            <a:spLocks noChangeArrowheads="1"/>
          </p:cNvSpPr>
          <p:nvPr/>
        </p:nvSpPr>
        <p:spPr bwMode="auto">
          <a:xfrm>
            <a:off x="135096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5 min 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640071" name="Rectangle 71"/>
          <p:cNvSpPr>
            <a:spLocks noChangeArrowheads="1"/>
          </p:cNvSpPr>
          <p:nvPr/>
        </p:nvSpPr>
        <p:spPr bwMode="auto">
          <a:xfrm>
            <a:off x="545941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10 min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640073" name="Rectangle 73"/>
          <p:cNvSpPr>
            <a:spLocks noChangeArrowheads="1"/>
          </p:cNvSpPr>
          <p:nvPr/>
        </p:nvSpPr>
        <p:spPr bwMode="auto">
          <a:xfrm>
            <a:off x="590550" y="1952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 (4)</a:t>
            </a:r>
            <a:endParaRPr lang="ru-RU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193AA44-3948-45CE-BC6C-5B26EBCBDBC0}" type="slidenum">
              <a:rPr lang="en-GB" sz="1400" b="0">
                <a:solidFill>
                  <a:srgbClr val="000099"/>
                </a:solidFill>
              </a:rPr>
              <a:pPr/>
              <a:t>13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42052" name="Rectangle 4"/>
          <p:cNvSpPr>
            <a:spLocks noChangeArrowheads="1"/>
          </p:cNvSpPr>
          <p:nvPr/>
        </p:nvSpPr>
        <p:spPr bwMode="auto">
          <a:xfrm>
            <a:off x="601663" y="9001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EDX analysis </a:t>
            </a:r>
            <a:r>
              <a:rPr lang="en-GB" sz="2400"/>
              <a:t>of different domains in light liquid layer</a:t>
            </a:r>
            <a:endParaRPr lang="ru-RU" sz="2400"/>
          </a:p>
        </p:txBody>
      </p:sp>
      <p:graphicFrame>
        <p:nvGraphicFramePr>
          <p:cNvPr id="642113" name="Group 65"/>
          <p:cNvGraphicFramePr>
            <a:graphicFrameLocks noGrp="1"/>
          </p:cNvGraphicFramePr>
          <p:nvPr/>
        </p:nvGraphicFramePr>
        <p:xfrm>
          <a:off x="282575" y="2060575"/>
          <a:ext cx="4189413" cy="2562225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87.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2081" name="Rectangle 3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42114" name="Group 66"/>
          <p:cNvGraphicFramePr>
            <a:graphicFrameLocks noGrp="1"/>
          </p:cNvGraphicFramePr>
          <p:nvPr/>
        </p:nvGraphicFramePr>
        <p:xfrm>
          <a:off x="4708525" y="2060575"/>
          <a:ext cx="4189413" cy="2562225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87.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2110" name="Rectangle 62"/>
          <p:cNvSpPr>
            <a:spLocks noChangeArrowheads="1"/>
          </p:cNvSpPr>
          <p:nvPr/>
        </p:nvSpPr>
        <p:spPr bwMode="auto">
          <a:xfrm>
            <a:off x="135096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5 min 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642111" name="Rectangle 63"/>
          <p:cNvSpPr>
            <a:spLocks noChangeArrowheads="1"/>
          </p:cNvSpPr>
          <p:nvPr/>
        </p:nvSpPr>
        <p:spPr bwMode="auto">
          <a:xfrm>
            <a:off x="545941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10 min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642112" name="Rectangle 64"/>
          <p:cNvSpPr>
            <a:spLocks noChangeArrowheads="1"/>
          </p:cNvSpPr>
          <p:nvPr/>
        </p:nvSpPr>
        <p:spPr bwMode="auto">
          <a:xfrm>
            <a:off x="590550" y="1952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 (5)</a:t>
            </a:r>
            <a:endParaRPr lang="ru-RU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6F33324-85CF-4FC8-9774-9747A2977495}" type="slidenum">
              <a:rPr lang="en-GB" sz="1400" b="0">
                <a:solidFill>
                  <a:srgbClr val="000099"/>
                </a:solidFill>
              </a:rPr>
              <a:pPr/>
              <a:t>14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573088" y="0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PRS 1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</a:rPr>
              <a:t>test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1104900" y="484188"/>
            <a:ext cx="5662613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>
                <a:cs typeface="Times New Roman" pitchFamily="18" charset="0"/>
              </a:rPr>
              <a:t>Experimental objectives</a:t>
            </a:r>
            <a:endParaRPr lang="ru-RU" sz="2000"/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1185863" y="1025525"/>
            <a:ext cx="6651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high 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content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56393" name="Rectangle 9"/>
          <p:cNvSpPr>
            <a:spLocks noChangeArrowheads="1"/>
          </p:cNvSpPr>
          <p:nvPr/>
        </p:nvSpPr>
        <p:spPr bwMode="auto">
          <a:xfrm>
            <a:off x="0" y="1319213"/>
            <a:ext cx="948531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/>
              <a:t>VPA IMCC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656394" name="Object 10"/>
          <p:cNvGraphicFramePr>
            <a:graphicFrameLocks noChangeAspect="1"/>
          </p:cNvGraphicFramePr>
          <p:nvPr/>
        </p:nvGraphicFramePr>
        <p:xfrm>
          <a:off x="792163" y="1978025"/>
          <a:ext cx="6122987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6" name="Диаграмма" r:id="rId4" imgW="9534361" imgH="4848262" progId="Excel.Chart.8">
                  <p:embed/>
                </p:oleObj>
              </mc:Choice>
              <mc:Fallback>
                <p:oleObj name="Диаграмма" r:id="rId4" imgW="9534361" imgH="4848262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51" t="3967" r="4080" b="2663"/>
                      <a:stretch>
                        <a:fillRect/>
                      </a:stretch>
                    </p:blipFill>
                    <p:spPr bwMode="auto">
                      <a:xfrm>
                        <a:off x="792163" y="1978025"/>
                        <a:ext cx="6122987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95" name="Rectangle 11"/>
          <p:cNvSpPr>
            <a:spLocks noChangeArrowheads="1"/>
          </p:cNvSpPr>
          <p:nvPr/>
        </p:nvSpPr>
        <p:spPr bwMode="auto">
          <a:xfrm>
            <a:off x="0" y="56562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three times: 24</a:t>
            </a:r>
            <a:r>
              <a:rPr lang="ru-RU" sz="1800"/>
              <a:t>44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, 24</a:t>
            </a:r>
            <a:r>
              <a:rPr lang="ru-RU" sz="1800"/>
              <a:t>04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and 24</a:t>
            </a:r>
            <a:r>
              <a:rPr lang="ru-RU" sz="1800"/>
              <a:t>27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=24</a:t>
            </a:r>
            <a:r>
              <a:rPr lang="ru-RU" sz="1800"/>
              <a:t>25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FAC095E-86D7-4987-BC90-EE515049CE91}" type="slidenum">
              <a:rPr lang="en-GB" sz="1400" b="0">
                <a:solidFill>
                  <a:srgbClr val="000099"/>
                </a:solidFill>
              </a:rPr>
              <a:pPr/>
              <a:t>15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0" y="103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48198" name="Object 6"/>
          <p:cNvGraphicFramePr>
            <a:graphicFrameLocks noChangeAspect="1"/>
          </p:cNvGraphicFramePr>
          <p:nvPr/>
        </p:nvGraphicFramePr>
        <p:xfrm>
          <a:off x="242888" y="971550"/>
          <a:ext cx="450056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09" name="Рисунок" r:id="rId4" imgW="4514760" imgH="4915080" progId="Word.Picture.8">
                  <p:embed/>
                </p:oleObj>
              </mc:Choice>
              <mc:Fallback>
                <p:oleObj name="Рисунок" r:id="rId4" imgW="4514760" imgH="491508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971550"/>
                        <a:ext cx="4500562" cy="491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9" name="Rectangle 7"/>
          <p:cNvSpPr>
            <a:spLocks noChangeArrowheads="1"/>
          </p:cNvSpPr>
          <p:nvPr/>
        </p:nvSpPr>
        <p:spPr bwMode="auto">
          <a:xfrm>
            <a:off x="4737100" y="1962150"/>
            <a:ext cx="40370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/>
            <a:r>
              <a:rPr lang="en-GB" sz="2000"/>
              <a:t>Red lines – Lungu’ diagram</a:t>
            </a:r>
          </a:p>
          <a:p>
            <a:pPr defTabSz="762000"/>
            <a:endParaRPr lang="en-GB" sz="2000"/>
          </a:p>
          <a:p>
            <a:pPr defTabSz="762000"/>
            <a:r>
              <a:rPr lang="en-US" sz="2000"/>
              <a:t>Blue lines and blue points – </a:t>
            </a:r>
          </a:p>
          <a:p>
            <a:pPr defTabSz="762000"/>
            <a:r>
              <a:rPr lang="en-US" sz="2000"/>
              <a:t>results of our previous work </a:t>
            </a:r>
          </a:p>
          <a:p>
            <a:pPr defTabSz="762000"/>
            <a:r>
              <a:rPr lang="en-US" sz="2000"/>
              <a:t>within the CORPHAD project</a:t>
            </a:r>
          </a:p>
          <a:p>
            <a:pPr defTabSz="762000"/>
            <a:endParaRPr lang="en-US" sz="2000"/>
          </a:p>
          <a:p>
            <a:pPr defTabSz="762000"/>
            <a:r>
              <a:rPr lang="en-US" sz="2000"/>
              <a:t>Yellow points – results of the </a:t>
            </a:r>
          </a:p>
          <a:p>
            <a:pPr defTabSz="762000"/>
            <a:r>
              <a:rPr lang="en-US" sz="2000"/>
              <a:t>present work</a:t>
            </a:r>
            <a:endParaRPr lang="ru-RU" sz="2000"/>
          </a:p>
        </p:txBody>
      </p:sp>
      <p:sp>
        <p:nvSpPr>
          <p:cNvPr id="648200" name="Line 8"/>
          <p:cNvSpPr>
            <a:spLocks noChangeShapeType="1"/>
          </p:cNvSpPr>
          <p:nvPr/>
        </p:nvSpPr>
        <p:spPr bwMode="auto">
          <a:xfrm flipV="1">
            <a:off x="2857500" y="2624138"/>
            <a:ext cx="0" cy="180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1" name="Line 9"/>
          <p:cNvSpPr>
            <a:spLocks noChangeShapeType="1"/>
          </p:cNvSpPr>
          <p:nvPr/>
        </p:nvSpPr>
        <p:spPr bwMode="auto">
          <a:xfrm>
            <a:off x="2786063" y="2628900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2" name="Line 10"/>
          <p:cNvSpPr>
            <a:spLocks noChangeShapeType="1"/>
          </p:cNvSpPr>
          <p:nvPr/>
        </p:nvSpPr>
        <p:spPr bwMode="auto">
          <a:xfrm>
            <a:off x="2786063" y="2805113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3" name="Line 11"/>
          <p:cNvSpPr>
            <a:spLocks noChangeShapeType="1"/>
          </p:cNvSpPr>
          <p:nvPr/>
        </p:nvSpPr>
        <p:spPr bwMode="auto">
          <a:xfrm>
            <a:off x="2652713" y="2720975"/>
            <a:ext cx="423862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4" name="Line 12"/>
          <p:cNvSpPr>
            <a:spLocks noChangeShapeType="1"/>
          </p:cNvSpPr>
          <p:nvPr/>
        </p:nvSpPr>
        <p:spPr bwMode="auto">
          <a:xfrm>
            <a:off x="2647950" y="2647950"/>
            <a:ext cx="0" cy="133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5" name="Line 13"/>
          <p:cNvSpPr>
            <a:spLocks noChangeShapeType="1"/>
          </p:cNvSpPr>
          <p:nvPr/>
        </p:nvSpPr>
        <p:spPr bwMode="auto">
          <a:xfrm>
            <a:off x="3071813" y="2647950"/>
            <a:ext cx="0" cy="133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6" name="Freeform 14"/>
          <p:cNvSpPr>
            <a:spLocks/>
          </p:cNvSpPr>
          <p:nvPr/>
        </p:nvSpPr>
        <p:spPr bwMode="auto">
          <a:xfrm>
            <a:off x="811213" y="1409700"/>
            <a:ext cx="2667000" cy="2363788"/>
          </a:xfrm>
          <a:custGeom>
            <a:avLst/>
            <a:gdLst>
              <a:gd name="T0" fmla="*/ 1680 w 1680"/>
              <a:gd name="T1" fmla="*/ 1489 h 1489"/>
              <a:gd name="T2" fmla="*/ 0 w 1680"/>
              <a:gd name="T3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489">
                <a:moveTo>
                  <a:pt x="1680" y="1489"/>
                </a:moveTo>
                <a:cubicBezTo>
                  <a:pt x="1462" y="701"/>
                  <a:pt x="462" y="145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7" name="Oval 15"/>
          <p:cNvSpPr>
            <a:spLocks noChangeArrowheads="1"/>
          </p:cNvSpPr>
          <p:nvPr/>
        </p:nvSpPr>
        <p:spPr bwMode="auto">
          <a:xfrm>
            <a:off x="2794000" y="2657475"/>
            <a:ext cx="125413" cy="125413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239713" y="1444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results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70026858-886F-440E-A3AE-69D24ED633B2}" type="slidenum">
              <a:rPr lang="en-GB" sz="1400" b="0">
                <a:solidFill>
                  <a:srgbClr val="000099"/>
                </a:solidFill>
              </a:rPr>
              <a:pPr/>
              <a:t>16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1995488" y="0"/>
            <a:ext cx="565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70000"/>
              </a:spcAft>
            </a:pPr>
            <a:r>
              <a:rPr lang="en-GB">
                <a:solidFill>
                  <a:srgbClr val="000099"/>
                </a:solidFill>
              </a:rPr>
              <a:t>New experimental facilities</a:t>
            </a:r>
            <a:endParaRPr lang="de-DE">
              <a:solidFill>
                <a:srgbClr val="000099"/>
              </a:solidFill>
            </a:endParaRPr>
          </a:p>
        </p:txBody>
      </p:sp>
      <p:pic>
        <p:nvPicPr>
          <p:cNvPr id="658438" name="Picture 6" descr="Power laser0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" y="1039813"/>
            <a:ext cx="3976688" cy="2982912"/>
          </a:xfrm>
          <a:noFill/>
          <a:ln/>
        </p:spPr>
      </p:pic>
      <p:pic>
        <p:nvPicPr>
          <p:cNvPr id="658439" name="Picture 7" descr="Power laser0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8213" y="1066800"/>
            <a:ext cx="3921125" cy="2940050"/>
          </a:xfrm>
          <a:noFill/>
          <a:ln/>
        </p:spPr>
      </p:pic>
      <p:sp>
        <p:nvSpPr>
          <p:cNvPr id="658440" name="Text Box 8"/>
          <p:cNvSpPr txBox="1">
            <a:spLocks noChangeArrowheads="1"/>
          </p:cNvSpPr>
          <p:nvPr/>
        </p:nvSpPr>
        <p:spPr bwMode="auto">
          <a:xfrm>
            <a:off x="663575" y="4203700"/>
            <a:ext cx="848042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GB" sz="1300" b="0"/>
              <a:t>- </a:t>
            </a:r>
            <a:r>
              <a:rPr lang="en-GB" sz="1600"/>
              <a:t>Special ventilation with micro-filtering of the incoming air </a:t>
            </a:r>
          </a:p>
          <a:p>
            <a:pPr>
              <a:spcBef>
                <a:spcPct val="5000"/>
              </a:spcBef>
            </a:pPr>
            <a:r>
              <a:rPr lang="en-GB" sz="1600"/>
              <a:t>- Continuous close cycle dust removal</a:t>
            </a:r>
          </a:p>
          <a:p>
            <a:pPr>
              <a:spcBef>
                <a:spcPct val="5000"/>
              </a:spcBef>
            </a:pPr>
            <a:r>
              <a:rPr lang="en-GB" sz="1600"/>
              <a:t>- Air conditioning</a:t>
            </a:r>
          </a:p>
          <a:p>
            <a:pPr>
              <a:spcBef>
                <a:spcPct val="5000"/>
              </a:spcBef>
            </a:pPr>
            <a:r>
              <a:rPr lang="en-GB" sz="1600"/>
              <a:t>- Thermo stabilized water supply to all experimental set-ups</a:t>
            </a:r>
          </a:p>
          <a:p>
            <a:pPr>
              <a:spcBef>
                <a:spcPct val="5000"/>
              </a:spcBef>
            </a:pPr>
            <a:r>
              <a:rPr lang="en-GB" sz="1600"/>
              <a:t>- Motor-driven jalousie for complete darkening</a:t>
            </a:r>
          </a:p>
          <a:p>
            <a:pPr>
              <a:spcBef>
                <a:spcPct val="5000"/>
              </a:spcBef>
            </a:pPr>
            <a:r>
              <a:rPr lang="en-GB" sz="1600"/>
              <a:t>- Two fibre laser-beam delivery systems</a:t>
            </a:r>
          </a:p>
          <a:p>
            <a:pPr>
              <a:spcBef>
                <a:spcPct val="5000"/>
              </a:spcBef>
            </a:pPr>
            <a:r>
              <a:rPr lang="en-GB" sz="1600"/>
              <a:t>- Laser power regulation according to arbitrary function (time response of ca 1 ms) </a:t>
            </a:r>
          </a:p>
          <a:p>
            <a:pPr>
              <a:spcBef>
                <a:spcPct val="50000"/>
              </a:spcBef>
            </a:pPr>
            <a:r>
              <a:rPr lang="en-GB" sz="1200" b="0"/>
              <a:t> </a:t>
            </a:r>
            <a:endParaRPr lang="de-DE" sz="1200" b="0"/>
          </a:p>
        </p:txBody>
      </p:sp>
      <p:sp>
        <p:nvSpPr>
          <p:cNvPr id="658441" name="Rectangle 9"/>
          <p:cNvSpPr>
            <a:spLocks noGrp="1" noChangeArrowheads="1"/>
          </p:cNvSpPr>
          <p:nvPr>
            <p:ph type="title"/>
          </p:nvPr>
        </p:nvSpPr>
        <p:spPr>
          <a:xfrm>
            <a:off x="-33338" y="412750"/>
            <a:ext cx="9177338" cy="7588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b="0">
                <a:solidFill>
                  <a:schemeClr val="tx1"/>
                </a:solidFill>
                <a:effectLst/>
              </a:rPr>
              <a:t>In IVTRAN:</a:t>
            </a: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0">
                <a:solidFill>
                  <a:schemeClr val="tx1"/>
                </a:solidFill>
                <a:effectLst/>
              </a:rPr>
              <a:t>Laser pulse heating with 3.3 kW CW-YAG laser</a:t>
            </a:r>
            <a:endParaRPr lang="ru-RU" sz="2400" b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DD66AE2-C6D1-4ED4-8DC2-33E7CCF11874}" type="slidenum">
              <a:rPr lang="en-GB" sz="1400" b="0">
                <a:solidFill>
                  <a:srgbClr val="000099"/>
                </a:solidFill>
              </a:rPr>
              <a:pPr/>
              <a:t>17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666628" name="Text Box 4"/>
          <p:cNvSpPr txBox="1">
            <a:spLocks noChangeArrowheads="1"/>
          </p:cNvSpPr>
          <p:nvPr/>
        </p:nvSpPr>
        <p:spPr bwMode="auto">
          <a:xfrm>
            <a:off x="1790700" y="215900"/>
            <a:ext cx="610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70000"/>
              </a:spcAft>
            </a:pPr>
            <a:r>
              <a:rPr lang="en-GB">
                <a:solidFill>
                  <a:srgbClr val="000099"/>
                </a:solidFill>
              </a:rPr>
              <a:t>New experimental facilities (2)</a:t>
            </a:r>
            <a:endParaRPr lang="de-DE">
              <a:solidFill>
                <a:srgbClr val="000099"/>
              </a:solidFill>
            </a:endParaRPr>
          </a:p>
        </p:txBody>
      </p:sp>
      <p:sp>
        <p:nvSpPr>
          <p:cNvPr id="66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54050" y="777875"/>
            <a:ext cx="8020050" cy="37147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effectLst/>
              </a:rPr>
              <a:t>Schematic of the laser pulse heating facility</a:t>
            </a:r>
            <a:endParaRPr lang="ru-RU" sz="2400">
              <a:solidFill>
                <a:schemeClr val="tx1"/>
              </a:solidFill>
              <a:effectLst/>
            </a:endParaRPr>
          </a:p>
        </p:txBody>
      </p:sp>
      <p:grpSp>
        <p:nvGrpSpPr>
          <p:cNvPr id="666631" name="Group 7"/>
          <p:cNvGrpSpPr>
            <a:grpSpLocks noChangeAspect="1"/>
          </p:cNvGrpSpPr>
          <p:nvPr/>
        </p:nvGrpSpPr>
        <p:grpSpPr bwMode="auto">
          <a:xfrm>
            <a:off x="908050" y="1390650"/>
            <a:ext cx="6608763" cy="4548188"/>
            <a:chOff x="572" y="876"/>
            <a:chExt cx="4163" cy="2865"/>
          </a:xfrm>
        </p:grpSpPr>
        <p:sp>
          <p:nvSpPr>
            <p:cNvPr id="666630" name="AutoShape 6"/>
            <p:cNvSpPr>
              <a:spLocks noChangeAspect="1" noChangeArrowheads="1" noTextEdit="1"/>
            </p:cNvSpPr>
            <p:nvPr/>
          </p:nvSpPr>
          <p:spPr bwMode="auto">
            <a:xfrm>
              <a:off x="572" y="876"/>
              <a:ext cx="4163" cy="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66832" name="Group 208"/>
            <p:cNvGrpSpPr>
              <a:grpSpLocks/>
            </p:cNvGrpSpPr>
            <p:nvPr/>
          </p:nvGrpSpPr>
          <p:grpSpPr bwMode="auto">
            <a:xfrm>
              <a:off x="759" y="881"/>
              <a:ext cx="3970" cy="2854"/>
              <a:chOff x="759" y="881"/>
              <a:chExt cx="3970" cy="2854"/>
            </a:xfrm>
          </p:grpSpPr>
          <p:sp>
            <p:nvSpPr>
              <p:cNvPr id="666632" name="Freeform 8"/>
              <p:cNvSpPr>
                <a:spLocks noEditPoints="1"/>
              </p:cNvSpPr>
              <p:nvPr/>
            </p:nvSpPr>
            <p:spPr bwMode="auto">
              <a:xfrm>
                <a:off x="1590" y="2209"/>
                <a:ext cx="31" cy="124"/>
              </a:xfrm>
              <a:custGeom>
                <a:avLst/>
                <a:gdLst>
                  <a:gd name="T0" fmla="*/ 5 w 31"/>
                  <a:gd name="T1" fmla="*/ 114 h 124"/>
                  <a:gd name="T2" fmla="*/ 26 w 31"/>
                  <a:gd name="T3" fmla="*/ 114 h 124"/>
                  <a:gd name="T4" fmla="*/ 26 w 31"/>
                  <a:gd name="T5" fmla="*/ 124 h 124"/>
                  <a:gd name="T6" fmla="*/ 5 w 31"/>
                  <a:gd name="T7" fmla="*/ 124 h 124"/>
                  <a:gd name="T8" fmla="*/ 5 w 31"/>
                  <a:gd name="T9" fmla="*/ 114 h 124"/>
                  <a:gd name="T10" fmla="*/ 31 w 31"/>
                  <a:gd name="T11" fmla="*/ 119 h 124"/>
                  <a:gd name="T12" fmla="*/ 31 w 31"/>
                  <a:gd name="T13" fmla="*/ 124 h 124"/>
                  <a:gd name="T14" fmla="*/ 26 w 31"/>
                  <a:gd name="T15" fmla="*/ 124 h 124"/>
                  <a:gd name="T16" fmla="*/ 26 w 31"/>
                  <a:gd name="T17" fmla="*/ 119 h 124"/>
                  <a:gd name="T18" fmla="*/ 31 w 31"/>
                  <a:gd name="T19" fmla="*/ 119 h 124"/>
                  <a:gd name="T20" fmla="*/ 21 w 31"/>
                  <a:gd name="T21" fmla="*/ 119 h 124"/>
                  <a:gd name="T22" fmla="*/ 21 w 31"/>
                  <a:gd name="T23" fmla="*/ 7 h 124"/>
                  <a:gd name="T24" fmla="*/ 31 w 31"/>
                  <a:gd name="T25" fmla="*/ 7 h 124"/>
                  <a:gd name="T26" fmla="*/ 31 w 31"/>
                  <a:gd name="T27" fmla="*/ 119 h 124"/>
                  <a:gd name="T28" fmla="*/ 21 w 31"/>
                  <a:gd name="T29" fmla="*/ 119 h 124"/>
                  <a:gd name="T30" fmla="*/ 26 w 31"/>
                  <a:gd name="T31" fmla="*/ 0 h 124"/>
                  <a:gd name="T32" fmla="*/ 31 w 31"/>
                  <a:gd name="T33" fmla="*/ 0 h 124"/>
                  <a:gd name="T34" fmla="*/ 31 w 31"/>
                  <a:gd name="T35" fmla="*/ 7 h 124"/>
                  <a:gd name="T36" fmla="*/ 26 w 31"/>
                  <a:gd name="T37" fmla="*/ 7 h 124"/>
                  <a:gd name="T38" fmla="*/ 26 w 31"/>
                  <a:gd name="T39" fmla="*/ 0 h 124"/>
                  <a:gd name="T40" fmla="*/ 26 w 31"/>
                  <a:gd name="T41" fmla="*/ 12 h 124"/>
                  <a:gd name="T42" fmla="*/ 5 w 31"/>
                  <a:gd name="T43" fmla="*/ 12 h 124"/>
                  <a:gd name="T44" fmla="*/ 5 w 31"/>
                  <a:gd name="T45" fmla="*/ 0 h 124"/>
                  <a:gd name="T46" fmla="*/ 26 w 31"/>
                  <a:gd name="T47" fmla="*/ 0 h 124"/>
                  <a:gd name="T48" fmla="*/ 26 w 31"/>
                  <a:gd name="T49" fmla="*/ 12 h 124"/>
                  <a:gd name="T50" fmla="*/ 0 w 31"/>
                  <a:gd name="T51" fmla="*/ 7 h 124"/>
                  <a:gd name="T52" fmla="*/ 0 w 31"/>
                  <a:gd name="T53" fmla="*/ 0 h 124"/>
                  <a:gd name="T54" fmla="*/ 5 w 31"/>
                  <a:gd name="T55" fmla="*/ 0 h 124"/>
                  <a:gd name="T56" fmla="*/ 5 w 31"/>
                  <a:gd name="T57" fmla="*/ 7 h 124"/>
                  <a:gd name="T58" fmla="*/ 0 w 31"/>
                  <a:gd name="T59" fmla="*/ 7 h 124"/>
                  <a:gd name="T60" fmla="*/ 12 w 31"/>
                  <a:gd name="T61" fmla="*/ 7 h 124"/>
                  <a:gd name="T62" fmla="*/ 12 w 31"/>
                  <a:gd name="T63" fmla="*/ 119 h 124"/>
                  <a:gd name="T64" fmla="*/ 0 w 31"/>
                  <a:gd name="T65" fmla="*/ 119 h 124"/>
                  <a:gd name="T66" fmla="*/ 0 w 31"/>
                  <a:gd name="T67" fmla="*/ 7 h 124"/>
                  <a:gd name="T68" fmla="*/ 12 w 31"/>
                  <a:gd name="T69" fmla="*/ 7 h 124"/>
                  <a:gd name="T70" fmla="*/ 5 w 31"/>
                  <a:gd name="T71" fmla="*/ 124 h 124"/>
                  <a:gd name="T72" fmla="*/ 0 w 31"/>
                  <a:gd name="T73" fmla="*/ 124 h 124"/>
                  <a:gd name="T74" fmla="*/ 0 w 31"/>
                  <a:gd name="T75" fmla="*/ 119 h 124"/>
                  <a:gd name="T76" fmla="*/ 5 w 31"/>
                  <a:gd name="T77" fmla="*/ 119 h 124"/>
                  <a:gd name="T78" fmla="*/ 5 w 31"/>
                  <a:gd name="T7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24">
                    <a:moveTo>
                      <a:pt x="5" y="114"/>
                    </a:moveTo>
                    <a:lnTo>
                      <a:pt x="26" y="114"/>
                    </a:lnTo>
                    <a:lnTo>
                      <a:pt x="26" y="124"/>
                    </a:lnTo>
                    <a:lnTo>
                      <a:pt x="5" y="124"/>
                    </a:lnTo>
                    <a:lnTo>
                      <a:pt x="5" y="114"/>
                    </a:lnTo>
                    <a:close/>
                    <a:moveTo>
                      <a:pt x="31" y="119"/>
                    </a:moveTo>
                    <a:lnTo>
                      <a:pt x="31" y="124"/>
                    </a:lnTo>
                    <a:lnTo>
                      <a:pt x="26" y="124"/>
                    </a:lnTo>
                    <a:lnTo>
                      <a:pt x="26" y="119"/>
                    </a:lnTo>
                    <a:lnTo>
                      <a:pt x="31" y="119"/>
                    </a:lnTo>
                    <a:close/>
                    <a:moveTo>
                      <a:pt x="21" y="119"/>
                    </a:moveTo>
                    <a:lnTo>
                      <a:pt x="21" y="7"/>
                    </a:lnTo>
                    <a:lnTo>
                      <a:pt x="31" y="7"/>
                    </a:lnTo>
                    <a:lnTo>
                      <a:pt x="31" y="119"/>
                    </a:lnTo>
                    <a:lnTo>
                      <a:pt x="21" y="119"/>
                    </a:lnTo>
                    <a:close/>
                    <a:moveTo>
                      <a:pt x="26" y="0"/>
                    </a:moveTo>
                    <a:lnTo>
                      <a:pt x="31" y="0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  <a:moveTo>
                      <a:pt x="26" y="12"/>
                    </a:moveTo>
                    <a:lnTo>
                      <a:pt x="5" y="12"/>
                    </a:lnTo>
                    <a:lnTo>
                      <a:pt x="5" y="0"/>
                    </a:lnTo>
                    <a:lnTo>
                      <a:pt x="26" y="0"/>
                    </a:lnTo>
                    <a:lnTo>
                      <a:pt x="26" y="12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12" y="7"/>
                    </a:moveTo>
                    <a:lnTo>
                      <a:pt x="12" y="119"/>
                    </a:lnTo>
                    <a:lnTo>
                      <a:pt x="0" y="119"/>
                    </a:lnTo>
                    <a:lnTo>
                      <a:pt x="0" y="7"/>
                    </a:lnTo>
                    <a:lnTo>
                      <a:pt x="12" y="7"/>
                    </a:lnTo>
                    <a:close/>
                    <a:moveTo>
                      <a:pt x="5" y="124"/>
                    </a:moveTo>
                    <a:lnTo>
                      <a:pt x="0" y="124"/>
                    </a:lnTo>
                    <a:lnTo>
                      <a:pt x="0" y="119"/>
                    </a:lnTo>
                    <a:lnTo>
                      <a:pt x="5" y="119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3" name="Freeform 9"/>
              <p:cNvSpPr>
                <a:spLocks/>
              </p:cNvSpPr>
              <p:nvPr/>
            </p:nvSpPr>
            <p:spPr bwMode="auto">
              <a:xfrm>
                <a:off x="4118" y="3314"/>
                <a:ext cx="343" cy="130"/>
              </a:xfrm>
              <a:custGeom>
                <a:avLst/>
                <a:gdLst>
                  <a:gd name="T0" fmla="*/ 0 w 343"/>
                  <a:gd name="T1" fmla="*/ 130 h 130"/>
                  <a:gd name="T2" fmla="*/ 18 w 343"/>
                  <a:gd name="T3" fmla="*/ 129 h 130"/>
                  <a:gd name="T4" fmla="*/ 31 w 343"/>
                  <a:gd name="T5" fmla="*/ 128 h 130"/>
                  <a:gd name="T6" fmla="*/ 49 w 343"/>
                  <a:gd name="T7" fmla="*/ 124 h 130"/>
                  <a:gd name="T8" fmla="*/ 84 w 343"/>
                  <a:gd name="T9" fmla="*/ 115 h 130"/>
                  <a:gd name="T10" fmla="*/ 104 w 343"/>
                  <a:gd name="T11" fmla="*/ 107 h 130"/>
                  <a:gd name="T12" fmla="*/ 123 w 343"/>
                  <a:gd name="T13" fmla="*/ 98 h 130"/>
                  <a:gd name="T14" fmla="*/ 141 w 343"/>
                  <a:gd name="T15" fmla="*/ 89 h 130"/>
                  <a:gd name="T16" fmla="*/ 159 w 343"/>
                  <a:gd name="T17" fmla="*/ 80 h 130"/>
                  <a:gd name="T18" fmla="*/ 192 w 343"/>
                  <a:gd name="T19" fmla="*/ 61 h 130"/>
                  <a:gd name="T20" fmla="*/ 226 w 343"/>
                  <a:gd name="T21" fmla="*/ 42 h 130"/>
                  <a:gd name="T22" fmla="*/ 281 w 343"/>
                  <a:gd name="T23" fmla="*/ 18 h 130"/>
                  <a:gd name="T24" fmla="*/ 307 w 343"/>
                  <a:gd name="T25" fmla="*/ 7 h 130"/>
                  <a:gd name="T26" fmla="*/ 323 w 343"/>
                  <a:gd name="T27" fmla="*/ 3 h 130"/>
                  <a:gd name="T28" fmla="*/ 343 w 343"/>
                  <a:gd name="T2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3" h="130">
                    <a:moveTo>
                      <a:pt x="0" y="130"/>
                    </a:moveTo>
                    <a:lnTo>
                      <a:pt x="18" y="129"/>
                    </a:lnTo>
                    <a:lnTo>
                      <a:pt x="31" y="128"/>
                    </a:lnTo>
                    <a:lnTo>
                      <a:pt x="49" y="124"/>
                    </a:lnTo>
                    <a:lnTo>
                      <a:pt x="84" y="115"/>
                    </a:lnTo>
                    <a:lnTo>
                      <a:pt x="104" y="107"/>
                    </a:lnTo>
                    <a:lnTo>
                      <a:pt x="123" y="98"/>
                    </a:lnTo>
                    <a:lnTo>
                      <a:pt x="141" y="89"/>
                    </a:lnTo>
                    <a:lnTo>
                      <a:pt x="159" y="80"/>
                    </a:lnTo>
                    <a:lnTo>
                      <a:pt x="192" y="61"/>
                    </a:lnTo>
                    <a:lnTo>
                      <a:pt x="226" y="42"/>
                    </a:lnTo>
                    <a:lnTo>
                      <a:pt x="281" y="18"/>
                    </a:lnTo>
                    <a:lnTo>
                      <a:pt x="307" y="7"/>
                    </a:lnTo>
                    <a:lnTo>
                      <a:pt x="323" y="3"/>
                    </a:lnTo>
                    <a:lnTo>
                      <a:pt x="343" y="0"/>
                    </a:lnTo>
                  </a:path>
                </a:pathLst>
              </a:custGeom>
              <a:noFill/>
              <a:ln w="6350">
                <a:solidFill>
                  <a:srgbClr val="5A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auto">
              <a:xfrm>
                <a:off x="4118" y="3234"/>
                <a:ext cx="334" cy="210"/>
              </a:xfrm>
              <a:custGeom>
                <a:avLst/>
                <a:gdLst>
                  <a:gd name="T0" fmla="*/ 0 w 334"/>
                  <a:gd name="T1" fmla="*/ 210 h 210"/>
                  <a:gd name="T2" fmla="*/ 16 w 334"/>
                  <a:gd name="T3" fmla="*/ 208 h 210"/>
                  <a:gd name="T4" fmla="*/ 26 w 334"/>
                  <a:gd name="T5" fmla="*/ 206 h 210"/>
                  <a:gd name="T6" fmla="*/ 40 w 334"/>
                  <a:gd name="T7" fmla="*/ 201 h 210"/>
                  <a:gd name="T8" fmla="*/ 69 w 334"/>
                  <a:gd name="T9" fmla="*/ 187 h 210"/>
                  <a:gd name="T10" fmla="*/ 86 w 334"/>
                  <a:gd name="T11" fmla="*/ 174 h 210"/>
                  <a:gd name="T12" fmla="*/ 101 w 334"/>
                  <a:gd name="T13" fmla="*/ 162 h 210"/>
                  <a:gd name="T14" fmla="*/ 117 w 334"/>
                  <a:gd name="T15" fmla="*/ 147 h 210"/>
                  <a:gd name="T16" fmla="*/ 131 w 334"/>
                  <a:gd name="T17" fmla="*/ 132 h 210"/>
                  <a:gd name="T18" fmla="*/ 158 w 334"/>
                  <a:gd name="T19" fmla="*/ 103 h 210"/>
                  <a:gd name="T20" fmla="*/ 185 w 334"/>
                  <a:gd name="T21" fmla="*/ 73 h 210"/>
                  <a:gd name="T22" fmla="*/ 214 w 334"/>
                  <a:gd name="T23" fmla="*/ 51 h 210"/>
                  <a:gd name="T24" fmla="*/ 238 w 334"/>
                  <a:gd name="T25" fmla="*/ 35 h 210"/>
                  <a:gd name="T26" fmla="*/ 260 w 334"/>
                  <a:gd name="T27" fmla="*/ 23 h 210"/>
                  <a:gd name="T28" fmla="*/ 279 w 334"/>
                  <a:gd name="T29" fmla="*/ 16 h 210"/>
                  <a:gd name="T30" fmla="*/ 309 w 334"/>
                  <a:gd name="T31" fmla="*/ 7 h 210"/>
                  <a:gd name="T32" fmla="*/ 334 w 334"/>
                  <a:gd name="T3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4" h="210">
                    <a:moveTo>
                      <a:pt x="0" y="210"/>
                    </a:moveTo>
                    <a:lnTo>
                      <a:pt x="16" y="208"/>
                    </a:lnTo>
                    <a:lnTo>
                      <a:pt x="26" y="206"/>
                    </a:lnTo>
                    <a:lnTo>
                      <a:pt x="40" y="201"/>
                    </a:lnTo>
                    <a:lnTo>
                      <a:pt x="69" y="187"/>
                    </a:lnTo>
                    <a:lnTo>
                      <a:pt x="86" y="174"/>
                    </a:lnTo>
                    <a:lnTo>
                      <a:pt x="101" y="162"/>
                    </a:lnTo>
                    <a:lnTo>
                      <a:pt x="117" y="147"/>
                    </a:lnTo>
                    <a:lnTo>
                      <a:pt x="131" y="132"/>
                    </a:lnTo>
                    <a:lnTo>
                      <a:pt x="158" y="103"/>
                    </a:lnTo>
                    <a:lnTo>
                      <a:pt x="185" y="73"/>
                    </a:lnTo>
                    <a:lnTo>
                      <a:pt x="214" y="51"/>
                    </a:lnTo>
                    <a:lnTo>
                      <a:pt x="238" y="35"/>
                    </a:lnTo>
                    <a:lnTo>
                      <a:pt x="260" y="23"/>
                    </a:lnTo>
                    <a:lnTo>
                      <a:pt x="279" y="16"/>
                    </a:lnTo>
                    <a:lnTo>
                      <a:pt x="309" y="7"/>
                    </a:lnTo>
                    <a:lnTo>
                      <a:pt x="334" y="0"/>
                    </a:lnTo>
                  </a:path>
                </a:pathLst>
              </a:custGeom>
              <a:noFill/>
              <a:ln w="6350">
                <a:solidFill>
                  <a:srgbClr val="D6312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5" name="Rectangle 11"/>
              <p:cNvSpPr>
                <a:spLocks noChangeArrowheads="1"/>
              </p:cNvSpPr>
              <p:nvPr/>
            </p:nvSpPr>
            <p:spPr bwMode="auto">
              <a:xfrm>
                <a:off x="3910" y="3561"/>
                <a:ext cx="711" cy="152"/>
              </a:xfrm>
              <a:prstGeom prst="rect">
                <a:avLst/>
              </a:prstGeom>
              <a:solidFill>
                <a:srgbClr val="97A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6" name="Rectangle 12"/>
              <p:cNvSpPr>
                <a:spLocks noChangeArrowheads="1"/>
              </p:cNvSpPr>
              <p:nvPr/>
            </p:nvSpPr>
            <p:spPr bwMode="auto">
              <a:xfrm>
                <a:off x="3910" y="3561"/>
                <a:ext cx="711" cy="152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7" name="Freeform 13"/>
              <p:cNvSpPr>
                <a:spLocks noEditPoints="1"/>
              </p:cNvSpPr>
              <p:nvPr/>
            </p:nvSpPr>
            <p:spPr bwMode="auto">
              <a:xfrm>
                <a:off x="3897" y="3174"/>
                <a:ext cx="738" cy="549"/>
              </a:xfrm>
              <a:custGeom>
                <a:avLst/>
                <a:gdLst>
                  <a:gd name="T0" fmla="*/ 38 w 738"/>
                  <a:gd name="T1" fmla="*/ 389 h 549"/>
                  <a:gd name="T2" fmla="*/ 31 w 738"/>
                  <a:gd name="T3" fmla="*/ 525 h 549"/>
                  <a:gd name="T4" fmla="*/ 72 w 738"/>
                  <a:gd name="T5" fmla="*/ 389 h 549"/>
                  <a:gd name="T6" fmla="*/ 81 w 738"/>
                  <a:gd name="T7" fmla="*/ 525 h 549"/>
                  <a:gd name="T8" fmla="*/ 72 w 738"/>
                  <a:gd name="T9" fmla="*/ 389 h 549"/>
                  <a:gd name="T10" fmla="*/ 114 w 738"/>
                  <a:gd name="T11" fmla="*/ 525 h 549"/>
                  <a:gd name="T12" fmla="*/ 123 w 738"/>
                  <a:gd name="T13" fmla="*/ 389 h 549"/>
                  <a:gd name="T14" fmla="*/ 156 w 738"/>
                  <a:gd name="T15" fmla="*/ 389 h 549"/>
                  <a:gd name="T16" fmla="*/ 164 w 738"/>
                  <a:gd name="T17" fmla="*/ 525 h 549"/>
                  <a:gd name="T18" fmla="*/ 156 w 738"/>
                  <a:gd name="T19" fmla="*/ 389 h 549"/>
                  <a:gd name="T20" fmla="*/ 196 w 738"/>
                  <a:gd name="T21" fmla="*/ 525 h 549"/>
                  <a:gd name="T22" fmla="*/ 206 w 738"/>
                  <a:gd name="T23" fmla="*/ 389 h 549"/>
                  <a:gd name="T24" fmla="*/ 238 w 738"/>
                  <a:gd name="T25" fmla="*/ 389 h 549"/>
                  <a:gd name="T26" fmla="*/ 246 w 738"/>
                  <a:gd name="T27" fmla="*/ 525 h 549"/>
                  <a:gd name="T28" fmla="*/ 238 w 738"/>
                  <a:gd name="T29" fmla="*/ 389 h 549"/>
                  <a:gd name="T30" fmla="*/ 279 w 738"/>
                  <a:gd name="T31" fmla="*/ 525 h 549"/>
                  <a:gd name="T32" fmla="*/ 288 w 738"/>
                  <a:gd name="T33" fmla="*/ 389 h 549"/>
                  <a:gd name="T34" fmla="*/ 321 w 738"/>
                  <a:gd name="T35" fmla="*/ 389 h 549"/>
                  <a:gd name="T36" fmla="*/ 330 w 738"/>
                  <a:gd name="T37" fmla="*/ 525 h 549"/>
                  <a:gd name="T38" fmla="*/ 321 w 738"/>
                  <a:gd name="T39" fmla="*/ 389 h 549"/>
                  <a:gd name="T40" fmla="*/ 363 w 738"/>
                  <a:gd name="T41" fmla="*/ 525 h 549"/>
                  <a:gd name="T42" fmla="*/ 371 w 738"/>
                  <a:gd name="T43" fmla="*/ 389 h 549"/>
                  <a:gd name="T44" fmla="*/ 403 w 738"/>
                  <a:gd name="T45" fmla="*/ 389 h 549"/>
                  <a:gd name="T46" fmla="*/ 412 w 738"/>
                  <a:gd name="T47" fmla="*/ 525 h 549"/>
                  <a:gd name="T48" fmla="*/ 403 w 738"/>
                  <a:gd name="T49" fmla="*/ 389 h 549"/>
                  <a:gd name="T50" fmla="*/ 202 w 738"/>
                  <a:gd name="T51" fmla="*/ 280 h 549"/>
                  <a:gd name="T52" fmla="*/ 530 w 738"/>
                  <a:gd name="T53" fmla="*/ 55 h 549"/>
                  <a:gd name="T54" fmla="*/ 143 w 738"/>
                  <a:gd name="T55" fmla="*/ 0 h 549"/>
                  <a:gd name="T56" fmla="*/ 586 w 738"/>
                  <a:gd name="T57" fmla="*/ 337 h 549"/>
                  <a:gd name="T58" fmla="*/ 143 w 738"/>
                  <a:gd name="T59" fmla="*/ 0 h 549"/>
                  <a:gd name="T60" fmla="*/ 518 w 738"/>
                  <a:gd name="T61" fmla="*/ 522 h 549"/>
                  <a:gd name="T62" fmla="*/ 701 w 738"/>
                  <a:gd name="T63" fmla="*/ 470 h 549"/>
                  <a:gd name="T64" fmla="*/ 518 w 738"/>
                  <a:gd name="T65" fmla="*/ 401 h 549"/>
                  <a:gd name="T66" fmla="*/ 701 w 738"/>
                  <a:gd name="T67" fmla="*/ 453 h 549"/>
                  <a:gd name="T68" fmla="*/ 518 w 738"/>
                  <a:gd name="T69" fmla="*/ 401 h 549"/>
                  <a:gd name="T70" fmla="*/ 9 w 738"/>
                  <a:gd name="T71" fmla="*/ 541 h 549"/>
                  <a:gd name="T72" fmla="*/ 729 w 738"/>
                  <a:gd name="T73" fmla="*/ 381 h 549"/>
                  <a:gd name="T74" fmla="*/ 0 w 738"/>
                  <a:gd name="T75" fmla="*/ 374 h 549"/>
                  <a:gd name="T76" fmla="*/ 738 w 738"/>
                  <a:gd name="T77" fmla="*/ 374 h 549"/>
                  <a:gd name="T78" fmla="*/ 1 w 738"/>
                  <a:gd name="T79" fmla="*/ 549 h 549"/>
                  <a:gd name="T80" fmla="*/ 0 w 738"/>
                  <a:gd name="T81" fmla="*/ 374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8" h="549">
                    <a:moveTo>
                      <a:pt x="31" y="389"/>
                    </a:moveTo>
                    <a:lnTo>
                      <a:pt x="38" y="389"/>
                    </a:lnTo>
                    <a:lnTo>
                      <a:pt x="38" y="525"/>
                    </a:lnTo>
                    <a:lnTo>
                      <a:pt x="31" y="525"/>
                    </a:lnTo>
                    <a:lnTo>
                      <a:pt x="31" y="389"/>
                    </a:lnTo>
                    <a:close/>
                    <a:moveTo>
                      <a:pt x="72" y="389"/>
                    </a:moveTo>
                    <a:lnTo>
                      <a:pt x="72" y="525"/>
                    </a:lnTo>
                    <a:lnTo>
                      <a:pt x="81" y="525"/>
                    </a:lnTo>
                    <a:lnTo>
                      <a:pt x="81" y="389"/>
                    </a:lnTo>
                    <a:lnTo>
                      <a:pt x="72" y="389"/>
                    </a:lnTo>
                    <a:close/>
                    <a:moveTo>
                      <a:pt x="114" y="389"/>
                    </a:moveTo>
                    <a:lnTo>
                      <a:pt x="114" y="525"/>
                    </a:lnTo>
                    <a:lnTo>
                      <a:pt x="123" y="525"/>
                    </a:lnTo>
                    <a:lnTo>
                      <a:pt x="123" y="389"/>
                    </a:lnTo>
                    <a:lnTo>
                      <a:pt x="114" y="389"/>
                    </a:lnTo>
                    <a:close/>
                    <a:moveTo>
                      <a:pt x="156" y="389"/>
                    </a:moveTo>
                    <a:lnTo>
                      <a:pt x="156" y="525"/>
                    </a:lnTo>
                    <a:lnTo>
                      <a:pt x="164" y="525"/>
                    </a:lnTo>
                    <a:lnTo>
                      <a:pt x="164" y="389"/>
                    </a:lnTo>
                    <a:lnTo>
                      <a:pt x="156" y="389"/>
                    </a:lnTo>
                    <a:close/>
                    <a:moveTo>
                      <a:pt x="196" y="389"/>
                    </a:moveTo>
                    <a:lnTo>
                      <a:pt x="196" y="525"/>
                    </a:lnTo>
                    <a:lnTo>
                      <a:pt x="206" y="525"/>
                    </a:lnTo>
                    <a:lnTo>
                      <a:pt x="206" y="389"/>
                    </a:lnTo>
                    <a:lnTo>
                      <a:pt x="196" y="389"/>
                    </a:lnTo>
                    <a:close/>
                    <a:moveTo>
                      <a:pt x="238" y="389"/>
                    </a:moveTo>
                    <a:lnTo>
                      <a:pt x="238" y="525"/>
                    </a:lnTo>
                    <a:lnTo>
                      <a:pt x="246" y="525"/>
                    </a:lnTo>
                    <a:lnTo>
                      <a:pt x="246" y="389"/>
                    </a:lnTo>
                    <a:lnTo>
                      <a:pt x="238" y="389"/>
                    </a:lnTo>
                    <a:close/>
                    <a:moveTo>
                      <a:pt x="279" y="389"/>
                    </a:moveTo>
                    <a:lnTo>
                      <a:pt x="279" y="525"/>
                    </a:lnTo>
                    <a:lnTo>
                      <a:pt x="288" y="525"/>
                    </a:lnTo>
                    <a:lnTo>
                      <a:pt x="288" y="389"/>
                    </a:lnTo>
                    <a:lnTo>
                      <a:pt x="279" y="389"/>
                    </a:lnTo>
                    <a:close/>
                    <a:moveTo>
                      <a:pt x="321" y="389"/>
                    </a:moveTo>
                    <a:lnTo>
                      <a:pt x="321" y="525"/>
                    </a:lnTo>
                    <a:lnTo>
                      <a:pt x="330" y="525"/>
                    </a:lnTo>
                    <a:lnTo>
                      <a:pt x="330" y="389"/>
                    </a:lnTo>
                    <a:lnTo>
                      <a:pt x="321" y="389"/>
                    </a:lnTo>
                    <a:close/>
                    <a:moveTo>
                      <a:pt x="363" y="389"/>
                    </a:moveTo>
                    <a:lnTo>
                      <a:pt x="363" y="525"/>
                    </a:lnTo>
                    <a:lnTo>
                      <a:pt x="371" y="525"/>
                    </a:lnTo>
                    <a:lnTo>
                      <a:pt x="371" y="389"/>
                    </a:lnTo>
                    <a:lnTo>
                      <a:pt x="363" y="389"/>
                    </a:lnTo>
                    <a:close/>
                    <a:moveTo>
                      <a:pt x="403" y="389"/>
                    </a:moveTo>
                    <a:lnTo>
                      <a:pt x="403" y="525"/>
                    </a:lnTo>
                    <a:lnTo>
                      <a:pt x="412" y="525"/>
                    </a:lnTo>
                    <a:lnTo>
                      <a:pt x="412" y="389"/>
                    </a:lnTo>
                    <a:lnTo>
                      <a:pt x="403" y="389"/>
                    </a:lnTo>
                    <a:close/>
                    <a:moveTo>
                      <a:pt x="202" y="55"/>
                    </a:moveTo>
                    <a:lnTo>
                      <a:pt x="202" y="280"/>
                    </a:lnTo>
                    <a:lnTo>
                      <a:pt x="530" y="280"/>
                    </a:lnTo>
                    <a:lnTo>
                      <a:pt x="530" y="55"/>
                    </a:lnTo>
                    <a:lnTo>
                      <a:pt x="202" y="55"/>
                    </a:lnTo>
                    <a:close/>
                    <a:moveTo>
                      <a:pt x="143" y="0"/>
                    </a:moveTo>
                    <a:lnTo>
                      <a:pt x="143" y="337"/>
                    </a:lnTo>
                    <a:lnTo>
                      <a:pt x="586" y="337"/>
                    </a:lnTo>
                    <a:lnTo>
                      <a:pt x="586" y="0"/>
                    </a:lnTo>
                    <a:lnTo>
                      <a:pt x="143" y="0"/>
                    </a:lnTo>
                    <a:close/>
                    <a:moveTo>
                      <a:pt x="518" y="470"/>
                    </a:moveTo>
                    <a:lnTo>
                      <a:pt x="518" y="522"/>
                    </a:lnTo>
                    <a:lnTo>
                      <a:pt x="701" y="522"/>
                    </a:lnTo>
                    <a:lnTo>
                      <a:pt x="701" y="470"/>
                    </a:lnTo>
                    <a:lnTo>
                      <a:pt x="518" y="470"/>
                    </a:lnTo>
                    <a:close/>
                    <a:moveTo>
                      <a:pt x="518" y="401"/>
                    </a:moveTo>
                    <a:lnTo>
                      <a:pt x="518" y="453"/>
                    </a:lnTo>
                    <a:lnTo>
                      <a:pt x="701" y="453"/>
                    </a:lnTo>
                    <a:lnTo>
                      <a:pt x="701" y="401"/>
                    </a:lnTo>
                    <a:lnTo>
                      <a:pt x="518" y="401"/>
                    </a:lnTo>
                    <a:close/>
                    <a:moveTo>
                      <a:pt x="9" y="381"/>
                    </a:moveTo>
                    <a:lnTo>
                      <a:pt x="9" y="541"/>
                    </a:lnTo>
                    <a:lnTo>
                      <a:pt x="729" y="541"/>
                    </a:lnTo>
                    <a:lnTo>
                      <a:pt x="729" y="381"/>
                    </a:lnTo>
                    <a:lnTo>
                      <a:pt x="9" y="381"/>
                    </a:lnTo>
                    <a:close/>
                    <a:moveTo>
                      <a:pt x="0" y="374"/>
                    </a:moveTo>
                    <a:lnTo>
                      <a:pt x="734" y="374"/>
                    </a:lnTo>
                    <a:lnTo>
                      <a:pt x="738" y="374"/>
                    </a:lnTo>
                    <a:lnTo>
                      <a:pt x="738" y="549"/>
                    </a:lnTo>
                    <a:lnTo>
                      <a:pt x="1" y="549"/>
                    </a:lnTo>
                    <a:lnTo>
                      <a:pt x="0" y="549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rgbClr val="97A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8" name="Rectangle 14"/>
              <p:cNvSpPr>
                <a:spLocks noChangeArrowheads="1"/>
              </p:cNvSpPr>
              <p:nvPr/>
            </p:nvSpPr>
            <p:spPr bwMode="auto">
              <a:xfrm>
                <a:off x="3928" y="3563"/>
                <a:ext cx="7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9" name="Rectangle 15"/>
              <p:cNvSpPr>
                <a:spLocks noChangeArrowheads="1"/>
              </p:cNvSpPr>
              <p:nvPr/>
            </p:nvSpPr>
            <p:spPr bwMode="auto">
              <a:xfrm>
                <a:off x="3969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0" name="Rectangle 16"/>
              <p:cNvSpPr>
                <a:spLocks noChangeArrowheads="1"/>
              </p:cNvSpPr>
              <p:nvPr/>
            </p:nvSpPr>
            <p:spPr bwMode="auto">
              <a:xfrm>
                <a:off x="4011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1" name="Rectangle 17"/>
              <p:cNvSpPr>
                <a:spLocks noChangeArrowheads="1"/>
              </p:cNvSpPr>
              <p:nvPr/>
            </p:nvSpPr>
            <p:spPr bwMode="auto">
              <a:xfrm>
                <a:off x="4053" y="3563"/>
                <a:ext cx="8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2" name="Rectangle 18"/>
              <p:cNvSpPr>
                <a:spLocks noChangeArrowheads="1"/>
              </p:cNvSpPr>
              <p:nvPr/>
            </p:nvSpPr>
            <p:spPr bwMode="auto">
              <a:xfrm>
                <a:off x="4093" y="3563"/>
                <a:ext cx="10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3" name="Rectangle 19"/>
              <p:cNvSpPr>
                <a:spLocks noChangeArrowheads="1"/>
              </p:cNvSpPr>
              <p:nvPr/>
            </p:nvSpPr>
            <p:spPr bwMode="auto">
              <a:xfrm>
                <a:off x="4135" y="3563"/>
                <a:ext cx="8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4" name="Rectangle 20"/>
              <p:cNvSpPr>
                <a:spLocks noChangeArrowheads="1"/>
              </p:cNvSpPr>
              <p:nvPr/>
            </p:nvSpPr>
            <p:spPr bwMode="auto">
              <a:xfrm>
                <a:off x="4176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5" name="Rectangle 21"/>
              <p:cNvSpPr>
                <a:spLocks noChangeArrowheads="1"/>
              </p:cNvSpPr>
              <p:nvPr/>
            </p:nvSpPr>
            <p:spPr bwMode="auto">
              <a:xfrm>
                <a:off x="4218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6" name="Rectangle 22"/>
              <p:cNvSpPr>
                <a:spLocks noChangeArrowheads="1"/>
              </p:cNvSpPr>
              <p:nvPr/>
            </p:nvSpPr>
            <p:spPr bwMode="auto">
              <a:xfrm>
                <a:off x="4260" y="3563"/>
                <a:ext cx="8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7" name="Rectangle 23"/>
              <p:cNvSpPr>
                <a:spLocks noChangeArrowheads="1"/>
              </p:cNvSpPr>
              <p:nvPr/>
            </p:nvSpPr>
            <p:spPr bwMode="auto">
              <a:xfrm>
                <a:off x="4300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8" name="Rectangle 24"/>
              <p:cNvSpPr>
                <a:spLocks noChangeArrowheads="1"/>
              </p:cNvSpPr>
              <p:nvPr/>
            </p:nvSpPr>
            <p:spPr bwMode="auto">
              <a:xfrm>
                <a:off x="4099" y="3229"/>
                <a:ext cx="328" cy="225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9" name="Rectangle 25"/>
              <p:cNvSpPr>
                <a:spLocks noChangeArrowheads="1"/>
              </p:cNvSpPr>
              <p:nvPr/>
            </p:nvSpPr>
            <p:spPr bwMode="auto">
              <a:xfrm>
                <a:off x="4040" y="3174"/>
                <a:ext cx="443" cy="337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0" name="Rectangle 26"/>
              <p:cNvSpPr>
                <a:spLocks noChangeArrowheads="1"/>
              </p:cNvSpPr>
              <p:nvPr/>
            </p:nvSpPr>
            <p:spPr bwMode="auto">
              <a:xfrm>
                <a:off x="4415" y="3644"/>
                <a:ext cx="183" cy="52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1" name="Rectangle 27"/>
              <p:cNvSpPr>
                <a:spLocks noChangeArrowheads="1"/>
              </p:cNvSpPr>
              <p:nvPr/>
            </p:nvSpPr>
            <p:spPr bwMode="auto">
              <a:xfrm>
                <a:off x="4415" y="3575"/>
                <a:ext cx="183" cy="52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2" name="Rectangle 28"/>
              <p:cNvSpPr>
                <a:spLocks noChangeArrowheads="1"/>
              </p:cNvSpPr>
              <p:nvPr/>
            </p:nvSpPr>
            <p:spPr bwMode="auto">
              <a:xfrm>
                <a:off x="3906" y="3555"/>
                <a:ext cx="720" cy="160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3" name="Freeform 29"/>
              <p:cNvSpPr>
                <a:spLocks/>
              </p:cNvSpPr>
              <p:nvPr/>
            </p:nvSpPr>
            <p:spPr bwMode="auto">
              <a:xfrm>
                <a:off x="3897" y="3548"/>
                <a:ext cx="738" cy="175"/>
              </a:xfrm>
              <a:custGeom>
                <a:avLst/>
                <a:gdLst>
                  <a:gd name="T0" fmla="*/ 0 w 738"/>
                  <a:gd name="T1" fmla="*/ 0 h 175"/>
                  <a:gd name="T2" fmla="*/ 734 w 738"/>
                  <a:gd name="T3" fmla="*/ 0 h 175"/>
                  <a:gd name="T4" fmla="*/ 738 w 738"/>
                  <a:gd name="T5" fmla="*/ 0 h 175"/>
                  <a:gd name="T6" fmla="*/ 738 w 738"/>
                  <a:gd name="T7" fmla="*/ 175 h 175"/>
                  <a:gd name="T8" fmla="*/ 1 w 738"/>
                  <a:gd name="T9" fmla="*/ 175 h 175"/>
                  <a:gd name="T10" fmla="*/ 0 w 738"/>
                  <a:gd name="T11" fmla="*/ 175 h 175"/>
                  <a:gd name="T12" fmla="*/ 0 w 738"/>
                  <a:gd name="T13" fmla="*/ 175 h 175"/>
                  <a:gd name="T14" fmla="*/ 0 w 738"/>
                  <a:gd name="T15" fmla="*/ 175 h 175"/>
                  <a:gd name="T16" fmla="*/ 0 w 738"/>
                  <a:gd name="T1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8" h="175">
                    <a:moveTo>
                      <a:pt x="0" y="0"/>
                    </a:moveTo>
                    <a:lnTo>
                      <a:pt x="734" y="0"/>
                    </a:lnTo>
                    <a:lnTo>
                      <a:pt x="738" y="0"/>
                    </a:lnTo>
                    <a:lnTo>
                      <a:pt x="738" y="175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4" name="Freeform 30"/>
              <p:cNvSpPr>
                <a:spLocks/>
              </p:cNvSpPr>
              <p:nvPr/>
            </p:nvSpPr>
            <p:spPr bwMode="auto">
              <a:xfrm>
                <a:off x="4116" y="3239"/>
                <a:ext cx="307" cy="204"/>
              </a:xfrm>
              <a:custGeom>
                <a:avLst/>
                <a:gdLst>
                  <a:gd name="T0" fmla="*/ 307 w 307"/>
                  <a:gd name="T1" fmla="*/ 204 h 204"/>
                  <a:gd name="T2" fmla="*/ 0 w 307"/>
                  <a:gd name="T3" fmla="*/ 204 h 204"/>
                  <a:gd name="T4" fmla="*/ 0 w 307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204">
                    <a:moveTo>
                      <a:pt x="307" y="204"/>
                    </a:moveTo>
                    <a:lnTo>
                      <a:pt x="0" y="2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5" name="Freeform 31"/>
              <p:cNvSpPr>
                <a:spLocks/>
              </p:cNvSpPr>
              <p:nvPr/>
            </p:nvSpPr>
            <p:spPr bwMode="auto">
              <a:xfrm>
                <a:off x="2445" y="1786"/>
                <a:ext cx="420" cy="265"/>
              </a:xfrm>
              <a:custGeom>
                <a:avLst/>
                <a:gdLst>
                  <a:gd name="T0" fmla="*/ 0 w 420"/>
                  <a:gd name="T1" fmla="*/ 121 h 265"/>
                  <a:gd name="T2" fmla="*/ 374 w 420"/>
                  <a:gd name="T3" fmla="*/ 0 h 265"/>
                  <a:gd name="T4" fmla="*/ 420 w 420"/>
                  <a:gd name="T5" fmla="*/ 142 h 265"/>
                  <a:gd name="T6" fmla="*/ 46 w 420"/>
                  <a:gd name="T7" fmla="*/ 265 h 265"/>
                  <a:gd name="T8" fmla="*/ 0 w 420"/>
                  <a:gd name="T9" fmla="*/ 121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265">
                    <a:moveTo>
                      <a:pt x="0" y="121"/>
                    </a:moveTo>
                    <a:lnTo>
                      <a:pt x="374" y="0"/>
                    </a:lnTo>
                    <a:lnTo>
                      <a:pt x="420" y="142"/>
                    </a:lnTo>
                    <a:lnTo>
                      <a:pt x="46" y="26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6" name="Freeform 32"/>
              <p:cNvSpPr>
                <a:spLocks/>
              </p:cNvSpPr>
              <p:nvPr/>
            </p:nvSpPr>
            <p:spPr bwMode="auto">
              <a:xfrm>
                <a:off x="2563" y="1769"/>
                <a:ext cx="417" cy="222"/>
              </a:xfrm>
              <a:custGeom>
                <a:avLst/>
                <a:gdLst>
                  <a:gd name="T0" fmla="*/ 0 w 417"/>
                  <a:gd name="T1" fmla="*/ 127 h 222"/>
                  <a:gd name="T2" fmla="*/ 386 w 417"/>
                  <a:gd name="T3" fmla="*/ 0 h 222"/>
                  <a:gd name="T4" fmla="*/ 417 w 417"/>
                  <a:gd name="T5" fmla="*/ 96 h 222"/>
                  <a:gd name="T6" fmla="*/ 30 w 417"/>
                  <a:gd name="T7" fmla="*/ 222 h 222"/>
                  <a:gd name="T8" fmla="*/ 0 w 417"/>
                  <a:gd name="T9" fmla="*/ 12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22">
                    <a:moveTo>
                      <a:pt x="0" y="127"/>
                    </a:moveTo>
                    <a:lnTo>
                      <a:pt x="386" y="0"/>
                    </a:lnTo>
                    <a:lnTo>
                      <a:pt x="417" y="96"/>
                    </a:lnTo>
                    <a:lnTo>
                      <a:pt x="30" y="2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7" name="Freeform 33"/>
              <p:cNvSpPr>
                <a:spLocks/>
              </p:cNvSpPr>
              <p:nvPr/>
            </p:nvSpPr>
            <p:spPr bwMode="auto">
              <a:xfrm>
                <a:off x="1571" y="1920"/>
                <a:ext cx="930" cy="352"/>
              </a:xfrm>
              <a:custGeom>
                <a:avLst/>
                <a:gdLst>
                  <a:gd name="T0" fmla="*/ 930 w 930"/>
                  <a:gd name="T1" fmla="*/ 110 h 352"/>
                  <a:gd name="T2" fmla="*/ 894 w 930"/>
                  <a:gd name="T3" fmla="*/ 0 h 352"/>
                  <a:gd name="T4" fmla="*/ 1 w 930"/>
                  <a:gd name="T5" fmla="*/ 351 h 352"/>
                  <a:gd name="T6" fmla="*/ 0 w 930"/>
                  <a:gd name="T7" fmla="*/ 352 h 352"/>
                  <a:gd name="T8" fmla="*/ 930 w 930"/>
                  <a:gd name="T9" fmla="*/ 11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352">
                    <a:moveTo>
                      <a:pt x="930" y="110"/>
                    </a:moveTo>
                    <a:lnTo>
                      <a:pt x="894" y="0"/>
                    </a:lnTo>
                    <a:lnTo>
                      <a:pt x="1" y="351"/>
                    </a:lnTo>
                    <a:lnTo>
                      <a:pt x="0" y="352"/>
                    </a:lnTo>
                    <a:lnTo>
                      <a:pt x="930" y="11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8" name="Freeform 34"/>
              <p:cNvSpPr>
                <a:spLocks/>
              </p:cNvSpPr>
              <p:nvPr/>
            </p:nvSpPr>
            <p:spPr bwMode="auto">
              <a:xfrm>
                <a:off x="1571" y="1920"/>
                <a:ext cx="930" cy="352"/>
              </a:xfrm>
              <a:custGeom>
                <a:avLst/>
                <a:gdLst>
                  <a:gd name="T0" fmla="*/ 930 w 930"/>
                  <a:gd name="T1" fmla="*/ 110 h 352"/>
                  <a:gd name="T2" fmla="*/ 894 w 930"/>
                  <a:gd name="T3" fmla="*/ 0 h 352"/>
                  <a:gd name="T4" fmla="*/ 1 w 930"/>
                  <a:gd name="T5" fmla="*/ 351 h 352"/>
                  <a:gd name="T6" fmla="*/ 0 w 930"/>
                  <a:gd name="T7" fmla="*/ 352 h 352"/>
                  <a:gd name="T8" fmla="*/ 930 w 930"/>
                  <a:gd name="T9" fmla="*/ 11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352">
                    <a:moveTo>
                      <a:pt x="930" y="110"/>
                    </a:moveTo>
                    <a:lnTo>
                      <a:pt x="894" y="0"/>
                    </a:lnTo>
                    <a:lnTo>
                      <a:pt x="1" y="351"/>
                    </a:lnTo>
                    <a:lnTo>
                      <a:pt x="0" y="352"/>
                    </a:lnTo>
                    <a:lnTo>
                      <a:pt x="930" y="11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9" name="Freeform 35"/>
              <p:cNvSpPr>
                <a:spLocks/>
              </p:cNvSpPr>
              <p:nvPr/>
            </p:nvSpPr>
            <p:spPr bwMode="auto">
              <a:xfrm>
                <a:off x="2650" y="1836"/>
                <a:ext cx="253" cy="133"/>
              </a:xfrm>
              <a:custGeom>
                <a:avLst/>
                <a:gdLst>
                  <a:gd name="T0" fmla="*/ 35 w 253"/>
                  <a:gd name="T1" fmla="*/ 133 h 133"/>
                  <a:gd name="T2" fmla="*/ 0 w 253"/>
                  <a:gd name="T3" fmla="*/ 23 h 133"/>
                  <a:gd name="T4" fmla="*/ 253 w 253"/>
                  <a:gd name="T5" fmla="*/ 0 h 133"/>
                  <a:gd name="T6" fmla="*/ 253 w 253"/>
                  <a:gd name="T7" fmla="*/ 0 h 133"/>
                  <a:gd name="T8" fmla="*/ 35 w 253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33">
                    <a:moveTo>
                      <a:pt x="35" y="133"/>
                    </a:moveTo>
                    <a:lnTo>
                      <a:pt x="0" y="23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35" y="133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0" name="Freeform 36"/>
              <p:cNvSpPr>
                <a:spLocks/>
              </p:cNvSpPr>
              <p:nvPr/>
            </p:nvSpPr>
            <p:spPr bwMode="auto">
              <a:xfrm>
                <a:off x="2650" y="1836"/>
                <a:ext cx="253" cy="133"/>
              </a:xfrm>
              <a:custGeom>
                <a:avLst/>
                <a:gdLst>
                  <a:gd name="T0" fmla="*/ 35 w 253"/>
                  <a:gd name="T1" fmla="*/ 133 h 133"/>
                  <a:gd name="T2" fmla="*/ 0 w 253"/>
                  <a:gd name="T3" fmla="*/ 23 h 133"/>
                  <a:gd name="T4" fmla="*/ 253 w 253"/>
                  <a:gd name="T5" fmla="*/ 0 h 133"/>
                  <a:gd name="T6" fmla="*/ 253 w 253"/>
                  <a:gd name="T7" fmla="*/ 0 h 133"/>
                  <a:gd name="T8" fmla="*/ 35 w 253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33">
                    <a:moveTo>
                      <a:pt x="35" y="133"/>
                    </a:moveTo>
                    <a:lnTo>
                      <a:pt x="0" y="23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35" y="133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1" name="Freeform 37"/>
              <p:cNvSpPr>
                <a:spLocks/>
              </p:cNvSpPr>
              <p:nvPr/>
            </p:nvSpPr>
            <p:spPr bwMode="auto">
              <a:xfrm>
                <a:off x="2473" y="1861"/>
                <a:ext cx="209" cy="164"/>
              </a:xfrm>
              <a:custGeom>
                <a:avLst/>
                <a:gdLst>
                  <a:gd name="T0" fmla="*/ 0 w 209"/>
                  <a:gd name="T1" fmla="*/ 57 h 164"/>
                  <a:gd name="T2" fmla="*/ 173 w 209"/>
                  <a:gd name="T3" fmla="*/ 0 h 164"/>
                  <a:gd name="T4" fmla="*/ 209 w 209"/>
                  <a:gd name="T5" fmla="*/ 108 h 164"/>
                  <a:gd name="T6" fmla="*/ 36 w 209"/>
                  <a:gd name="T7" fmla="*/ 164 h 164"/>
                  <a:gd name="T8" fmla="*/ 0 w 209"/>
                  <a:gd name="T9" fmla="*/ 5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64">
                    <a:moveTo>
                      <a:pt x="0" y="57"/>
                    </a:moveTo>
                    <a:lnTo>
                      <a:pt x="173" y="0"/>
                    </a:lnTo>
                    <a:lnTo>
                      <a:pt x="209" y="108"/>
                    </a:lnTo>
                    <a:lnTo>
                      <a:pt x="36" y="1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2" name="Freeform 38"/>
              <p:cNvSpPr>
                <a:spLocks/>
              </p:cNvSpPr>
              <p:nvPr/>
            </p:nvSpPr>
            <p:spPr bwMode="auto">
              <a:xfrm>
                <a:off x="2473" y="1861"/>
                <a:ext cx="209" cy="164"/>
              </a:xfrm>
              <a:custGeom>
                <a:avLst/>
                <a:gdLst>
                  <a:gd name="T0" fmla="*/ 0 w 209"/>
                  <a:gd name="T1" fmla="*/ 57 h 164"/>
                  <a:gd name="T2" fmla="*/ 173 w 209"/>
                  <a:gd name="T3" fmla="*/ 0 h 164"/>
                  <a:gd name="T4" fmla="*/ 209 w 209"/>
                  <a:gd name="T5" fmla="*/ 108 h 164"/>
                  <a:gd name="T6" fmla="*/ 36 w 209"/>
                  <a:gd name="T7" fmla="*/ 164 h 164"/>
                  <a:gd name="T8" fmla="*/ 0 w 209"/>
                  <a:gd name="T9" fmla="*/ 5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64">
                    <a:moveTo>
                      <a:pt x="0" y="57"/>
                    </a:moveTo>
                    <a:lnTo>
                      <a:pt x="173" y="0"/>
                    </a:lnTo>
                    <a:lnTo>
                      <a:pt x="209" y="108"/>
                    </a:lnTo>
                    <a:lnTo>
                      <a:pt x="36" y="164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3" name="Freeform 39"/>
              <p:cNvSpPr>
                <a:spLocks/>
              </p:cNvSpPr>
              <p:nvPr/>
            </p:nvSpPr>
            <p:spPr bwMode="auto">
              <a:xfrm>
                <a:off x="2465" y="1912"/>
                <a:ext cx="44" cy="122"/>
              </a:xfrm>
              <a:custGeom>
                <a:avLst/>
                <a:gdLst>
                  <a:gd name="T0" fmla="*/ 12 w 44"/>
                  <a:gd name="T1" fmla="*/ 64 h 122"/>
                  <a:gd name="T2" fmla="*/ 21 w 44"/>
                  <a:gd name="T3" fmla="*/ 87 h 122"/>
                  <a:gd name="T4" fmla="*/ 29 w 44"/>
                  <a:gd name="T5" fmla="*/ 107 h 122"/>
                  <a:gd name="T6" fmla="*/ 34 w 44"/>
                  <a:gd name="T7" fmla="*/ 113 h 122"/>
                  <a:gd name="T8" fmla="*/ 36 w 44"/>
                  <a:gd name="T9" fmla="*/ 118 h 122"/>
                  <a:gd name="T10" fmla="*/ 40 w 44"/>
                  <a:gd name="T11" fmla="*/ 121 h 122"/>
                  <a:gd name="T12" fmla="*/ 41 w 44"/>
                  <a:gd name="T13" fmla="*/ 122 h 122"/>
                  <a:gd name="T14" fmla="*/ 44 w 44"/>
                  <a:gd name="T15" fmla="*/ 119 h 122"/>
                  <a:gd name="T16" fmla="*/ 44 w 44"/>
                  <a:gd name="T17" fmla="*/ 116 h 122"/>
                  <a:gd name="T18" fmla="*/ 44 w 44"/>
                  <a:gd name="T19" fmla="*/ 109 h 122"/>
                  <a:gd name="T20" fmla="*/ 43 w 44"/>
                  <a:gd name="T21" fmla="*/ 102 h 122"/>
                  <a:gd name="T22" fmla="*/ 39 w 44"/>
                  <a:gd name="T23" fmla="*/ 81 h 122"/>
                  <a:gd name="T24" fmla="*/ 32 w 44"/>
                  <a:gd name="T25" fmla="*/ 58 h 122"/>
                  <a:gd name="T26" fmla="*/ 23 w 44"/>
                  <a:gd name="T27" fmla="*/ 35 h 122"/>
                  <a:gd name="T28" fmla="*/ 15 w 44"/>
                  <a:gd name="T29" fmla="*/ 16 h 122"/>
                  <a:gd name="T30" fmla="*/ 11 w 44"/>
                  <a:gd name="T31" fmla="*/ 9 h 122"/>
                  <a:gd name="T32" fmla="*/ 8 w 44"/>
                  <a:gd name="T33" fmla="*/ 4 h 122"/>
                  <a:gd name="T34" fmla="*/ 4 w 44"/>
                  <a:gd name="T35" fmla="*/ 0 h 122"/>
                  <a:gd name="T36" fmla="*/ 2 w 44"/>
                  <a:gd name="T37" fmla="*/ 0 h 122"/>
                  <a:gd name="T38" fmla="*/ 0 w 44"/>
                  <a:gd name="T39" fmla="*/ 2 h 122"/>
                  <a:gd name="T40" fmla="*/ 0 w 44"/>
                  <a:gd name="T41" fmla="*/ 7 h 122"/>
                  <a:gd name="T42" fmla="*/ 0 w 44"/>
                  <a:gd name="T43" fmla="*/ 12 h 122"/>
                  <a:gd name="T44" fmla="*/ 2 w 44"/>
                  <a:gd name="T45" fmla="*/ 21 h 122"/>
                  <a:gd name="T46" fmla="*/ 6 w 44"/>
                  <a:gd name="T47" fmla="*/ 40 h 122"/>
                  <a:gd name="T48" fmla="*/ 12 w 44"/>
                  <a:gd name="T49" fmla="*/ 6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22">
                    <a:moveTo>
                      <a:pt x="12" y="64"/>
                    </a:moveTo>
                    <a:lnTo>
                      <a:pt x="21" y="87"/>
                    </a:lnTo>
                    <a:lnTo>
                      <a:pt x="29" y="107"/>
                    </a:lnTo>
                    <a:lnTo>
                      <a:pt x="34" y="113"/>
                    </a:lnTo>
                    <a:lnTo>
                      <a:pt x="36" y="118"/>
                    </a:lnTo>
                    <a:lnTo>
                      <a:pt x="40" y="121"/>
                    </a:lnTo>
                    <a:lnTo>
                      <a:pt x="41" y="122"/>
                    </a:lnTo>
                    <a:lnTo>
                      <a:pt x="44" y="119"/>
                    </a:lnTo>
                    <a:lnTo>
                      <a:pt x="44" y="116"/>
                    </a:lnTo>
                    <a:lnTo>
                      <a:pt x="44" y="109"/>
                    </a:lnTo>
                    <a:lnTo>
                      <a:pt x="43" y="102"/>
                    </a:lnTo>
                    <a:lnTo>
                      <a:pt x="39" y="81"/>
                    </a:lnTo>
                    <a:lnTo>
                      <a:pt x="32" y="58"/>
                    </a:lnTo>
                    <a:lnTo>
                      <a:pt x="23" y="35"/>
                    </a:lnTo>
                    <a:lnTo>
                      <a:pt x="15" y="16"/>
                    </a:lnTo>
                    <a:lnTo>
                      <a:pt x="11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6" y="40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4" name="Freeform 40"/>
              <p:cNvSpPr>
                <a:spLocks/>
              </p:cNvSpPr>
              <p:nvPr/>
            </p:nvSpPr>
            <p:spPr bwMode="auto">
              <a:xfrm>
                <a:off x="2465" y="1912"/>
                <a:ext cx="44" cy="122"/>
              </a:xfrm>
              <a:custGeom>
                <a:avLst/>
                <a:gdLst>
                  <a:gd name="T0" fmla="*/ 12 w 44"/>
                  <a:gd name="T1" fmla="*/ 64 h 122"/>
                  <a:gd name="T2" fmla="*/ 21 w 44"/>
                  <a:gd name="T3" fmla="*/ 87 h 122"/>
                  <a:gd name="T4" fmla="*/ 29 w 44"/>
                  <a:gd name="T5" fmla="*/ 107 h 122"/>
                  <a:gd name="T6" fmla="*/ 34 w 44"/>
                  <a:gd name="T7" fmla="*/ 113 h 122"/>
                  <a:gd name="T8" fmla="*/ 36 w 44"/>
                  <a:gd name="T9" fmla="*/ 118 h 122"/>
                  <a:gd name="T10" fmla="*/ 40 w 44"/>
                  <a:gd name="T11" fmla="*/ 121 h 122"/>
                  <a:gd name="T12" fmla="*/ 41 w 44"/>
                  <a:gd name="T13" fmla="*/ 122 h 122"/>
                  <a:gd name="T14" fmla="*/ 44 w 44"/>
                  <a:gd name="T15" fmla="*/ 119 h 122"/>
                  <a:gd name="T16" fmla="*/ 44 w 44"/>
                  <a:gd name="T17" fmla="*/ 116 h 122"/>
                  <a:gd name="T18" fmla="*/ 44 w 44"/>
                  <a:gd name="T19" fmla="*/ 109 h 122"/>
                  <a:gd name="T20" fmla="*/ 43 w 44"/>
                  <a:gd name="T21" fmla="*/ 102 h 122"/>
                  <a:gd name="T22" fmla="*/ 39 w 44"/>
                  <a:gd name="T23" fmla="*/ 81 h 122"/>
                  <a:gd name="T24" fmla="*/ 32 w 44"/>
                  <a:gd name="T25" fmla="*/ 58 h 122"/>
                  <a:gd name="T26" fmla="*/ 23 w 44"/>
                  <a:gd name="T27" fmla="*/ 35 h 122"/>
                  <a:gd name="T28" fmla="*/ 15 w 44"/>
                  <a:gd name="T29" fmla="*/ 16 h 122"/>
                  <a:gd name="T30" fmla="*/ 11 w 44"/>
                  <a:gd name="T31" fmla="*/ 9 h 122"/>
                  <a:gd name="T32" fmla="*/ 8 w 44"/>
                  <a:gd name="T33" fmla="*/ 4 h 122"/>
                  <a:gd name="T34" fmla="*/ 4 w 44"/>
                  <a:gd name="T35" fmla="*/ 0 h 122"/>
                  <a:gd name="T36" fmla="*/ 2 w 44"/>
                  <a:gd name="T37" fmla="*/ 0 h 122"/>
                  <a:gd name="T38" fmla="*/ 0 w 44"/>
                  <a:gd name="T39" fmla="*/ 2 h 122"/>
                  <a:gd name="T40" fmla="*/ 0 w 44"/>
                  <a:gd name="T41" fmla="*/ 7 h 122"/>
                  <a:gd name="T42" fmla="*/ 0 w 44"/>
                  <a:gd name="T43" fmla="*/ 12 h 122"/>
                  <a:gd name="T44" fmla="*/ 2 w 44"/>
                  <a:gd name="T45" fmla="*/ 21 h 122"/>
                  <a:gd name="T46" fmla="*/ 6 w 44"/>
                  <a:gd name="T47" fmla="*/ 40 h 122"/>
                  <a:gd name="T48" fmla="*/ 12 w 44"/>
                  <a:gd name="T49" fmla="*/ 6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22">
                    <a:moveTo>
                      <a:pt x="12" y="64"/>
                    </a:moveTo>
                    <a:lnTo>
                      <a:pt x="21" y="87"/>
                    </a:lnTo>
                    <a:lnTo>
                      <a:pt x="29" y="107"/>
                    </a:lnTo>
                    <a:lnTo>
                      <a:pt x="34" y="113"/>
                    </a:lnTo>
                    <a:lnTo>
                      <a:pt x="36" y="118"/>
                    </a:lnTo>
                    <a:lnTo>
                      <a:pt x="40" y="121"/>
                    </a:lnTo>
                    <a:lnTo>
                      <a:pt x="41" y="122"/>
                    </a:lnTo>
                    <a:lnTo>
                      <a:pt x="44" y="119"/>
                    </a:lnTo>
                    <a:lnTo>
                      <a:pt x="44" y="116"/>
                    </a:lnTo>
                    <a:lnTo>
                      <a:pt x="44" y="109"/>
                    </a:lnTo>
                    <a:lnTo>
                      <a:pt x="43" y="102"/>
                    </a:lnTo>
                    <a:lnTo>
                      <a:pt x="39" y="81"/>
                    </a:lnTo>
                    <a:lnTo>
                      <a:pt x="32" y="58"/>
                    </a:lnTo>
                    <a:lnTo>
                      <a:pt x="23" y="35"/>
                    </a:lnTo>
                    <a:lnTo>
                      <a:pt x="15" y="16"/>
                    </a:lnTo>
                    <a:lnTo>
                      <a:pt x="11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6" y="40"/>
                    </a:lnTo>
                    <a:lnTo>
                      <a:pt x="12" y="64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5" name="Freeform 41"/>
              <p:cNvSpPr>
                <a:spLocks/>
              </p:cNvSpPr>
              <p:nvPr/>
            </p:nvSpPr>
            <p:spPr bwMode="auto">
              <a:xfrm>
                <a:off x="2642" y="1855"/>
                <a:ext cx="43" cy="121"/>
              </a:xfrm>
              <a:custGeom>
                <a:avLst/>
                <a:gdLst>
                  <a:gd name="T0" fmla="*/ 12 w 43"/>
                  <a:gd name="T1" fmla="*/ 64 h 121"/>
                  <a:gd name="T2" fmla="*/ 20 w 43"/>
                  <a:gd name="T3" fmla="*/ 87 h 121"/>
                  <a:gd name="T4" fmla="*/ 29 w 43"/>
                  <a:gd name="T5" fmla="*/ 105 h 121"/>
                  <a:gd name="T6" fmla="*/ 33 w 43"/>
                  <a:gd name="T7" fmla="*/ 112 h 121"/>
                  <a:gd name="T8" fmla="*/ 36 w 43"/>
                  <a:gd name="T9" fmla="*/ 118 h 121"/>
                  <a:gd name="T10" fmla="*/ 40 w 43"/>
                  <a:gd name="T11" fmla="*/ 120 h 121"/>
                  <a:gd name="T12" fmla="*/ 42 w 43"/>
                  <a:gd name="T13" fmla="*/ 121 h 121"/>
                  <a:gd name="T14" fmla="*/ 43 w 43"/>
                  <a:gd name="T15" fmla="*/ 119 h 121"/>
                  <a:gd name="T16" fmla="*/ 43 w 43"/>
                  <a:gd name="T17" fmla="*/ 115 h 121"/>
                  <a:gd name="T18" fmla="*/ 43 w 43"/>
                  <a:gd name="T19" fmla="*/ 109 h 121"/>
                  <a:gd name="T20" fmla="*/ 42 w 43"/>
                  <a:gd name="T21" fmla="*/ 101 h 121"/>
                  <a:gd name="T22" fmla="*/ 38 w 43"/>
                  <a:gd name="T23" fmla="*/ 80 h 121"/>
                  <a:gd name="T24" fmla="*/ 32 w 43"/>
                  <a:gd name="T25" fmla="*/ 57 h 121"/>
                  <a:gd name="T26" fmla="*/ 23 w 43"/>
                  <a:gd name="T27" fmla="*/ 33 h 121"/>
                  <a:gd name="T28" fmla="*/ 14 w 43"/>
                  <a:gd name="T29" fmla="*/ 15 h 121"/>
                  <a:gd name="T30" fmla="*/ 10 w 43"/>
                  <a:gd name="T31" fmla="*/ 8 h 121"/>
                  <a:gd name="T32" fmla="*/ 8 w 43"/>
                  <a:gd name="T33" fmla="*/ 2 h 121"/>
                  <a:gd name="T34" fmla="*/ 4 w 43"/>
                  <a:gd name="T35" fmla="*/ 0 h 121"/>
                  <a:gd name="T36" fmla="*/ 1 w 43"/>
                  <a:gd name="T37" fmla="*/ 0 h 121"/>
                  <a:gd name="T38" fmla="*/ 0 w 43"/>
                  <a:gd name="T39" fmla="*/ 1 h 121"/>
                  <a:gd name="T40" fmla="*/ 0 w 43"/>
                  <a:gd name="T41" fmla="*/ 5 h 121"/>
                  <a:gd name="T42" fmla="*/ 0 w 43"/>
                  <a:gd name="T43" fmla="*/ 11 h 121"/>
                  <a:gd name="T44" fmla="*/ 1 w 43"/>
                  <a:gd name="T45" fmla="*/ 19 h 121"/>
                  <a:gd name="T46" fmla="*/ 5 w 43"/>
                  <a:gd name="T47" fmla="*/ 40 h 121"/>
                  <a:gd name="T48" fmla="*/ 12 w 43"/>
                  <a:gd name="T49" fmla="*/ 6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121">
                    <a:moveTo>
                      <a:pt x="12" y="64"/>
                    </a:moveTo>
                    <a:lnTo>
                      <a:pt x="20" y="87"/>
                    </a:lnTo>
                    <a:lnTo>
                      <a:pt x="29" y="105"/>
                    </a:lnTo>
                    <a:lnTo>
                      <a:pt x="33" y="112"/>
                    </a:lnTo>
                    <a:lnTo>
                      <a:pt x="36" y="118"/>
                    </a:lnTo>
                    <a:lnTo>
                      <a:pt x="40" y="120"/>
                    </a:lnTo>
                    <a:lnTo>
                      <a:pt x="42" y="121"/>
                    </a:lnTo>
                    <a:lnTo>
                      <a:pt x="43" y="119"/>
                    </a:lnTo>
                    <a:lnTo>
                      <a:pt x="43" y="115"/>
                    </a:lnTo>
                    <a:lnTo>
                      <a:pt x="43" y="109"/>
                    </a:lnTo>
                    <a:lnTo>
                      <a:pt x="42" y="101"/>
                    </a:lnTo>
                    <a:lnTo>
                      <a:pt x="38" y="80"/>
                    </a:lnTo>
                    <a:lnTo>
                      <a:pt x="32" y="57"/>
                    </a:lnTo>
                    <a:lnTo>
                      <a:pt x="23" y="33"/>
                    </a:lnTo>
                    <a:lnTo>
                      <a:pt x="14" y="15"/>
                    </a:lnTo>
                    <a:lnTo>
                      <a:pt x="10" y="8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" y="19"/>
                    </a:lnTo>
                    <a:lnTo>
                      <a:pt x="5" y="40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6" name="Freeform 42"/>
              <p:cNvSpPr>
                <a:spLocks/>
              </p:cNvSpPr>
              <p:nvPr/>
            </p:nvSpPr>
            <p:spPr bwMode="auto">
              <a:xfrm>
                <a:off x="2642" y="1855"/>
                <a:ext cx="43" cy="121"/>
              </a:xfrm>
              <a:custGeom>
                <a:avLst/>
                <a:gdLst>
                  <a:gd name="T0" fmla="*/ 12 w 43"/>
                  <a:gd name="T1" fmla="*/ 64 h 121"/>
                  <a:gd name="T2" fmla="*/ 20 w 43"/>
                  <a:gd name="T3" fmla="*/ 87 h 121"/>
                  <a:gd name="T4" fmla="*/ 29 w 43"/>
                  <a:gd name="T5" fmla="*/ 105 h 121"/>
                  <a:gd name="T6" fmla="*/ 33 w 43"/>
                  <a:gd name="T7" fmla="*/ 112 h 121"/>
                  <a:gd name="T8" fmla="*/ 36 w 43"/>
                  <a:gd name="T9" fmla="*/ 118 h 121"/>
                  <a:gd name="T10" fmla="*/ 40 w 43"/>
                  <a:gd name="T11" fmla="*/ 120 h 121"/>
                  <a:gd name="T12" fmla="*/ 42 w 43"/>
                  <a:gd name="T13" fmla="*/ 121 h 121"/>
                  <a:gd name="T14" fmla="*/ 43 w 43"/>
                  <a:gd name="T15" fmla="*/ 119 h 121"/>
                  <a:gd name="T16" fmla="*/ 43 w 43"/>
                  <a:gd name="T17" fmla="*/ 115 h 121"/>
                  <a:gd name="T18" fmla="*/ 43 w 43"/>
                  <a:gd name="T19" fmla="*/ 109 h 121"/>
                  <a:gd name="T20" fmla="*/ 42 w 43"/>
                  <a:gd name="T21" fmla="*/ 101 h 121"/>
                  <a:gd name="T22" fmla="*/ 38 w 43"/>
                  <a:gd name="T23" fmla="*/ 80 h 121"/>
                  <a:gd name="T24" fmla="*/ 32 w 43"/>
                  <a:gd name="T25" fmla="*/ 57 h 121"/>
                  <a:gd name="T26" fmla="*/ 23 w 43"/>
                  <a:gd name="T27" fmla="*/ 33 h 121"/>
                  <a:gd name="T28" fmla="*/ 14 w 43"/>
                  <a:gd name="T29" fmla="*/ 15 h 121"/>
                  <a:gd name="T30" fmla="*/ 10 w 43"/>
                  <a:gd name="T31" fmla="*/ 8 h 121"/>
                  <a:gd name="T32" fmla="*/ 8 w 43"/>
                  <a:gd name="T33" fmla="*/ 2 h 121"/>
                  <a:gd name="T34" fmla="*/ 4 w 43"/>
                  <a:gd name="T35" fmla="*/ 0 h 121"/>
                  <a:gd name="T36" fmla="*/ 1 w 43"/>
                  <a:gd name="T37" fmla="*/ 0 h 121"/>
                  <a:gd name="T38" fmla="*/ 0 w 43"/>
                  <a:gd name="T39" fmla="*/ 1 h 121"/>
                  <a:gd name="T40" fmla="*/ 0 w 43"/>
                  <a:gd name="T41" fmla="*/ 5 h 121"/>
                  <a:gd name="T42" fmla="*/ 0 w 43"/>
                  <a:gd name="T43" fmla="*/ 11 h 121"/>
                  <a:gd name="T44" fmla="*/ 1 w 43"/>
                  <a:gd name="T45" fmla="*/ 19 h 121"/>
                  <a:gd name="T46" fmla="*/ 5 w 43"/>
                  <a:gd name="T47" fmla="*/ 40 h 121"/>
                  <a:gd name="T48" fmla="*/ 12 w 43"/>
                  <a:gd name="T49" fmla="*/ 6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121">
                    <a:moveTo>
                      <a:pt x="12" y="64"/>
                    </a:moveTo>
                    <a:lnTo>
                      <a:pt x="20" y="87"/>
                    </a:lnTo>
                    <a:lnTo>
                      <a:pt x="29" y="105"/>
                    </a:lnTo>
                    <a:lnTo>
                      <a:pt x="33" y="112"/>
                    </a:lnTo>
                    <a:lnTo>
                      <a:pt x="36" y="118"/>
                    </a:lnTo>
                    <a:lnTo>
                      <a:pt x="40" y="120"/>
                    </a:lnTo>
                    <a:lnTo>
                      <a:pt x="42" y="121"/>
                    </a:lnTo>
                    <a:lnTo>
                      <a:pt x="43" y="119"/>
                    </a:lnTo>
                    <a:lnTo>
                      <a:pt x="43" y="115"/>
                    </a:lnTo>
                    <a:lnTo>
                      <a:pt x="43" y="109"/>
                    </a:lnTo>
                    <a:lnTo>
                      <a:pt x="42" y="101"/>
                    </a:lnTo>
                    <a:lnTo>
                      <a:pt x="38" y="80"/>
                    </a:lnTo>
                    <a:lnTo>
                      <a:pt x="32" y="57"/>
                    </a:lnTo>
                    <a:lnTo>
                      <a:pt x="23" y="33"/>
                    </a:lnTo>
                    <a:lnTo>
                      <a:pt x="14" y="15"/>
                    </a:lnTo>
                    <a:lnTo>
                      <a:pt x="10" y="8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" y="19"/>
                    </a:lnTo>
                    <a:lnTo>
                      <a:pt x="5" y="40"/>
                    </a:lnTo>
                    <a:lnTo>
                      <a:pt x="12" y="64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7" name="Line 43"/>
              <p:cNvSpPr>
                <a:spLocks noChangeShapeType="1"/>
              </p:cNvSpPr>
              <p:nvPr/>
            </p:nvSpPr>
            <p:spPr bwMode="auto">
              <a:xfrm flipV="1">
                <a:off x="1619" y="2254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8" name="Line 44"/>
              <p:cNvSpPr>
                <a:spLocks noChangeShapeType="1"/>
              </p:cNvSpPr>
              <p:nvPr/>
            </p:nvSpPr>
            <p:spPr bwMode="auto">
              <a:xfrm flipV="1">
                <a:off x="1630" y="2249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9" name="Line 45"/>
              <p:cNvSpPr>
                <a:spLocks noChangeShapeType="1"/>
              </p:cNvSpPr>
              <p:nvPr/>
            </p:nvSpPr>
            <p:spPr bwMode="auto">
              <a:xfrm flipV="1">
                <a:off x="1647" y="2245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0" name="Line 46"/>
              <p:cNvSpPr>
                <a:spLocks noChangeShapeType="1"/>
              </p:cNvSpPr>
              <p:nvPr/>
            </p:nvSpPr>
            <p:spPr bwMode="auto">
              <a:xfrm flipV="1">
                <a:off x="1657" y="2240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1" name="Line 47"/>
              <p:cNvSpPr>
                <a:spLocks noChangeShapeType="1"/>
              </p:cNvSpPr>
              <p:nvPr/>
            </p:nvSpPr>
            <p:spPr bwMode="auto">
              <a:xfrm flipV="1">
                <a:off x="1674" y="2236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2" name="Line 48"/>
              <p:cNvSpPr>
                <a:spLocks noChangeShapeType="1"/>
              </p:cNvSpPr>
              <p:nvPr/>
            </p:nvSpPr>
            <p:spPr bwMode="auto">
              <a:xfrm flipV="1">
                <a:off x="1685" y="2231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3" name="Line 49"/>
              <p:cNvSpPr>
                <a:spLocks noChangeShapeType="1"/>
              </p:cNvSpPr>
              <p:nvPr/>
            </p:nvSpPr>
            <p:spPr bwMode="auto">
              <a:xfrm flipV="1">
                <a:off x="1702" y="2227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4" name="Line 50"/>
              <p:cNvSpPr>
                <a:spLocks noChangeShapeType="1"/>
              </p:cNvSpPr>
              <p:nvPr/>
            </p:nvSpPr>
            <p:spPr bwMode="auto">
              <a:xfrm flipV="1">
                <a:off x="1712" y="2222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5" name="Line 51"/>
              <p:cNvSpPr>
                <a:spLocks noChangeShapeType="1"/>
              </p:cNvSpPr>
              <p:nvPr/>
            </p:nvSpPr>
            <p:spPr bwMode="auto">
              <a:xfrm flipV="1">
                <a:off x="1729" y="2218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6" name="Line 52"/>
              <p:cNvSpPr>
                <a:spLocks noChangeShapeType="1"/>
              </p:cNvSpPr>
              <p:nvPr/>
            </p:nvSpPr>
            <p:spPr bwMode="auto">
              <a:xfrm flipV="1">
                <a:off x="1740" y="2213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7" name="Line 53"/>
              <p:cNvSpPr>
                <a:spLocks noChangeShapeType="1"/>
              </p:cNvSpPr>
              <p:nvPr/>
            </p:nvSpPr>
            <p:spPr bwMode="auto">
              <a:xfrm flipV="1">
                <a:off x="1757" y="2209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8" name="Line 54"/>
              <p:cNvSpPr>
                <a:spLocks noChangeShapeType="1"/>
              </p:cNvSpPr>
              <p:nvPr/>
            </p:nvSpPr>
            <p:spPr bwMode="auto">
              <a:xfrm flipV="1">
                <a:off x="1767" y="2204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9" name="Line 55"/>
              <p:cNvSpPr>
                <a:spLocks noChangeShapeType="1"/>
              </p:cNvSpPr>
              <p:nvPr/>
            </p:nvSpPr>
            <p:spPr bwMode="auto">
              <a:xfrm flipV="1">
                <a:off x="1784" y="2200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0" name="Line 56"/>
              <p:cNvSpPr>
                <a:spLocks noChangeShapeType="1"/>
              </p:cNvSpPr>
              <p:nvPr/>
            </p:nvSpPr>
            <p:spPr bwMode="auto">
              <a:xfrm flipV="1">
                <a:off x="1794" y="2195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1" name="Line 57"/>
              <p:cNvSpPr>
                <a:spLocks noChangeShapeType="1"/>
              </p:cNvSpPr>
              <p:nvPr/>
            </p:nvSpPr>
            <p:spPr bwMode="auto">
              <a:xfrm flipV="1">
                <a:off x="1810" y="2191"/>
                <a:ext cx="7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2" name="Line 58"/>
              <p:cNvSpPr>
                <a:spLocks noChangeShapeType="1"/>
              </p:cNvSpPr>
              <p:nvPr/>
            </p:nvSpPr>
            <p:spPr bwMode="auto">
              <a:xfrm flipV="1">
                <a:off x="1822" y="2186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3" name="Line 59"/>
              <p:cNvSpPr>
                <a:spLocks noChangeShapeType="1"/>
              </p:cNvSpPr>
              <p:nvPr/>
            </p:nvSpPr>
            <p:spPr bwMode="auto">
              <a:xfrm flipV="1">
                <a:off x="1839" y="2182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4" name="Line 60"/>
              <p:cNvSpPr>
                <a:spLocks noChangeShapeType="1"/>
              </p:cNvSpPr>
              <p:nvPr/>
            </p:nvSpPr>
            <p:spPr bwMode="auto">
              <a:xfrm flipV="1">
                <a:off x="1849" y="2177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5" name="Line 61"/>
              <p:cNvSpPr>
                <a:spLocks noChangeShapeType="1"/>
              </p:cNvSpPr>
              <p:nvPr/>
            </p:nvSpPr>
            <p:spPr bwMode="auto">
              <a:xfrm flipV="1">
                <a:off x="1865" y="2174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6" name="Line 62"/>
              <p:cNvSpPr>
                <a:spLocks noChangeShapeType="1"/>
              </p:cNvSpPr>
              <p:nvPr/>
            </p:nvSpPr>
            <p:spPr bwMode="auto">
              <a:xfrm flipV="1">
                <a:off x="1877" y="2168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7" name="Line 63"/>
              <p:cNvSpPr>
                <a:spLocks noChangeShapeType="1"/>
              </p:cNvSpPr>
              <p:nvPr/>
            </p:nvSpPr>
            <p:spPr bwMode="auto">
              <a:xfrm flipV="1">
                <a:off x="1894" y="216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8" name="Line 64"/>
              <p:cNvSpPr>
                <a:spLocks noChangeShapeType="1"/>
              </p:cNvSpPr>
              <p:nvPr/>
            </p:nvSpPr>
            <p:spPr bwMode="auto">
              <a:xfrm flipV="1">
                <a:off x="1904" y="2159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9" name="Line 65"/>
              <p:cNvSpPr>
                <a:spLocks noChangeShapeType="1"/>
              </p:cNvSpPr>
              <p:nvPr/>
            </p:nvSpPr>
            <p:spPr bwMode="auto">
              <a:xfrm flipV="1">
                <a:off x="1920" y="2156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0" name="Line 66"/>
              <p:cNvSpPr>
                <a:spLocks noChangeShapeType="1"/>
              </p:cNvSpPr>
              <p:nvPr/>
            </p:nvSpPr>
            <p:spPr bwMode="auto">
              <a:xfrm flipV="1">
                <a:off x="1931" y="2150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1" name="Line 67"/>
              <p:cNvSpPr>
                <a:spLocks noChangeShapeType="1"/>
              </p:cNvSpPr>
              <p:nvPr/>
            </p:nvSpPr>
            <p:spPr bwMode="auto">
              <a:xfrm flipV="1">
                <a:off x="1947" y="2147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2" name="Line 68"/>
              <p:cNvSpPr>
                <a:spLocks noChangeShapeType="1"/>
              </p:cNvSpPr>
              <p:nvPr/>
            </p:nvSpPr>
            <p:spPr bwMode="auto">
              <a:xfrm flipV="1">
                <a:off x="1959" y="2142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3" name="Line 69"/>
              <p:cNvSpPr>
                <a:spLocks noChangeShapeType="1"/>
              </p:cNvSpPr>
              <p:nvPr/>
            </p:nvSpPr>
            <p:spPr bwMode="auto">
              <a:xfrm flipV="1">
                <a:off x="1975" y="2138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4" name="Line 70"/>
              <p:cNvSpPr>
                <a:spLocks noChangeShapeType="1"/>
              </p:cNvSpPr>
              <p:nvPr/>
            </p:nvSpPr>
            <p:spPr bwMode="auto">
              <a:xfrm flipV="1">
                <a:off x="1986" y="2133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5" name="Line 71"/>
              <p:cNvSpPr>
                <a:spLocks noChangeShapeType="1"/>
              </p:cNvSpPr>
              <p:nvPr/>
            </p:nvSpPr>
            <p:spPr bwMode="auto">
              <a:xfrm flipV="1">
                <a:off x="2002" y="2129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6" name="Line 72"/>
              <p:cNvSpPr>
                <a:spLocks noChangeShapeType="1"/>
              </p:cNvSpPr>
              <p:nvPr/>
            </p:nvSpPr>
            <p:spPr bwMode="auto">
              <a:xfrm flipV="1">
                <a:off x="2014" y="2124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7" name="Line 73"/>
              <p:cNvSpPr>
                <a:spLocks noChangeShapeType="1"/>
              </p:cNvSpPr>
              <p:nvPr/>
            </p:nvSpPr>
            <p:spPr bwMode="auto">
              <a:xfrm flipV="1">
                <a:off x="2030" y="2120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8" name="Line 74"/>
              <p:cNvSpPr>
                <a:spLocks noChangeShapeType="1"/>
              </p:cNvSpPr>
              <p:nvPr/>
            </p:nvSpPr>
            <p:spPr bwMode="auto">
              <a:xfrm flipV="1">
                <a:off x="2041" y="2115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9" name="Line 75"/>
              <p:cNvSpPr>
                <a:spLocks noChangeShapeType="1"/>
              </p:cNvSpPr>
              <p:nvPr/>
            </p:nvSpPr>
            <p:spPr bwMode="auto">
              <a:xfrm flipV="1">
                <a:off x="2057" y="21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0" name="Line 76"/>
              <p:cNvSpPr>
                <a:spLocks noChangeShapeType="1"/>
              </p:cNvSpPr>
              <p:nvPr/>
            </p:nvSpPr>
            <p:spPr bwMode="auto">
              <a:xfrm flipV="1">
                <a:off x="2069" y="2106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1" name="Line 77"/>
              <p:cNvSpPr>
                <a:spLocks noChangeShapeType="1"/>
              </p:cNvSpPr>
              <p:nvPr/>
            </p:nvSpPr>
            <p:spPr bwMode="auto">
              <a:xfrm flipV="1">
                <a:off x="2084" y="2103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2" name="Line 78"/>
              <p:cNvSpPr>
                <a:spLocks noChangeShapeType="1"/>
              </p:cNvSpPr>
              <p:nvPr/>
            </p:nvSpPr>
            <p:spPr bwMode="auto">
              <a:xfrm flipV="1">
                <a:off x="2096" y="2097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3" name="Line 79"/>
              <p:cNvSpPr>
                <a:spLocks noChangeShapeType="1"/>
              </p:cNvSpPr>
              <p:nvPr/>
            </p:nvSpPr>
            <p:spPr bwMode="auto">
              <a:xfrm flipV="1">
                <a:off x="2112" y="20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4" name="Line 80"/>
              <p:cNvSpPr>
                <a:spLocks noChangeShapeType="1"/>
              </p:cNvSpPr>
              <p:nvPr/>
            </p:nvSpPr>
            <p:spPr bwMode="auto">
              <a:xfrm flipV="1">
                <a:off x="2123" y="2088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5" name="Line 81"/>
              <p:cNvSpPr>
                <a:spLocks noChangeShapeType="1"/>
              </p:cNvSpPr>
              <p:nvPr/>
            </p:nvSpPr>
            <p:spPr bwMode="auto">
              <a:xfrm flipV="1">
                <a:off x="2139" y="2085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6" name="Line 82"/>
              <p:cNvSpPr>
                <a:spLocks noChangeShapeType="1"/>
              </p:cNvSpPr>
              <p:nvPr/>
            </p:nvSpPr>
            <p:spPr bwMode="auto">
              <a:xfrm flipV="1">
                <a:off x="2151" y="2079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7" name="Line 83"/>
              <p:cNvSpPr>
                <a:spLocks noChangeShapeType="1"/>
              </p:cNvSpPr>
              <p:nvPr/>
            </p:nvSpPr>
            <p:spPr bwMode="auto">
              <a:xfrm flipV="1">
                <a:off x="2167" y="2076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8" name="Line 84"/>
              <p:cNvSpPr>
                <a:spLocks noChangeShapeType="1"/>
              </p:cNvSpPr>
              <p:nvPr/>
            </p:nvSpPr>
            <p:spPr bwMode="auto">
              <a:xfrm flipV="1">
                <a:off x="2178" y="2070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9" name="Line 85"/>
              <p:cNvSpPr>
                <a:spLocks noChangeShapeType="1"/>
              </p:cNvSpPr>
              <p:nvPr/>
            </p:nvSpPr>
            <p:spPr bwMode="auto">
              <a:xfrm flipV="1">
                <a:off x="2194" y="2067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0" name="Line 86"/>
              <p:cNvSpPr>
                <a:spLocks noChangeShapeType="1"/>
              </p:cNvSpPr>
              <p:nvPr/>
            </p:nvSpPr>
            <p:spPr bwMode="auto">
              <a:xfrm flipV="1">
                <a:off x="2206" y="2061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1" name="Line 87"/>
              <p:cNvSpPr>
                <a:spLocks noChangeShapeType="1"/>
              </p:cNvSpPr>
              <p:nvPr/>
            </p:nvSpPr>
            <p:spPr bwMode="auto">
              <a:xfrm flipV="1">
                <a:off x="2221" y="2058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2" name="Line 88"/>
              <p:cNvSpPr>
                <a:spLocks noChangeShapeType="1"/>
              </p:cNvSpPr>
              <p:nvPr/>
            </p:nvSpPr>
            <p:spPr bwMode="auto">
              <a:xfrm flipV="1">
                <a:off x="2233" y="2052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3" name="Line 89"/>
              <p:cNvSpPr>
                <a:spLocks noChangeShapeType="1"/>
              </p:cNvSpPr>
              <p:nvPr/>
            </p:nvSpPr>
            <p:spPr bwMode="auto">
              <a:xfrm flipV="1">
                <a:off x="2249" y="2049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4" name="Line 90"/>
              <p:cNvSpPr>
                <a:spLocks noChangeShapeType="1"/>
              </p:cNvSpPr>
              <p:nvPr/>
            </p:nvSpPr>
            <p:spPr bwMode="auto">
              <a:xfrm flipV="1">
                <a:off x="2259" y="2043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5" name="Line 91"/>
              <p:cNvSpPr>
                <a:spLocks noChangeShapeType="1"/>
              </p:cNvSpPr>
              <p:nvPr/>
            </p:nvSpPr>
            <p:spPr bwMode="auto">
              <a:xfrm flipV="1">
                <a:off x="2276" y="2040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6" name="Line 92"/>
              <p:cNvSpPr>
                <a:spLocks noChangeShapeType="1"/>
              </p:cNvSpPr>
              <p:nvPr/>
            </p:nvSpPr>
            <p:spPr bwMode="auto">
              <a:xfrm flipV="1">
                <a:off x="2288" y="2034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7" name="Line 93"/>
              <p:cNvSpPr>
                <a:spLocks noChangeShapeType="1"/>
              </p:cNvSpPr>
              <p:nvPr/>
            </p:nvSpPr>
            <p:spPr bwMode="auto">
              <a:xfrm flipV="1">
                <a:off x="2304" y="2031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8" name="Line 94"/>
              <p:cNvSpPr>
                <a:spLocks noChangeShapeType="1"/>
              </p:cNvSpPr>
              <p:nvPr/>
            </p:nvSpPr>
            <p:spPr bwMode="auto">
              <a:xfrm flipV="1">
                <a:off x="2314" y="2025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9" name="Line 95"/>
              <p:cNvSpPr>
                <a:spLocks noChangeShapeType="1"/>
              </p:cNvSpPr>
              <p:nvPr/>
            </p:nvSpPr>
            <p:spPr bwMode="auto">
              <a:xfrm flipV="1">
                <a:off x="2331" y="202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0" name="Line 96"/>
              <p:cNvSpPr>
                <a:spLocks noChangeShapeType="1"/>
              </p:cNvSpPr>
              <p:nvPr/>
            </p:nvSpPr>
            <p:spPr bwMode="auto">
              <a:xfrm flipV="1">
                <a:off x="2343" y="2016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1" name="Line 97"/>
              <p:cNvSpPr>
                <a:spLocks noChangeShapeType="1"/>
              </p:cNvSpPr>
              <p:nvPr/>
            </p:nvSpPr>
            <p:spPr bwMode="auto">
              <a:xfrm flipV="1">
                <a:off x="2358" y="201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2" name="Line 98"/>
              <p:cNvSpPr>
                <a:spLocks noChangeShapeType="1"/>
              </p:cNvSpPr>
              <p:nvPr/>
            </p:nvSpPr>
            <p:spPr bwMode="auto">
              <a:xfrm flipV="1">
                <a:off x="2369" y="2007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3" name="Line 99"/>
              <p:cNvSpPr>
                <a:spLocks noChangeShapeType="1"/>
              </p:cNvSpPr>
              <p:nvPr/>
            </p:nvSpPr>
            <p:spPr bwMode="auto">
              <a:xfrm flipV="1">
                <a:off x="2386" y="20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4" name="Line 100"/>
              <p:cNvSpPr>
                <a:spLocks noChangeShapeType="1"/>
              </p:cNvSpPr>
              <p:nvPr/>
            </p:nvSpPr>
            <p:spPr bwMode="auto">
              <a:xfrm flipV="1">
                <a:off x="2396" y="1998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5" name="Line 101"/>
              <p:cNvSpPr>
                <a:spLocks noChangeShapeType="1"/>
              </p:cNvSpPr>
              <p:nvPr/>
            </p:nvSpPr>
            <p:spPr bwMode="auto">
              <a:xfrm flipV="1">
                <a:off x="2413" y="1996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6" name="Line 102"/>
              <p:cNvSpPr>
                <a:spLocks noChangeShapeType="1"/>
              </p:cNvSpPr>
              <p:nvPr/>
            </p:nvSpPr>
            <p:spPr bwMode="auto">
              <a:xfrm flipV="1">
                <a:off x="2424" y="1989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7" name="Line 103"/>
              <p:cNvSpPr>
                <a:spLocks noChangeShapeType="1"/>
              </p:cNvSpPr>
              <p:nvPr/>
            </p:nvSpPr>
            <p:spPr bwMode="auto">
              <a:xfrm flipV="1">
                <a:off x="2441" y="198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8" name="Line 104"/>
              <p:cNvSpPr>
                <a:spLocks noChangeShapeType="1"/>
              </p:cNvSpPr>
              <p:nvPr/>
            </p:nvSpPr>
            <p:spPr bwMode="auto">
              <a:xfrm flipV="1">
                <a:off x="2451" y="1982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9" name="Line 105"/>
              <p:cNvSpPr>
                <a:spLocks noChangeShapeType="1"/>
              </p:cNvSpPr>
              <p:nvPr/>
            </p:nvSpPr>
            <p:spPr bwMode="auto">
              <a:xfrm flipV="1">
                <a:off x="2468" y="1978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0" name="Line 106"/>
              <p:cNvSpPr>
                <a:spLocks noChangeShapeType="1"/>
              </p:cNvSpPr>
              <p:nvPr/>
            </p:nvSpPr>
            <p:spPr bwMode="auto">
              <a:xfrm flipV="1">
                <a:off x="2480" y="1973"/>
                <a:ext cx="10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1" name="Line 107"/>
              <p:cNvSpPr>
                <a:spLocks noChangeShapeType="1"/>
              </p:cNvSpPr>
              <p:nvPr/>
            </p:nvSpPr>
            <p:spPr bwMode="auto">
              <a:xfrm flipV="1">
                <a:off x="2495" y="1969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2" name="Line 108"/>
              <p:cNvSpPr>
                <a:spLocks noChangeShapeType="1"/>
              </p:cNvSpPr>
              <p:nvPr/>
            </p:nvSpPr>
            <p:spPr bwMode="auto">
              <a:xfrm flipV="1">
                <a:off x="2506" y="1964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3" name="Line 109"/>
              <p:cNvSpPr>
                <a:spLocks noChangeShapeType="1"/>
              </p:cNvSpPr>
              <p:nvPr/>
            </p:nvSpPr>
            <p:spPr bwMode="auto">
              <a:xfrm flipV="1">
                <a:off x="2523" y="1960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4" name="Line 110"/>
              <p:cNvSpPr>
                <a:spLocks noChangeShapeType="1"/>
              </p:cNvSpPr>
              <p:nvPr/>
            </p:nvSpPr>
            <p:spPr bwMode="auto">
              <a:xfrm flipV="1">
                <a:off x="2533" y="1955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5" name="Line 111"/>
              <p:cNvSpPr>
                <a:spLocks noChangeShapeType="1"/>
              </p:cNvSpPr>
              <p:nvPr/>
            </p:nvSpPr>
            <p:spPr bwMode="auto">
              <a:xfrm flipV="1">
                <a:off x="2550" y="1951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6" name="Line 112"/>
              <p:cNvSpPr>
                <a:spLocks noChangeShapeType="1"/>
              </p:cNvSpPr>
              <p:nvPr/>
            </p:nvSpPr>
            <p:spPr bwMode="auto">
              <a:xfrm flipV="1">
                <a:off x="2561" y="1946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7" name="Line 113"/>
              <p:cNvSpPr>
                <a:spLocks noChangeShapeType="1"/>
              </p:cNvSpPr>
              <p:nvPr/>
            </p:nvSpPr>
            <p:spPr bwMode="auto">
              <a:xfrm flipV="1">
                <a:off x="2578" y="194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8" name="Line 114"/>
              <p:cNvSpPr>
                <a:spLocks noChangeShapeType="1"/>
              </p:cNvSpPr>
              <p:nvPr/>
            </p:nvSpPr>
            <p:spPr bwMode="auto">
              <a:xfrm flipV="1">
                <a:off x="2588" y="1937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9" name="Line 115"/>
              <p:cNvSpPr>
                <a:spLocks noChangeShapeType="1"/>
              </p:cNvSpPr>
              <p:nvPr/>
            </p:nvSpPr>
            <p:spPr bwMode="auto">
              <a:xfrm flipV="1">
                <a:off x="2605" y="193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0" name="Line 116"/>
              <p:cNvSpPr>
                <a:spLocks noChangeShapeType="1"/>
              </p:cNvSpPr>
              <p:nvPr/>
            </p:nvSpPr>
            <p:spPr bwMode="auto">
              <a:xfrm flipV="1">
                <a:off x="2616" y="1928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1" name="Line 117"/>
              <p:cNvSpPr>
                <a:spLocks noChangeShapeType="1"/>
              </p:cNvSpPr>
              <p:nvPr/>
            </p:nvSpPr>
            <p:spPr bwMode="auto">
              <a:xfrm flipV="1">
                <a:off x="2632" y="19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2" name="Line 118"/>
              <p:cNvSpPr>
                <a:spLocks noChangeShapeType="1"/>
              </p:cNvSpPr>
              <p:nvPr/>
            </p:nvSpPr>
            <p:spPr bwMode="auto">
              <a:xfrm flipV="1">
                <a:off x="2643" y="1919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3" name="Line 119"/>
              <p:cNvSpPr>
                <a:spLocks noChangeShapeType="1"/>
              </p:cNvSpPr>
              <p:nvPr/>
            </p:nvSpPr>
            <p:spPr bwMode="auto">
              <a:xfrm flipV="1">
                <a:off x="2660" y="1915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4" name="Line 120"/>
              <p:cNvSpPr>
                <a:spLocks noChangeShapeType="1"/>
              </p:cNvSpPr>
              <p:nvPr/>
            </p:nvSpPr>
            <p:spPr bwMode="auto">
              <a:xfrm flipV="1">
                <a:off x="2670" y="1910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5" name="Line 121"/>
              <p:cNvSpPr>
                <a:spLocks noChangeShapeType="1"/>
              </p:cNvSpPr>
              <p:nvPr/>
            </p:nvSpPr>
            <p:spPr bwMode="auto">
              <a:xfrm flipV="1">
                <a:off x="2687" y="19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6" name="Line 122"/>
              <p:cNvSpPr>
                <a:spLocks noChangeShapeType="1"/>
              </p:cNvSpPr>
              <p:nvPr/>
            </p:nvSpPr>
            <p:spPr bwMode="auto">
              <a:xfrm flipV="1">
                <a:off x="2698" y="1901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7" name="Line 123"/>
              <p:cNvSpPr>
                <a:spLocks noChangeShapeType="1"/>
              </p:cNvSpPr>
              <p:nvPr/>
            </p:nvSpPr>
            <p:spPr bwMode="auto">
              <a:xfrm flipV="1">
                <a:off x="2715" y="189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8" name="Line 124"/>
              <p:cNvSpPr>
                <a:spLocks noChangeShapeType="1"/>
              </p:cNvSpPr>
              <p:nvPr/>
            </p:nvSpPr>
            <p:spPr bwMode="auto">
              <a:xfrm flipV="1">
                <a:off x="2725" y="1892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9" name="Line 125"/>
              <p:cNvSpPr>
                <a:spLocks noChangeShapeType="1"/>
              </p:cNvSpPr>
              <p:nvPr/>
            </p:nvSpPr>
            <p:spPr bwMode="auto">
              <a:xfrm flipV="1">
                <a:off x="2742" y="18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0" name="Line 126"/>
              <p:cNvSpPr>
                <a:spLocks noChangeShapeType="1"/>
              </p:cNvSpPr>
              <p:nvPr/>
            </p:nvSpPr>
            <p:spPr bwMode="auto">
              <a:xfrm flipV="1">
                <a:off x="2753" y="1883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1" name="Line 127"/>
              <p:cNvSpPr>
                <a:spLocks noChangeShapeType="1"/>
              </p:cNvSpPr>
              <p:nvPr/>
            </p:nvSpPr>
            <p:spPr bwMode="auto">
              <a:xfrm flipV="1">
                <a:off x="2769" y="1879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2" name="Line 128"/>
              <p:cNvSpPr>
                <a:spLocks noChangeShapeType="1"/>
              </p:cNvSpPr>
              <p:nvPr/>
            </p:nvSpPr>
            <p:spPr bwMode="auto">
              <a:xfrm flipV="1">
                <a:off x="2780" y="1874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3" name="Line 129"/>
              <p:cNvSpPr>
                <a:spLocks noChangeShapeType="1"/>
              </p:cNvSpPr>
              <p:nvPr/>
            </p:nvSpPr>
            <p:spPr bwMode="auto">
              <a:xfrm flipV="1">
                <a:off x="2797" y="1870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4" name="Line 130"/>
              <p:cNvSpPr>
                <a:spLocks noChangeShapeType="1"/>
              </p:cNvSpPr>
              <p:nvPr/>
            </p:nvSpPr>
            <p:spPr bwMode="auto">
              <a:xfrm flipV="1">
                <a:off x="2807" y="1865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5" name="Line 131"/>
              <p:cNvSpPr>
                <a:spLocks noChangeShapeType="1"/>
              </p:cNvSpPr>
              <p:nvPr/>
            </p:nvSpPr>
            <p:spPr bwMode="auto">
              <a:xfrm flipV="1">
                <a:off x="2824" y="1861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6" name="Line 132"/>
              <p:cNvSpPr>
                <a:spLocks noChangeShapeType="1"/>
              </p:cNvSpPr>
              <p:nvPr/>
            </p:nvSpPr>
            <p:spPr bwMode="auto">
              <a:xfrm flipV="1">
                <a:off x="2835" y="1856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7" name="Line 133"/>
              <p:cNvSpPr>
                <a:spLocks noChangeShapeType="1"/>
              </p:cNvSpPr>
              <p:nvPr/>
            </p:nvSpPr>
            <p:spPr bwMode="auto">
              <a:xfrm flipV="1">
                <a:off x="2852" y="1852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8" name="Line 134"/>
              <p:cNvSpPr>
                <a:spLocks noChangeShapeType="1"/>
              </p:cNvSpPr>
              <p:nvPr/>
            </p:nvSpPr>
            <p:spPr bwMode="auto">
              <a:xfrm flipV="1">
                <a:off x="2862" y="1847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9" name="Line 135"/>
              <p:cNvSpPr>
                <a:spLocks noChangeShapeType="1"/>
              </p:cNvSpPr>
              <p:nvPr/>
            </p:nvSpPr>
            <p:spPr bwMode="auto">
              <a:xfrm flipV="1">
                <a:off x="2879" y="1843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0" name="Line 136"/>
              <p:cNvSpPr>
                <a:spLocks noChangeShapeType="1"/>
              </p:cNvSpPr>
              <p:nvPr/>
            </p:nvSpPr>
            <p:spPr bwMode="auto">
              <a:xfrm flipV="1">
                <a:off x="2890" y="1838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1" name="Line 137"/>
              <p:cNvSpPr>
                <a:spLocks noChangeShapeType="1"/>
              </p:cNvSpPr>
              <p:nvPr/>
            </p:nvSpPr>
            <p:spPr bwMode="auto">
              <a:xfrm flipV="1">
                <a:off x="2907" y="183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2" name="Line 138"/>
              <p:cNvSpPr>
                <a:spLocks noChangeShapeType="1"/>
              </p:cNvSpPr>
              <p:nvPr/>
            </p:nvSpPr>
            <p:spPr bwMode="auto">
              <a:xfrm flipV="1">
                <a:off x="2917" y="1829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3" name="Line 139"/>
              <p:cNvSpPr>
                <a:spLocks noChangeShapeType="1"/>
              </p:cNvSpPr>
              <p:nvPr/>
            </p:nvSpPr>
            <p:spPr bwMode="auto">
              <a:xfrm flipV="1">
                <a:off x="2934" y="182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4" name="Line 140"/>
              <p:cNvSpPr>
                <a:spLocks noChangeShapeType="1"/>
              </p:cNvSpPr>
              <p:nvPr/>
            </p:nvSpPr>
            <p:spPr bwMode="auto">
              <a:xfrm flipV="1">
                <a:off x="2944" y="1820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5" name="Freeform 141"/>
              <p:cNvSpPr>
                <a:spLocks noEditPoints="1"/>
              </p:cNvSpPr>
              <p:nvPr/>
            </p:nvSpPr>
            <p:spPr bwMode="auto">
              <a:xfrm>
                <a:off x="2957" y="881"/>
                <a:ext cx="1104" cy="1044"/>
              </a:xfrm>
              <a:custGeom>
                <a:avLst/>
                <a:gdLst>
                  <a:gd name="T0" fmla="*/ 207 w 1104"/>
                  <a:gd name="T1" fmla="*/ 846 h 1044"/>
                  <a:gd name="T2" fmla="*/ 331 w 1104"/>
                  <a:gd name="T3" fmla="*/ 783 h 1044"/>
                  <a:gd name="T4" fmla="*/ 423 w 1104"/>
                  <a:gd name="T5" fmla="*/ 719 h 1044"/>
                  <a:gd name="T6" fmla="*/ 483 w 1104"/>
                  <a:gd name="T7" fmla="*/ 674 h 1044"/>
                  <a:gd name="T8" fmla="*/ 410 w 1104"/>
                  <a:gd name="T9" fmla="*/ 744 h 1044"/>
                  <a:gd name="T10" fmla="*/ 309 w 1104"/>
                  <a:gd name="T11" fmla="*/ 809 h 1044"/>
                  <a:gd name="T12" fmla="*/ 175 w 1104"/>
                  <a:gd name="T13" fmla="*/ 872 h 1044"/>
                  <a:gd name="T14" fmla="*/ 474 w 1104"/>
                  <a:gd name="T15" fmla="*/ 668 h 1044"/>
                  <a:gd name="T16" fmla="*/ 523 w 1104"/>
                  <a:gd name="T17" fmla="*/ 591 h 1044"/>
                  <a:gd name="T18" fmla="*/ 551 w 1104"/>
                  <a:gd name="T19" fmla="*/ 502 h 1044"/>
                  <a:gd name="T20" fmla="*/ 565 w 1104"/>
                  <a:gd name="T21" fmla="*/ 396 h 1044"/>
                  <a:gd name="T22" fmla="*/ 579 w 1104"/>
                  <a:gd name="T23" fmla="*/ 334 h 1044"/>
                  <a:gd name="T24" fmla="*/ 568 w 1104"/>
                  <a:gd name="T25" fmla="*/ 480 h 1044"/>
                  <a:gd name="T26" fmla="*/ 542 w 1104"/>
                  <a:gd name="T27" fmla="*/ 576 h 1044"/>
                  <a:gd name="T28" fmla="*/ 499 w 1104"/>
                  <a:gd name="T29" fmla="*/ 657 h 1044"/>
                  <a:gd name="T30" fmla="*/ 569 w 1104"/>
                  <a:gd name="T31" fmla="*/ 243 h 1044"/>
                  <a:gd name="T32" fmla="*/ 586 w 1104"/>
                  <a:gd name="T33" fmla="*/ 161 h 1044"/>
                  <a:gd name="T34" fmla="*/ 625 w 1104"/>
                  <a:gd name="T35" fmla="*/ 96 h 1044"/>
                  <a:gd name="T36" fmla="*/ 679 w 1104"/>
                  <a:gd name="T37" fmla="*/ 47 h 1044"/>
                  <a:gd name="T38" fmla="*/ 731 w 1104"/>
                  <a:gd name="T39" fmla="*/ 33 h 1044"/>
                  <a:gd name="T40" fmla="*/ 671 w 1104"/>
                  <a:gd name="T41" fmla="*/ 67 h 1044"/>
                  <a:gd name="T42" fmla="*/ 623 w 1104"/>
                  <a:gd name="T43" fmla="*/ 118 h 1044"/>
                  <a:gd name="T44" fmla="*/ 591 w 1104"/>
                  <a:gd name="T45" fmla="*/ 184 h 1044"/>
                  <a:gd name="T46" fmla="*/ 579 w 1104"/>
                  <a:gd name="T47" fmla="*/ 266 h 1044"/>
                  <a:gd name="T48" fmla="*/ 755 w 1104"/>
                  <a:gd name="T49" fmla="*/ 13 h 1044"/>
                  <a:gd name="T50" fmla="*/ 811 w 1104"/>
                  <a:gd name="T51" fmla="*/ 3 h 1044"/>
                  <a:gd name="T52" fmla="*/ 812 w 1104"/>
                  <a:gd name="T53" fmla="*/ 14 h 1044"/>
                  <a:gd name="T54" fmla="*/ 744 w 1104"/>
                  <a:gd name="T55" fmla="*/ 28 h 1044"/>
                  <a:gd name="T56" fmla="*/ 853 w 1104"/>
                  <a:gd name="T57" fmla="*/ 1 h 1044"/>
                  <a:gd name="T58" fmla="*/ 911 w 1104"/>
                  <a:gd name="T59" fmla="*/ 9 h 1044"/>
                  <a:gd name="T60" fmla="*/ 946 w 1104"/>
                  <a:gd name="T61" fmla="*/ 32 h 1044"/>
                  <a:gd name="T62" fmla="*/ 894 w 1104"/>
                  <a:gd name="T63" fmla="*/ 17 h 1044"/>
                  <a:gd name="T64" fmla="*/ 950 w 1104"/>
                  <a:gd name="T65" fmla="*/ 21 h 1044"/>
                  <a:gd name="T66" fmla="*/ 1012 w 1104"/>
                  <a:gd name="T67" fmla="*/ 55 h 1044"/>
                  <a:gd name="T68" fmla="*/ 1060 w 1104"/>
                  <a:gd name="T69" fmla="*/ 106 h 1044"/>
                  <a:gd name="T70" fmla="*/ 1092 w 1104"/>
                  <a:gd name="T71" fmla="*/ 173 h 1044"/>
                  <a:gd name="T72" fmla="*/ 1104 w 1104"/>
                  <a:gd name="T73" fmla="*/ 257 h 1044"/>
                  <a:gd name="T74" fmla="*/ 1086 w 1104"/>
                  <a:gd name="T75" fmla="*/ 196 h 1044"/>
                  <a:gd name="T76" fmla="*/ 1060 w 1104"/>
                  <a:gd name="T77" fmla="*/ 127 h 1044"/>
                  <a:gd name="T78" fmla="*/ 1017 w 1104"/>
                  <a:gd name="T79" fmla="*/ 76 h 1044"/>
                  <a:gd name="T80" fmla="*/ 962 w 1104"/>
                  <a:gd name="T81" fmla="*/ 39 h 1044"/>
                  <a:gd name="T82" fmla="*/ 1104 w 1104"/>
                  <a:gd name="T83" fmla="*/ 375 h 1044"/>
                  <a:gd name="T84" fmla="*/ 1101 w 1104"/>
                  <a:gd name="T85" fmla="*/ 663 h 1044"/>
                  <a:gd name="T86" fmla="*/ 1088 w 1104"/>
                  <a:gd name="T87" fmla="*/ 768 h 1044"/>
                  <a:gd name="T88" fmla="*/ 1090 w 1104"/>
                  <a:gd name="T89" fmla="*/ 613 h 1044"/>
                  <a:gd name="T90" fmla="*/ 1092 w 1104"/>
                  <a:gd name="T91" fmla="*/ 257 h 1044"/>
                  <a:gd name="T92" fmla="*/ 1100 w 1104"/>
                  <a:gd name="T93" fmla="*/ 814 h 1044"/>
                  <a:gd name="T94" fmla="*/ 1099 w 1104"/>
                  <a:gd name="T95" fmla="*/ 941 h 1044"/>
                  <a:gd name="T96" fmla="*/ 1087 w 1104"/>
                  <a:gd name="T97" fmla="*/ 988 h 1044"/>
                  <a:gd name="T98" fmla="*/ 1088 w 1104"/>
                  <a:gd name="T99" fmla="*/ 838 h 1044"/>
                  <a:gd name="T100" fmla="*/ 1100 w 1104"/>
                  <a:gd name="T101" fmla="*/ 768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4" h="1044">
                    <a:moveTo>
                      <a:pt x="0" y="928"/>
                    </a:moveTo>
                    <a:lnTo>
                      <a:pt x="91" y="895"/>
                    </a:lnTo>
                    <a:lnTo>
                      <a:pt x="170" y="861"/>
                    </a:lnTo>
                    <a:lnTo>
                      <a:pt x="207" y="846"/>
                    </a:lnTo>
                    <a:lnTo>
                      <a:pt x="240" y="831"/>
                    </a:lnTo>
                    <a:lnTo>
                      <a:pt x="272" y="814"/>
                    </a:lnTo>
                    <a:lnTo>
                      <a:pt x="303" y="799"/>
                    </a:lnTo>
                    <a:lnTo>
                      <a:pt x="331" y="783"/>
                    </a:lnTo>
                    <a:lnTo>
                      <a:pt x="357" y="768"/>
                    </a:lnTo>
                    <a:lnTo>
                      <a:pt x="381" y="751"/>
                    </a:lnTo>
                    <a:lnTo>
                      <a:pt x="403" y="736"/>
                    </a:lnTo>
                    <a:lnTo>
                      <a:pt x="423" y="719"/>
                    </a:lnTo>
                    <a:lnTo>
                      <a:pt x="442" y="703"/>
                    </a:lnTo>
                    <a:lnTo>
                      <a:pt x="459" y="686"/>
                    </a:lnTo>
                    <a:lnTo>
                      <a:pt x="474" y="668"/>
                    </a:lnTo>
                    <a:lnTo>
                      <a:pt x="483" y="674"/>
                    </a:lnTo>
                    <a:lnTo>
                      <a:pt x="468" y="694"/>
                    </a:lnTo>
                    <a:lnTo>
                      <a:pt x="450" y="710"/>
                    </a:lnTo>
                    <a:lnTo>
                      <a:pt x="431" y="727"/>
                    </a:lnTo>
                    <a:lnTo>
                      <a:pt x="410" y="744"/>
                    </a:lnTo>
                    <a:lnTo>
                      <a:pt x="389" y="760"/>
                    </a:lnTo>
                    <a:lnTo>
                      <a:pt x="364" y="777"/>
                    </a:lnTo>
                    <a:lnTo>
                      <a:pt x="337" y="792"/>
                    </a:lnTo>
                    <a:lnTo>
                      <a:pt x="309" y="809"/>
                    </a:lnTo>
                    <a:lnTo>
                      <a:pt x="279" y="824"/>
                    </a:lnTo>
                    <a:lnTo>
                      <a:pt x="247" y="840"/>
                    </a:lnTo>
                    <a:lnTo>
                      <a:pt x="212" y="856"/>
                    </a:lnTo>
                    <a:lnTo>
                      <a:pt x="175" y="872"/>
                    </a:lnTo>
                    <a:lnTo>
                      <a:pt x="94" y="905"/>
                    </a:lnTo>
                    <a:lnTo>
                      <a:pt x="4" y="939"/>
                    </a:lnTo>
                    <a:lnTo>
                      <a:pt x="0" y="928"/>
                    </a:lnTo>
                    <a:close/>
                    <a:moveTo>
                      <a:pt x="474" y="668"/>
                    </a:moveTo>
                    <a:lnTo>
                      <a:pt x="488" y="650"/>
                    </a:lnTo>
                    <a:lnTo>
                      <a:pt x="501" y="631"/>
                    </a:lnTo>
                    <a:lnTo>
                      <a:pt x="513" y="612"/>
                    </a:lnTo>
                    <a:lnTo>
                      <a:pt x="523" y="591"/>
                    </a:lnTo>
                    <a:lnTo>
                      <a:pt x="532" y="571"/>
                    </a:lnTo>
                    <a:lnTo>
                      <a:pt x="540" y="549"/>
                    </a:lnTo>
                    <a:lnTo>
                      <a:pt x="546" y="526"/>
                    </a:lnTo>
                    <a:lnTo>
                      <a:pt x="551" y="502"/>
                    </a:lnTo>
                    <a:lnTo>
                      <a:pt x="556" y="477"/>
                    </a:lnTo>
                    <a:lnTo>
                      <a:pt x="560" y="451"/>
                    </a:lnTo>
                    <a:lnTo>
                      <a:pt x="563" y="424"/>
                    </a:lnTo>
                    <a:lnTo>
                      <a:pt x="565" y="396"/>
                    </a:lnTo>
                    <a:lnTo>
                      <a:pt x="568" y="334"/>
                    </a:lnTo>
                    <a:lnTo>
                      <a:pt x="568" y="266"/>
                    </a:lnTo>
                    <a:lnTo>
                      <a:pt x="579" y="266"/>
                    </a:lnTo>
                    <a:lnTo>
                      <a:pt x="579" y="334"/>
                    </a:lnTo>
                    <a:lnTo>
                      <a:pt x="577" y="397"/>
                    </a:lnTo>
                    <a:lnTo>
                      <a:pt x="574" y="426"/>
                    </a:lnTo>
                    <a:lnTo>
                      <a:pt x="572" y="453"/>
                    </a:lnTo>
                    <a:lnTo>
                      <a:pt x="568" y="480"/>
                    </a:lnTo>
                    <a:lnTo>
                      <a:pt x="563" y="506"/>
                    </a:lnTo>
                    <a:lnTo>
                      <a:pt x="556" y="530"/>
                    </a:lnTo>
                    <a:lnTo>
                      <a:pt x="550" y="553"/>
                    </a:lnTo>
                    <a:lnTo>
                      <a:pt x="542" y="576"/>
                    </a:lnTo>
                    <a:lnTo>
                      <a:pt x="533" y="596"/>
                    </a:lnTo>
                    <a:lnTo>
                      <a:pt x="523" y="617"/>
                    </a:lnTo>
                    <a:lnTo>
                      <a:pt x="511" y="637"/>
                    </a:lnTo>
                    <a:lnTo>
                      <a:pt x="499" y="657"/>
                    </a:lnTo>
                    <a:lnTo>
                      <a:pt x="483" y="674"/>
                    </a:lnTo>
                    <a:lnTo>
                      <a:pt x="474" y="668"/>
                    </a:lnTo>
                    <a:close/>
                    <a:moveTo>
                      <a:pt x="568" y="266"/>
                    </a:moveTo>
                    <a:lnTo>
                      <a:pt x="569" y="243"/>
                    </a:lnTo>
                    <a:lnTo>
                      <a:pt x="570" y="221"/>
                    </a:lnTo>
                    <a:lnTo>
                      <a:pt x="574" y="200"/>
                    </a:lnTo>
                    <a:lnTo>
                      <a:pt x="579" y="181"/>
                    </a:lnTo>
                    <a:lnTo>
                      <a:pt x="586" y="161"/>
                    </a:lnTo>
                    <a:lnTo>
                      <a:pt x="595" y="143"/>
                    </a:lnTo>
                    <a:lnTo>
                      <a:pt x="604" y="127"/>
                    </a:lnTo>
                    <a:lnTo>
                      <a:pt x="614" y="110"/>
                    </a:lnTo>
                    <a:lnTo>
                      <a:pt x="625" y="96"/>
                    </a:lnTo>
                    <a:lnTo>
                      <a:pt x="637" y="82"/>
                    </a:lnTo>
                    <a:lnTo>
                      <a:pt x="651" y="69"/>
                    </a:lnTo>
                    <a:lnTo>
                      <a:pt x="665" y="58"/>
                    </a:lnTo>
                    <a:lnTo>
                      <a:pt x="679" y="47"/>
                    </a:lnTo>
                    <a:lnTo>
                      <a:pt x="694" y="39"/>
                    </a:lnTo>
                    <a:lnTo>
                      <a:pt x="711" y="30"/>
                    </a:lnTo>
                    <a:lnTo>
                      <a:pt x="728" y="22"/>
                    </a:lnTo>
                    <a:lnTo>
                      <a:pt x="731" y="33"/>
                    </a:lnTo>
                    <a:lnTo>
                      <a:pt x="716" y="40"/>
                    </a:lnTo>
                    <a:lnTo>
                      <a:pt x="701" y="47"/>
                    </a:lnTo>
                    <a:lnTo>
                      <a:pt x="685" y="56"/>
                    </a:lnTo>
                    <a:lnTo>
                      <a:pt x="671" y="67"/>
                    </a:lnTo>
                    <a:lnTo>
                      <a:pt x="659" y="78"/>
                    </a:lnTo>
                    <a:lnTo>
                      <a:pt x="646" y="90"/>
                    </a:lnTo>
                    <a:lnTo>
                      <a:pt x="634" y="104"/>
                    </a:lnTo>
                    <a:lnTo>
                      <a:pt x="623" y="118"/>
                    </a:lnTo>
                    <a:lnTo>
                      <a:pt x="613" y="133"/>
                    </a:lnTo>
                    <a:lnTo>
                      <a:pt x="605" y="149"/>
                    </a:lnTo>
                    <a:lnTo>
                      <a:pt x="597" y="166"/>
                    </a:lnTo>
                    <a:lnTo>
                      <a:pt x="591" y="184"/>
                    </a:lnTo>
                    <a:lnTo>
                      <a:pt x="586" y="204"/>
                    </a:lnTo>
                    <a:lnTo>
                      <a:pt x="582" y="223"/>
                    </a:lnTo>
                    <a:lnTo>
                      <a:pt x="581" y="245"/>
                    </a:lnTo>
                    <a:lnTo>
                      <a:pt x="579" y="266"/>
                    </a:lnTo>
                    <a:lnTo>
                      <a:pt x="568" y="266"/>
                    </a:lnTo>
                    <a:close/>
                    <a:moveTo>
                      <a:pt x="728" y="22"/>
                    </a:moveTo>
                    <a:lnTo>
                      <a:pt x="742" y="17"/>
                    </a:lnTo>
                    <a:lnTo>
                      <a:pt x="755" y="13"/>
                    </a:lnTo>
                    <a:lnTo>
                      <a:pt x="769" y="9"/>
                    </a:lnTo>
                    <a:lnTo>
                      <a:pt x="783" y="7"/>
                    </a:lnTo>
                    <a:lnTo>
                      <a:pt x="797" y="4"/>
                    </a:lnTo>
                    <a:lnTo>
                      <a:pt x="811" y="3"/>
                    </a:lnTo>
                    <a:lnTo>
                      <a:pt x="825" y="1"/>
                    </a:lnTo>
                    <a:lnTo>
                      <a:pt x="839" y="0"/>
                    </a:lnTo>
                    <a:lnTo>
                      <a:pt x="839" y="12"/>
                    </a:lnTo>
                    <a:lnTo>
                      <a:pt x="812" y="14"/>
                    </a:lnTo>
                    <a:lnTo>
                      <a:pt x="785" y="18"/>
                    </a:lnTo>
                    <a:lnTo>
                      <a:pt x="771" y="21"/>
                    </a:lnTo>
                    <a:lnTo>
                      <a:pt x="758" y="24"/>
                    </a:lnTo>
                    <a:lnTo>
                      <a:pt x="744" y="28"/>
                    </a:lnTo>
                    <a:lnTo>
                      <a:pt x="731" y="33"/>
                    </a:lnTo>
                    <a:lnTo>
                      <a:pt x="728" y="22"/>
                    </a:lnTo>
                    <a:close/>
                    <a:moveTo>
                      <a:pt x="839" y="0"/>
                    </a:moveTo>
                    <a:lnTo>
                      <a:pt x="853" y="1"/>
                    </a:lnTo>
                    <a:lnTo>
                      <a:pt x="868" y="1"/>
                    </a:lnTo>
                    <a:lnTo>
                      <a:pt x="882" y="4"/>
                    </a:lnTo>
                    <a:lnTo>
                      <a:pt x="897" y="5"/>
                    </a:lnTo>
                    <a:lnTo>
                      <a:pt x="911" y="9"/>
                    </a:lnTo>
                    <a:lnTo>
                      <a:pt x="923" y="12"/>
                    </a:lnTo>
                    <a:lnTo>
                      <a:pt x="937" y="17"/>
                    </a:lnTo>
                    <a:lnTo>
                      <a:pt x="950" y="21"/>
                    </a:lnTo>
                    <a:lnTo>
                      <a:pt x="946" y="32"/>
                    </a:lnTo>
                    <a:lnTo>
                      <a:pt x="934" y="27"/>
                    </a:lnTo>
                    <a:lnTo>
                      <a:pt x="921" y="23"/>
                    </a:lnTo>
                    <a:lnTo>
                      <a:pt x="907" y="19"/>
                    </a:lnTo>
                    <a:lnTo>
                      <a:pt x="894" y="17"/>
                    </a:lnTo>
                    <a:lnTo>
                      <a:pt x="867" y="13"/>
                    </a:lnTo>
                    <a:lnTo>
                      <a:pt x="839" y="12"/>
                    </a:lnTo>
                    <a:lnTo>
                      <a:pt x="839" y="0"/>
                    </a:lnTo>
                    <a:close/>
                    <a:moveTo>
                      <a:pt x="950" y="21"/>
                    </a:moveTo>
                    <a:lnTo>
                      <a:pt x="967" y="28"/>
                    </a:lnTo>
                    <a:lnTo>
                      <a:pt x="982" y="36"/>
                    </a:lnTo>
                    <a:lnTo>
                      <a:pt x="998" y="45"/>
                    </a:lnTo>
                    <a:lnTo>
                      <a:pt x="1012" y="55"/>
                    </a:lnTo>
                    <a:lnTo>
                      <a:pt x="1024" y="67"/>
                    </a:lnTo>
                    <a:lnTo>
                      <a:pt x="1037" y="78"/>
                    </a:lnTo>
                    <a:lnTo>
                      <a:pt x="1049" y="92"/>
                    </a:lnTo>
                    <a:lnTo>
                      <a:pt x="1060" y="106"/>
                    </a:lnTo>
                    <a:lnTo>
                      <a:pt x="1071" y="122"/>
                    </a:lnTo>
                    <a:lnTo>
                      <a:pt x="1078" y="137"/>
                    </a:lnTo>
                    <a:lnTo>
                      <a:pt x="1086" y="155"/>
                    </a:lnTo>
                    <a:lnTo>
                      <a:pt x="1092" y="173"/>
                    </a:lnTo>
                    <a:lnTo>
                      <a:pt x="1097" y="192"/>
                    </a:lnTo>
                    <a:lnTo>
                      <a:pt x="1101" y="213"/>
                    </a:lnTo>
                    <a:lnTo>
                      <a:pt x="1104" y="234"/>
                    </a:lnTo>
                    <a:lnTo>
                      <a:pt x="1104" y="257"/>
                    </a:lnTo>
                    <a:lnTo>
                      <a:pt x="1092" y="257"/>
                    </a:lnTo>
                    <a:lnTo>
                      <a:pt x="1092" y="236"/>
                    </a:lnTo>
                    <a:lnTo>
                      <a:pt x="1090" y="215"/>
                    </a:lnTo>
                    <a:lnTo>
                      <a:pt x="1086" y="196"/>
                    </a:lnTo>
                    <a:lnTo>
                      <a:pt x="1082" y="177"/>
                    </a:lnTo>
                    <a:lnTo>
                      <a:pt x="1076" y="159"/>
                    </a:lnTo>
                    <a:lnTo>
                      <a:pt x="1068" y="143"/>
                    </a:lnTo>
                    <a:lnTo>
                      <a:pt x="1060" y="127"/>
                    </a:lnTo>
                    <a:lnTo>
                      <a:pt x="1051" y="113"/>
                    </a:lnTo>
                    <a:lnTo>
                      <a:pt x="1040" y="99"/>
                    </a:lnTo>
                    <a:lnTo>
                      <a:pt x="1030" y="87"/>
                    </a:lnTo>
                    <a:lnTo>
                      <a:pt x="1017" y="76"/>
                    </a:lnTo>
                    <a:lnTo>
                      <a:pt x="1004" y="64"/>
                    </a:lnTo>
                    <a:lnTo>
                      <a:pt x="991" y="55"/>
                    </a:lnTo>
                    <a:lnTo>
                      <a:pt x="976" y="46"/>
                    </a:lnTo>
                    <a:lnTo>
                      <a:pt x="962" y="39"/>
                    </a:lnTo>
                    <a:lnTo>
                      <a:pt x="946" y="32"/>
                    </a:lnTo>
                    <a:lnTo>
                      <a:pt x="950" y="21"/>
                    </a:lnTo>
                    <a:close/>
                    <a:moveTo>
                      <a:pt x="1104" y="257"/>
                    </a:moveTo>
                    <a:lnTo>
                      <a:pt x="1104" y="375"/>
                    </a:lnTo>
                    <a:lnTo>
                      <a:pt x="1103" y="471"/>
                    </a:lnTo>
                    <a:lnTo>
                      <a:pt x="1103" y="549"/>
                    </a:lnTo>
                    <a:lnTo>
                      <a:pt x="1101" y="613"/>
                    </a:lnTo>
                    <a:lnTo>
                      <a:pt x="1101" y="663"/>
                    </a:lnTo>
                    <a:lnTo>
                      <a:pt x="1101" y="704"/>
                    </a:lnTo>
                    <a:lnTo>
                      <a:pt x="1100" y="738"/>
                    </a:lnTo>
                    <a:lnTo>
                      <a:pt x="1100" y="768"/>
                    </a:lnTo>
                    <a:lnTo>
                      <a:pt x="1088" y="768"/>
                    </a:lnTo>
                    <a:lnTo>
                      <a:pt x="1088" y="738"/>
                    </a:lnTo>
                    <a:lnTo>
                      <a:pt x="1090" y="704"/>
                    </a:lnTo>
                    <a:lnTo>
                      <a:pt x="1090" y="663"/>
                    </a:lnTo>
                    <a:lnTo>
                      <a:pt x="1090" y="613"/>
                    </a:lnTo>
                    <a:lnTo>
                      <a:pt x="1091" y="549"/>
                    </a:lnTo>
                    <a:lnTo>
                      <a:pt x="1091" y="471"/>
                    </a:lnTo>
                    <a:lnTo>
                      <a:pt x="1092" y="375"/>
                    </a:lnTo>
                    <a:lnTo>
                      <a:pt x="1092" y="257"/>
                    </a:lnTo>
                    <a:lnTo>
                      <a:pt x="1104" y="257"/>
                    </a:lnTo>
                    <a:close/>
                    <a:moveTo>
                      <a:pt x="1100" y="768"/>
                    </a:moveTo>
                    <a:lnTo>
                      <a:pt x="1100" y="791"/>
                    </a:lnTo>
                    <a:lnTo>
                      <a:pt x="1100" y="814"/>
                    </a:lnTo>
                    <a:lnTo>
                      <a:pt x="1100" y="838"/>
                    </a:lnTo>
                    <a:lnTo>
                      <a:pt x="1100" y="868"/>
                    </a:lnTo>
                    <a:lnTo>
                      <a:pt x="1099" y="901"/>
                    </a:lnTo>
                    <a:lnTo>
                      <a:pt x="1099" y="941"/>
                    </a:lnTo>
                    <a:lnTo>
                      <a:pt x="1099" y="988"/>
                    </a:lnTo>
                    <a:lnTo>
                      <a:pt x="1099" y="1044"/>
                    </a:lnTo>
                    <a:lnTo>
                      <a:pt x="1087" y="1044"/>
                    </a:lnTo>
                    <a:lnTo>
                      <a:pt x="1087" y="988"/>
                    </a:lnTo>
                    <a:lnTo>
                      <a:pt x="1087" y="941"/>
                    </a:lnTo>
                    <a:lnTo>
                      <a:pt x="1087" y="901"/>
                    </a:lnTo>
                    <a:lnTo>
                      <a:pt x="1088" y="868"/>
                    </a:lnTo>
                    <a:lnTo>
                      <a:pt x="1088" y="838"/>
                    </a:lnTo>
                    <a:lnTo>
                      <a:pt x="1088" y="814"/>
                    </a:lnTo>
                    <a:lnTo>
                      <a:pt x="1088" y="791"/>
                    </a:lnTo>
                    <a:lnTo>
                      <a:pt x="1088" y="768"/>
                    </a:lnTo>
                    <a:lnTo>
                      <a:pt x="1100" y="768"/>
                    </a:lnTo>
                    <a:close/>
                  </a:path>
                </a:pathLst>
              </a:custGeom>
              <a:solidFill>
                <a:srgbClr val="2A1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6" name="Rectangle 142"/>
              <p:cNvSpPr>
                <a:spLocks noChangeArrowheads="1"/>
              </p:cNvSpPr>
              <p:nvPr/>
            </p:nvSpPr>
            <p:spPr bwMode="auto">
              <a:xfrm>
                <a:off x="3934" y="1509"/>
                <a:ext cx="420" cy="560"/>
              </a:xfrm>
              <a:prstGeom prst="rect">
                <a:avLst/>
              </a:pr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7" name="Rectangle 143"/>
              <p:cNvSpPr>
                <a:spLocks noChangeArrowheads="1"/>
              </p:cNvSpPr>
              <p:nvPr/>
            </p:nvSpPr>
            <p:spPr bwMode="auto">
              <a:xfrm>
                <a:off x="3934" y="1509"/>
                <a:ext cx="420" cy="560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8" name="Rectangle 144"/>
              <p:cNvSpPr>
                <a:spLocks noChangeArrowheads="1"/>
              </p:cNvSpPr>
              <p:nvPr/>
            </p:nvSpPr>
            <p:spPr bwMode="auto">
              <a:xfrm>
                <a:off x="2838" y="1156"/>
                <a:ext cx="1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Fiber</a:t>
                </a:r>
                <a:endParaRPr lang="ru-RU"/>
              </a:p>
            </p:txBody>
          </p:sp>
          <p:sp>
            <p:nvSpPr>
              <p:cNvPr id="666769" name="Rectangle 145"/>
              <p:cNvSpPr>
                <a:spLocks noChangeArrowheads="1"/>
              </p:cNvSpPr>
              <p:nvPr/>
            </p:nvSpPr>
            <p:spPr bwMode="auto">
              <a:xfrm>
                <a:off x="2838" y="1226"/>
                <a:ext cx="1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Optic</a:t>
                </a:r>
                <a:endParaRPr lang="ru-RU"/>
              </a:p>
            </p:txBody>
          </p:sp>
          <p:sp>
            <p:nvSpPr>
              <p:cNvPr id="666770" name="Rectangle 146"/>
              <p:cNvSpPr>
                <a:spLocks noChangeArrowheads="1"/>
              </p:cNvSpPr>
              <p:nvPr/>
            </p:nvSpPr>
            <p:spPr bwMode="auto">
              <a:xfrm>
                <a:off x="3179" y="1039"/>
                <a:ext cx="1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Fiber</a:t>
                </a:r>
                <a:endParaRPr lang="ru-RU"/>
              </a:p>
            </p:txBody>
          </p:sp>
          <p:sp>
            <p:nvSpPr>
              <p:cNvPr id="666771" name="Rectangle 147"/>
              <p:cNvSpPr>
                <a:spLocks noChangeArrowheads="1"/>
              </p:cNvSpPr>
              <p:nvPr/>
            </p:nvSpPr>
            <p:spPr bwMode="auto">
              <a:xfrm>
                <a:off x="3179" y="1110"/>
                <a:ext cx="1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Optic</a:t>
                </a:r>
                <a:endParaRPr lang="ru-RU"/>
              </a:p>
            </p:txBody>
          </p:sp>
          <p:sp>
            <p:nvSpPr>
              <p:cNvPr id="666772" name="Freeform 148"/>
              <p:cNvSpPr>
                <a:spLocks/>
              </p:cNvSpPr>
              <p:nvPr/>
            </p:nvSpPr>
            <p:spPr bwMode="auto">
              <a:xfrm>
                <a:off x="4635" y="3603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w 77"/>
                  <a:gd name="T9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3" name="Freeform 149"/>
              <p:cNvSpPr>
                <a:spLocks/>
              </p:cNvSpPr>
              <p:nvPr/>
            </p:nvSpPr>
            <p:spPr bwMode="auto">
              <a:xfrm>
                <a:off x="4708" y="3635"/>
                <a:ext cx="21" cy="13"/>
              </a:xfrm>
              <a:custGeom>
                <a:avLst/>
                <a:gdLst>
                  <a:gd name="T0" fmla="*/ 21 w 21"/>
                  <a:gd name="T1" fmla="*/ 6 h 13"/>
                  <a:gd name="T2" fmla="*/ 15 w 21"/>
                  <a:gd name="T3" fmla="*/ 0 h 13"/>
                  <a:gd name="T4" fmla="*/ 0 w 21"/>
                  <a:gd name="T5" fmla="*/ 0 h 13"/>
                  <a:gd name="T6" fmla="*/ 0 w 21"/>
                  <a:gd name="T7" fmla="*/ 13 h 13"/>
                  <a:gd name="T8" fmla="*/ 15 w 21"/>
                  <a:gd name="T9" fmla="*/ 13 h 13"/>
                  <a:gd name="T10" fmla="*/ 21 w 21"/>
                  <a:gd name="T11" fmla="*/ 6 h 13"/>
                  <a:gd name="T12" fmla="*/ 15 w 21"/>
                  <a:gd name="T13" fmla="*/ 13 h 13"/>
                  <a:gd name="T14" fmla="*/ 21 w 21"/>
                  <a:gd name="T15" fmla="*/ 13 h 13"/>
                  <a:gd name="T16" fmla="*/ 21 w 21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3">
                    <a:moveTo>
                      <a:pt x="21" y="6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5" y="13"/>
                    </a:lnTo>
                    <a:lnTo>
                      <a:pt x="21" y="6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4" name="Freeform 150"/>
              <p:cNvSpPr>
                <a:spLocks/>
              </p:cNvSpPr>
              <p:nvPr/>
            </p:nvSpPr>
            <p:spPr bwMode="auto">
              <a:xfrm>
                <a:off x="4717" y="2438"/>
                <a:ext cx="12" cy="1203"/>
              </a:xfrm>
              <a:custGeom>
                <a:avLst/>
                <a:gdLst>
                  <a:gd name="T0" fmla="*/ 6 w 12"/>
                  <a:gd name="T1" fmla="*/ 0 h 1203"/>
                  <a:gd name="T2" fmla="*/ 0 w 12"/>
                  <a:gd name="T3" fmla="*/ 7 h 1203"/>
                  <a:gd name="T4" fmla="*/ 0 w 12"/>
                  <a:gd name="T5" fmla="*/ 1203 h 1203"/>
                  <a:gd name="T6" fmla="*/ 12 w 12"/>
                  <a:gd name="T7" fmla="*/ 1203 h 1203"/>
                  <a:gd name="T8" fmla="*/ 12 w 12"/>
                  <a:gd name="T9" fmla="*/ 7 h 1203"/>
                  <a:gd name="T10" fmla="*/ 6 w 12"/>
                  <a:gd name="T11" fmla="*/ 0 h 1203"/>
                  <a:gd name="T12" fmla="*/ 12 w 12"/>
                  <a:gd name="T13" fmla="*/ 7 h 1203"/>
                  <a:gd name="T14" fmla="*/ 12 w 12"/>
                  <a:gd name="T15" fmla="*/ 0 h 1203"/>
                  <a:gd name="T16" fmla="*/ 6 w 12"/>
                  <a:gd name="T17" fmla="*/ 0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03">
                    <a:moveTo>
                      <a:pt x="6" y="0"/>
                    </a:moveTo>
                    <a:lnTo>
                      <a:pt x="0" y="7"/>
                    </a:lnTo>
                    <a:lnTo>
                      <a:pt x="0" y="1203"/>
                    </a:lnTo>
                    <a:lnTo>
                      <a:pt x="12" y="1203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5" name="Freeform 151"/>
              <p:cNvSpPr>
                <a:spLocks/>
              </p:cNvSpPr>
              <p:nvPr/>
            </p:nvSpPr>
            <p:spPr bwMode="auto">
              <a:xfrm>
                <a:off x="4138" y="2438"/>
                <a:ext cx="585" cy="13"/>
              </a:xfrm>
              <a:custGeom>
                <a:avLst/>
                <a:gdLst>
                  <a:gd name="T0" fmla="*/ 0 w 585"/>
                  <a:gd name="T1" fmla="*/ 7 h 13"/>
                  <a:gd name="T2" fmla="*/ 6 w 585"/>
                  <a:gd name="T3" fmla="*/ 13 h 13"/>
                  <a:gd name="T4" fmla="*/ 585 w 585"/>
                  <a:gd name="T5" fmla="*/ 13 h 13"/>
                  <a:gd name="T6" fmla="*/ 585 w 585"/>
                  <a:gd name="T7" fmla="*/ 0 h 13"/>
                  <a:gd name="T8" fmla="*/ 6 w 585"/>
                  <a:gd name="T9" fmla="*/ 0 h 13"/>
                  <a:gd name="T10" fmla="*/ 0 w 585"/>
                  <a:gd name="T11" fmla="*/ 7 h 13"/>
                  <a:gd name="T12" fmla="*/ 0 w 585"/>
                  <a:gd name="T13" fmla="*/ 7 h 13"/>
                  <a:gd name="T14" fmla="*/ 0 w 585"/>
                  <a:gd name="T15" fmla="*/ 13 h 13"/>
                  <a:gd name="T16" fmla="*/ 6 w 585"/>
                  <a:gd name="T17" fmla="*/ 13 h 13"/>
                  <a:gd name="T18" fmla="*/ 0 w 585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13">
                    <a:moveTo>
                      <a:pt x="0" y="7"/>
                    </a:moveTo>
                    <a:lnTo>
                      <a:pt x="6" y="13"/>
                    </a:lnTo>
                    <a:lnTo>
                      <a:pt x="585" y="13"/>
                    </a:lnTo>
                    <a:lnTo>
                      <a:pt x="585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6" name="Rectangle 152"/>
              <p:cNvSpPr>
                <a:spLocks noChangeArrowheads="1"/>
              </p:cNvSpPr>
              <p:nvPr/>
            </p:nvSpPr>
            <p:spPr bwMode="auto">
              <a:xfrm>
                <a:off x="4138" y="2142"/>
                <a:ext cx="11" cy="30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7" name="Freeform 153"/>
              <p:cNvSpPr>
                <a:spLocks/>
              </p:cNvSpPr>
              <p:nvPr/>
            </p:nvSpPr>
            <p:spPr bwMode="auto">
              <a:xfrm>
                <a:off x="4104" y="2069"/>
                <a:ext cx="78" cy="76"/>
              </a:xfrm>
              <a:custGeom>
                <a:avLst/>
                <a:gdLst>
                  <a:gd name="T0" fmla="*/ 40 w 78"/>
                  <a:gd name="T1" fmla="*/ 0 h 76"/>
                  <a:gd name="T2" fmla="*/ 0 w 78"/>
                  <a:gd name="T3" fmla="*/ 76 h 76"/>
                  <a:gd name="T4" fmla="*/ 78 w 78"/>
                  <a:gd name="T5" fmla="*/ 76 h 76"/>
                  <a:gd name="T6" fmla="*/ 40 w 78"/>
                  <a:gd name="T7" fmla="*/ 0 h 76"/>
                  <a:gd name="T8" fmla="*/ 40 w 78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6">
                    <a:moveTo>
                      <a:pt x="40" y="0"/>
                    </a:moveTo>
                    <a:lnTo>
                      <a:pt x="0" y="76"/>
                    </a:lnTo>
                    <a:lnTo>
                      <a:pt x="78" y="76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8" name="Freeform 154"/>
              <p:cNvSpPr>
                <a:spLocks/>
              </p:cNvSpPr>
              <p:nvPr/>
            </p:nvSpPr>
            <p:spPr bwMode="auto">
              <a:xfrm>
                <a:off x="3417" y="2696"/>
                <a:ext cx="9" cy="779"/>
              </a:xfrm>
              <a:custGeom>
                <a:avLst/>
                <a:gdLst>
                  <a:gd name="T0" fmla="*/ 4 w 9"/>
                  <a:gd name="T1" fmla="*/ 779 h 779"/>
                  <a:gd name="T2" fmla="*/ 9 w 9"/>
                  <a:gd name="T3" fmla="*/ 775 h 779"/>
                  <a:gd name="T4" fmla="*/ 9 w 9"/>
                  <a:gd name="T5" fmla="*/ 0 h 779"/>
                  <a:gd name="T6" fmla="*/ 0 w 9"/>
                  <a:gd name="T7" fmla="*/ 0 h 779"/>
                  <a:gd name="T8" fmla="*/ 0 w 9"/>
                  <a:gd name="T9" fmla="*/ 775 h 779"/>
                  <a:gd name="T10" fmla="*/ 4 w 9"/>
                  <a:gd name="T11" fmla="*/ 779 h 779"/>
                  <a:gd name="T12" fmla="*/ 4 w 9"/>
                  <a:gd name="T13" fmla="*/ 779 h 779"/>
                  <a:gd name="T14" fmla="*/ 9 w 9"/>
                  <a:gd name="T15" fmla="*/ 779 h 779"/>
                  <a:gd name="T16" fmla="*/ 9 w 9"/>
                  <a:gd name="T17" fmla="*/ 775 h 779"/>
                  <a:gd name="T18" fmla="*/ 4 w 9"/>
                  <a:gd name="T19" fmla="*/ 779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779">
                    <a:moveTo>
                      <a:pt x="4" y="779"/>
                    </a:moveTo>
                    <a:lnTo>
                      <a:pt x="9" y="77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75"/>
                    </a:lnTo>
                    <a:lnTo>
                      <a:pt x="4" y="779"/>
                    </a:lnTo>
                    <a:lnTo>
                      <a:pt x="4" y="779"/>
                    </a:lnTo>
                    <a:lnTo>
                      <a:pt x="9" y="779"/>
                    </a:lnTo>
                    <a:lnTo>
                      <a:pt x="9" y="775"/>
                    </a:lnTo>
                    <a:lnTo>
                      <a:pt x="4" y="77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9" name="Rectangle 155"/>
              <p:cNvSpPr>
                <a:spLocks noChangeArrowheads="1"/>
              </p:cNvSpPr>
              <p:nvPr/>
            </p:nvSpPr>
            <p:spPr bwMode="auto">
              <a:xfrm>
                <a:off x="1848" y="3466"/>
                <a:ext cx="1573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0" name="Freeform 156"/>
              <p:cNvSpPr>
                <a:spLocks/>
              </p:cNvSpPr>
              <p:nvPr/>
            </p:nvSpPr>
            <p:spPr bwMode="auto">
              <a:xfrm>
                <a:off x="1796" y="3444"/>
                <a:ext cx="54" cy="54"/>
              </a:xfrm>
              <a:custGeom>
                <a:avLst/>
                <a:gdLst>
                  <a:gd name="T0" fmla="*/ 0 w 54"/>
                  <a:gd name="T1" fmla="*/ 27 h 54"/>
                  <a:gd name="T2" fmla="*/ 54 w 54"/>
                  <a:gd name="T3" fmla="*/ 54 h 54"/>
                  <a:gd name="T4" fmla="*/ 54 w 54"/>
                  <a:gd name="T5" fmla="*/ 0 h 54"/>
                  <a:gd name="T6" fmla="*/ 0 w 54"/>
                  <a:gd name="T7" fmla="*/ 27 h 54"/>
                  <a:gd name="T8" fmla="*/ 0 w 54"/>
                  <a:gd name="T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0" y="27"/>
                    </a:moveTo>
                    <a:lnTo>
                      <a:pt x="54" y="54"/>
                    </a:lnTo>
                    <a:lnTo>
                      <a:pt x="54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1" name="Freeform 157"/>
              <p:cNvSpPr>
                <a:spLocks/>
              </p:cNvSpPr>
              <p:nvPr/>
            </p:nvSpPr>
            <p:spPr bwMode="auto">
              <a:xfrm>
                <a:off x="3475" y="2628"/>
                <a:ext cx="9" cy="904"/>
              </a:xfrm>
              <a:custGeom>
                <a:avLst/>
                <a:gdLst>
                  <a:gd name="T0" fmla="*/ 4 w 9"/>
                  <a:gd name="T1" fmla="*/ 904 h 904"/>
                  <a:gd name="T2" fmla="*/ 9 w 9"/>
                  <a:gd name="T3" fmla="*/ 899 h 904"/>
                  <a:gd name="T4" fmla="*/ 9 w 9"/>
                  <a:gd name="T5" fmla="*/ 0 h 904"/>
                  <a:gd name="T6" fmla="*/ 0 w 9"/>
                  <a:gd name="T7" fmla="*/ 0 h 904"/>
                  <a:gd name="T8" fmla="*/ 0 w 9"/>
                  <a:gd name="T9" fmla="*/ 899 h 904"/>
                  <a:gd name="T10" fmla="*/ 4 w 9"/>
                  <a:gd name="T11" fmla="*/ 904 h 904"/>
                  <a:gd name="T12" fmla="*/ 4 w 9"/>
                  <a:gd name="T13" fmla="*/ 904 h 904"/>
                  <a:gd name="T14" fmla="*/ 9 w 9"/>
                  <a:gd name="T15" fmla="*/ 904 h 904"/>
                  <a:gd name="T16" fmla="*/ 9 w 9"/>
                  <a:gd name="T17" fmla="*/ 899 h 904"/>
                  <a:gd name="T18" fmla="*/ 4 w 9"/>
                  <a:gd name="T19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04">
                    <a:moveTo>
                      <a:pt x="4" y="904"/>
                    </a:moveTo>
                    <a:lnTo>
                      <a:pt x="9" y="89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99"/>
                    </a:lnTo>
                    <a:lnTo>
                      <a:pt x="4" y="904"/>
                    </a:lnTo>
                    <a:lnTo>
                      <a:pt x="4" y="904"/>
                    </a:lnTo>
                    <a:lnTo>
                      <a:pt x="9" y="904"/>
                    </a:lnTo>
                    <a:lnTo>
                      <a:pt x="9" y="899"/>
                    </a:lnTo>
                    <a:lnTo>
                      <a:pt x="4" y="90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2" name="Rectangle 158"/>
              <p:cNvSpPr>
                <a:spLocks noChangeArrowheads="1"/>
              </p:cNvSpPr>
              <p:nvPr/>
            </p:nvSpPr>
            <p:spPr bwMode="auto">
              <a:xfrm>
                <a:off x="1848" y="3523"/>
                <a:ext cx="1631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3" name="Freeform 159"/>
              <p:cNvSpPr>
                <a:spLocks/>
              </p:cNvSpPr>
              <p:nvPr/>
            </p:nvSpPr>
            <p:spPr bwMode="auto">
              <a:xfrm>
                <a:off x="1796" y="3500"/>
                <a:ext cx="54" cy="54"/>
              </a:xfrm>
              <a:custGeom>
                <a:avLst/>
                <a:gdLst>
                  <a:gd name="T0" fmla="*/ 0 w 54"/>
                  <a:gd name="T1" fmla="*/ 27 h 54"/>
                  <a:gd name="T2" fmla="*/ 54 w 54"/>
                  <a:gd name="T3" fmla="*/ 54 h 54"/>
                  <a:gd name="T4" fmla="*/ 54 w 54"/>
                  <a:gd name="T5" fmla="*/ 0 h 54"/>
                  <a:gd name="T6" fmla="*/ 0 w 54"/>
                  <a:gd name="T7" fmla="*/ 27 h 54"/>
                  <a:gd name="T8" fmla="*/ 0 w 54"/>
                  <a:gd name="T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0" y="27"/>
                    </a:moveTo>
                    <a:lnTo>
                      <a:pt x="54" y="54"/>
                    </a:lnTo>
                    <a:lnTo>
                      <a:pt x="54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4" name="Line 160"/>
              <p:cNvSpPr>
                <a:spLocks noChangeShapeType="1"/>
              </p:cNvSpPr>
              <p:nvPr/>
            </p:nvSpPr>
            <p:spPr bwMode="auto">
              <a:xfrm>
                <a:off x="3370" y="1114"/>
                <a:ext cx="150" cy="77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5" name="Line 161"/>
              <p:cNvSpPr>
                <a:spLocks noChangeShapeType="1"/>
              </p:cNvSpPr>
              <p:nvPr/>
            </p:nvSpPr>
            <p:spPr bwMode="auto">
              <a:xfrm>
                <a:off x="1368" y="1987"/>
                <a:ext cx="189" cy="253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6" name="Rectangle 162"/>
              <p:cNvSpPr>
                <a:spLocks noChangeArrowheads="1"/>
              </p:cNvSpPr>
              <p:nvPr/>
            </p:nvSpPr>
            <p:spPr bwMode="auto">
              <a:xfrm>
                <a:off x="1246" y="1904"/>
                <a:ext cx="24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Sample</a:t>
                </a:r>
                <a:endParaRPr lang="ru-RU"/>
              </a:p>
            </p:txBody>
          </p:sp>
          <p:sp>
            <p:nvSpPr>
              <p:cNvPr id="666787" name="Rectangle 163"/>
              <p:cNvSpPr>
                <a:spLocks noChangeArrowheads="1"/>
              </p:cNvSpPr>
              <p:nvPr/>
            </p:nvSpPr>
            <p:spPr bwMode="auto">
              <a:xfrm>
                <a:off x="3085" y="1334"/>
                <a:ext cx="18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Laser</a:t>
                </a:r>
                <a:endParaRPr lang="ru-RU"/>
              </a:p>
            </p:txBody>
          </p:sp>
          <p:sp>
            <p:nvSpPr>
              <p:cNvPr id="666788" name="Rectangle 164"/>
              <p:cNvSpPr>
                <a:spLocks noChangeArrowheads="1"/>
              </p:cNvSpPr>
              <p:nvPr/>
            </p:nvSpPr>
            <p:spPr bwMode="auto">
              <a:xfrm>
                <a:off x="3085" y="1404"/>
                <a:ext cx="30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Focusing </a:t>
                </a:r>
                <a:endParaRPr lang="ru-RU"/>
              </a:p>
            </p:txBody>
          </p:sp>
          <p:sp>
            <p:nvSpPr>
              <p:cNvPr id="666789" name="Rectangle 165"/>
              <p:cNvSpPr>
                <a:spLocks noChangeArrowheads="1"/>
              </p:cNvSpPr>
              <p:nvPr/>
            </p:nvSpPr>
            <p:spPr bwMode="auto">
              <a:xfrm>
                <a:off x="3085" y="1473"/>
                <a:ext cx="14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Unit</a:t>
                </a:r>
                <a:endParaRPr lang="ru-RU"/>
              </a:p>
            </p:txBody>
          </p:sp>
          <p:sp>
            <p:nvSpPr>
              <p:cNvPr id="666790" name="Rectangle 166"/>
              <p:cNvSpPr>
                <a:spLocks noChangeArrowheads="1"/>
              </p:cNvSpPr>
              <p:nvPr/>
            </p:nvSpPr>
            <p:spPr bwMode="auto">
              <a:xfrm>
                <a:off x="3515" y="1949"/>
                <a:ext cx="4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Polychromatic</a:t>
                </a:r>
                <a:endParaRPr lang="ru-RU"/>
              </a:p>
            </p:txBody>
          </p:sp>
          <p:sp>
            <p:nvSpPr>
              <p:cNvPr id="666791" name="Rectangle 167"/>
              <p:cNvSpPr>
                <a:spLocks noChangeArrowheads="1"/>
              </p:cNvSpPr>
              <p:nvPr/>
            </p:nvSpPr>
            <p:spPr bwMode="auto">
              <a:xfrm>
                <a:off x="3515" y="2020"/>
                <a:ext cx="32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Pyrometer</a:t>
                </a:r>
                <a:endParaRPr lang="ru-RU"/>
              </a:p>
            </p:txBody>
          </p:sp>
          <p:sp>
            <p:nvSpPr>
              <p:cNvPr id="666792" name="Line 168"/>
              <p:cNvSpPr>
                <a:spLocks noChangeShapeType="1"/>
              </p:cNvSpPr>
              <p:nvPr/>
            </p:nvSpPr>
            <p:spPr bwMode="auto">
              <a:xfrm flipH="1">
                <a:off x="2796" y="1552"/>
                <a:ext cx="280" cy="25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93" name="Line 169"/>
              <p:cNvSpPr>
                <a:spLocks noChangeShapeType="1"/>
              </p:cNvSpPr>
              <p:nvPr/>
            </p:nvSpPr>
            <p:spPr bwMode="auto">
              <a:xfrm flipV="1">
                <a:off x="3458" y="2104"/>
                <a:ext cx="152" cy="10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94" name="Freeform 170"/>
              <p:cNvSpPr>
                <a:spLocks/>
              </p:cNvSpPr>
              <p:nvPr/>
            </p:nvSpPr>
            <p:spPr bwMode="auto">
              <a:xfrm>
                <a:off x="3302" y="2588"/>
                <a:ext cx="175" cy="41"/>
              </a:xfrm>
              <a:custGeom>
                <a:avLst/>
                <a:gdLst>
                  <a:gd name="T0" fmla="*/ 1 w 175"/>
                  <a:gd name="T1" fmla="*/ 0 h 41"/>
                  <a:gd name="T2" fmla="*/ 175 w 175"/>
                  <a:gd name="T3" fmla="*/ 30 h 41"/>
                  <a:gd name="T4" fmla="*/ 174 w 175"/>
                  <a:gd name="T5" fmla="*/ 41 h 41"/>
                  <a:gd name="T6" fmla="*/ 0 w 175"/>
                  <a:gd name="T7" fmla="*/ 10 h 41"/>
                  <a:gd name="T8" fmla="*/ 1 w 175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41">
                    <a:moveTo>
                      <a:pt x="1" y="0"/>
                    </a:moveTo>
                    <a:lnTo>
                      <a:pt x="175" y="30"/>
                    </a:lnTo>
                    <a:lnTo>
                      <a:pt x="174" y="41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95" name="Freeform 171"/>
              <p:cNvSpPr>
                <a:spLocks/>
              </p:cNvSpPr>
              <p:nvPr/>
            </p:nvSpPr>
            <p:spPr bwMode="auto">
              <a:xfrm>
                <a:off x="3248" y="2664"/>
                <a:ext cx="177" cy="41"/>
              </a:xfrm>
              <a:custGeom>
                <a:avLst/>
                <a:gdLst>
                  <a:gd name="T0" fmla="*/ 3 w 177"/>
                  <a:gd name="T1" fmla="*/ 0 h 41"/>
                  <a:gd name="T2" fmla="*/ 177 w 177"/>
                  <a:gd name="T3" fmla="*/ 30 h 41"/>
                  <a:gd name="T4" fmla="*/ 176 w 177"/>
                  <a:gd name="T5" fmla="*/ 41 h 41"/>
                  <a:gd name="T6" fmla="*/ 0 w 177"/>
                  <a:gd name="T7" fmla="*/ 10 h 41"/>
                  <a:gd name="T8" fmla="*/ 3 w 17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41">
                    <a:moveTo>
                      <a:pt x="3" y="0"/>
                    </a:moveTo>
                    <a:lnTo>
                      <a:pt x="177" y="30"/>
                    </a:lnTo>
                    <a:lnTo>
                      <a:pt x="176" y="41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96" name="Rectangle 172"/>
              <p:cNvSpPr>
                <a:spLocks noChangeArrowheads="1"/>
              </p:cNvSpPr>
              <p:nvPr/>
            </p:nvSpPr>
            <p:spPr bwMode="auto">
              <a:xfrm>
                <a:off x="2181" y="2664"/>
                <a:ext cx="38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High-Speed </a:t>
                </a:r>
                <a:endParaRPr lang="ru-RU"/>
              </a:p>
            </p:txBody>
          </p:sp>
          <p:sp>
            <p:nvSpPr>
              <p:cNvPr id="666797" name="Rectangle 173"/>
              <p:cNvSpPr>
                <a:spLocks noChangeArrowheads="1"/>
              </p:cNvSpPr>
              <p:nvPr/>
            </p:nvSpPr>
            <p:spPr bwMode="auto">
              <a:xfrm>
                <a:off x="2181" y="2734"/>
                <a:ext cx="45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Pyrometer with</a:t>
                </a:r>
                <a:endParaRPr lang="ru-RU"/>
              </a:p>
            </p:txBody>
          </p:sp>
          <p:sp>
            <p:nvSpPr>
              <p:cNvPr id="666798" name="Rectangle 174"/>
              <p:cNvSpPr>
                <a:spLocks noChangeArrowheads="1"/>
              </p:cNvSpPr>
              <p:nvPr/>
            </p:nvSpPr>
            <p:spPr bwMode="auto">
              <a:xfrm>
                <a:off x="2181" y="2804"/>
                <a:ext cx="41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extra channel</a:t>
                </a:r>
                <a:endParaRPr lang="ru-RU"/>
              </a:p>
            </p:txBody>
          </p:sp>
          <p:sp>
            <p:nvSpPr>
              <p:cNvPr id="666799" name="Rectangle 175"/>
              <p:cNvSpPr>
                <a:spLocks noChangeArrowheads="1"/>
              </p:cNvSpPr>
              <p:nvPr/>
            </p:nvSpPr>
            <p:spPr bwMode="auto">
              <a:xfrm>
                <a:off x="765" y="3181"/>
                <a:ext cx="1024" cy="3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0" name="Freeform 176"/>
              <p:cNvSpPr>
                <a:spLocks noEditPoints="1"/>
              </p:cNvSpPr>
              <p:nvPr/>
            </p:nvSpPr>
            <p:spPr bwMode="auto">
              <a:xfrm>
                <a:off x="759" y="3175"/>
                <a:ext cx="1035" cy="403"/>
              </a:xfrm>
              <a:custGeom>
                <a:avLst/>
                <a:gdLst>
                  <a:gd name="T0" fmla="*/ 6 w 1035"/>
                  <a:gd name="T1" fmla="*/ 392 h 403"/>
                  <a:gd name="T2" fmla="*/ 1030 w 1035"/>
                  <a:gd name="T3" fmla="*/ 392 h 403"/>
                  <a:gd name="T4" fmla="*/ 1030 w 1035"/>
                  <a:gd name="T5" fmla="*/ 403 h 403"/>
                  <a:gd name="T6" fmla="*/ 6 w 1035"/>
                  <a:gd name="T7" fmla="*/ 403 h 403"/>
                  <a:gd name="T8" fmla="*/ 6 w 1035"/>
                  <a:gd name="T9" fmla="*/ 392 h 403"/>
                  <a:gd name="T10" fmla="*/ 1035 w 1035"/>
                  <a:gd name="T11" fmla="*/ 397 h 403"/>
                  <a:gd name="T12" fmla="*/ 1035 w 1035"/>
                  <a:gd name="T13" fmla="*/ 403 h 403"/>
                  <a:gd name="T14" fmla="*/ 1030 w 1035"/>
                  <a:gd name="T15" fmla="*/ 403 h 403"/>
                  <a:gd name="T16" fmla="*/ 1030 w 1035"/>
                  <a:gd name="T17" fmla="*/ 397 h 403"/>
                  <a:gd name="T18" fmla="*/ 1035 w 1035"/>
                  <a:gd name="T19" fmla="*/ 397 h 403"/>
                  <a:gd name="T20" fmla="*/ 1023 w 1035"/>
                  <a:gd name="T21" fmla="*/ 397 h 403"/>
                  <a:gd name="T22" fmla="*/ 1023 w 1035"/>
                  <a:gd name="T23" fmla="*/ 6 h 403"/>
                  <a:gd name="T24" fmla="*/ 1035 w 1035"/>
                  <a:gd name="T25" fmla="*/ 6 h 403"/>
                  <a:gd name="T26" fmla="*/ 1035 w 1035"/>
                  <a:gd name="T27" fmla="*/ 397 h 403"/>
                  <a:gd name="T28" fmla="*/ 1023 w 1035"/>
                  <a:gd name="T29" fmla="*/ 397 h 403"/>
                  <a:gd name="T30" fmla="*/ 1030 w 1035"/>
                  <a:gd name="T31" fmla="*/ 0 h 403"/>
                  <a:gd name="T32" fmla="*/ 1035 w 1035"/>
                  <a:gd name="T33" fmla="*/ 0 h 403"/>
                  <a:gd name="T34" fmla="*/ 1035 w 1035"/>
                  <a:gd name="T35" fmla="*/ 6 h 403"/>
                  <a:gd name="T36" fmla="*/ 1030 w 1035"/>
                  <a:gd name="T37" fmla="*/ 6 h 403"/>
                  <a:gd name="T38" fmla="*/ 1030 w 1035"/>
                  <a:gd name="T39" fmla="*/ 0 h 403"/>
                  <a:gd name="T40" fmla="*/ 1030 w 1035"/>
                  <a:gd name="T41" fmla="*/ 12 h 403"/>
                  <a:gd name="T42" fmla="*/ 6 w 1035"/>
                  <a:gd name="T43" fmla="*/ 12 h 403"/>
                  <a:gd name="T44" fmla="*/ 6 w 1035"/>
                  <a:gd name="T45" fmla="*/ 0 h 403"/>
                  <a:gd name="T46" fmla="*/ 1030 w 1035"/>
                  <a:gd name="T47" fmla="*/ 0 h 403"/>
                  <a:gd name="T48" fmla="*/ 1030 w 1035"/>
                  <a:gd name="T49" fmla="*/ 12 h 403"/>
                  <a:gd name="T50" fmla="*/ 0 w 1035"/>
                  <a:gd name="T51" fmla="*/ 6 h 403"/>
                  <a:gd name="T52" fmla="*/ 0 w 1035"/>
                  <a:gd name="T53" fmla="*/ 0 h 403"/>
                  <a:gd name="T54" fmla="*/ 6 w 1035"/>
                  <a:gd name="T55" fmla="*/ 0 h 403"/>
                  <a:gd name="T56" fmla="*/ 6 w 1035"/>
                  <a:gd name="T57" fmla="*/ 6 h 403"/>
                  <a:gd name="T58" fmla="*/ 0 w 1035"/>
                  <a:gd name="T59" fmla="*/ 6 h 403"/>
                  <a:gd name="T60" fmla="*/ 11 w 1035"/>
                  <a:gd name="T61" fmla="*/ 6 h 403"/>
                  <a:gd name="T62" fmla="*/ 11 w 1035"/>
                  <a:gd name="T63" fmla="*/ 397 h 403"/>
                  <a:gd name="T64" fmla="*/ 0 w 1035"/>
                  <a:gd name="T65" fmla="*/ 397 h 403"/>
                  <a:gd name="T66" fmla="*/ 0 w 1035"/>
                  <a:gd name="T67" fmla="*/ 6 h 403"/>
                  <a:gd name="T68" fmla="*/ 11 w 1035"/>
                  <a:gd name="T69" fmla="*/ 6 h 403"/>
                  <a:gd name="T70" fmla="*/ 6 w 1035"/>
                  <a:gd name="T71" fmla="*/ 403 h 403"/>
                  <a:gd name="T72" fmla="*/ 0 w 1035"/>
                  <a:gd name="T73" fmla="*/ 403 h 403"/>
                  <a:gd name="T74" fmla="*/ 0 w 1035"/>
                  <a:gd name="T75" fmla="*/ 397 h 403"/>
                  <a:gd name="T76" fmla="*/ 6 w 1035"/>
                  <a:gd name="T77" fmla="*/ 397 h 403"/>
                  <a:gd name="T78" fmla="*/ 6 w 1035"/>
                  <a:gd name="T79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5" h="403">
                    <a:moveTo>
                      <a:pt x="6" y="392"/>
                    </a:moveTo>
                    <a:lnTo>
                      <a:pt x="1030" y="392"/>
                    </a:lnTo>
                    <a:lnTo>
                      <a:pt x="1030" y="403"/>
                    </a:lnTo>
                    <a:lnTo>
                      <a:pt x="6" y="403"/>
                    </a:lnTo>
                    <a:lnTo>
                      <a:pt x="6" y="392"/>
                    </a:lnTo>
                    <a:close/>
                    <a:moveTo>
                      <a:pt x="1035" y="397"/>
                    </a:moveTo>
                    <a:lnTo>
                      <a:pt x="1035" y="403"/>
                    </a:lnTo>
                    <a:lnTo>
                      <a:pt x="1030" y="403"/>
                    </a:lnTo>
                    <a:lnTo>
                      <a:pt x="1030" y="397"/>
                    </a:lnTo>
                    <a:lnTo>
                      <a:pt x="1035" y="397"/>
                    </a:lnTo>
                    <a:close/>
                    <a:moveTo>
                      <a:pt x="1023" y="397"/>
                    </a:moveTo>
                    <a:lnTo>
                      <a:pt x="1023" y="6"/>
                    </a:lnTo>
                    <a:lnTo>
                      <a:pt x="1035" y="6"/>
                    </a:lnTo>
                    <a:lnTo>
                      <a:pt x="1035" y="397"/>
                    </a:lnTo>
                    <a:lnTo>
                      <a:pt x="1023" y="397"/>
                    </a:lnTo>
                    <a:close/>
                    <a:moveTo>
                      <a:pt x="1030" y="0"/>
                    </a:moveTo>
                    <a:lnTo>
                      <a:pt x="1035" y="0"/>
                    </a:lnTo>
                    <a:lnTo>
                      <a:pt x="1035" y="6"/>
                    </a:lnTo>
                    <a:lnTo>
                      <a:pt x="1030" y="6"/>
                    </a:lnTo>
                    <a:lnTo>
                      <a:pt x="1030" y="0"/>
                    </a:lnTo>
                    <a:close/>
                    <a:moveTo>
                      <a:pt x="1030" y="12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1030" y="0"/>
                    </a:lnTo>
                    <a:lnTo>
                      <a:pt x="1030" y="12"/>
                    </a:lnTo>
                    <a:close/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  <a:moveTo>
                      <a:pt x="11" y="6"/>
                    </a:moveTo>
                    <a:lnTo>
                      <a:pt x="11" y="397"/>
                    </a:lnTo>
                    <a:lnTo>
                      <a:pt x="0" y="397"/>
                    </a:lnTo>
                    <a:lnTo>
                      <a:pt x="0" y="6"/>
                    </a:lnTo>
                    <a:lnTo>
                      <a:pt x="11" y="6"/>
                    </a:lnTo>
                    <a:close/>
                    <a:moveTo>
                      <a:pt x="6" y="403"/>
                    </a:move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lnTo>
                      <a:pt x="6" y="403"/>
                    </a:lnTo>
                    <a:close/>
                  </a:path>
                </a:pathLst>
              </a:custGeom>
              <a:solidFill>
                <a:srgbClr val="231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1" name="Rectangle 177"/>
              <p:cNvSpPr>
                <a:spLocks noChangeArrowheads="1"/>
              </p:cNvSpPr>
              <p:nvPr/>
            </p:nvSpPr>
            <p:spPr bwMode="auto">
              <a:xfrm>
                <a:off x="1648" y="3215"/>
                <a:ext cx="106" cy="324"/>
              </a:xfrm>
              <a:prstGeom prst="rect">
                <a:avLst/>
              </a:prstGeom>
              <a:solidFill>
                <a:srgbClr val="C5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2" name="Rectangle 178"/>
              <p:cNvSpPr>
                <a:spLocks noChangeArrowheads="1"/>
              </p:cNvSpPr>
              <p:nvPr/>
            </p:nvSpPr>
            <p:spPr bwMode="auto">
              <a:xfrm>
                <a:off x="1648" y="3215"/>
                <a:ext cx="106" cy="324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3" name="Rectangle 179"/>
              <p:cNvSpPr>
                <a:spLocks noChangeArrowheads="1"/>
              </p:cNvSpPr>
              <p:nvPr/>
            </p:nvSpPr>
            <p:spPr bwMode="auto">
              <a:xfrm>
                <a:off x="1515" y="3218"/>
                <a:ext cx="106" cy="323"/>
              </a:xfrm>
              <a:prstGeom prst="rect">
                <a:avLst/>
              </a:prstGeom>
              <a:solidFill>
                <a:srgbClr val="C5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4" name="Rectangle 180"/>
              <p:cNvSpPr>
                <a:spLocks noChangeArrowheads="1"/>
              </p:cNvSpPr>
              <p:nvPr/>
            </p:nvSpPr>
            <p:spPr bwMode="auto">
              <a:xfrm>
                <a:off x="1515" y="3218"/>
                <a:ext cx="106" cy="323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5" name="Rectangle 181"/>
              <p:cNvSpPr>
                <a:spLocks noChangeArrowheads="1"/>
              </p:cNvSpPr>
              <p:nvPr/>
            </p:nvSpPr>
            <p:spPr bwMode="auto">
              <a:xfrm>
                <a:off x="1377" y="3220"/>
                <a:ext cx="106" cy="324"/>
              </a:xfrm>
              <a:prstGeom prst="rect">
                <a:avLst/>
              </a:prstGeom>
              <a:solidFill>
                <a:srgbClr val="C5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6" name="Rectangle 182"/>
              <p:cNvSpPr>
                <a:spLocks noChangeArrowheads="1"/>
              </p:cNvSpPr>
              <p:nvPr/>
            </p:nvSpPr>
            <p:spPr bwMode="auto">
              <a:xfrm>
                <a:off x="1377" y="3220"/>
                <a:ext cx="106" cy="324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7" name="Rectangle 183"/>
              <p:cNvSpPr>
                <a:spLocks noChangeArrowheads="1"/>
              </p:cNvSpPr>
              <p:nvPr/>
            </p:nvSpPr>
            <p:spPr bwMode="auto">
              <a:xfrm>
                <a:off x="1235" y="3218"/>
                <a:ext cx="106" cy="323"/>
              </a:xfrm>
              <a:prstGeom prst="rect">
                <a:avLst/>
              </a:prstGeom>
              <a:solidFill>
                <a:srgbClr val="C5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8" name="Rectangle 184"/>
              <p:cNvSpPr>
                <a:spLocks noChangeArrowheads="1"/>
              </p:cNvSpPr>
              <p:nvPr/>
            </p:nvSpPr>
            <p:spPr bwMode="auto">
              <a:xfrm>
                <a:off x="1235" y="3218"/>
                <a:ext cx="106" cy="323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9" name="Rectangle 185"/>
              <p:cNvSpPr>
                <a:spLocks noChangeArrowheads="1"/>
              </p:cNvSpPr>
              <p:nvPr/>
            </p:nvSpPr>
            <p:spPr bwMode="auto">
              <a:xfrm>
                <a:off x="820" y="3232"/>
                <a:ext cx="366" cy="239"/>
              </a:xfrm>
              <a:prstGeom prst="rect">
                <a:avLst/>
              </a:pr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0" name="Rectangle 186"/>
              <p:cNvSpPr>
                <a:spLocks noChangeArrowheads="1"/>
              </p:cNvSpPr>
              <p:nvPr/>
            </p:nvSpPr>
            <p:spPr bwMode="auto">
              <a:xfrm>
                <a:off x="820" y="3232"/>
                <a:ext cx="366" cy="239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1" name="Rectangle 187"/>
              <p:cNvSpPr>
                <a:spLocks noChangeArrowheads="1"/>
              </p:cNvSpPr>
              <p:nvPr/>
            </p:nvSpPr>
            <p:spPr bwMode="auto">
              <a:xfrm>
                <a:off x="1052" y="3071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Transient recorder</a:t>
                </a:r>
                <a:endParaRPr lang="ru-RU"/>
              </a:p>
            </p:txBody>
          </p:sp>
          <p:sp>
            <p:nvSpPr>
              <p:cNvPr id="666812" name="Rectangle 188"/>
              <p:cNvSpPr>
                <a:spLocks noChangeArrowheads="1"/>
              </p:cNvSpPr>
              <p:nvPr/>
            </p:nvSpPr>
            <p:spPr bwMode="auto">
              <a:xfrm>
                <a:off x="1848" y="3358"/>
                <a:ext cx="424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3" name="Freeform 189"/>
              <p:cNvSpPr>
                <a:spLocks/>
              </p:cNvSpPr>
              <p:nvPr/>
            </p:nvSpPr>
            <p:spPr bwMode="auto">
              <a:xfrm>
                <a:off x="1796" y="3335"/>
                <a:ext cx="55" cy="55"/>
              </a:xfrm>
              <a:custGeom>
                <a:avLst/>
                <a:gdLst>
                  <a:gd name="T0" fmla="*/ 0 w 55"/>
                  <a:gd name="T1" fmla="*/ 29 h 55"/>
                  <a:gd name="T2" fmla="*/ 55 w 55"/>
                  <a:gd name="T3" fmla="*/ 55 h 55"/>
                  <a:gd name="T4" fmla="*/ 55 w 55"/>
                  <a:gd name="T5" fmla="*/ 0 h 55"/>
                  <a:gd name="T6" fmla="*/ 0 w 55"/>
                  <a:gd name="T7" fmla="*/ 29 h 55"/>
                  <a:gd name="T8" fmla="*/ 0 w 55"/>
                  <a:gd name="T9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0" y="29"/>
                    </a:moveTo>
                    <a:lnTo>
                      <a:pt x="55" y="55"/>
                    </a:lnTo>
                    <a:lnTo>
                      <a:pt x="55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4" name="Rectangle 190"/>
              <p:cNvSpPr>
                <a:spLocks noChangeArrowheads="1"/>
              </p:cNvSpPr>
              <p:nvPr/>
            </p:nvSpPr>
            <p:spPr bwMode="auto">
              <a:xfrm>
                <a:off x="1846" y="3264"/>
                <a:ext cx="425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5" name="Freeform 191"/>
              <p:cNvSpPr>
                <a:spLocks/>
              </p:cNvSpPr>
              <p:nvPr/>
            </p:nvSpPr>
            <p:spPr bwMode="auto">
              <a:xfrm>
                <a:off x="1795" y="3242"/>
                <a:ext cx="54" cy="54"/>
              </a:xfrm>
              <a:custGeom>
                <a:avLst/>
                <a:gdLst>
                  <a:gd name="T0" fmla="*/ 0 w 54"/>
                  <a:gd name="T1" fmla="*/ 27 h 54"/>
                  <a:gd name="T2" fmla="*/ 54 w 54"/>
                  <a:gd name="T3" fmla="*/ 54 h 54"/>
                  <a:gd name="T4" fmla="*/ 54 w 54"/>
                  <a:gd name="T5" fmla="*/ 0 h 54"/>
                  <a:gd name="T6" fmla="*/ 0 w 54"/>
                  <a:gd name="T7" fmla="*/ 27 h 54"/>
                  <a:gd name="T8" fmla="*/ 0 w 54"/>
                  <a:gd name="T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0" y="27"/>
                    </a:moveTo>
                    <a:lnTo>
                      <a:pt x="54" y="54"/>
                    </a:lnTo>
                    <a:lnTo>
                      <a:pt x="54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6" name="Rectangle 192"/>
              <p:cNvSpPr>
                <a:spLocks noChangeArrowheads="1"/>
              </p:cNvSpPr>
              <p:nvPr/>
            </p:nvSpPr>
            <p:spPr bwMode="auto">
              <a:xfrm>
                <a:off x="2318" y="3320"/>
                <a:ext cx="39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Laser power </a:t>
                </a:r>
                <a:endParaRPr lang="ru-RU"/>
              </a:p>
            </p:txBody>
          </p:sp>
          <p:sp>
            <p:nvSpPr>
              <p:cNvPr id="666817" name="Rectangle 193"/>
              <p:cNvSpPr>
                <a:spLocks noChangeArrowheads="1"/>
              </p:cNvSpPr>
              <p:nvPr/>
            </p:nvSpPr>
            <p:spPr bwMode="auto">
              <a:xfrm>
                <a:off x="2318" y="3230"/>
                <a:ext cx="4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Spec</a:t>
                </a:r>
                <a:r>
                  <a:rPr lang="en-US" sz="800" b="0">
                    <a:solidFill>
                      <a:srgbClr val="1F1A17"/>
                    </a:solidFill>
                  </a:rPr>
                  <a:t>t</a:t>
                </a:r>
                <a:r>
                  <a:rPr lang="ru-RU" sz="800" b="0">
                    <a:solidFill>
                      <a:srgbClr val="1F1A17"/>
                    </a:solidFill>
                  </a:rPr>
                  <a:t>ra strobe</a:t>
                </a:r>
                <a:endParaRPr lang="ru-RU"/>
              </a:p>
            </p:txBody>
          </p:sp>
          <p:sp>
            <p:nvSpPr>
              <p:cNvPr id="666818" name="Freeform 194"/>
              <p:cNvSpPr>
                <a:spLocks/>
              </p:cNvSpPr>
              <p:nvPr/>
            </p:nvSpPr>
            <p:spPr bwMode="auto">
              <a:xfrm>
                <a:off x="1652" y="3580"/>
                <a:ext cx="78" cy="77"/>
              </a:xfrm>
              <a:custGeom>
                <a:avLst/>
                <a:gdLst>
                  <a:gd name="T0" fmla="*/ 38 w 78"/>
                  <a:gd name="T1" fmla="*/ 0 h 77"/>
                  <a:gd name="T2" fmla="*/ 78 w 78"/>
                  <a:gd name="T3" fmla="*/ 77 h 77"/>
                  <a:gd name="T4" fmla="*/ 0 w 78"/>
                  <a:gd name="T5" fmla="*/ 77 h 77"/>
                  <a:gd name="T6" fmla="*/ 38 w 78"/>
                  <a:gd name="T7" fmla="*/ 0 h 77"/>
                  <a:gd name="T8" fmla="*/ 38 w 78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8" y="0"/>
                    </a:moveTo>
                    <a:lnTo>
                      <a:pt x="78" y="77"/>
                    </a:lnTo>
                    <a:lnTo>
                      <a:pt x="0" y="7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9" name="Freeform 195"/>
              <p:cNvSpPr>
                <a:spLocks/>
              </p:cNvSpPr>
              <p:nvPr/>
            </p:nvSpPr>
            <p:spPr bwMode="auto">
              <a:xfrm>
                <a:off x="1684" y="3653"/>
                <a:ext cx="13" cy="50"/>
              </a:xfrm>
              <a:custGeom>
                <a:avLst/>
                <a:gdLst>
                  <a:gd name="T0" fmla="*/ 6 w 13"/>
                  <a:gd name="T1" fmla="*/ 50 h 50"/>
                  <a:gd name="T2" fmla="*/ 13 w 13"/>
                  <a:gd name="T3" fmla="*/ 43 h 50"/>
                  <a:gd name="T4" fmla="*/ 13 w 13"/>
                  <a:gd name="T5" fmla="*/ 0 h 50"/>
                  <a:gd name="T6" fmla="*/ 0 w 13"/>
                  <a:gd name="T7" fmla="*/ 0 h 50"/>
                  <a:gd name="T8" fmla="*/ 0 w 13"/>
                  <a:gd name="T9" fmla="*/ 43 h 50"/>
                  <a:gd name="T10" fmla="*/ 6 w 13"/>
                  <a:gd name="T11" fmla="*/ 50 h 50"/>
                  <a:gd name="T12" fmla="*/ 0 w 13"/>
                  <a:gd name="T13" fmla="*/ 43 h 50"/>
                  <a:gd name="T14" fmla="*/ 0 w 13"/>
                  <a:gd name="T15" fmla="*/ 50 h 50"/>
                  <a:gd name="T16" fmla="*/ 6 w 13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0">
                    <a:moveTo>
                      <a:pt x="6" y="50"/>
                    </a:moveTo>
                    <a:lnTo>
                      <a:pt x="13" y="4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0" name="Rectangle 196"/>
              <p:cNvSpPr>
                <a:spLocks noChangeArrowheads="1"/>
              </p:cNvSpPr>
              <p:nvPr/>
            </p:nvSpPr>
            <p:spPr bwMode="auto">
              <a:xfrm>
                <a:off x="1690" y="3690"/>
                <a:ext cx="2137" cy="1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1" name="Freeform 197"/>
              <p:cNvSpPr>
                <a:spLocks/>
              </p:cNvSpPr>
              <p:nvPr/>
            </p:nvSpPr>
            <p:spPr bwMode="auto">
              <a:xfrm>
                <a:off x="3823" y="3658"/>
                <a:ext cx="78" cy="77"/>
              </a:xfrm>
              <a:custGeom>
                <a:avLst/>
                <a:gdLst>
                  <a:gd name="T0" fmla="*/ 78 w 78"/>
                  <a:gd name="T1" fmla="*/ 38 h 77"/>
                  <a:gd name="T2" fmla="*/ 0 w 78"/>
                  <a:gd name="T3" fmla="*/ 0 h 77"/>
                  <a:gd name="T4" fmla="*/ 0 w 78"/>
                  <a:gd name="T5" fmla="*/ 77 h 77"/>
                  <a:gd name="T6" fmla="*/ 78 w 78"/>
                  <a:gd name="T7" fmla="*/ 38 h 77"/>
                  <a:gd name="T8" fmla="*/ 78 w 78"/>
                  <a:gd name="T9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78" y="38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8" y="38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2" name="Rectangle 198"/>
              <p:cNvSpPr>
                <a:spLocks noChangeArrowheads="1"/>
              </p:cNvSpPr>
              <p:nvPr/>
            </p:nvSpPr>
            <p:spPr bwMode="auto">
              <a:xfrm>
                <a:off x="3971" y="1715"/>
                <a:ext cx="3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High Power </a:t>
                </a:r>
                <a:endParaRPr lang="ru-RU"/>
              </a:p>
            </p:txBody>
          </p:sp>
          <p:sp>
            <p:nvSpPr>
              <p:cNvPr id="666823" name="Rectangle 199"/>
              <p:cNvSpPr>
                <a:spLocks noChangeArrowheads="1"/>
              </p:cNvSpPr>
              <p:nvPr/>
            </p:nvSpPr>
            <p:spPr bwMode="auto">
              <a:xfrm>
                <a:off x="3971" y="1785"/>
                <a:ext cx="35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Fiber-Laser</a:t>
                </a:r>
                <a:endParaRPr lang="ru-RU"/>
              </a:p>
            </p:txBody>
          </p:sp>
          <p:sp>
            <p:nvSpPr>
              <p:cNvPr id="666824" name="Rectangle 200"/>
              <p:cNvSpPr>
                <a:spLocks noChangeArrowheads="1"/>
              </p:cNvSpPr>
              <p:nvPr/>
            </p:nvSpPr>
            <p:spPr bwMode="auto">
              <a:xfrm>
                <a:off x="3017" y="2107"/>
                <a:ext cx="89" cy="137"/>
              </a:xfrm>
              <a:prstGeom prst="rect">
                <a:avLst/>
              </a:prstGeom>
              <a:solidFill>
                <a:srgbClr val="44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5" name="Rectangle 201"/>
              <p:cNvSpPr>
                <a:spLocks noChangeArrowheads="1"/>
              </p:cNvSpPr>
              <p:nvPr/>
            </p:nvSpPr>
            <p:spPr bwMode="auto">
              <a:xfrm>
                <a:off x="3042" y="2125"/>
                <a:ext cx="38" cy="22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6" name="Rectangle 202"/>
              <p:cNvSpPr>
                <a:spLocks noChangeArrowheads="1"/>
              </p:cNvSpPr>
              <p:nvPr/>
            </p:nvSpPr>
            <p:spPr bwMode="auto">
              <a:xfrm>
                <a:off x="3042" y="2125"/>
                <a:ext cx="38" cy="22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7" name="Rectangle 203"/>
              <p:cNvSpPr>
                <a:spLocks noChangeArrowheads="1"/>
              </p:cNvSpPr>
              <p:nvPr/>
            </p:nvSpPr>
            <p:spPr bwMode="auto">
              <a:xfrm>
                <a:off x="3046" y="2104"/>
                <a:ext cx="30" cy="41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8" name="Rectangle 204"/>
              <p:cNvSpPr>
                <a:spLocks noChangeArrowheads="1"/>
              </p:cNvSpPr>
              <p:nvPr/>
            </p:nvSpPr>
            <p:spPr bwMode="auto">
              <a:xfrm>
                <a:off x="2607" y="2204"/>
                <a:ext cx="126" cy="145"/>
              </a:xfrm>
              <a:prstGeom prst="rect">
                <a:avLst/>
              </a:prstGeom>
              <a:solidFill>
                <a:srgbClr val="44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9" name="Rectangle 205"/>
              <p:cNvSpPr>
                <a:spLocks noChangeArrowheads="1"/>
              </p:cNvSpPr>
              <p:nvPr/>
            </p:nvSpPr>
            <p:spPr bwMode="auto">
              <a:xfrm>
                <a:off x="2721" y="2225"/>
                <a:ext cx="402" cy="97"/>
              </a:xfrm>
              <a:prstGeom prst="rect">
                <a:avLst/>
              </a:prstGeom>
              <a:solidFill>
                <a:srgbClr val="44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0" name="Freeform 206"/>
              <p:cNvSpPr>
                <a:spLocks/>
              </p:cNvSpPr>
              <p:nvPr/>
            </p:nvSpPr>
            <p:spPr bwMode="auto">
              <a:xfrm>
                <a:off x="2630" y="2218"/>
                <a:ext cx="185" cy="112"/>
              </a:xfrm>
              <a:custGeom>
                <a:avLst/>
                <a:gdLst>
                  <a:gd name="T0" fmla="*/ 0 w 185"/>
                  <a:gd name="T1" fmla="*/ 112 h 112"/>
                  <a:gd name="T2" fmla="*/ 0 w 185"/>
                  <a:gd name="T3" fmla="*/ 0 h 112"/>
                  <a:gd name="T4" fmla="*/ 183 w 185"/>
                  <a:gd name="T5" fmla="*/ 80 h 112"/>
                  <a:gd name="T6" fmla="*/ 185 w 185"/>
                  <a:gd name="T7" fmla="*/ 27 h 112"/>
                  <a:gd name="T8" fmla="*/ 0 w 18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12">
                    <a:moveTo>
                      <a:pt x="0" y="112"/>
                    </a:moveTo>
                    <a:lnTo>
                      <a:pt x="0" y="0"/>
                    </a:lnTo>
                    <a:lnTo>
                      <a:pt x="183" y="80"/>
                    </a:lnTo>
                    <a:lnTo>
                      <a:pt x="185" y="27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1" name="Freeform 207"/>
              <p:cNvSpPr>
                <a:spLocks/>
              </p:cNvSpPr>
              <p:nvPr/>
            </p:nvSpPr>
            <p:spPr bwMode="auto">
              <a:xfrm>
                <a:off x="2630" y="2218"/>
                <a:ext cx="185" cy="112"/>
              </a:xfrm>
              <a:custGeom>
                <a:avLst/>
                <a:gdLst>
                  <a:gd name="T0" fmla="*/ 0 w 185"/>
                  <a:gd name="T1" fmla="*/ 112 h 112"/>
                  <a:gd name="T2" fmla="*/ 0 w 185"/>
                  <a:gd name="T3" fmla="*/ 0 h 112"/>
                  <a:gd name="T4" fmla="*/ 183 w 185"/>
                  <a:gd name="T5" fmla="*/ 80 h 112"/>
                  <a:gd name="T6" fmla="*/ 185 w 185"/>
                  <a:gd name="T7" fmla="*/ 27 h 112"/>
                  <a:gd name="T8" fmla="*/ 0 w 18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12">
                    <a:moveTo>
                      <a:pt x="0" y="112"/>
                    </a:moveTo>
                    <a:lnTo>
                      <a:pt x="0" y="0"/>
                    </a:lnTo>
                    <a:lnTo>
                      <a:pt x="183" y="80"/>
                    </a:lnTo>
                    <a:lnTo>
                      <a:pt x="185" y="27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67033" name="Group 409"/>
            <p:cNvGrpSpPr>
              <a:grpSpLocks/>
            </p:cNvGrpSpPr>
            <p:nvPr/>
          </p:nvGrpSpPr>
          <p:grpSpPr bwMode="auto">
            <a:xfrm>
              <a:off x="1565" y="1699"/>
              <a:ext cx="1915" cy="636"/>
              <a:chOff x="1565" y="1699"/>
              <a:chExt cx="1915" cy="636"/>
            </a:xfrm>
          </p:grpSpPr>
          <p:sp>
            <p:nvSpPr>
              <p:cNvPr id="666833" name="Freeform 209"/>
              <p:cNvSpPr>
                <a:spLocks/>
              </p:cNvSpPr>
              <p:nvPr/>
            </p:nvSpPr>
            <p:spPr bwMode="auto">
              <a:xfrm>
                <a:off x="1590" y="2218"/>
                <a:ext cx="1035" cy="110"/>
              </a:xfrm>
              <a:custGeom>
                <a:avLst/>
                <a:gdLst>
                  <a:gd name="T0" fmla="*/ 1035 w 1035"/>
                  <a:gd name="T1" fmla="*/ 110 h 110"/>
                  <a:gd name="T2" fmla="*/ 1035 w 1035"/>
                  <a:gd name="T3" fmla="*/ 0 h 110"/>
                  <a:gd name="T4" fmla="*/ 2 w 1035"/>
                  <a:gd name="T5" fmla="*/ 54 h 110"/>
                  <a:gd name="T6" fmla="*/ 0 w 1035"/>
                  <a:gd name="T7" fmla="*/ 54 h 110"/>
                  <a:gd name="T8" fmla="*/ 1035 w 1035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5" h="110">
                    <a:moveTo>
                      <a:pt x="1035" y="110"/>
                    </a:moveTo>
                    <a:lnTo>
                      <a:pt x="1035" y="0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1035" y="11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4" name="Freeform 210"/>
              <p:cNvSpPr>
                <a:spLocks/>
              </p:cNvSpPr>
              <p:nvPr/>
            </p:nvSpPr>
            <p:spPr bwMode="auto">
              <a:xfrm>
                <a:off x="1590" y="2218"/>
                <a:ext cx="1035" cy="110"/>
              </a:xfrm>
              <a:custGeom>
                <a:avLst/>
                <a:gdLst>
                  <a:gd name="T0" fmla="*/ 1035 w 1035"/>
                  <a:gd name="T1" fmla="*/ 110 h 110"/>
                  <a:gd name="T2" fmla="*/ 1035 w 1035"/>
                  <a:gd name="T3" fmla="*/ 0 h 110"/>
                  <a:gd name="T4" fmla="*/ 2 w 1035"/>
                  <a:gd name="T5" fmla="*/ 54 h 110"/>
                  <a:gd name="T6" fmla="*/ 0 w 1035"/>
                  <a:gd name="T7" fmla="*/ 54 h 110"/>
                  <a:gd name="T8" fmla="*/ 1035 w 1035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5" h="110">
                    <a:moveTo>
                      <a:pt x="1035" y="110"/>
                    </a:moveTo>
                    <a:lnTo>
                      <a:pt x="1035" y="0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1035" y="11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5" name="Freeform 211"/>
              <p:cNvSpPr>
                <a:spLocks/>
              </p:cNvSpPr>
              <p:nvPr/>
            </p:nvSpPr>
            <p:spPr bwMode="auto">
              <a:xfrm>
                <a:off x="2620" y="2212"/>
                <a:ext cx="21" cy="123"/>
              </a:xfrm>
              <a:custGeom>
                <a:avLst/>
                <a:gdLst>
                  <a:gd name="T0" fmla="*/ 0 w 21"/>
                  <a:gd name="T1" fmla="*/ 61 h 123"/>
                  <a:gd name="T2" fmla="*/ 0 w 21"/>
                  <a:gd name="T3" fmla="*/ 86 h 123"/>
                  <a:gd name="T4" fmla="*/ 3 w 21"/>
                  <a:gd name="T5" fmla="*/ 105 h 123"/>
                  <a:gd name="T6" fmla="*/ 4 w 21"/>
                  <a:gd name="T7" fmla="*/ 112 h 123"/>
                  <a:gd name="T8" fmla="*/ 7 w 21"/>
                  <a:gd name="T9" fmla="*/ 118 h 123"/>
                  <a:gd name="T10" fmla="*/ 8 w 21"/>
                  <a:gd name="T11" fmla="*/ 121 h 123"/>
                  <a:gd name="T12" fmla="*/ 10 w 21"/>
                  <a:gd name="T13" fmla="*/ 123 h 123"/>
                  <a:gd name="T14" fmla="*/ 12 w 21"/>
                  <a:gd name="T15" fmla="*/ 121 h 123"/>
                  <a:gd name="T16" fmla="*/ 14 w 21"/>
                  <a:gd name="T17" fmla="*/ 118 h 123"/>
                  <a:gd name="T18" fmla="*/ 16 w 21"/>
                  <a:gd name="T19" fmla="*/ 112 h 123"/>
                  <a:gd name="T20" fmla="*/ 17 w 21"/>
                  <a:gd name="T21" fmla="*/ 105 h 123"/>
                  <a:gd name="T22" fmla="*/ 19 w 21"/>
                  <a:gd name="T23" fmla="*/ 86 h 123"/>
                  <a:gd name="T24" fmla="*/ 21 w 21"/>
                  <a:gd name="T25" fmla="*/ 61 h 123"/>
                  <a:gd name="T26" fmla="*/ 19 w 21"/>
                  <a:gd name="T27" fmla="*/ 38 h 123"/>
                  <a:gd name="T28" fmla="*/ 17 w 21"/>
                  <a:gd name="T29" fmla="*/ 18 h 123"/>
                  <a:gd name="T30" fmla="*/ 16 w 21"/>
                  <a:gd name="T31" fmla="*/ 10 h 123"/>
                  <a:gd name="T32" fmla="*/ 14 w 21"/>
                  <a:gd name="T33" fmla="*/ 5 h 123"/>
                  <a:gd name="T34" fmla="*/ 12 w 21"/>
                  <a:gd name="T35" fmla="*/ 1 h 123"/>
                  <a:gd name="T36" fmla="*/ 10 w 21"/>
                  <a:gd name="T37" fmla="*/ 0 h 123"/>
                  <a:gd name="T38" fmla="*/ 8 w 21"/>
                  <a:gd name="T39" fmla="*/ 1 h 123"/>
                  <a:gd name="T40" fmla="*/ 7 w 21"/>
                  <a:gd name="T41" fmla="*/ 5 h 123"/>
                  <a:gd name="T42" fmla="*/ 4 w 21"/>
                  <a:gd name="T43" fmla="*/ 10 h 123"/>
                  <a:gd name="T44" fmla="*/ 3 w 21"/>
                  <a:gd name="T45" fmla="*/ 18 h 123"/>
                  <a:gd name="T46" fmla="*/ 0 w 21"/>
                  <a:gd name="T47" fmla="*/ 38 h 123"/>
                  <a:gd name="T48" fmla="*/ 0 w 21"/>
                  <a:gd name="T49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23">
                    <a:moveTo>
                      <a:pt x="0" y="61"/>
                    </a:moveTo>
                    <a:lnTo>
                      <a:pt x="0" y="86"/>
                    </a:lnTo>
                    <a:lnTo>
                      <a:pt x="3" y="105"/>
                    </a:lnTo>
                    <a:lnTo>
                      <a:pt x="4" y="112"/>
                    </a:lnTo>
                    <a:lnTo>
                      <a:pt x="7" y="118"/>
                    </a:lnTo>
                    <a:lnTo>
                      <a:pt x="8" y="121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18"/>
                    </a:lnTo>
                    <a:lnTo>
                      <a:pt x="16" y="112"/>
                    </a:lnTo>
                    <a:lnTo>
                      <a:pt x="17" y="105"/>
                    </a:lnTo>
                    <a:lnTo>
                      <a:pt x="19" y="86"/>
                    </a:lnTo>
                    <a:lnTo>
                      <a:pt x="21" y="61"/>
                    </a:lnTo>
                    <a:lnTo>
                      <a:pt x="19" y="38"/>
                    </a:lnTo>
                    <a:lnTo>
                      <a:pt x="17" y="18"/>
                    </a:lnTo>
                    <a:lnTo>
                      <a:pt x="16" y="10"/>
                    </a:lnTo>
                    <a:lnTo>
                      <a:pt x="14" y="5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5"/>
                    </a:lnTo>
                    <a:lnTo>
                      <a:pt x="4" y="10"/>
                    </a:lnTo>
                    <a:lnTo>
                      <a:pt x="3" y="18"/>
                    </a:lnTo>
                    <a:lnTo>
                      <a:pt x="0" y="3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6" name="Freeform 212"/>
              <p:cNvSpPr>
                <a:spLocks/>
              </p:cNvSpPr>
              <p:nvPr/>
            </p:nvSpPr>
            <p:spPr bwMode="auto">
              <a:xfrm>
                <a:off x="2620" y="2212"/>
                <a:ext cx="21" cy="123"/>
              </a:xfrm>
              <a:custGeom>
                <a:avLst/>
                <a:gdLst>
                  <a:gd name="T0" fmla="*/ 0 w 21"/>
                  <a:gd name="T1" fmla="*/ 61 h 123"/>
                  <a:gd name="T2" fmla="*/ 0 w 21"/>
                  <a:gd name="T3" fmla="*/ 86 h 123"/>
                  <a:gd name="T4" fmla="*/ 3 w 21"/>
                  <a:gd name="T5" fmla="*/ 105 h 123"/>
                  <a:gd name="T6" fmla="*/ 4 w 21"/>
                  <a:gd name="T7" fmla="*/ 112 h 123"/>
                  <a:gd name="T8" fmla="*/ 7 w 21"/>
                  <a:gd name="T9" fmla="*/ 118 h 123"/>
                  <a:gd name="T10" fmla="*/ 8 w 21"/>
                  <a:gd name="T11" fmla="*/ 121 h 123"/>
                  <a:gd name="T12" fmla="*/ 10 w 21"/>
                  <a:gd name="T13" fmla="*/ 123 h 123"/>
                  <a:gd name="T14" fmla="*/ 12 w 21"/>
                  <a:gd name="T15" fmla="*/ 121 h 123"/>
                  <a:gd name="T16" fmla="*/ 14 w 21"/>
                  <a:gd name="T17" fmla="*/ 118 h 123"/>
                  <a:gd name="T18" fmla="*/ 16 w 21"/>
                  <a:gd name="T19" fmla="*/ 112 h 123"/>
                  <a:gd name="T20" fmla="*/ 17 w 21"/>
                  <a:gd name="T21" fmla="*/ 105 h 123"/>
                  <a:gd name="T22" fmla="*/ 19 w 21"/>
                  <a:gd name="T23" fmla="*/ 86 h 123"/>
                  <a:gd name="T24" fmla="*/ 21 w 21"/>
                  <a:gd name="T25" fmla="*/ 61 h 123"/>
                  <a:gd name="T26" fmla="*/ 19 w 21"/>
                  <a:gd name="T27" fmla="*/ 38 h 123"/>
                  <a:gd name="T28" fmla="*/ 17 w 21"/>
                  <a:gd name="T29" fmla="*/ 18 h 123"/>
                  <a:gd name="T30" fmla="*/ 16 w 21"/>
                  <a:gd name="T31" fmla="*/ 10 h 123"/>
                  <a:gd name="T32" fmla="*/ 14 w 21"/>
                  <a:gd name="T33" fmla="*/ 5 h 123"/>
                  <a:gd name="T34" fmla="*/ 12 w 21"/>
                  <a:gd name="T35" fmla="*/ 1 h 123"/>
                  <a:gd name="T36" fmla="*/ 10 w 21"/>
                  <a:gd name="T37" fmla="*/ 0 h 123"/>
                  <a:gd name="T38" fmla="*/ 8 w 21"/>
                  <a:gd name="T39" fmla="*/ 1 h 123"/>
                  <a:gd name="T40" fmla="*/ 7 w 21"/>
                  <a:gd name="T41" fmla="*/ 5 h 123"/>
                  <a:gd name="T42" fmla="*/ 4 w 21"/>
                  <a:gd name="T43" fmla="*/ 10 h 123"/>
                  <a:gd name="T44" fmla="*/ 3 w 21"/>
                  <a:gd name="T45" fmla="*/ 18 h 123"/>
                  <a:gd name="T46" fmla="*/ 0 w 21"/>
                  <a:gd name="T47" fmla="*/ 38 h 123"/>
                  <a:gd name="T48" fmla="*/ 0 w 21"/>
                  <a:gd name="T49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23">
                    <a:moveTo>
                      <a:pt x="0" y="61"/>
                    </a:moveTo>
                    <a:lnTo>
                      <a:pt x="0" y="86"/>
                    </a:lnTo>
                    <a:lnTo>
                      <a:pt x="3" y="105"/>
                    </a:lnTo>
                    <a:lnTo>
                      <a:pt x="4" y="112"/>
                    </a:lnTo>
                    <a:lnTo>
                      <a:pt x="7" y="118"/>
                    </a:lnTo>
                    <a:lnTo>
                      <a:pt x="8" y="121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18"/>
                    </a:lnTo>
                    <a:lnTo>
                      <a:pt x="16" y="112"/>
                    </a:lnTo>
                    <a:lnTo>
                      <a:pt x="17" y="105"/>
                    </a:lnTo>
                    <a:lnTo>
                      <a:pt x="19" y="86"/>
                    </a:lnTo>
                    <a:lnTo>
                      <a:pt x="21" y="61"/>
                    </a:lnTo>
                    <a:lnTo>
                      <a:pt x="19" y="38"/>
                    </a:lnTo>
                    <a:lnTo>
                      <a:pt x="17" y="18"/>
                    </a:lnTo>
                    <a:lnTo>
                      <a:pt x="16" y="10"/>
                    </a:lnTo>
                    <a:lnTo>
                      <a:pt x="14" y="5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5"/>
                    </a:lnTo>
                    <a:lnTo>
                      <a:pt x="4" y="10"/>
                    </a:lnTo>
                    <a:lnTo>
                      <a:pt x="3" y="18"/>
                    </a:lnTo>
                    <a:lnTo>
                      <a:pt x="0" y="38"/>
                    </a:lnTo>
                    <a:lnTo>
                      <a:pt x="0" y="61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7" name="Freeform 213"/>
              <p:cNvSpPr>
                <a:spLocks/>
              </p:cNvSpPr>
              <p:nvPr/>
            </p:nvSpPr>
            <p:spPr bwMode="auto">
              <a:xfrm>
                <a:off x="2812" y="2245"/>
                <a:ext cx="252" cy="53"/>
              </a:xfrm>
              <a:custGeom>
                <a:avLst/>
                <a:gdLst>
                  <a:gd name="T0" fmla="*/ 0 w 252"/>
                  <a:gd name="T1" fmla="*/ 53 h 53"/>
                  <a:gd name="T2" fmla="*/ 0 w 252"/>
                  <a:gd name="T3" fmla="*/ 40 h 53"/>
                  <a:gd name="T4" fmla="*/ 0 w 252"/>
                  <a:gd name="T5" fmla="*/ 27 h 53"/>
                  <a:gd name="T6" fmla="*/ 0 w 252"/>
                  <a:gd name="T7" fmla="*/ 13 h 53"/>
                  <a:gd name="T8" fmla="*/ 0 w 252"/>
                  <a:gd name="T9" fmla="*/ 0 h 53"/>
                  <a:gd name="T10" fmla="*/ 32 w 252"/>
                  <a:gd name="T11" fmla="*/ 4 h 53"/>
                  <a:gd name="T12" fmla="*/ 63 w 252"/>
                  <a:gd name="T13" fmla="*/ 8 h 53"/>
                  <a:gd name="T14" fmla="*/ 95 w 252"/>
                  <a:gd name="T15" fmla="*/ 12 h 53"/>
                  <a:gd name="T16" fmla="*/ 126 w 252"/>
                  <a:gd name="T17" fmla="*/ 16 h 53"/>
                  <a:gd name="T18" fmla="*/ 157 w 252"/>
                  <a:gd name="T19" fmla="*/ 18 h 53"/>
                  <a:gd name="T20" fmla="*/ 188 w 252"/>
                  <a:gd name="T21" fmla="*/ 21 h 53"/>
                  <a:gd name="T22" fmla="*/ 220 w 252"/>
                  <a:gd name="T23" fmla="*/ 23 h 53"/>
                  <a:gd name="T24" fmla="*/ 252 w 252"/>
                  <a:gd name="T25" fmla="*/ 26 h 53"/>
                  <a:gd name="T26" fmla="*/ 252 w 252"/>
                  <a:gd name="T27" fmla="*/ 27 h 53"/>
                  <a:gd name="T28" fmla="*/ 252 w 252"/>
                  <a:gd name="T29" fmla="*/ 27 h 53"/>
                  <a:gd name="T30" fmla="*/ 252 w 252"/>
                  <a:gd name="T31" fmla="*/ 28 h 53"/>
                  <a:gd name="T32" fmla="*/ 252 w 252"/>
                  <a:gd name="T33" fmla="*/ 28 h 53"/>
                  <a:gd name="T34" fmla="*/ 220 w 252"/>
                  <a:gd name="T35" fmla="*/ 31 h 53"/>
                  <a:gd name="T36" fmla="*/ 189 w 252"/>
                  <a:gd name="T37" fmla="*/ 33 h 53"/>
                  <a:gd name="T38" fmla="*/ 157 w 252"/>
                  <a:gd name="T39" fmla="*/ 37 h 53"/>
                  <a:gd name="T40" fmla="*/ 126 w 252"/>
                  <a:gd name="T41" fmla="*/ 40 h 53"/>
                  <a:gd name="T42" fmla="*/ 95 w 252"/>
                  <a:gd name="T43" fmla="*/ 42 h 53"/>
                  <a:gd name="T44" fmla="*/ 63 w 252"/>
                  <a:gd name="T45" fmla="*/ 46 h 53"/>
                  <a:gd name="T46" fmla="*/ 32 w 252"/>
                  <a:gd name="T47" fmla="*/ 50 h 53"/>
                  <a:gd name="T48" fmla="*/ 0 w 252"/>
                  <a:gd name="T4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2" h="53">
                    <a:moveTo>
                      <a:pt x="0" y="53"/>
                    </a:moveTo>
                    <a:lnTo>
                      <a:pt x="0" y="40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63" y="8"/>
                    </a:lnTo>
                    <a:lnTo>
                      <a:pt x="95" y="12"/>
                    </a:lnTo>
                    <a:lnTo>
                      <a:pt x="126" y="16"/>
                    </a:lnTo>
                    <a:lnTo>
                      <a:pt x="157" y="18"/>
                    </a:lnTo>
                    <a:lnTo>
                      <a:pt x="188" y="21"/>
                    </a:lnTo>
                    <a:lnTo>
                      <a:pt x="220" y="23"/>
                    </a:lnTo>
                    <a:lnTo>
                      <a:pt x="252" y="26"/>
                    </a:lnTo>
                    <a:lnTo>
                      <a:pt x="252" y="27"/>
                    </a:lnTo>
                    <a:lnTo>
                      <a:pt x="252" y="27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20" y="31"/>
                    </a:lnTo>
                    <a:lnTo>
                      <a:pt x="189" y="33"/>
                    </a:lnTo>
                    <a:lnTo>
                      <a:pt x="157" y="37"/>
                    </a:lnTo>
                    <a:lnTo>
                      <a:pt x="126" y="40"/>
                    </a:lnTo>
                    <a:lnTo>
                      <a:pt x="95" y="42"/>
                    </a:lnTo>
                    <a:lnTo>
                      <a:pt x="63" y="46"/>
                    </a:lnTo>
                    <a:lnTo>
                      <a:pt x="32" y="5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8" name="Freeform 214"/>
              <p:cNvSpPr>
                <a:spLocks/>
              </p:cNvSpPr>
              <p:nvPr/>
            </p:nvSpPr>
            <p:spPr bwMode="auto">
              <a:xfrm>
                <a:off x="2812" y="2245"/>
                <a:ext cx="252" cy="53"/>
              </a:xfrm>
              <a:custGeom>
                <a:avLst/>
                <a:gdLst>
                  <a:gd name="T0" fmla="*/ 0 w 252"/>
                  <a:gd name="T1" fmla="*/ 53 h 53"/>
                  <a:gd name="T2" fmla="*/ 0 w 252"/>
                  <a:gd name="T3" fmla="*/ 40 h 53"/>
                  <a:gd name="T4" fmla="*/ 0 w 252"/>
                  <a:gd name="T5" fmla="*/ 27 h 53"/>
                  <a:gd name="T6" fmla="*/ 0 w 252"/>
                  <a:gd name="T7" fmla="*/ 13 h 53"/>
                  <a:gd name="T8" fmla="*/ 0 w 252"/>
                  <a:gd name="T9" fmla="*/ 0 h 53"/>
                  <a:gd name="T10" fmla="*/ 32 w 252"/>
                  <a:gd name="T11" fmla="*/ 4 h 53"/>
                  <a:gd name="T12" fmla="*/ 63 w 252"/>
                  <a:gd name="T13" fmla="*/ 8 h 53"/>
                  <a:gd name="T14" fmla="*/ 95 w 252"/>
                  <a:gd name="T15" fmla="*/ 12 h 53"/>
                  <a:gd name="T16" fmla="*/ 126 w 252"/>
                  <a:gd name="T17" fmla="*/ 16 h 53"/>
                  <a:gd name="T18" fmla="*/ 157 w 252"/>
                  <a:gd name="T19" fmla="*/ 18 h 53"/>
                  <a:gd name="T20" fmla="*/ 188 w 252"/>
                  <a:gd name="T21" fmla="*/ 21 h 53"/>
                  <a:gd name="T22" fmla="*/ 220 w 252"/>
                  <a:gd name="T23" fmla="*/ 23 h 53"/>
                  <a:gd name="T24" fmla="*/ 252 w 252"/>
                  <a:gd name="T25" fmla="*/ 26 h 53"/>
                  <a:gd name="T26" fmla="*/ 252 w 252"/>
                  <a:gd name="T27" fmla="*/ 27 h 53"/>
                  <a:gd name="T28" fmla="*/ 252 w 252"/>
                  <a:gd name="T29" fmla="*/ 27 h 53"/>
                  <a:gd name="T30" fmla="*/ 252 w 252"/>
                  <a:gd name="T31" fmla="*/ 28 h 53"/>
                  <a:gd name="T32" fmla="*/ 252 w 252"/>
                  <a:gd name="T33" fmla="*/ 28 h 53"/>
                  <a:gd name="T34" fmla="*/ 220 w 252"/>
                  <a:gd name="T35" fmla="*/ 31 h 53"/>
                  <a:gd name="T36" fmla="*/ 189 w 252"/>
                  <a:gd name="T37" fmla="*/ 33 h 53"/>
                  <a:gd name="T38" fmla="*/ 157 w 252"/>
                  <a:gd name="T39" fmla="*/ 37 h 53"/>
                  <a:gd name="T40" fmla="*/ 126 w 252"/>
                  <a:gd name="T41" fmla="*/ 40 h 53"/>
                  <a:gd name="T42" fmla="*/ 95 w 252"/>
                  <a:gd name="T43" fmla="*/ 42 h 53"/>
                  <a:gd name="T44" fmla="*/ 63 w 252"/>
                  <a:gd name="T45" fmla="*/ 46 h 53"/>
                  <a:gd name="T46" fmla="*/ 32 w 252"/>
                  <a:gd name="T47" fmla="*/ 50 h 53"/>
                  <a:gd name="T48" fmla="*/ 0 w 252"/>
                  <a:gd name="T4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2" h="53">
                    <a:moveTo>
                      <a:pt x="0" y="53"/>
                    </a:moveTo>
                    <a:lnTo>
                      <a:pt x="0" y="40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63" y="8"/>
                    </a:lnTo>
                    <a:lnTo>
                      <a:pt x="95" y="12"/>
                    </a:lnTo>
                    <a:lnTo>
                      <a:pt x="126" y="16"/>
                    </a:lnTo>
                    <a:lnTo>
                      <a:pt x="157" y="18"/>
                    </a:lnTo>
                    <a:lnTo>
                      <a:pt x="188" y="21"/>
                    </a:lnTo>
                    <a:lnTo>
                      <a:pt x="220" y="23"/>
                    </a:lnTo>
                    <a:lnTo>
                      <a:pt x="252" y="26"/>
                    </a:lnTo>
                    <a:lnTo>
                      <a:pt x="252" y="27"/>
                    </a:lnTo>
                    <a:lnTo>
                      <a:pt x="252" y="27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20" y="31"/>
                    </a:lnTo>
                    <a:lnTo>
                      <a:pt x="189" y="33"/>
                    </a:lnTo>
                    <a:lnTo>
                      <a:pt x="157" y="37"/>
                    </a:lnTo>
                    <a:lnTo>
                      <a:pt x="126" y="40"/>
                    </a:lnTo>
                    <a:lnTo>
                      <a:pt x="95" y="42"/>
                    </a:lnTo>
                    <a:lnTo>
                      <a:pt x="63" y="46"/>
                    </a:lnTo>
                    <a:lnTo>
                      <a:pt x="32" y="50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9" name="Freeform 215"/>
              <p:cNvSpPr>
                <a:spLocks/>
              </p:cNvSpPr>
              <p:nvPr/>
            </p:nvSpPr>
            <p:spPr bwMode="auto">
              <a:xfrm>
                <a:off x="2803" y="2241"/>
                <a:ext cx="21" cy="64"/>
              </a:xfrm>
              <a:custGeom>
                <a:avLst/>
                <a:gdLst>
                  <a:gd name="T0" fmla="*/ 0 w 21"/>
                  <a:gd name="T1" fmla="*/ 32 h 64"/>
                  <a:gd name="T2" fmla="*/ 1 w 21"/>
                  <a:gd name="T3" fmla="*/ 45 h 64"/>
                  <a:gd name="T4" fmla="*/ 4 w 21"/>
                  <a:gd name="T5" fmla="*/ 55 h 64"/>
                  <a:gd name="T6" fmla="*/ 5 w 21"/>
                  <a:gd name="T7" fmla="*/ 59 h 64"/>
                  <a:gd name="T8" fmla="*/ 7 w 21"/>
                  <a:gd name="T9" fmla="*/ 62 h 64"/>
                  <a:gd name="T10" fmla="*/ 8 w 21"/>
                  <a:gd name="T11" fmla="*/ 64 h 64"/>
                  <a:gd name="T12" fmla="*/ 10 w 21"/>
                  <a:gd name="T13" fmla="*/ 64 h 64"/>
                  <a:gd name="T14" fmla="*/ 13 w 21"/>
                  <a:gd name="T15" fmla="*/ 64 h 64"/>
                  <a:gd name="T16" fmla="*/ 14 w 21"/>
                  <a:gd name="T17" fmla="*/ 62 h 64"/>
                  <a:gd name="T18" fmla="*/ 16 w 21"/>
                  <a:gd name="T19" fmla="*/ 59 h 64"/>
                  <a:gd name="T20" fmla="*/ 17 w 21"/>
                  <a:gd name="T21" fmla="*/ 55 h 64"/>
                  <a:gd name="T22" fmla="*/ 19 w 21"/>
                  <a:gd name="T23" fmla="*/ 45 h 64"/>
                  <a:gd name="T24" fmla="*/ 21 w 21"/>
                  <a:gd name="T25" fmla="*/ 32 h 64"/>
                  <a:gd name="T26" fmla="*/ 19 w 21"/>
                  <a:gd name="T27" fmla="*/ 20 h 64"/>
                  <a:gd name="T28" fmla="*/ 17 w 21"/>
                  <a:gd name="T29" fmla="*/ 9 h 64"/>
                  <a:gd name="T30" fmla="*/ 16 w 21"/>
                  <a:gd name="T31" fmla="*/ 5 h 64"/>
                  <a:gd name="T32" fmla="*/ 14 w 21"/>
                  <a:gd name="T33" fmla="*/ 3 h 64"/>
                  <a:gd name="T34" fmla="*/ 13 w 21"/>
                  <a:gd name="T35" fmla="*/ 2 h 64"/>
                  <a:gd name="T36" fmla="*/ 10 w 21"/>
                  <a:gd name="T37" fmla="*/ 0 h 64"/>
                  <a:gd name="T38" fmla="*/ 8 w 21"/>
                  <a:gd name="T39" fmla="*/ 2 h 64"/>
                  <a:gd name="T40" fmla="*/ 7 w 21"/>
                  <a:gd name="T41" fmla="*/ 3 h 64"/>
                  <a:gd name="T42" fmla="*/ 5 w 21"/>
                  <a:gd name="T43" fmla="*/ 5 h 64"/>
                  <a:gd name="T44" fmla="*/ 4 w 21"/>
                  <a:gd name="T45" fmla="*/ 9 h 64"/>
                  <a:gd name="T46" fmla="*/ 1 w 21"/>
                  <a:gd name="T47" fmla="*/ 20 h 64"/>
                  <a:gd name="T48" fmla="*/ 0 w 21"/>
                  <a:gd name="T4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64">
                    <a:moveTo>
                      <a:pt x="0" y="32"/>
                    </a:moveTo>
                    <a:lnTo>
                      <a:pt x="1" y="45"/>
                    </a:lnTo>
                    <a:lnTo>
                      <a:pt x="4" y="55"/>
                    </a:lnTo>
                    <a:lnTo>
                      <a:pt x="5" y="59"/>
                    </a:lnTo>
                    <a:lnTo>
                      <a:pt x="7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4" y="62"/>
                    </a:lnTo>
                    <a:lnTo>
                      <a:pt x="16" y="59"/>
                    </a:lnTo>
                    <a:lnTo>
                      <a:pt x="17" y="55"/>
                    </a:lnTo>
                    <a:lnTo>
                      <a:pt x="19" y="45"/>
                    </a:lnTo>
                    <a:lnTo>
                      <a:pt x="21" y="32"/>
                    </a:lnTo>
                    <a:lnTo>
                      <a:pt x="19" y="20"/>
                    </a:lnTo>
                    <a:lnTo>
                      <a:pt x="17" y="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1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0" name="Freeform 216"/>
              <p:cNvSpPr>
                <a:spLocks/>
              </p:cNvSpPr>
              <p:nvPr/>
            </p:nvSpPr>
            <p:spPr bwMode="auto">
              <a:xfrm>
                <a:off x="2803" y="2241"/>
                <a:ext cx="21" cy="64"/>
              </a:xfrm>
              <a:custGeom>
                <a:avLst/>
                <a:gdLst>
                  <a:gd name="T0" fmla="*/ 0 w 21"/>
                  <a:gd name="T1" fmla="*/ 32 h 64"/>
                  <a:gd name="T2" fmla="*/ 1 w 21"/>
                  <a:gd name="T3" fmla="*/ 45 h 64"/>
                  <a:gd name="T4" fmla="*/ 4 w 21"/>
                  <a:gd name="T5" fmla="*/ 55 h 64"/>
                  <a:gd name="T6" fmla="*/ 5 w 21"/>
                  <a:gd name="T7" fmla="*/ 59 h 64"/>
                  <a:gd name="T8" fmla="*/ 7 w 21"/>
                  <a:gd name="T9" fmla="*/ 62 h 64"/>
                  <a:gd name="T10" fmla="*/ 8 w 21"/>
                  <a:gd name="T11" fmla="*/ 64 h 64"/>
                  <a:gd name="T12" fmla="*/ 10 w 21"/>
                  <a:gd name="T13" fmla="*/ 64 h 64"/>
                  <a:gd name="T14" fmla="*/ 13 w 21"/>
                  <a:gd name="T15" fmla="*/ 64 h 64"/>
                  <a:gd name="T16" fmla="*/ 14 w 21"/>
                  <a:gd name="T17" fmla="*/ 62 h 64"/>
                  <a:gd name="T18" fmla="*/ 16 w 21"/>
                  <a:gd name="T19" fmla="*/ 59 h 64"/>
                  <a:gd name="T20" fmla="*/ 17 w 21"/>
                  <a:gd name="T21" fmla="*/ 55 h 64"/>
                  <a:gd name="T22" fmla="*/ 19 w 21"/>
                  <a:gd name="T23" fmla="*/ 45 h 64"/>
                  <a:gd name="T24" fmla="*/ 21 w 21"/>
                  <a:gd name="T25" fmla="*/ 32 h 64"/>
                  <a:gd name="T26" fmla="*/ 19 w 21"/>
                  <a:gd name="T27" fmla="*/ 20 h 64"/>
                  <a:gd name="T28" fmla="*/ 17 w 21"/>
                  <a:gd name="T29" fmla="*/ 9 h 64"/>
                  <a:gd name="T30" fmla="*/ 16 w 21"/>
                  <a:gd name="T31" fmla="*/ 5 h 64"/>
                  <a:gd name="T32" fmla="*/ 14 w 21"/>
                  <a:gd name="T33" fmla="*/ 3 h 64"/>
                  <a:gd name="T34" fmla="*/ 13 w 21"/>
                  <a:gd name="T35" fmla="*/ 2 h 64"/>
                  <a:gd name="T36" fmla="*/ 10 w 21"/>
                  <a:gd name="T37" fmla="*/ 0 h 64"/>
                  <a:gd name="T38" fmla="*/ 8 w 21"/>
                  <a:gd name="T39" fmla="*/ 2 h 64"/>
                  <a:gd name="T40" fmla="*/ 7 w 21"/>
                  <a:gd name="T41" fmla="*/ 3 h 64"/>
                  <a:gd name="T42" fmla="*/ 5 w 21"/>
                  <a:gd name="T43" fmla="*/ 5 h 64"/>
                  <a:gd name="T44" fmla="*/ 4 w 21"/>
                  <a:gd name="T45" fmla="*/ 9 h 64"/>
                  <a:gd name="T46" fmla="*/ 1 w 21"/>
                  <a:gd name="T47" fmla="*/ 20 h 64"/>
                  <a:gd name="T48" fmla="*/ 0 w 21"/>
                  <a:gd name="T4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64">
                    <a:moveTo>
                      <a:pt x="0" y="32"/>
                    </a:moveTo>
                    <a:lnTo>
                      <a:pt x="1" y="45"/>
                    </a:lnTo>
                    <a:lnTo>
                      <a:pt x="4" y="55"/>
                    </a:lnTo>
                    <a:lnTo>
                      <a:pt x="5" y="59"/>
                    </a:lnTo>
                    <a:lnTo>
                      <a:pt x="7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4" y="62"/>
                    </a:lnTo>
                    <a:lnTo>
                      <a:pt x="16" y="59"/>
                    </a:lnTo>
                    <a:lnTo>
                      <a:pt x="17" y="55"/>
                    </a:lnTo>
                    <a:lnTo>
                      <a:pt x="19" y="45"/>
                    </a:lnTo>
                    <a:lnTo>
                      <a:pt x="21" y="32"/>
                    </a:lnTo>
                    <a:lnTo>
                      <a:pt x="19" y="20"/>
                    </a:lnTo>
                    <a:lnTo>
                      <a:pt x="17" y="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1" y="20"/>
                    </a:lnTo>
                    <a:lnTo>
                      <a:pt x="0" y="32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1" name="Freeform 217"/>
              <p:cNvSpPr>
                <a:spLocks/>
              </p:cNvSpPr>
              <p:nvPr/>
            </p:nvSpPr>
            <p:spPr bwMode="auto">
              <a:xfrm>
                <a:off x="3041" y="2154"/>
                <a:ext cx="40" cy="119"/>
              </a:xfrm>
              <a:custGeom>
                <a:avLst/>
                <a:gdLst>
                  <a:gd name="T0" fmla="*/ 40 w 40"/>
                  <a:gd name="T1" fmla="*/ 0 h 119"/>
                  <a:gd name="T2" fmla="*/ 37 w 40"/>
                  <a:gd name="T3" fmla="*/ 14 h 119"/>
                  <a:gd name="T4" fmla="*/ 35 w 40"/>
                  <a:gd name="T5" fmla="*/ 30 h 119"/>
                  <a:gd name="T6" fmla="*/ 32 w 40"/>
                  <a:gd name="T7" fmla="*/ 45 h 119"/>
                  <a:gd name="T8" fmla="*/ 30 w 40"/>
                  <a:gd name="T9" fmla="*/ 59 h 119"/>
                  <a:gd name="T10" fmla="*/ 28 w 40"/>
                  <a:gd name="T11" fmla="*/ 75 h 119"/>
                  <a:gd name="T12" fmla="*/ 26 w 40"/>
                  <a:gd name="T13" fmla="*/ 90 h 119"/>
                  <a:gd name="T14" fmla="*/ 23 w 40"/>
                  <a:gd name="T15" fmla="*/ 104 h 119"/>
                  <a:gd name="T16" fmla="*/ 21 w 40"/>
                  <a:gd name="T17" fmla="*/ 119 h 119"/>
                  <a:gd name="T18" fmla="*/ 21 w 40"/>
                  <a:gd name="T19" fmla="*/ 119 h 119"/>
                  <a:gd name="T20" fmla="*/ 21 w 40"/>
                  <a:gd name="T21" fmla="*/ 119 h 119"/>
                  <a:gd name="T22" fmla="*/ 21 w 40"/>
                  <a:gd name="T23" fmla="*/ 119 h 119"/>
                  <a:gd name="T24" fmla="*/ 21 w 40"/>
                  <a:gd name="T25" fmla="*/ 119 h 119"/>
                  <a:gd name="T26" fmla="*/ 18 w 40"/>
                  <a:gd name="T27" fmla="*/ 104 h 119"/>
                  <a:gd name="T28" fmla="*/ 15 w 40"/>
                  <a:gd name="T29" fmla="*/ 90 h 119"/>
                  <a:gd name="T30" fmla="*/ 13 w 40"/>
                  <a:gd name="T31" fmla="*/ 75 h 119"/>
                  <a:gd name="T32" fmla="*/ 10 w 40"/>
                  <a:gd name="T33" fmla="*/ 59 h 119"/>
                  <a:gd name="T34" fmla="*/ 8 w 40"/>
                  <a:gd name="T35" fmla="*/ 45 h 119"/>
                  <a:gd name="T36" fmla="*/ 5 w 40"/>
                  <a:gd name="T37" fmla="*/ 30 h 119"/>
                  <a:gd name="T38" fmla="*/ 3 w 40"/>
                  <a:gd name="T39" fmla="*/ 14 h 119"/>
                  <a:gd name="T40" fmla="*/ 0 w 40"/>
                  <a:gd name="T41" fmla="*/ 0 h 119"/>
                  <a:gd name="T42" fmla="*/ 10 w 40"/>
                  <a:gd name="T43" fmla="*/ 0 h 119"/>
                  <a:gd name="T44" fmla="*/ 21 w 40"/>
                  <a:gd name="T45" fmla="*/ 0 h 119"/>
                  <a:gd name="T46" fmla="*/ 30 w 40"/>
                  <a:gd name="T47" fmla="*/ 0 h 119"/>
                  <a:gd name="T48" fmla="*/ 40 w 40"/>
                  <a:gd name="T4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19">
                    <a:moveTo>
                      <a:pt x="40" y="0"/>
                    </a:moveTo>
                    <a:lnTo>
                      <a:pt x="37" y="14"/>
                    </a:lnTo>
                    <a:lnTo>
                      <a:pt x="35" y="30"/>
                    </a:lnTo>
                    <a:lnTo>
                      <a:pt x="32" y="45"/>
                    </a:lnTo>
                    <a:lnTo>
                      <a:pt x="30" y="59"/>
                    </a:lnTo>
                    <a:lnTo>
                      <a:pt x="28" y="75"/>
                    </a:lnTo>
                    <a:lnTo>
                      <a:pt x="26" y="90"/>
                    </a:lnTo>
                    <a:lnTo>
                      <a:pt x="23" y="104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18" y="104"/>
                    </a:lnTo>
                    <a:lnTo>
                      <a:pt x="15" y="90"/>
                    </a:lnTo>
                    <a:lnTo>
                      <a:pt x="13" y="75"/>
                    </a:lnTo>
                    <a:lnTo>
                      <a:pt x="10" y="59"/>
                    </a:lnTo>
                    <a:lnTo>
                      <a:pt x="8" y="45"/>
                    </a:lnTo>
                    <a:lnTo>
                      <a:pt x="5" y="30"/>
                    </a:lnTo>
                    <a:lnTo>
                      <a:pt x="3" y="1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2" name="Freeform 218"/>
              <p:cNvSpPr>
                <a:spLocks/>
              </p:cNvSpPr>
              <p:nvPr/>
            </p:nvSpPr>
            <p:spPr bwMode="auto">
              <a:xfrm>
                <a:off x="3041" y="2154"/>
                <a:ext cx="40" cy="119"/>
              </a:xfrm>
              <a:custGeom>
                <a:avLst/>
                <a:gdLst>
                  <a:gd name="T0" fmla="*/ 40 w 40"/>
                  <a:gd name="T1" fmla="*/ 0 h 119"/>
                  <a:gd name="T2" fmla="*/ 37 w 40"/>
                  <a:gd name="T3" fmla="*/ 14 h 119"/>
                  <a:gd name="T4" fmla="*/ 35 w 40"/>
                  <a:gd name="T5" fmla="*/ 30 h 119"/>
                  <a:gd name="T6" fmla="*/ 32 w 40"/>
                  <a:gd name="T7" fmla="*/ 45 h 119"/>
                  <a:gd name="T8" fmla="*/ 30 w 40"/>
                  <a:gd name="T9" fmla="*/ 59 h 119"/>
                  <a:gd name="T10" fmla="*/ 28 w 40"/>
                  <a:gd name="T11" fmla="*/ 75 h 119"/>
                  <a:gd name="T12" fmla="*/ 26 w 40"/>
                  <a:gd name="T13" fmla="*/ 90 h 119"/>
                  <a:gd name="T14" fmla="*/ 23 w 40"/>
                  <a:gd name="T15" fmla="*/ 104 h 119"/>
                  <a:gd name="T16" fmla="*/ 21 w 40"/>
                  <a:gd name="T17" fmla="*/ 119 h 119"/>
                  <a:gd name="T18" fmla="*/ 21 w 40"/>
                  <a:gd name="T19" fmla="*/ 119 h 119"/>
                  <a:gd name="T20" fmla="*/ 21 w 40"/>
                  <a:gd name="T21" fmla="*/ 119 h 119"/>
                  <a:gd name="T22" fmla="*/ 21 w 40"/>
                  <a:gd name="T23" fmla="*/ 119 h 119"/>
                  <a:gd name="T24" fmla="*/ 21 w 40"/>
                  <a:gd name="T25" fmla="*/ 119 h 119"/>
                  <a:gd name="T26" fmla="*/ 18 w 40"/>
                  <a:gd name="T27" fmla="*/ 104 h 119"/>
                  <a:gd name="T28" fmla="*/ 15 w 40"/>
                  <a:gd name="T29" fmla="*/ 90 h 119"/>
                  <a:gd name="T30" fmla="*/ 13 w 40"/>
                  <a:gd name="T31" fmla="*/ 75 h 119"/>
                  <a:gd name="T32" fmla="*/ 10 w 40"/>
                  <a:gd name="T33" fmla="*/ 59 h 119"/>
                  <a:gd name="T34" fmla="*/ 8 w 40"/>
                  <a:gd name="T35" fmla="*/ 45 h 119"/>
                  <a:gd name="T36" fmla="*/ 5 w 40"/>
                  <a:gd name="T37" fmla="*/ 30 h 119"/>
                  <a:gd name="T38" fmla="*/ 3 w 40"/>
                  <a:gd name="T39" fmla="*/ 14 h 119"/>
                  <a:gd name="T40" fmla="*/ 0 w 40"/>
                  <a:gd name="T41" fmla="*/ 0 h 119"/>
                  <a:gd name="T42" fmla="*/ 10 w 40"/>
                  <a:gd name="T43" fmla="*/ 0 h 119"/>
                  <a:gd name="T44" fmla="*/ 21 w 40"/>
                  <a:gd name="T45" fmla="*/ 0 h 119"/>
                  <a:gd name="T46" fmla="*/ 30 w 40"/>
                  <a:gd name="T47" fmla="*/ 0 h 119"/>
                  <a:gd name="T48" fmla="*/ 40 w 40"/>
                  <a:gd name="T4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19">
                    <a:moveTo>
                      <a:pt x="40" y="0"/>
                    </a:moveTo>
                    <a:lnTo>
                      <a:pt x="37" y="14"/>
                    </a:lnTo>
                    <a:lnTo>
                      <a:pt x="35" y="30"/>
                    </a:lnTo>
                    <a:lnTo>
                      <a:pt x="32" y="45"/>
                    </a:lnTo>
                    <a:lnTo>
                      <a:pt x="30" y="59"/>
                    </a:lnTo>
                    <a:lnTo>
                      <a:pt x="28" y="75"/>
                    </a:lnTo>
                    <a:lnTo>
                      <a:pt x="26" y="90"/>
                    </a:lnTo>
                    <a:lnTo>
                      <a:pt x="23" y="104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18" y="104"/>
                    </a:lnTo>
                    <a:lnTo>
                      <a:pt x="15" y="90"/>
                    </a:lnTo>
                    <a:lnTo>
                      <a:pt x="13" y="75"/>
                    </a:lnTo>
                    <a:lnTo>
                      <a:pt x="10" y="59"/>
                    </a:lnTo>
                    <a:lnTo>
                      <a:pt x="8" y="45"/>
                    </a:lnTo>
                    <a:lnTo>
                      <a:pt x="5" y="30"/>
                    </a:lnTo>
                    <a:lnTo>
                      <a:pt x="3" y="1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3" name="Freeform 219"/>
              <p:cNvSpPr>
                <a:spLocks/>
              </p:cNvSpPr>
              <p:nvPr/>
            </p:nvSpPr>
            <p:spPr bwMode="auto">
              <a:xfrm>
                <a:off x="3030" y="2145"/>
                <a:ext cx="62" cy="12"/>
              </a:xfrm>
              <a:custGeom>
                <a:avLst/>
                <a:gdLst>
                  <a:gd name="T0" fmla="*/ 32 w 62"/>
                  <a:gd name="T1" fmla="*/ 0 h 12"/>
                  <a:gd name="T2" fmla="*/ 19 w 62"/>
                  <a:gd name="T3" fmla="*/ 0 h 12"/>
                  <a:gd name="T4" fmla="*/ 9 w 62"/>
                  <a:gd name="T5" fmla="*/ 2 h 12"/>
                  <a:gd name="T6" fmla="*/ 2 w 62"/>
                  <a:gd name="T7" fmla="*/ 4 h 12"/>
                  <a:gd name="T8" fmla="*/ 0 w 62"/>
                  <a:gd name="T9" fmla="*/ 5 h 12"/>
                  <a:gd name="T10" fmla="*/ 2 w 62"/>
                  <a:gd name="T11" fmla="*/ 8 h 12"/>
                  <a:gd name="T12" fmla="*/ 9 w 62"/>
                  <a:gd name="T13" fmla="*/ 11 h 12"/>
                  <a:gd name="T14" fmla="*/ 19 w 62"/>
                  <a:gd name="T15" fmla="*/ 12 h 12"/>
                  <a:gd name="T16" fmla="*/ 32 w 62"/>
                  <a:gd name="T17" fmla="*/ 12 h 12"/>
                  <a:gd name="T18" fmla="*/ 43 w 62"/>
                  <a:gd name="T19" fmla="*/ 12 h 12"/>
                  <a:gd name="T20" fmla="*/ 53 w 62"/>
                  <a:gd name="T21" fmla="*/ 11 h 12"/>
                  <a:gd name="T22" fmla="*/ 60 w 62"/>
                  <a:gd name="T23" fmla="*/ 8 h 12"/>
                  <a:gd name="T24" fmla="*/ 62 w 62"/>
                  <a:gd name="T25" fmla="*/ 5 h 12"/>
                  <a:gd name="T26" fmla="*/ 60 w 62"/>
                  <a:gd name="T27" fmla="*/ 4 h 12"/>
                  <a:gd name="T28" fmla="*/ 53 w 62"/>
                  <a:gd name="T29" fmla="*/ 2 h 12"/>
                  <a:gd name="T30" fmla="*/ 43 w 62"/>
                  <a:gd name="T31" fmla="*/ 0 h 12"/>
                  <a:gd name="T32" fmla="*/ 32 w 62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2">
                    <a:moveTo>
                      <a:pt x="32" y="0"/>
                    </a:moveTo>
                    <a:lnTo>
                      <a:pt x="19" y="0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9" y="11"/>
                    </a:lnTo>
                    <a:lnTo>
                      <a:pt x="19" y="12"/>
                    </a:lnTo>
                    <a:lnTo>
                      <a:pt x="32" y="12"/>
                    </a:lnTo>
                    <a:lnTo>
                      <a:pt x="43" y="12"/>
                    </a:lnTo>
                    <a:lnTo>
                      <a:pt x="53" y="11"/>
                    </a:lnTo>
                    <a:lnTo>
                      <a:pt x="60" y="8"/>
                    </a:lnTo>
                    <a:lnTo>
                      <a:pt x="62" y="5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4" name="Freeform 220"/>
              <p:cNvSpPr>
                <a:spLocks/>
              </p:cNvSpPr>
              <p:nvPr/>
            </p:nvSpPr>
            <p:spPr bwMode="auto">
              <a:xfrm>
                <a:off x="3030" y="2145"/>
                <a:ext cx="62" cy="12"/>
              </a:xfrm>
              <a:custGeom>
                <a:avLst/>
                <a:gdLst>
                  <a:gd name="T0" fmla="*/ 32 w 62"/>
                  <a:gd name="T1" fmla="*/ 0 h 12"/>
                  <a:gd name="T2" fmla="*/ 19 w 62"/>
                  <a:gd name="T3" fmla="*/ 0 h 12"/>
                  <a:gd name="T4" fmla="*/ 9 w 62"/>
                  <a:gd name="T5" fmla="*/ 2 h 12"/>
                  <a:gd name="T6" fmla="*/ 2 w 62"/>
                  <a:gd name="T7" fmla="*/ 4 h 12"/>
                  <a:gd name="T8" fmla="*/ 0 w 62"/>
                  <a:gd name="T9" fmla="*/ 5 h 12"/>
                  <a:gd name="T10" fmla="*/ 2 w 62"/>
                  <a:gd name="T11" fmla="*/ 8 h 12"/>
                  <a:gd name="T12" fmla="*/ 9 w 62"/>
                  <a:gd name="T13" fmla="*/ 11 h 12"/>
                  <a:gd name="T14" fmla="*/ 19 w 62"/>
                  <a:gd name="T15" fmla="*/ 12 h 12"/>
                  <a:gd name="T16" fmla="*/ 32 w 62"/>
                  <a:gd name="T17" fmla="*/ 12 h 12"/>
                  <a:gd name="T18" fmla="*/ 43 w 62"/>
                  <a:gd name="T19" fmla="*/ 12 h 12"/>
                  <a:gd name="T20" fmla="*/ 53 w 62"/>
                  <a:gd name="T21" fmla="*/ 11 h 12"/>
                  <a:gd name="T22" fmla="*/ 60 w 62"/>
                  <a:gd name="T23" fmla="*/ 8 h 12"/>
                  <a:gd name="T24" fmla="*/ 62 w 62"/>
                  <a:gd name="T25" fmla="*/ 5 h 12"/>
                  <a:gd name="T26" fmla="*/ 60 w 62"/>
                  <a:gd name="T27" fmla="*/ 4 h 12"/>
                  <a:gd name="T28" fmla="*/ 53 w 62"/>
                  <a:gd name="T29" fmla="*/ 2 h 12"/>
                  <a:gd name="T30" fmla="*/ 43 w 62"/>
                  <a:gd name="T31" fmla="*/ 0 h 12"/>
                  <a:gd name="T32" fmla="*/ 32 w 62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2">
                    <a:moveTo>
                      <a:pt x="32" y="0"/>
                    </a:moveTo>
                    <a:lnTo>
                      <a:pt x="19" y="0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9" y="11"/>
                    </a:lnTo>
                    <a:lnTo>
                      <a:pt x="19" y="12"/>
                    </a:lnTo>
                    <a:lnTo>
                      <a:pt x="32" y="12"/>
                    </a:lnTo>
                    <a:lnTo>
                      <a:pt x="43" y="12"/>
                    </a:lnTo>
                    <a:lnTo>
                      <a:pt x="53" y="11"/>
                    </a:lnTo>
                    <a:lnTo>
                      <a:pt x="60" y="8"/>
                    </a:lnTo>
                    <a:lnTo>
                      <a:pt x="62" y="5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5" name="Line 221"/>
              <p:cNvSpPr>
                <a:spLocks noChangeShapeType="1"/>
              </p:cNvSpPr>
              <p:nvPr/>
            </p:nvSpPr>
            <p:spPr bwMode="auto">
              <a:xfrm>
                <a:off x="1580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6" name="Line 222"/>
              <p:cNvSpPr>
                <a:spLocks noChangeShapeType="1"/>
              </p:cNvSpPr>
              <p:nvPr/>
            </p:nvSpPr>
            <p:spPr bwMode="auto">
              <a:xfrm>
                <a:off x="159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7" name="Line 223"/>
              <p:cNvSpPr>
                <a:spLocks noChangeShapeType="1"/>
              </p:cNvSpPr>
              <p:nvPr/>
            </p:nvSpPr>
            <p:spPr bwMode="auto">
              <a:xfrm>
                <a:off x="161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8" name="Line 224"/>
              <p:cNvSpPr>
                <a:spLocks noChangeShapeType="1"/>
              </p:cNvSpPr>
              <p:nvPr/>
            </p:nvSpPr>
            <p:spPr bwMode="auto">
              <a:xfrm>
                <a:off x="1621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9" name="Line 225"/>
              <p:cNvSpPr>
                <a:spLocks noChangeShapeType="1"/>
              </p:cNvSpPr>
              <p:nvPr/>
            </p:nvSpPr>
            <p:spPr bwMode="auto">
              <a:xfrm>
                <a:off x="1638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0" name="Line 226"/>
              <p:cNvSpPr>
                <a:spLocks noChangeShapeType="1"/>
              </p:cNvSpPr>
              <p:nvPr/>
            </p:nvSpPr>
            <p:spPr bwMode="auto">
              <a:xfrm>
                <a:off x="164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1" name="Line 227"/>
              <p:cNvSpPr>
                <a:spLocks noChangeShapeType="1"/>
              </p:cNvSpPr>
              <p:nvPr/>
            </p:nvSpPr>
            <p:spPr bwMode="auto">
              <a:xfrm>
                <a:off x="1667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2" name="Line 228"/>
              <p:cNvSpPr>
                <a:spLocks noChangeShapeType="1"/>
              </p:cNvSpPr>
              <p:nvPr/>
            </p:nvSpPr>
            <p:spPr bwMode="auto">
              <a:xfrm>
                <a:off x="1679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3" name="Line 229"/>
              <p:cNvSpPr>
                <a:spLocks noChangeShapeType="1"/>
              </p:cNvSpPr>
              <p:nvPr/>
            </p:nvSpPr>
            <p:spPr bwMode="auto">
              <a:xfrm>
                <a:off x="1695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4" name="Line 230"/>
              <p:cNvSpPr>
                <a:spLocks noChangeShapeType="1"/>
              </p:cNvSpPr>
              <p:nvPr/>
            </p:nvSpPr>
            <p:spPr bwMode="auto">
              <a:xfrm>
                <a:off x="1707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5" name="Line 231"/>
              <p:cNvSpPr>
                <a:spLocks noChangeShapeType="1"/>
              </p:cNvSpPr>
              <p:nvPr/>
            </p:nvSpPr>
            <p:spPr bwMode="auto">
              <a:xfrm>
                <a:off x="172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6" name="Line 232"/>
              <p:cNvSpPr>
                <a:spLocks noChangeShapeType="1"/>
              </p:cNvSpPr>
              <p:nvPr/>
            </p:nvSpPr>
            <p:spPr bwMode="auto">
              <a:xfrm>
                <a:off x="173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7" name="Line 233"/>
              <p:cNvSpPr>
                <a:spLocks noChangeShapeType="1"/>
              </p:cNvSpPr>
              <p:nvPr/>
            </p:nvSpPr>
            <p:spPr bwMode="auto">
              <a:xfrm>
                <a:off x="1753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8" name="Line 234"/>
              <p:cNvSpPr>
                <a:spLocks noChangeShapeType="1"/>
              </p:cNvSpPr>
              <p:nvPr/>
            </p:nvSpPr>
            <p:spPr bwMode="auto">
              <a:xfrm>
                <a:off x="176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9" name="Line 235"/>
              <p:cNvSpPr>
                <a:spLocks noChangeShapeType="1"/>
              </p:cNvSpPr>
              <p:nvPr/>
            </p:nvSpPr>
            <p:spPr bwMode="auto">
              <a:xfrm>
                <a:off x="1782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0" name="Line 236"/>
              <p:cNvSpPr>
                <a:spLocks noChangeShapeType="1"/>
              </p:cNvSpPr>
              <p:nvPr/>
            </p:nvSpPr>
            <p:spPr bwMode="auto">
              <a:xfrm>
                <a:off x="1794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1" name="Line 237"/>
              <p:cNvSpPr>
                <a:spLocks noChangeShapeType="1"/>
              </p:cNvSpPr>
              <p:nvPr/>
            </p:nvSpPr>
            <p:spPr bwMode="auto">
              <a:xfrm>
                <a:off x="1810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2" name="Line 238"/>
              <p:cNvSpPr>
                <a:spLocks noChangeShapeType="1"/>
              </p:cNvSpPr>
              <p:nvPr/>
            </p:nvSpPr>
            <p:spPr bwMode="auto">
              <a:xfrm>
                <a:off x="182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3" name="Line 239"/>
              <p:cNvSpPr>
                <a:spLocks noChangeShapeType="1"/>
              </p:cNvSpPr>
              <p:nvPr/>
            </p:nvSpPr>
            <p:spPr bwMode="auto">
              <a:xfrm>
                <a:off x="184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4" name="Line 240"/>
              <p:cNvSpPr>
                <a:spLocks noChangeShapeType="1"/>
              </p:cNvSpPr>
              <p:nvPr/>
            </p:nvSpPr>
            <p:spPr bwMode="auto">
              <a:xfrm>
                <a:off x="1851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5" name="Line 241"/>
              <p:cNvSpPr>
                <a:spLocks noChangeShapeType="1"/>
              </p:cNvSpPr>
              <p:nvPr/>
            </p:nvSpPr>
            <p:spPr bwMode="auto">
              <a:xfrm>
                <a:off x="1868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6" name="Line 242"/>
              <p:cNvSpPr>
                <a:spLocks noChangeShapeType="1"/>
              </p:cNvSpPr>
              <p:nvPr/>
            </p:nvSpPr>
            <p:spPr bwMode="auto">
              <a:xfrm>
                <a:off x="187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7" name="Line 243"/>
              <p:cNvSpPr>
                <a:spLocks noChangeShapeType="1"/>
              </p:cNvSpPr>
              <p:nvPr/>
            </p:nvSpPr>
            <p:spPr bwMode="auto">
              <a:xfrm>
                <a:off x="1897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8" name="Line 244"/>
              <p:cNvSpPr>
                <a:spLocks noChangeShapeType="1"/>
              </p:cNvSpPr>
              <p:nvPr/>
            </p:nvSpPr>
            <p:spPr bwMode="auto">
              <a:xfrm>
                <a:off x="1909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9" name="Line 245"/>
              <p:cNvSpPr>
                <a:spLocks noChangeShapeType="1"/>
              </p:cNvSpPr>
              <p:nvPr/>
            </p:nvSpPr>
            <p:spPr bwMode="auto">
              <a:xfrm>
                <a:off x="1926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0" name="Line 246"/>
              <p:cNvSpPr>
                <a:spLocks noChangeShapeType="1"/>
              </p:cNvSpPr>
              <p:nvPr/>
            </p:nvSpPr>
            <p:spPr bwMode="auto">
              <a:xfrm>
                <a:off x="1937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1" name="Line 247"/>
              <p:cNvSpPr>
                <a:spLocks noChangeShapeType="1"/>
              </p:cNvSpPr>
              <p:nvPr/>
            </p:nvSpPr>
            <p:spPr bwMode="auto">
              <a:xfrm>
                <a:off x="195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2" name="Line 248"/>
              <p:cNvSpPr>
                <a:spLocks noChangeShapeType="1"/>
              </p:cNvSpPr>
              <p:nvPr/>
            </p:nvSpPr>
            <p:spPr bwMode="auto">
              <a:xfrm>
                <a:off x="196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3" name="Line 249"/>
              <p:cNvSpPr>
                <a:spLocks noChangeShapeType="1"/>
              </p:cNvSpPr>
              <p:nvPr/>
            </p:nvSpPr>
            <p:spPr bwMode="auto">
              <a:xfrm>
                <a:off x="1983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4" name="Line 250"/>
              <p:cNvSpPr>
                <a:spLocks noChangeShapeType="1"/>
              </p:cNvSpPr>
              <p:nvPr/>
            </p:nvSpPr>
            <p:spPr bwMode="auto">
              <a:xfrm>
                <a:off x="1995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5" name="Line 251"/>
              <p:cNvSpPr>
                <a:spLocks noChangeShapeType="1"/>
              </p:cNvSpPr>
              <p:nvPr/>
            </p:nvSpPr>
            <p:spPr bwMode="auto">
              <a:xfrm>
                <a:off x="2013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6" name="Line 252"/>
              <p:cNvSpPr>
                <a:spLocks noChangeShapeType="1"/>
              </p:cNvSpPr>
              <p:nvPr/>
            </p:nvSpPr>
            <p:spPr bwMode="auto">
              <a:xfrm>
                <a:off x="202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7" name="Line 253"/>
              <p:cNvSpPr>
                <a:spLocks noChangeShapeType="1"/>
              </p:cNvSpPr>
              <p:nvPr/>
            </p:nvSpPr>
            <p:spPr bwMode="auto">
              <a:xfrm>
                <a:off x="2042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8" name="Line 254"/>
              <p:cNvSpPr>
                <a:spLocks noChangeShapeType="1"/>
              </p:cNvSpPr>
              <p:nvPr/>
            </p:nvSpPr>
            <p:spPr bwMode="auto">
              <a:xfrm>
                <a:off x="2053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9" name="Line 255"/>
              <p:cNvSpPr>
                <a:spLocks noChangeShapeType="1"/>
              </p:cNvSpPr>
              <p:nvPr/>
            </p:nvSpPr>
            <p:spPr bwMode="auto">
              <a:xfrm>
                <a:off x="2070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0" name="Line 256"/>
              <p:cNvSpPr>
                <a:spLocks noChangeShapeType="1"/>
              </p:cNvSpPr>
              <p:nvPr/>
            </p:nvSpPr>
            <p:spPr bwMode="auto">
              <a:xfrm>
                <a:off x="208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1" name="Line 257"/>
              <p:cNvSpPr>
                <a:spLocks noChangeShapeType="1"/>
              </p:cNvSpPr>
              <p:nvPr/>
            </p:nvSpPr>
            <p:spPr bwMode="auto">
              <a:xfrm>
                <a:off x="210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2" name="Line 258"/>
              <p:cNvSpPr>
                <a:spLocks noChangeShapeType="1"/>
              </p:cNvSpPr>
              <p:nvPr/>
            </p:nvSpPr>
            <p:spPr bwMode="auto">
              <a:xfrm>
                <a:off x="2111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3" name="Line 259"/>
              <p:cNvSpPr>
                <a:spLocks noChangeShapeType="1"/>
              </p:cNvSpPr>
              <p:nvPr/>
            </p:nvSpPr>
            <p:spPr bwMode="auto">
              <a:xfrm>
                <a:off x="2128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4" name="Line 260"/>
              <p:cNvSpPr>
                <a:spLocks noChangeShapeType="1"/>
              </p:cNvSpPr>
              <p:nvPr/>
            </p:nvSpPr>
            <p:spPr bwMode="auto">
              <a:xfrm>
                <a:off x="213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5" name="Line 261"/>
              <p:cNvSpPr>
                <a:spLocks noChangeShapeType="1"/>
              </p:cNvSpPr>
              <p:nvPr/>
            </p:nvSpPr>
            <p:spPr bwMode="auto">
              <a:xfrm>
                <a:off x="2157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6" name="Line 262"/>
              <p:cNvSpPr>
                <a:spLocks noChangeShapeType="1"/>
              </p:cNvSpPr>
              <p:nvPr/>
            </p:nvSpPr>
            <p:spPr bwMode="auto">
              <a:xfrm>
                <a:off x="2169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7" name="Line 263"/>
              <p:cNvSpPr>
                <a:spLocks noChangeShapeType="1"/>
              </p:cNvSpPr>
              <p:nvPr/>
            </p:nvSpPr>
            <p:spPr bwMode="auto">
              <a:xfrm>
                <a:off x="2185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8" name="Line 264"/>
              <p:cNvSpPr>
                <a:spLocks noChangeShapeType="1"/>
              </p:cNvSpPr>
              <p:nvPr/>
            </p:nvSpPr>
            <p:spPr bwMode="auto">
              <a:xfrm>
                <a:off x="2197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9" name="Line 265"/>
              <p:cNvSpPr>
                <a:spLocks noChangeShapeType="1"/>
              </p:cNvSpPr>
              <p:nvPr/>
            </p:nvSpPr>
            <p:spPr bwMode="auto">
              <a:xfrm>
                <a:off x="221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0" name="Line 266"/>
              <p:cNvSpPr>
                <a:spLocks noChangeShapeType="1"/>
              </p:cNvSpPr>
              <p:nvPr/>
            </p:nvSpPr>
            <p:spPr bwMode="auto">
              <a:xfrm>
                <a:off x="222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1" name="Line 267"/>
              <p:cNvSpPr>
                <a:spLocks noChangeShapeType="1"/>
              </p:cNvSpPr>
              <p:nvPr/>
            </p:nvSpPr>
            <p:spPr bwMode="auto">
              <a:xfrm>
                <a:off x="2243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2" name="Line 268"/>
              <p:cNvSpPr>
                <a:spLocks noChangeShapeType="1"/>
              </p:cNvSpPr>
              <p:nvPr/>
            </p:nvSpPr>
            <p:spPr bwMode="auto">
              <a:xfrm>
                <a:off x="225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3" name="Line 269"/>
              <p:cNvSpPr>
                <a:spLocks noChangeShapeType="1"/>
              </p:cNvSpPr>
              <p:nvPr/>
            </p:nvSpPr>
            <p:spPr bwMode="auto">
              <a:xfrm>
                <a:off x="2272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4" name="Line 270"/>
              <p:cNvSpPr>
                <a:spLocks noChangeShapeType="1"/>
              </p:cNvSpPr>
              <p:nvPr/>
            </p:nvSpPr>
            <p:spPr bwMode="auto">
              <a:xfrm>
                <a:off x="2284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5" name="Line 271"/>
              <p:cNvSpPr>
                <a:spLocks noChangeShapeType="1"/>
              </p:cNvSpPr>
              <p:nvPr/>
            </p:nvSpPr>
            <p:spPr bwMode="auto">
              <a:xfrm>
                <a:off x="2300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6" name="Line 272"/>
              <p:cNvSpPr>
                <a:spLocks noChangeShapeType="1"/>
              </p:cNvSpPr>
              <p:nvPr/>
            </p:nvSpPr>
            <p:spPr bwMode="auto">
              <a:xfrm>
                <a:off x="231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7" name="Line 273"/>
              <p:cNvSpPr>
                <a:spLocks noChangeShapeType="1"/>
              </p:cNvSpPr>
              <p:nvPr/>
            </p:nvSpPr>
            <p:spPr bwMode="auto">
              <a:xfrm>
                <a:off x="233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8" name="Line 274"/>
              <p:cNvSpPr>
                <a:spLocks noChangeShapeType="1"/>
              </p:cNvSpPr>
              <p:nvPr/>
            </p:nvSpPr>
            <p:spPr bwMode="auto">
              <a:xfrm>
                <a:off x="2341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9" name="Line 275"/>
              <p:cNvSpPr>
                <a:spLocks noChangeShapeType="1"/>
              </p:cNvSpPr>
              <p:nvPr/>
            </p:nvSpPr>
            <p:spPr bwMode="auto">
              <a:xfrm>
                <a:off x="2358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0" name="Line 276"/>
              <p:cNvSpPr>
                <a:spLocks noChangeShapeType="1"/>
              </p:cNvSpPr>
              <p:nvPr/>
            </p:nvSpPr>
            <p:spPr bwMode="auto">
              <a:xfrm>
                <a:off x="236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1" name="Line 277"/>
              <p:cNvSpPr>
                <a:spLocks noChangeShapeType="1"/>
              </p:cNvSpPr>
              <p:nvPr/>
            </p:nvSpPr>
            <p:spPr bwMode="auto">
              <a:xfrm>
                <a:off x="2387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2" name="Line 278"/>
              <p:cNvSpPr>
                <a:spLocks noChangeShapeType="1"/>
              </p:cNvSpPr>
              <p:nvPr/>
            </p:nvSpPr>
            <p:spPr bwMode="auto">
              <a:xfrm>
                <a:off x="2399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3" name="Line 279"/>
              <p:cNvSpPr>
                <a:spLocks noChangeShapeType="1"/>
              </p:cNvSpPr>
              <p:nvPr/>
            </p:nvSpPr>
            <p:spPr bwMode="auto">
              <a:xfrm>
                <a:off x="2416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4" name="Line 280"/>
              <p:cNvSpPr>
                <a:spLocks noChangeShapeType="1"/>
              </p:cNvSpPr>
              <p:nvPr/>
            </p:nvSpPr>
            <p:spPr bwMode="auto">
              <a:xfrm>
                <a:off x="2427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5" name="Line 281"/>
              <p:cNvSpPr>
                <a:spLocks noChangeShapeType="1"/>
              </p:cNvSpPr>
              <p:nvPr/>
            </p:nvSpPr>
            <p:spPr bwMode="auto">
              <a:xfrm>
                <a:off x="244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6" name="Line 282"/>
              <p:cNvSpPr>
                <a:spLocks noChangeShapeType="1"/>
              </p:cNvSpPr>
              <p:nvPr/>
            </p:nvSpPr>
            <p:spPr bwMode="auto">
              <a:xfrm>
                <a:off x="245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7" name="Line 283"/>
              <p:cNvSpPr>
                <a:spLocks noChangeShapeType="1"/>
              </p:cNvSpPr>
              <p:nvPr/>
            </p:nvSpPr>
            <p:spPr bwMode="auto">
              <a:xfrm>
                <a:off x="2473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8" name="Line 284"/>
              <p:cNvSpPr>
                <a:spLocks noChangeShapeType="1"/>
              </p:cNvSpPr>
              <p:nvPr/>
            </p:nvSpPr>
            <p:spPr bwMode="auto">
              <a:xfrm>
                <a:off x="2485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9" name="Line 285"/>
              <p:cNvSpPr>
                <a:spLocks noChangeShapeType="1"/>
              </p:cNvSpPr>
              <p:nvPr/>
            </p:nvSpPr>
            <p:spPr bwMode="auto">
              <a:xfrm>
                <a:off x="2503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0" name="Line 286"/>
              <p:cNvSpPr>
                <a:spLocks noChangeShapeType="1"/>
              </p:cNvSpPr>
              <p:nvPr/>
            </p:nvSpPr>
            <p:spPr bwMode="auto">
              <a:xfrm>
                <a:off x="251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1" name="Line 287"/>
              <p:cNvSpPr>
                <a:spLocks noChangeShapeType="1"/>
              </p:cNvSpPr>
              <p:nvPr/>
            </p:nvSpPr>
            <p:spPr bwMode="auto">
              <a:xfrm>
                <a:off x="2531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2" name="Line 288"/>
              <p:cNvSpPr>
                <a:spLocks noChangeShapeType="1"/>
              </p:cNvSpPr>
              <p:nvPr/>
            </p:nvSpPr>
            <p:spPr bwMode="auto">
              <a:xfrm>
                <a:off x="2542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3" name="Line 289"/>
              <p:cNvSpPr>
                <a:spLocks noChangeShapeType="1"/>
              </p:cNvSpPr>
              <p:nvPr/>
            </p:nvSpPr>
            <p:spPr bwMode="auto">
              <a:xfrm>
                <a:off x="256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4" name="Line 290"/>
              <p:cNvSpPr>
                <a:spLocks noChangeShapeType="1"/>
              </p:cNvSpPr>
              <p:nvPr/>
            </p:nvSpPr>
            <p:spPr bwMode="auto">
              <a:xfrm>
                <a:off x="257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5" name="Line 291"/>
              <p:cNvSpPr>
                <a:spLocks noChangeShapeType="1"/>
              </p:cNvSpPr>
              <p:nvPr/>
            </p:nvSpPr>
            <p:spPr bwMode="auto">
              <a:xfrm>
                <a:off x="2588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6" name="Line 292"/>
              <p:cNvSpPr>
                <a:spLocks noChangeShapeType="1"/>
              </p:cNvSpPr>
              <p:nvPr/>
            </p:nvSpPr>
            <p:spPr bwMode="auto">
              <a:xfrm>
                <a:off x="2600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7" name="Line 293"/>
              <p:cNvSpPr>
                <a:spLocks noChangeShapeType="1"/>
              </p:cNvSpPr>
              <p:nvPr/>
            </p:nvSpPr>
            <p:spPr bwMode="auto">
              <a:xfrm>
                <a:off x="2618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8" name="Line 294"/>
              <p:cNvSpPr>
                <a:spLocks noChangeShapeType="1"/>
              </p:cNvSpPr>
              <p:nvPr/>
            </p:nvSpPr>
            <p:spPr bwMode="auto">
              <a:xfrm>
                <a:off x="262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9" name="Line 295"/>
              <p:cNvSpPr>
                <a:spLocks noChangeShapeType="1"/>
              </p:cNvSpPr>
              <p:nvPr/>
            </p:nvSpPr>
            <p:spPr bwMode="auto">
              <a:xfrm>
                <a:off x="2646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0" name="Line 296"/>
              <p:cNvSpPr>
                <a:spLocks noChangeShapeType="1"/>
              </p:cNvSpPr>
              <p:nvPr/>
            </p:nvSpPr>
            <p:spPr bwMode="auto">
              <a:xfrm>
                <a:off x="2657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1" name="Line 297"/>
              <p:cNvSpPr>
                <a:spLocks noChangeShapeType="1"/>
              </p:cNvSpPr>
              <p:nvPr/>
            </p:nvSpPr>
            <p:spPr bwMode="auto">
              <a:xfrm>
                <a:off x="267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2" name="Line 298"/>
              <p:cNvSpPr>
                <a:spLocks noChangeShapeType="1"/>
              </p:cNvSpPr>
              <p:nvPr/>
            </p:nvSpPr>
            <p:spPr bwMode="auto">
              <a:xfrm>
                <a:off x="2687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3" name="Line 299"/>
              <p:cNvSpPr>
                <a:spLocks noChangeShapeType="1"/>
              </p:cNvSpPr>
              <p:nvPr/>
            </p:nvSpPr>
            <p:spPr bwMode="auto">
              <a:xfrm>
                <a:off x="2703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4" name="Line 300"/>
              <p:cNvSpPr>
                <a:spLocks noChangeShapeType="1"/>
              </p:cNvSpPr>
              <p:nvPr/>
            </p:nvSpPr>
            <p:spPr bwMode="auto">
              <a:xfrm>
                <a:off x="2715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5" name="Line 301"/>
              <p:cNvSpPr>
                <a:spLocks noChangeShapeType="1"/>
              </p:cNvSpPr>
              <p:nvPr/>
            </p:nvSpPr>
            <p:spPr bwMode="auto">
              <a:xfrm>
                <a:off x="2733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6" name="Line 302"/>
              <p:cNvSpPr>
                <a:spLocks noChangeShapeType="1"/>
              </p:cNvSpPr>
              <p:nvPr/>
            </p:nvSpPr>
            <p:spPr bwMode="auto">
              <a:xfrm>
                <a:off x="274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7" name="Line 303"/>
              <p:cNvSpPr>
                <a:spLocks noChangeShapeType="1"/>
              </p:cNvSpPr>
              <p:nvPr/>
            </p:nvSpPr>
            <p:spPr bwMode="auto">
              <a:xfrm>
                <a:off x="2761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8" name="Line 304"/>
              <p:cNvSpPr>
                <a:spLocks noChangeShapeType="1"/>
              </p:cNvSpPr>
              <p:nvPr/>
            </p:nvSpPr>
            <p:spPr bwMode="auto">
              <a:xfrm>
                <a:off x="2772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9" name="Line 305"/>
              <p:cNvSpPr>
                <a:spLocks noChangeShapeType="1"/>
              </p:cNvSpPr>
              <p:nvPr/>
            </p:nvSpPr>
            <p:spPr bwMode="auto">
              <a:xfrm>
                <a:off x="2790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0" name="Line 306"/>
              <p:cNvSpPr>
                <a:spLocks noChangeShapeType="1"/>
              </p:cNvSpPr>
              <p:nvPr/>
            </p:nvSpPr>
            <p:spPr bwMode="auto">
              <a:xfrm>
                <a:off x="280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1" name="Line 307"/>
              <p:cNvSpPr>
                <a:spLocks noChangeShapeType="1"/>
              </p:cNvSpPr>
              <p:nvPr/>
            </p:nvSpPr>
            <p:spPr bwMode="auto">
              <a:xfrm>
                <a:off x="2819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2" name="Line 308"/>
              <p:cNvSpPr>
                <a:spLocks noChangeShapeType="1"/>
              </p:cNvSpPr>
              <p:nvPr/>
            </p:nvSpPr>
            <p:spPr bwMode="auto">
              <a:xfrm>
                <a:off x="2830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3" name="Line 309"/>
              <p:cNvSpPr>
                <a:spLocks noChangeShapeType="1"/>
              </p:cNvSpPr>
              <p:nvPr/>
            </p:nvSpPr>
            <p:spPr bwMode="auto">
              <a:xfrm>
                <a:off x="2848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4" name="Line 310"/>
              <p:cNvSpPr>
                <a:spLocks noChangeShapeType="1"/>
              </p:cNvSpPr>
              <p:nvPr/>
            </p:nvSpPr>
            <p:spPr bwMode="auto">
              <a:xfrm>
                <a:off x="285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5" name="Line 311"/>
              <p:cNvSpPr>
                <a:spLocks noChangeShapeType="1"/>
              </p:cNvSpPr>
              <p:nvPr/>
            </p:nvSpPr>
            <p:spPr bwMode="auto">
              <a:xfrm>
                <a:off x="2876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6" name="Line 312"/>
              <p:cNvSpPr>
                <a:spLocks noChangeShapeType="1"/>
              </p:cNvSpPr>
              <p:nvPr/>
            </p:nvSpPr>
            <p:spPr bwMode="auto">
              <a:xfrm>
                <a:off x="2888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7" name="Line 313"/>
              <p:cNvSpPr>
                <a:spLocks noChangeShapeType="1"/>
              </p:cNvSpPr>
              <p:nvPr/>
            </p:nvSpPr>
            <p:spPr bwMode="auto">
              <a:xfrm>
                <a:off x="2906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8" name="Line 314"/>
              <p:cNvSpPr>
                <a:spLocks noChangeShapeType="1"/>
              </p:cNvSpPr>
              <p:nvPr/>
            </p:nvSpPr>
            <p:spPr bwMode="auto">
              <a:xfrm>
                <a:off x="2917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9" name="Line 315"/>
              <p:cNvSpPr>
                <a:spLocks noChangeShapeType="1"/>
              </p:cNvSpPr>
              <p:nvPr/>
            </p:nvSpPr>
            <p:spPr bwMode="auto">
              <a:xfrm>
                <a:off x="293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0" name="Line 316"/>
              <p:cNvSpPr>
                <a:spLocks noChangeShapeType="1"/>
              </p:cNvSpPr>
              <p:nvPr/>
            </p:nvSpPr>
            <p:spPr bwMode="auto">
              <a:xfrm>
                <a:off x="294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1" name="Line 317"/>
              <p:cNvSpPr>
                <a:spLocks noChangeShapeType="1"/>
              </p:cNvSpPr>
              <p:nvPr/>
            </p:nvSpPr>
            <p:spPr bwMode="auto">
              <a:xfrm>
                <a:off x="2963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2" name="Line 318"/>
              <p:cNvSpPr>
                <a:spLocks noChangeShapeType="1"/>
              </p:cNvSpPr>
              <p:nvPr/>
            </p:nvSpPr>
            <p:spPr bwMode="auto">
              <a:xfrm>
                <a:off x="2975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3" name="Line 319"/>
              <p:cNvSpPr>
                <a:spLocks noChangeShapeType="1"/>
              </p:cNvSpPr>
              <p:nvPr/>
            </p:nvSpPr>
            <p:spPr bwMode="auto">
              <a:xfrm>
                <a:off x="2993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4" name="Line 320"/>
              <p:cNvSpPr>
                <a:spLocks noChangeShapeType="1"/>
              </p:cNvSpPr>
              <p:nvPr/>
            </p:nvSpPr>
            <p:spPr bwMode="auto">
              <a:xfrm>
                <a:off x="300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5" name="Line 321"/>
              <p:cNvSpPr>
                <a:spLocks noChangeShapeType="1"/>
              </p:cNvSpPr>
              <p:nvPr/>
            </p:nvSpPr>
            <p:spPr bwMode="auto">
              <a:xfrm>
                <a:off x="3021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6" name="Line 322"/>
              <p:cNvSpPr>
                <a:spLocks noChangeShapeType="1"/>
              </p:cNvSpPr>
              <p:nvPr/>
            </p:nvSpPr>
            <p:spPr bwMode="auto">
              <a:xfrm>
                <a:off x="3032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7" name="Line 323"/>
              <p:cNvSpPr>
                <a:spLocks noChangeShapeType="1"/>
              </p:cNvSpPr>
              <p:nvPr/>
            </p:nvSpPr>
            <p:spPr bwMode="auto">
              <a:xfrm>
                <a:off x="305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8" name="Line 324"/>
              <p:cNvSpPr>
                <a:spLocks noChangeShapeType="1"/>
              </p:cNvSpPr>
              <p:nvPr/>
            </p:nvSpPr>
            <p:spPr bwMode="auto">
              <a:xfrm>
                <a:off x="306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9" name="Line 325"/>
              <p:cNvSpPr>
                <a:spLocks noChangeShapeType="1"/>
              </p:cNvSpPr>
              <p:nvPr/>
            </p:nvSpPr>
            <p:spPr bwMode="auto">
              <a:xfrm>
                <a:off x="3078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0" name="Line 326"/>
              <p:cNvSpPr>
                <a:spLocks noChangeShapeType="1"/>
              </p:cNvSpPr>
              <p:nvPr/>
            </p:nvSpPr>
            <p:spPr bwMode="auto">
              <a:xfrm>
                <a:off x="3090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1" name="Line 327"/>
              <p:cNvSpPr>
                <a:spLocks noChangeShapeType="1"/>
              </p:cNvSpPr>
              <p:nvPr/>
            </p:nvSpPr>
            <p:spPr bwMode="auto">
              <a:xfrm>
                <a:off x="3108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2" name="Line 328"/>
              <p:cNvSpPr>
                <a:spLocks noChangeShapeType="1"/>
              </p:cNvSpPr>
              <p:nvPr/>
            </p:nvSpPr>
            <p:spPr bwMode="auto">
              <a:xfrm>
                <a:off x="3119" y="22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3" name="Line 329"/>
              <p:cNvSpPr>
                <a:spLocks noChangeShapeType="1"/>
              </p:cNvSpPr>
              <p:nvPr/>
            </p:nvSpPr>
            <p:spPr bwMode="auto">
              <a:xfrm>
                <a:off x="3119" y="22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4" name="Freeform 330"/>
              <p:cNvSpPr>
                <a:spLocks/>
              </p:cNvSpPr>
              <p:nvPr/>
            </p:nvSpPr>
            <p:spPr bwMode="auto">
              <a:xfrm>
                <a:off x="3032" y="2248"/>
                <a:ext cx="69" cy="52"/>
              </a:xfrm>
              <a:custGeom>
                <a:avLst/>
                <a:gdLst>
                  <a:gd name="T0" fmla="*/ 69 w 69"/>
                  <a:gd name="T1" fmla="*/ 1 h 52"/>
                  <a:gd name="T2" fmla="*/ 17 w 69"/>
                  <a:gd name="T3" fmla="*/ 52 h 52"/>
                  <a:gd name="T4" fmla="*/ 0 w 69"/>
                  <a:gd name="T5" fmla="*/ 52 h 52"/>
                  <a:gd name="T6" fmla="*/ 54 w 69"/>
                  <a:gd name="T7" fmla="*/ 0 h 52"/>
                  <a:gd name="T8" fmla="*/ 69 w 69"/>
                  <a:gd name="T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2">
                    <a:moveTo>
                      <a:pt x="69" y="1"/>
                    </a:moveTo>
                    <a:lnTo>
                      <a:pt x="17" y="52"/>
                    </a:lnTo>
                    <a:lnTo>
                      <a:pt x="0" y="52"/>
                    </a:lnTo>
                    <a:lnTo>
                      <a:pt x="54" y="0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383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5" name="Freeform 331"/>
              <p:cNvSpPr>
                <a:spLocks/>
              </p:cNvSpPr>
              <p:nvPr/>
            </p:nvSpPr>
            <p:spPr bwMode="auto">
              <a:xfrm>
                <a:off x="3032" y="2248"/>
                <a:ext cx="69" cy="52"/>
              </a:xfrm>
              <a:custGeom>
                <a:avLst/>
                <a:gdLst>
                  <a:gd name="T0" fmla="*/ 69 w 69"/>
                  <a:gd name="T1" fmla="*/ 1 h 52"/>
                  <a:gd name="T2" fmla="*/ 17 w 69"/>
                  <a:gd name="T3" fmla="*/ 52 h 52"/>
                  <a:gd name="T4" fmla="*/ 0 w 69"/>
                  <a:gd name="T5" fmla="*/ 52 h 52"/>
                  <a:gd name="T6" fmla="*/ 54 w 69"/>
                  <a:gd name="T7" fmla="*/ 0 h 52"/>
                  <a:gd name="T8" fmla="*/ 69 w 69"/>
                  <a:gd name="T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2">
                    <a:moveTo>
                      <a:pt x="69" y="1"/>
                    </a:moveTo>
                    <a:lnTo>
                      <a:pt x="17" y="52"/>
                    </a:lnTo>
                    <a:lnTo>
                      <a:pt x="0" y="52"/>
                    </a:lnTo>
                    <a:lnTo>
                      <a:pt x="54" y="0"/>
                    </a:lnTo>
                    <a:lnTo>
                      <a:pt x="69" y="1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6" name="Line 332"/>
              <p:cNvSpPr>
                <a:spLocks noChangeShapeType="1"/>
              </p:cNvSpPr>
              <p:nvPr/>
            </p:nvSpPr>
            <p:spPr bwMode="auto">
              <a:xfrm flipV="1">
                <a:off x="3062" y="2269"/>
                <a:ext cx="1" cy="7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7" name="Line 333"/>
              <p:cNvSpPr>
                <a:spLocks noChangeShapeType="1"/>
              </p:cNvSpPr>
              <p:nvPr/>
            </p:nvSpPr>
            <p:spPr bwMode="auto">
              <a:xfrm flipV="1">
                <a:off x="3062" y="2253"/>
                <a:ext cx="1" cy="1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8" name="Line 334"/>
              <p:cNvSpPr>
                <a:spLocks noChangeShapeType="1"/>
              </p:cNvSpPr>
              <p:nvPr/>
            </p:nvSpPr>
            <p:spPr bwMode="auto">
              <a:xfrm flipV="1">
                <a:off x="3062" y="22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9" name="Line 335"/>
              <p:cNvSpPr>
                <a:spLocks noChangeShapeType="1"/>
              </p:cNvSpPr>
              <p:nvPr/>
            </p:nvSpPr>
            <p:spPr bwMode="auto">
              <a:xfrm flipV="1">
                <a:off x="3062" y="222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0" name="Line 336"/>
              <p:cNvSpPr>
                <a:spLocks noChangeShapeType="1"/>
              </p:cNvSpPr>
              <p:nvPr/>
            </p:nvSpPr>
            <p:spPr bwMode="auto">
              <a:xfrm flipV="1">
                <a:off x="3062" y="22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1" name="Line 337"/>
              <p:cNvSpPr>
                <a:spLocks noChangeShapeType="1"/>
              </p:cNvSpPr>
              <p:nvPr/>
            </p:nvSpPr>
            <p:spPr bwMode="auto">
              <a:xfrm flipV="1">
                <a:off x="3062" y="219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2" name="Line 338"/>
              <p:cNvSpPr>
                <a:spLocks noChangeShapeType="1"/>
              </p:cNvSpPr>
              <p:nvPr/>
            </p:nvSpPr>
            <p:spPr bwMode="auto">
              <a:xfrm flipV="1">
                <a:off x="3062" y="2184"/>
                <a:ext cx="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3" name="Line 339"/>
              <p:cNvSpPr>
                <a:spLocks noChangeShapeType="1"/>
              </p:cNvSpPr>
              <p:nvPr/>
            </p:nvSpPr>
            <p:spPr bwMode="auto">
              <a:xfrm flipV="1">
                <a:off x="3062" y="216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4" name="Line 340"/>
              <p:cNvSpPr>
                <a:spLocks noChangeShapeType="1"/>
              </p:cNvSpPr>
              <p:nvPr/>
            </p:nvSpPr>
            <p:spPr bwMode="auto">
              <a:xfrm flipV="1">
                <a:off x="3062" y="2154"/>
                <a:ext cx="1" cy="7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5" name="Line 341"/>
              <p:cNvSpPr>
                <a:spLocks noChangeShapeType="1"/>
              </p:cNvSpPr>
              <p:nvPr/>
            </p:nvSpPr>
            <p:spPr bwMode="auto">
              <a:xfrm flipV="1">
                <a:off x="3062" y="213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6" name="Line 342"/>
              <p:cNvSpPr>
                <a:spLocks noChangeShapeType="1"/>
              </p:cNvSpPr>
              <p:nvPr/>
            </p:nvSpPr>
            <p:spPr bwMode="auto">
              <a:xfrm flipV="1">
                <a:off x="3062" y="2126"/>
                <a:ext cx="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7" name="Line 343"/>
              <p:cNvSpPr>
                <a:spLocks noChangeShapeType="1"/>
              </p:cNvSpPr>
              <p:nvPr/>
            </p:nvSpPr>
            <p:spPr bwMode="auto">
              <a:xfrm flipV="1">
                <a:off x="3062" y="2108"/>
                <a:ext cx="1" cy="1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8" name="Line 344"/>
              <p:cNvSpPr>
                <a:spLocks noChangeShapeType="1"/>
              </p:cNvSpPr>
              <p:nvPr/>
            </p:nvSpPr>
            <p:spPr bwMode="auto">
              <a:xfrm flipV="1">
                <a:off x="3062" y="2101"/>
                <a:ext cx="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9" name="Line 345"/>
              <p:cNvSpPr>
                <a:spLocks noChangeShapeType="1"/>
              </p:cNvSpPr>
              <p:nvPr/>
            </p:nvSpPr>
            <p:spPr bwMode="auto">
              <a:xfrm flipV="1">
                <a:off x="3062" y="2101"/>
                <a:ext cx="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0" name="Rectangle 346"/>
              <p:cNvSpPr>
                <a:spLocks noChangeArrowheads="1"/>
              </p:cNvSpPr>
              <p:nvPr/>
            </p:nvSpPr>
            <p:spPr bwMode="auto">
              <a:xfrm>
                <a:off x="3123" y="2135"/>
                <a:ext cx="357" cy="186"/>
              </a:xfrm>
              <a:prstGeom prst="rect">
                <a:avLst/>
              </a:pr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1" name="Rectangle 347"/>
              <p:cNvSpPr>
                <a:spLocks noChangeArrowheads="1"/>
              </p:cNvSpPr>
              <p:nvPr/>
            </p:nvSpPr>
            <p:spPr bwMode="auto">
              <a:xfrm>
                <a:off x="3123" y="2135"/>
                <a:ext cx="357" cy="186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2" name="Rectangle 348"/>
              <p:cNvSpPr>
                <a:spLocks noChangeArrowheads="1"/>
              </p:cNvSpPr>
              <p:nvPr/>
            </p:nvSpPr>
            <p:spPr bwMode="auto">
              <a:xfrm>
                <a:off x="3161" y="2253"/>
                <a:ext cx="293" cy="47"/>
              </a:xfrm>
              <a:prstGeom prst="rect">
                <a:avLst/>
              </a:pr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3" name="Rectangle 349"/>
              <p:cNvSpPr>
                <a:spLocks noChangeArrowheads="1"/>
              </p:cNvSpPr>
              <p:nvPr/>
            </p:nvSpPr>
            <p:spPr bwMode="auto">
              <a:xfrm>
                <a:off x="3161" y="2253"/>
                <a:ext cx="293" cy="47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4" name="Rectangle 350"/>
              <p:cNvSpPr>
                <a:spLocks noChangeArrowheads="1"/>
              </p:cNvSpPr>
              <p:nvPr/>
            </p:nvSpPr>
            <p:spPr bwMode="auto">
              <a:xfrm>
                <a:off x="3060" y="2269"/>
                <a:ext cx="96" cy="7"/>
              </a:xfrm>
              <a:prstGeom prst="rect">
                <a:avLst/>
              </a:pr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5" name="Rectangle 351"/>
              <p:cNvSpPr>
                <a:spLocks noChangeArrowheads="1"/>
              </p:cNvSpPr>
              <p:nvPr/>
            </p:nvSpPr>
            <p:spPr bwMode="auto">
              <a:xfrm>
                <a:off x="3060" y="2269"/>
                <a:ext cx="96" cy="7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6" name="Rectangle 352"/>
              <p:cNvSpPr>
                <a:spLocks noChangeArrowheads="1"/>
              </p:cNvSpPr>
              <p:nvPr/>
            </p:nvSpPr>
            <p:spPr bwMode="auto">
              <a:xfrm>
                <a:off x="3151" y="2267"/>
                <a:ext cx="10" cy="11"/>
              </a:xfrm>
              <a:prstGeom prst="rect">
                <a:avLst/>
              </a:pr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7" name="Rectangle 353"/>
              <p:cNvSpPr>
                <a:spLocks noChangeArrowheads="1"/>
              </p:cNvSpPr>
              <p:nvPr/>
            </p:nvSpPr>
            <p:spPr bwMode="auto">
              <a:xfrm>
                <a:off x="3151" y="2267"/>
                <a:ext cx="10" cy="11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8" name="Rectangle 354"/>
              <p:cNvSpPr>
                <a:spLocks noChangeArrowheads="1"/>
              </p:cNvSpPr>
              <p:nvPr/>
            </p:nvSpPr>
            <p:spPr bwMode="auto">
              <a:xfrm>
                <a:off x="3160" y="2153"/>
                <a:ext cx="292" cy="26"/>
              </a:xfrm>
              <a:prstGeom prst="rect">
                <a:avLst/>
              </a:pr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9" name="Rectangle 355"/>
              <p:cNvSpPr>
                <a:spLocks noChangeArrowheads="1"/>
              </p:cNvSpPr>
              <p:nvPr/>
            </p:nvSpPr>
            <p:spPr bwMode="auto">
              <a:xfrm>
                <a:off x="3160" y="2153"/>
                <a:ext cx="292" cy="26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0" name="Freeform 356"/>
              <p:cNvSpPr>
                <a:spLocks/>
              </p:cNvSpPr>
              <p:nvPr/>
            </p:nvSpPr>
            <p:spPr bwMode="auto">
              <a:xfrm>
                <a:off x="3388" y="2179"/>
                <a:ext cx="28" cy="25"/>
              </a:xfrm>
              <a:custGeom>
                <a:avLst/>
                <a:gdLst>
                  <a:gd name="T0" fmla="*/ 28 w 28"/>
                  <a:gd name="T1" fmla="*/ 25 h 25"/>
                  <a:gd name="T2" fmla="*/ 14 w 28"/>
                  <a:gd name="T3" fmla="*/ 0 h 25"/>
                  <a:gd name="T4" fmla="*/ 0 w 28"/>
                  <a:gd name="T5" fmla="*/ 25 h 25"/>
                  <a:gd name="T6" fmla="*/ 28 w 28"/>
                  <a:gd name="T7" fmla="*/ 25 h 25"/>
                  <a:gd name="T8" fmla="*/ 14 w 28"/>
                  <a:gd name="T9" fmla="*/ 0 h 25"/>
                  <a:gd name="T10" fmla="*/ 28 w 2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5">
                    <a:moveTo>
                      <a:pt x="28" y="25"/>
                    </a:moveTo>
                    <a:lnTo>
                      <a:pt x="14" y="0"/>
                    </a:lnTo>
                    <a:lnTo>
                      <a:pt x="0" y="25"/>
                    </a:lnTo>
                    <a:lnTo>
                      <a:pt x="28" y="25"/>
                    </a:lnTo>
                    <a:lnTo>
                      <a:pt x="14" y="0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B86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1" name="Rectangle 357"/>
              <p:cNvSpPr>
                <a:spLocks noChangeArrowheads="1"/>
              </p:cNvSpPr>
              <p:nvPr/>
            </p:nvSpPr>
            <p:spPr bwMode="auto">
              <a:xfrm>
                <a:off x="3399" y="2202"/>
                <a:ext cx="5" cy="27"/>
              </a:xfrm>
              <a:prstGeom prst="rect">
                <a:avLst/>
              </a:prstGeom>
              <a:solidFill>
                <a:srgbClr val="B86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2" name="Freeform 358"/>
              <p:cNvSpPr>
                <a:spLocks/>
              </p:cNvSpPr>
              <p:nvPr/>
            </p:nvSpPr>
            <p:spPr bwMode="auto">
              <a:xfrm>
                <a:off x="3388" y="2226"/>
                <a:ext cx="28" cy="26"/>
              </a:xfrm>
              <a:custGeom>
                <a:avLst/>
                <a:gdLst>
                  <a:gd name="T0" fmla="*/ 28 w 28"/>
                  <a:gd name="T1" fmla="*/ 0 h 26"/>
                  <a:gd name="T2" fmla="*/ 14 w 28"/>
                  <a:gd name="T3" fmla="*/ 26 h 26"/>
                  <a:gd name="T4" fmla="*/ 0 w 28"/>
                  <a:gd name="T5" fmla="*/ 0 h 26"/>
                  <a:gd name="T6" fmla="*/ 28 w 28"/>
                  <a:gd name="T7" fmla="*/ 0 h 26"/>
                  <a:gd name="T8" fmla="*/ 14 w 28"/>
                  <a:gd name="T9" fmla="*/ 26 h 26"/>
                  <a:gd name="T10" fmla="*/ 28 w 2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6">
                    <a:moveTo>
                      <a:pt x="28" y="0"/>
                    </a:moveTo>
                    <a:lnTo>
                      <a:pt x="14" y="2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14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86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3" name="Freeform 359"/>
              <p:cNvSpPr>
                <a:spLocks/>
              </p:cNvSpPr>
              <p:nvPr/>
            </p:nvSpPr>
            <p:spPr bwMode="auto">
              <a:xfrm>
                <a:off x="2334" y="1699"/>
                <a:ext cx="264" cy="216"/>
              </a:xfrm>
              <a:custGeom>
                <a:avLst/>
                <a:gdLst>
                  <a:gd name="T0" fmla="*/ 56 w 264"/>
                  <a:gd name="T1" fmla="*/ 216 h 216"/>
                  <a:gd name="T2" fmla="*/ 264 w 264"/>
                  <a:gd name="T3" fmla="*/ 109 h 216"/>
                  <a:gd name="T4" fmla="*/ 208 w 264"/>
                  <a:gd name="T5" fmla="*/ 0 h 216"/>
                  <a:gd name="T6" fmla="*/ 0 w 264"/>
                  <a:gd name="T7" fmla="*/ 107 h 216"/>
                  <a:gd name="T8" fmla="*/ 56 w 264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216">
                    <a:moveTo>
                      <a:pt x="56" y="216"/>
                    </a:moveTo>
                    <a:lnTo>
                      <a:pt x="264" y="109"/>
                    </a:lnTo>
                    <a:lnTo>
                      <a:pt x="208" y="0"/>
                    </a:lnTo>
                    <a:lnTo>
                      <a:pt x="0" y="107"/>
                    </a:lnTo>
                    <a:lnTo>
                      <a:pt x="56" y="2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4" name="Freeform 360"/>
              <p:cNvSpPr>
                <a:spLocks/>
              </p:cNvSpPr>
              <p:nvPr/>
            </p:nvSpPr>
            <p:spPr bwMode="auto">
              <a:xfrm>
                <a:off x="1565" y="1813"/>
                <a:ext cx="830" cy="459"/>
              </a:xfrm>
              <a:custGeom>
                <a:avLst/>
                <a:gdLst>
                  <a:gd name="T0" fmla="*/ 788 w 830"/>
                  <a:gd name="T1" fmla="*/ 0 h 459"/>
                  <a:gd name="T2" fmla="*/ 830 w 830"/>
                  <a:gd name="T3" fmla="*/ 83 h 459"/>
                  <a:gd name="T4" fmla="*/ 1 w 830"/>
                  <a:gd name="T5" fmla="*/ 459 h 459"/>
                  <a:gd name="T6" fmla="*/ 0 w 830"/>
                  <a:gd name="T7" fmla="*/ 459 h 459"/>
                  <a:gd name="T8" fmla="*/ 788 w 830"/>
                  <a:gd name="T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459">
                    <a:moveTo>
                      <a:pt x="788" y="0"/>
                    </a:moveTo>
                    <a:lnTo>
                      <a:pt x="830" y="83"/>
                    </a:lnTo>
                    <a:lnTo>
                      <a:pt x="1" y="459"/>
                    </a:lnTo>
                    <a:lnTo>
                      <a:pt x="0" y="459"/>
                    </a:lnTo>
                    <a:lnTo>
                      <a:pt x="788" y="0"/>
                    </a:lnTo>
                    <a:close/>
                  </a:path>
                </a:pathLst>
              </a:custGeom>
              <a:solidFill>
                <a:srgbClr val="F4B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5" name="Freeform 361"/>
              <p:cNvSpPr>
                <a:spLocks/>
              </p:cNvSpPr>
              <p:nvPr/>
            </p:nvSpPr>
            <p:spPr bwMode="auto">
              <a:xfrm>
                <a:off x="1565" y="1813"/>
                <a:ext cx="830" cy="459"/>
              </a:xfrm>
              <a:custGeom>
                <a:avLst/>
                <a:gdLst>
                  <a:gd name="T0" fmla="*/ 788 w 830"/>
                  <a:gd name="T1" fmla="*/ 0 h 459"/>
                  <a:gd name="T2" fmla="*/ 830 w 830"/>
                  <a:gd name="T3" fmla="*/ 83 h 459"/>
                  <a:gd name="T4" fmla="*/ 1 w 830"/>
                  <a:gd name="T5" fmla="*/ 459 h 459"/>
                  <a:gd name="T6" fmla="*/ 0 w 830"/>
                  <a:gd name="T7" fmla="*/ 459 h 459"/>
                  <a:gd name="T8" fmla="*/ 788 w 830"/>
                  <a:gd name="T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459">
                    <a:moveTo>
                      <a:pt x="788" y="0"/>
                    </a:moveTo>
                    <a:lnTo>
                      <a:pt x="830" y="83"/>
                    </a:lnTo>
                    <a:lnTo>
                      <a:pt x="1" y="459"/>
                    </a:lnTo>
                    <a:lnTo>
                      <a:pt x="0" y="459"/>
                    </a:lnTo>
                    <a:lnTo>
                      <a:pt x="788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6" name="Freeform 362"/>
              <p:cNvSpPr>
                <a:spLocks/>
              </p:cNvSpPr>
              <p:nvPr/>
            </p:nvSpPr>
            <p:spPr bwMode="auto">
              <a:xfrm>
                <a:off x="2357" y="1758"/>
                <a:ext cx="202" cy="138"/>
              </a:xfrm>
              <a:custGeom>
                <a:avLst/>
                <a:gdLst>
                  <a:gd name="T0" fmla="*/ 0 w 202"/>
                  <a:gd name="T1" fmla="*/ 53 h 138"/>
                  <a:gd name="T2" fmla="*/ 6 w 202"/>
                  <a:gd name="T3" fmla="*/ 64 h 138"/>
                  <a:gd name="T4" fmla="*/ 11 w 202"/>
                  <a:gd name="T5" fmla="*/ 75 h 138"/>
                  <a:gd name="T6" fmla="*/ 16 w 202"/>
                  <a:gd name="T7" fmla="*/ 85 h 138"/>
                  <a:gd name="T8" fmla="*/ 21 w 202"/>
                  <a:gd name="T9" fmla="*/ 96 h 138"/>
                  <a:gd name="T10" fmla="*/ 27 w 202"/>
                  <a:gd name="T11" fmla="*/ 106 h 138"/>
                  <a:gd name="T12" fmla="*/ 33 w 202"/>
                  <a:gd name="T13" fmla="*/ 117 h 138"/>
                  <a:gd name="T14" fmla="*/ 38 w 202"/>
                  <a:gd name="T15" fmla="*/ 128 h 138"/>
                  <a:gd name="T16" fmla="*/ 43 w 202"/>
                  <a:gd name="T17" fmla="*/ 138 h 138"/>
                  <a:gd name="T18" fmla="*/ 62 w 202"/>
                  <a:gd name="T19" fmla="*/ 120 h 138"/>
                  <a:gd name="T20" fmla="*/ 82 w 202"/>
                  <a:gd name="T21" fmla="*/ 102 h 138"/>
                  <a:gd name="T22" fmla="*/ 101 w 202"/>
                  <a:gd name="T23" fmla="*/ 84 h 138"/>
                  <a:gd name="T24" fmla="*/ 121 w 202"/>
                  <a:gd name="T25" fmla="*/ 67 h 138"/>
                  <a:gd name="T26" fmla="*/ 140 w 202"/>
                  <a:gd name="T27" fmla="*/ 51 h 138"/>
                  <a:gd name="T28" fmla="*/ 161 w 202"/>
                  <a:gd name="T29" fmla="*/ 35 h 138"/>
                  <a:gd name="T30" fmla="*/ 181 w 202"/>
                  <a:gd name="T31" fmla="*/ 20 h 138"/>
                  <a:gd name="T32" fmla="*/ 202 w 202"/>
                  <a:gd name="T33" fmla="*/ 3 h 138"/>
                  <a:gd name="T34" fmla="*/ 202 w 202"/>
                  <a:gd name="T35" fmla="*/ 2 h 138"/>
                  <a:gd name="T36" fmla="*/ 201 w 202"/>
                  <a:gd name="T37" fmla="*/ 2 h 138"/>
                  <a:gd name="T38" fmla="*/ 201 w 202"/>
                  <a:gd name="T39" fmla="*/ 1 h 138"/>
                  <a:gd name="T40" fmla="*/ 201 w 202"/>
                  <a:gd name="T41" fmla="*/ 0 h 138"/>
                  <a:gd name="T42" fmla="*/ 175 w 202"/>
                  <a:gd name="T43" fmla="*/ 7 h 138"/>
                  <a:gd name="T44" fmla="*/ 151 w 202"/>
                  <a:gd name="T45" fmla="*/ 15 h 138"/>
                  <a:gd name="T46" fmla="*/ 126 w 202"/>
                  <a:gd name="T47" fmla="*/ 21 h 138"/>
                  <a:gd name="T48" fmla="*/ 101 w 202"/>
                  <a:gd name="T49" fmla="*/ 29 h 138"/>
                  <a:gd name="T50" fmla="*/ 76 w 202"/>
                  <a:gd name="T51" fmla="*/ 35 h 138"/>
                  <a:gd name="T52" fmla="*/ 51 w 202"/>
                  <a:gd name="T53" fmla="*/ 42 h 138"/>
                  <a:gd name="T54" fmla="*/ 25 w 202"/>
                  <a:gd name="T55" fmla="*/ 47 h 138"/>
                  <a:gd name="T56" fmla="*/ 0 w 202"/>
                  <a:gd name="T57" fmla="*/ 5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2" h="138">
                    <a:moveTo>
                      <a:pt x="0" y="53"/>
                    </a:moveTo>
                    <a:lnTo>
                      <a:pt x="6" y="64"/>
                    </a:lnTo>
                    <a:lnTo>
                      <a:pt x="11" y="75"/>
                    </a:lnTo>
                    <a:lnTo>
                      <a:pt x="16" y="85"/>
                    </a:lnTo>
                    <a:lnTo>
                      <a:pt x="21" y="96"/>
                    </a:lnTo>
                    <a:lnTo>
                      <a:pt x="27" y="106"/>
                    </a:lnTo>
                    <a:lnTo>
                      <a:pt x="33" y="117"/>
                    </a:lnTo>
                    <a:lnTo>
                      <a:pt x="38" y="128"/>
                    </a:lnTo>
                    <a:lnTo>
                      <a:pt x="43" y="138"/>
                    </a:lnTo>
                    <a:lnTo>
                      <a:pt x="62" y="120"/>
                    </a:lnTo>
                    <a:lnTo>
                      <a:pt x="82" y="102"/>
                    </a:lnTo>
                    <a:lnTo>
                      <a:pt x="101" y="84"/>
                    </a:lnTo>
                    <a:lnTo>
                      <a:pt x="121" y="67"/>
                    </a:lnTo>
                    <a:lnTo>
                      <a:pt x="140" y="51"/>
                    </a:lnTo>
                    <a:lnTo>
                      <a:pt x="161" y="35"/>
                    </a:lnTo>
                    <a:lnTo>
                      <a:pt x="181" y="20"/>
                    </a:lnTo>
                    <a:lnTo>
                      <a:pt x="202" y="3"/>
                    </a:lnTo>
                    <a:lnTo>
                      <a:pt x="202" y="2"/>
                    </a:lnTo>
                    <a:lnTo>
                      <a:pt x="201" y="2"/>
                    </a:lnTo>
                    <a:lnTo>
                      <a:pt x="201" y="1"/>
                    </a:lnTo>
                    <a:lnTo>
                      <a:pt x="201" y="0"/>
                    </a:lnTo>
                    <a:lnTo>
                      <a:pt x="175" y="7"/>
                    </a:lnTo>
                    <a:lnTo>
                      <a:pt x="151" y="15"/>
                    </a:lnTo>
                    <a:lnTo>
                      <a:pt x="126" y="21"/>
                    </a:lnTo>
                    <a:lnTo>
                      <a:pt x="101" y="29"/>
                    </a:lnTo>
                    <a:lnTo>
                      <a:pt x="76" y="35"/>
                    </a:lnTo>
                    <a:lnTo>
                      <a:pt x="51" y="42"/>
                    </a:lnTo>
                    <a:lnTo>
                      <a:pt x="25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4B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7" name="Freeform 363"/>
              <p:cNvSpPr>
                <a:spLocks/>
              </p:cNvSpPr>
              <p:nvPr/>
            </p:nvSpPr>
            <p:spPr bwMode="auto">
              <a:xfrm>
                <a:off x="2357" y="1758"/>
                <a:ext cx="202" cy="138"/>
              </a:xfrm>
              <a:custGeom>
                <a:avLst/>
                <a:gdLst>
                  <a:gd name="T0" fmla="*/ 0 w 202"/>
                  <a:gd name="T1" fmla="*/ 53 h 138"/>
                  <a:gd name="T2" fmla="*/ 6 w 202"/>
                  <a:gd name="T3" fmla="*/ 64 h 138"/>
                  <a:gd name="T4" fmla="*/ 11 w 202"/>
                  <a:gd name="T5" fmla="*/ 75 h 138"/>
                  <a:gd name="T6" fmla="*/ 16 w 202"/>
                  <a:gd name="T7" fmla="*/ 85 h 138"/>
                  <a:gd name="T8" fmla="*/ 21 w 202"/>
                  <a:gd name="T9" fmla="*/ 96 h 138"/>
                  <a:gd name="T10" fmla="*/ 27 w 202"/>
                  <a:gd name="T11" fmla="*/ 106 h 138"/>
                  <a:gd name="T12" fmla="*/ 33 w 202"/>
                  <a:gd name="T13" fmla="*/ 117 h 138"/>
                  <a:gd name="T14" fmla="*/ 38 w 202"/>
                  <a:gd name="T15" fmla="*/ 128 h 138"/>
                  <a:gd name="T16" fmla="*/ 43 w 202"/>
                  <a:gd name="T17" fmla="*/ 138 h 138"/>
                  <a:gd name="T18" fmla="*/ 62 w 202"/>
                  <a:gd name="T19" fmla="*/ 120 h 138"/>
                  <a:gd name="T20" fmla="*/ 82 w 202"/>
                  <a:gd name="T21" fmla="*/ 102 h 138"/>
                  <a:gd name="T22" fmla="*/ 101 w 202"/>
                  <a:gd name="T23" fmla="*/ 84 h 138"/>
                  <a:gd name="T24" fmla="*/ 121 w 202"/>
                  <a:gd name="T25" fmla="*/ 67 h 138"/>
                  <a:gd name="T26" fmla="*/ 140 w 202"/>
                  <a:gd name="T27" fmla="*/ 51 h 138"/>
                  <a:gd name="T28" fmla="*/ 161 w 202"/>
                  <a:gd name="T29" fmla="*/ 35 h 138"/>
                  <a:gd name="T30" fmla="*/ 181 w 202"/>
                  <a:gd name="T31" fmla="*/ 20 h 138"/>
                  <a:gd name="T32" fmla="*/ 202 w 202"/>
                  <a:gd name="T33" fmla="*/ 3 h 138"/>
                  <a:gd name="T34" fmla="*/ 202 w 202"/>
                  <a:gd name="T35" fmla="*/ 2 h 138"/>
                  <a:gd name="T36" fmla="*/ 201 w 202"/>
                  <a:gd name="T37" fmla="*/ 2 h 138"/>
                  <a:gd name="T38" fmla="*/ 201 w 202"/>
                  <a:gd name="T39" fmla="*/ 1 h 138"/>
                  <a:gd name="T40" fmla="*/ 201 w 202"/>
                  <a:gd name="T41" fmla="*/ 0 h 138"/>
                  <a:gd name="T42" fmla="*/ 175 w 202"/>
                  <a:gd name="T43" fmla="*/ 7 h 138"/>
                  <a:gd name="T44" fmla="*/ 151 w 202"/>
                  <a:gd name="T45" fmla="*/ 15 h 138"/>
                  <a:gd name="T46" fmla="*/ 126 w 202"/>
                  <a:gd name="T47" fmla="*/ 21 h 138"/>
                  <a:gd name="T48" fmla="*/ 101 w 202"/>
                  <a:gd name="T49" fmla="*/ 29 h 138"/>
                  <a:gd name="T50" fmla="*/ 76 w 202"/>
                  <a:gd name="T51" fmla="*/ 35 h 138"/>
                  <a:gd name="T52" fmla="*/ 51 w 202"/>
                  <a:gd name="T53" fmla="*/ 42 h 138"/>
                  <a:gd name="T54" fmla="*/ 25 w 202"/>
                  <a:gd name="T55" fmla="*/ 47 h 138"/>
                  <a:gd name="T56" fmla="*/ 0 w 202"/>
                  <a:gd name="T57" fmla="*/ 5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2" h="138">
                    <a:moveTo>
                      <a:pt x="0" y="53"/>
                    </a:moveTo>
                    <a:lnTo>
                      <a:pt x="6" y="64"/>
                    </a:lnTo>
                    <a:lnTo>
                      <a:pt x="11" y="75"/>
                    </a:lnTo>
                    <a:lnTo>
                      <a:pt x="16" y="85"/>
                    </a:lnTo>
                    <a:lnTo>
                      <a:pt x="21" y="96"/>
                    </a:lnTo>
                    <a:lnTo>
                      <a:pt x="27" y="106"/>
                    </a:lnTo>
                    <a:lnTo>
                      <a:pt x="33" y="117"/>
                    </a:lnTo>
                    <a:lnTo>
                      <a:pt x="38" y="128"/>
                    </a:lnTo>
                    <a:lnTo>
                      <a:pt x="43" y="138"/>
                    </a:lnTo>
                    <a:lnTo>
                      <a:pt x="62" y="120"/>
                    </a:lnTo>
                    <a:lnTo>
                      <a:pt x="82" y="102"/>
                    </a:lnTo>
                    <a:lnTo>
                      <a:pt x="101" y="84"/>
                    </a:lnTo>
                    <a:lnTo>
                      <a:pt x="121" y="67"/>
                    </a:lnTo>
                    <a:lnTo>
                      <a:pt x="140" y="51"/>
                    </a:lnTo>
                    <a:lnTo>
                      <a:pt x="161" y="35"/>
                    </a:lnTo>
                    <a:lnTo>
                      <a:pt x="181" y="20"/>
                    </a:lnTo>
                    <a:lnTo>
                      <a:pt x="202" y="3"/>
                    </a:lnTo>
                    <a:lnTo>
                      <a:pt x="202" y="2"/>
                    </a:lnTo>
                    <a:lnTo>
                      <a:pt x="201" y="2"/>
                    </a:lnTo>
                    <a:lnTo>
                      <a:pt x="201" y="1"/>
                    </a:lnTo>
                    <a:lnTo>
                      <a:pt x="201" y="0"/>
                    </a:lnTo>
                    <a:lnTo>
                      <a:pt x="175" y="7"/>
                    </a:lnTo>
                    <a:lnTo>
                      <a:pt x="151" y="15"/>
                    </a:lnTo>
                    <a:lnTo>
                      <a:pt x="126" y="21"/>
                    </a:lnTo>
                    <a:lnTo>
                      <a:pt x="101" y="29"/>
                    </a:lnTo>
                    <a:lnTo>
                      <a:pt x="76" y="35"/>
                    </a:lnTo>
                    <a:lnTo>
                      <a:pt x="51" y="42"/>
                    </a:lnTo>
                    <a:lnTo>
                      <a:pt x="25" y="47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8" name="Freeform 364"/>
              <p:cNvSpPr>
                <a:spLocks/>
              </p:cNvSpPr>
              <p:nvPr/>
            </p:nvSpPr>
            <p:spPr bwMode="auto">
              <a:xfrm>
                <a:off x="2353" y="1806"/>
                <a:ext cx="50" cy="92"/>
              </a:xfrm>
              <a:custGeom>
                <a:avLst/>
                <a:gdLst>
                  <a:gd name="T0" fmla="*/ 16 w 50"/>
                  <a:gd name="T1" fmla="*/ 51 h 92"/>
                  <a:gd name="T2" fmla="*/ 8 w 50"/>
                  <a:gd name="T3" fmla="*/ 32 h 92"/>
                  <a:gd name="T4" fmla="*/ 1 w 50"/>
                  <a:gd name="T5" fmla="*/ 17 h 92"/>
                  <a:gd name="T6" fmla="*/ 0 w 50"/>
                  <a:gd name="T7" fmla="*/ 10 h 92"/>
                  <a:gd name="T8" fmla="*/ 0 w 50"/>
                  <a:gd name="T9" fmla="*/ 5 h 92"/>
                  <a:gd name="T10" fmla="*/ 0 w 50"/>
                  <a:gd name="T11" fmla="*/ 3 h 92"/>
                  <a:gd name="T12" fmla="*/ 1 w 50"/>
                  <a:gd name="T13" fmla="*/ 0 h 92"/>
                  <a:gd name="T14" fmla="*/ 2 w 50"/>
                  <a:gd name="T15" fmla="*/ 0 h 92"/>
                  <a:gd name="T16" fmla="*/ 6 w 50"/>
                  <a:gd name="T17" fmla="*/ 3 h 92"/>
                  <a:gd name="T18" fmla="*/ 10 w 50"/>
                  <a:gd name="T19" fmla="*/ 5 h 92"/>
                  <a:gd name="T20" fmla="*/ 14 w 50"/>
                  <a:gd name="T21" fmla="*/ 10 h 92"/>
                  <a:gd name="T22" fmla="*/ 23 w 50"/>
                  <a:gd name="T23" fmla="*/ 25 h 92"/>
                  <a:gd name="T24" fmla="*/ 33 w 50"/>
                  <a:gd name="T25" fmla="*/ 42 h 92"/>
                  <a:gd name="T26" fmla="*/ 42 w 50"/>
                  <a:gd name="T27" fmla="*/ 60 h 92"/>
                  <a:gd name="T28" fmla="*/ 47 w 50"/>
                  <a:gd name="T29" fmla="*/ 76 h 92"/>
                  <a:gd name="T30" fmla="*/ 50 w 50"/>
                  <a:gd name="T31" fmla="*/ 82 h 92"/>
                  <a:gd name="T32" fmla="*/ 50 w 50"/>
                  <a:gd name="T33" fmla="*/ 87 h 92"/>
                  <a:gd name="T34" fmla="*/ 50 w 50"/>
                  <a:gd name="T35" fmla="*/ 91 h 92"/>
                  <a:gd name="T36" fmla="*/ 48 w 50"/>
                  <a:gd name="T37" fmla="*/ 92 h 92"/>
                  <a:gd name="T38" fmla="*/ 46 w 50"/>
                  <a:gd name="T39" fmla="*/ 92 h 92"/>
                  <a:gd name="T40" fmla="*/ 43 w 50"/>
                  <a:gd name="T41" fmla="*/ 91 h 92"/>
                  <a:gd name="T42" fmla="*/ 40 w 50"/>
                  <a:gd name="T43" fmla="*/ 87 h 92"/>
                  <a:gd name="T44" fmla="*/ 36 w 50"/>
                  <a:gd name="T45" fmla="*/ 82 h 92"/>
                  <a:gd name="T46" fmla="*/ 25 w 50"/>
                  <a:gd name="T47" fmla="*/ 68 h 92"/>
                  <a:gd name="T48" fmla="*/ 16 w 50"/>
                  <a:gd name="T49" fmla="*/ 5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92">
                    <a:moveTo>
                      <a:pt x="16" y="51"/>
                    </a:moveTo>
                    <a:lnTo>
                      <a:pt x="8" y="32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3"/>
                    </a:lnTo>
                    <a:lnTo>
                      <a:pt x="10" y="5"/>
                    </a:lnTo>
                    <a:lnTo>
                      <a:pt x="14" y="10"/>
                    </a:lnTo>
                    <a:lnTo>
                      <a:pt x="23" y="25"/>
                    </a:lnTo>
                    <a:lnTo>
                      <a:pt x="33" y="42"/>
                    </a:lnTo>
                    <a:lnTo>
                      <a:pt x="42" y="60"/>
                    </a:lnTo>
                    <a:lnTo>
                      <a:pt x="47" y="76"/>
                    </a:lnTo>
                    <a:lnTo>
                      <a:pt x="50" y="82"/>
                    </a:lnTo>
                    <a:lnTo>
                      <a:pt x="50" y="87"/>
                    </a:lnTo>
                    <a:lnTo>
                      <a:pt x="50" y="91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3" y="91"/>
                    </a:lnTo>
                    <a:lnTo>
                      <a:pt x="40" y="87"/>
                    </a:lnTo>
                    <a:lnTo>
                      <a:pt x="36" y="82"/>
                    </a:lnTo>
                    <a:lnTo>
                      <a:pt x="25" y="68"/>
                    </a:lnTo>
                    <a:lnTo>
                      <a:pt x="16" y="51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9" name="Freeform 365"/>
              <p:cNvSpPr>
                <a:spLocks/>
              </p:cNvSpPr>
              <p:nvPr/>
            </p:nvSpPr>
            <p:spPr bwMode="auto">
              <a:xfrm>
                <a:off x="2353" y="1806"/>
                <a:ext cx="50" cy="92"/>
              </a:xfrm>
              <a:custGeom>
                <a:avLst/>
                <a:gdLst>
                  <a:gd name="T0" fmla="*/ 16 w 50"/>
                  <a:gd name="T1" fmla="*/ 51 h 92"/>
                  <a:gd name="T2" fmla="*/ 8 w 50"/>
                  <a:gd name="T3" fmla="*/ 32 h 92"/>
                  <a:gd name="T4" fmla="*/ 1 w 50"/>
                  <a:gd name="T5" fmla="*/ 17 h 92"/>
                  <a:gd name="T6" fmla="*/ 0 w 50"/>
                  <a:gd name="T7" fmla="*/ 10 h 92"/>
                  <a:gd name="T8" fmla="*/ 0 w 50"/>
                  <a:gd name="T9" fmla="*/ 5 h 92"/>
                  <a:gd name="T10" fmla="*/ 0 w 50"/>
                  <a:gd name="T11" fmla="*/ 3 h 92"/>
                  <a:gd name="T12" fmla="*/ 1 w 50"/>
                  <a:gd name="T13" fmla="*/ 0 h 92"/>
                  <a:gd name="T14" fmla="*/ 2 w 50"/>
                  <a:gd name="T15" fmla="*/ 0 h 92"/>
                  <a:gd name="T16" fmla="*/ 6 w 50"/>
                  <a:gd name="T17" fmla="*/ 3 h 92"/>
                  <a:gd name="T18" fmla="*/ 10 w 50"/>
                  <a:gd name="T19" fmla="*/ 5 h 92"/>
                  <a:gd name="T20" fmla="*/ 14 w 50"/>
                  <a:gd name="T21" fmla="*/ 10 h 92"/>
                  <a:gd name="T22" fmla="*/ 23 w 50"/>
                  <a:gd name="T23" fmla="*/ 25 h 92"/>
                  <a:gd name="T24" fmla="*/ 33 w 50"/>
                  <a:gd name="T25" fmla="*/ 42 h 92"/>
                  <a:gd name="T26" fmla="*/ 42 w 50"/>
                  <a:gd name="T27" fmla="*/ 60 h 92"/>
                  <a:gd name="T28" fmla="*/ 47 w 50"/>
                  <a:gd name="T29" fmla="*/ 76 h 92"/>
                  <a:gd name="T30" fmla="*/ 50 w 50"/>
                  <a:gd name="T31" fmla="*/ 82 h 92"/>
                  <a:gd name="T32" fmla="*/ 50 w 50"/>
                  <a:gd name="T33" fmla="*/ 87 h 92"/>
                  <a:gd name="T34" fmla="*/ 50 w 50"/>
                  <a:gd name="T35" fmla="*/ 91 h 92"/>
                  <a:gd name="T36" fmla="*/ 48 w 50"/>
                  <a:gd name="T37" fmla="*/ 92 h 92"/>
                  <a:gd name="T38" fmla="*/ 46 w 50"/>
                  <a:gd name="T39" fmla="*/ 92 h 92"/>
                  <a:gd name="T40" fmla="*/ 43 w 50"/>
                  <a:gd name="T41" fmla="*/ 91 h 92"/>
                  <a:gd name="T42" fmla="*/ 40 w 50"/>
                  <a:gd name="T43" fmla="*/ 87 h 92"/>
                  <a:gd name="T44" fmla="*/ 36 w 50"/>
                  <a:gd name="T45" fmla="*/ 82 h 92"/>
                  <a:gd name="T46" fmla="*/ 25 w 50"/>
                  <a:gd name="T47" fmla="*/ 68 h 92"/>
                  <a:gd name="T48" fmla="*/ 16 w 50"/>
                  <a:gd name="T49" fmla="*/ 5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92">
                    <a:moveTo>
                      <a:pt x="16" y="51"/>
                    </a:moveTo>
                    <a:lnTo>
                      <a:pt x="8" y="32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3"/>
                    </a:lnTo>
                    <a:lnTo>
                      <a:pt x="10" y="5"/>
                    </a:lnTo>
                    <a:lnTo>
                      <a:pt x="14" y="10"/>
                    </a:lnTo>
                    <a:lnTo>
                      <a:pt x="23" y="25"/>
                    </a:lnTo>
                    <a:lnTo>
                      <a:pt x="33" y="42"/>
                    </a:lnTo>
                    <a:lnTo>
                      <a:pt x="42" y="60"/>
                    </a:lnTo>
                    <a:lnTo>
                      <a:pt x="47" y="76"/>
                    </a:lnTo>
                    <a:lnTo>
                      <a:pt x="50" y="82"/>
                    </a:lnTo>
                    <a:lnTo>
                      <a:pt x="50" y="87"/>
                    </a:lnTo>
                    <a:lnTo>
                      <a:pt x="50" y="91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3" y="91"/>
                    </a:lnTo>
                    <a:lnTo>
                      <a:pt x="40" y="87"/>
                    </a:lnTo>
                    <a:lnTo>
                      <a:pt x="36" y="82"/>
                    </a:lnTo>
                    <a:lnTo>
                      <a:pt x="25" y="68"/>
                    </a:lnTo>
                    <a:lnTo>
                      <a:pt x="16" y="51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0" name="Line 366"/>
              <p:cNvSpPr>
                <a:spLocks noChangeShapeType="1"/>
              </p:cNvSpPr>
              <p:nvPr/>
            </p:nvSpPr>
            <p:spPr bwMode="auto">
              <a:xfrm flipV="1">
                <a:off x="1590" y="2257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1" name="Line 367"/>
              <p:cNvSpPr>
                <a:spLocks noChangeShapeType="1"/>
              </p:cNvSpPr>
              <p:nvPr/>
            </p:nvSpPr>
            <p:spPr bwMode="auto">
              <a:xfrm flipV="1">
                <a:off x="1601" y="2249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2" name="Line 368"/>
              <p:cNvSpPr>
                <a:spLocks noChangeShapeType="1"/>
              </p:cNvSpPr>
              <p:nvPr/>
            </p:nvSpPr>
            <p:spPr bwMode="auto">
              <a:xfrm flipV="1">
                <a:off x="1616" y="224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3" name="Line 369"/>
              <p:cNvSpPr>
                <a:spLocks noChangeShapeType="1"/>
              </p:cNvSpPr>
              <p:nvPr/>
            </p:nvSpPr>
            <p:spPr bwMode="auto">
              <a:xfrm flipV="1">
                <a:off x="1626" y="2236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4" name="Line 370"/>
              <p:cNvSpPr>
                <a:spLocks noChangeShapeType="1"/>
              </p:cNvSpPr>
              <p:nvPr/>
            </p:nvSpPr>
            <p:spPr bwMode="auto">
              <a:xfrm flipV="1">
                <a:off x="1642" y="2230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5" name="Line 371"/>
              <p:cNvSpPr>
                <a:spLocks noChangeShapeType="1"/>
              </p:cNvSpPr>
              <p:nvPr/>
            </p:nvSpPr>
            <p:spPr bwMode="auto">
              <a:xfrm flipV="1">
                <a:off x="1652" y="2222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6" name="Line 372"/>
              <p:cNvSpPr>
                <a:spLocks noChangeShapeType="1"/>
              </p:cNvSpPr>
              <p:nvPr/>
            </p:nvSpPr>
            <p:spPr bwMode="auto">
              <a:xfrm flipV="1">
                <a:off x="1667" y="2217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7" name="Line 373"/>
              <p:cNvSpPr>
                <a:spLocks noChangeShapeType="1"/>
              </p:cNvSpPr>
              <p:nvPr/>
            </p:nvSpPr>
            <p:spPr bwMode="auto">
              <a:xfrm flipV="1">
                <a:off x="1677" y="2209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8" name="Line 374"/>
              <p:cNvSpPr>
                <a:spLocks noChangeShapeType="1"/>
              </p:cNvSpPr>
              <p:nvPr/>
            </p:nvSpPr>
            <p:spPr bwMode="auto">
              <a:xfrm flipV="1">
                <a:off x="1693" y="2204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9" name="Line 375"/>
              <p:cNvSpPr>
                <a:spLocks noChangeShapeType="1"/>
              </p:cNvSpPr>
              <p:nvPr/>
            </p:nvSpPr>
            <p:spPr bwMode="auto">
              <a:xfrm flipV="1">
                <a:off x="1703" y="2197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0" name="Line 376"/>
              <p:cNvSpPr>
                <a:spLocks noChangeShapeType="1"/>
              </p:cNvSpPr>
              <p:nvPr/>
            </p:nvSpPr>
            <p:spPr bwMode="auto">
              <a:xfrm flipV="1">
                <a:off x="1718" y="2190"/>
                <a:ext cx="5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1" name="Line 377"/>
              <p:cNvSpPr>
                <a:spLocks noChangeShapeType="1"/>
              </p:cNvSpPr>
              <p:nvPr/>
            </p:nvSpPr>
            <p:spPr bwMode="auto">
              <a:xfrm flipV="1">
                <a:off x="1729" y="2182"/>
                <a:ext cx="10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2" name="Line 378"/>
              <p:cNvSpPr>
                <a:spLocks noChangeShapeType="1"/>
              </p:cNvSpPr>
              <p:nvPr/>
            </p:nvSpPr>
            <p:spPr bwMode="auto">
              <a:xfrm flipV="1">
                <a:off x="1744" y="2177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3" name="Line 379"/>
              <p:cNvSpPr>
                <a:spLocks noChangeShapeType="1"/>
              </p:cNvSpPr>
              <p:nvPr/>
            </p:nvSpPr>
            <p:spPr bwMode="auto">
              <a:xfrm flipV="1">
                <a:off x="1754" y="217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4" name="Line 380"/>
              <p:cNvSpPr>
                <a:spLocks noChangeShapeType="1"/>
              </p:cNvSpPr>
              <p:nvPr/>
            </p:nvSpPr>
            <p:spPr bwMode="auto">
              <a:xfrm flipV="1">
                <a:off x="1769" y="2165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5" name="Line 381"/>
              <p:cNvSpPr>
                <a:spLocks noChangeShapeType="1"/>
              </p:cNvSpPr>
              <p:nvPr/>
            </p:nvSpPr>
            <p:spPr bwMode="auto">
              <a:xfrm flipV="1">
                <a:off x="1780" y="2157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6" name="Line 382"/>
              <p:cNvSpPr>
                <a:spLocks noChangeShapeType="1"/>
              </p:cNvSpPr>
              <p:nvPr/>
            </p:nvSpPr>
            <p:spPr bwMode="auto">
              <a:xfrm flipV="1">
                <a:off x="1795" y="2152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7" name="Line 383"/>
              <p:cNvSpPr>
                <a:spLocks noChangeShapeType="1"/>
              </p:cNvSpPr>
              <p:nvPr/>
            </p:nvSpPr>
            <p:spPr bwMode="auto">
              <a:xfrm flipV="1">
                <a:off x="1805" y="2143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8" name="Line 384"/>
              <p:cNvSpPr>
                <a:spLocks noChangeShapeType="1"/>
              </p:cNvSpPr>
              <p:nvPr/>
            </p:nvSpPr>
            <p:spPr bwMode="auto">
              <a:xfrm flipV="1">
                <a:off x="1821" y="2138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9" name="Line 385"/>
              <p:cNvSpPr>
                <a:spLocks noChangeShapeType="1"/>
              </p:cNvSpPr>
              <p:nvPr/>
            </p:nvSpPr>
            <p:spPr bwMode="auto">
              <a:xfrm flipV="1">
                <a:off x="1831" y="213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0" name="Line 386"/>
              <p:cNvSpPr>
                <a:spLocks noChangeShapeType="1"/>
              </p:cNvSpPr>
              <p:nvPr/>
            </p:nvSpPr>
            <p:spPr bwMode="auto">
              <a:xfrm flipV="1">
                <a:off x="1846" y="212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1" name="Line 387"/>
              <p:cNvSpPr>
                <a:spLocks noChangeShapeType="1"/>
              </p:cNvSpPr>
              <p:nvPr/>
            </p:nvSpPr>
            <p:spPr bwMode="auto">
              <a:xfrm flipV="1">
                <a:off x="1856" y="2117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2" name="Line 388"/>
              <p:cNvSpPr>
                <a:spLocks noChangeShapeType="1"/>
              </p:cNvSpPr>
              <p:nvPr/>
            </p:nvSpPr>
            <p:spPr bwMode="auto">
              <a:xfrm flipV="1">
                <a:off x="1872" y="2112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3" name="Line 389"/>
              <p:cNvSpPr>
                <a:spLocks noChangeShapeType="1"/>
              </p:cNvSpPr>
              <p:nvPr/>
            </p:nvSpPr>
            <p:spPr bwMode="auto">
              <a:xfrm flipV="1">
                <a:off x="1882" y="2103"/>
                <a:ext cx="10" cy="7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4" name="Line 390"/>
              <p:cNvSpPr>
                <a:spLocks noChangeShapeType="1"/>
              </p:cNvSpPr>
              <p:nvPr/>
            </p:nvSpPr>
            <p:spPr bwMode="auto">
              <a:xfrm flipV="1">
                <a:off x="1897" y="2098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5" name="Line 391"/>
              <p:cNvSpPr>
                <a:spLocks noChangeShapeType="1"/>
              </p:cNvSpPr>
              <p:nvPr/>
            </p:nvSpPr>
            <p:spPr bwMode="auto">
              <a:xfrm flipV="1">
                <a:off x="1908" y="209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6" name="Line 392"/>
              <p:cNvSpPr>
                <a:spLocks noChangeShapeType="1"/>
              </p:cNvSpPr>
              <p:nvPr/>
            </p:nvSpPr>
            <p:spPr bwMode="auto">
              <a:xfrm flipV="1">
                <a:off x="1923" y="2085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7" name="Line 393"/>
              <p:cNvSpPr>
                <a:spLocks noChangeShapeType="1"/>
              </p:cNvSpPr>
              <p:nvPr/>
            </p:nvSpPr>
            <p:spPr bwMode="auto">
              <a:xfrm flipV="1">
                <a:off x="1933" y="2078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8" name="Line 394"/>
              <p:cNvSpPr>
                <a:spLocks noChangeShapeType="1"/>
              </p:cNvSpPr>
              <p:nvPr/>
            </p:nvSpPr>
            <p:spPr bwMode="auto">
              <a:xfrm flipV="1">
                <a:off x="1949" y="2072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9" name="Line 395"/>
              <p:cNvSpPr>
                <a:spLocks noChangeShapeType="1"/>
              </p:cNvSpPr>
              <p:nvPr/>
            </p:nvSpPr>
            <p:spPr bwMode="auto">
              <a:xfrm flipV="1">
                <a:off x="1959" y="2063"/>
                <a:ext cx="10" cy="7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0" name="Line 396"/>
              <p:cNvSpPr>
                <a:spLocks noChangeShapeType="1"/>
              </p:cNvSpPr>
              <p:nvPr/>
            </p:nvSpPr>
            <p:spPr bwMode="auto">
              <a:xfrm flipV="1">
                <a:off x="1974" y="2058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1" name="Line 397"/>
              <p:cNvSpPr>
                <a:spLocks noChangeShapeType="1"/>
              </p:cNvSpPr>
              <p:nvPr/>
            </p:nvSpPr>
            <p:spPr bwMode="auto">
              <a:xfrm flipV="1">
                <a:off x="1984" y="2051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2" name="Line 398"/>
              <p:cNvSpPr>
                <a:spLocks noChangeShapeType="1"/>
              </p:cNvSpPr>
              <p:nvPr/>
            </p:nvSpPr>
            <p:spPr bwMode="auto">
              <a:xfrm flipV="1">
                <a:off x="2000" y="2046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3" name="Line 399"/>
              <p:cNvSpPr>
                <a:spLocks noChangeShapeType="1"/>
              </p:cNvSpPr>
              <p:nvPr/>
            </p:nvSpPr>
            <p:spPr bwMode="auto">
              <a:xfrm flipV="1">
                <a:off x="2010" y="2038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4" name="Line 400"/>
              <p:cNvSpPr>
                <a:spLocks noChangeShapeType="1"/>
              </p:cNvSpPr>
              <p:nvPr/>
            </p:nvSpPr>
            <p:spPr bwMode="auto">
              <a:xfrm flipV="1">
                <a:off x="2025" y="2033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5" name="Line 401"/>
              <p:cNvSpPr>
                <a:spLocks noChangeShapeType="1"/>
              </p:cNvSpPr>
              <p:nvPr/>
            </p:nvSpPr>
            <p:spPr bwMode="auto">
              <a:xfrm flipV="1">
                <a:off x="2036" y="2025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6" name="Line 402"/>
              <p:cNvSpPr>
                <a:spLocks noChangeShapeType="1"/>
              </p:cNvSpPr>
              <p:nvPr/>
            </p:nvSpPr>
            <p:spPr bwMode="auto">
              <a:xfrm flipV="1">
                <a:off x="2051" y="2019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7" name="Line 403"/>
              <p:cNvSpPr>
                <a:spLocks noChangeShapeType="1"/>
              </p:cNvSpPr>
              <p:nvPr/>
            </p:nvSpPr>
            <p:spPr bwMode="auto">
              <a:xfrm flipV="1">
                <a:off x="2061" y="2011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8" name="Line 404"/>
              <p:cNvSpPr>
                <a:spLocks noChangeShapeType="1"/>
              </p:cNvSpPr>
              <p:nvPr/>
            </p:nvSpPr>
            <p:spPr bwMode="auto">
              <a:xfrm flipV="1">
                <a:off x="2077" y="2006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9" name="Line 405"/>
              <p:cNvSpPr>
                <a:spLocks noChangeShapeType="1"/>
              </p:cNvSpPr>
              <p:nvPr/>
            </p:nvSpPr>
            <p:spPr bwMode="auto">
              <a:xfrm flipV="1">
                <a:off x="2087" y="1998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0" name="Line 406"/>
              <p:cNvSpPr>
                <a:spLocks noChangeShapeType="1"/>
              </p:cNvSpPr>
              <p:nvPr/>
            </p:nvSpPr>
            <p:spPr bwMode="auto">
              <a:xfrm flipV="1">
                <a:off x="2102" y="1993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1" name="Line 407"/>
              <p:cNvSpPr>
                <a:spLocks noChangeShapeType="1"/>
              </p:cNvSpPr>
              <p:nvPr/>
            </p:nvSpPr>
            <p:spPr bwMode="auto">
              <a:xfrm flipV="1">
                <a:off x="2112" y="1985"/>
                <a:ext cx="11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2" name="Line 408"/>
              <p:cNvSpPr>
                <a:spLocks noChangeShapeType="1"/>
              </p:cNvSpPr>
              <p:nvPr/>
            </p:nvSpPr>
            <p:spPr bwMode="auto">
              <a:xfrm flipV="1">
                <a:off x="2128" y="1979"/>
                <a:ext cx="5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67234" name="Group 610"/>
            <p:cNvGrpSpPr>
              <a:grpSpLocks/>
            </p:cNvGrpSpPr>
            <p:nvPr/>
          </p:nvGrpSpPr>
          <p:grpSpPr bwMode="auto">
            <a:xfrm>
              <a:off x="1351" y="1287"/>
              <a:ext cx="2547" cy="2340"/>
              <a:chOff x="1351" y="1287"/>
              <a:chExt cx="2547" cy="2340"/>
            </a:xfrm>
          </p:grpSpPr>
          <p:sp>
            <p:nvSpPr>
              <p:cNvPr id="667034" name="Line 410"/>
              <p:cNvSpPr>
                <a:spLocks noChangeShapeType="1"/>
              </p:cNvSpPr>
              <p:nvPr/>
            </p:nvSpPr>
            <p:spPr bwMode="auto">
              <a:xfrm flipV="1">
                <a:off x="2138" y="1971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5" name="Line 411"/>
              <p:cNvSpPr>
                <a:spLocks noChangeShapeType="1"/>
              </p:cNvSpPr>
              <p:nvPr/>
            </p:nvSpPr>
            <p:spPr bwMode="auto">
              <a:xfrm flipV="1">
                <a:off x="2153" y="1966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6" name="Line 412"/>
              <p:cNvSpPr>
                <a:spLocks noChangeShapeType="1"/>
              </p:cNvSpPr>
              <p:nvPr/>
            </p:nvSpPr>
            <p:spPr bwMode="auto">
              <a:xfrm flipV="1">
                <a:off x="2164" y="1959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7" name="Line 413"/>
              <p:cNvSpPr>
                <a:spLocks noChangeShapeType="1"/>
              </p:cNvSpPr>
              <p:nvPr/>
            </p:nvSpPr>
            <p:spPr bwMode="auto">
              <a:xfrm flipV="1">
                <a:off x="2180" y="1953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8" name="Line 414"/>
              <p:cNvSpPr>
                <a:spLocks noChangeShapeType="1"/>
              </p:cNvSpPr>
              <p:nvPr/>
            </p:nvSpPr>
            <p:spPr bwMode="auto">
              <a:xfrm flipV="1">
                <a:off x="2190" y="1946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9" name="Line 415"/>
              <p:cNvSpPr>
                <a:spLocks noChangeShapeType="1"/>
              </p:cNvSpPr>
              <p:nvPr/>
            </p:nvSpPr>
            <p:spPr bwMode="auto">
              <a:xfrm flipV="1">
                <a:off x="2206" y="1941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0" name="Line 416"/>
              <p:cNvSpPr>
                <a:spLocks noChangeShapeType="1"/>
              </p:cNvSpPr>
              <p:nvPr/>
            </p:nvSpPr>
            <p:spPr bwMode="auto">
              <a:xfrm flipV="1">
                <a:off x="2216" y="1932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1" name="Line 417"/>
              <p:cNvSpPr>
                <a:spLocks noChangeShapeType="1"/>
              </p:cNvSpPr>
              <p:nvPr/>
            </p:nvSpPr>
            <p:spPr bwMode="auto">
              <a:xfrm flipV="1">
                <a:off x="2231" y="1927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2" name="Line 418"/>
              <p:cNvSpPr>
                <a:spLocks noChangeShapeType="1"/>
              </p:cNvSpPr>
              <p:nvPr/>
            </p:nvSpPr>
            <p:spPr bwMode="auto">
              <a:xfrm flipV="1">
                <a:off x="2242" y="1919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3" name="Line 419"/>
              <p:cNvSpPr>
                <a:spLocks noChangeShapeType="1"/>
              </p:cNvSpPr>
              <p:nvPr/>
            </p:nvSpPr>
            <p:spPr bwMode="auto">
              <a:xfrm flipV="1">
                <a:off x="2257" y="191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4" name="Line 420"/>
              <p:cNvSpPr>
                <a:spLocks noChangeShapeType="1"/>
              </p:cNvSpPr>
              <p:nvPr/>
            </p:nvSpPr>
            <p:spPr bwMode="auto">
              <a:xfrm flipV="1">
                <a:off x="2267" y="1906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5" name="Line 421"/>
              <p:cNvSpPr>
                <a:spLocks noChangeShapeType="1"/>
              </p:cNvSpPr>
              <p:nvPr/>
            </p:nvSpPr>
            <p:spPr bwMode="auto">
              <a:xfrm flipV="1">
                <a:off x="2282" y="1901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6" name="Line 422"/>
              <p:cNvSpPr>
                <a:spLocks noChangeShapeType="1"/>
              </p:cNvSpPr>
              <p:nvPr/>
            </p:nvSpPr>
            <p:spPr bwMode="auto">
              <a:xfrm flipV="1">
                <a:off x="2293" y="1892"/>
                <a:ext cx="10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7" name="Line 423"/>
              <p:cNvSpPr>
                <a:spLocks noChangeShapeType="1"/>
              </p:cNvSpPr>
              <p:nvPr/>
            </p:nvSpPr>
            <p:spPr bwMode="auto">
              <a:xfrm flipV="1">
                <a:off x="2308" y="1887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8" name="Line 424"/>
              <p:cNvSpPr>
                <a:spLocks noChangeShapeType="1"/>
              </p:cNvSpPr>
              <p:nvPr/>
            </p:nvSpPr>
            <p:spPr bwMode="auto">
              <a:xfrm flipV="1">
                <a:off x="2318" y="1879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9" name="Line 425"/>
              <p:cNvSpPr>
                <a:spLocks noChangeShapeType="1"/>
              </p:cNvSpPr>
              <p:nvPr/>
            </p:nvSpPr>
            <p:spPr bwMode="auto">
              <a:xfrm flipV="1">
                <a:off x="2334" y="1874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0" name="Line 426"/>
              <p:cNvSpPr>
                <a:spLocks noChangeShapeType="1"/>
              </p:cNvSpPr>
              <p:nvPr/>
            </p:nvSpPr>
            <p:spPr bwMode="auto">
              <a:xfrm flipV="1">
                <a:off x="2344" y="1866"/>
                <a:ext cx="10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1" name="Line 427"/>
              <p:cNvSpPr>
                <a:spLocks noChangeShapeType="1"/>
              </p:cNvSpPr>
              <p:nvPr/>
            </p:nvSpPr>
            <p:spPr bwMode="auto">
              <a:xfrm flipV="1">
                <a:off x="2359" y="1861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2" name="Line 428"/>
              <p:cNvSpPr>
                <a:spLocks noChangeShapeType="1"/>
              </p:cNvSpPr>
              <p:nvPr/>
            </p:nvSpPr>
            <p:spPr bwMode="auto">
              <a:xfrm flipV="1">
                <a:off x="2369" y="1854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3" name="Line 429"/>
              <p:cNvSpPr>
                <a:spLocks noChangeShapeType="1"/>
              </p:cNvSpPr>
              <p:nvPr/>
            </p:nvSpPr>
            <p:spPr bwMode="auto">
              <a:xfrm flipV="1">
                <a:off x="2385" y="1847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4" name="Line 430"/>
              <p:cNvSpPr>
                <a:spLocks noChangeShapeType="1"/>
              </p:cNvSpPr>
              <p:nvPr/>
            </p:nvSpPr>
            <p:spPr bwMode="auto">
              <a:xfrm flipV="1">
                <a:off x="2395" y="184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5" name="Line 431"/>
              <p:cNvSpPr>
                <a:spLocks noChangeShapeType="1"/>
              </p:cNvSpPr>
              <p:nvPr/>
            </p:nvSpPr>
            <p:spPr bwMode="auto">
              <a:xfrm flipV="1">
                <a:off x="2410" y="1834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6" name="Line 432"/>
              <p:cNvSpPr>
                <a:spLocks noChangeShapeType="1"/>
              </p:cNvSpPr>
              <p:nvPr/>
            </p:nvSpPr>
            <p:spPr bwMode="auto">
              <a:xfrm flipV="1">
                <a:off x="2421" y="1827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7" name="Line 433"/>
              <p:cNvSpPr>
                <a:spLocks noChangeShapeType="1"/>
              </p:cNvSpPr>
              <p:nvPr/>
            </p:nvSpPr>
            <p:spPr bwMode="auto">
              <a:xfrm flipV="1">
                <a:off x="2436" y="1822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8" name="Line 434"/>
              <p:cNvSpPr>
                <a:spLocks noChangeShapeType="1"/>
              </p:cNvSpPr>
              <p:nvPr/>
            </p:nvSpPr>
            <p:spPr bwMode="auto">
              <a:xfrm flipV="1">
                <a:off x="2446" y="1814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9" name="Line 435"/>
              <p:cNvSpPr>
                <a:spLocks noChangeShapeType="1"/>
              </p:cNvSpPr>
              <p:nvPr/>
            </p:nvSpPr>
            <p:spPr bwMode="auto">
              <a:xfrm flipV="1">
                <a:off x="2462" y="1808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0" name="Line 436"/>
              <p:cNvSpPr>
                <a:spLocks noChangeShapeType="1"/>
              </p:cNvSpPr>
              <p:nvPr/>
            </p:nvSpPr>
            <p:spPr bwMode="auto">
              <a:xfrm flipV="1">
                <a:off x="2472" y="180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1" name="Line 437"/>
              <p:cNvSpPr>
                <a:spLocks noChangeShapeType="1"/>
              </p:cNvSpPr>
              <p:nvPr/>
            </p:nvSpPr>
            <p:spPr bwMode="auto">
              <a:xfrm flipV="1">
                <a:off x="2487" y="179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2" name="Line 438"/>
              <p:cNvSpPr>
                <a:spLocks noChangeShapeType="1"/>
              </p:cNvSpPr>
              <p:nvPr/>
            </p:nvSpPr>
            <p:spPr bwMode="auto">
              <a:xfrm flipV="1">
                <a:off x="2497" y="1787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3" name="Line 439"/>
              <p:cNvSpPr>
                <a:spLocks noChangeShapeType="1"/>
              </p:cNvSpPr>
              <p:nvPr/>
            </p:nvSpPr>
            <p:spPr bwMode="auto">
              <a:xfrm flipV="1">
                <a:off x="2513" y="1782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4" name="Line 440"/>
              <p:cNvSpPr>
                <a:spLocks noChangeShapeType="1"/>
              </p:cNvSpPr>
              <p:nvPr/>
            </p:nvSpPr>
            <p:spPr bwMode="auto">
              <a:xfrm flipV="1">
                <a:off x="2523" y="1774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5" name="Line 441"/>
              <p:cNvSpPr>
                <a:spLocks noChangeShapeType="1"/>
              </p:cNvSpPr>
              <p:nvPr/>
            </p:nvSpPr>
            <p:spPr bwMode="auto">
              <a:xfrm flipV="1">
                <a:off x="2538" y="1769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6" name="Line 442"/>
              <p:cNvSpPr>
                <a:spLocks noChangeShapeType="1"/>
              </p:cNvSpPr>
              <p:nvPr/>
            </p:nvSpPr>
            <p:spPr bwMode="auto">
              <a:xfrm flipV="1">
                <a:off x="2549" y="176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7" name="Line 443"/>
              <p:cNvSpPr>
                <a:spLocks noChangeShapeType="1"/>
              </p:cNvSpPr>
              <p:nvPr/>
            </p:nvSpPr>
            <p:spPr bwMode="auto">
              <a:xfrm flipV="1">
                <a:off x="2564" y="1755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8" name="Rectangle 444"/>
              <p:cNvSpPr>
                <a:spLocks noChangeArrowheads="1"/>
              </p:cNvSpPr>
              <p:nvPr/>
            </p:nvSpPr>
            <p:spPr bwMode="auto">
              <a:xfrm>
                <a:off x="1548" y="2212"/>
                <a:ext cx="21" cy="121"/>
              </a:xfrm>
              <a:prstGeom prst="rect">
                <a:avLst/>
              </a:pr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9" name="Line 445"/>
              <p:cNvSpPr>
                <a:spLocks noChangeShapeType="1"/>
              </p:cNvSpPr>
              <p:nvPr/>
            </p:nvSpPr>
            <p:spPr bwMode="auto">
              <a:xfrm flipV="1">
                <a:off x="2657" y="1287"/>
                <a:ext cx="150" cy="107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0" name="Rectangle 446"/>
              <p:cNvSpPr>
                <a:spLocks noChangeArrowheads="1"/>
              </p:cNvSpPr>
              <p:nvPr/>
            </p:nvSpPr>
            <p:spPr bwMode="auto">
              <a:xfrm>
                <a:off x="1351" y="1454"/>
                <a:ext cx="401" cy="167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1" name="Rectangle 447"/>
              <p:cNvSpPr>
                <a:spLocks noChangeArrowheads="1"/>
              </p:cNvSpPr>
              <p:nvPr/>
            </p:nvSpPr>
            <p:spPr bwMode="auto">
              <a:xfrm>
                <a:off x="1351" y="1454"/>
                <a:ext cx="401" cy="167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2" name="Freeform 448"/>
              <p:cNvSpPr>
                <a:spLocks noEditPoints="1"/>
              </p:cNvSpPr>
              <p:nvPr/>
            </p:nvSpPr>
            <p:spPr bwMode="auto">
              <a:xfrm>
                <a:off x="1752" y="1396"/>
                <a:ext cx="1050" cy="360"/>
              </a:xfrm>
              <a:custGeom>
                <a:avLst/>
                <a:gdLst>
                  <a:gd name="T0" fmla="*/ 866 w 1050"/>
                  <a:gd name="T1" fmla="*/ 331 h 360"/>
                  <a:gd name="T2" fmla="*/ 923 w 1050"/>
                  <a:gd name="T3" fmla="*/ 301 h 360"/>
                  <a:gd name="T4" fmla="*/ 967 w 1050"/>
                  <a:gd name="T5" fmla="*/ 272 h 360"/>
                  <a:gd name="T6" fmla="*/ 1000 w 1050"/>
                  <a:gd name="T7" fmla="*/ 241 h 360"/>
                  <a:gd name="T8" fmla="*/ 1023 w 1050"/>
                  <a:gd name="T9" fmla="*/ 211 h 360"/>
                  <a:gd name="T10" fmla="*/ 1044 w 1050"/>
                  <a:gd name="T11" fmla="*/ 194 h 360"/>
                  <a:gd name="T12" fmla="*/ 1027 w 1050"/>
                  <a:gd name="T13" fmla="*/ 226 h 360"/>
                  <a:gd name="T14" fmla="*/ 1000 w 1050"/>
                  <a:gd name="T15" fmla="*/ 258 h 360"/>
                  <a:gd name="T16" fmla="*/ 962 w 1050"/>
                  <a:gd name="T17" fmla="*/ 290 h 360"/>
                  <a:gd name="T18" fmla="*/ 912 w 1050"/>
                  <a:gd name="T19" fmla="*/ 321 h 360"/>
                  <a:gd name="T20" fmla="*/ 849 w 1050"/>
                  <a:gd name="T21" fmla="*/ 351 h 360"/>
                  <a:gd name="T22" fmla="*/ 1032 w 1050"/>
                  <a:gd name="T23" fmla="*/ 190 h 360"/>
                  <a:gd name="T24" fmla="*/ 1038 w 1050"/>
                  <a:gd name="T25" fmla="*/ 162 h 360"/>
                  <a:gd name="T26" fmla="*/ 1037 w 1050"/>
                  <a:gd name="T27" fmla="*/ 136 h 360"/>
                  <a:gd name="T28" fmla="*/ 1042 w 1050"/>
                  <a:gd name="T29" fmla="*/ 116 h 360"/>
                  <a:gd name="T30" fmla="*/ 1050 w 1050"/>
                  <a:gd name="T31" fmla="*/ 144 h 360"/>
                  <a:gd name="T32" fmla="*/ 1049 w 1050"/>
                  <a:gd name="T33" fmla="*/ 174 h 360"/>
                  <a:gd name="T34" fmla="*/ 1032 w 1050"/>
                  <a:gd name="T35" fmla="*/ 190 h 360"/>
                  <a:gd name="T36" fmla="*/ 1024 w 1050"/>
                  <a:gd name="T37" fmla="*/ 103 h 360"/>
                  <a:gd name="T38" fmla="*/ 1000 w 1050"/>
                  <a:gd name="T39" fmla="*/ 74 h 360"/>
                  <a:gd name="T40" fmla="*/ 1001 w 1050"/>
                  <a:gd name="T41" fmla="*/ 58 h 360"/>
                  <a:gd name="T42" fmla="*/ 1023 w 1050"/>
                  <a:gd name="T43" fmla="*/ 81 h 360"/>
                  <a:gd name="T44" fmla="*/ 1038 w 1050"/>
                  <a:gd name="T45" fmla="*/ 107 h 360"/>
                  <a:gd name="T46" fmla="*/ 985 w 1050"/>
                  <a:gd name="T47" fmla="*/ 61 h 360"/>
                  <a:gd name="T48" fmla="*/ 949 w 1050"/>
                  <a:gd name="T49" fmla="*/ 39 h 360"/>
                  <a:gd name="T50" fmla="*/ 904 w 1050"/>
                  <a:gd name="T51" fmla="*/ 23 h 360"/>
                  <a:gd name="T52" fmla="*/ 855 w 1050"/>
                  <a:gd name="T53" fmla="*/ 14 h 360"/>
                  <a:gd name="T54" fmla="*/ 802 w 1050"/>
                  <a:gd name="T55" fmla="*/ 11 h 360"/>
                  <a:gd name="T56" fmla="*/ 744 w 1050"/>
                  <a:gd name="T57" fmla="*/ 19 h 360"/>
                  <a:gd name="T58" fmla="*/ 743 w 1050"/>
                  <a:gd name="T59" fmla="*/ 7 h 360"/>
                  <a:gd name="T60" fmla="*/ 802 w 1050"/>
                  <a:gd name="T61" fmla="*/ 0 h 360"/>
                  <a:gd name="T62" fmla="*/ 857 w 1050"/>
                  <a:gd name="T63" fmla="*/ 2 h 360"/>
                  <a:gd name="T64" fmla="*/ 908 w 1050"/>
                  <a:gd name="T65" fmla="*/ 12 h 360"/>
                  <a:gd name="T66" fmla="*/ 954 w 1050"/>
                  <a:gd name="T67" fmla="*/ 29 h 360"/>
                  <a:gd name="T68" fmla="*/ 992 w 1050"/>
                  <a:gd name="T69" fmla="*/ 52 h 360"/>
                  <a:gd name="T70" fmla="*/ 690 w 1050"/>
                  <a:gd name="T71" fmla="*/ 32 h 360"/>
                  <a:gd name="T72" fmla="*/ 591 w 1050"/>
                  <a:gd name="T73" fmla="*/ 61 h 360"/>
                  <a:gd name="T74" fmla="*/ 653 w 1050"/>
                  <a:gd name="T75" fmla="*/ 30 h 360"/>
                  <a:gd name="T76" fmla="*/ 725 w 1050"/>
                  <a:gd name="T77" fmla="*/ 23 h 360"/>
                  <a:gd name="T78" fmla="*/ 481 w 1050"/>
                  <a:gd name="T79" fmla="*/ 94 h 360"/>
                  <a:gd name="T80" fmla="*/ 388 w 1050"/>
                  <a:gd name="T81" fmla="*/ 116 h 360"/>
                  <a:gd name="T82" fmla="*/ 281 w 1050"/>
                  <a:gd name="T83" fmla="*/ 134 h 360"/>
                  <a:gd name="T84" fmla="*/ 153 w 1050"/>
                  <a:gd name="T85" fmla="*/ 145 h 360"/>
                  <a:gd name="T86" fmla="*/ 0 w 1050"/>
                  <a:gd name="T87" fmla="*/ 151 h 360"/>
                  <a:gd name="T88" fmla="*/ 104 w 1050"/>
                  <a:gd name="T89" fmla="*/ 136 h 360"/>
                  <a:gd name="T90" fmla="*/ 240 w 1050"/>
                  <a:gd name="T91" fmla="*/ 127 h 360"/>
                  <a:gd name="T92" fmla="*/ 353 w 1050"/>
                  <a:gd name="T93" fmla="*/ 111 h 360"/>
                  <a:gd name="T94" fmla="*/ 449 w 1050"/>
                  <a:gd name="T95" fmla="*/ 90 h 360"/>
                  <a:gd name="T96" fmla="*/ 588 w 1050"/>
                  <a:gd name="T97" fmla="*/ 5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0" h="360">
                    <a:moveTo>
                      <a:pt x="821" y="350"/>
                    </a:moveTo>
                    <a:lnTo>
                      <a:pt x="844" y="340"/>
                    </a:lnTo>
                    <a:lnTo>
                      <a:pt x="866" y="331"/>
                    </a:lnTo>
                    <a:lnTo>
                      <a:pt x="886" y="322"/>
                    </a:lnTo>
                    <a:lnTo>
                      <a:pt x="905" y="312"/>
                    </a:lnTo>
                    <a:lnTo>
                      <a:pt x="923" y="301"/>
                    </a:lnTo>
                    <a:lnTo>
                      <a:pt x="939" y="291"/>
                    </a:lnTo>
                    <a:lnTo>
                      <a:pt x="954" y="282"/>
                    </a:lnTo>
                    <a:lnTo>
                      <a:pt x="967" y="272"/>
                    </a:lnTo>
                    <a:lnTo>
                      <a:pt x="980" y="262"/>
                    </a:lnTo>
                    <a:lnTo>
                      <a:pt x="991" y="252"/>
                    </a:lnTo>
                    <a:lnTo>
                      <a:pt x="1000" y="241"/>
                    </a:lnTo>
                    <a:lnTo>
                      <a:pt x="1009" y="231"/>
                    </a:lnTo>
                    <a:lnTo>
                      <a:pt x="1017" y="221"/>
                    </a:lnTo>
                    <a:lnTo>
                      <a:pt x="1023" y="211"/>
                    </a:lnTo>
                    <a:lnTo>
                      <a:pt x="1028" y="200"/>
                    </a:lnTo>
                    <a:lnTo>
                      <a:pt x="1032" y="190"/>
                    </a:lnTo>
                    <a:lnTo>
                      <a:pt x="1044" y="194"/>
                    </a:lnTo>
                    <a:lnTo>
                      <a:pt x="1038" y="204"/>
                    </a:lnTo>
                    <a:lnTo>
                      <a:pt x="1033" y="214"/>
                    </a:lnTo>
                    <a:lnTo>
                      <a:pt x="1027" y="226"/>
                    </a:lnTo>
                    <a:lnTo>
                      <a:pt x="1019" y="236"/>
                    </a:lnTo>
                    <a:lnTo>
                      <a:pt x="1010" y="248"/>
                    </a:lnTo>
                    <a:lnTo>
                      <a:pt x="1000" y="258"/>
                    </a:lnTo>
                    <a:lnTo>
                      <a:pt x="988" y="268"/>
                    </a:lnTo>
                    <a:lnTo>
                      <a:pt x="976" y="280"/>
                    </a:lnTo>
                    <a:lnTo>
                      <a:pt x="962" y="290"/>
                    </a:lnTo>
                    <a:lnTo>
                      <a:pt x="946" y="300"/>
                    </a:lnTo>
                    <a:lnTo>
                      <a:pt x="930" y="310"/>
                    </a:lnTo>
                    <a:lnTo>
                      <a:pt x="912" y="321"/>
                    </a:lnTo>
                    <a:lnTo>
                      <a:pt x="893" y="331"/>
                    </a:lnTo>
                    <a:lnTo>
                      <a:pt x="871" y="341"/>
                    </a:lnTo>
                    <a:lnTo>
                      <a:pt x="849" y="351"/>
                    </a:lnTo>
                    <a:lnTo>
                      <a:pt x="825" y="360"/>
                    </a:lnTo>
                    <a:lnTo>
                      <a:pt x="821" y="350"/>
                    </a:lnTo>
                    <a:close/>
                    <a:moveTo>
                      <a:pt x="1032" y="190"/>
                    </a:moveTo>
                    <a:lnTo>
                      <a:pt x="1035" y="181"/>
                    </a:lnTo>
                    <a:lnTo>
                      <a:pt x="1037" y="171"/>
                    </a:lnTo>
                    <a:lnTo>
                      <a:pt x="1038" y="162"/>
                    </a:lnTo>
                    <a:lnTo>
                      <a:pt x="1038" y="153"/>
                    </a:lnTo>
                    <a:lnTo>
                      <a:pt x="1038" y="145"/>
                    </a:lnTo>
                    <a:lnTo>
                      <a:pt x="1037" y="136"/>
                    </a:lnTo>
                    <a:lnTo>
                      <a:pt x="1035" y="127"/>
                    </a:lnTo>
                    <a:lnTo>
                      <a:pt x="1032" y="120"/>
                    </a:lnTo>
                    <a:lnTo>
                      <a:pt x="1042" y="116"/>
                    </a:lnTo>
                    <a:lnTo>
                      <a:pt x="1046" y="125"/>
                    </a:lnTo>
                    <a:lnTo>
                      <a:pt x="1049" y="134"/>
                    </a:lnTo>
                    <a:lnTo>
                      <a:pt x="1050" y="144"/>
                    </a:lnTo>
                    <a:lnTo>
                      <a:pt x="1050" y="153"/>
                    </a:lnTo>
                    <a:lnTo>
                      <a:pt x="1050" y="163"/>
                    </a:lnTo>
                    <a:lnTo>
                      <a:pt x="1049" y="174"/>
                    </a:lnTo>
                    <a:lnTo>
                      <a:pt x="1046" y="184"/>
                    </a:lnTo>
                    <a:lnTo>
                      <a:pt x="1044" y="194"/>
                    </a:lnTo>
                    <a:lnTo>
                      <a:pt x="1032" y="190"/>
                    </a:lnTo>
                    <a:close/>
                    <a:moveTo>
                      <a:pt x="1032" y="120"/>
                    </a:moveTo>
                    <a:lnTo>
                      <a:pt x="1028" y="112"/>
                    </a:lnTo>
                    <a:lnTo>
                      <a:pt x="1024" y="103"/>
                    </a:lnTo>
                    <a:lnTo>
                      <a:pt x="1019" y="95"/>
                    </a:lnTo>
                    <a:lnTo>
                      <a:pt x="1014" y="88"/>
                    </a:lnTo>
                    <a:lnTo>
                      <a:pt x="1000" y="74"/>
                    </a:lnTo>
                    <a:lnTo>
                      <a:pt x="985" y="61"/>
                    </a:lnTo>
                    <a:lnTo>
                      <a:pt x="992" y="52"/>
                    </a:lnTo>
                    <a:lnTo>
                      <a:pt x="1001" y="58"/>
                    </a:lnTo>
                    <a:lnTo>
                      <a:pt x="1009" y="66"/>
                    </a:lnTo>
                    <a:lnTo>
                      <a:pt x="1017" y="74"/>
                    </a:lnTo>
                    <a:lnTo>
                      <a:pt x="1023" y="81"/>
                    </a:lnTo>
                    <a:lnTo>
                      <a:pt x="1029" y="89"/>
                    </a:lnTo>
                    <a:lnTo>
                      <a:pt x="1035" y="98"/>
                    </a:lnTo>
                    <a:lnTo>
                      <a:pt x="1038" y="107"/>
                    </a:lnTo>
                    <a:lnTo>
                      <a:pt x="1042" y="116"/>
                    </a:lnTo>
                    <a:lnTo>
                      <a:pt x="1032" y="120"/>
                    </a:lnTo>
                    <a:close/>
                    <a:moveTo>
                      <a:pt x="985" y="61"/>
                    </a:moveTo>
                    <a:lnTo>
                      <a:pt x="973" y="53"/>
                    </a:lnTo>
                    <a:lnTo>
                      <a:pt x="962" y="46"/>
                    </a:lnTo>
                    <a:lnTo>
                      <a:pt x="949" y="39"/>
                    </a:lnTo>
                    <a:lnTo>
                      <a:pt x="935" y="33"/>
                    </a:lnTo>
                    <a:lnTo>
                      <a:pt x="919" y="28"/>
                    </a:lnTo>
                    <a:lnTo>
                      <a:pt x="904" y="23"/>
                    </a:lnTo>
                    <a:lnTo>
                      <a:pt x="889" y="19"/>
                    </a:lnTo>
                    <a:lnTo>
                      <a:pt x="872" y="16"/>
                    </a:lnTo>
                    <a:lnTo>
                      <a:pt x="855" y="14"/>
                    </a:lnTo>
                    <a:lnTo>
                      <a:pt x="838" y="12"/>
                    </a:lnTo>
                    <a:lnTo>
                      <a:pt x="820" y="11"/>
                    </a:lnTo>
                    <a:lnTo>
                      <a:pt x="802" y="11"/>
                    </a:lnTo>
                    <a:lnTo>
                      <a:pt x="783" y="12"/>
                    </a:lnTo>
                    <a:lnTo>
                      <a:pt x="763" y="15"/>
                    </a:lnTo>
                    <a:lnTo>
                      <a:pt x="744" y="19"/>
                    </a:lnTo>
                    <a:lnTo>
                      <a:pt x="725" y="23"/>
                    </a:lnTo>
                    <a:lnTo>
                      <a:pt x="722" y="11"/>
                    </a:lnTo>
                    <a:lnTo>
                      <a:pt x="743" y="7"/>
                    </a:lnTo>
                    <a:lnTo>
                      <a:pt x="762" y="3"/>
                    </a:lnTo>
                    <a:lnTo>
                      <a:pt x="783" y="1"/>
                    </a:lnTo>
                    <a:lnTo>
                      <a:pt x="802" y="0"/>
                    </a:lnTo>
                    <a:lnTo>
                      <a:pt x="821" y="0"/>
                    </a:lnTo>
                    <a:lnTo>
                      <a:pt x="839" y="1"/>
                    </a:lnTo>
                    <a:lnTo>
                      <a:pt x="857" y="2"/>
                    </a:lnTo>
                    <a:lnTo>
                      <a:pt x="875" y="5"/>
                    </a:lnTo>
                    <a:lnTo>
                      <a:pt x="891" y="7"/>
                    </a:lnTo>
                    <a:lnTo>
                      <a:pt x="908" y="12"/>
                    </a:lnTo>
                    <a:lnTo>
                      <a:pt x="925" y="17"/>
                    </a:lnTo>
                    <a:lnTo>
                      <a:pt x="940" y="23"/>
                    </a:lnTo>
                    <a:lnTo>
                      <a:pt x="954" y="29"/>
                    </a:lnTo>
                    <a:lnTo>
                      <a:pt x="968" y="35"/>
                    </a:lnTo>
                    <a:lnTo>
                      <a:pt x="981" y="43"/>
                    </a:lnTo>
                    <a:lnTo>
                      <a:pt x="992" y="52"/>
                    </a:lnTo>
                    <a:lnTo>
                      <a:pt x="985" y="61"/>
                    </a:lnTo>
                    <a:close/>
                    <a:moveTo>
                      <a:pt x="725" y="23"/>
                    </a:moveTo>
                    <a:lnTo>
                      <a:pt x="690" y="32"/>
                    </a:lnTo>
                    <a:lnTo>
                      <a:pt x="657" y="42"/>
                    </a:lnTo>
                    <a:lnTo>
                      <a:pt x="624" y="52"/>
                    </a:lnTo>
                    <a:lnTo>
                      <a:pt x="591" y="61"/>
                    </a:lnTo>
                    <a:lnTo>
                      <a:pt x="588" y="51"/>
                    </a:lnTo>
                    <a:lnTo>
                      <a:pt x="621" y="40"/>
                    </a:lnTo>
                    <a:lnTo>
                      <a:pt x="653" y="30"/>
                    </a:lnTo>
                    <a:lnTo>
                      <a:pt x="688" y="21"/>
                    </a:lnTo>
                    <a:lnTo>
                      <a:pt x="722" y="11"/>
                    </a:lnTo>
                    <a:lnTo>
                      <a:pt x="725" y="23"/>
                    </a:lnTo>
                    <a:close/>
                    <a:moveTo>
                      <a:pt x="591" y="61"/>
                    </a:moveTo>
                    <a:lnTo>
                      <a:pt x="537" y="78"/>
                    </a:lnTo>
                    <a:lnTo>
                      <a:pt x="481" y="94"/>
                    </a:lnTo>
                    <a:lnTo>
                      <a:pt x="451" y="102"/>
                    </a:lnTo>
                    <a:lnTo>
                      <a:pt x="420" y="108"/>
                    </a:lnTo>
                    <a:lnTo>
                      <a:pt x="388" y="116"/>
                    </a:lnTo>
                    <a:lnTo>
                      <a:pt x="354" y="122"/>
                    </a:lnTo>
                    <a:lnTo>
                      <a:pt x="319" y="129"/>
                    </a:lnTo>
                    <a:lnTo>
                      <a:pt x="281" y="134"/>
                    </a:lnTo>
                    <a:lnTo>
                      <a:pt x="241" y="139"/>
                    </a:lnTo>
                    <a:lnTo>
                      <a:pt x="199" y="143"/>
                    </a:lnTo>
                    <a:lnTo>
                      <a:pt x="153" y="145"/>
                    </a:lnTo>
                    <a:lnTo>
                      <a:pt x="106" y="148"/>
                    </a:lnTo>
                    <a:lnTo>
                      <a:pt x="55" y="149"/>
                    </a:lnTo>
                    <a:lnTo>
                      <a:pt x="0" y="151"/>
                    </a:lnTo>
                    <a:lnTo>
                      <a:pt x="0" y="139"/>
                    </a:lnTo>
                    <a:lnTo>
                      <a:pt x="53" y="138"/>
                    </a:lnTo>
                    <a:lnTo>
                      <a:pt x="104" y="136"/>
                    </a:lnTo>
                    <a:lnTo>
                      <a:pt x="153" y="134"/>
                    </a:lnTo>
                    <a:lnTo>
                      <a:pt x="198" y="131"/>
                    </a:lnTo>
                    <a:lnTo>
                      <a:pt x="240" y="127"/>
                    </a:lnTo>
                    <a:lnTo>
                      <a:pt x="280" y="122"/>
                    </a:lnTo>
                    <a:lnTo>
                      <a:pt x="317" y="117"/>
                    </a:lnTo>
                    <a:lnTo>
                      <a:pt x="353" y="111"/>
                    </a:lnTo>
                    <a:lnTo>
                      <a:pt x="386" y="104"/>
                    </a:lnTo>
                    <a:lnTo>
                      <a:pt x="418" y="98"/>
                    </a:lnTo>
                    <a:lnTo>
                      <a:pt x="449" y="90"/>
                    </a:lnTo>
                    <a:lnTo>
                      <a:pt x="478" y="83"/>
                    </a:lnTo>
                    <a:lnTo>
                      <a:pt x="534" y="67"/>
                    </a:lnTo>
                    <a:lnTo>
                      <a:pt x="588" y="51"/>
                    </a:lnTo>
                    <a:lnTo>
                      <a:pt x="591" y="61"/>
                    </a:lnTo>
                    <a:close/>
                  </a:path>
                </a:pathLst>
              </a:custGeom>
              <a:solidFill>
                <a:srgbClr val="2A1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3" name="Rectangle 449"/>
              <p:cNvSpPr>
                <a:spLocks noChangeArrowheads="1"/>
              </p:cNvSpPr>
              <p:nvPr/>
            </p:nvSpPr>
            <p:spPr bwMode="auto">
              <a:xfrm>
                <a:off x="1386" y="1508"/>
                <a:ext cx="37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Diode Laser</a:t>
                </a:r>
                <a:endParaRPr lang="ru-RU"/>
              </a:p>
            </p:txBody>
          </p:sp>
          <p:sp>
            <p:nvSpPr>
              <p:cNvPr id="667074" name="Freeform 450"/>
              <p:cNvSpPr>
                <a:spLocks/>
              </p:cNvSpPr>
              <p:nvPr/>
            </p:nvSpPr>
            <p:spPr bwMode="auto">
              <a:xfrm>
                <a:off x="3483" y="2249"/>
                <a:ext cx="299" cy="9"/>
              </a:xfrm>
              <a:custGeom>
                <a:avLst/>
                <a:gdLst>
                  <a:gd name="T0" fmla="*/ 299 w 299"/>
                  <a:gd name="T1" fmla="*/ 4 h 9"/>
                  <a:gd name="T2" fmla="*/ 295 w 299"/>
                  <a:gd name="T3" fmla="*/ 0 h 9"/>
                  <a:gd name="T4" fmla="*/ 0 w 299"/>
                  <a:gd name="T5" fmla="*/ 0 h 9"/>
                  <a:gd name="T6" fmla="*/ 0 w 299"/>
                  <a:gd name="T7" fmla="*/ 9 h 9"/>
                  <a:gd name="T8" fmla="*/ 295 w 299"/>
                  <a:gd name="T9" fmla="*/ 9 h 9"/>
                  <a:gd name="T10" fmla="*/ 299 w 299"/>
                  <a:gd name="T11" fmla="*/ 4 h 9"/>
                  <a:gd name="T12" fmla="*/ 299 w 299"/>
                  <a:gd name="T13" fmla="*/ 4 h 9"/>
                  <a:gd name="T14" fmla="*/ 299 w 299"/>
                  <a:gd name="T15" fmla="*/ 0 h 9"/>
                  <a:gd name="T16" fmla="*/ 295 w 299"/>
                  <a:gd name="T17" fmla="*/ 0 h 9"/>
                  <a:gd name="T18" fmla="*/ 299 w 299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9">
                    <a:moveTo>
                      <a:pt x="299" y="4"/>
                    </a:moveTo>
                    <a:lnTo>
                      <a:pt x="29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95" y="9"/>
                    </a:lnTo>
                    <a:lnTo>
                      <a:pt x="299" y="4"/>
                    </a:lnTo>
                    <a:lnTo>
                      <a:pt x="299" y="4"/>
                    </a:lnTo>
                    <a:lnTo>
                      <a:pt x="299" y="0"/>
                    </a:lnTo>
                    <a:lnTo>
                      <a:pt x="295" y="0"/>
                    </a:lnTo>
                    <a:lnTo>
                      <a:pt x="299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5" name="Freeform 451"/>
              <p:cNvSpPr>
                <a:spLocks/>
              </p:cNvSpPr>
              <p:nvPr/>
            </p:nvSpPr>
            <p:spPr bwMode="auto">
              <a:xfrm>
                <a:off x="3773" y="2253"/>
                <a:ext cx="9" cy="1351"/>
              </a:xfrm>
              <a:custGeom>
                <a:avLst/>
                <a:gdLst>
                  <a:gd name="T0" fmla="*/ 5 w 9"/>
                  <a:gd name="T1" fmla="*/ 1351 h 1351"/>
                  <a:gd name="T2" fmla="*/ 9 w 9"/>
                  <a:gd name="T3" fmla="*/ 1346 h 1351"/>
                  <a:gd name="T4" fmla="*/ 9 w 9"/>
                  <a:gd name="T5" fmla="*/ 0 h 1351"/>
                  <a:gd name="T6" fmla="*/ 0 w 9"/>
                  <a:gd name="T7" fmla="*/ 0 h 1351"/>
                  <a:gd name="T8" fmla="*/ 0 w 9"/>
                  <a:gd name="T9" fmla="*/ 1346 h 1351"/>
                  <a:gd name="T10" fmla="*/ 5 w 9"/>
                  <a:gd name="T11" fmla="*/ 1351 h 1351"/>
                  <a:gd name="T12" fmla="*/ 0 w 9"/>
                  <a:gd name="T13" fmla="*/ 1346 h 1351"/>
                  <a:gd name="T14" fmla="*/ 0 w 9"/>
                  <a:gd name="T15" fmla="*/ 1351 h 1351"/>
                  <a:gd name="T16" fmla="*/ 5 w 9"/>
                  <a:gd name="T17" fmla="*/ 1351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351">
                    <a:moveTo>
                      <a:pt x="5" y="1351"/>
                    </a:moveTo>
                    <a:lnTo>
                      <a:pt x="9" y="1346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346"/>
                    </a:lnTo>
                    <a:lnTo>
                      <a:pt x="5" y="1351"/>
                    </a:lnTo>
                    <a:lnTo>
                      <a:pt x="0" y="1346"/>
                    </a:lnTo>
                    <a:lnTo>
                      <a:pt x="0" y="1351"/>
                    </a:lnTo>
                    <a:lnTo>
                      <a:pt x="5" y="135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6" name="Rectangle 452"/>
              <p:cNvSpPr>
                <a:spLocks noChangeArrowheads="1"/>
              </p:cNvSpPr>
              <p:nvPr/>
            </p:nvSpPr>
            <p:spPr bwMode="auto">
              <a:xfrm>
                <a:off x="3778" y="3595"/>
                <a:ext cx="69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7" name="Freeform 453"/>
              <p:cNvSpPr>
                <a:spLocks/>
              </p:cNvSpPr>
              <p:nvPr/>
            </p:nvSpPr>
            <p:spPr bwMode="auto">
              <a:xfrm>
                <a:off x="3845" y="3572"/>
                <a:ext cx="53" cy="55"/>
              </a:xfrm>
              <a:custGeom>
                <a:avLst/>
                <a:gdLst>
                  <a:gd name="T0" fmla="*/ 53 w 53"/>
                  <a:gd name="T1" fmla="*/ 27 h 55"/>
                  <a:gd name="T2" fmla="*/ 0 w 53"/>
                  <a:gd name="T3" fmla="*/ 0 h 55"/>
                  <a:gd name="T4" fmla="*/ 0 w 53"/>
                  <a:gd name="T5" fmla="*/ 55 h 55"/>
                  <a:gd name="T6" fmla="*/ 53 w 53"/>
                  <a:gd name="T7" fmla="*/ 27 h 55"/>
                  <a:gd name="T8" fmla="*/ 53 w 5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5">
                    <a:moveTo>
                      <a:pt x="53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8" name="Freeform 454"/>
              <p:cNvSpPr>
                <a:spLocks/>
              </p:cNvSpPr>
              <p:nvPr/>
            </p:nvSpPr>
            <p:spPr bwMode="auto">
              <a:xfrm>
                <a:off x="3026" y="2477"/>
                <a:ext cx="384" cy="166"/>
              </a:xfrm>
              <a:custGeom>
                <a:avLst/>
                <a:gdLst>
                  <a:gd name="T0" fmla="*/ 0 w 384"/>
                  <a:gd name="T1" fmla="*/ 83 h 166"/>
                  <a:gd name="T2" fmla="*/ 364 w 384"/>
                  <a:gd name="T3" fmla="*/ 166 h 166"/>
                  <a:gd name="T4" fmla="*/ 384 w 384"/>
                  <a:gd name="T5" fmla="*/ 83 h 166"/>
                  <a:gd name="T6" fmla="*/ 19 w 384"/>
                  <a:gd name="T7" fmla="*/ 0 h 166"/>
                  <a:gd name="T8" fmla="*/ 0 w 384"/>
                  <a:gd name="T9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66">
                    <a:moveTo>
                      <a:pt x="0" y="83"/>
                    </a:moveTo>
                    <a:lnTo>
                      <a:pt x="364" y="166"/>
                    </a:lnTo>
                    <a:lnTo>
                      <a:pt x="384" y="83"/>
                    </a:lnTo>
                    <a:lnTo>
                      <a:pt x="19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9" name="Freeform 455"/>
              <p:cNvSpPr>
                <a:spLocks/>
              </p:cNvSpPr>
              <p:nvPr/>
            </p:nvSpPr>
            <p:spPr bwMode="auto">
              <a:xfrm>
                <a:off x="2404" y="2368"/>
                <a:ext cx="229" cy="246"/>
              </a:xfrm>
              <a:custGeom>
                <a:avLst/>
                <a:gdLst>
                  <a:gd name="T0" fmla="*/ 46 w 229"/>
                  <a:gd name="T1" fmla="*/ 0 h 246"/>
                  <a:gd name="T2" fmla="*/ 229 w 229"/>
                  <a:gd name="T3" fmla="*/ 41 h 246"/>
                  <a:gd name="T4" fmla="*/ 183 w 229"/>
                  <a:gd name="T5" fmla="*/ 246 h 246"/>
                  <a:gd name="T6" fmla="*/ 0 w 229"/>
                  <a:gd name="T7" fmla="*/ 205 h 246"/>
                  <a:gd name="T8" fmla="*/ 46 w 229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46">
                    <a:moveTo>
                      <a:pt x="46" y="0"/>
                    </a:moveTo>
                    <a:lnTo>
                      <a:pt x="229" y="41"/>
                    </a:lnTo>
                    <a:lnTo>
                      <a:pt x="183" y="246"/>
                    </a:lnTo>
                    <a:lnTo>
                      <a:pt x="0" y="20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0" name="Freeform 456"/>
              <p:cNvSpPr>
                <a:spLocks/>
              </p:cNvSpPr>
              <p:nvPr/>
            </p:nvSpPr>
            <p:spPr bwMode="auto">
              <a:xfrm>
                <a:off x="1572" y="2273"/>
                <a:ext cx="893" cy="272"/>
              </a:xfrm>
              <a:custGeom>
                <a:avLst/>
                <a:gdLst>
                  <a:gd name="T0" fmla="*/ 893 w 893"/>
                  <a:gd name="T1" fmla="*/ 133 h 272"/>
                  <a:gd name="T2" fmla="*/ 861 w 893"/>
                  <a:gd name="T3" fmla="*/ 272 h 272"/>
                  <a:gd name="T4" fmla="*/ 0 w 893"/>
                  <a:gd name="T5" fmla="*/ 0 h 272"/>
                  <a:gd name="T6" fmla="*/ 0 w 893"/>
                  <a:gd name="T7" fmla="*/ 0 h 272"/>
                  <a:gd name="T8" fmla="*/ 893 w 893"/>
                  <a:gd name="T9" fmla="*/ 13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3" h="272">
                    <a:moveTo>
                      <a:pt x="893" y="133"/>
                    </a:moveTo>
                    <a:lnTo>
                      <a:pt x="861" y="2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93" y="133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1" name="Freeform 457"/>
              <p:cNvSpPr>
                <a:spLocks/>
              </p:cNvSpPr>
              <p:nvPr/>
            </p:nvSpPr>
            <p:spPr bwMode="auto">
              <a:xfrm>
                <a:off x="1572" y="2273"/>
                <a:ext cx="893" cy="272"/>
              </a:xfrm>
              <a:custGeom>
                <a:avLst/>
                <a:gdLst>
                  <a:gd name="T0" fmla="*/ 893 w 893"/>
                  <a:gd name="T1" fmla="*/ 133 h 272"/>
                  <a:gd name="T2" fmla="*/ 861 w 893"/>
                  <a:gd name="T3" fmla="*/ 272 h 272"/>
                  <a:gd name="T4" fmla="*/ 0 w 893"/>
                  <a:gd name="T5" fmla="*/ 0 h 272"/>
                  <a:gd name="T6" fmla="*/ 0 w 893"/>
                  <a:gd name="T7" fmla="*/ 0 h 272"/>
                  <a:gd name="T8" fmla="*/ 893 w 893"/>
                  <a:gd name="T9" fmla="*/ 13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3" h="272">
                    <a:moveTo>
                      <a:pt x="893" y="133"/>
                    </a:moveTo>
                    <a:lnTo>
                      <a:pt x="861" y="2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93" y="133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2" name="Line 458"/>
              <p:cNvSpPr>
                <a:spLocks noChangeShapeType="1"/>
              </p:cNvSpPr>
              <p:nvPr/>
            </p:nvSpPr>
            <p:spPr bwMode="auto">
              <a:xfrm>
                <a:off x="1572" y="2273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3" name="Line 459"/>
              <p:cNvSpPr>
                <a:spLocks noChangeShapeType="1"/>
              </p:cNvSpPr>
              <p:nvPr/>
            </p:nvSpPr>
            <p:spPr bwMode="auto">
              <a:xfrm>
                <a:off x="1584" y="2276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4" name="Line 460"/>
              <p:cNvSpPr>
                <a:spLocks noChangeShapeType="1"/>
              </p:cNvSpPr>
              <p:nvPr/>
            </p:nvSpPr>
            <p:spPr bwMode="auto">
              <a:xfrm>
                <a:off x="1601" y="2280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5" name="Line 461"/>
              <p:cNvSpPr>
                <a:spLocks noChangeShapeType="1"/>
              </p:cNvSpPr>
              <p:nvPr/>
            </p:nvSpPr>
            <p:spPr bwMode="auto">
              <a:xfrm>
                <a:off x="1612" y="2282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6" name="Line 462"/>
              <p:cNvSpPr>
                <a:spLocks noChangeShapeType="1"/>
              </p:cNvSpPr>
              <p:nvPr/>
            </p:nvSpPr>
            <p:spPr bwMode="auto">
              <a:xfrm>
                <a:off x="1629" y="2286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7" name="Line 463"/>
              <p:cNvSpPr>
                <a:spLocks noChangeShapeType="1"/>
              </p:cNvSpPr>
              <p:nvPr/>
            </p:nvSpPr>
            <p:spPr bwMode="auto">
              <a:xfrm>
                <a:off x="1640" y="2289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8" name="Line 464"/>
              <p:cNvSpPr>
                <a:spLocks noChangeShapeType="1"/>
              </p:cNvSpPr>
              <p:nvPr/>
            </p:nvSpPr>
            <p:spPr bwMode="auto">
              <a:xfrm>
                <a:off x="1657" y="229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9" name="Line 465"/>
              <p:cNvSpPr>
                <a:spLocks noChangeShapeType="1"/>
              </p:cNvSpPr>
              <p:nvPr/>
            </p:nvSpPr>
            <p:spPr bwMode="auto">
              <a:xfrm>
                <a:off x="1668" y="2295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0" name="Line 466"/>
              <p:cNvSpPr>
                <a:spLocks noChangeShapeType="1"/>
              </p:cNvSpPr>
              <p:nvPr/>
            </p:nvSpPr>
            <p:spPr bwMode="auto">
              <a:xfrm>
                <a:off x="1685" y="2299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1" name="Line 467"/>
              <p:cNvSpPr>
                <a:spLocks noChangeShapeType="1"/>
              </p:cNvSpPr>
              <p:nvPr/>
            </p:nvSpPr>
            <p:spPr bwMode="auto">
              <a:xfrm>
                <a:off x="1697" y="2301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2" name="Line 468"/>
              <p:cNvSpPr>
                <a:spLocks noChangeShapeType="1"/>
              </p:cNvSpPr>
              <p:nvPr/>
            </p:nvSpPr>
            <p:spPr bwMode="auto">
              <a:xfrm>
                <a:off x="1713" y="230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3" name="Line 469"/>
              <p:cNvSpPr>
                <a:spLocks noChangeShapeType="1"/>
              </p:cNvSpPr>
              <p:nvPr/>
            </p:nvSpPr>
            <p:spPr bwMode="auto">
              <a:xfrm>
                <a:off x="1725" y="2308"/>
                <a:ext cx="10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4" name="Line 470"/>
              <p:cNvSpPr>
                <a:spLocks noChangeShapeType="1"/>
              </p:cNvSpPr>
              <p:nvPr/>
            </p:nvSpPr>
            <p:spPr bwMode="auto">
              <a:xfrm>
                <a:off x="1741" y="23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5" name="Line 471"/>
              <p:cNvSpPr>
                <a:spLocks noChangeShapeType="1"/>
              </p:cNvSpPr>
              <p:nvPr/>
            </p:nvSpPr>
            <p:spPr bwMode="auto">
              <a:xfrm>
                <a:off x="1753" y="2314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6" name="Line 472"/>
              <p:cNvSpPr>
                <a:spLocks noChangeShapeType="1"/>
              </p:cNvSpPr>
              <p:nvPr/>
            </p:nvSpPr>
            <p:spPr bwMode="auto">
              <a:xfrm>
                <a:off x="1769" y="2318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7" name="Line 473"/>
              <p:cNvSpPr>
                <a:spLocks noChangeShapeType="1"/>
              </p:cNvSpPr>
              <p:nvPr/>
            </p:nvSpPr>
            <p:spPr bwMode="auto">
              <a:xfrm>
                <a:off x="1780" y="2321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8" name="Line 474"/>
              <p:cNvSpPr>
                <a:spLocks noChangeShapeType="1"/>
              </p:cNvSpPr>
              <p:nvPr/>
            </p:nvSpPr>
            <p:spPr bwMode="auto">
              <a:xfrm>
                <a:off x="1798" y="232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9" name="Line 475"/>
              <p:cNvSpPr>
                <a:spLocks noChangeShapeType="1"/>
              </p:cNvSpPr>
              <p:nvPr/>
            </p:nvSpPr>
            <p:spPr bwMode="auto">
              <a:xfrm>
                <a:off x="1808" y="2327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0" name="Line 476"/>
              <p:cNvSpPr>
                <a:spLocks noChangeShapeType="1"/>
              </p:cNvSpPr>
              <p:nvPr/>
            </p:nvSpPr>
            <p:spPr bwMode="auto">
              <a:xfrm>
                <a:off x="1826" y="2331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1" name="Line 477"/>
              <p:cNvSpPr>
                <a:spLocks noChangeShapeType="1"/>
              </p:cNvSpPr>
              <p:nvPr/>
            </p:nvSpPr>
            <p:spPr bwMode="auto">
              <a:xfrm>
                <a:off x="1836" y="2333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2" name="Line 478"/>
              <p:cNvSpPr>
                <a:spLocks noChangeShapeType="1"/>
              </p:cNvSpPr>
              <p:nvPr/>
            </p:nvSpPr>
            <p:spPr bwMode="auto">
              <a:xfrm>
                <a:off x="1853" y="2337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3" name="Line 479"/>
              <p:cNvSpPr>
                <a:spLocks noChangeShapeType="1"/>
              </p:cNvSpPr>
              <p:nvPr/>
            </p:nvSpPr>
            <p:spPr bwMode="auto">
              <a:xfrm>
                <a:off x="1864" y="2340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4" name="Line 480"/>
              <p:cNvSpPr>
                <a:spLocks noChangeShapeType="1"/>
              </p:cNvSpPr>
              <p:nvPr/>
            </p:nvSpPr>
            <p:spPr bwMode="auto">
              <a:xfrm>
                <a:off x="1881" y="234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5" name="Line 481"/>
              <p:cNvSpPr>
                <a:spLocks noChangeShapeType="1"/>
              </p:cNvSpPr>
              <p:nvPr/>
            </p:nvSpPr>
            <p:spPr bwMode="auto">
              <a:xfrm>
                <a:off x="1892" y="2346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6" name="Line 482"/>
              <p:cNvSpPr>
                <a:spLocks noChangeShapeType="1"/>
              </p:cNvSpPr>
              <p:nvPr/>
            </p:nvSpPr>
            <p:spPr bwMode="auto">
              <a:xfrm>
                <a:off x="1909" y="2350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7" name="Line 483"/>
              <p:cNvSpPr>
                <a:spLocks noChangeShapeType="1"/>
              </p:cNvSpPr>
              <p:nvPr/>
            </p:nvSpPr>
            <p:spPr bwMode="auto">
              <a:xfrm>
                <a:off x="1920" y="2354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8" name="Line 484"/>
              <p:cNvSpPr>
                <a:spLocks noChangeShapeType="1"/>
              </p:cNvSpPr>
              <p:nvPr/>
            </p:nvSpPr>
            <p:spPr bwMode="auto">
              <a:xfrm>
                <a:off x="1937" y="23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9" name="Line 485"/>
              <p:cNvSpPr>
                <a:spLocks noChangeShapeType="1"/>
              </p:cNvSpPr>
              <p:nvPr/>
            </p:nvSpPr>
            <p:spPr bwMode="auto">
              <a:xfrm>
                <a:off x="1949" y="2360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0" name="Line 486"/>
              <p:cNvSpPr>
                <a:spLocks noChangeShapeType="1"/>
              </p:cNvSpPr>
              <p:nvPr/>
            </p:nvSpPr>
            <p:spPr bwMode="auto">
              <a:xfrm>
                <a:off x="1965" y="2364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1" name="Line 487"/>
              <p:cNvSpPr>
                <a:spLocks noChangeShapeType="1"/>
              </p:cNvSpPr>
              <p:nvPr/>
            </p:nvSpPr>
            <p:spPr bwMode="auto">
              <a:xfrm>
                <a:off x="1977" y="2367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2" name="Line 488"/>
              <p:cNvSpPr>
                <a:spLocks noChangeShapeType="1"/>
              </p:cNvSpPr>
              <p:nvPr/>
            </p:nvSpPr>
            <p:spPr bwMode="auto">
              <a:xfrm>
                <a:off x="1993" y="2371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3" name="Line 489"/>
              <p:cNvSpPr>
                <a:spLocks noChangeShapeType="1"/>
              </p:cNvSpPr>
              <p:nvPr/>
            </p:nvSpPr>
            <p:spPr bwMode="auto">
              <a:xfrm>
                <a:off x="2005" y="2373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4" name="Line 490"/>
              <p:cNvSpPr>
                <a:spLocks noChangeShapeType="1"/>
              </p:cNvSpPr>
              <p:nvPr/>
            </p:nvSpPr>
            <p:spPr bwMode="auto">
              <a:xfrm>
                <a:off x="2022" y="237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5" name="Line 491"/>
              <p:cNvSpPr>
                <a:spLocks noChangeShapeType="1"/>
              </p:cNvSpPr>
              <p:nvPr/>
            </p:nvSpPr>
            <p:spPr bwMode="auto">
              <a:xfrm>
                <a:off x="2033" y="2380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6" name="Line 492"/>
              <p:cNvSpPr>
                <a:spLocks noChangeShapeType="1"/>
              </p:cNvSpPr>
              <p:nvPr/>
            </p:nvSpPr>
            <p:spPr bwMode="auto">
              <a:xfrm>
                <a:off x="2050" y="2383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7" name="Line 493"/>
              <p:cNvSpPr>
                <a:spLocks noChangeShapeType="1"/>
              </p:cNvSpPr>
              <p:nvPr/>
            </p:nvSpPr>
            <p:spPr bwMode="auto">
              <a:xfrm>
                <a:off x="2061" y="2386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8" name="Line 494"/>
              <p:cNvSpPr>
                <a:spLocks noChangeShapeType="1"/>
              </p:cNvSpPr>
              <p:nvPr/>
            </p:nvSpPr>
            <p:spPr bwMode="auto">
              <a:xfrm>
                <a:off x="2078" y="2390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9" name="Line 495"/>
              <p:cNvSpPr>
                <a:spLocks noChangeShapeType="1"/>
              </p:cNvSpPr>
              <p:nvPr/>
            </p:nvSpPr>
            <p:spPr bwMode="auto">
              <a:xfrm>
                <a:off x="2089" y="2392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0" name="Line 496"/>
              <p:cNvSpPr>
                <a:spLocks noChangeShapeType="1"/>
              </p:cNvSpPr>
              <p:nvPr/>
            </p:nvSpPr>
            <p:spPr bwMode="auto">
              <a:xfrm>
                <a:off x="2106" y="2396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1" name="Line 497"/>
              <p:cNvSpPr>
                <a:spLocks noChangeShapeType="1"/>
              </p:cNvSpPr>
              <p:nvPr/>
            </p:nvSpPr>
            <p:spPr bwMode="auto">
              <a:xfrm>
                <a:off x="2117" y="2399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2" name="Line 498"/>
              <p:cNvSpPr>
                <a:spLocks noChangeShapeType="1"/>
              </p:cNvSpPr>
              <p:nvPr/>
            </p:nvSpPr>
            <p:spPr bwMode="auto">
              <a:xfrm>
                <a:off x="2134" y="240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3" name="Line 499"/>
              <p:cNvSpPr>
                <a:spLocks noChangeShapeType="1"/>
              </p:cNvSpPr>
              <p:nvPr/>
            </p:nvSpPr>
            <p:spPr bwMode="auto">
              <a:xfrm>
                <a:off x="2146" y="2405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4" name="Line 500"/>
              <p:cNvSpPr>
                <a:spLocks noChangeShapeType="1"/>
              </p:cNvSpPr>
              <p:nvPr/>
            </p:nvSpPr>
            <p:spPr bwMode="auto">
              <a:xfrm>
                <a:off x="2162" y="2409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5" name="Line 501"/>
              <p:cNvSpPr>
                <a:spLocks noChangeShapeType="1"/>
              </p:cNvSpPr>
              <p:nvPr/>
            </p:nvSpPr>
            <p:spPr bwMode="auto">
              <a:xfrm>
                <a:off x="2172" y="2412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6" name="Line 502"/>
              <p:cNvSpPr>
                <a:spLocks noChangeShapeType="1"/>
              </p:cNvSpPr>
              <p:nvPr/>
            </p:nvSpPr>
            <p:spPr bwMode="auto">
              <a:xfrm>
                <a:off x="2190" y="241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7" name="Line 503"/>
              <p:cNvSpPr>
                <a:spLocks noChangeShapeType="1"/>
              </p:cNvSpPr>
              <p:nvPr/>
            </p:nvSpPr>
            <p:spPr bwMode="auto">
              <a:xfrm>
                <a:off x="2201" y="2418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8" name="Line 504"/>
              <p:cNvSpPr>
                <a:spLocks noChangeShapeType="1"/>
              </p:cNvSpPr>
              <p:nvPr/>
            </p:nvSpPr>
            <p:spPr bwMode="auto">
              <a:xfrm>
                <a:off x="2219" y="242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9" name="Line 505"/>
              <p:cNvSpPr>
                <a:spLocks noChangeShapeType="1"/>
              </p:cNvSpPr>
              <p:nvPr/>
            </p:nvSpPr>
            <p:spPr bwMode="auto">
              <a:xfrm>
                <a:off x="2229" y="2424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0" name="Line 506"/>
              <p:cNvSpPr>
                <a:spLocks noChangeShapeType="1"/>
              </p:cNvSpPr>
              <p:nvPr/>
            </p:nvSpPr>
            <p:spPr bwMode="auto">
              <a:xfrm>
                <a:off x="2247" y="2428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1" name="Line 507"/>
              <p:cNvSpPr>
                <a:spLocks noChangeShapeType="1"/>
              </p:cNvSpPr>
              <p:nvPr/>
            </p:nvSpPr>
            <p:spPr bwMode="auto">
              <a:xfrm>
                <a:off x="2257" y="2431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2" name="Line 508"/>
              <p:cNvSpPr>
                <a:spLocks noChangeShapeType="1"/>
              </p:cNvSpPr>
              <p:nvPr/>
            </p:nvSpPr>
            <p:spPr bwMode="auto">
              <a:xfrm>
                <a:off x="2274" y="2435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3" name="Line 509"/>
              <p:cNvSpPr>
                <a:spLocks noChangeShapeType="1"/>
              </p:cNvSpPr>
              <p:nvPr/>
            </p:nvSpPr>
            <p:spPr bwMode="auto">
              <a:xfrm>
                <a:off x="2285" y="243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4" name="Line 510"/>
              <p:cNvSpPr>
                <a:spLocks noChangeShapeType="1"/>
              </p:cNvSpPr>
              <p:nvPr/>
            </p:nvSpPr>
            <p:spPr bwMode="auto">
              <a:xfrm>
                <a:off x="2302" y="24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5" name="Line 511"/>
              <p:cNvSpPr>
                <a:spLocks noChangeShapeType="1"/>
              </p:cNvSpPr>
              <p:nvPr/>
            </p:nvSpPr>
            <p:spPr bwMode="auto">
              <a:xfrm>
                <a:off x="2313" y="2445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6" name="Line 512"/>
              <p:cNvSpPr>
                <a:spLocks noChangeShapeType="1"/>
              </p:cNvSpPr>
              <p:nvPr/>
            </p:nvSpPr>
            <p:spPr bwMode="auto">
              <a:xfrm>
                <a:off x="2330" y="24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7" name="Line 513"/>
              <p:cNvSpPr>
                <a:spLocks noChangeShapeType="1"/>
              </p:cNvSpPr>
              <p:nvPr/>
            </p:nvSpPr>
            <p:spPr bwMode="auto">
              <a:xfrm>
                <a:off x="2341" y="2451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8" name="Line 514"/>
              <p:cNvSpPr>
                <a:spLocks noChangeShapeType="1"/>
              </p:cNvSpPr>
              <p:nvPr/>
            </p:nvSpPr>
            <p:spPr bwMode="auto">
              <a:xfrm>
                <a:off x="2358" y="24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9" name="Line 515"/>
              <p:cNvSpPr>
                <a:spLocks noChangeShapeType="1"/>
              </p:cNvSpPr>
              <p:nvPr/>
            </p:nvSpPr>
            <p:spPr bwMode="auto">
              <a:xfrm>
                <a:off x="2369" y="2458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0" name="Line 516"/>
              <p:cNvSpPr>
                <a:spLocks noChangeShapeType="1"/>
              </p:cNvSpPr>
              <p:nvPr/>
            </p:nvSpPr>
            <p:spPr bwMode="auto">
              <a:xfrm>
                <a:off x="2386" y="2461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1" name="Line 517"/>
              <p:cNvSpPr>
                <a:spLocks noChangeShapeType="1"/>
              </p:cNvSpPr>
              <p:nvPr/>
            </p:nvSpPr>
            <p:spPr bwMode="auto">
              <a:xfrm>
                <a:off x="2398" y="2464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2" name="Line 518"/>
              <p:cNvSpPr>
                <a:spLocks noChangeShapeType="1"/>
              </p:cNvSpPr>
              <p:nvPr/>
            </p:nvSpPr>
            <p:spPr bwMode="auto">
              <a:xfrm>
                <a:off x="2414" y="2468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3" name="Line 519"/>
              <p:cNvSpPr>
                <a:spLocks noChangeShapeType="1"/>
              </p:cNvSpPr>
              <p:nvPr/>
            </p:nvSpPr>
            <p:spPr bwMode="auto">
              <a:xfrm>
                <a:off x="2426" y="2470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4" name="Line 520"/>
              <p:cNvSpPr>
                <a:spLocks noChangeShapeType="1"/>
              </p:cNvSpPr>
              <p:nvPr/>
            </p:nvSpPr>
            <p:spPr bwMode="auto">
              <a:xfrm>
                <a:off x="2442" y="247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5" name="Line 521"/>
              <p:cNvSpPr>
                <a:spLocks noChangeShapeType="1"/>
              </p:cNvSpPr>
              <p:nvPr/>
            </p:nvSpPr>
            <p:spPr bwMode="auto">
              <a:xfrm>
                <a:off x="2454" y="2477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6" name="Line 522"/>
              <p:cNvSpPr>
                <a:spLocks noChangeShapeType="1"/>
              </p:cNvSpPr>
              <p:nvPr/>
            </p:nvSpPr>
            <p:spPr bwMode="auto">
              <a:xfrm>
                <a:off x="2471" y="2481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7" name="Line 523"/>
              <p:cNvSpPr>
                <a:spLocks noChangeShapeType="1"/>
              </p:cNvSpPr>
              <p:nvPr/>
            </p:nvSpPr>
            <p:spPr bwMode="auto">
              <a:xfrm>
                <a:off x="2482" y="2483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8" name="Line 524"/>
              <p:cNvSpPr>
                <a:spLocks noChangeShapeType="1"/>
              </p:cNvSpPr>
              <p:nvPr/>
            </p:nvSpPr>
            <p:spPr bwMode="auto">
              <a:xfrm>
                <a:off x="2499" y="248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9" name="Line 525"/>
              <p:cNvSpPr>
                <a:spLocks noChangeShapeType="1"/>
              </p:cNvSpPr>
              <p:nvPr/>
            </p:nvSpPr>
            <p:spPr bwMode="auto">
              <a:xfrm>
                <a:off x="2510" y="2490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0" name="Line 526"/>
              <p:cNvSpPr>
                <a:spLocks noChangeShapeType="1"/>
              </p:cNvSpPr>
              <p:nvPr/>
            </p:nvSpPr>
            <p:spPr bwMode="auto">
              <a:xfrm>
                <a:off x="2527" y="2493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1" name="Line 527"/>
              <p:cNvSpPr>
                <a:spLocks noChangeShapeType="1"/>
              </p:cNvSpPr>
              <p:nvPr/>
            </p:nvSpPr>
            <p:spPr bwMode="auto">
              <a:xfrm>
                <a:off x="2538" y="2496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2" name="Line 528"/>
              <p:cNvSpPr>
                <a:spLocks noChangeShapeType="1"/>
              </p:cNvSpPr>
              <p:nvPr/>
            </p:nvSpPr>
            <p:spPr bwMode="auto">
              <a:xfrm>
                <a:off x="2555" y="2500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3" name="Line 529"/>
              <p:cNvSpPr>
                <a:spLocks noChangeShapeType="1"/>
              </p:cNvSpPr>
              <p:nvPr/>
            </p:nvSpPr>
            <p:spPr bwMode="auto">
              <a:xfrm>
                <a:off x="2567" y="2502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4" name="Line 530"/>
              <p:cNvSpPr>
                <a:spLocks noChangeShapeType="1"/>
              </p:cNvSpPr>
              <p:nvPr/>
            </p:nvSpPr>
            <p:spPr bwMode="auto">
              <a:xfrm>
                <a:off x="2583" y="2506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5" name="Line 531"/>
              <p:cNvSpPr>
                <a:spLocks noChangeShapeType="1"/>
              </p:cNvSpPr>
              <p:nvPr/>
            </p:nvSpPr>
            <p:spPr bwMode="auto">
              <a:xfrm>
                <a:off x="2595" y="2509"/>
                <a:ext cx="10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6" name="Line 532"/>
              <p:cNvSpPr>
                <a:spLocks noChangeShapeType="1"/>
              </p:cNvSpPr>
              <p:nvPr/>
            </p:nvSpPr>
            <p:spPr bwMode="auto">
              <a:xfrm>
                <a:off x="2611" y="251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7" name="Line 533"/>
              <p:cNvSpPr>
                <a:spLocks noChangeShapeType="1"/>
              </p:cNvSpPr>
              <p:nvPr/>
            </p:nvSpPr>
            <p:spPr bwMode="auto">
              <a:xfrm>
                <a:off x="2622" y="2516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8" name="Line 534"/>
              <p:cNvSpPr>
                <a:spLocks noChangeShapeType="1"/>
              </p:cNvSpPr>
              <p:nvPr/>
            </p:nvSpPr>
            <p:spPr bwMode="auto">
              <a:xfrm>
                <a:off x="2639" y="2520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9" name="Line 535"/>
              <p:cNvSpPr>
                <a:spLocks noChangeShapeType="1"/>
              </p:cNvSpPr>
              <p:nvPr/>
            </p:nvSpPr>
            <p:spPr bwMode="auto">
              <a:xfrm>
                <a:off x="2650" y="2523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0" name="Line 536"/>
              <p:cNvSpPr>
                <a:spLocks noChangeShapeType="1"/>
              </p:cNvSpPr>
              <p:nvPr/>
            </p:nvSpPr>
            <p:spPr bwMode="auto">
              <a:xfrm>
                <a:off x="2668" y="252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1" name="Line 537"/>
              <p:cNvSpPr>
                <a:spLocks noChangeShapeType="1"/>
              </p:cNvSpPr>
              <p:nvPr/>
            </p:nvSpPr>
            <p:spPr bwMode="auto">
              <a:xfrm>
                <a:off x="2678" y="2529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2" name="Line 538"/>
              <p:cNvSpPr>
                <a:spLocks noChangeShapeType="1"/>
              </p:cNvSpPr>
              <p:nvPr/>
            </p:nvSpPr>
            <p:spPr bwMode="auto">
              <a:xfrm>
                <a:off x="2696" y="253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3" name="Line 539"/>
              <p:cNvSpPr>
                <a:spLocks noChangeShapeType="1"/>
              </p:cNvSpPr>
              <p:nvPr/>
            </p:nvSpPr>
            <p:spPr bwMode="auto">
              <a:xfrm>
                <a:off x="2706" y="2536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4" name="Line 540"/>
              <p:cNvSpPr>
                <a:spLocks noChangeShapeType="1"/>
              </p:cNvSpPr>
              <p:nvPr/>
            </p:nvSpPr>
            <p:spPr bwMode="auto">
              <a:xfrm>
                <a:off x="2723" y="2539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5" name="Line 541"/>
              <p:cNvSpPr>
                <a:spLocks noChangeShapeType="1"/>
              </p:cNvSpPr>
              <p:nvPr/>
            </p:nvSpPr>
            <p:spPr bwMode="auto">
              <a:xfrm>
                <a:off x="2734" y="2542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6" name="Line 542"/>
              <p:cNvSpPr>
                <a:spLocks noChangeShapeType="1"/>
              </p:cNvSpPr>
              <p:nvPr/>
            </p:nvSpPr>
            <p:spPr bwMode="auto">
              <a:xfrm>
                <a:off x="2751" y="2546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7" name="Line 543"/>
              <p:cNvSpPr>
                <a:spLocks noChangeShapeType="1"/>
              </p:cNvSpPr>
              <p:nvPr/>
            </p:nvSpPr>
            <p:spPr bwMode="auto">
              <a:xfrm>
                <a:off x="2762" y="254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8" name="Line 544"/>
              <p:cNvSpPr>
                <a:spLocks noChangeShapeType="1"/>
              </p:cNvSpPr>
              <p:nvPr/>
            </p:nvSpPr>
            <p:spPr bwMode="auto">
              <a:xfrm>
                <a:off x="2779" y="2552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9" name="Line 545"/>
              <p:cNvSpPr>
                <a:spLocks noChangeShapeType="1"/>
              </p:cNvSpPr>
              <p:nvPr/>
            </p:nvSpPr>
            <p:spPr bwMode="auto">
              <a:xfrm>
                <a:off x="2790" y="2555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0" name="Line 546"/>
              <p:cNvSpPr>
                <a:spLocks noChangeShapeType="1"/>
              </p:cNvSpPr>
              <p:nvPr/>
            </p:nvSpPr>
            <p:spPr bwMode="auto">
              <a:xfrm>
                <a:off x="2807" y="25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1" name="Line 547"/>
              <p:cNvSpPr>
                <a:spLocks noChangeShapeType="1"/>
              </p:cNvSpPr>
              <p:nvPr/>
            </p:nvSpPr>
            <p:spPr bwMode="auto">
              <a:xfrm>
                <a:off x="2819" y="2561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2" name="Line 548"/>
              <p:cNvSpPr>
                <a:spLocks noChangeShapeType="1"/>
              </p:cNvSpPr>
              <p:nvPr/>
            </p:nvSpPr>
            <p:spPr bwMode="auto">
              <a:xfrm>
                <a:off x="2835" y="2565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3" name="Line 549"/>
              <p:cNvSpPr>
                <a:spLocks noChangeShapeType="1"/>
              </p:cNvSpPr>
              <p:nvPr/>
            </p:nvSpPr>
            <p:spPr bwMode="auto">
              <a:xfrm>
                <a:off x="2847" y="2568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4" name="Line 550"/>
              <p:cNvSpPr>
                <a:spLocks noChangeShapeType="1"/>
              </p:cNvSpPr>
              <p:nvPr/>
            </p:nvSpPr>
            <p:spPr bwMode="auto">
              <a:xfrm>
                <a:off x="2863" y="2571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5" name="Line 551"/>
              <p:cNvSpPr>
                <a:spLocks noChangeShapeType="1"/>
              </p:cNvSpPr>
              <p:nvPr/>
            </p:nvSpPr>
            <p:spPr bwMode="auto">
              <a:xfrm>
                <a:off x="2875" y="2574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6" name="Line 552"/>
              <p:cNvSpPr>
                <a:spLocks noChangeShapeType="1"/>
              </p:cNvSpPr>
              <p:nvPr/>
            </p:nvSpPr>
            <p:spPr bwMode="auto">
              <a:xfrm>
                <a:off x="2891" y="2578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7" name="Line 553"/>
              <p:cNvSpPr>
                <a:spLocks noChangeShapeType="1"/>
              </p:cNvSpPr>
              <p:nvPr/>
            </p:nvSpPr>
            <p:spPr bwMode="auto">
              <a:xfrm>
                <a:off x="2903" y="2580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8" name="Line 554"/>
              <p:cNvSpPr>
                <a:spLocks noChangeShapeType="1"/>
              </p:cNvSpPr>
              <p:nvPr/>
            </p:nvSpPr>
            <p:spPr bwMode="auto">
              <a:xfrm>
                <a:off x="2920" y="258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9" name="Line 555"/>
              <p:cNvSpPr>
                <a:spLocks noChangeShapeType="1"/>
              </p:cNvSpPr>
              <p:nvPr/>
            </p:nvSpPr>
            <p:spPr bwMode="auto">
              <a:xfrm>
                <a:off x="2931" y="2587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0" name="Line 556"/>
              <p:cNvSpPr>
                <a:spLocks noChangeShapeType="1"/>
              </p:cNvSpPr>
              <p:nvPr/>
            </p:nvSpPr>
            <p:spPr bwMode="auto">
              <a:xfrm>
                <a:off x="2948" y="2591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1" name="Line 557"/>
              <p:cNvSpPr>
                <a:spLocks noChangeShapeType="1"/>
              </p:cNvSpPr>
              <p:nvPr/>
            </p:nvSpPr>
            <p:spPr bwMode="auto">
              <a:xfrm>
                <a:off x="2959" y="2593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2" name="Line 558"/>
              <p:cNvSpPr>
                <a:spLocks noChangeShapeType="1"/>
              </p:cNvSpPr>
              <p:nvPr/>
            </p:nvSpPr>
            <p:spPr bwMode="auto">
              <a:xfrm>
                <a:off x="2976" y="2598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3" name="Line 559"/>
              <p:cNvSpPr>
                <a:spLocks noChangeShapeType="1"/>
              </p:cNvSpPr>
              <p:nvPr/>
            </p:nvSpPr>
            <p:spPr bwMode="auto">
              <a:xfrm>
                <a:off x="2987" y="2601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4" name="Line 560"/>
              <p:cNvSpPr>
                <a:spLocks noChangeShapeType="1"/>
              </p:cNvSpPr>
              <p:nvPr/>
            </p:nvSpPr>
            <p:spPr bwMode="auto">
              <a:xfrm>
                <a:off x="3004" y="26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5" name="Line 561"/>
              <p:cNvSpPr>
                <a:spLocks noChangeShapeType="1"/>
              </p:cNvSpPr>
              <p:nvPr/>
            </p:nvSpPr>
            <p:spPr bwMode="auto">
              <a:xfrm>
                <a:off x="3016" y="2607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6" name="Line 562"/>
              <p:cNvSpPr>
                <a:spLocks noChangeShapeType="1"/>
              </p:cNvSpPr>
              <p:nvPr/>
            </p:nvSpPr>
            <p:spPr bwMode="auto">
              <a:xfrm>
                <a:off x="3032" y="2611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7" name="Line 563"/>
              <p:cNvSpPr>
                <a:spLocks noChangeShapeType="1"/>
              </p:cNvSpPr>
              <p:nvPr/>
            </p:nvSpPr>
            <p:spPr bwMode="auto">
              <a:xfrm>
                <a:off x="3044" y="2614"/>
                <a:ext cx="10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8" name="Line 564"/>
              <p:cNvSpPr>
                <a:spLocks noChangeShapeType="1"/>
              </p:cNvSpPr>
              <p:nvPr/>
            </p:nvSpPr>
            <p:spPr bwMode="auto">
              <a:xfrm>
                <a:off x="3060" y="2618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9" name="Line 565"/>
              <p:cNvSpPr>
                <a:spLocks noChangeShapeType="1"/>
              </p:cNvSpPr>
              <p:nvPr/>
            </p:nvSpPr>
            <p:spPr bwMode="auto">
              <a:xfrm>
                <a:off x="3071" y="2620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0" name="Line 566"/>
              <p:cNvSpPr>
                <a:spLocks noChangeShapeType="1"/>
              </p:cNvSpPr>
              <p:nvPr/>
            </p:nvSpPr>
            <p:spPr bwMode="auto">
              <a:xfrm>
                <a:off x="3088" y="26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1" name="Line 567"/>
              <p:cNvSpPr>
                <a:spLocks noChangeShapeType="1"/>
              </p:cNvSpPr>
              <p:nvPr/>
            </p:nvSpPr>
            <p:spPr bwMode="auto">
              <a:xfrm>
                <a:off x="3099" y="2626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2" name="Line 568"/>
              <p:cNvSpPr>
                <a:spLocks noChangeShapeType="1"/>
              </p:cNvSpPr>
              <p:nvPr/>
            </p:nvSpPr>
            <p:spPr bwMode="auto">
              <a:xfrm>
                <a:off x="3117" y="2630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3" name="Line 569"/>
              <p:cNvSpPr>
                <a:spLocks noChangeShapeType="1"/>
              </p:cNvSpPr>
              <p:nvPr/>
            </p:nvSpPr>
            <p:spPr bwMode="auto">
              <a:xfrm>
                <a:off x="3127" y="2633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4" name="Line 570"/>
              <p:cNvSpPr>
                <a:spLocks noChangeShapeType="1"/>
              </p:cNvSpPr>
              <p:nvPr/>
            </p:nvSpPr>
            <p:spPr bwMode="auto">
              <a:xfrm>
                <a:off x="3145" y="263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5" name="Line 571"/>
              <p:cNvSpPr>
                <a:spLocks noChangeShapeType="1"/>
              </p:cNvSpPr>
              <p:nvPr/>
            </p:nvSpPr>
            <p:spPr bwMode="auto">
              <a:xfrm>
                <a:off x="3155" y="2639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6" name="Line 572"/>
              <p:cNvSpPr>
                <a:spLocks noChangeShapeType="1"/>
              </p:cNvSpPr>
              <p:nvPr/>
            </p:nvSpPr>
            <p:spPr bwMode="auto">
              <a:xfrm>
                <a:off x="3172" y="26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7" name="Line 573"/>
              <p:cNvSpPr>
                <a:spLocks noChangeShapeType="1"/>
              </p:cNvSpPr>
              <p:nvPr/>
            </p:nvSpPr>
            <p:spPr bwMode="auto">
              <a:xfrm>
                <a:off x="3183" y="2646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8" name="Line 574"/>
              <p:cNvSpPr>
                <a:spLocks noChangeShapeType="1"/>
              </p:cNvSpPr>
              <p:nvPr/>
            </p:nvSpPr>
            <p:spPr bwMode="auto">
              <a:xfrm>
                <a:off x="3200" y="2650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9" name="Line 575"/>
              <p:cNvSpPr>
                <a:spLocks noChangeShapeType="1"/>
              </p:cNvSpPr>
              <p:nvPr/>
            </p:nvSpPr>
            <p:spPr bwMode="auto">
              <a:xfrm>
                <a:off x="3211" y="2652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0" name="Line 576"/>
              <p:cNvSpPr>
                <a:spLocks noChangeShapeType="1"/>
              </p:cNvSpPr>
              <p:nvPr/>
            </p:nvSpPr>
            <p:spPr bwMode="auto">
              <a:xfrm>
                <a:off x="3228" y="2656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1" name="Line 577"/>
              <p:cNvSpPr>
                <a:spLocks noChangeShapeType="1"/>
              </p:cNvSpPr>
              <p:nvPr/>
            </p:nvSpPr>
            <p:spPr bwMode="auto">
              <a:xfrm>
                <a:off x="3239" y="265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2" name="Line 578"/>
              <p:cNvSpPr>
                <a:spLocks noChangeShapeType="1"/>
              </p:cNvSpPr>
              <p:nvPr/>
            </p:nvSpPr>
            <p:spPr bwMode="auto">
              <a:xfrm>
                <a:off x="3256" y="2662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3" name="Line 579"/>
              <p:cNvSpPr>
                <a:spLocks noChangeShapeType="1"/>
              </p:cNvSpPr>
              <p:nvPr/>
            </p:nvSpPr>
            <p:spPr bwMode="auto">
              <a:xfrm>
                <a:off x="3268" y="2665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4" name="Line 580"/>
              <p:cNvSpPr>
                <a:spLocks noChangeShapeType="1"/>
              </p:cNvSpPr>
              <p:nvPr/>
            </p:nvSpPr>
            <p:spPr bwMode="auto">
              <a:xfrm>
                <a:off x="3284" y="2669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5" name="Line 581"/>
              <p:cNvSpPr>
                <a:spLocks noChangeShapeType="1"/>
              </p:cNvSpPr>
              <p:nvPr/>
            </p:nvSpPr>
            <p:spPr bwMode="auto">
              <a:xfrm>
                <a:off x="3296" y="2671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6" name="Line 582"/>
              <p:cNvSpPr>
                <a:spLocks noChangeShapeType="1"/>
              </p:cNvSpPr>
              <p:nvPr/>
            </p:nvSpPr>
            <p:spPr bwMode="auto">
              <a:xfrm>
                <a:off x="3312" y="2676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7" name="Line 583"/>
              <p:cNvSpPr>
                <a:spLocks noChangeShapeType="1"/>
              </p:cNvSpPr>
              <p:nvPr/>
            </p:nvSpPr>
            <p:spPr bwMode="auto">
              <a:xfrm>
                <a:off x="3324" y="2679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8" name="Line 584"/>
              <p:cNvSpPr>
                <a:spLocks noChangeShapeType="1"/>
              </p:cNvSpPr>
              <p:nvPr/>
            </p:nvSpPr>
            <p:spPr bwMode="auto">
              <a:xfrm>
                <a:off x="3341" y="268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9" name="Line 585"/>
              <p:cNvSpPr>
                <a:spLocks noChangeShapeType="1"/>
              </p:cNvSpPr>
              <p:nvPr/>
            </p:nvSpPr>
            <p:spPr bwMode="auto">
              <a:xfrm>
                <a:off x="3352" y="2685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0" name="Line 586"/>
              <p:cNvSpPr>
                <a:spLocks noChangeShapeType="1"/>
              </p:cNvSpPr>
              <p:nvPr/>
            </p:nvSpPr>
            <p:spPr bwMode="auto">
              <a:xfrm>
                <a:off x="3369" y="2689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1" name="Line 587"/>
              <p:cNvSpPr>
                <a:spLocks noChangeShapeType="1"/>
              </p:cNvSpPr>
              <p:nvPr/>
            </p:nvSpPr>
            <p:spPr bwMode="auto">
              <a:xfrm>
                <a:off x="3380" y="2692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2" name="Freeform 588"/>
              <p:cNvSpPr>
                <a:spLocks/>
              </p:cNvSpPr>
              <p:nvPr/>
            </p:nvSpPr>
            <p:spPr bwMode="auto">
              <a:xfrm>
                <a:off x="2898" y="2625"/>
                <a:ext cx="139" cy="152"/>
              </a:xfrm>
              <a:custGeom>
                <a:avLst/>
                <a:gdLst>
                  <a:gd name="T0" fmla="*/ 0 w 139"/>
                  <a:gd name="T1" fmla="*/ 127 h 152"/>
                  <a:gd name="T2" fmla="*/ 110 w 139"/>
                  <a:gd name="T3" fmla="*/ 152 h 152"/>
                  <a:gd name="T4" fmla="*/ 139 w 139"/>
                  <a:gd name="T5" fmla="*/ 26 h 152"/>
                  <a:gd name="T6" fmla="*/ 29 w 139"/>
                  <a:gd name="T7" fmla="*/ 0 h 152"/>
                  <a:gd name="T8" fmla="*/ 0 w 139"/>
                  <a:gd name="T9" fmla="*/ 12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52">
                    <a:moveTo>
                      <a:pt x="0" y="127"/>
                    </a:moveTo>
                    <a:lnTo>
                      <a:pt x="110" y="152"/>
                    </a:lnTo>
                    <a:lnTo>
                      <a:pt x="139" y="26"/>
                    </a:lnTo>
                    <a:lnTo>
                      <a:pt x="29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3" name="Freeform 589"/>
              <p:cNvSpPr>
                <a:spLocks/>
              </p:cNvSpPr>
              <p:nvPr/>
            </p:nvSpPr>
            <p:spPr bwMode="auto">
              <a:xfrm>
                <a:off x="2555" y="2443"/>
                <a:ext cx="839" cy="308"/>
              </a:xfrm>
              <a:custGeom>
                <a:avLst/>
                <a:gdLst>
                  <a:gd name="T0" fmla="*/ 0 w 839"/>
                  <a:gd name="T1" fmla="*/ 119 h 308"/>
                  <a:gd name="T2" fmla="*/ 811 w 839"/>
                  <a:gd name="T3" fmla="*/ 308 h 308"/>
                  <a:gd name="T4" fmla="*/ 839 w 839"/>
                  <a:gd name="T5" fmla="*/ 189 h 308"/>
                  <a:gd name="T6" fmla="*/ 28 w 839"/>
                  <a:gd name="T7" fmla="*/ 0 h 308"/>
                  <a:gd name="T8" fmla="*/ 0 w 839"/>
                  <a:gd name="T9" fmla="*/ 11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9" h="308">
                    <a:moveTo>
                      <a:pt x="0" y="119"/>
                    </a:moveTo>
                    <a:lnTo>
                      <a:pt x="811" y="308"/>
                    </a:lnTo>
                    <a:lnTo>
                      <a:pt x="839" y="189"/>
                    </a:lnTo>
                    <a:lnTo>
                      <a:pt x="28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4" name="Freeform 590"/>
              <p:cNvSpPr>
                <a:spLocks/>
              </p:cNvSpPr>
              <p:nvPr/>
            </p:nvSpPr>
            <p:spPr bwMode="auto">
              <a:xfrm>
                <a:off x="2440" y="2408"/>
                <a:ext cx="251" cy="152"/>
              </a:xfrm>
              <a:custGeom>
                <a:avLst/>
                <a:gdLst>
                  <a:gd name="T0" fmla="*/ 32 w 251"/>
                  <a:gd name="T1" fmla="*/ 0 h 152"/>
                  <a:gd name="T2" fmla="*/ 0 w 251"/>
                  <a:gd name="T3" fmla="*/ 138 h 152"/>
                  <a:gd name="T4" fmla="*/ 251 w 251"/>
                  <a:gd name="T5" fmla="*/ 91 h 152"/>
                  <a:gd name="T6" fmla="*/ 237 w 251"/>
                  <a:gd name="T7" fmla="*/ 152 h 152"/>
                  <a:gd name="T8" fmla="*/ 32 w 2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52">
                    <a:moveTo>
                      <a:pt x="32" y="0"/>
                    </a:moveTo>
                    <a:lnTo>
                      <a:pt x="0" y="138"/>
                    </a:lnTo>
                    <a:lnTo>
                      <a:pt x="251" y="91"/>
                    </a:lnTo>
                    <a:lnTo>
                      <a:pt x="237" y="15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5" name="Freeform 591"/>
              <p:cNvSpPr>
                <a:spLocks/>
              </p:cNvSpPr>
              <p:nvPr/>
            </p:nvSpPr>
            <p:spPr bwMode="auto">
              <a:xfrm>
                <a:off x="2440" y="2408"/>
                <a:ext cx="251" cy="152"/>
              </a:xfrm>
              <a:custGeom>
                <a:avLst/>
                <a:gdLst>
                  <a:gd name="T0" fmla="*/ 32 w 251"/>
                  <a:gd name="T1" fmla="*/ 0 h 152"/>
                  <a:gd name="T2" fmla="*/ 0 w 251"/>
                  <a:gd name="T3" fmla="*/ 138 h 152"/>
                  <a:gd name="T4" fmla="*/ 251 w 251"/>
                  <a:gd name="T5" fmla="*/ 91 h 152"/>
                  <a:gd name="T6" fmla="*/ 237 w 251"/>
                  <a:gd name="T7" fmla="*/ 152 h 152"/>
                  <a:gd name="T8" fmla="*/ 32 w 2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52">
                    <a:moveTo>
                      <a:pt x="32" y="0"/>
                    </a:moveTo>
                    <a:lnTo>
                      <a:pt x="0" y="138"/>
                    </a:lnTo>
                    <a:lnTo>
                      <a:pt x="251" y="91"/>
                    </a:lnTo>
                    <a:lnTo>
                      <a:pt x="237" y="152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6" name="Freeform 592"/>
              <p:cNvSpPr>
                <a:spLocks/>
              </p:cNvSpPr>
              <p:nvPr/>
            </p:nvSpPr>
            <p:spPr bwMode="auto">
              <a:xfrm>
                <a:off x="2433" y="2400"/>
                <a:ext cx="44" cy="152"/>
              </a:xfrm>
              <a:custGeom>
                <a:avLst/>
                <a:gdLst>
                  <a:gd name="T0" fmla="*/ 9 w 44"/>
                  <a:gd name="T1" fmla="*/ 74 h 152"/>
                  <a:gd name="T2" fmla="*/ 17 w 44"/>
                  <a:gd name="T3" fmla="*/ 45 h 152"/>
                  <a:gd name="T4" fmla="*/ 26 w 44"/>
                  <a:gd name="T5" fmla="*/ 20 h 152"/>
                  <a:gd name="T6" fmla="*/ 30 w 44"/>
                  <a:gd name="T7" fmla="*/ 12 h 152"/>
                  <a:gd name="T8" fmla="*/ 34 w 44"/>
                  <a:gd name="T9" fmla="*/ 5 h 152"/>
                  <a:gd name="T10" fmla="*/ 38 w 44"/>
                  <a:gd name="T11" fmla="*/ 1 h 152"/>
                  <a:gd name="T12" fmla="*/ 40 w 44"/>
                  <a:gd name="T13" fmla="*/ 0 h 152"/>
                  <a:gd name="T14" fmla="*/ 43 w 44"/>
                  <a:gd name="T15" fmla="*/ 3 h 152"/>
                  <a:gd name="T16" fmla="*/ 44 w 44"/>
                  <a:gd name="T17" fmla="*/ 8 h 152"/>
                  <a:gd name="T18" fmla="*/ 44 w 44"/>
                  <a:gd name="T19" fmla="*/ 15 h 152"/>
                  <a:gd name="T20" fmla="*/ 44 w 44"/>
                  <a:gd name="T21" fmla="*/ 24 h 152"/>
                  <a:gd name="T22" fmla="*/ 40 w 44"/>
                  <a:gd name="T23" fmla="*/ 50 h 152"/>
                  <a:gd name="T24" fmla="*/ 35 w 44"/>
                  <a:gd name="T25" fmla="*/ 79 h 152"/>
                  <a:gd name="T26" fmla="*/ 27 w 44"/>
                  <a:gd name="T27" fmla="*/ 109 h 152"/>
                  <a:gd name="T28" fmla="*/ 18 w 44"/>
                  <a:gd name="T29" fmla="*/ 132 h 152"/>
                  <a:gd name="T30" fmla="*/ 15 w 44"/>
                  <a:gd name="T31" fmla="*/ 141 h 152"/>
                  <a:gd name="T32" fmla="*/ 11 w 44"/>
                  <a:gd name="T33" fmla="*/ 147 h 152"/>
                  <a:gd name="T34" fmla="*/ 7 w 44"/>
                  <a:gd name="T35" fmla="*/ 151 h 152"/>
                  <a:gd name="T36" fmla="*/ 4 w 44"/>
                  <a:gd name="T37" fmla="*/ 152 h 152"/>
                  <a:gd name="T38" fmla="*/ 3 w 44"/>
                  <a:gd name="T39" fmla="*/ 151 h 152"/>
                  <a:gd name="T40" fmla="*/ 0 w 44"/>
                  <a:gd name="T41" fmla="*/ 146 h 152"/>
                  <a:gd name="T42" fmla="*/ 0 w 44"/>
                  <a:gd name="T43" fmla="*/ 138 h 152"/>
                  <a:gd name="T44" fmla="*/ 0 w 44"/>
                  <a:gd name="T45" fmla="*/ 128 h 152"/>
                  <a:gd name="T46" fmla="*/ 4 w 44"/>
                  <a:gd name="T47" fmla="*/ 104 h 152"/>
                  <a:gd name="T48" fmla="*/ 9 w 44"/>
                  <a:gd name="T49" fmla="*/ 7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52">
                    <a:moveTo>
                      <a:pt x="9" y="74"/>
                    </a:moveTo>
                    <a:lnTo>
                      <a:pt x="17" y="45"/>
                    </a:lnTo>
                    <a:lnTo>
                      <a:pt x="26" y="20"/>
                    </a:lnTo>
                    <a:lnTo>
                      <a:pt x="30" y="12"/>
                    </a:lnTo>
                    <a:lnTo>
                      <a:pt x="34" y="5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4" y="8"/>
                    </a:lnTo>
                    <a:lnTo>
                      <a:pt x="44" y="15"/>
                    </a:lnTo>
                    <a:lnTo>
                      <a:pt x="44" y="24"/>
                    </a:lnTo>
                    <a:lnTo>
                      <a:pt x="40" y="50"/>
                    </a:lnTo>
                    <a:lnTo>
                      <a:pt x="35" y="79"/>
                    </a:lnTo>
                    <a:lnTo>
                      <a:pt x="27" y="109"/>
                    </a:lnTo>
                    <a:lnTo>
                      <a:pt x="18" y="132"/>
                    </a:lnTo>
                    <a:lnTo>
                      <a:pt x="15" y="141"/>
                    </a:lnTo>
                    <a:lnTo>
                      <a:pt x="11" y="147"/>
                    </a:lnTo>
                    <a:lnTo>
                      <a:pt x="7" y="151"/>
                    </a:lnTo>
                    <a:lnTo>
                      <a:pt x="4" y="152"/>
                    </a:lnTo>
                    <a:lnTo>
                      <a:pt x="3" y="151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28"/>
                    </a:lnTo>
                    <a:lnTo>
                      <a:pt x="4" y="104"/>
                    </a:lnTo>
                    <a:lnTo>
                      <a:pt x="9" y="74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7" name="Freeform 593"/>
              <p:cNvSpPr>
                <a:spLocks/>
              </p:cNvSpPr>
              <p:nvPr/>
            </p:nvSpPr>
            <p:spPr bwMode="auto">
              <a:xfrm>
                <a:off x="2433" y="2400"/>
                <a:ext cx="44" cy="152"/>
              </a:xfrm>
              <a:custGeom>
                <a:avLst/>
                <a:gdLst>
                  <a:gd name="T0" fmla="*/ 9 w 44"/>
                  <a:gd name="T1" fmla="*/ 74 h 152"/>
                  <a:gd name="T2" fmla="*/ 17 w 44"/>
                  <a:gd name="T3" fmla="*/ 45 h 152"/>
                  <a:gd name="T4" fmla="*/ 26 w 44"/>
                  <a:gd name="T5" fmla="*/ 20 h 152"/>
                  <a:gd name="T6" fmla="*/ 30 w 44"/>
                  <a:gd name="T7" fmla="*/ 12 h 152"/>
                  <a:gd name="T8" fmla="*/ 34 w 44"/>
                  <a:gd name="T9" fmla="*/ 5 h 152"/>
                  <a:gd name="T10" fmla="*/ 38 w 44"/>
                  <a:gd name="T11" fmla="*/ 1 h 152"/>
                  <a:gd name="T12" fmla="*/ 40 w 44"/>
                  <a:gd name="T13" fmla="*/ 0 h 152"/>
                  <a:gd name="T14" fmla="*/ 43 w 44"/>
                  <a:gd name="T15" fmla="*/ 3 h 152"/>
                  <a:gd name="T16" fmla="*/ 44 w 44"/>
                  <a:gd name="T17" fmla="*/ 8 h 152"/>
                  <a:gd name="T18" fmla="*/ 44 w 44"/>
                  <a:gd name="T19" fmla="*/ 15 h 152"/>
                  <a:gd name="T20" fmla="*/ 44 w 44"/>
                  <a:gd name="T21" fmla="*/ 24 h 152"/>
                  <a:gd name="T22" fmla="*/ 40 w 44"/>
                  <a:gd name="T23" fmla="*/ 50 h 152"/>
                  <a:gd name="T24" fmla="*/ 35 w 44"/>
                  <a:gd name="T25" fmla="*/ 79 h 152"/>
                  <a:gd name="T26" fmla="*/ 27 w 44"/>
                  <a:gd name="T27" fmla="*/ 109 h 152"/>
                  <a:gd name="T28" fmla="*/ 18 w 44"/>
                  <a:gd name="T29" fmla="*/ 132 h 152"/>
                  <a:gd name="T30" fmla="*/ 15 w 44"/>
                  <a:gd name="T31" fmla="*/ 141 h 152"/>
                  <a:gd name="T32" fmla="*/ 11 w 44"/>
                  <a:gd name="T33" fmla="*/ 147 h 152"/>
                  <a:gd name="T34" fmla="*/ 7 w 44"/>
                  <a:gd name="T35" fmla="*/ 151 h 152"/>
                  <a:gd name="T36" fmla="*/ 4 w 44"/>
                  <a:gd name="T37" fmla="*/ 152 h 152"/>
                  <a:gd name="T38" fmla="*/ 3 w 44"/>
                  <a:gd name="T39" fmla="*/ 151 h 152"/>
                  <a:gd name="T40" fmla="*/ 0 w 44"/>
                  <a:gd name="T41" fmla="*/ 146 h 152"/>
                  <a:gd name="T42" fmla="*/ 0 w 44"/>
                  <a:gd name="T43" fmla="*/ 138 h 152"/>
                  <a:gd name="T44" fmla="*/ 0 w 44"/>
                  <a:gd name="T45" fmla="*/ 128 h 152"/>
                  <a:gd name="T46" fmla="*/ 4 w 44"/>
                  <a:gd name="T47" fmla="*/ 104 h 152"/>
                  <a:gd name="T48" fmla="*/ 9 w 44"/>
                  <a:gd name="T49" fmla="*/ 7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52">
                    <a:moveTo>
                      <a:pt x="9" y="74"/>
                    </a:moveTo>
                    <a:lnTo>
                      <a:pt x="17" y="45"/>
                    </a:lnTo>
                    <a:lnTo>
                      <a:pt x="26" y="20"/>
                    </a:lnTo>
                    <a:lnTo>
                      <a:pt x="30" y="12"/>
                    </a:lnTo>
                    <a:lnTo>
                      <a:pt x="34" y="5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4" y="8"/>
                    </a:lnTo>
                    <a:lnTo>
                      <a:pt x="44" y="15"/>
                    </a:lnTo>
                    <a:lnTo>
                      <a:pt x="44" y="24"/>
                    </a:lnTo>
                    <a:lnTo>
                      <a:pt x="40" y="50"/>
                    </a:lnTo>
                    <a:lnTo>
                      <a:pt x="35" y="79"/>
                    </a:lnTo>
                    <a:lnTo>
                      <a:pt x="27" y="109"/>
                    </a:lnTo>
                    <a:lnTo>
                      <a:pt x="18" y="132"/>
                    </a:lnTo>
                    <a:lnTo>
                      <a:pt x="15" y="141"/>
                    </a:lnTo>
                    <a:lnTo>
                      <a:pt x="11" y="147"/>
                    </a:lnTo>
                    <a:lnTo>
                      <a:pt x="7" y="151"/>
                    </a:lnTo>
                    <a:lnTo>
                      <a:pt x="4" y="152"/>
                    </a:lnTo>
                    <a:lnTo>
                      <a:pt x="3" y="151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28"/>
                    </a:lnTo>
                    <a:lnTo>
                      <a:pt x="4" y="104"/>
                    </a:lnTo>
                    <a:lnTo>
                      <a:pt x="9" y="74"/>
                    </a:lnTo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8" name="Freeform 594"/>
              <p:cNvSpPr>
                <a:spLocks/>
              </p:cNvSpPr>
              <p:nvPr/>
            </p:nvSpPr>
            <p:spPr bwMode="auto">
              <a:xfrm>
                <a:off x="2680" y="2501"/>
                <a:ext cx="313" cy="101"/>
              </a:xfrm>
              <a:custGeom>
                <a:avLst/>
                <a:gdLst>
                  <a:gd name="T0" fmla="*/ 14 w 313"/>
                  <a:gd name="T1" fmla="*/ 0 h 101"/>
                  <a:gd name="T2" fmla="*/ 11 w 313"/>
                  <a:gd name="T3" fmla="*/ 15 h 101"/>
                  <a:gd name="T4" fmla="*/ 7 w 313"/>
                  <a:gd name="T5" fmla="*/ 30 h 101"/>
                  <a:gd name="T6" fmla="*/ 4 w 313"/>
                  <a:gd name="T7" fmla="*/ 44 h 101"/>
                  <a:gd name="T8" fmla="*/ 0 w 313"/>
                  <a:gd name="T9" fmla="*/ 58 h 101"/>
                  <a:gd name="T10" fmla="*/ 40 w 313"/>
                  <a:gd name="T11" fmla="*/ 64 h 101"/>
                  <a:gd name="T12" fmla="*/ 78 w 313"/>
                  <a:gd name="T13" fmla="*/ 69 h 101"/>
                  <a:gd name="T14" fmla="*/ 118 w 313"/>
                  <a:gd name="T15" fmla="*/ 74 h 101"/>
                  <a:gd name="T16" fmla="*/ 156 w 313"/>
                  <a:gd name="T17" fmla="*/ 79 h 101"/>
                  <a:gd name="T18" fmla="*/ 196 w 313"/>
                  <a:gd name="T19" fmla="*/ 86 h 101"/>
                  <a:gd name="T20" fmla="*/ 234 w 313"/>
                  <a:gd name="T21" fmla="*/ 91 h 101"/>
                  <a:gd name="T22" fmla="*/ 274 w 313"/>
                  <a:gd name="T23" fmla="*/ 96 h 101"/>
                  <a:gd name="T24" fmla="*/ 313 w 313"/>
                  <a:gd name="T25" fmla="*/ 101 h 101"/>
                  <a:gd name="T26" fmla="*/ 311 w 313"/>
                  <a:gd name="T27" fmla="*/ 100 h 101"/>
                  <a:gd name="T28" fmla="*/ 311 w 313"/>
                  <a:gd name="T29" fmla="*/ 100 h 101"/>
                  <a:gd name="T30" fmla="*/ 313 w 313"/>
                  <a:gd name="T31" fmla="*/ 99 h 101"/>
                  <a:gd name="T32" fmla="*/ 313 w 313"/>
                  <a:gd name="T33" fmla="*/ 99 h 101"/>
                  <a:gd name="T34" fmla="*/ 275 w 313"/>
                  <a:gd name="T35" fmla="*/ 86 h 101"/>
                  <a:gd name="T36" fmla="*/ 238 w 313"/>
                  <a:gd name="T37" fmla="*/ 74 h 101"/>
                  <a:gd name="T38" fmla="*/ 201 w 313"/>
                  <a:gd name="T39" fmla="*/ 61 h 101"/>
                  <a:gd name="T40" fmla="*/ 163 w 313"/>
                  <a:gd name="T41" fmla="*/ 50 h 101"/>
                  <a:gd name="T42" fmla="*/ 126 w 313"/>
                  <a:gd name="T43" fmla="*/ 37 h 101"/>
                  <a:gd name="T44" fmla="*/ 89 w 313"/>
                  <a:gd name="T45" fmla="*/ 26 h 101"/>
                  <a:gd name="T46" fmla="*/ 52 w 313"/>
                  <a:gd name="T47" fmla="*/ 13 h 101"/>
                  <a:gd name="T48" fmla="*/ 14 w 313"/>
                  <a:gd name="T4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3" h="101">
                    <a:moveTo>
                      <a:pt x="14" y="0"/>
                    </a:moveTo>
                    <a:lnTo>
                      <a:pt x="11" y="15"/>
                    </a:lnTo>
                    <a:lnTo>
                      <a:pt x="7" y="30"/>
                    </a:lnTo>
                    <a:lnTo>
                      <a:pt x="4" y="44"/>
                    </a:lnTo>
                    <a:lnTo>
                      <a:pt x="0" y="58"/>
                    </a:lnTo>
                    <a:lnTo>
                      <a:pt x="40" y="64"/>
                    </a:lnTo>
                    <a:lnTo>
                      <a:pt x="78" y="69"/>
                    </a:lnTo>
                    <a:lnTo>
                      <a:pt x="118" y="74"/>
                    </a:lnTo>
                    <a:lnTo>
                      <a:pt x="156" y="79"/>
                    </a:lnTo>
                    <a:lnTo>
                      <a:pt x="196" y="86"/>
                    </a:lnTo>
                    <a:lnTo>
                      <a:pt x="234" y="91"/>
                    </a:lnTo>
                    <a:lnTo>
                      <a:pt x="274" y="96"/>
                    </a:lnTo>
                    <a:lnTo>
                      <a:pt x="313" y="101"/>
                    </a:lnTo>
                    <a:lnTo>
                      <a:pt x="311" y="100"/>
                    </a:lnTo>
                    <a:lnTo>
                      <a:pt x="311" y="100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275" y="86"/>
                    </a:lnTo>
                    <a:lnTo>
                      <a:pt x="238" y="74"/>
                    </a:lnTo>
                    <a:lnTo>
                      <a:pt x="201" y="61"/>
                    </a:lnTo>
                    <a:lnTo>
                      <a:pt x="163" y="50"/>
                    </a:lnTo>
                    <a:lnTo>
                      <a:pt x="126" y="37"/>
                    </a:lnTo>
                    <a:lnTo>
                      <a:pt x="89" y="26"/>
                    </a:lnTo>
                    <a:lnTo>
                      <a:pt x="52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9" name="Freeform 595"/>
              <p:cNvSpPr>
                <a:spLocks/>
              </p:cNvSpPr>
              <p:nvPr/>
            </p:nvSpPr>
            <p:spPr bwMode="auto">
              <a:xfrm>
                <a:off x="2680" y="2501"/>
                <a:ext cx="313" cy="101"/>
              </a:xfrm>
              <a:custGeom>
                <a:avLst/>
                <a:gdLst>
                  <a:gd name="T0" fmla="*/ 14 w 313"/>
                  <a:gd name="T1" fmla="*/ 0 h 101"/>
                  <a:gd name="T2" fmla="*/ 11 w 313"/>
                  <a:gd name="T3" fmla="*/ 15 h 101"/>
                  <a:gd name="T4" fmla="*/ 7 w 313"/>
                  <a:gd name="T5" fmla="*/ 30 h 101"/>
                  <a:gd name="T6" fmla="*/ 4 w 313"/>
                  <a:gd name="T7" fmla="*/ 44 h 101"/>
                  <a:gd name="T8" fmla="*/ 0 w 313"/>
                  <a:gd name="T9" fmla="*/ 58 h 101"/>
                  <a:gd name="T10" fmla="*/ 40 w 313"/>
                  <a:gd name="T11" fmla="*/ 64 h 101"/>
                  <a:gd name="T12" fmla="*/ 78 w 313"/>
                  <a:gd name="T13" fmla="*/ 69 h 101"/>
                  <a:gd name="T14" fmla="*/ 118 w 313"/>
                  <a:gd name="T15" fmla="*/ 74 h 101"/>
                  <a:gd name="T16" fmla="*/ 156 w 313"/>
                  <a:gd name="T17" fmla="*/ 79 h 101"/>
                  <a:gd name="T18" fmla="*/ 196 w 313"/>
                  <a:gd name="T19" fmla="*/ 86 h 101"/>
                  <a:gd name="T20" fmla="*/ 234 w 313"/>
                  <a:gd name="T21" fmla="*/ 91 h 101"/>
                  <a:gd name="T22" fmla="*/ 274 w 313"/>
                  <a:gd name="T23" fmla="*/ 96 h 101"/>
                  <a:gd name="T24" fmla="*/ 313 w 313"/>
                  <a:gd name="T25" fmla="*/ 101 h 101"/>
                  <a:gd name="T26" fmla="*/ 311 w 313"/>
                  <a:gd name="T27" fmla="*/ 100 h 101"/>
                  <a:gd name="T28" fmla="*/ 311 w 313"/>
                  <a:gd name="T29" fmla="*/ 100 h 101"/>
                  <a:gd name="T30" fmla="*/ 313 w 313"/>
                  <a:gd name="T31" fmla="*/ 99 h 101"/>
                  <a:gd name="T32" fmla="*/ 313 w 313"/>
                  <a:gd name="T33" fmla="*/ 99 h 101"/>
                  <a:gd name="T34" fmla="*/ 275 w 313"/>
                  <a:gd name="T35" fmla="*/ 86 h 101"/>
                  <a:gd name="T36" fmla="*/ 238 w 313"/>
                  <a:gd name="T37" fmla="*/ 74 h 101"/>
                  <a:gd name="T38" fmla="*/ 201 w 313"/>
                  <a:gd name="T39" fmla="*/ 61 h 101"/>
                  <a:gd name="T40" fmla="*/ 163 w 313"/>
                  <a:gd name="T41" fmla="*/ 50 h 101"/>
                  <a:gd name="T42" fmla="*/ 126 w 313"/>
                  <a:gd name="T43" fmla="*/ 37 h 101"/>
                  <a:gd name="T44" fmla="*/ 89 w 313"/>
                  <a:gd name="T45" fmla="*/ 26 h 101"/>
                  <a:gd name="T46" fmla="*/ 52 w 313"/>
                  <a:gd name="T47" fmla="*/ 13 h 101"/>
                  <a:gd name="T48" fmla="*/ 14 w 313"/>
                  <a:gd name="T4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3" h="101">
                    <a:moveTo>
                      <a:pt x="14" y="0"/>
                    </a:moveTo>
                    <a:lnTo>
                      <a:pt x="11" y="15"/>
                    </a:lnTo>
                    <a:lnTo>
                      <a:pt x="7" y="30"/>
                    </a:lnTo>
                    <a:lnTo>
                      <a:pt x="4" y="44"/>
                    </a:lnTo>
                    <a:lnTo>
                      <a:pt x="0" y="58"/>
                    </a:lnTo>
                    <a:lnTo>
                      <a:pt x="40" y="64"/>
                    </a:lnTo>
                    <a:lnTo>
                      <a:pt x="78" y="69"/>
                    </a:lnTo>
                    <a:lnTo>
                      <a:pt x="118" y="74"/>
                    </a:lnTo>
                    <a:lnTo>
                      <a:pt x="156" y="79"/>
                    </a:lnTo>
                    <a:lnTo>
                      <a:pt x="196" y="86"/>
                    </a:lnTo>
                    <a:lnTo>
                      <a:pt x="234" y="91"/>
                    </a:lnTo>
                    <a:lnTo>
                      <a:pt x="274" y="96"/>
                    </a:lnTo>
                    <a:lnTo>
                      <a:pt x="313" y="101"/>
                    </a:lnTo>
                    <a:lnTo>
                      <a:pt x="311" y="100"/>
                    </a:lnTo>
                    <a:lnTo>
                      <a:pt x="311" y="100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275" y="86"/>
                    </a:lnTo>
                    <a:lnTo>
                      <a:pt x="238" y="74"/>
                    </a:lnTo>
                    <a:lnTo>
                      <a:pt x="201" y="61"/>
                    </a:lnTo>
                    <a:lnTo>
                      <a:pt x="163" y="50"/>
                    </a:lnTo>
                    <a:lnTo>
                      <a:pt x="126" y="37"/>
                    </a:lnTo>
                    <a:lnTo>
                      <a:pt x="89" y="26"/>
                    </a:lnTo>
                    <a:lnTo>
                      <a:pt x="52" y="13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0" name="Freeform 596"/>
              <p:cNvSpPr>
                <a:spLocks/>
              </p:cNvSpPr>
              <p:nvPr/>
            </p:nvSpPr>
            <p:spPr bwMode="auto">
              <a:xfrm>
                <a:off x="2668" y="2490"/>
                <a:ext cx="30" cy="79"/>
              </a:xfrm>
              <a:custGeom>
                <a:avLst/>
                <a:gdLst>
                  <a:gd name="T0" fmla="*/ 3 w 30"/>
                  <a:gd name="T1" fmla="*/ 37 h 79"/>
                  <a:gd name="T2" fmla="*/ 7 w 30"/>
                  <a:gd name="T3" fmla="*/ 21 h 79"/>
                  <a:gd name="T4" fmla="*/ 12 w 30"/>
                  <a:gd name="T5" fmla="*/ 10 h 79"/>
                  <a:gd name="T6" fmla="*/ 16 w 30"/>
                  <a:gd name="T7" fmla="*/ 5 h 79"/>
                  <a:gd name="T8" fmla="*/ 19 w 30"/>
                  <a:gd name="T9" fmla="*/ 2 h 79"/>
                  <a:gd name="T10" fmla="*/ 21 w 30"/>
                  <a:gd name="T11" fmla="*/ 0 h 79"/>
                  <a:gd name="T12" fmla="*/ 24 w 30"/>
                  <a:gd name="T13" fmla="*/ 0 h 79"/>
                  <a:gd name="T14" fmla="*/ 26 w 30"/>
                  <a:gd name="T15" fmla="*/ 1 h 79"/>
                  <a:gd name="T16" fmla="*/ 28 w 30"/>
                  <a:gd name="T17" fmla="*/ 3 h 79"/>
                  <a:gd name="T18" fmla="*/ 29 w 30"/>
                  <a:gd name="T19" fmla="*/ 9 h 79"/>
                  <a:gd name="T20" fmla="*/ 30 w 30"/>
                  <a:gd name="T21" fmla="*/ 14 h 79"/>
                  <a:gd name="T22" fmla="*/ 29 w 30"/>
                  <a:gd name="T23" fmla="*/ 26 h 79"/>
                  <a:gd name="T24" fmla="*/ 26 w 30"/>
                  <a:gd name="T25" fmla="*/ 42 h 79"/>
                  <a:gd name="T26" fmla="*/ 23 w 30"/>
                  <a:gd name="T27" fmla="*/ 57 h 79"/>
                  <a:gd name="T28" fmla="*/ 17 w 30"/>
                  <a:gd name="T29" fmla="*/ 70 h 79"/>
                  <a:gd name="T30" fmla="*/ 14 w 30"/>
                  <a:gd name="T31" fmla="*/ 74 h 79"/>
                  <a:gd name="T32" fmla="*/ 11 w 30"/>
                  <a:gd name="T33" fmla="*/ 78 h 79"/>
                  <a:gd name="T34" fmla="*/ 9 w 30"/>
                  <a:gd name="T35" fmla="*/ 79 h 79"/>
                  <a:gd name="T36" fmla="*/ 6 w 30"/>
                  <a:gd name="T37" fmla="*/ 79 h 79"/>
                  <a:gd name="T38" fmla="*/ 3 w 30"/>
                  <a:gd name="T39" fmla="*/ 78 h 79"/>
                  <a:gd name="T40" fmla="*/ 2 w 30"/>
                  <a:gd name="T41" fmla="*/ 75 h 79"/>
                  <a:gd name="T42" fmla="*/ 1 w 30"/>
                  <a:gd name="T43" fmla="*/ 71 h 79"/>
                  <a:gd name="T44" fmla="*/ 0 w 30"/>
                  <a:gd name="T45" fmla="*/ 65 h 79"/>
                  <a:gd name="T46" fmla="*/ 0 w 30"/>
                  <a:gd name="T47" fmla="*/ 52 h 79"/>
                  <a:gd name="T48" fmla="*/ 3 w 30"/>
                  <a:gd name="T49" fmla="*/ 3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9">
                    <a:moveTo>
                      <a:pt x="3" y="37"/>
                    </a:moveTo>
                    <a:lnTo>
                      <a:pt x="7" y="21"/>
                    </a:lnTo>
                    <a:lnTo>
                      <a:pt x="12" y="10"/>
                    </a:lnTo>
                    <a:lnTo>
                      <a:pt x="16" y="5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9" y="9"/>
                    </a:lnTo>
                    <a:lnTo>
                      <a:pt x="30" y="14"/>
                    </a:lnTo>
                    <a:lnTo>
                      <a:pt x="29" y="26"/>
                    </a:lnTo>
                    <a:lnTo>
                      <a:pt x="26" y="42"/>
                    </a:lnTo>
                    <a:lnTo>
                      <a:pt x="23" y="57"/>
                    </a:lnTo>
                    <a:lnTo>
                      <a:pt x="17" y="70"/>
                    </a:lnTo>
                    <a:lnTo>
                      <a:pt x="14" y="74"/>
                    </a:lnTo>
                    <a:lnTo>
                      <a:pt x="11" y="78"/>
                    </a:lnTo>
                    <a:lnTo>
                      <a:pt x="9" y="79"/>
                    </a:lnTo>
                    <a:lnTo>
                      <a:pt x="6" y="79"/>
                    </a:lnTo>
                    <a:lnTo>
                      <a:pt x="3" y="78"/>
                    </a:lnTo>
                    <a:lnTo>
                      <a:pt x="2" y="75"/>
                    </a:lnTo>
                    <a:lnTo>
                      <a:pt x="1" y="71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1" name="Freeform 597"/>
              <p:cNvSpPr>
                <a:spLocks/>
              </p:cNvSpPr>
              <p:nvPr/>
            </p:nvSpPr>
            <p:spPr bwMode="auto">
              <a:xfrm>
                <a:off x="2668" y="2490"/>
                <a:ext cx="30" cy="79"/>
              </a:xfrm>
              <a:custGeom>
                <a:avLst/>
                <a:gdLst>
                  <a:gd name="T0" fmla="*/ 3 w 30"/>
                  <a:gd name="T1" fmla="*/ 37 h 79"/>
                  <a:gd name="T2" fmla="*/ 7 w 30"/>
                  <a:gd name="T3" fmla="*/ 21 h 79"/>
                  <a:gd name="T4" fmla="*/ 12 w 30"/>
                  <a:gd name="T5" fmla="*/ 10 h 79"/>
                  <a:gd name="T6" fmla="*/ 16 w 30"/>
                  <a:gd name="T7" fmla="*/ 5 h 79"/>
                  <a:gd name="T8" fmla="*/ 19 w 30"/>
                  <a:gd name="T9" fmla="*/ 2 h 79"/>
                  <a:gd name="T10" fmla="*/ 21 w 30"/>
                  <a:gd name="T11" fmla="*/ 0 h 79"/>
                  <a:gd name="T12" fmla="*/ 24 w 30"/>
                  <a:gd name="T13" fmla="*/ 0 h 79"/>
                  <a:gd name="T14" fmla="*/ 26 w 30"/>
                  <a:gd name="T15" fmla="*/ 1 h 79"/>
                  <a:gd name="T16" fmla="*/ 28 w 30"/>
                  <a:gd name="T17" fmla="*/ 3 h 79"/>
                  <a:gd name="T18" fmla="*/ 29 w 30"/>
                  <a:gd name="T19" fmla="*/ 9 h 79"/>
                  <a:gd name="T20" fmla="*/ 30 w 30"/>
                  <a:gd name="T21" fmla="*/ 14 h 79"/>
                  <a:gd name="T22" fmla="*/ 29 w 30"/>
                  <a:gd name="T23" fmla="*/ 26 h 79"/>
                  <a:gd name="T24" fmla="*/ 26 w 30"/>
                  <a:gd name="T25" fmla="*/ 42 h 79"/>
                  <a:gd name="T26" fmla="*/ 23 w 30"/>
                  <a:gd name="T27" fmla="*/ 57 h 79"/>
                  <a:gd name="T28" fmla="*/ 17 w 30"/>
                  <a:gd name="T29" fmla="*/ 70 h 79"/>
                  <a:gd name="T30" fmla="*/ 14 w 30"/>
                  <a:gd name="T31" fmla="*/ 74 h 79"/>
                  <a:gd name="T32" fmla="*/ 11 w 30"/>
                  <a:gd name="T33" fmla="*/ 78 h 79"/>
                  <a:gd name="T34" fmla="*/ 9 w 30"/>
                  <a:gd name="T35" fmla="*/ 79 h 79"/>
                  <a:gd name="T36" fmla="*/ 6 w 30"/>
                  <a:gd name="T37" fmla="*/ 79 h 79"/>
                  <a:gd name="T38" fmla="*/ 3 w 30"/>
                  <a:gd name="T39" fmla="*/ 78 h 79"/>
                  <a:gd name="T40" fmla="*/ 2 w 30"/>
                  <a:gd name="T41" fmla="*/ 75 h 79"/>
                  <a:gd name="T42" fmla="*/ 1 w 30"/>
                  <a:gd name="T43" fmla="*/ 71 h 79"/>
                  <a:gd name="T44" fmla="*/ 0 w 30"/>
                  <a:gd name="T45" fmla="*/ 65 h 79"/>
                  <a:gd name="T46" fmla="*/ 0 w 30"/>
                  <a:gd name="T47" fmla="*/ 52 h 79"/>
                  <a:gd name="T48" fmla="*/ 3 w 30"/>
                  <a:gd name="T49" fmla="*/ 3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9">
                    <a:moveTo>
                      <a:pt x="3" y="37"/>
                    </a:moveTo>
                    <a:lnTo>
                      <a:pt x="7" y="21"/>
                    </a:lnTo>
                    <a:lnTo>
                      <a:pt x="12" y="10"/>
                    </a:lnTo>
                    <a:lnTo>
                      <a:pt x="16" y="5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9" y="9"/>
                    </a:lnTo>
                    <a:lnTo>
                      <a:pt x="30" y="14"/>
                    </a:lnTo>
                    <a:lnTo>
                      <a:pt x="29" y="26"/>
                    </a:lnTo>
                    <a:lnTo>
                      <a:pt x="26" y="42"/>
                    </a:lnTo>
                    <a:lnTo>
                      <a:pt x="23" y="57"/>
                    </a:lnTo>
                    <a:lnTo>
                      <a:pt x="17" y="70"/>
                    </a:lnTo>
                    <a:lnTo>
                      <a:pt x="14" y="74"/>
                    </a:lnTo>
                    <a:lnTo>
                      <a:pt x="11" y="78"/>
                    </a:lnTo>
                    <a:lnTo>
                      <a:pt x="9" y="79"/>
                    </a:lnTo>
                    <a:lnTo>
                      <a:pt x="6" y="79"/>
                    </a:lnTo>
                    <a:lnTo>
                      <a:pt x="3" y="78"/>
                    </a:lnTo>
                    <a:lnTo>
                      <a:pt x="2" y="75"/>
                    </a:lnTo>
                    <a:lnTo>
                      <a:pt x="1" y="71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7"/>
                    </a:lnTo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2" name="Freeform 598"/>
              <p:cNvSpPr>
                <a:spLocks/>
              </p:cNvSpPr>
              <p:nvPr/>
            </p:nvSpPr>
            <p:spPr bwMode="auto">
              <a:xfrm>
                <a:off x="2968" y="2562"/>
                <a:ext cx="72" cy="84"/>
              </a:xfrm>
              <a:custGeom>
                <a:avLst/>
                <a:gdLst>
                  <a:gd name="T0" fmla="*/ 72 w 72"/>
                  <a:gd name="T1" fmla="*/ 84 h 84"/>
                  <a:gd name="T2" fmla="*/ 19 w 72"/>
                  <a:gd name="T3" fmla="*/ 4 h 84"/>
                  <a:gd name="T4" fmla="*/ 0 w 72"/>
                  <a:gd name="T5" fmla="*/ 0 h 84"/>
                  <a:gd name="T6" fmla="*/ 51 w 72"/>
                  <a:gd name="T7" fmla="*/ 80 h 84"/>
                  <a:gd name="T8" fmla="*/ 72 w 7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4">
                    <a:moveTo>
                      <a:pt x="72" y="84"/>
                    </a:moveTo>
                    <a:lnTo>
                      <a:pt x="19" y="4"/>
                    </a:lnTo>
                    <a:lnTo>
                      <a:pt x="0" y="0"/>
                    </a:lnTo>
                    <a:lnTo>
                      <a:pt x="51" y="80"/>
                    </a:lnTo>
                    <a:lnTo>
                      <a:pt x="72" y="84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3" name="Freeform 599"/>
              <p:cNvSpPr>
                <a:spLocks/>
              </p:cNvSpPr>
              <p:nvPr/>
            </p:nvSpPr>
            <p:spPr bwMode="auto">
              <a:xfrm>
                <a:off x="2968" y="2562"/>
                <a:ext cx="72" cy="84"/>
              </a:xfrm>
              <a:custGeom>
                <a:avLst/>
                <a:gdLst>
                  <a:gd name="T0" fmla="*/ 72 w 72"/>
                  <a:gd name="T1" fmla="*/ 84 h 84"/>
                  <a:gd name="T2" fmla="*/ 19 w 72"/>
                  <a:gd name="T3" fmla="*/ 4 h 84"/>
                  <a:gd name="T4" fmla="*/ 0 w 72"/>
                  <a:gd name="T5" fmla="*/ 0 h 84"/>
                  <a:gd name="T6" fmla="*/ 51 w 72"/>
                  <a:gd name="T7" fmla="*/ 80 h 84"/>
                  <a:gd name="T8" fmla="*/ 72 w 7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4">
                    <a:moveTo>
                      <a:pt x="72" y="84"/>
                    </a:moveTo>
                    <a:lnTo>
                      <a:pt x="19" y="4"/>
                    </a:lnTo>
                    <a:lnTo>
                      <a:pt x="0" y="0"/>
                    </a:lnTo>
                    <a:lnTo>
                      <a:pt x="51" y="80"/>
                    </a:lnTo>
                    <a:lnTo>
                      <a:pt x="72" y="84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4" name="Line 600"/>
              <p:cNvSpPr>
                <a:spLocks noChangeShapeType="1"/>
              </p:cNvSpPr>
              <p:nvPr/>
            </p:nvSpPr>
            <p:spPr bwMode="auto">
              <a:xfrm>
                <a:off x="2969" y="2561"/>
                <a:ext cx="53" cy="81"/>
              </a:xfrm>
              <a:prstGeom prst="line">
                <a:avLst/>
              </a:prstGeom>
              <a:noFill/>
              <a:ln w="6350">
                <a:solidFill>
                  <a:srgbClr val="4956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5" name="Freeform 601"/>
              <p:cNvSpPr>
                <a:spLocks/>
              </p:cNvSpPr>
              <p:nvPr/>
            </p:nvSpPr>
            <p:spPr bwMode="auto">
              <a:xfrm>
                <a:off x="2994" y="2601"/>
                <a:ext cx="157" cy="51"/>
              </a:xfrm>
              <a:custGeom>
                <a:avLst/>
                <a:gdLst>
                  <a:gd name="T0" fmla="*/ 157 w 157"/>
                  <a:gd name="T1" fmla="*/ 22 h 51"/>
                  <a:gd name="T2" fmla="*/ 156 w 157"/>
                  <a:gd name="T3" fmla="*/ 29 h 51"/>
                  <a:gd name="T4" fmla="*/ 153 w 157"/>
                  <a:gd name="T5" fmla="*/ 37 h 51"/>
                  <a:gd name="T6" fmla="*/ 152 w 157"/>
                  <a:gd name="T7" fmla="*/ 43 h 51"/>
                  <a:gd name="T8" fmla="*/ 151 w 157"/>
                  <a:gd name="T9" fmla="*/ 51 h 51"/>
                  <a:gd name="T10" fmla="*/ 132 w 157"/>
                  <a:gd name="T11" fmla="*/ 45 h 51"/>
                  <a:gd name="T12" fmla="*/ 112 w 157"/>
                  <a:gd name="T13" fmla="*/ 38 h 51"/>
                  <a:gd name="T14" fmla="*/ 93 w 157"/>
                  <a:gd name="T15" fmla="*/ 32 h 51"/>
                  <a:gd name="T16" fmla="*/ 75 w 157"/>
                  <a:gd name="T17" fmla="*/ 27 h 51"/>
                  <a:gd name="T18" fmla="*/ 56 w 157"/>
                  <a:gd name="T19" fmla="*/ 20 h 51"/>
                  <a:gd name="T20" fmla="*/ 37 w 157"/>
                  <a:gd name="T21" fmla="*/ 14 h 51"/>
                  <a:gd name="T22" fmla="*/ 18 w 157"/>
                  <a:gd name="T23" fmla="*/ 8 h 51"/>
                  <a:gd name="T24" fmla="*/ 0 w 157"/>
                  <a:gd name="T25" fmla="*/ 1 h 51"/>
                  <a:gd name="T26" fmla="*/ 0 w 157"/>
                  <a:gd name="T27" fmla="*/ 1 h 51"/>
                  <a:gd name="T28" fmla="*/ 0 w 157"/>
                  <a:gd name="T29" fmla="*/ 1 h 51"/>
                  <a:gd name="T30" fmla="*/ 0 w 157"/>
                  <a:gd name="T31" fmla="*/ 0 h 51"/>
                  <a:gd name="T32" fmla="*/ 0 w 157"/>
                  <a:gd name="T33" fmla="*/ 0 h 51"/>
                  <a:gd name="T34" fmla="*/ 19 w 157"/>
                  <a:gd name="T35" fmla="*/ 2 h 51"/>
                  <a:gd name="T36" fmla="*/ 39 w 157"/>
                  <a:gd name="T37" fmla="*/ 5 h 51"/>
                  <a:gd name="T38" fmla="*/ 59 w 157"/>
                  <a:gd name="T39" fmla="*/ 8 h 51"/>
                  <a:gd name="T40" fmla="*/ 78 w 157"/>
                  <a:gd name="T41" fmla="*/ 11 h 51"/>
                  <a:gd name="T42" fmla="*/ 98 w 157"/>
                  <a:gd name="T43" fmla="*/ 14 h 51"/>
                  <a:gd name="T44" fmla="*/ 118 w 157"/>
                  <a:gd name="T45" fmla="*/ 17 h 51"/>
                  <a:gd name="T46" fmla="*/ 138 w 157"/>
                  <a:gd name="T47" fmla="*/ 19 h 51"/>
                  <a:gd name="T48" fmla="*/ 157 w 15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7" h="51">
                    <a:moveTo>
                      <a:pt x="157" y="22"/>
                    </a:moveTo>
                    <a:lnTo>
                      <a:pt x="156" y="29"/>
                    </a:lnTo>
                    <a:lnTo>
                      <a:pt x="153" y="37"/>
                    </a:lnTo>
                    <a:lnTo>
                      <a:pt x="152" y="43"/>
                    </a:lnTo>
                    <a:lnTo>
                      <a:pt x="151" y="51"/>
                    </a:lnTo>
                    <a:lnTo>
                      <a:pt x="132" y="45"/>
                    </a:lnTo>
                    <a:lnTo>
                      <a:pt x="112" y="38"/>
                    </a:lnTo>
                    <a:lnTo>
                      <a:pt x="93" y="32"/>
                    </a:lnTo>
                    <a:lnTo>
                      <a:pt x="75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8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39" y="5"/>
                    </a:lnTo>
                    <a:lnTo>
                      <a:pt x="59" y="8"/>
                    </a:lnTo>
                    <a:lnTo>
                      <a:pt x="78" y="11"/>
                    </a:lnTo>
                    <a:lnTo>
                      <a:pt x="98" y="14"/>
                    </a:lnTo>
                    <a:lnTo>
                      <a:pt x="118" y="17"/>
                    </a:lnTo>
                    <a:lnTo>
                      <a:pt x="138" y="19"/>
                    </a:lnTo>
                    <a:lnTo>
                      <a:pt x="157" y="22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6" name="Freeform 602"/>
              <p:cNvSpPr>
                <a:spLocks/>
              </p:cNvSpPr>
              <p:nvPr/>
            </p:nvSpPr>
            <p:spPr bwMode="auto">
              <a:xfrm>
                <a:off x="2994" y="2601"/>
                <a:ext cx="157" cy="51"/>
              </a:xfrm>
              <a:custGeom>
                <a:avLst/>
                <a:gdLst>
                  <a:gd name="T0" fmla="*/ 157 w 157"/>
                  <a:gd name="T1" fmla="*/ 22 h 51"/>
                  <a:gd name="T2" fmla="*/ 156 w 157"/>
                  <a:gd name="T3" fmla="*/ 29 h 51"/>
                  <a:gd name="T4" fmla="*/ 153 w 157"/>
                  <a:gd name="T5" fmla="*/ 37 h 51"/>
                  <a:gd name="T6" fmla="*/ 152 w 157"/>
                  <a:gd name="T7" fmla="*/ 43 h 51"/>
                  <a:gd name="T8" fmla="*/ 151 w 157"/>
                  <a:gd name="T9" fmla="*/ 51 h 51"/>
                  <a:gd name="T10" fmla="*/ 132 w 157"/>
                  <a:gd name="T11" fmla="*/ 45 h 51"/>
                  <a:gd name="T12" fmla="*/ 112 w 157"/>
                  <a:gd name="T13" fmla="*/ 38 h 51"/>
                  <a:gd name="T14" fmla="*/ 93 w 157"/>
                  <a:gd name="T15" fmla="*/ 32 h 51"/>
                  <a:gd name="T16" fmla="*/ 75 w 157"/>
                  <a:gd name="T17" fmla="*/ 27 h 51"/>
                  <a:gd name="T18" fmla="*/ 56 w 157"/>
                  <a:gd name="T19" fmla="*/ 20 h 51"/>
                  <a:gd name="T20" fmla="*/ 37 w 157"/>
                  <a:gd name="T21" fmla="*/ 14 h 51"/>
                  <a:gd name="T22" fmla="*/ 18 w 157"/>
                  <a:gd name="T23" fmla="*/ 8 h 51"/>
                  <a:gd name="T24" fmla="*/ 0 w 157"/>
                  <a:gd name="T25" fmla="*/ 1 h 51"/>
                  <a:gd name="T26" fmla="*/ 0 w 157"/>
                  <a:gd name="T27" fmla="*/ 1 h 51"/>
                  <a:gd name="T28" fmla="*/ 0 w 157"/>
                  <a:gd name="T29" fmla="*/ 1 h 51"/>
                  <a:gd name="T30" fmla="*/ 0 w 157"/>
                  <a:gd name="T31" fmla="*/ 0 h 51"/>
                  <a:gd name="T32" fmla="*/ 0 w 157"/>
                  <a:gd name="T33" fmla="*/ 0 h 51"/>
                  <a:gd name="T34" fmla="*/ 19 w 157"/>
                  <a:gd name="T35" fmla="*/ 2 h 51"/>
                  <a:gd name="T36" fmla="*/ 39 w 157"/>
                  <a:gd name="T37" fmla="*/ 5 h 51"/>
                  <a:gd name="T38" fmla="*/ 59 w 157"/>
                  <a:gd name="T39" fmla="*/ 8 h 51"/>
                  <a:gd name="T40" fmla="*/ 78 w 157"/>
                  <a:gd name="T41" fmla="*/ 11 h 51"/>
                  <a:gd name="T42" fmla="*/ 98 w 157"/>
                  <a:gd name="T43" fmla="*/ 14 h 51"/>
                  <a:gd name="T44" fmla="*/ 118 w 157"/>
                  <a:gd name="T45" fmla="*/ 17 h 51"/>
                  <a:gd name="T46" fmla="*/ 138 w 157"/>
                  <a:gd name="T47" fmla="*/ 19 h 51"/>
                  <a:gd name="T48" fmla="*/ 157 w 15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7" h="51">
                    <a:moveTo>
                      <a:pt x="157" y="22"/>
                    </a:moveTo>
                    <a:lnTo>
                      <a:pt x="156" y="29"/>
                    </a:lnTo>
                    <a:lnTo>
                      <a:pt x="153" y="37"/>
                    </a:lnTo>
                    <a:lnTo>
                      <a:pt x="152" y="43"/>
                    </a:lnTo>
                    <a:lnTo>
                      <a:pt x="151" y="51"/>
                    </a:lnTo>
                    <a:lnTo>
                      <a:pt x="132" y="45"/>
                    </a:lnTo>
                    <a:lnTo>
                      <a:pt x="112" y="38"/>
                    </a:lnTo>
                    <a:lnTo>
                      <a:pt x="93" y="32"/>
                    </a:lnTo>
                    <a:lnTo>
                      <a:pt x="75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8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39" y="5"/>
                    </a:lnTo>
                    <a:lnTo>
                      <a:pt x="59" y="8"/>
                    </a:lnTo>
                    <a:lnTo>
                      <a:pt x="78" y="11"/>
                    </a:lnTo>
                    <a:lnTo>
                      <a:pt x="98" y="14"/>
                    </a:lnTo>
                    <a:lnTo>
                      <a:pt x="118" y="17"/>
                    </a:lnTo>
                    <a:lnTo>
                      <a:pt x="138" y="19"/>
                    </a:lnTo>
                    <a:lnTo>
                      <a:pt x="157" y="22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7" name="Freeform 603"/>
              <p:cNvSpPr>
                <a:spLocks/>
              </p:cNvSpPr>
              <p:nvPr/>
            </p:nvSpPr>
            <p:spPr bwMode="auto">
              <a:xfrm>
                <a:off x="3193" y="2634"/>
                <a:ext cx="87" cy="35"/>
              </a:xfrm>
              <a:custGeom>
                <a:avLst/>
                <a:gdLst>
                  <a:gd name="T0" fmla="*/ 8 w 87"/>
                  <a:gd name="T1" fmla="*/ 0 h 35"/>
                  <a:gd name="T2" fmla="*/ 6 w 87"/>
                  <a:gd name="T3" fmla="*/ 8 h 35"/>
                  <a:gd name="T4" fmla="*/ 4 w 87"/>
                  <a:gd name="T5" fmla="*/ 16 h 35"/>
                  <a:gd name="T6" fmla="*/ 3 w 87"/>
                  <a:gd name="T7" fmla="*/ 22 h 35"/>
                  <a:gd name="T8" fmla="*/ 0 w 87"/>
                  <a:gd name="T9" fmla="*/ 30 h 35"/>
                  <a:gd name="T10" fmla="*/ 12 w 87"/>
                  <a:gd name="T11" fmla="*/ 31 h 35"/>
                  <a:gd name="T12" fmla="*/ 22 w 87"/>
                  <a:gd name="T13" fmla="*/ 31 h 35"/>
                  <a:gd name="T14" fmla="*/ 34 w 87"/>
                  <a:gd name="T15" fmla="*/ 32 h 35"/>
                  <a:gd name="T16" fmla="*/ 44 w 87"/>
                  <a:gd name="T17" fmla="*/ 32 h 35"/>
                  <a:gd name="T18" fmla="*/ 54 w 87"/>
                  <a:gd name="T19" fmla="*/ 33 h 35"/>
                  <a:gd name="T20" fmla="*/ 66 w 87"/>
                  <a:gd name="T21" fmla="*/ 33 h 35"/>
                  <a:gd name="T22" fmla="*/ 76 w 87"/>
                  <a:gd name="T23" fmla="*/ 35 h 35"/>
                  <a:gd name="T24" fmla="*/ 87 w 87"/>
                  <a:gd name="T25" fmla="*/ 35 h 35"/>
                  <a:gd name="T26" fmla="*/ 87 w 87"/>
                  <a:gd name="T27" fmla="*/ 35 h 35"/>
                  <a:gd name="T28" fmla="*/ 87 w 87"/>
                  <a:gd name="T29" fmla="*/ 35 h 35"/>
                  <a:gd name="T30" fmla="*/ 87 w 87"/>
                  <a:gd name="T31" fmla="*/ 33 h 35"/>
                  <a:gd name="T32" fmla="*/ 87 w 87"/>
                  <a:gd name="T33" fmla="*/ 33 h 35"/>
                  <a:gd name="T34" fmla="*/ 77 w 87"/>
                  <a:gd name="T35" fmla="*/ 30 h 35"/>
                  <a:gd name="T36" fmla="*/ 67 w 87"/>
                  <a:gd name="T37" fmla="*/ 26 h 35"/>
                  <a:gd name="T38" fmla="*/ 58 w 87"/>
                  <a:gd name="T39" fmla="*/ 21 h 35"/>
                  <a:gd name="T40" fmla="*/ 48 w 87"/>
                  <a:gd name="T41" fmla="*/ 17 h 35"/>
                  <a:gd name="T42" fmla="*/ 37 w 87"/>
                  <a:gd name="T43" fmla="*/ 13 h 35"/>
                  <a:gd name="T44" fmla="*/ 27 w 87"/>
                  <a:gd name="T45" fmla="*/ 9 h 35"/>
                  <a:gd name="T46" fmla="*/ 17 w 87"/>
                  <a:gd name="T47" fmla="*/ 4 h 35"/>
                  <a:gd name="T48" fmla="*/ 8 w 87"/>
                  <a:gd name="T4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" h="35">
                    <a:moveTo>
                      <a:pt x="8" y="0"/>
                    </a:moveTo>
                    <a:lnTo>
                      <a:pt x="6" y="8"/>
                    </a:lnTo>
                    <a:lnTo>
                      <a:pt x="4" y="16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22" y="31"/>
                    </a:lnTo>
                    <a:lnTo>
                      <a:pt x="34" y="32"/>
                    </a:lnTo>
                    <a:lnTo>
                      <a:pt x="44" y="32"/>
                    </a:lnTo>
                    <a:lnTo>
                      <a:pt x="54" y="33"/>
                    </a:lnTo>
                    <a:lnTo>
                      <a:pt x="66" y="33"/>
                    </a:lnTo>
                    <a:lnTo>
                      <a:pt x="76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77" y="30"/>
                    </a:lnTo>
                    <a:lnTo>
                      <a:pt x="67" y="26"/>
                    </a:lnTo>
                    <a:lnTo>
                      <a:pt x="58" y="21"/>
                    </a:lnTo>
                    <a:lnTo>
                      <a:pt x="48" y="17"/>
                    </a:lnTo>
                    <a:lnTo>
                      <a:pt x="37" y="13"/>
                    </a:lnTo>
                    <a:lnTo>
                      <a:pt x="27" y="9"/>
                    </a:lnTo>
                    <a:lnTo>
                      <a:pt x="17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8" name="Freeform 604"/>
              <p:cNvSpPr>
                <a:spLocks/>
              </p:cNvSpPr>
              <p:nvPr/>
            </p:nvSpPr>
            <p:spPr bwMode="auto">
              <a:xfrm>
                <a:off x="3193" y="2634"/>
                <a:ext cx="87" cy="35"/>
              </a:xfrm>
              <a:custGeom>
                <a:avLst/>
                <a:gdLst>
                  <a:gd name="T0" fmla="*/ 8 w 87"/>
                  <a:gd name="T1" fmla="*/ 0 h 35"/>
                  <a:gd name="T2" fmla="*/ 6 w 87"/>
                  <a:gd name="T3" fmla="*/ 8 h 35"/>
                  <a:gd name="T4" fmla="*/ 4 w 87"/>
                  <a:gd name="T5" fmla="*/ 16 h 35"/>
                  <a:gd name="T6" fmla="*/ 3 w 87"/>
                  <a:gd name="T7" fmla="*/ 22 h 35"/>
                  <a:gd name="T8" fmla="*/ 0 w 87"/>
                  <a:gd name="T9" fmla="*/ 30 h 35"/>
                  <a:gd name="T10" fmla="*/ 12 w 87"/>
                  <a:gd name="T11" fmla="*/ 31 h 35"/>
                  <a:gd name="T12" fmla="*/ 22 w 87"/>
                  <a:gd name="T13" fmla="*/ 31 h 35"/>
                  <a:gd name="T14" fmla="*/ 34 w 87"/>
                  <a:gd name="T15" fmla="*/ 32 h 35"/>
                  <a:gd name="T16" fmla="*/ 44 w 87"/>
                  <a:gd name="T17" fmla="*/ 32 h 35"/>
                  <a:gd name="T18" fmla="*/ 54 w 87"/>
                  <a:gd name="T19" fmla="*/ 33 h 35"/>
                  <a:gd name="T20" fmla="*/ 66 w 87"/>
                  <a:gd name="T21" fmla="*/ 33 h 35"/>
                  <a:gd name="T22" fmla="*/ 76 w 87"/>
                  <a:gd name="T23" fmla="*/ 35 h 35"/>
                  <a:gd name="T24" fmla="*/ 87 w 87"/>
                  <a:gd name="T25" fmla="*/ 35 h 35"/>
                  <a:gd name="T26" fmla="*/ 87 w 87"/>
                  <a:gd name="T27" fmla="*/ 35 h 35"/>
                  <a:gd name="T28" fmla="*/ 87 w 87"/>
                  <a:gd name="T29" fmla="*/ 35 h 35"/>
                  <a:gd name="T30" fmla="*/ 87 w 87"/>
                  <a:gd name="T31" fmla="*/ 33 h 35"/>
                  <a:gd name="T32" fmla="*/ 87 w 87"/>
                  <a:gd name="T33" fmla="*/ 33 h 35"/>
                  <a:gd name="T34" fmla="*/ 77 w 87"/>
                  <a:gd name="T35" fmla="*/ 30 h 35"/>
                  <a:gd name="T36" fmla="*/ 67 w 87"/>
                  <a:gd name="T37" fmla="*/ 26 h 35"/>
                  <a:gd name="T38" fmla="*/ 58 w 87"/>
                  <a:gd name="T39" fmla="*/ 21 h 35"/>
                  <a:gd name="T40" fmla="*/ 48 w 87"/>
                  <a:gd name="T41" fmla="*/ 17 h 35"/>
                  <a:gd name="T42" fmla="*/ 37 w 87"/>
                  <a:gd name="T43" fmla="*/ 13 h 35"/>
                  <a:gd name="T44" fmla="*/ 27 w 87"/>
                  <a:gd name="T45" fmla="*/ 9 h 35"/>
                  <a:gd name="T46" fmla="*/ 17 w 87"/>
                  <a:gd name="T47" fmla="*/ 4 h 35"/>
                  <a:gd name="T48" fmla="*/ 8 w 87"/>
                  <a:gd name="T4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" h="35">
                    <a:moveTo>
                      <a:pt x="8" y="0"/>
                    </a:moveTo>
                    <a:lnTo>
                      <a:pt x="6" y="8"/>
                    </a:lnTo>
                    <a:lnTo>
                      <a:pt x="4" y="16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22" y="31"/>
                    </a:lnTo>
                    <a:lnTo>
                      <a:pt x="34" y="32"/>
                    </a:lnTo>
                    <a:lnTo>
                      <a:pt x="44" y="32"/>
                    </a:lnTo>
                    <a:lnTo>
                      <a:pt x="54" y="33"/>
                    </a:lnTo>
                    <a:lnTo>
                      <a:pt x="66" y="33"/>
                    </a:lnTo>
                    <a:lnTo>
                      <a:pt x="76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77" y="30"/>
                    </a:lnTo>
                    <a:lnTo>
                      <a:pt x="67" y="26"/>
                    </a:lnTo>
                    <a:lnTo>
                      <a:pt x="58" y="21"/>
                    </a:lnTo>
                    <a:lnTo>
                      <a:pt x="48" y="17"/>
                    </a:lnTo>
                    <a:lnTo>
                      <a:pt x="37" y="13"/>
                    </a:lnTo>
                    <a:lnTo>
                      <a:pt x="27" y="9"/>
                    </a:lnTo>
                    <a:lnTo>
                      <a:pt x="17" y="4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9" name="Freeform 605"/>
              <p:cNvSpPr>
                <a:spLocks/>
              </p:cNvSpPr>
              <p:nvPr/>
            </p:nvSpPr>
            <p:spPr bwMode="auto">
              <a:xfrm>
                <a:off x="3211" y="2546"/>
                <a:ext cx="89" cy="41"/>
              </a:xfrm>
              <a:custGeom>
                <a:avLst/>
                <a:gdLst>
                  <a:gd name="T0" fmla="*/ 11 w 89"/>
                  <a:gd name="T1" fmla="*/ 0 h 41"/>
                  <a:gd name="T2" fmla="*/ 8 w 89"/>
                  <a:gd name="T3" fmla="*/ 10 h 41"/>
                  <a:gd name="T4" fmla="*/ 5 w 89"/>
                  <a:gd name="T5" fmla="*/ 20 h 41"/>
                  <a:gd name="T6" fmla="*/ 3 w 89"/>
                  <a:gd name="T7" fmla="*/ 29 h 41"/>
                  <a:gd name="T8" fmla="*/ 0 w 89"/>
                  <a:gd name="T9" fmla="*/ 40 h 41"/>
                  <a:gd name="T10" fmla="*/ 12 w 89"/>
                  <a:gd name="T11" fmla="*/ 40 h 41"/>
                  <a:gd name="T12" fmla="*/ 22 w 89"/>
                  <a:gd name="T13" fmla="*/ 40 h 41"/>
                  <a:gd name="T14" fmla="*/ 34 w 89"/>
                  <a:gd name="T15" fmla="*/ 41 h 41"/>
                  <a:gd name="T16" fmla="*/ 44 w 89"/>
                  <a:gd name="T17" fmla="*/ 41 h 41"/>
                  <a:gd name="T18" fmla="*/ 55 w 89"/>
                  <a:gd name="T19" fmla="*/ 41 h 41"/>
                  <a:gd name="T20" fmla="*/ 66 w 89"/>
                  <a:gd name="T21" fmla="*/ 41 h 41"/>
                  <a:gd name="T22" fmla="*/ 77 w 89"/>
                  <a:gd name="T23" fmla="*/ 41 h 41"/>
                  <a:gd name="T24" fmla="*/ 87 w 89"/>
                  <a:gd name="T25" fmla="*/ 41 h 41"/>
                  <a:gd name="T26" fmla="*/ 89 w 89"/>
                  <a:gd name="T27" fmla="*/ 41 h 41"/>
                  <a:gd name="T28" fmla="*/ 89 w 89"/>
                  <a:gd name="T29" fmla="*/ 41 h 41"/>
                  <a:gd name="T30" fmla="*/ 89 w 89"/>
                  <a:gd name="T31" fmla="*/ 40 h 41"/>
                  <a:gd name="T32" fmla="*/ 89 w 89"/>
                  <a:gd name="T33" fmla="*/ 40 h 41"/>
                  <a:gd name="T34" fmla="*/ 78 w 89"/>
                  <a:gd name="T35" fmla="*/ 34 h 41"/>
                  <a:gd name="T36" fmla="*/ 68 w 89"/>
                  <a:gd name="T37" fmla="*/ 31 h 41"/>
                  <a:gd name="T38" fmla="*/ 59 w 89"/>
                  <a:gd name="T39" fmla="*/ 25 h 41"/>
                  <a:gd name="T40" fmla="*/ 49 w 89"/>
                  <a:gd name="T41" fmla="*/ 20 h 41"/>
                  <a:gd name="T42" fmla="*/ 39 w 89"/>
                  <a:gd name="T43" fmla="*/ 15 h 41"/>
                  <a:gd name="T44" fmla="*/ 30 w 89"/>
                  <a:gd name="T45" fmla="*/ 10 h 41"/>
                  <a:gd name="T46" fmla="*/ 19 w 89"/>
                  <a:gd name="T47" fmla="*/ 5 h 41"/>
                  <a:gd name="T48" fmla="*/ 11 w 89"/>
                  <a:gd name="T4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41">
                    <a:moveTo>
                      <a:pt x="11" y="0"/>
                    </a:moveTo>
                    <a:lnTo>
                      <a:pt x="8" y="10"/>
                    </a:lnTo>
                    <a:lnTo>
                      <a:pt x="5" y="20"/>
                    </a:lnTo>
                    <a:lnTo>
                      <a:pt x="3" y="29"/>
                    </a:lnTo>
                    <a:lnTo>
                      <a:pt x="0" y="40"/>
                    </a:lnTo>
                    <a:lnTo>
                      <a:pt x="12" y="40"/>
                    </a:lnTo>
                    <a:lnTo>
                      <a:pt x="22" y="40"/>
                    </a:lnTo>
                    <a:lnTo>
                      <a:pt x="34" y="41"/>
                    </a:lnTo>
                    <a:lnTo>
                      <a:pt x="44" y="41"/>
                    </a:lnTo>
                    <a:lnTo>
                      <a:pt x="55" y="41"/>
                    </a:lnTo>
                    <a:lnTo>
                      <a:pt x="66" y="41"/>
                    </a:lnTo>
                    <a:lnTo>
                      <a:pt x="77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78" y="34"/>
                    </a:lnTo>
                    <a:lnTo>
                      <a:pt x="68" y="31"/>
                    </a:lnTo>
                    <a:lnTo>
                      <a:pt x="59" y="25"/>
                    </a:lnTo>
                    <a:lnTo>
                      <a:pt x="49" y="20"/>
                    </a:lnTo>
                    <a:lnTo>
                      <a:pt x="39" y="15"/>
                    </a:lnTo>
                    <a:lnTo>
                      <a:pt x="30" y="10"/>
                    </a:lnTo>
                    <a:lnTo>
                      <a:pt x="19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AB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30" name="Freeform 606"/>
              <p:cNvSpPr>
                <a:spLocks/>
              </p:cNvSpPr>
              <p:nvPr/>
            </p:nvSpPr>
            <p:spPr bwMode="auto">
              <a:xfrm>
                <a:off x="3211" y="2546"/>
                <a:ext cx="89" cy="41"/>
              </a:xfrm>
              <a:custGeom>
                <a:avLst/>
                <a:gdLst>
                  <a:gd name="T0" fmla="*/ 11 w 89"/>
                  <a:gd name="T1" fmla="*/ 0 h 41"/>
                  <a:gd name="T2" fmla="*/ 8 w 89"/>
                  <a:gd name="T3" fmla="*/ 10 h 41"/>
                  <a:gd name="T4" fmla="*/ 5 w 89"/>
                  <a:gd name="T5" fmla="*/ 20 h 41"/>
                  <a:gd name="T6" fmla="*/ 3 w 89"/>
                  <a:gd name="T7" fmla="*/ 29 h 41"/>
                  <a:gd name="T8" fmla="*/ 0 w 89"/>
                  <a:gd name="T9" fmla="*/ 40 h 41"/>
                  <a:gd name="T10" fmla="*/ 12 w 89"/>
                  <a:gd name="T11" fmla="*/ 40 h 41"/>
                  <a:gd name="T12" fmla="*/ 22 w 89"/>
                  <a:gd name="T13" fmla="*/ 40 h 41"/>
                  <a:gd name="T14" fmla="*/ 34 w 89"/>
                  <a:gd name="T15" fmla="*/ 41 h 41"/>
                  <a:gd name="T16" fmla="*/ 44 w 89"/>
                  <a:gd name="T17" fmla="*/ 41 h 41"/>
                  <a:gd name="T18" fmla="*/ 55 w 89"/>
                  <a:gd name="T19" fmla="*/ 41 h 41"/>
                  <a:gd name="T20" fmla="*/ 66 w 89"/>
                  <a:gd name="T21" fmla="*/ 41 h 41"/>
                  <a:gd name="T22" fmla="*/ 77 w 89"/>
                  <a:gd name="T23" fmla="*/ 41 h 41"/>
                  <a:gd name="T24" fmla="*/ 87 w 89"/>
                  <a:gd name="T25" fmla="*/ 41 h 41"/>
                  <a:gd name="T26" fmla="*/ 89 w 89"/>
                  <a:gd name="T27" fmla="*/ 41 h 41"/>
                  <a:gd name="T28" fmla="*/ 89 w 89"/>
                  <a:gd name="T29" fmla="*/ 41 h 41"/>
                  <a:gd name="T30" fmla="*/ 89 w 89"/>
                  <a:gd name="T31" fmla="*/ 40 h 41"/>
                  <a:gd name="T32" fmla="*/ 89 w 89"/>
                  <a:gd name="T33" fmla="*/ 40 h 41"/>
                  <a:gd name="T34" fmla="*/ 78 w 89"/>
                  <a:gd name="T35" fmla="*/ 34 h 41"/>
                  <a:gd name="T36" fmla="*/ 68 w 89"/>
                  <a:gd name="T37" fmla="*/ 31 h 41"/>
                  <a:gd name="T38" fmla="*/ 59 w 89"/>
                  <a:gd name="T39" fmla="*/ 25 h 41"/>
                  <a:gd name="T40" fmla="*/ 49 w 89"/>
                  <a:gd name="T41" fmla="*/ 20 h 41"/>
                  <a:gd name="T42" fmla="*/ 39 w 89"/>
                  <a:gd name="T43" fmla="*/ 15 h 41"/>
                  <a:gd name="T44" fmla="*/ 30 w 89"/>
                  <a:gd name="T45" fmla="*/ 10 h 41"/>
                  <a:gd name="T46" fmla="*/ 19 w 89"/>
                  <a:gd name="T47" fmla="*/ 5 h 41"/>
                  <a:gd name="T48" fmla="*/ 11 w 89"/>
                  <a:gd name="T4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41">
                    <a:moveTo>
                      <a:pt x="11" y="0"/>
                    </a:moveTo>
                    <a:lnTo>
                      <a:pt x="8" y="10"/>
                    </a:lnTo>
                    <a:lnTo>
                      <a:pt x="5" y="20"/>
                    </a:lnTo>
                    <a:lnTo>
                      <a:pt x="3" y="29"/>
                    </a:lnTo>
                    <a:lnTo>
                      <a:pt x="0" y="40"/>
                    </a:lnTo>
                    <a:lnTo>
                      <a:pt x="12" y="40"/>
                    </a:lnTo>
                    <a:lnTo>
                      <a:pt x="22" y="40"/>
                    </a:lnTo>
                    <a:lnTo>
                      <a:pt x="34" y="41"/>
                    </a:lnTo>
                    <a:lnTo>
                      <a:pt x="44" y="41"/>
                    </a:lnTo>
                    <a:lnTo>
                      <a:pt x="55" y="41"/>
                    </a:lnTo>
                    <a:lnTo>
                      <a:pt x="66" y="41"/>
                    </a:lnTo>
                    <a:lnTo>
                      <a:pt x="77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78" y="34"/>
                    </a:lnTo>
                    <a:lnTo>
                      <a:pt x="68" y="31"/>
                    </a:lnTo>
                    <a:lnTo>
                      <a:pt x="59" y="25"/>
                    </a:lnTo>
                    <a:lnTo>
                      <a:pt x="49" y="20"/>
                    </a:lnTo>
                    <a:lnTo>
                      <a:pt x="39" y="15"/>
                    </a:lnTo>
                    <a:lnTo>
                      <a:pt x="30" y="10"/>
                    </a:lnTo>
                    <a:lnTo>
                      <a:pt x="19" y="5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31" name="Freeform 607"/>
              <p:cNvSpPr>
                <a:spLocks/>
              </p:cNvSpPr>
              <p:nvPr/>
            </p:nvSpPr>
            <p:spPr bwMode="auto">
              <a:xfrm>
                <a:off x="3145" y="2624"/>
                <a:ext cx="55" cy="38"/>
              </a:xfrm>
              <a:custGeom>
                <a:avLst/>
                <a:gdLst>
                  <a:gd name="T0" fmla="*/ 6 w 55"/>
                  <a:gd name="T1" fmla="*/ 0 h 38"/>
                  <a:gd name="T2" fmla="*/ 55 w 55"/>
                  <a:gd name="T3" fmla="*/ 10 h 38"/>
                  <a:gd name="T4" fmla="*/ 47 w 55"/>
                  <a:gd name="T5" fmla="*/ 38 h 38"/>
                  <a:gd name="T6" fmla="*/ 0 w 55"/>
                  <a:gd name="T7" fmla="*/ 28 h 38"/>
                  <a:gd name="T8" fmla="*/ 6 w 5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8">
                    <a:moveTo>
                      <a:pt x="6" y="0"/>
                    </a:moveTo>
                    <a:lnTo>
                      <a:pt x="55" y="10"/>
                    </a:lnTo>
                    <a:lnTo>
                      <a:pt x="47" y="38"/>
                    </a:lnTo>
                    <a:lnTo>
                      <a:pt x="0" y="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32" name="Freeform 608"/>
              <p:cNvSpPr>
                <a:spLocks/>
              </p:cNvSpPr>
              <p:nvPr/>
            </p:nvSpPr>
            <p:spPr bwMode="auto">
              <a:xfrm>
                <a:off x="3145" y="2624"/>
                <a:ext cx="55" cy="38"/>
              </a:xfrm>
              <a:custGeom>
                <a:avLst/>
                <a:gdLst>
                  <a:gd name="T0" fmla="*/ 6 w 55"/>
                  <a:gd name="T1" fmla="*/ 0 h 38"/>
                  <a:gd name="T2" fmla="*/ 55 w 55"/>
                  <a:gd name="T3" fmla="*/ 10 h 38"/>
                  <a:gd name="T4" fmla="*/ 47 w 55"/>
                  <a:gd name="T5" fmla="*/ 38 h 38"/>
                  <a:gd name="T6" fmla="*/ 0 w 55"/>
                  <a:gd name="T7" fmla="*/ 28 h 38"/>
                  <a:gd name="T8" fmla="*/ 6 w 5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8">
                    <a:moveTo>
                      <a:pt x="6" y="0"/>
                    </a:moveTo>
                    <a:lnTo>
                      <a:pt x="55" y="10"/>
                    </a:lnTo>
                    <a:lnTo>
                      <a:pt x="47" y="38"/>
                    </a:lnTo>
                    <a:lnTo>
                      <a:pt x="0" y="28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33" name="Freeform 609"/>
              <p:cNvSpPr>
                <a:spLocks/>
              </p:cNvSpPr>
              <p:nvPr/>
            </p:nvSpPr>
            <p:spPr bwMode="auto">
              <a:xfrm>
                <a:off x="3163" y="2536"/>
                <a:ext cx="57" cy="50"/>
              </a:xfrm>
              <a:custGeom>
                <a:avLst/>
                <a:gdLst>
                  <a:gd name="T0" fmla="*/ 9 w 57"/>
                  <a:gd name="T1" fmla="*/ 0 h 50"/>
                  <a:gd name="T2" fmla="*/ 57 w 57"/>
                  <a:gd name="T3" fmla="*/ 11 h 50"/>
                  <a:gd name="T4" fmla="*/ 47 w 57"/>
                  <a:gd name="T5" fmla="*/ 50 h 50"/>
                  <a:gd name="T6" fmla="*/ 0 w 57"/>
                  <a:gd name="T7" fmla="*/ 38 h 50"/>
                  <a:gd name="T8" fmla="*/ 9 w 5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9" y="0"/>
                    </a:moveTo>
                    <a:lnTo>
                      <a:pt x="57" y="11"/>
                    </a:lnTo>
                    <a:lnTo>
                      <a:pt x="47" y="50"/>
                    </a:lnTo>
                    <a:lnTo>
                      <a:pt x="0" y="3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67235" name="Freeform 611"/>
            <p:cNvSpPr>
              <a:spLocks/>
            </p:cNvSpPr>
            <p:nvPr/>
          </p:nvSpPr>
          <p:spPr bwMode="auto">
            <a:xfrm>
              <a:off x="3163" y="2536"/>
              <a:ext cx="57" cy="50"/>
            </a:xfrm>
            <a:custGeom>
              <a:avLst/>
              <a:gdLst>
                <a:gd name="T0" fmla="*/ 9 w 57"/>
                <a:gd name="T1" fmla="*/ 0 h 50"/>
                <a:gd name="T2" fmla="*/ 57 w 57"/>
                <a:gd name="T3" fmla="*/ 11 h 50"/>
                <a:gd name="T4" fmla="*/ 47 w 57"/>
                <a:gd name="T5" fmla="*/ 50 h 50"/>
                <a:gd name="T6" fmla="*/ 0 w 57"/>
                <a:gd name="T7" fmla="*/ 38 h 50"/>
                <a:gd name="T8" fmla="*/ 9 w 5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9" y="0"/>
                  </a:moveTo>
                  <a:lnTo>
                    <a:pt x="57" y="11"/>
                  </a:lnTo>
                  <a:lnTo>
                    <a:pt x="47" y="50"/>
                  </a:lnTo>
                  <a:lnTo>
                    <a:pt x="0" y="38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36" name="Freeform 612"/>
            <p:cNvSpPr>
              <a:spLocks/>
            </p:cNvSpPr>
            <p:nvPr/>
          </p:nvSpPr>
          <p:spPr bwMode="auto">
            <a:xfrm>
              <a:off x="3187" y="2623"/>
              <a:ext cx="19" cy="51"/>
            </a:xfrm>
            <a:custGeom>
              <a:avLst/>
              <a:gdLst>
                <a:gd name="T0" fmla="*/ 1 w 19"/>
                <a:gd name="T1" fmla="*/ 24 h 51"/>
                <a:gd name="T2" fmla="*/ 5 w 19"/>
                <a:gd name="T3" fmla="*/ 14 h 51"/>
                <a:gd name="T4" fmla="*/ 8 w 19"/>
                <a:gd name="T5" fmla="*/ 6 h 51"/>
                <a:gd name="T6" fmla="*/ 10 w 19"/>
                <a:gd name="T7" fmla="*/ 3 h 51"/>
                <a:gd name="T8" fmla="*/ 12 w 19"/>
                <a:gd name="T9" fmla="*/ 1 h 51"/>
                <a:gd name="T10" fmla="*/ 14 w 19"/>
                <a:gd name="T11" fmla="*/ 1 h 51"/>
                <a:gd name="T12" fmla="*/ 15 w 19"/>
                <a:gd name="T13" fmla="*/ 0 h 51"/>
                <a:gd name="T14" fmla="*/ 18 w 19"/>
                <a:gd name="T15" fmla="*/ 3 h 51"/>
                <a:gd name="T16" fmla="*/ 19 w 19"/>
                <a:gd name="T17" fmla="*/ 9 h 51"/>
                <a:gd name="T18" fmla="*/ 19 w 19"/>
                <a:gd name="T19" fmla="*/ 18 h 51"/>
                <a:gd name="T20" fmla="*/ 17 w 19"/>
                <a:gd name="T21" fmla="*/ 28 h 51"/>
                <a:gd name="T22" fmla="*/ 14 w 19"/>
                <a:gd name="T23" fmla="*/ 37 h 51"/>
                <a:gd name="T24" fmla="*/ 10 w 19"/>
                <a:gd name="T25" fmla="*/ 46 h 51"/>
                <a:gd name="T26" fmla="*/ 9 w 19"/>
                <a:gd name="T27" fmla="*/ 48 h 51"/>
                <a:gd name="T28" fmla="*/ 6 w 19"/>
                <a:gd name="T29" fmla="*/ 50 h 51"/>
                <a:gd name="T30" fmla="*/ 5 w 19"/>
                <a:gd name="T31" fmla="*/ 51 h 51"/>
                <a:gd name="T32" fmla="*/ 4 w 19"/>
                <a:gd name="T33" fmla="*/ 51 h 51"/>
                <a:gd name="T34" fmla="*/ 3 w 19"/>
                <a:gd name="T35" fmla="*/ 51 h 51"/>
                <a:gd name="T36" fmla="*/ 1 w 19"/>
                <a:gd name="T37" fmla="*/ 48 h 51"/>
                <a:gd name="T38" fmla="*/ 0 w 19"/>
                <a:gd name="T39" fmla="*/ 46 h 51"/>
                <a:gd name="T40" fmla="*/ 0 w 19"/>
                <a:gd name="T41" fmla="*/ 43 h 51"/>
                <a:gd name="T42" fmla="*/ 0 w 19"/>
                <a:gd name="T43" fmla="*/ 34 h 51"/>
                <a:gd name="T44" fmla="*/ 1 w 19"/>
                <a:gd name="T45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1">
                  <a:moveTo>
                    <a:pt x="1" y="24"/>
                  </a:moveTo>
                  <a:lnTo>
                    <a:pt x="5" y="14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17" y="28"/>
                  </a:lnTo>
                  <a:lnTo>
                    <a:pt x="14" y="37"/>
                  </a:lnTo>
                  <a:lnTo>
                    <a:pt x="10" y="46"/>
                  </a:lnTo>
                  <a:lnTo>
                    <a:pt x="9" y="48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37" name="Freeform 613"/>
            <p:cNvSpPr>
              <a:spLocks/>
            </p:cNvSpPr>
            <p:nvPr/>
          </p:nvSpPr>
          <p:spPr bwMode="auto">
            <a:xfrm>
              <a:off x="3187" y="2623"/>
              <a:ext cx="19" cy="51"/>
            </a:xfrm>
            <a:custGeom>
              <a:avLst/>
              <a:gdLst>
                <a:gd name="T0" fmla="*/ 1 w 19"/>
                <a:gd name="T1" fmla="*/ 24 h 51"/>
                <a:gd name="T2" fmla="*/ 5 w 19"/>
                <a:gd name="T3" fmla="*/ 14 h 51"/>
                <a:gd name="T4" fmla="*/ 8 w 19"/>
                <a:gd name="T5" fmla="*/ 6 h 51"/>
                <a:gd name="T6" fmla="*/ 10 w 19"/>
                <a:gd name="T7" fmla="*/ 3 h 51"/>
                <a:gd name="T8" fmla="*/ 12 w 19"/>
                <a:gd name="T9" fmla="*/ 1 h 51"/>
                <a:gd name="T10" fmla="*/ 14 w 19"/>
                <a:gd name="T11" fmla="*/ 1 h 51"/>
                <a:gd name="T12" fmla="*/ 15 w 19"/>
                <a:gd name="T13" fmla="*/ 0 h 51"/>
                <a:gd name="T14" fmla="*/ 18 w 19"/>
                <a:gd name="T15" fmla="*/ 3 h 51"/>
                <a:gd name="T16" fmla="*/ 19 w 19"/>
                <a:gd name="T17" fmla="*/ 9 h 51"/>
                <a:gd name="T18" fmla="*/ 19 w 19"/>
                <a:gd name="T19" fmla="*/ 18 h 51"/>
                <a:gd name="T20" fmla="*/ 17 w 19"/>
                <a:gd name="T21" fmla="*/ 28 h 51"/>
                <a:gd name="T22" fmla="*/ 14 w 19"/>
                <a:gd name="T23" fmla="*/ 37 h 51"/>
                <a:gd name="T24" fmla="*/ 10 w 19"/>
                <a:gd name="T25" fmla="*/ 46 h 51"/>
                <a:gd name="T26" fmla="*/ 9 w 19"/>
                <a:gd name="T27" fmla="*/ 48 h 51"/>
                <a:gd name="T28" fmla="*/ 6 w 19"/>
                <a:gd name="T29" fmla="*/ 50 h 51"/>
                <a:gd name="T30" fmla="*/ 5 w 19"/>
                <a:gd name="T31" fmla="*/ 51 h 51"/>
                <a:gd name="T32" fmla="*/ 4 w 19"/>
                <a:gd name="T33" fmla="*/ 51 h 51"/>
                <a:gd name="T34" fmla="*/ 3 w 19"/>
                <a:gd name="T35" fmla="*/ 51 h 51"/>
                <a:gd name="T36" fmla="*/ 1 w 19"/>
                <a:gd name="T37" fmla="*/ 48 h 51"/>
                <a:gd name="T38" fmla="*/ 0 w 19"/>
                <a:gd name="T39" fmla="*/ 46 h 51"/>
                <a:gd name="T40" fmla="*/ 0 w 19"/>
                <a:gd name="T41" fmla="*/ 43 h 51"/>
                <a:gd name="T42" fmla="*/ 0 w 19"/>
                <a:gd name="T43" fmla="*/ 34 h 51"/>
                <a:gd name="T44" fmla="*/ 1 w 19"/>
                <a:gd name="T45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1">
                  <a:moveTo>
                    <a:pt x="1" y="24"/>
                  </a:moveTo>
                  <a:lnTo>
                    <a:pt x="5" y="14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17" y="28"/>
                  </a:lnTo>
                  <a:lnTo>
                    <a:pt x="14" y="37"/>
                  </a:lnTo>
                  <a:lnTo>
                    <a:pt x="10" y="46"/>
                  </a:lnTo>
                  <a:lnTo>
                    <a:pt x="9" y="48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1" y="24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38" name="Freeform 614"/>
            <p:cNvSpPr>
              <a:spLocks/>
            </p:cNvSpPr>
            <p:nvPr/>
          </p:nvSpPr>
          <p:spPr bwMode="auto">
            <a:xfrm>
              <a:off x="3206" y="2542"/>
              <a:ext cx="19" cy="51"/>
            </a:xfrm>
            <a:custGeom>
              <a:avLst/>
              <a:gdLst>
                <a:gd name="T0" fmla="*/ 1 w 19"/>
                <a:gd name="T1" fmla="*/ 23 h 51"/>
                <a:gd name="T2" fmla="*/ 4 w 19"/>
                <a:gd name="T3" fmla="*/ 14 h 51"/>
                <a:gd name="T4" fmla="*/ 8 w 19"/>
                <a:gd name="T5" fmla="*/ 5 h 51"/>
                <a:gd name="T6" fmla="*/ 10 w 19"/>
                <a:gd name="T7" fmla="*/ 3 h 51"/>
                <a:gd name="T8" fmla="*/ 12 w 19"/>
                <a:gd name="T9" fmla="*/ 1 h 51"/>
                <a:gd name="T10" fmla="*/ 13 w 19"/>
                <a:gd name="T11" fmla="*/ 0 h 51"/>
                <a:gd name="T12" fmla="*/ 16 w 19"/>
                <a:gd name="T13" fmla="*/ 0 h 51"/>
                <a:gd name="T14" fmla="*/ 18 w 19"/>
                <a:gd name="T15" fmla="*/ 3 h 51"/>
                <a:gd name="T16" fmla="*/ 19 w 19"/>
                <a:gd name="T17" fmla="*/ 8 h 51"/>
                <a:gd name="T18" fmla="*/ 19 w 19"/>
                <a:gd name="T19" fmla="*/ 17 h 51"/>
                <a:gd name="T20" fmla="*/ 17 w 19"/>
                <a:gd name="T21" fmla="*/ 27 h 51"/>
                <a:gd name="T22" fmla="*/ 14 w 19"/>
                <a:gd name="T23" fmla="*/ 37 h 51"/>
                <a:gd name="T24" fmla="*/ 10 w 19"/>
                <a:gd name="T25" fmla="*/ 45 h 51"/>
                <a:gd name="T26" fmla="*/ 9 w 19"/>
                <a:gd name="T27" fmla="*/ 47 h 51"/>
                <a:gd name="T28" fmla="*/ 7 w 19"/>
                <a:gd name="T29" fmla="*/ 50 h 51"/>
                <a:gd name="T30" fmla="*/ 5 w 19"/>
                <a:gd name="T31" fmla="*/ 50 h 51"/>
                <a:gd name="T32" fmla="*/ 4 w 19"/>
                <a:gd name="T33" fmla="*/ 51 h 51"/>
                <a:gd name="T34" fmla="*/ 1 w 19"/>
                <a:gd name="T35" fmla="*/ 50 h 51"/>
                <a:gd name="T36" fmla="*/ 1 w 19"/>
                <a:gd name="T37" fmla="*/ 47 h 51"/>
                <a:gd name="T38" fmla="*/ 0 w 19"/>
                <a:gd name="T39" fmla="*/ 45 h 51"/>
                <a:gd name="T40" fmla="*/ 0 w 19"/>
                <a:gd name="T41" fmla="*/ 42 h 51"/>
                <a:gd name="T42" fmla="*/ 0 w 19"/>
                <a:gd name="T43" fmla="*/ 33 h 51"/>
                <a:gd name="T44" fmla="*/ 1 w 19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1">
                  <a:moveTo>
                    <a:pt x="1" y="23"/>
                  </a:moveTo>
                  <a:lnTo>
                    <a:pt x="4" y="14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19" y="8"/>
                  </a:lnTo>
                  <a:lnTo>
                    <a:pt x="19" y="17"/>
                  </a:lnTo>
                  <a:lnTo>
                    <a:pt x="17" y="27"/>
                  </a:lnTo>
                  <a:lnTo>
                    <a:pt x="14" y="37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39" name="Freeform 615"/>
            <p:cNvSpPr>
              <a:spLocks/>
            </p:cNvSpPr>
            <p:nvPr/>
          </p:nvSpPr>
          <p:spPr bwMode="auto">
            <a:xfrm>
              <a:off x="3206" y="2542"/>
              <a:ext cx="19" cy="51"/>
            </a:xfrm>
            <a:custGeom>
              <a:avLst/>
              <a:gdLst>
                <a:gd name="T0" fmla="*/ 1 w 19"/>
                <a:gd name="T1" fmla="*/ 23 h 51"/>
                <a:gd name="T2" fmla="*/ 4 w 19"/>
                <a:gd name="T3" fmla="*/ 14 h 51"/>
                <a:gd name="T4" fmla="*/ 8 w 19"/>
                <a:gd name="T5" fmla="*/ 5 h 51"/>
                <a:gd name="T6" fmla="*/ 10 w 19"/>
                <a:gd name="T7" fmla="*/ 3 h 51"/>
                <a:gd name="T8" fmla="*/ 12 w 19"/>
                <a:gd name="T9" fmla="*/ 1 h 51"/>
                <a:gd name="T10" fmla="*/ 13 w 19"/>
                <a:gd name="T11" fmla="*/ 0 h 51"/>
                <a:gd name="T12" fmla="*/ 16 w 19"/>
                <a:gd name="T13" fmla="*/ 0 h 51"/>
                <a:gd name="T14" fmla="*/ 18 w 19"/>
                <a:gd name="T15" fmla="*/ 3 h 51"/>
                <a:gd name="T16" fmla="*/ 19 w 19"/>
                <a:gd name="T17" fmla="*/ 8 h 51"/>
                <a:gd name="T18" fmla="*/ 19 w 19"/>
                <a:gd name="T19" fmla="*/ 17 h 51"/>
                <a:gd name="T20" fmla="*/ 17 w 19"/>
                <a:gd name="T21" fmla="*/ 27 h 51"/>
                <a:gd name="T22" fmla="*/ 14 w 19"/>
                <a:gd name="T23" fmla="*/ 37 h 51"/>
                <a:gd name="T24" fmla="*/ 10 w 19"/>
                <a:gd name="T25" fmla="*/ 45 h 51"/>
                <a:gd name="T26" fmla="*/ 9 w 19"/>
                <a:gd name="T27" fmla="*/ 47 h 51"/>
                <a:gd name="T28" fmla="*/ 7 w 19"/>
                <a:gd name="T29" fmla="*/ 50 h 51"/>
                <a:gd name="T30" fmla="*/ 5 w 19"/>
                <a:gd name="T31" fmla="*/ 50 h 51"/>
                <a:gd name="T32" fmla="*/ 4 w 19"/>
                <a:gd name="T33" fmla="*/ 51 h 51"/>
                <a:gd name="T34" fmla="*/ 1 w 19"/>
                <a:gd name="T35" fmla="*/ 50 h 51"/>
                <a:gd name="T36" fmla="*/ 1 w 19"/>
                <a:gd name="T37" fmla="*/ 47 h 51"/>
                <a:gd name="T38" fmla="*/ 0 w 19"/>
                <a:gd name="T39" fmla="*/ 45 h 51"/>
                <a:gd name="T40" fmla="*/ 0 w 19"/>
                <a:gd name="T41" fmla="*/ 42 h 51"/>
                <a:gd name="T42" fmla="*/ 0 w 19"/>
                <a:gd name="T43" fmla="*/ 33 h 51"/>
                <a:gd name="T44" fmla="*/ 1 w 19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1">
                  <a:moveTo>
                    <a:pt x="1" y="23"/>
                  </a:moveTo>
                  <a:lnTo>
                    <a:pt x="4" y="14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19" y="8"/>
                  </a:lnTo>
                  <a:lnTo>
                    <a:pt x="19" y="17"/>
                  </a:lnTo>
                  <a:lnTo>
                    <a:pt x="17" y="27"/>
                  </a:lnTo>
                  <a:lnTo>
                    <a:pt x="14" y="37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1" y="23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0" name="Freeform 616"/>
            <p:cNvSpPr>
              <a:spLocks/>
            </p:cNvSpPr>
            <p:nvPr/>
          </p:nvSpPr>
          <p:spPr bwMode="auto">
            <a:xfrm>
              <a:off x="3138" y="2612"/>
              <a:ext cx="20" cy="52"/>
            </a:xfrm>
            <a:custGeom>
              <a:avLst/>
              <a:gdLst>
                <a:gd name="T0" fmla="*/ 2 w 20"/>
                <a:gd name="T1" fmla="*/ 23 h 52"/>
                <a:gd name="T2" fmla="*/ 4 w 20"/>
                <a:gd name="T3" fmla="*/ 14 h 52"/>
                <a:gd name="T4" fmla="*/ 8 w 20"/>
                <a:gd name="T5" fmla="*/ 6 h 52"/>
                <a:gd name="T6" fmla="*/ 11 w 20"/>
                <a:gd name="T7" fmla="*/ 3 h 52"/>
                <a:gd name="T8" fmla="*/ 12 w 20"/>
                <a:gd name="T9" fmla="*/ 2 h 52"/>
                <a:gd name="T10" fmla="*/ 14 w 20"/>
                <a:gd name="T11" fmla="*/ 0 h 52"/>
                <a:gd name="T12" fmla="*/ 16 w 20"/>
                <a:gd name="T13" fmla="*/ 0 h 52"/>
                <a:gd name="T14" fmla="*/ 18 w 20"/>
                <a:gd name="T15" fmla="*/ 3 h 52"/>
                <a:gd name="T16" fmla="*/ 20 w 20"/>
                <a:gd name="T17" fmla="*/ 8 h 52"/>
                <a:gd name="T18" fmla="*/ 20 w 20"/>
                <a:gd name="T19" fmla="*/ 17 h 52"/>
                <a:gd name="T20" fmla="*/ 17 w 20"/>
                <a:gd name="T21" fmla="*/ 27 h 52"/>
                <a:gd name="T22" fmla="*/ 14 w 20"/>
                <a:gd name="T23" fmla="*/ 38 h 52"/>
                <a:gd name="T24" fmla="*/ 11 w 20"/>
                <a:gd name="T25" fmla="*/ 45 h 52"/>
                <a:gd name="T26" fmla="*/ 9 w 20"/>
                <a:gd name="T27" fmla="*/ 48 h 52"/>
                <a:gd name="T28" fmla="*/ 7 w 20"/>
                <a:gd name="T29" fmla="*/ 50 h 52"/>
                <a:gd name="T30" fmla="*/ 5 w 20"/>
                <a:gd name="T31" fmla="*/ 50 h 52"/>
                <a:gd name="T32" fmla="*/ 4 w 20"/>
                <a:gd name="T33" fmla="*/ 52 h 52"/>
                <a:gd name="T34" fmla="*/ 2 w 20"/>
                <a:gd name="T35" fmla="*/ 50 h 52"/>
                <a:gd name="T36" fmla="*/ 2 w 20"/>
                <a:gd name="T37" fmla="*/ 48 h 52"/>
                <a:gd name="T38" fmla="*/ 0 w 20"/>
                <a:gd name="T39" fmla="*/ 45 h 52"/>
                <a:gd name="T40" fmla="*/ 0 w 20"/>
                <a:gd name="T41" fmla="*/ 43 h 52"/>
                <a:gd name="T42" fmla="*/ 0 w 20"/>
                <a:gd name="T43" fmla="*/ 34 h 52"/>
                <a:gd name="T44" fmla="*/ 2 w 20"/>
                <a:gd name="T4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52">
                  <a:moveTo>
                    <a:pt x="2" y="23"/>
                  </a:moveTo>
                  <a:lnTo>
                    <a:pt x="4" y="14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17" y="27"/>
                  </a:lnTo>
                  <a:lnTo>
                    <a:pt x="14" y="38"/>
                  </a:lnTo>
                  <a:lnTo>
                    <a:pt x="11" y="45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1" name="Freeform 617"/>
            <p:cNvSpPr>
              <a:spLocks/>
            </p:cNvSpPr>
            <p:nvPr/>
          </p:nvSpPr>
          <p:spPr bwMode="auto">
            <a:xfrm>
              <a:off x="3138" y="2612"/>
              <a:ext cx="20" cy="52"/>
            </a:xfrm>
            <a:custGeom>
              <a:avLst/>
              <a:gdLst>
                <a:gd name="T0" fmla="*/ 2 w 20"/>
                <a:gd name="T1" fmla="*/ 23 h 52"/>
                <a:gd name="T2" fmla="*/ 4 w 20"/>
                <a:gd name="T3" fmla="*/ 14 h 52"/>
                <a:gd name="T4" fmla="*/ 8 w 20"/>
                <a:gd name="T5" fmla="*/ 6 h 52"/>
                <a:gd name="T6" fmla="*/ 11 w 20"/>
                <a:gd name="T7" fmla="*/ 3 h 52"/>
                <a:gd name="T8" fmla="*/ 12 w 20"/>
                <a:gd name="T9" fmla="*/ 2 h 52"/>
                <a:gd name="T10" fmla="*/ 14 w 20"/>
                <a:gd name="T11" fmla="*/ 0 h 52"/>
                <a:gd name="T12" fmla="*/ 16 w 20"/>
                <a:gd name="T13" fmla="*/ 0 h 52"/>
                <a:gd name="T14" fmla="*/ 18 w 20"/>
                <a:gd name="T15" fmla="*/ 3 h 52"/>
                <a:gd name="T16" fmla="*/ 20 w 20"/>
                <a:gd name="T17" fmla="*/ 8 h 52"/>
                <a:gd name="T18" fmla="*/ 20 w 20"/>
                <a:gd name="T19" fmla="*/ 17 h 52"/>
                <a:gd name="T20" fmla="*/ 17 w 20"/>
                <a:gd name="T21" fmla="*/ 27 h 52"/>
                <a:gd name="T22" fmla="*/ 14 w 20"/>
                <a:gd name="T23" fmla="*/ 38 h 52"/>
                <a:gd name="T24" fmla="*/ 11 w 20"/>
                <a:gd name="T25" fmla="*/ 45 h 52"/>
                <a:gd name="T26" fmla="*/ 9 w 20"/>
                <a:gd name="T27" fmla="*/ 48 h 52"/>
                <a:gd name="T28" fmla="*/ 7 w 20"/>
                <a:gd name="T29" fmla="*/ 50 h 52"/>
                <a:gd name="T30" fmla="*/ 5 w 20"/>
                <a:gd name="T31" fmla="*/ 50 h 52"/>
                <a:gd name="T32" fmla="*/ 4 w 20"/>
                <a:gd name="T33" fmla="*/ 52 h 52"/>
                <a:gd name="T34" fmla="*/ 2 w 20"/>
                <a:gd name="T35" fmla="*/ 50 h 52"/>
                <a:gd name="T36" fmla="*/ 2 w 20"/>
                <a:gd name="T37" fmla="*/ 48 h 52"/>
                <a:gd name="T38" fmla="*/ 0 w 20"/>
                <a:gd name="T39" fmla="*/ 45 h 52"/>
                <a:gd name="T40" fmla="*/ 0 w 20"/>
                <a:gd name="T41" fmla="*/ 43 h 52"/>
                <a:gd name="T42" fmla="*/ 0 w 20"/>
                <a:gd name="T43" fmla="*/ 34 h 52"/>
                <a:gd name="T44" fmla="*/ 2 w 20"/>
                <a:gd name="T4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52">
                  <a:moveTo>
                    <a:pt x="2" y="23"/>
                  </a:moveTo>
                  <a:lnTo>
                    <a:pt x="4" y="14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17" y="27"/>
                  </a:lnTo>
                  <a:lnTo>
                    <a:pt x="14" y="38"/>
                  </a:lnTo>
                  <a:lnTo>
                    <a:pt x="11" y="45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3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2" name="Freeform 618"/>
            <p:cNvSpPr>
              <a:spLocks/>
            </p:cNvSpPr>
            <p:nvPr/>
          </p:nvSpPr>
          <p:spPr bwMode="auto">
            <a:xfrm>
              <a:off x="3158" y="2611"/>
              <a:ext cx="30" cy="65"/>
            </a:xfrm>
            <a:custGeom>
              <a:avLst/>
              <a:gdLst>
                <a:gd name="T0" fmla="*/ 14 w 30"/>
                <a:gd name="T1" fmla="*/ 0 h 65"/>
                <a:gd name="T2" fmla="*/ 30 w 30"/>
                <a:gd name="T3" fmla="*/ 4 h 65"/>
                <a:gd name="T4" fmla="*/ 16 w 30"/>
                <a:gd name="T5" fmla="*/ 65 h 65"/>
                <a:gd name="T6" fmla="*/ 0 w 30"/>
                <a:gd name="T7" fmla="*/ 62 h 65"/>
                <a:gd name="T8" fmla="*/ 14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14" y="0"/>
                  </a:moveTo>
                  <a:lnTo>
                    <a:pt x="30" y="4"/>
                  </a:lnTo>
                  <a:lnTo>
                    <a:pt x="16" y="6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77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3" name="Freeform 619"/>
            <p:cNvSpPr>
              <a:spLocks/>
            </p:cNvSpPr>
            <p:nvPr/>
          </p:nvSpPr>
          <p:spPr bwMode="auto">
            <a:xfrm>
              <a:off x="3158" y="2611"/>
              <a:ext cx="30" cy="65"/>
            </a:xfrm>
            <a:custGeom>
              <a:avLst/>
              <a:gdLst>
                <a:gd name="T0" fmla="*/ 14 w 30"/>
                <a:gd name="T1" fmla="*/ 0 h 65"/>
                <a:gd name="T2" fmla="*/ 30 w 30"/>
                <a:gd name="T3" fmla="*/ 4 h 65"/>
                <a:gd name="T4" fmla="*/ 16 w 30"/>
                <a:gd name="T5" fmla="*/ 65 h 65"/>
                <a:gd name="T6" fmla="*/ 0 w 30"/>
                <a:gd name="T7" fmla="*/ 62 h 65"/>
                <a:gd name="T8" fmla="*/ 14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14" y="0"/>
                  </a:moveTo>
                  <a:lnTo>
                    <a:pt x="30" y="4"/>
                  </a:lnTo>
                  <a:lnTo>
                    <a:pt x="16" y="6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4" name="Freeform 620"/>
            <p:cNvSpPr>
              <a:spLocks/>
            </p:cNvSpPr>
            <p:nvPr/>
          </p:nvSpPr>
          <p:spPr bwMode="auto">
            <a:xfrm>
              <a:off x="3177" y="2529"/>
              <a:ext cx="30" cy="65"/>
            </a:xfrm>
            <a:custGeom>
              <a:avLst/>
              <a:gdLst>
                <a:gd name="T0" fmla="*/ 14 w 30"/>
                <a:gd name="T1" fmla="*/ 0 h 65"/>
                <a:gd name="T2" fmla="*/ 30 w 30"/>
                <a:gd name="T3" fmla="*/ 4 h 65"/>
                <a:gd name="T4" fmla="*/ 16 w 30"/>
                <a:gd name="T5" fmla="*/ 65 h 65"/>
                <a:gd name="T6" fmla="*/ 0 w 30"/>
                <a:gd name="T7" fmla="*/ 62 h 65"/>
                <a:gd name="T8" fmla="*/ 14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14" y="0"/>
                  </a:moveTo>
                  <a:lnTo>
                    <a:pt x="30" y="4"/>
                  </a:lnTo>
                  <a:lnTo>
                    <a:pt x="16" y="6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5" name="Freeform 621"/>
            <p:cNvSpPr>
              <a:spLocks/>
            </p:cNvSpPr>
            <p:nvPr/>
          </p:nvSpPr>
          <p:spPr bwMode="auto">
            <a:xfrm>
              <a:off x="3177" y="2529"/>
              <a:ext cx="30" cy="65"/>
            </a:xfrm>
            <a:custGeom>
              <a:avLst/>
              <a:gdLst>
                <a:gd name="T0" fmla="*/ 14 w 30"/>
                <a:gd name="T1" fmla="*/ 0 h 65"/>
                <a:gd name="T2" fmla="*/ 30 w 30"/>
                <a:gd name="T3" fmla="*/ 4 h 65"/>
                <a:gd name="T4" fmla="*/ 16 w 30"/>
                <a:gd name="T5" fmla="*/ 65 h 65"/>
                <a:gd name="T6" fmla="*/ 0 w 30"/>
                <a:gd name="T7" fmla="*/ 62 h 65"/>
                <a:gd name="T8" fmla="*/ 14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14" y="0"/>
                  </a:moveTo>
                  <a:lnTo>
                    <a:pt x="30" y="4"/>
                  </a:lnTo>
                  <a:lnTo>
                    <a:pt x="16" y="6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6" name="Freeform 622"/>
            <p:cNvSpPr>
              <a:spLocks/>
            </p:cNvSpPr>
            <p:nvPr/>
          </p:nvSpPr>
          <p:spPr bwMode="auto">
            <a:xfrm>
              <a:off x="3250" y="2641"/>
              <a:ext cx="35" cy="49"/>
            </a:xfrm>
            <a:custGeom>
              <a:avLst/>
              <a:gdLst>
                <a:gd name="T0" fmla="*/ 14 w 35"/>
                <a:gd name="T1" fmla="*/ 0 h 49"/>
                <a:gd name="T2" fmla="*/ 32 w 35"/>
                <a:gd name="T3" fmla="*/ 3 h 49"/>
                <a:gd name="T4" fmla="*/ 34 w 35"/>
                <a:gd name="T5" fmla="*/ 6 h 49"/>
                <a:gd name="T6" fmla="*/ 35 w 35"/>
                <a:gd name="T7" fmla="*/ 9 h 49"/>
                <a:gd name="T8" fmla="*/ 27 w 35"/>
                <a:gd name="T9" fmla="*/ 47 h 49"/>
                <a:gd name="T10" fmla="*/ 24 w 35"/>
                <a:gd name="T11" fmla="*/ 49 h 49"/>
                <a:gd name="T12" fmla="*/ 21 w 35"/>
                <a:gd name="T13" fmla="*/ 49 h 49"/>
                <a:gd name="T14" fmla="*/ 4 w 35"/>
                <a:gd name="T15" fmla="*/ 46 h 49"/>
                <a:gd name="T16" fmla="*/ 1 w 35"/>
                <a:gd name="T17" fmla="*/ 43 h 49"/>
                <a:gd name="T18" fmla="*/ 0 w 35"/>
                <a:gd name="T19" fmla="*/ 41 h 49"/>
                <a:gd name="T20" fmla="*/ 9 w 35"/>
                <a:gd name="T21" fmla="*/ 2 h 49"/>
                <a:gd name="T22" fmla="*/ 10 w 35"/>
                <a:gd name="T23" fmla="*/ 0 h 49"/>
                <a:gd name="T24" fmla="*/ 14 w 35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9">
                  <a:moveTo>
                    <a:pt x="14" y="0"/>
                  </a:moveTo>
                  <a:lnTo>
                    <a:pt x="32" y="3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27" y="47"/>
                  </a:lnTo>
                  <a:lnTo>
                    <a:pt x="24" y="49"/>
                  </a:lnTo>
                  <a:lnTo>
                    <a:pt x="21" y="49"/>
                  </a:lnTo>
                  <a:lnTo>
                    <a:pt x="4" y="46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49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7" name="Freeform 623"/>
            <p:cNvSpPr>
              <a:spLocks/>
            </p:cNvSpPr>
            <p:nvPr/>
          </p:nvSpPr>
          <p:spPr bwMode="auto">
            <a:xfrm>
              <a:off x="3250" y="2641"/>
              <a:ext cx="35" cy="49"/>
            </a:xfrm>
            <a:custGeom>
              <a:avLst/>
              <a:gdLst>
                <a:gd name="T0" fmla="*/ 14 w 35"/>
                <a:gd name="T1" fmla="*/ 0 h 49"/>
                <a:gd name="T2" fmla="*/ 32 w 35"/>
                <a:gd name="T3" fmla="*/ 3 h 49"/>
                <a:gd name="T4" fmla="*/ 34 w 35"/>
                <a:gd name="T5" fmla="*/ 6 h 49"/>
                <a:gd name="T6" fmla="*/ 35 w 35"/>
                <a:gd name="T7" fmla="*/ 9 h 49"/>
                <a:gd name="T8" fmla="*/ 27 w 35"/>
                <a:gd name="T9" fmla="*/ 47 h 49"/>
                <a:gd name="T10" fmla="*/ 24 w 35"/>
                <a:gd name="T11" fmla="*/ 49 h 49"/>
                <a:gd name="T12" fmla="*/ 21 w 35"/>
                <a:gd name="T13" fmla="*/ 49 h 49"/>
                <a:gd name="T14" fmla="*/ 4 w 35"/>
                <a:gd name="T15" fmla="*/ 46 h 49"/>
                <a:gd name="T16" fmla="*/ 1 w 35"/>
                <a:gd name="T17" fmla="*/ 43 h 49"/>
                <a:gd name="T18" fmla="*/ 0 w 35"/>
                <a:gd name="T19" fmla="*/ 41 h 49"/>
                <a:gd name="T20" fmla="*/ 9 w 35"/>
                <a:gd name="T21" fmla="*/ 2 h 49"/>
                <a:gd name="T22" fmla="*/ 10 w 35"/>
                <a:gd name="T23" fmla="*/ 0 h 49"/>
                <a:gd name="T24" fmla="*/ 14 w 35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9">
                  <a:moveTo>
                    <a:pt x="14" y="0"/>
                  </a:moveTo>
                  <a:lnTo>
                    <a:pt x="32" y="3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27" y="47"/>
                  </a:lnTo>
                  <a:lnTo>
                    <a:pt x="24" y="49"/>
                  </a:lnTo>
                  <a:lnTo>
                    <a:pt x="21" y="49"/>
                  </a:lnTo>
                  <a:lnTo>
                    <a:pt x="4" y="46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8" name="Freeform 624"/>
            <p:cNvSpPr>
              <a:spLocks/>
            </p:cNvSpPr>
            <p:nvPr/>
          </p:nvSpPr>
          <p:spPr bwMode="auto">
            <a:xfrm>
              <a:off x="3252" y="2651"/>
              <a:ext cx="8" cy="24"/>
            </a:xfrm>
            <a:custGeom>
              <a:avLst/>
              <a:gdLst>
                <a:gd name="T0" fmla="*/ 5 w 8"/>
                <a:gd name="T1" fmla="*/ 0 h 24"/>
                <a:gd name="T2" fmla="*/ 8 w 8"/>
                <a:gd name="T3" fmla="*/ 0 h 24"/>
                <a:gd name="T4" fmla="*/ 3 w 8"/>
                <a:gd name="T5" fmla="*/ 24 h 24"/>
                <a:gd name="T6" fmla="*/ 0 w 8"/>
                <a:gd name="T7" fmla="*/ 23 h 24"/>
                <a:gd name="T8" fmla="*/ 5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8" y="0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9" name="Freeform 625"/>
            <p:cNvSpPr>
              <a:spLocks/>
            </p:cNvSpPr>
            <p:nvPr/>
          </p:nvSpPr>
          <p:spPr bwMode="auto">
            <a:xfrm>
              <a:off x="3252" y="2651"/>
              <a:ext cx="8" cy="24"/>
            </a:xfrm>
            <a:custGeom>
              <a:avLst/>
              <a:gdLst>
                <a:gd name="T0" fmla="*/ 5 w 8"/>
                <a:gd name="T1" fmla="*/ 0 h 24"/>
                <a:gd name="T2" fmla="*/ 8 w 8"/>
                <a:gd name="T3" fmla="*/ 0 h 24"/>
                <a:gd name="T4" fmla="*/ 3 w 8"/>
                <a:gd name="T5" fmla="*/ 24 h 24"/>
                <a:gd name="T6" fmla="*/ 0 w 8"/>
                <a:gd name="T7" fmla="*/ 23 h 24"/>
                <a:gd name="T8" fmla="*/ 5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8" y="0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0" name="Freeform 626"/>
            <p:cNvSpPr>
              <a:spLocks/>
            </p:cNvSpPr>
            <p:nvPr/>
          </p:nvSpPr>
          <p:spPr bwMode="auto">
            <a:xfrm>
              <a:off x="3269" y="2559"/>
              <a:ext cx="36" cy="50"/>
            </a:xfrm>
            <a:custGeom>
              <a:avLst/>
              <a:gdLst>
                <a:gd name="T0" fmla="*/ 14 w 36"/>
                <a:gd name="T1" fmla="*/ 0 h 50"/>
                <a:gd name="T2" fmla="*/ 32 w 36"/>
                <a:gd name="T3" fmla="*/ 3 h 50"/>
                <a:gd name="T4" fmla="*/ 34 w 36"/>
                <a:gd name="T5" fmla="*/ 6 h 50"/>
                <a:gd name="T6" fmla="*/ 36 w 36"/>
                <a:gd name="T7" fmla="*/ 9 h 50"/>
                <a:gd name="T8" fmla="*/ 27 w 36"/>
                <a:gd name="T9" fmla="*/ 47 h 50"/>
                <a:gd name="T10" fmla="*/ 24 w 36"/>
                <a:gd name="T11" fmla="*/ 50 h 50"/>
                <a:gd name="T12" fmla="*/ 22 w 36"/>
                <a:gd name="T13" fmla="*/ 50 h 50"/>
                <a:gd name="T14" fmla="*/ 2 w 36"/>
                <a:gd name="T15" fmla="*/ 46 h 50"/>
                <a:gd name="T16" fmla="*/ 0 w 36"/>
                <a:gd name="T17" fmla="*/ 44 h 50"/>
                <a:gd name="T18" fmla="*/ 0 w 36"/>
                <a:gd name="T19" fmla="*/ 41 h 50"/>
                <a:gd name="T20" fmla="*/ 9 w 36"/>
                <a:gd name="T21" fmla="*/ 2 h 50"/>
                <a:gd name="T22" fmla="*/ 10 w 36"/>
                <a:gd name="T23" fmla="*/ 0 h 50"/>
                <a:gd name="T24" fmla="*/ 14 w 36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0">
                  <a:moveTo>
                    <a:pt x="14" y="0"/>
                  </a:moveTo>
                  <a:lnTo>
                    <a:pt x="32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27" y="47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49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1" name="Freeform 627"/>
            <p:cNvSpPr>
              <a:spLocks/>
            </p:cNvSpPr>
            <p:nvPr/>
          </p:nvSpPr>
          <p:spPr bwMode="auto">
            <a:xfrm>
              <a:off x="3269" y="2559"/>
              <a:ext cx="36" cy="50"/>
            </a:xfrm>
            <a:custGeom>
              <a:avLst/>
              <a:gdLst>
                <a:gd name="T0" fmla="*/ 14 w 36"/>
                <a:gd name="T1" fmla="*/ 0 h 50"/>
                <a:gd name="T2" fmla="*/ 32 w 36"/>
                <a:gd name="T3" fmla="*/ 3 h 50"/>
                <a:gd name="T4" fmla="*/ 34 w 36"/>
                <a:gd name="T5" fmla="*/ 6 h 50"/>
                <a:gd name="T6" fmla="*/ 36 w 36"/>
                <a:gd name="T7" fmla="*/ 9 h 50"/>
                <a:gd name="T8" fmla="*/ 27 w 36"/>
                <a:gd name="T9" fmla="*/ 47 h 50"/>
                <a:gd name="T10" fmla="*/ 24 w 36"/>
                <a:gd name="T11" fmla="*/ 50 h 50"/>
                <a:gd name="T12" fmla="*/ 22 w 36"/>
                <a:gd name="T13" fmla="*/ 50 h 50"/>
                <a:gd name="T14" fmla="*/ 2 w 36"/>
                <a:gd name="T15" fmla="*/ 46 h 50"/>
                <a:gd name="T16" fmla="*/ 0 w 36"/>
                <a:gd name="T17" fmla="*/ 44 h 50"/>
                <a:gd name="T18" fmla="*/ 0 w 36"/>
                <a:gd name="T19" fmla="*/ 41 h 50"/>
                <a:gd name="T20" fmla="*/ 9 w 36"/>
                <a:gd name="T21" fmla="*/ 2 h 50"/>
                <a:gd name="T22" fmla="*/ 10 w 36"/>
                <a:gd name="T23" fmla="*/ 0 h 50"/>
                <a:gd name="T24" fmla="*/ 14 w 36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0">
                  <a:moveTo>
                    <a:pt x="14" y="0"/>
                  </a:moveTo>
                  <a:lnTo>
                    <a:pt x="32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27" y="47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2" name="Freeform 628"/>
            <p:cNvSpPr>
              <a:spLocks/>
            </p:cNvSpPr>
            <p:nvPr/>
          </p:nvSpPr>
          <p:spPr bwMode="auto">
            <a:xfrm>
              <a:off x="3270" y="2569"/>
              <a:ext cx="9" cy="24"/>
            </a:xfrm>
            <a:custGeom>
              <a:avLst/>
              <a:gdLst>
                <a:gd name="T0" fmla="*/ 7 w 9"/>
                <a:gd name="T1" fmla="*/ 0 h 24"/>
                <a:gd name="T2" fmla="*/ 9 w 9"/>
                <a:gd name="T3" fmla="*/ 0 h 24"/>
                <a:gd name="T4" fmla="*/ 4 w 9"/>
                <a:gd name="T5" fmla="*/ 24 h 24"/>
                <a:gd name="T6" fmla="*/ 0 w 9"/>
                <a:gd name="T7" fmla="*/ 23 h 24"/>
                <a:gd name="T8" fmla="*/ 7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7" y="0"/>
                  </a:moveTo>
                  <a:lnTo>
                    <a:pt x="9" y="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3" name="Freeform 629"/>
            <p:cNvSpPr>
              <a:spLocks/>
            </p:cNvSpPr>
            <p:nvPr/>
          </p:nvSpPr>
          <p:spPr bwMode="auto">
            <a:xfrm>
              <a:off x="3270" y="2569"/>
              <a:ext cx="9" cy="24"/>
            </a:xfrm>
            <a:custGeom>
              <a:avLst/>
              <a:gdLst>
                <a:gd name="T0" fmla="*/ 7 w 9"/>
                <a:gd name="T1" fmla="*/ 0 h 24"/>
                <a:gd name="T2" fmla="*/ 9 w 9"/>
                <a:gd name="T3" fmla="*/ 0 h 24"/>
                <a:gd name="T4" fmla="*/ 4 w 9"/>
                <a:gd name="T5" fmla="*/ 24 h 24"/>
                <a:gd name="T6" fmla="*/ 0 w 9"/>
                <a:gd name="T7" fmla="*/ 23 h 24"/>
                <a:gd name="T8" fmla="*/ 7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7" y="0"/>
                  </a:moveTo>
                  <a:lnTo>
                    <a:pt x="9" y="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4" name="Freeform 630"/>
            <p:cNvSpPr>
              <a:spLocks/>
            </p:cNvSpPr>
            <p:nvPr/>
          </p:nvSpPr>
          <p:spPr bwMode="auto">
            <a:xfrm>
              <a:off x="2931" y="2728"/>
              <a:ext cx="54" cy="37"/>
            </a:xfrm>
            <a:custGeom>
              <a:avLst/>
              <a:gdLst>
                <a:gd name="T0" fmla="*/ 7 w 54"/>
                <a:gd name="T1" fmla="*/ 0 h 37"/>
                <a:gd name="T2" fmla="*/ 54 w 54"/>
                <a:gd name="T3" fmla="*/ 10 h 37"/>
                <a:gd name="T4" fmla="*/ 47 w 54"/>
                <a:gd name="T5" fmla="*/ 37 h 37"/>
                <a:gd name="T6" fmla="*/ 0 w 54"/>
                <a:gd name="T7" fmla="*/ 26 h 37"/>
                <a:gd name="T8" fmla="*/ 7 w 5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7">
                  <a:moveTo>
                    <a:pt x="7" y="0"/>
                  </a:moveTo>
                  <a:lnTo>
                    <a:pt x="54" y="10"/>
                  </a:lnTo>
                  <a:lnTo>
                    <a:pt x="47" y="37"/>
                  </a:lnTo>
                  <a:lnTo>
                    <a:pt x="0" y="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5" name="Freeform 631"/>
            <p:cNvSpPr>
              <a:spLocks/>
            </p:cNvSpPr>
            <p:nvPr/>
          </p:nvSpPr>
          <p:spPr bwMode="auto">
            <a:xfrm>
              <a:off x="2931" y="2728"/>
              <a:ext cx="54" cy="37"/>
            </a:xfrm>
            <a:custGeom>
              <a:avLst/>
              <a:gdLst>
                <a:gd name="T0" fmla="*/ 7 w 54"/>
                <a:gd name="T1" fmla="*/ 0 h 37"/>
                <a:gd name="T2" fmla="*/ 54 w 54"/>
                <a:gd name="T3" fmla="*/ 10 h 37"/>
                <a:gd name="T4" fmla="*/ 47 w 54"/>
                <a:gd name="T5" fmla="*/ 37 h 37"/>
                <a:gd name="T6" fmla="*/ 0 w 54"/>
                <a:gd name="T7" fmla="*/ 26 h 37"/>
                <a:gd name="T8" fmla="*/ 7 w 5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7">
                  <a:moveTo>
                    <a:pt x="7" y="0"/>
                  </a:moveTo>
                  <a:lnTo>
                    <a:pt x="54" y="10"/>
                  </a:lnTo>
                  <a:lnTo>
                    <a:pt x="47" y="37"/>
                  </a:lnTo>
                  <a:lnTo>
                    <a:pt x="0" y="26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6" name="Freeform 632"/>
            <p:cNvSpPr>
              <a:spLocks/>
            </p:cNvSpPr>
            <p:nvPr/>
          </p:nvSpPr>
          <p:spPr bwMode="auto">
            <a:xfrm>
              <a:off x="2926" y="2752"/>
              <a:ext cx="47" cy="59"/>
            </a:xfrm>
            <a:custGeom>
              <a:avLst/>
              <a:gdLst>
                <a:gd name="T0" fmla="*/ 47 w 47"/>
                <a:gd name="T1" fmla="*/ 8 h 59"/>
                <a:gd name="T2" fmla="*/ 36 w 47"/>
                <a:gd name="T3" fmla="*/ 59 h 59"/>
                <a:gd name="T4" fmla="*/ 0 w 47"/>
                <a:gd name="T5" fmla="*/ 51 h 59"/>
                <a:gd name="T6" fmla="*/ 12 w 47"/>
                <a:gd name="T7" fmla="*/ 0 h 59"/>
                <a:gd name="T8" fmla="*/ 47 w 47"/>
                <a:gd name="T9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9">
                  <a:moveTo>
                    <a:pt x="47" y="8"/>
                  </a:moveTo>
                  <a:lnTo>
                    <a:pt x="36" y="59"/>
                  </a:lnTo>
                  <a:lnTo>
                    <a:pt x="0" y="51"/>
                  </a:lnTo>
                  <a:lnTo>
                    <a:pt x="12" y="0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7" name="Freeform 633"/>
            <p:cNvSpPr>
              <a:spLocks/>
            </p:cNvSpPr>
            <p:nvPr/>
          </p:nvSpPr>
          <p:spPr bwMode="auto">
            <a:xfrm>
              <a:off x="2939" y="2598"/>
              <a:ext cx="55" cy="136"/>
            </a:xfrm>
            <a:custGeom>
              <a:avLst/>
              <a:gdLst>
                <a:gd name="T0" fmla="*/ 47 w 55"/>
                <a:gd name="T1" fmla="*/ 136 h 136"/>
                <a:gd name="T2" fmla="*/ 48 w 55"/>
                <a:gd name="T3" fmla="*/ 119 h 136"/>
                <a:gd name="T4" fmla="*/ 50 w 55"/>
                <a:gd name="T5" fmla="*/ 103 h 136"/>
                <a:gd name="T6" fmla="*/ 50 w 55"/>
                <a:gd name="T7" fmla="*/ 85 h 136"/>
                <a:gd name="T8" fmla="*/ 51 w 55"/>
                <a:gd name="T9" fmla="*/ 68 h 136"/>
                <a:gd name="T10" fmla="*/ 52 w 55"/>
                <a:gd name="T11" fmla="*/ 52 h 136"/>
                <a:gd name="T12" fmla="*/ 52 w 55"/>
                <a:gd name="T13" fmla="*/ 34 h 136"/>
                <a:gd name="T14" fmla="*/ 54 w 55"/>
                <a:gd name="T15" fmla="*/ 17 h 136"/>
                <a:gd name="T16" fmla="*/ 55 w 55"/>
                <a:gd name="T17" fmla="*/ 0 h 136"/>
                <a:gd name="T18" fmla="*/ 54 w 55"/>
                <a:gd name="T19" fmla="*/ 0 h 136"/>
                <a:gd name="T20" fmla="*/ 54 w 55"/>
                <a:gd name="T21" fmla="*/ 0 h 136"/>
                <a:gd name="T22" fmla="*/ 54 w 55"/>
                <a:gd name="T23" fmla="*/ 0 h 136"/>
                <a:gd name="T24" fmla="*/ 54 w 55"/>
                <a:gd name="T25" fmla="*/ 0 h 136"/>
                <a:gd name="T26" fmla="*/ 46 w 55"/>
                <a:gd name="T27" fmla="*/ 16 h 136"/>
                <a:gd name="T28" fmla="*/ 39 w 55"/>
                <a:gd name="T29" fmla="*/ 32 h 136"/>
                <a:gd name="T30" fmla="*/ 33 w 55"/>
                <a:gd name="T31" fmla="*/ 48 h 136"/>
                <a:gd name="T32" fmla="*/ 27 w 55"/>
                <a:gd name="T33" fmla="*/ 63 h 136"/>
                <a:gd name="T34" fmla="*/ 19 w 55"/>
                <a:gd name="T35" fmla="*/ 78 h 136"/>
                <a:gd name="T36" fmla="*/ 13 w 55"/>
                <a:gd name="T37" fmla="*/ 94 h 136"/>
                <a:gd name="T38" fmla="*/ 6 w 55"/>
                <a:gd name="T39" fmla="*/ 109 h 136"/>
                <a:gd name="T40" fmla="*/ 0 w 55"/>
                <a:gd name="T41" fmla="*/ 124 h 136"/>
                <a:gd name="T42" fmla="*/ 11 w 55"/>
                <a:gd name="T43" fmla="*/ 128 h 136"/>
                <a:gd name="T44" fmla="*/ 23 w 55"/>
                <a:gd name="T45" fmla="*/ 131 h 136"/>
                <a:gd name="T46" fmla="*/ 36 w 55"/>
                <a:gd name="T47" fmla="*/ 133 h 136"/>
                <a:gd name="T48" fmla="*/ 47 w 55"/>
                <a:gd name="T4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36">
                  <a:moveTo>
                    <a:pt x="47" y="136"/>
                  </a:moveTo>
                  <a:lnTo>
                    <a:pt x="48" y="119"/>
                  </a:lnTo>
                  <a:lnTo>
                    <a:pt x="50" y="103"/>
                  </a:lnTo>
                  <a:lnTo>
                    <a:pt x="50" y="85"/>
                  </a:lnTo>
                  <a:lnTo>
                    <a:pt x="51" y="68"/>
                  </a:lnTo>
                  <a:lnTo>
                    <a:pt x="52" y="52"/>
                  </a:lnTo>
                  <a:lnTo>
                    <a:pt x="52" y="34"/>
                  </a:lnTo>
                  <a:lnTo>
                    <a:pt x="54" y="17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6" y="16"/>
                  </a:lnTo>
                  <a:lnTo>
                    <a:pt x="39" y="32"/>
                  </a:lnTo>
                  <a:lnTo>
                    <a:pt x="33" y="48"/>
                  </a:lnTo>
                  <a:lnTo>
                    <a:pt x="27" y="63"/>
                  </a:lnTo>
                  <a:lnTo>
                    <a:pt x="19" y="78"/>
                  </a:lnTo>
                  <a:lnTo>
                    <a:pt x="13" y="94"/>
                  </a:lnTo>
                  <a:lnTo>
                    <a:pt x="6" y="109"/>
                  </a:lnTo>
                  <a:lnTo>
                    <a:pt x="0" y="124"/>
                  </a:lnTo>
                  <a:lnTo>
                    <a:pt x="11" y="128"/>
                  </a:lnTo>
                  <a:lnTo>
                    <a:pt x="23" y="131"/>
                  </a:lnTo>
                  <a:lnTo>
                    <a:pt x="36" y="133"/>
                  </a:lnTo>
                  <a:lnTo>
                    <a:pt x="47" y="136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8" name="Freeform 634"/>
            <p:cNvSpPr>
              <a:spLocks/>
            </p:cNvSpPr>
            <p:nvPr/>
          </p:nvSpPr>
          <p:spPr bwMode="auto">
            <a:xfrm>
              <a:off x="2939" y="2598"/>
              <a:ext cx="55" cy="136"/>
            </a:xfrm>
            <a:custGeom>
              <a:avLst/>
              <a:gdLst>
                <a:gd name="T0" fmla="*/ 47 w 55"/>
                <a:gd name="T1" fmla="*/ 136 h 136"/>
                <a:gd name="T2" fmla="*/ 48 w 55"/>
                <a:gd name="T3" fmla="*/ 119 h 136"/>
                <a:gd name="T4" fmla="*/ 50 w 55"/>
                <a:gd name="T5" fmla="*/ 103 h 136"/>
                <a:gd name="T6" fmla="*/ 50 w 55"/>
                <a:gd name="T7" fmla="*/ 85 h 136"/>
                <a:gd name="T8" fmla="*/ 51 w 55"/>
                <a:gd name="T9" fmla="*/ 68 h 136"/>
                <a:gd name="T10" fmla="*/ 52 w 55"/>
                <a:gd name="T11" fmla="*/ 52 h 136"/>
                <a:gd name="T12" fmla="*/ 52 w 55"/>
                <a:gd name="T13" fmla="*/ 34 h 136"/>
                <a:gd name="T14" fmla="*/ 54 w 55"/>
                <a:gd name="T15" fmla="*/ 17 h 136"/>
                <a:gd name="T16" fmla="*/ 55 w 55"/>
                <a:gd name="T17" fmla="*/ 0 h 136"/>
                <a:gd name="T18" fmla="*/ 54 w 55"/>
                <a:gd name="T19" fmla="*/ 0 h 136"/>
                <a:gd name="T20" fmla="*/ 54 w 55"/>
                <a:gd name="T21" fmla="*/ 0 h 136"/>
                <a:gd name="T22" fmla="*/ 54 w 55"/>
                <a:gd name="T23" fmla="*/ 0 h 136"/>
                <a:gd name="T24" fmla="*/ 54 w 55"/>
                <a:gd name="T25" fmla="*/ 0 h 136"/>
                <a:gd name="T26" fmla="*/ 46 w 55"/>
                <a:gd name="T27" fmla="*/ 16 h 136"/>
                <a:gd name="T28" fmla="*/ 39 w 55"/>
                <a:gd name="T29" fmla="*/ 32 h 136"/>
                <a:gd name="T30" fmla="*/ 33 w 55"/>
                <a:gd name="T31" fmla="*/ 48 h 136"/>
                <a:gd name="T32" fmla="*/ 27 w 55"/>
                <a:gd name="T33" fmla="*/ 63 h 136"/>
                <a:gd name="T34" fmla="*/ 19 w 55"/>
                <a:gd name="T35" fmla="*/ 78 h 136"/>
                <a:gd name="T36" fmla="*/ 13 w 55"/>
                <a:gd name="T37" fmla="*/ 94 h 136"/>
                <a:gd name="T38" fmla="*/ 6 w 55"/>
                <a:gd name="T39" fmla="*/ 109 h 136"/>
                <a:gd name="T40" fmla="*/ 0 w 55"/>
                <a:gd name="T41" fmla="*/ 124 h 136"/>
                <a:gd name="T42" fmla="*/ 11 w 55"/>
                <a:gd name="T43" fmla="*/ 128 h 136"/>
                <a:gd name="T44" fmla="*/ 23 w 55"/>
                <a:gd name="T45" fmla="*/ 131 h 136"/>
                <a:gd name="T46" fmla="*/ 36 w 55"/>
                <a:gd name="T47" fmla="*/ 133 h 136"/>
                <a:gd name="T48" fmla="*/ 47 w 55"/>
                <a:gd name="T4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36">
                  <a:moveTo>
                    <a:pt x="47" y="136"/>
                  </a:moveTo>
                  <a:lnTo>
                    <a:pt x="48" y="119"/>
                  </a:lnTo>
                  <a:lnTo>
                    <a:pt x="50" y="103"/>
                  </a:lnTo>
                  <a:lnTo>
                    <a:pt x="50" y="85"/>
                  </a:lnTo>
                  <a:lnTo>
                    <a:pt x="51" y="68"/>
                  </a:lnTo>
                  <a:lnTo>
                    <a:pt x="52" y="52"/>
                  </a:lnTo>
                  <a:lnTo>
                    <a:pt x="52" y="34"/>
                  </a:lnTo>
                  <a:lnTo>
                    <a:pt x="54" y="17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6" y="16"/>
                  </a:lnTo>
                  <a:lnTo>
                    <a:pt x="39" y="32"/>
                  </a:lnTo>
                  <a:lnTo>
                    <a:pt x="33" y="48"/>
                  </a:lnTo>
                  <a:lnTo>
                    <a:pt x="27" y="63"/>
                  </a:lnTo>
                  <a:lnTo>
                    <a:pt x="19" y="78"/>
                  </a:lnTo>
                  <a:lnTo>
                    <a:pt x="13" y="94"/>
                  </a:lnTo>
                  <a:lnTo>
                    <a:pt x="6" y="109"/>
                  </a:lnTo>
                  <a:lnTo>
                    <a:pt x="0" y="124"/>
                  </a:lnTo>
                  <a:lnTo>
                    <a:pt x="11" y="128"/>
                  </a:lnTo>
                  <a:lnTo>
                    <a:pt x="23" y="131"/>
                  </a:lnTo>
                  <a:lnTo>
                    <a:pt x="36" y="133"/>
                  </a:lnTo>
                  <a:lnTo>
                    <a:pt x="47" y="136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9" name="Freeform 635"/>
            <p:cNvSpPr>
              <a:spLocks/>
            </p:cNvSpPr>
            <p:nvPr/>
          </p:nvSpPr>
          <p:spPr bwMode="auto">
            <a:xfrm>
              <a:off x="2922" y="2719"/>
              <a:ext cx="78" cy="24"/>
            </a:xfrm>
            <a:custGeom>
              <a:avLst/>
              <a:gdLst>
                <a:gd name="T0" fmla="*/ 37 w 78"/>
                <a:gd name="T1" fmla="*/ 19 h 24"/>
                <a:gd name="T2" fmla="*/ 22 w 78"/>
                <a:gd name="T3" fmla="*/ 15 h 24"/>
                <a:gd name="T4" fmla="*/ 10 w 78"/>
                <a:gd name="T5" fmla="*/ 11 h 24"/>
                <a:gd name="T6" fmla="*/ 5 w 78"/>
                <a:gd name="T7" fmla="*/ 9 h 24"/>
                <a:gd name="T8" fmla="*/ 3 w 78"/>
                <a:gd name="T9" fmla="*/ 6 h 24"/>
                <a:gd name="T10" fmla="*/ 0 w 78"/>
                <a:gd name="T11" fmla="*/ 5 h 24"/>
                <a:gd name="T12" fmla="*/ 0 w 78"/>
                <a:gd name="T13" fmla="*/ 2 h 24"/>
                <a:gd name="T14" fmla="*/ 1 w 78"/>
                <a:gd name="T15" fmla="*/ 1 h 24"/>
                <a:gd name="T16" fmla="*/ 4 w 78"/>
                <a:gd name="T17" fmla="*/ 1 h 24"/>
                <a:gd name="T18" fmla="*/ 8 w 78"/>
                <a:gd name="T19" fmla="*/ 0 h 24"/>
                <a:gd name="T20" fmla="*/ 13 w 78"/>
                <a:gd name="T21" fmla="*/ 0 h 24"/>
                <a:gd name="T22" fmla="*/ 26 w 78"/>
                <a:gd name="T23" fmla="*/ 1 h 24"/>
                <a:gd name="T24" fmla="*/ 41 w 78"/>
                <a:gd name="T25" fmla="*/ 5 h 24"/>
                <a:gd name="T26" fmla="*/ 56 w 78"/>
                <a:gd name="T27" fmla="*/ 9 h 24"/>
                <a:gd name="T28" fmla="*/ 68 w 78"/>
                <a:gd name="T29" fmla="*/ 12 h 24"/>
                <a:gd name="T30" fmla="*/ 73 w 78"/>
                <a:gd name="T31" fmla="*/ 15 h 24"/>
                <a:gd name="T32" fmla="*/ 77 w 78"/>
                <a:gd name="T33" fmla="*/ 18 h 24"/>
                <a:gd name="T34" fmla="*/ 78 w 78"/>
                <a:gd name="T35" fmla="*/ 19 h 24"/>
                <a:gd name="T36" fmla="*/ 78 w 78"/>
                <a:gd name="T37" fmla="*/ 21 h 24"/>
                <a:gd name="T38" fmla="*/ 78 w 78"/>
                <a:gd name="T39" fmla="*/ 23 h 24"/>
                <a:gd name="T40" fmla="*/ 74 w 78"/>
                <a:gd name="T41" fmla="*/ 23 h 24"/>
                <a:gd name="T42" fmla="*/ 71 w 78"/>
                <a:gd name="T43" fmla="*/ 24 h 24"/>
                <a:gd name="T44" fmla="*/ 65 w 78"/>
                <a:gd name="T45" fmla="*/ 24 h 24"/>
                <a:gd name="T46" fmla="*/ 53 w 78"/>
                <a:gd name="T47" fmla="*/ 23 h 24"/>
                <a:gd name="T48" fmla="*/ 37 w 78"/>
                <a:gd name="T4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24">
                  <a:moveTo>
                    <a:pt x="37" y="19"/>
                  </a:moveTo>
                  <a:lnTo>
                    <a:pt x="22" y="15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6" y="1"/>
                  </a:lnTo>
                  <a:lnTo>
                    <a:pt x="41" y="5"/>
                  </a:lnTo>
                  <a:lnTo>
                    <a:pt x="56" y="9"/>
                  </a:lnTo>
                  <a:lnTo>
                    <a:pt x="68" y="12"/>
                  </a:lnTo>
                  <a:lnTo>
                    <a:pt x="73" y="15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74" y="23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3" y="23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0" name="Freeform 636"/>
            <p:cNvSpPr>
              <a:spLocks/>
            </p:cNvSpPr>
            <p:nvPr/>
          </p:nvSpPr>
          <p:spPr bwMode="auto">
            <a:xfrm>
              <a:off x="2922" y="2719"/>
              <a:ext cx="78" cy="24"/>
            </a:xfrm>
            <a:custGeom>
              <a:avLst/>
              <a:gdLst>
                <a:gd name="T0" fmla="*/ 37 w 78"/>
                <a:gd name="T1" fmla="*/ 19 h 24"/>
                <a:gd name="T2" fmla="*/ 22 w 78"/>
                <a:gd name="T3" fmla="*/ 15 h 24"/>
                <a:gd name="T4" fmla="*/ 10 w 78"/>
                <a:gd name="T5" fmla="*/ 11 h 24"/>
                <a:gd name="T6" fmla="*/ 5 w 78"/>
                <a:gd name="T7" fmla="*/ 9 h 24"/>
                <a:gd name="T8" fmla="*/ 3 w 78"/>
                <a:gd name="T9" fmla="*/ 6 h 24"/>
                <a:gd name="T10" fmla="*/ 0 w 78"/>
                <a:gd name="T11" fmla="*/ 5 h 24"/>
                <a:gd name="T12" fmla="*/ 0 w 78"/>
                <a:gd name="T13" fmla="*/ 2 h 24"/>
                <a:gd name="T14" fmla="*/ 1 w 78"/>
                <a:gd name="T15" fmla="*/ 1 h 24"/>
                <a:gd name="T16" fmla="*/ 4 w 78"/>
                <a:gd name="T17" fmla="*/ 1 h 24"/>
                <a:gd name="T18" fmla="*/ 8 w 78"/>
                <a:gd name="T19" fmla="*/ 0 h 24"/>
                <a:gd name="T20" fmla="*/ 13 w 78"/>
                <a:gd name="T21" fmla="*/ 0 h 24"/>
                <a:gd name="T22" fmla="*/ 26 w 78"/>
                <a:gd name="T23" fmla="*/ 1 h 24"/>
                <a:gd name="T24" fmla="*/ 41 w 78"/>
                <a:gd name="T25" fmla="*/ 5 h 24"/>
                <a:gd name="T26" fmla="*/ 56 w 78"/>
                <a:gd name="T27" fmla="*/ 9 h 24"/>
                <a:gd name="T28" fmla="*/ 68 w 78"/>
                <a:gd name="T29" fmla="*/ 12 h 24"/>
                <a:gd name="T30" fmla="*/ 73 w 78"/>
                <a:gd name="T31" fmla="*/ 15 h 24"/>
                <a:gd name="T32" fmla="*/ 77 w 78"/>
                <a:gd name="T33" fmla="*/ 18 h 24"/>
                <a:gd name="T34" fmla="*/ 78 w 78"/>
                <a:gd name="T35" fmla="*/ 19 h 24"/>
                <a:gd name="T36" fmla="*/ 78 w 78"/>
                <a:gd name="T37" fmla="*/ 21 h 24"/>
                <a:gd name="T38" fmla="*/ 78 w 78"/>
                <a:gd name="T39" fmla="*/ 23 h 24"/>
                <a:gd name="T40" fmla="*/ 74 w 78"/>
                <a:gd name="T41" fmla="*/ 23 h 24"/>
                <a:gd name="T42" fmla="*/ 71 w 78"/>
                <a:gd name="T43" fmla="*/ 24 h 24"/>
                <a:gd name="T44" fmla="*/ 65 w 78"/>
                <a:gd name="T45" fmla="*/ 24 h 24"/>
                <a:gd name="T46" fmla="*/ 53 w 78"/>
                <a:gd name="T47" fmla="*/ 23 h 24"/>
                <a:gd name="T48" fmla="*/ 37 w 78"/>
                <a:gd name="T4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24">
                  <a:moveTo>
                    <a:pt x="37" y="19"/>
                  </a:moveTo>
                  <a:lnTo>
                    <a:pt x="22" y="15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6" y="1"/>
                  </a:lnTo>
                  <a:lnTo>
                    <a:pt x="41" y="5"/>
                  </a:lnTo>
                  <a:lnTo>
                    <a:pt x="56" y="9"/>
                  </a:lnTo>
                  <a:lnTo>
                    <a:pt x="68" y="12"/>
                  </a:lnTo>
                  <a:lnTo>
                    <a:pt x="73" y="15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74" y="23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3" y="23"/>
                  </a:lnTo>
                  <a:lnTo>
                    <a:pt x="37" y="19"/>
                  </a:lnTo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1" name="Line 637"/>
            <p:cNvSpPr>
              <a:spLocks noChangeShapeType="1"/>
            </p:cNvSpPr>
            <p:nvPr/>
          </p:nvSpPr>
          <p:spPr bwMode="auto">
            <a:xfrm flipH="1">
              <a:off x="2993" y="2594"/>
              <a:ext cx="1" cy="7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2" name="Line 638"/>
            <p:cNvSpPr>
              <a:spLocks noChangeShapeType="1"/>
            </p:cNvSpPr>
            <p:nvPr/>
          </p:nvSpPr>
          <p:spPr bwMode="auto">
            <a:xfrm flipH="1">
              <a:off x="2989" y="2606"/>
              <a:ext cx="2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3" name="Line 639"/>
            <p:cNvSpPr>
              <a:spLocks noChangeShapeType="1"/>
            </p:cNvSpPr>
            <p:nvPr/>
          </p:nvSpPr>
          <p:spPr bwMode="auto">
            <a:xfrm flipH="1">
              <a:off x="2986" y="2623"/>
              <a:ext cx="1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4" name="Line 640"/>
            <p:cNvSpPr>
              <a:spLocks noChangeShapeType="1"/>
            </p:cNvSpPr>
            <p:nvPr/>
          </p:nvSpPr>
          <p:spPr bwMode="auto">
            <a:xfrm flipH="1">
              <a:off x="2982" y="2634"/>
              <a:ext cx="3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5" name="Line 641"/>
            <p:cNvSpPr>
              <a:spLocks noChangeShapeType="1"/>
            </p:cNvSpPr>
            <p:nvPr/>
          </p:nvSpPr>
          <p:spPr bwMode="auto">
            <a:xfrm flipH="1">
              <a:off x="2980" y="2651"/>
              <a:ext cx="1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6" name="Line 642"/>
            <p:cNvSpPr>
              <a:spLocks noChangeShapeType="1"/>
            </p:cNvSpPr>
            <p:nvPr/>
          </p:nvSpPr>
          <p:spPr bwMode="auto">
            <a:xfrm flipH="1">
              <a:off x="2976" y="2662"/>
              <a:ext cx="2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7" name="Line 643"/>
            <p:cNvSpPr>
              <a:spLocks noChangeShapeType="1"/>
            </p:cNvSpPr>
            <p:nvPr/>
          </p:nvSpPr>
          <p:spPr bwMode="auto">
            <a:xfrm flipH="1">
              <a:off x="2972" y="2679"/>
              <a:ext cx="1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8" name="Line 644"/>
            <p:cNvSpPr>
              <a:spLocks noChangeShapeType="1"/>
            </p:cNvSpPr>
            <p:nvPr/>
          </p:nvSpPr>
          <p:spPr bwMode="auto">
            <a:xfrm flipH="1">
              <a:off x="2968" y="2690"/>
              <a:ext cx="3" cy="1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9" name="Line 645"/>
            <p:cNvSpPr>
              <a:spLocks noChangeShapeType="1"/>
            </p:cNvSpPr>
            <p:nvPr/>
          </p:nvSpPr>
          <p:spPr bwMode="auto">
            <a:xfrm flipH="1">
              <a:off x="2966" y="2707"/>
              <a:ext cx="1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0" name="Line 646"/>
            <p:cNvSpPr>
              <a:spLocks noChangeShapeType="1"/>
            </p:cNvSpPr>
            <p:nvPr/>
          </p:nvSpPr>
          <p:spPr bwMode="auto">
            <a:xfrm flipH="1">
              <a:off x="2962" y="2719"/>
              <a:ext cx="2" cy="1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1" name="Line 647"/>
            <p:cNvSpPr>
              <a:spLocks noChangeShapeType="1"/>
            </p:cNvSpPr>
            <p:nvPr/>
          </p:nvSpPr>
          <p:spPr bwMode="auto">
            <a:xfrm flipH="1">
              <a:off x="2959" y="2735"/>
              <a:ext cx="2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2" name="Line 648"/>
            <p:cNvSpPr>
              <a:spLocks noChangeShapeType="1"/>
            </p:cNvSpPr>
            <p:nvPr/>
          </p:nvSpPr>
          <p:spPr bwMode="auto">
            <a:xfrm flipH="1">
              <a:off x="2955" y="2747"/>
              <a:ext cx="3" cy="1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3" name="Line 649"/>
            <p:cNvSpPr>
              <a:spLocks noChangeShapeType="1"/>
            </p:cNvSpPr>
            <p:nvPr/>
          </p:nvSpPr>
          <p:spPr bwMode="auto">
            <a:xfrm flipH="1">
              <a:off x="2953" y="2763"/>
              <a:ext cx="1" cy="6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4" name="Line 650"/>
            <p:cNvSpPr>
              <a:spLocks noChangeShapeType="1"/>
            </p:cNvSpPr>
            <p:nvPr/>
          </p:nvSpPr>
          <p:spPr bwMode="auto">
            <a:xfrm flipH="1">
              <a:off x="2949" y="2774"/>
              <a:ext cx="3" cy="1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5" name="Line 651"/>
            <p:cNvSpPr>
              <a:spLocks noChangeShapeType="1"/>
            </p:cNvSpPr>
            <p:nvPr/>
          </p:nvSpPr>
          <p:spPr bwMode="auto">
            <a:xfrm flipH="1">
              <a:off x="2946" y="2792"/>
              <a:ext cx="2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6" name="Freeform 652"/>
            <p:cNvSpPr>
              <a:spLocks/>
            </p:cNvSpPr>
            <p:nvPr/>
          </p:nvSpPr>
          <p:spPr bwMode="auto">
            <a:xfrm>
              <a:off x="3046" y="2605"/>
              <a:ext cx="55" cy="29"/>
            </a:xfrm>
            <a:custGeom>
              <a:avLst/>
              <a:gdLst>
                <a:gd name="T0" fmla="*/ 55 w 55"/>
                <a:gd name="T1" fmla="*/ 2 h 29"/>
                <a:gd name="T2" fmla="*/ 12 w 55"/>
                <a:gd name="T3" fmla="*/ 29 h 29"/>
                <a:gd name="T4" fmla="*/ 0 w 55"/>
                <a:gd name="T5" fmla="*/ 27 h 29"/>
                <a:gd name="T6" fmla="*/ 44 w 55"/>
                <a:gd name="T7" fmla="*/ 0 h 29"/>
                <a:gd name="T8" fmla="*/ 55 w 55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2"/>
                  </a:moveTo>
                  <a:lnTo>
                    <a:pt x="12" y="29"/>
                  </a:lnTo>
                  <a:lnTo>
                    <a:pt x="0" y="27"/>
                  </a:lnTo>
                  <a:lnTo>
                    <a:pt x="44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7" name="Freeform 653"/>
            <p:cNvSpPr>
              <a:spLocks/>
            </p:cNvSpPr>
            <p:nvPr/>
          </p:nvSpPr>
          <p:spPr bwMode="auto">
            <a:xfrm>
              <a:off x="3046" y="2605"/>
              <a:ext cx="55" cy="29"/>
            </a:xfrm>
            <a:custGeom>
              <a:avLst/>
              <a:gdLst>
                <a:gd name="T0" fmla="*/ 55 w 55"/>
                <a:gd name="T1" fmla="*/ 2 h 29"/>
                <a:gd name="T2" fmla="*/ 12 w 55"/>
                <a:gd name="T3" fmla="*/ 29 h 29"/>
                <a:gd name="T4" fmla="*/ 0 w 55"/>
                <a:gd name="T5" fmla="*/ 27 h 29"/>
                <a:gd name="T6" fmla="*/ 44 w 55"/>
                <a:gd name="T7" fmla="*/ 0 h 29"/>
                <a:gd name="T8" fmla="*/ 55 w 55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2"/>
                  </a:moveTo>
                  <a:lnTo>
                    <a:pt x="12" y="29"/>
                  </a:lnTo>
                  <a:lnTo>
                    <a:pt x="0" y="27"/>
                  </a:lnTo>
                  <a:lnTo>
                    <a:pt x="44" y="0"/>
                  </a:lnTo>
                  <a:lnTo>
                    <a:pt x="55" y="2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8" name="Freeform 654"/>
            <p:cNvSpPr>
              <a:spLocks/>
            </p:cNvSpPr>
            <p:nvPr/>
          </p:nvSpPr>
          <p:spPr bwMode="auto">
            <a:xfrm>
              <a:off x="3059" y="2525"/>
              <a:ext cx="35" cy="99"/>
            </a:xfrm>
            <a:custGeom>
              <a:avLst/>
              <a:gdLst>
                <a:gd name="T0" fmla="*/ 0 w 35"/>
                <a:gd name="T1" fmla="*/ 99 h 99"/>
                <a:gd name="T2" fmla="*/ 6 w 35"/>
                <a:gd name="T3" fmla="*/ 16 h 99"/>
                <a:gd name="T4" fmla="*/ 35 w 35"/>
                <a:gd name="T5" fmla="*/ 0 h 99"/>
                <a:gd name="T6" fmla="*/ 18 w 35"/>
                <a:gd name="T7" fmla="*/ 87 h 99"/>
                <a:gd name="T8" fmla="*/ 0 w 3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lnTo>
                    <a:pt x="6" y="16"/>
                  </a:lnTo>
                  <a:lnTo>
                    <a:pt x="35" y="0"/>
                  </a:lnTo>
                  <a:lnTo>
                    <a:pt x="18" y="8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BAB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9" name="Freeform 655"/>
            <p:cNvSpPr>
              <a:spLocks/>
            </p:cNvSpPr>
            <p:nvPr/>
          </p:nvSpPr>
          <p:spPr bwMode="auto">
            <a:xfrm>
              <a:off x="3059" y="2525"/>
              <a:ext cx="35" cy="99"/>
            </a:xfrm>
            <a:custGeom>
              <a:avLst/>
              <a:gdLst>
                <a:gd name="T0" fmla="*/ 0 w 35"/>
                <a:gd name="T1" fmla="*/ 99 h 99"/>
                <a:gd name="T2" fmla="*/ 6 w 35"/>
                <a:gd name="T3" fmla="*/ 16 h 99"/>
                <a:gd name="T4" fmla="*/ 35 w 35"/>
                <a:gd name="T5" fmla="*/ 0 h 99"/>
                <a:gd name="T6" fmla="*/ 18 w 35"/>
                <a:gd name="T7" fmla="*/ 87 h 99"/>
                <a:gd name="T8" fmla="*/ 0 w 3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lnTo>
                    <a:pt x="6" y="16"/>
                  </a:lnTo>
                  <a:lnTo>
                    <a:pt x="35" y="0"/>
                  </a:lnTo>
                  <a:lnTo>
                    <a:pt x="18" y="87"/>
                  </a:lnTo>
                  <a:lnTo>
                    <a:pt x="0" y="99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0" name="Freeform 656"/>
            <p:cNvSpPr>
              <a:spLocks/>
            </p:cNvSpPr>
            <p:nvPr/>
          </p:nvSpPr>
          <p:spPr bwMode="auto">
            <a:xfrm>
              <a:off x="3063" y="2524"/>
              <a:ext cx="105" cy="50"/>
            </a:xfrm>
            <a:custGeom>
              <a:avLst/>
              <a:gdLst>
                <a:gd name="T0" fmla="*/ 0 w 105"/>
                <a:gd name="T1" fmla="*/ 17 h 50"/>
                <a:gd name="T2" fmla="*/ 96 w 105"/>
                <a:gd name="T3" fmla="*/ 50 h 50"/>
                <a:gd name="T4" fmla="*/ 105 w 105"/>
                <a:gd name="T5" fmla="*/ 12 h 50"/>
                <a:gd name="T6" fmla="*/ 28 w 105"/>
                <a:gd name="T7" fmla="*/ 0 h 50"/>
                <a:gd name="T8" fmla="*/ 0 w 105"/>
                <a:gd name="T9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">
                  <a:moveTo>
                    <a:pt x="0" y="17"/>
                  </a:moveTo>
                  <a:lnTo>
                    <a:pt x="96" y="50"/>
                  </a:lnTo>
                  <a:lnTo>
                    <a:pt x="105" y="12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AB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1" name="Freeform 657"/>
            <p:cNvSpPr>
              <a:spLocks/>
            </p:cNvSpPr>
            <p:nvPr/>
          </p:nvSpPr>
          <p:spPr bwMode="auto">
            <a:xfrm>
              <a:off x="3063" y="2524"/>
              <a:ext cx="105" cy="50"/>
            </a:xfrm>
            <a:custGeom>
              <a:avLst/>
              <a:gdLst>
                <a:gd name="T0" fmla="*/ 0 w 105"/>
                <a:gd name="T1" fmla="*/ 17 h 50"/>
                <a:gd name="T2" fmla="*/ 96 w 105"/>
                <a:gd name="T3" fmla="*/ 50 h 50"/>
                <a:gd name="T4" fmla="*/ 105 w 105"/>
                <a:gd name="T5" fmla="*/ 12 h 50"/>
                <a:gd name="T6" fmla="*/ 28 w 105"/>
                <a:gd name="T7" fmla="*/ 0 h 50"/>
                <a:gd name="T8" fmla="*/ 0 w 105"/>
                <a:gd name="T9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">
                  <a:moveTo>
                    <a:pt x="0" y="17"/>
                  </a:moveTo>
                  <a:lnTo>
                    <a:pt x="96" y="50"/>
                  </a:lnTo>
                  <a:lnTo>
                    <a:pt x="105" y="12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2" name="Freeform 658"/>
            <p:cNvSpPr>
              <a:spLocks/>
            </p:cNvSpPr>
            <p:nvPr/>
          </p:nvSpPr>
          <p:spPr bwMode="auto">
            <a:xfrm>
              <a:off x="3156" y="2531"/>
              <a:ext cx="21" cy="51"/>
            </a:xfrm>
            <a:custGeom>
              <a:avLst/>
              <a:gdLst>
                <a:gd name="T0" fmla="*/ 3 w 21"/>
                <a:gd name="T1" fmla="*/ 23 h 51"/>
                <a:gd name="T2" fmla="*/ 5 w 21"/>
                <a:gd name="T3" fmla="*/ 14 h 51"/>
                <a:gd name="T4" fmla="*/ 9 w 21"/>
                <a:gd name="T5" fmla="*/ 6 h 51"/>
                <a:gd name="T6" fmla="*/ 12 w 21"/>
                <a:gd name="T7" fmla="*/ 2 h 51"/>
                <a:gd name="T8" fmla="*/ 13 w 21"/>
                <a:gd name="T9" fmla="*/ 1 h 51"/>
                <a:gd name="T10" fmla="*/ 14 w 21"/>
                <a:gd name="T11" fmla="*/ 0 h 51"/>
                <a:gd name="T12" fmla="*/ 17 w 21"/>
                <a:gd name="T13" fmla="*/ 0 h 51"/>
                <a:gd name="T14" fmla="*/ 19 w 21"/>
                <a:gd name="T15" fmla="*/ 2 h 51"/>
                <a:gd name="T16" fmla="*/ 21 w 21"/>
                <a:gd name="T17" fmla="*/ 8 h 51"/>
                <a:gd name="T18" fmla="*/ 19 w 21"/>
                <a:gd name="T19" fmla="*/ 16 h 51"/>
                <a:gd name="T20" fmla="*/ 18 w 21"/>
                <a:gd name="T21" fmla="*/ 26 h 51"/>
                <a:gd name="T22" fmla="*/ 16 w 21"/>
                <a:gd name="T23" fmla="*/ 37 h 51"/>
                <a:gd name="T24" fmla="*/ 12 w 21"/>
                <a:gd name="T25" fmla="*/ 44 h 51"/>
                <a:gd name="T26" fmla="*/ 11 w 21"/>
                <a:gd name="T27" fmla="*/ 47 h 51"/>
                <a:gd name="T28" fmla="*/ 8 w 21"/>
                <a:gd name="T29" fmla="*/ 49 h 51"/>
                <a:gd name="T30" fmla="*/ 7 w 21"/>
                <a:gd name="T31" fmla="*/ 51 h 51"/>
                <a:gd name="T32" fmla="*/ 4 w 21"/>
                <a:gd name="T33" fmla="*/ 51 h 51"/>
                <a:gd name="T34" fmla="*/ 3 w 21"/>
                <a:gd name="T35" fmla="*/ 49 h 51"/>
                <a:gd name="T36" fmla="*/ 2 w 21"/>
                <a:gd name="T37" fmla="*/ 48 h 51"/>
                <a:gd name="T38" fmla="*/ 2 w 21"/>
                <a:gd name="T39" fmla="*/ 44 h 51"/>
                <a:gd name="T40" fmla="*/ 0 w 21"/>
                <a:gd name="T41" fmla="*/ 42 h 51"/>
                <a:gd name="T42" fmla="*/ 2 w 21"/>
                <a:gd name="T43" fmla="*/ 33 h 51"/>
                <a:gd name="T44" fmla="*/ 3 w 21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51">
                  <a:moveTo>
                    <a:pt x="3" y="23"/>
                  </a:moveTo>
                  <a:lnTo>
                    <a:pt x="5" y="14"/>
                  </a:lnTo>
                  <a:lnTo>
                    <a:pt x="9" y="6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8"/>
                  </a:lnTo>
                  <a:lnTo>
                    <a:pt x="19" y="16"/>
                  </a:lnTo>
                  <a:lnTo>
                    <a:pt x="18" y="26"/>
                  </a:lnTo>
                  <a:lnTo>
                    <a:pt x="16" y="37"/>
                  </a:lnTo>
                  <a:lnTo>
                    <a:pt x="12" y="44"/>
                  </a:lnTo>
                  <a:lnTo>
                    <a:pt x="11" y="47"/>
                  </a:lnTo>
                  <a:lnTo>
                    <a:pt x="8" y="49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3" name="Freeform 659"/>
            <p:cNvSpPr>
              <a:spLocks/>
            </p:cNvSpPr>
            <p:nvPr/>
          </p:nvSpPr>
          <p:spPr bwMode="auto">
            <a:xfrm>
              <a:off x="3156" y="2531"/>
              <a:ext cx="21" cy="51"/>
            </a:xfrm>
            <a:custGeom>
              <a:avLst/>
              <a:gdLst>
                <a:gd name="T0" fmla="*/ 3 w 21"/>
                <a:gd name="T1" fmla="*/ 23 h 51"/>
                <a:gd name="T2" fmla="*/ 5 w 21"/>
                <a:gd name="T3" fmla="*/ 14 h 51"/>
                <a:gd name="T4" fmla="*/ 9 w 21"/>
                <a:gd name="T5" fmla="*/ 6 h 51"/>
                <a:gd name="T6" fmla="*/ 12 w 21"/>
                <a:gd name="T7" fmla="*/ 2 h 51"/>
                <a:gd name="T8" fmla="*/ 13 w 21"/>
                <a:gd name="T9" fmla="*/ 1 h 51"/>
                <a:gd name="T10" fmla="*/ 14 w 21"/>
                <a:gd name="T11" fmla="*/ 0 h 51"/>
                <a:gd name="T12" fmla="*/ 17 w 21"/>
                <a:gd name="T13" fmla="*/ 0 h 51"/>
                <a:gd name="T14" fmla="*/ 19 w 21"/>
                <a:gd name="T15" fmla="*/ 2 h 51"/>
                <a:gd name="T16" fmla="*/ 21 w 21"/>
                <a:gd name="T17" fmla="*/ 8 h 51"/>
                <a:gd name="T18" fmla="*/ 19 w 21"/>
                <a:gd name="T19" fmla="*/ 16 h 51"/>
                <a:gd name="T20" fmla="*/ 18 w 21"/>
                <a:gd name="T21" fmla="*/ 26 h 51"/>
                <a:gd name="T22" fmla="*/ 16 w 21"/>
                <a:gd name="T23" fmla="*/ 37 h 51"/>
                <a:gd name="T24" fmla="*/ 12 w 21"/>
                <a:gd name="T25" fmla="*/ 44 h 51"/>
                <a:gd name="T26" fmla="*/ 11 w 21"/>
                <a:gd name="T27" fmla="*/ 47 h 51"/>
                <a:gd name="T28" fmla="*/ 8 w 21"/>
                <a:gd name="T29" fmla="*/ 49 h 51"/>
                <a:gd name="T30" fmla="*/ 7 w 21"/>
                <a:gd name="T31" fmla="*/ 51 h 51"/>
                <a:gd name="T32" fmla="*/ 4 w 21"/>
                <a:gd name="T33" fmla="*/ 51 h 51"/>
                <a:gd name="T34" fmla="*/ 3 w 21"/>
                <a:gd name="T35" fmla="*/ 49 h 51"/>
                <a:gd name="T36" fmla="*/ 2 w 21"/>
                <a:gd name="T37" fmla="*/ 48 h 51"/>
                <a:gd name="T38" fmla="*/ 2 w 21"/>
                <a:gd name="T39" fmla="*/ 44 h 51"/>
                <a:gd name="T40" fmla="*/ 0 w 21"/>
                <a:gd name="T41" fmla="*/ 42 h 51"/>
                <a:gd name="T42" fmla="*/ 2 w 21"/>
                <a:gd name="T43" fmla="*/ 33 h 51"/>
                <a:gd name="T44" fmla="*/ 3 w 21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51">
                  <a:moveTo>
                    <a:pt x="3" y="23"/>
                  </a:moveTo>
                  <a:lnTo>
                    <a:pt x="5" y="14"/>
                  </a:lnTo>
                  <a:lnTo>
                    <a:pt x="9" y="6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8"/>
                  </a:lnTo>
                  <a:lnTo>
                    <a:pt x="19" y="16"/>
                  </a:lnTo>
                  <a:lnTo>
                    <a:pt x="18" y="26"/>
                  </a:lnTo>
                  <a:lnTo>
                    <a:pt x="16" y="37"/>
                  </a:lnTo>
                  <a:lnTo>
                    <a:pt x="12" y="44"/>
                  </a:lnTo>
                  <a:lnTo>
                    <a:pt x="11" y="47"/>
                  </a:lnTo>
                  <a:lnTo>
                    <a:pt x="8" y="49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3" y="23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4" name="Freeform 660"/>
            <p:cNvSpPr>
              <a:spLocks/>
            </p:cNvSpPr>
            <p:nvPr/>
          </p:nvSpPr>
          <p:spPr bwMode="auto">
            <a:xfrm>
              <a:off x="3049" y="2515"/>
              <a:ext cx="55" cy="31"/>
            </a:xfrm>
            <a:custGeom>
              <a:avLst/>
              <a:gdLst>
                <a:gd name="T0" fmla="*/ 55 w 55"/>
                <a:gd name="T1" fmla="*/ 4 h 31"/>
                <a:gd name="T2" fmla="*/ 10 w 55"/>
                <a:gd name="T3" fmla="*/ 31 h 31"/>
                <a:gd name="T4" fmla="*/ 0 w 55"/>
                <a:gd name="T5" fmla="*/ 27 h 31"/>
                <a:gd name="T6" fmla="*/ 43 w 55"/>
                <a:gd name="T7" fmla="*/ 0 h 31"/>
                <a:gd name="T8" fmla="*/ 55 w 55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55" y="4"/>
                  </a:moveTo>
                  <a:lnTo>
                    <a:pt x="10" y="31"/>
                  </a:lnTo>
                  <a:lnTo>
                    <a:pt x="0" y="27"/>
                  </a:lnTo>
                  <a:lnTo>
                    <a:pt x="43" y="0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5" name="Freeform 661"/>
            <p:cNvSpPr>
              <a:spLocks/>
            </p:cNvSpPr>
            <p:nvPr/>
          </p:nvSpPr>
          <p:spPr bwMode="auto">
            <a:xfrm>
              <a:off x="3049" y="2515"/>
              <a:ext cx="55" cy="31"/>
            </a:xfrm>
            <a:custGeom>
              <a:avLst/>
              <a:gdLst>
                <a:gd name="T0" fmla="*/ 55 w 55"/>
                <a:gd name="T1" fmla="*/ 4 h 31"/>
                <a:gd name="T2" fmla="*/ 10 w 55"/>
                <a:gd name="T3" fmla="*/ 31 h 31"/>
                <a:gd name="T4" fmla="*/ 0 w 55"/>
                <a:gd name="T5" fmla="*/ 27 h 31"/>
                <a:gd name="T6" fmla="*/ 43 w 55"/>
                <a:gd name="T7" fmla="*/ 0 h 31"/>
                <a:gd name="T8" fmla="*/ 55 w 55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55" y="4"/>
                  </a:moveTo>
                  <a:lnTo>
                    <a:pt x="10" y="31"/>
                  </a:lnTo>
                  <a:lnTo>
                    <a:pt x="0" y="27"/>
                  </a:lnTo>
                  <a:lnTo>
                    <a:pt x="43" y="0"/>
                  </a:lnTo>
                  <a:lnTo>
                    <a:pt x="55" y="4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6" name="Freeform 662"/>
            <p:cNvSpPr>
              <a:spLocks/>
            </p:cNvSpPr>
            <p:nvPr/>
          </p:nvSpPr>
          <p:spPr bwMode="auto">
            <a:xfrm>
              <a:off x="3298" y="2583"/>
              <a:ext cx="110" cy="31"/>
            </a:xfrm>
            <a:custGeom>
              <a:avLst/>
              <a:gdLst>
                <a:gd name="T0" fmla="*/ 109 w 110"/>
                <a:gd name="T1" fmla="*/ 31 h 31"/>
                <a:gd name="T2" fmla="*/ 0 w 110"/>
                <a:gd name="T3" fmla="*/ 5 h 31"/>
                <a:gd name="T4" fmla="*/ 2 w 110"/>
                <a:gd name="T5" fmla="*/ 0 h 31"/>
                <a:gd name="T6" fmla="*/ 110 w 110"/>
                <a:gd name="T7" fmla="*/ 26 h 31"/>
                <a:gd name="T8" fmla="*/ 109 w 1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1">
                  <a:moveTo>
                    <a:pt x="109" y="31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10" y="26"/>
                  </a:lnTo>
                  <a:lnTo>
                    <a:pt x="109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7" name="Freeform 663"/>
            <p:cNvSpPr>
              <a:spLocks/>
            </p:cNvSpPr>
            <p:nvPr/>
          </p:nvSpPr>
          <p:spPr bwMode="auto">
            <a:xfrm>
              <a:off x="3279" y="2666"/>
              <a:ext cx="110" cy="30"/>
            </a:xfrm>
            <a:custGeom>
              <a:avLst/>
              <a:gdLst>
                <a:gd name="T0" fmla="*/ 109 w 110"/>
                <a:gd name="T1" fmla="*/ 30 h 30"/>
                <a:gd name="T2" fmla="*/ 0 w 110"/>
                <a:gd name="T3" fmla="*/ 5 h 30"/>
                <a:gd name="T4" fmla="*/ 1 w 110"/>
                <a:gd name="T5" fmla="*/ 0 h 30"/>
                <a:gd name="T6" fmla="*/ 110 w 110"/>
                <a:gd name="T7" fmla="*/ 24 h 30"/>
                <a:gd name="T8" fmla="*/ 109 w 11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0">
                  <a:moveTo>
                    <a:pt x="109" y="30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110" y="24"/>
                  </a:lnTo>
                  <a:lnTo>
                    <a:pt x="109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8" name="Freeform 664"/>
            <p:cNvSpPr>
              <a:spLocks/>
            </p:cNvSpPr>
            <p:nvPr/>
          </p:nvSpPr>
          <p:spPr bwMode="auto">
            <a:xfrm>
              <a:off x="3294" y="2633"/>
              <a:ext cx="68" cy="82"/>
            </a:xfrm>
            <a:custGeom>
              <a:avLst/>
              <a:gdLst>
                <a:gd name="T0" fmla="*/ 68 w 68"/>
                <a:gd name="T1" fmla="*/ 54 h 82"/>
                <a:gd name="T2" fmla="*/ 20 w 68"/>
                <a:gd name="T3" fmla="*/ 0 h 82"/>
                <a:gd name="T4" fmla="*/ 0 w 68"/>
                <a:gd name="T5" fmla="*/ 82 h 82"/>
                <a:gd name="T6" fmla="*/ 68 w 68"/>
                <a:gd name="T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2">
                  <a:moveTo>
                    <a:pt x="68" y="54"/>
                  </a:moveTo>
                  <a:lnTo>
                    <a:pt x="20" y="0"/>
                  </a:lnTo>
                  <a:lnTo>
                    <a:pt x="0" y="82"/>
                  </a:lnTo>
                  <a:lnTo>
                    <a:pt x="68" y="54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9" name="Freeform 665"/>
            <p:cNvSpPr>
              <a:spLocks/>
            </p:cNvSpPr>
            <p:nvPr/>
          </p:nvSpPr>
          <p:spPr bwMode="auto">
            <a:xfrm>
              <a:off x="3294" y="2633"/>
              <a:ext cx="68" cy="82"/>
            </a:xfrm>
            <a:custGeom>
              <a:avLst/>
              <a:gdLst>
                <a:gd name="T0" fmla="*/ 68 w 68"/>
                <a:gd name="T1" fmla="*/ 54 h 82"/>
                <a:gd name="T2" fmla="*/ 20 w 68"/>
                <a:gd name="T3" fmla="*/ 0 h 82"/>
                <a:gd name="T4" fmla="*/ 0 w 68"/>
                <a:gd name="T5" fmla="*/ 82 h 82"/>
                <a:gd name="T6" fmla="*/ 68 w 68"/>
                <a:gd name="T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2">
                  <a:moveTo>
                    <a:pt x="68" y="54"/>
                  </a:moveTo>
                  <a:lnTo>
                    <a:pt x="20" y="0"/>
                  </a:lnTo>
                  <a:lnTo>
                    <a:pt x="0" y="82"/>
                  </a:lnTo>
                  <a:lnTo>
                    <a:pt x="68" y="54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0" name="Freeform 666"/>
            <p:cNvSpPr>
              <a:spLocks/>
            </p:cNvSpPr>
            <p:nvPr/>
          </p:nvSpPr>
          <p:spPr bwMode="auto">
            <a:xfrm>
              <a:off x="3314" y="2551"/>
              <a:ext cx="66" cy="82"/>
            </a:xfrm>
            <a:custGeom>
              <a:avLst/>
              <a:gdLst>
                <a:gd name="T0" fmla="*/ 66 w 66"/>
                <a:gd name="T1" fmla="*/ 54 h 82"/>
                <a:gd name="T2" fmla="*/ 18 w 66"/>
                <a:gd name="T3" fmla="*/ 0 h 82"/>
                <a:gd name="T4" fmla="*/ 0 w 66"/>
                <a:gd name="T5" fmla="*/ 82 h 82"/>
                <a:gd name="T6" fmla="*/ 66 w 66"/>
                <a:gd name="T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2">
                  <a:moveTo>
                    <a:pt x="66" y="54"/>
                  </a:moveTo>
                  <a:lnTo>
                    <a:pt x="18" y="0"/>
                  </a:lnTo>
                  <a:lnTo>
                    <a:pt x="0" y="82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1" name="Freeform 667"/>
            <p:cNvSpPr>
              <a:spLocks/>
            </p:cNvSpPr>
            <p:nvPr/>
          </p:nvSpPr>
          <p:spPr bwMode="auto">
            <a:xfrm>
              <a:off x="3314" y="2551"/>
              <a:ext cx="66" cy="82"/>
            </a:xfrm>
            <a:custGeom>
              <a:avLst/>
              <a:gdLst>
                <a:gd name="T0" fmla="*/ 66 w 66"/>
                <a:gd name="T1" fmla="*/ 54 h 82"/>
                <a:gd name="T2" fmla="*/ 18 w 66"/>
                <a:gd name="T3" fmla="*/ 0 h 82"/>
                <a:gd name="T4" fmla="*/ 0 w 66"/>
                <a:gd name="T5" fmla="*/ 82 h 82"/>
                <a:gd name="T6" fmla="*/ 66 w 66"/>
                <a:gd name="T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2">
                  <a:moveTo>
                    <a:pt x="66" y="54"/>
                  </a:moveTo>
                  <a:lnTo>
                    <a:pt x="18" y="0"/>
                  </a:lnTo>
                  <a:lnTo>
                    <a:pt x="0" y="82"/>
                  </a:lnTo>
                  <a:lnTo>
                    <a:pt x="66" y="54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2" name="Freeform 668"/>
            <p:cNvSpPr>
              <a:spLocks noEditPoints="1"/>
            </p:cNvSpPr>
            <p:nvPr/>
          </p:nvSpPr>
          <p:spPr bwMode="auto">
            <a:xfrm>
              <a:off x="1314" y="2122"/>
              <a:ext cx="403" cy="309"/>
            </a:xfrm>
            <a:custGeom>
              <a:avLst/>
              <a:gdLst>
                <a:gd name="T0" fmla="*/ 5 w 403"/>
                <a:gd name="T1" fmla="*/ 298 h 309"/>
                <a:gd name="T2" fmla="*/ 398 w 403"/>
                <a:gd name="T3" fmla="*/ 298 h 309"/>
                <a:gd name="T4" fmla="*/ 398 w 403"/>
                <a:gd name="T5" fmla="*/ 309 h 309"/>
                <a:gd name="T6" fmla="*/ 5 w 403"/>
                <a:gd name="T7" fmla="*/ 309 h 309"/>
                <a:gd name="T8" fmla="*/ 5 w 403"/>
                <a:gd name="T9" fmla="*/ 298 h 309"/>
                <a:gd name="T10" fmla="*/ 403 w 403"/>
                <a:gd name="T11" fmla="*/ 304 h 309"/>
                <a:gd name="T12" fmla="*/ 403 w 403"/>
                <a:gd name="T13" fmla="*/ 309 h 309"/>
                <a:gd name="T14" fmla="*/ 398 w 403"/>
                <a:gd name="T15" fmla="*/ 309 h 309"/>
                <a:gd name="T16" fmla="*/ 398 w 403"/>
                <a:gd name="T17" fmla="*/ 304 h 309"/>
                <a:gd name="T18" fmla="*/ 403 w 403"/>
                <a:gd name="T19" fmla="*/ 304 h 309"/>
                <a:gd name="T20" fmla="*/ 393 w 403"/>
                <a:gd name="T21" fmla="*/ 304 h 309"/>
                <a:gd name="T22" fmla="*/ 393 w 403"/>
                <a:gd name="T23" fmla="*/ 5 h 309"/>
                <a:gd name="T24" fmla="*/ 403 w 403"/>
                <a:gd name="T25" fmla="*/ 5 h 309"/>
                <a:gd name="T26" fmla="*/ 403 w 403"/>
                <a:gd name="T27" fmla="*/ 304 h 309"/>
                <a:gd name="T28" fmla="*/ 393 w 403"/>
                <a:gd name="T29" fmla="*/ 304 h 309"/>
                <a:gd name="T30" fmla="*/ 398 w 403"/>
                <a:gd name="T31" fmla="*/ 0 h 309"/>
                <a:gd name="T32" fmla="*/ 403 w 403"/>
                <a:gd name="T33" fmla="*/ 0 h 309"/>
                <a:gd name="T34" fmla="*/ 403 w 403"/>
                <a:gd name="T35" fmla="*/ 5 h 309"/>
                <a:gd name="T36" fmla="*/ 398 w 403"/>
                <a:gd name="T37" fmla="*/ 5 h 309"/>
                <a:gd name="T38" fmla="*/ 398 w 403"/>
                <a:gd name="T39" fmla="*/ 0 h 309"/>
                <a:gd name="T40" fmla="*/ 398 w 403"/>
                <a:gd name="T41" fmla="*/ 11 h 309"/>
                <a:gd name="T42" fmla="*/ 5 w 403"/>
                <a:gd name="T43" fmla="*/ 11 h 309"/>
                <a:gd name="T44" fmla="*/ 5 w 403"/>
                <a:gd name="T45" fmla="*/ 0 h 309"/>
                <a:gd name="T46" fmla="*/ 398 w 403"/>
                <a:gd name="T47" fmla="*/ 0 h 309"/>
                <a:gd name="T48" fmla="*/ 398 w 403"/>
                <a:gd name="T49" fmla="*/ 11 h 309"/>
                <a:gd name="T50" fmla="*/ 0 w 403"/>
                <a:gd name="T51" fmla="*/ 5 h 309"/>
                <a:gd name="T52" fmla="*/ 0 w 403"/>
                <a:gd name="T53" fmla="*/ 0 h 309"/>
                <a:gd name="T54" fmla="*/ 5 w 403"/>
                <a:gd name="T55" fmla="*/ 0 h 309"/>
                <a:gd name="T56" fmla="*/ 5 w 403"/>
                <a:gd name="T57" fmla="*/ 5 h 309"/>
                <a:gd name="T58" fmla="*/ 0 w 403"/>
                <a:gd name="T59" fmla="*/ 5 h 309"/>
                <a:gd name="T60" fmla="*/ 10 w 403"/>
                <a:gd name="T61" fmla="*/ 5 h 309"/>
                <a:gd name="T62" fmla="*/ 10 w 403"/>
                <a:gd name="T63" fmla="*/ 304 h 309"/>
                <a:gd name="T64" fmla="*/ 0 w 403"/>
                <a:gd name="T65" fmla="*/ 304 h 309"/>
                <a:gd name="T66" fmla="*/ 0 w 403"/>
                <a:gd name="T67" fmla="*/ 5 h 309"/>
                <a:gd name="T68" fmla="*/ 10 w 403"/>
                <a:gd name="T69" fmla="*/ 5 h 309"/>
                <a:gd name="T70" fmla="*/ 5 w 403"/>
                <a:gd name="T71" fmla="*/ 309 h 309"/>
                <a:gd name="T72" fmla="*/ 0 w 403"/>
                <a:gd name="T73" fmla="*/ 309 h 309"/>
                <a:gd name="T74" fmla="*/ 0 w 403"/>
                <a:gd name="T75" fmla="*/ 304 h 309"/>
                <a:gd name="T76" fmla="*/ 5 w 403"/>
                <a:gd name="T77" fmla="*/ 304 h 309"/>
                <a:gd name="T78" fmla="*/ 5 w 403"/>
                <a:gd name="T7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3" h="309">
                  <a:moveTo>
                    <a:pt x="5" y="298"/>
                  </a:moveTo>
                  <a:lnTo>
                    <a:pt x="398" y="298"/>
                  </a:lnTo>
                  <a:lnTo>
                    <a:pt x="398" y="309"/>
                  </a:lnTo>
                  <a:lnTo>
                    <a:pt x="5" y="309"/>
                  </a:lnTo>
                  <a:lnTo>
                    <a:pt x="5" y="298"/>
                  </a:lnTo>
                  <a:close/>
                  <a:moveTo>
                    <a:pt x="403" y="304"/>
                  </a:moveTo>
                  <a:lnTo>
                    <a:pt x="403" y="309"/>
                  </a:lnTo>
                  <a:lnTo>
                    <a:pt x="398" y="309"/>
                  </a:lnTo>
                  <a:lnTo>
                    <a:pt x="398" y="304"/>
                  </a:lnTo>
                  <a:lnTo>
                    <a:pt x="403" y="304"/>
                  </a:lnTo>
                  <a:close/>
                  <a:moveTo>
                    <a:pt x="393" y="304"/>
                  </a:moveTo>
                  <a:lnTo>
                    <a:pt x="393" y="5"/>
                  </a:lnTo>
                  <a:lnTo>
                    <a:pt x="403" y="5"/>
                  </a:lnTo>
                  <a:lnTo>
                    <a:pt x="403" y="304"/>
                  </a:lnTo>
                  <a:lnTo>
                    <a:pt x="393" y="304"/>
                  </a:lnTo>
                  <a:close/>
                  <a:moveTo>
                    <a:pt x="398" y="0"/>
                  </a:moveTo>
                  <a:lnTo>
                    <a:pt x="403" y="0"/>
                  </a:lnTo>
                  <a:lnTo>
                    <a:pt x="403" y="5"/>
                  </a:lnTo>
                  <a:lnTo>
                    <a:pt x="398" y="5"/>
                  </a:lnTo>
                  <a:lnTo>
                    <a:pt x="398" y="0"/>
                  </a:lnTo>
                  <a:close/>
                  <a:moveTo>
                    <a:pt x="398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398" y="0"/>
                  </a:lnTo>
                  <a:lnTo>
                    <a:pt x="398" y="11"/>
                  </a:lnTo>
                  <a:close/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10" y="5"/>
                  </a:moveTo>
                  <a:lnTo>
                    <a:pt x="10" y="304"/>
                  </a:lnTo>
                  <a:lnTo>
                    <a:pt x="0" y="304"/>
                  </a:lnTo>
                  <a:lnTo>
                    <a:pt x="0" y="5"/>
                  </a:lnTo>
                  <a:lnTo>
                    <a:pt x="10" y="5"/>
                  </a:lnTo>
                  <a:close/>
                  <a:moveTo>
                    <a:pt x="5" y="309"/>
                  </a:moveTo>
                  <a:lnTo>
                    <a:pt x="0" y="309"/>
                  </a:lnTo>
                  <a:lnTo>
                    <a:pt x="0" y="304"/>
                  </a:lnTo>
                  <a:lnTo>
                    <a:pt x="5" y="304"/>
                  </a:lnTo>
                  <a:lnTo>
                    <a:pt x="5" y="30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3" name="Rectangle 669"/>
            <p:cNvSpPr>
              <a:spLocks noChangeArrowheads="1"/>
            </p:cNvSpPr>
            <p:nvPr/>
          </p:nvSpPr>
          <p:spPr bwMode="auto">
            <a:xfrm>
              <a:off x="1040" y="2267"/>
              <a:ext cx="275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4" name="Rectangle 670"/>
            <p:cNvSpPr>
              <a:spLocks noChangeArrowheads="1"/>
            </p:cNvSpPr>
            <p:nvPr/>
          </p:nvSpPr>
          <p:spPr bwMode="auto">
            <a:xfrm>
              <a:off x="578" y="2189"/>
              <a:ext cx="458" cy="289"/>
            </a:xfrm>
            <a:prstGeom prst="rect">
              <a:avLst/>
            </a:pr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5" name="Rectangle 671"/>
            <p:cNvSpPr>
              <a:spLocks noChangeArrowheads="1"/>
            </p:cNvSpPr>
            <p:nvPr/>
          </p:nvSpPr>
          <p:spPr bwMode="auto">
            <a:xfrm>
              <a:off x="578" y="2189"/>
              <a:ext cx="458" cy="289"/>
            </a:xfrm>
            <a:prstGeom prst="rect">
              <a:avLst/>
            </a:prstGeom>
            <a:noFill/>
            <a:ln w="15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6" name="Rectangle 672"/>
            <p:cNvSpPr>
              <a:spLocks noChangeArrowheads="1"/>
            </p:cNvSpPr>
            <p:nvPr/>
          </p:nvSpPr>
          <p:spPr bwMode="auto">
            <a:xfrm>
              <a:off x="676" y="2247"/>
              <a:ext cx="2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1F1A17"/>
                  </a:solidFill>
                </a:rPr>
                <a:t>Vacuum/</a:t>
              </a:r>
              <a:endParaRPr lang="ru-RU"/>
            </a:p>
          </p:txBody>
        </p:sp>
        <p:sp>
          <p:nvSpPr>
            <p:cNvPr id="667297" name="Rectangle 673"/>
            <p:cNvSpPr>
              <a:spLocks noChangeArrowheads="1"/>
            </p:cNvSpPr>
            <p:nvPr/>
          </p:nvSpPr>
          <p:spPr bwMode="auto">
            <a:xfrm>
              <a:off x="676" y="2318"/>
              <a:ext cx="2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1F1A17"/>
                  </a:solidFill>
                </a:rPr>
                <a:t>Pressure</a:t>
              </a:r>
              <a:endParaRPr lang="ru-RU"/>
            </a:p>
          </p:txBody>
        </p:sp>
        <p:sp>
          <p:nvSpPr>
            <p:cNvPr id="667298" name="Freeform 674"/>
            <p:cNvSpPr>
              <a:spLocks noEditPoints="1"/>
            </p:cNvSpPr>
            <p:nvPr/>
          </p:nvSpPr>
          <p:spPr bwMode="auto">
            <a:xfrm>
              <a:off x="1095" y="2015"/>
              <a:ext cx="145" cy="144"/>
            </a:xfrm>
            <a:custGeom>
              <a:avLst/>
              <a:gdLst>
                <a:gd name="T0" fmla="*/ 73 w 145"/>
                <a:gd name="T1" fmla="*/ 11 h 144"/>
                <a:gd name="T2" fmla="*/ 73 w 145"/>
                <a:gd name="T3" fmla="*/ 0 h 144"/>
                <a:gd name="T4" fmla="*/ 95 w 145"/>
                <a:gd name="T5" fmla="*/ 4 h 144"/>
                <a:gd name="T6" fmla="*/ 113 w 145"/>
                <a:gd name="T7" fmla="*/ 13 h 144"/>
                <a:gd name="T8" fmla="*/ 117 w 145"/>
                <a:gd name="T9" fmla="*/ 29 h 144"/>
                <a:gd name="T10" fmla="*/ 86 w 145"/>
                <a:gd name="T11" fmla="*/ 13 h 144"/>
                <a:gd name="T12" fmla="*/ 124 w 145"/>
                <a:gd name="T13" fmla="*/ 22 h 144"/>
                <a:gd name="T14" fmla="*/ 136 w 145"/>
                <a:gd name="T15" fmla="*/ 38 h 144"/>
                <a:gd name="T16" fmla="*/ 144 w 145"/>
                <a:gd name="T17" fmla="*/ 57 h 144"/>
                <a:gd name="T18" fmla="*/ 135 w 145"/>
                <a:gd name="T19" fmla="*/ 73 h 144"/>
                <a:gd name="T20" fmla="*/ 124 w 145"/>
                <a:gd name="T21" fmla="*/ 38 h 144"/>
                <a:gd name="T22" fmla="*/ 145 w 145"/>
                <a:gd name="T23" fmla="*/ 73 h 144"/>
                <a:gd name="T24" fmla="*/ 135 w 145"/>
                <a:gd name="T25" fmla="*/ 73 h 144"/>
                <a:gd name="T26" fmla="*/ 145 w 145"/>
                <a:gd name="T27" fmla="*/ 73 h 144"/>
                <a:gd name="T28" fmla="*/ 145 w 145"/>
                <a:gd name="T29" fmla="*/ 73 h 144"/>
                <a:gd name="T30" fmla="*/ 144 w 145"/>
                <a:gd name="T31" fmla="*/ 87 h 144"/>
                <a:gd name="T32" fmla="*/ 136 w 145"/>
                <a:gd name="T33" fmla="*/ 107 h 144"/>
                <a:gd name="T34" fmla="*/ 124 w 145"/>
                <a:gd name="T35" fmla="*/ 124 h 144"/>
                <a:gd name="T36" fmla="*/ 129 w 145"/>
                <a:gd name="T37" fmla="*/ 96 h 144"/>
                <a:gd name="T38" fmla="*/ 145 w 145"/>
                <a:gd name="T39" fmla="*/ 73 h 144"/>
                <a:gd name="T40" fmla="*/ 121 w 145"/>
                <a:gd name="T41" fmla="*/ 120 h 144"/>
                <a:gd name="T42" fmla="*/ 119 w 145"/>
                <a:gd name="T43" fmla="*/ 128 h 144"/>
                <a:gd name="T44" fmla="*/ 101 w 145"/>
                <a:gd name="T45" fmla="*/ 139 h 144"/>
                <a:gd name="T46" fmla="*/ 81 w 145"/>
                <a:gd name="T47" fmla="*/ 144 h 144"/>
                <a:gd name="T48" fmla="*/ 86 w 145"/>
                <a:gd name="T49" fmla="*/ 133 h 144"/>
                <a:gd name="T50" fmla="*/ 117 w 145"/>
                <a:gd name="T51" fmla="*/ 116 h 144"/>
                <a:gd name="T52" fmla="*/ 73 w 145"/>
                <a:gd name="T53" fmla="*/ 144 h 144"/>
                <a:gd name="T54" fmla="*/ 73 w 145"/>
                <a:gd name="T55" fmla="*/ 144 h 144"/>
                <a:gd name="T56" fmla="*/ 73 w 145"/>
                <a:gd name="T57" fmla="*/ 134 h 144"/>
                <a:gd name="T58" fmla="*/ 73 w 145"/>
                <a:gd name="T59" fmla="*/ 144 h 144"/>
                <a:gd name="T60" fmla="*/ 51 w 145"/>
                <a:gd name="T61" fmla="*/ 142 h 144"/>
                <a:gd name="T62" fmla="*/ 32 w 145"/>
                <a:gd name="T63" fmla="*/ 132 h 144"/>
                <a:gd name="T64" fmla="*/ 30 w 145"/>
                <a:gd name="T65" fmla="*/ 116 h 144"/>
                <a:gd name="T66" fmla="*/ 60 w 145"/>
                <a:gd name="T67" fmla="*/ 133 h 144"/>
                <a:gd name="T68" fmla="*/ 22 w 145"/>
                <a:gd name="T69" fmla="*/ 124 h 144"/>
                <a:gd name="T70" fmla="*/ 9 w 145"/>
                <a:gd name="T71" fmla="*/ 107 h 144"/>
                <a:gd name="T72" fmla="*/ 3 w 145"/>
                <a:gd name="T73" fmla="*/ 87 h 144"/>
                <a:gd name="T74" fmla="*/ 12 w 145"/>
                <a:gd name="T75" fmla="*/ 73 h 144"/>
                <a:gd name="T76" fmla="*/ 22 w 145"/>
                <a:gd name="T77" fmla="*/ 107 h 144"/>
                <a:gd name="T78" fmla="*/ 0 w 145"/>
                <a:gd name="T79" fmla="*/ 73 h 144"/>
                <a:gd name="T80" fmla="*/ 12 w 145"/>
                <a:gd name="T81" fmla="*/ 73 h 144"/>
                <a:gd name="T82" fmla="*/ 0 w 145"/>
                <a:gd name="T83" fmla="*/ 73 h 144"/>
                <a:gd name="T84" fmla="*/ 0 w 145"/>
                <a:gd name="T85" fmla="*/ 73 h 144"/>
                <a:gd name="T86" fmla="*/ 3 w 145"/>
                <a:gd name="T87" fmla="*/ 57 h 144"/>
                <a:gd name="T88" fmla="*/ 9 w 145"/>
                <a:gd name="T89" fmla="*/ 38 h 144"/>
                <a:gd name="T90" fmla="*/ 22 w 145"/>
                <a:gd name="T91" fmla="*/ 22 h 144"/>
                <a:gd name="T92" fmla="*/ 17 w 145"/>
                <a:gd name="T93" fmla="*/ 48 h 144"/>
                <a:gd name="T94" fmla="*/ 0 w 145"/>
                <a:gd name="T95" fmla="*/ 73 h 144"/>
                <a:gd name="T96" fmla="*/ 32 w 145"/>
                <a:gd name="T97" fmla="*/ 13 h 144"/>
                <a:gd name="T98" fmla="*/ 51 w 145"/>
                <a:gd name="T99" fmla="*/ 4 h 144"/>
                <a:gd name="T100" fmla="*/ 73 w 145"/>
                <a:gd name="T101" fmla="*/ 0 h 144"/>
                <a:gd name="T102" fmla="*/ 49 w 145"/>
                <a:gd name="T103" fmla="*/ 15 h 144"/>
                <a:gd name="T104" fmla="*/ 22 w 145"/>
                <a:gd name="T105" fmla="*/ 22 h 144"/>
                <a:gd name="T106" fmla="*/ 73 w 145"/>
                <a:gd name="T107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44">
                  <a:moveTo>
                    <a:pt x="73" y="0"/>
                  </a:moveTo>
                  <a:lnTo>
                    <a:pt x="73" y="0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0"/>
                  </a:lnTo>
                  <a:close/>
                  <a:moveTo>
                    <a:pt x="73" y="0"/>
                  </a:moveTo>
                  <a:lnTo>
                    <a:pt x="81" y="1"/>
                  </a:lnTo>
                  <a:lnTo>
                    <a:pt x="87" y="1"/>
                  </a:lnTo>
                  <a:lnTo>
                    <a:pt x="95" y="4"/>
                  </a:lnTo>
                  <a:lnTo>
                    <a:pt x="101" y="6"/>
                  </a:lnTo>
                  <a:lnTo>
                    <a:pt x="108" y="9"/>
                  </a:lnTo>
                  <a:lnTo>
                    <a:pt x="113" y="13"/>
                  </a:lnTo>
                  <a:lnTo>
                    <a:pt x="119" y="16"/>
                  </a:lnTo>
                  <a:lnTo>
                    <a:pt x="124" y="22"/>
                  </a:lnTo>
                  <a:lnTo>
                    <a:pt x="117" y="29"/>
                  </a:lnTo>
                  <a:lnTo>
                    <a:pt x="108" y="22"/>
                  </a:lnTo>
                  <a:lnTo>
                    <a:pt x="97" y="15"/>
                  </a:lnTo>
                  <a:lnTo>
                    <a:pt x="86" y="13"/>
                  </a:lnTo>
                  <a:lnTo>
                    <a:pt x="73" y="11"/>
                  </a:lnTo>
                  <a:lnTo>
                    <a:pt x="73" y="0"/>
                  </a:lnTo>
                  <a:close/>
                  <a:moveTo>
                    <a:pt x="124" y="22"/>
                  </a:moveTo>
                  <a:lnTo>
                    <a:pt x="128" y="27"/>
                  </a:lnTo>
                  <a:lnTo>
                    <a:pt x="133" y="32"/>
                  </a:lnTo>
                  <a:lnTo>
                    <a:pt x="136" y="38"/>
                  </a:lnTo>
                  <a:lnTo>
                    <a:pt x="140" y="45"/>
                  </a:lnTo>
                  <a:lnTo>
                    <a:pt x="142" y="51"/>
                  </a:lnTo>
                  <a:lnTo>
                    <a:pt x="144" y="57"/>
                  </a:lnTo>
                  <a:lnTo>
                    <a:pt x="145" y="65"/>
                  </a:lnTo>
                  <a:lnTo>
                    <a:pt x="145" y="73"/>
                  </a:lnTo>
                  <a:lnTo>
                    <a:pt x="135" y="73"/>
                  </a:lnTo>
                  <a:lnTo>
                    <a:pt x="133" y="60"/>
                  </a:lnTo>
                  <a:lnTo>
                    <a:pt x="129" y="48"/>
                  </a:lnTo>
                  <a:lnTo>
                    <a:pt x="124" y="38"/>
                  </a:lnTo>
                  <a:lnTo>
                    <a:pt x="117" y="29"/>
                  </a:lnTo>
                  <a:lnTo>
                    <a:pt x="124" y="22"/>
                  </a:lnTo>
                  <a:close/>
                  <a:moveTo>
                    <a:pt x="145" y="73"/>
                  </a:moveTo>
                  <a:lnTo>
                    <a:pt x="145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45" y="73"/>
                  </a:lnTo>
                  <a:close/>
                  <a:moveTo>
                    <a:pt x="145" y="73"/>
                  </a:moveTo>
                  <a:lnTo>
                    <a:pt x="145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45" y="73"/>
                  </a:lnTo>
                  <a:close/>
                  <a:moveTo>
                    <a:pt x="145" y="73"/>
                  </a:moveTo>
                  <a:lnTo>
                    <a:pt x="145" y="79"/>
                  </a:lnTo>
                  <a:lnTo>
                    <a:pt x="144" y="87"/>
                  </a:lnTo>
                  <a:lnTo>
                    <a:pt x="142" y="93"/>
                  </a:lnTo>
                  <a:lnTo>
                    <a:pt x="140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8" y="119"/>
                  </a:lnTo>
                  <a:lnTo>
                    <a:pt x="124" y="124"/>
                  </a:lnTo>
                  <a:lnTo>
                    <a:pt x="117" y="116"/>
                  </a:lnTo>
                  <a:lnTo>
                    <a:pt x="124" y="107"/>
                  </a:lnTo>
                  <a:lnTo>
                    <a:pt x="129" y="96"/>
                  </a:lnTo>
                  <a:lnTo>
                    <a:pt x="133" y="84"/>
                  </a:lnTo>
                  <a:lnTo>
                    <a:pt x="135" y="73"/>
                  </a:lnTo>
                  <a:lnTo>
                    <a:pt x="145" y="73"/>
                  </a:lnTo>
                  <a:close/>
                  <a:moveTo>
                    <a:pt x="124" y="124"/>
                  </a:moveTo>
                  <a:lnTo>
                    <a:pt x="124" y="124"/>
                  </a:lnTo>
                  <a:lnTo>
                    <a:pt x="121" y="120"/>
                  </a:lnTo>
                  <a:lnTo>
                    <a:pt x="124" y="124"/>
                  </a:lnTo>
                  <a:close/>
                  <a:moveTo>
                    <a:pt x="124" y="124"/>
                  </a:moveTo>
                  <a:lnTo>
                    <a:pt x="119" y="128"/>
                  </a:lnTo>
                  <a:lnTo>
                    <a:pt x="113" y="132"/>
                  </a:lnTo>
                  <a:lnTo>
                    <a:pt x="108" y="135"/>
                  </a:lnTo>
                  <a:lnTo>
                    <a:pt x="101" y="139"/>
                  </a:lnTo>
                  <a:lnTo>
                    <a:pt x="95" y="142"/>
                  </a:lnTo>
                  <a:lnTo>
                    <a:pt x="87" y="143"/>
                  </a:lnTo>
                  <a:lnTo>
                    <a:pt x="81" y="144"/>
                  </a:lnTo>
                  <a:lnTo>
                    <a:pt x="73" y="144"/>
                  </a:lnTo>
                  <a:lnTo>
                    <a:pt x="73" y="134"/>
                  </a:lnTo>
                  <a:lnTo>
                    <a:pt x="86" y="133"/>
                  </a:lnTo>
                  <a:lnTo>
                    <a:pt x="97" y="129"/>
                  </a:lnTo>
                  <a:lnTo>
                    <a:pt x="108" y="124"/>
                  </a:lnTo>
                  <a:lnTo>
                    <a:pt x="117" y="116"/>
                  </a:lnTo>
                  <a:lnTo>
                    <a:pt x="124" y="124"/>
                  </a:lnTo>
                  <a:close/>
                  <a:moveTo>
                    <a:pt x="73" y="144"/>
                  </a:moveTo>
                  <a:lnTo>
                    <a:pt x="73" y="14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44"/>
                  </a:lnTo>
                  <a:close/>
                  <a:moveTo>
                    <a:pt x="73" y="144"/>
                  </a:moveTo>
                  <a:lnTo>
                    <a:pt x="73" y="14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44"/>
                  </a:lnTo>
                  <a:close/>
                  <a:moveTo>
                    <a:pt x="73" y="144"/>
                  </a:moveTo>
                  <a:lnTo>
                    <a:pt x="66" y="144"/>
                  </a:lnTo>
                  <a:lnTo>
                    <a:pt x="59" y="143"/>
                  </a:lnTo>
                  <a:lnTo>
                    <a:pt x="51" y="142"/>
                  </a:lnTo>
                  <a:lnTo>
                    <a:pt x="45" y="139"/>
                  </a:lnTo>
                  <a:lnTo>
                    <a:pt x="39" y="135"/>
                  </a:lnTo>
                  <a:lnTo>
                    <a:pt x="32" y="132"/>
                  </a:lnTo>
                  <a:lnTo>
                    <a:pt x="27" y="128"/>
                  </a:lnTo>
                  <a:lnTo>
                    <a:pt x="22" y="124"/>
                  </a:lnTo>
                  <a:lnTo>
                    <a:pt x="30" y="116"/>
                  </a:lnTo>
                  <a:lnTo>
                    <a:pt x="39" y="124"/>
                  </a:lnTo>
                  <a:lnTo>
                    <a:pt x="49" y="129"/>
                  </a:lnTo>
                  <a:lnTo>
                    <a:pt x="60" y="133"/>
                  </a:lnTo>
                  <a:lnTo>
                    <a:pt x="73" y="134"/>
                  </a:lnTo>
                  <a:lnTo>
                    <a:pt x="73" y="144"/>
                  </a:lnTo>
                  <a:close/>
                  <a:moveTo>
                    <a:pt x="22" y="124"/>
                  </a:moveTo>
                  <a:lnTo>
                    <a:pt x="17" y="119"/>
                  </a:lnTo>
                  <a:lnTo>
                    <a:pt x="13" y="112"/>
                  </a:lnTo>
                  <a:lnTo>
                    <a:pt x="9" y="107"/>
                  </a:lnTo>
                  <a:lnTo>
                    <a:pt x="7" y="101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3" y="84"/>
                  </a:lnTo>
                  <a:lnTo>
                    <a:pt x="17" y="96"/>
                  </a:lnTo>
                  <a:lnTo>
                    <a:pt x="22" y="107"/>
                  </a:lnTo>
                  <a:lnTo>
                    <a:pt x="30" y="116"/>
                  </a:lnTo>
                  <a:lnTo>
                    <a:pt x="22" y="124"/>
                  </a:lnTo>
                  <a:close/>
                  <a:moveTo>
                    <a:pt x="0" y="73"/>
                  </a:moveTo>
                  <a:lnTo>
                    <a:pt x="0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0" y="73"/>
                  </a:lnTo>
                  <a:close/>
                  <a:moveTo>
                    <a:pt x="0" y="73"/>
                  </a:moveTo>
                  <a:lnTo>
                    <a:pt x="0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0" y="73"/>
                  </a:lnTo>
                  <a:close/>
                  <a:moveTo>
                    <a:pt x="0" y="73"/>
                  </a:moveTo>
                  <a:lnTo>
                    <a:pt x="2" y="65"/>
                  </a:lnTo>
                  <a:lnTo>
                    <a:pt x="3" y="57"/>
                  </a:lnTo>
                  <a:lnTo>
                    <a:pt x="4" y="51"/>
                  </a:lnTo>
                  <a:lnTo>
                    <a:pt x="7" y="45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30" y="29"/>
                  </a:lnTo>
                  <a:lnTo>
                    <a:pt x="22" y="38"/>
                  </a:lnTo>
                  <a:lnTo>
                    <a:pt x="17" y="48"/>
                  </a:lnTo>
                  <a:lnTo>
                    <a:pt x="13" y="60"/>
                  </a:lnTo>
                  <a:lnTo>
                    <a:pt x="12" y="73"/>
                  </a:lnTo>
                  <a:lnTo>
                    <a:pt x="0" y="73"/>
                  </a:lnTo>
                  <a:close/>
                  <a:moveTo>
                    <a:pt x="22" y="22"/>
                  </a:moveTo>
                  <a:lnTo>
                    <a:pt x="27" y="16"/>
                  </a:lnTo>
                  <a:lnTo>
                    <a:pt x="32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9" y="1"/>
                  </a:lnTo>
                  <a:lnTo>
                    <a:pt x="66" y="1"/>
                  </a:lnTo>
                  <a:lnTo>
                    <a:pt x="73" y="0"/>
                  </a:lnTo>
                  <a:lnTo>
                    <a:pt x="73" y="11"/>
                  </a:lnTo>
                  <a:lnTo>
                    <a:pt x="60" y="13"/>
                  </a:lnTo>
                  <a:lnTo>
                    <a:pt x="49" y="15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22" y="22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9" name="Rectangle 675"/>
            <p:cNvSpPr>
              <a:spLocks noChangeArrowheads="1"/>
            </p:cNvSpPr>
            <p:nvPr/>
          </p:nvSpPr>
          <p:spPr bwMode="auto">
            <a:xfrm>
              <a:off x="1164" y="2150"/>
              <a:ext cx="12" cy="12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0" name="Freeform 676"/>
            <p:cNvSpPr>
              <a:spLocks/>
            </p:cNvSpPr>
            <p:nvPr/>
          </p:nvSpPr>
          <p:spPr bwMode="auto">
            <a:xfrm>
              <a:off x="1109" y="2062"/>
              <a:ext cx="92" cy="63"/>
            </a:xfrm>
            <a:custGeom>
              <a:avLst/>
              <a:gdLst>
                <a:gd name="T0" fmla="*/ 87 w 92"/>
                <a:gd name="T1" fmla="*/ 0 h 63"/>
                <a:gd name="T2" fmla="*/ 0 w 92"/>
                <a:gd name="T3" fmla="*/ 54 h 63"/>
                <a:gd name="T4" fmla="*/ 7 w 92"/>
                <a:gd name="T5" fmla="*/ 63 h 63"/>
                <a:gd name="T6" fmla="*/ 92 w 92"/>
                <a:gd name="T7" fmla="*/ 9 h 63"/>
                <a:gd name="T8" fmla="*/ 87 w 9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3">
                  <a:moveTo>
                    <a:pt x="87" y="0"/>
                  </a:moveTo>
                  <a:lnTo>
                    <a:pt x="0" y="54"/>
                  </a:lnTo>
                  <a:lnTo>
                    <a:pt x="7" y="63"/>
                  </a:lnTo>
                  <a:lnTo>
                    <a:pt x="92" y="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1" name="Freeform 677"/>
            <p:cNvSpPr>
              <a:spLocks/>
            </p:cNvSpPr>
            <p:nvPr/>
          </p:nvSpPr>
          <p:spPr bwMode="auto">
            <a:xfrm>
              <a:off x="1150" y="2047"/>
              <a:ext cx="81" cy="66"/>
            </a:xfrm>
            <a:custGeom>
              <a:avLst/>
              <a:gdLst>
                <a:gd name="T0" fmla="*/ 81 w 81"/>
                <a:gd name="T1" fmla="*/ 0 h 66"/>
                <a:gd name="T2" fmla="*/ 0 w 81"/>
                <a:gd name="T3" fmla="*/ 13 h 66"/>
                <a:gd name="T4" fmla="*/ 0 w 81"/>
                <a:gd name="T5" fmla="*/ 13 h 66"/>
                <a:gd name="T6" fmla="*/ 3 w 81"/>
                <a:gd name="T7" fmla="*/ 14 h 66"/>
                <a:gd name="T8" fmla="*/ 4 w 81"/>
                <a:gd name="T9" fmla="*/ 14 h 66"/>
                <a:gd name="T10" fmla="*/ 7 w 81"/>
                <a:gd name="T11" fmla="*/ 15 h 66"/>
                <a:gd name="T12" fmla="*/ 8 w 81"/>
                <a:gd name="T13" fmla="*/ 16 h 66"/>
                <a:gd name="T14" fmla="*/ 9 w 81"/>
                <a:gd name="T15" fmla="*/ 19 h 66"/>
                <a:gd name="T16" fmla="*/ 12 w 81"/>
                <a:gd name="T17" fmla="*/ 20 h 66"/>
                <a:gd name="T18" fmla="*/ 13 w 81"/>
                <a:gd name="T19" fmla="*/ 22 h 66"/>
                <a:gd name="T20" fmla="*/ 14 w 81"/>
                <a:gd name="T21" fmla="*/ 23 h 66"/>
                <a:gd name="T22" fmla="*/ 16 w 81"/>
                <a:gd name="T23" fmla="*/ 24 h 66"/>
                <a:gd name="T24" fmla="*/ 17 w 81"/>
                <a:gd name="T25" fmla="*/ 25 h 66"/>
                <a:gd name="T26" fmla="*/ 18 w 81"/>
                <a:gd name="T27" fmla="*/ 27 h 66"/>
                <a:gd name="T28" fmla="*/ 19 w 81"/>
                <a:gd name="T29" fmla="*/ 28 h 66"/>
                <a:gd name="T30" fmla="*/ 21 w 81"/>
                <a:gd name="T31" fmla="*/ 31 h 66"/>
                <a:gd name="T32" fmla="*/ 22 w 81"/>
                <a:gd name="T33" fmla="*/ 32 h 66"/>
                <a:gd name="T34" fmla="*/ 23 w 81"/>
                <a:gd name="T35" fmla="*/ 33 h 66"/>
                <a:gd name="T36" fmla="*/ 25 w 81"/>
                <a:gd name="T37" fmla="*/ 36 h 66"/>
                <a:gd name="T38" fmla="*/ 26 w 81"/>
                <a:gd name="T39" fmla="*/ 37 h 66"/>
                <a:gd name="T40" fmla="*/ 26 w 81"/>
                <a:gd name="T41" fmla="*/ 38 h 66"/>
                <a:gd name="T42" fmla="*/ 27 w 81"/>
                <a:gd name="T43" fmla="*/ 41 h 66"/>
                <a:gd name="T44" fmla="*/ 28 w 81"/>
                <a:gd name="T45" fmla="*/ 42 h 66"/>
                <a:gd name="T46" fmla="*/ 28 w 81"/>
                <a:gd name="T47" fmla="*/ 45 h 66"/>
                <a:gd name="T48" fmla="*/ 30 w 81"/>
                <a:gd name="T49" fmla="*/ 46 h 66"/>
                <a:gd name="T50" fmla="*/ 30 w 81"/>
                <a:gd name="T51" fmla="*/ 48 h 66"/>
                <a:gd name="T52" fmla="*/ 31 w 81"/>
                <a:gd name="T53" fmla="*/ 50 h 66"/>
                <a:gd name="T54" fmla="*/ 31 w 81"/>
                <a:gd name="T55" fmla="*/ 52 h 66"/>
                <a:gd name="T56" fmla="*/ 32 w 81"/>
                <a:gd name="T57" fmla="*/ 54 h 66"/>
                <a:gd name="T58" fmla="*/ 32 w 81"/>
                <a:gd name="T59" fmla="*/ 56 h 66"/>
                <a:gd name="T60" fmla="*/ 34 w 81"/>
                <a:gd name="T61" fmla="*/ 57 h 66"/>
                <a:gd name="T62" fmla="*/ 34 w 81"/>
                <a:gd name="T63" fmla="*/ 60 h 66"/>
                <a:gd name="T64" fmla="*/ 34 w 81"/>
                <a:gd name="T65" fmla="*/ 63 h 66"/>
                <a:gd name="T66" fmla="*/ 34 w 81"/>
                <a:gd name="T67" fmla="*/ 64 h 66"/>
                <a:gd name="T68" fmla="*/ 34 w 81"/>
                <a:gd name="T69" fmla="*/ 66 h 66"/>
                <a:gd name="T70" fmla="*/ 81 w 81"/>
                <a:gd name="T71" fmla="*/ 0 h 66"/>
                <a:gd name="T72" fmla="*/ 81 w 81"/>
                <a:gd name="T7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66">
                  <a:moveTo>
                    <a:pt x="81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12" y="20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1" y="31"/>
                  </a:lnTo>
                  <a:lnTo>
                    <a:pt x="22" y="32"/>
                  </a:lnTo>
                  <a:lnTo>
                    <a:pt x="23" y="33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8"/>
                  </a:lnTo>
                  <a:lnTo>
                    <a:pt x="27" y="41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4" y="57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4" y="64"/>
                  </a:lnTo>
                  <a:lnTo>
                    <a:pt x="34" y="66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2" name="Freeform 678"/>
            <p:cNvSpPr>
              <a:spLocks/>
            </p:cNvSpPr>
            <p:nvPr/>
          </p:nvSpPr>
          <p:spPr bwMode="auto">
            <a:xfrm>
              <a:off x="2441" y="2038"/>
              <a:ext cx="251" cy="156"/>
            </a:xfrm>
            <a:custGeom>
              <a:avLst/>
              <a:gdLst>
                <a:gd name="T0" fmla="*/ 19 w 251"/>
                <a:gd name="T1" fmla="*/ 156 h 156"/>
                <a:gd name="T2" fmla="*/ 251 w 251"/>
                <a:gd name="T3" fmla="*/ 120 h 156"/>
                <a:gd name="T4" fmla="*/ 233 w 251"/>
                <a:gd name="T5" fmla="*/ 0 h 156"/>
                <a:gd name="T6" fmla="*/ 0 w 251"/>
                <a:gd name="T7" fmla="*/ 36 h 156"/>
                <a:gd name="T8" fmla="*/ 19 w 251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56">
                  <a:moveTo>
                    <a:pt x="19" y="156"/>
                  </a:moveTo>
                  <a:lnTo>
                    <a:pt x="251" y="120"/>
                  </a:lnTo>
                  <a:lnTo>
                    <a:pt x="233" y="0"/>
                  </a:lnTo>
                  <a:lnTo>
                    <a:pt x="0" y="36"/>
                  </a:lnTo>
                  <a:lnTo>
                    <a:pt x="19" y="156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3" name="Freeform 679"/>
            <p:cNvSpPr>
              <a:spLocks/>
            </p:cNvSpPr>
            <p:nvPr/>
          </p:nvSpPr>
          <p:spPr bwMode="auto">
            <a:xfrm>
              <a:off x="2463" y="2086"/>
              <a:ext cx="206" cy="94"/>
            </a:xfrm>
            <a:custGeom>
              <a:avLst/>
              <a:gdLst>
                <a:gd name="T0" fmla="*/ 0 w 206"/>
                <a:gd name="T1" fmla="*/ 0 h 94"/>
                <a:gd name="T2" fmla="*/ 1 w 206"/>
                <a:gd name="T3" fmla="*/ 12 h 94"/>
                <a:gd name="T4" fmla="*/ 2 w 206"/>
                <a:gd name="T5" fmla="*/ 24 h 94"/>
                <a:gd name="T6" fmla="*/ 5 w 206"/>
                <a:gd name="T7" fmla="*/ 35 h 94"/>
                <a:gd name="T8" fmla="*/ 6 w 206"/>
                <a:gd name="T9" fmla="*/ 47 h 94"/>
                <a:gd name="T10" fmla="*/ 8 w 206"/>
                <a:gd name="T11" fmla="*/ 58 h 94"/>
                <a:gd name="T12" fmla="*/ 10 w 206"/>
                <a:gd name="T13" fmla="*/ 70 h 94"/>
                <a:gd name="T14" fmla="*/ 11 w 206"/>
                <a:gd name="T15" fmla="*/ 82 h 94"/>
                <a:gd name="T16" fmla="*/ 14 w 206"/>
                <a:gd name="T17" fmla="*/ 94 h 94"/>
                <a:gd name="T18" fmla="*/ 38 w 206"/>
                <a:gd name="T19" fmla="*/ 84 h 94"/>
                <a:gd name="T20" fmla="*/ 61 w 206"/>
                <a:gd name="T21" fmla="*/ 72 h 94"/>
                <a:gd name="T22" fmla="*/ 86 w 206"/>
                <a:gd name="T23" fmla="*/ 62 h 94"/>
                <a:gd name="T24" fmla="*/ 110 w 206"/>
                <a:gd name="T25" fmla="*/ 52 h 94"/>
                <a:gd name="T26" fmla="*/ 133 w 206"/>
                <a:gd name="T27" fmla="*/ 43 h 94"/>
                <a:gd name="T28" fmla="*/ 157 w 206"/>
                <a:gd name="T29" fmla="*/ 34 h 94"/>
                <a:gd name="T30" fmla="*/ 182 w 206"/>
                <a:gd name="T31" fmla="*/ 25 h 94"/>
                <a:gd name="T32" fmla="*/ 206 w 206"/>
                <a:gd name="T33" fmla="*/ 17 h 94"/>
                <a:gd name="T34" fmla="*/ 206 w 206"/>
                <a:gd name="T35" fmla="*/ 16 h 94"/>
                <a:gd name="T36" fmla="*/ 206 w 206"/>
                <a:gd name="T37" fmla="*/ 15 h 94"/>
                <a:gd name="T38" fmla="*/ 206 w 206"/>
                <a:gd name="T39" fmla="*/ 13 h 94"/>
                <a:gd name="T40" fmla="*/ 206 w 206"/>
                <a:gd name="T41" fmla="*/ 12 h 94"/>
                <a:gd name="T42" fmla="*/ 180 w 206"/>
                <a:gd name="T43" fmla="*/ 12 h 94"/>
                <a:gd name="T44" fmla="*/ 155 w 206"/>
                <a:gd name="T45" fmla="*/ 11 h 94"/>
                <a:gd name="T46" fmla="*/ 129 w 206"/>
                <a:gd name="T47" fmla="*/ 9 h 94"/>
                <a:gd name="T48" fmla="*/ 104 w 206"/>
                <a:gd name="T49" fmla="*/ 8 h 94"/>
                <a:gd name="T50" fmla="*/ 77 w 206"/>
                <a:gd name="T51" fmla="*/ 7 h 94"/>
                <a:gd name="T52" fmla="*/ 51 w 206"/>
                <a:gd name="T53" fmla="*/ 4 h 94"/>
                <a:gd name="T54" fmla="*/ 25 w 206"/>
                <a:gd name="T55" fmla="*/ 2 h 94"/>
                <a:gd name="T56" fmla="*/ 0 w 206"/>
                <a:gd name="T5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" h="9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5" y="35"/>
                  </a:lnTo>
                  <a:lnTo>
                    <a:pt x="6" y="47"/>
                  </a:lnTo>
                  <a:lnTo>
                    <a:pt x="8" y="58"/>
                  </a:lnTo>
                  <a:lnTo>
                    <a:pt x="10" y="70"/>
                  </a:lnTo>
                  <a:lnTo>
                    <a:pt x="11" y="82"/>
                  </a:lnTo>
                  <a:lnTo>
                    <a:pt x="14" y="94"/>
                  </a:lnTo>
                  <a:lnTo>
                    <a:pt x="38" y="84"/>
                  </a:lnTo>
                  <a:lnTo>
                    <a:pt x="61" y="72"/>
                  </a:lnTo>
                  <a:lnTo>
                    <a:pt x="86" y="62"/>
                  </a:lnTo>
                  <a:lnTo>
                    <a:pt x="110" y="52"/>
                  </a:lnTo>
                  <a:lnTo>
                    <a:pt x="133" y="43"/>
                  </a:lnTo>
                  <a:lnTo>
                    <a:pt x="157" y="34"/>
                  </a:lnTo>
                  <a:lnTo>
                    <a:pt x="182" y="25"/>
                  </a:lnTo>
                  <a:lnTo>
                    <a:pt x="206" y="17"/>
                  </a:lnTo>
                  <a:lnTo>
                    <a:pt x="206" y="16"/>
                  </a:lnTo>
                  <a:lnTo>
                    <a:pt x="206" y="15"/>
                  </a:lnTo>
                  <a:lnTo>
                    <a:pt x="206" y="13"/>
                  </a:lnTo>
                  <a:lnTo>
                    <a:pt x="206" y="12"/>
                  </a:lnTo>
                  <a:lnTo>
                    <a:pt x="180" y="12"/>
                  </a:lnTo>
                  <a:lnTo>
                    <a:pt x="155" y="11"/>
                  </a:lnTo>
                  <a:lnTo>
                    <a:pt x="129" y="9"/>
                  </a:lnTo>
                  <a:lnTo>
                    <a:pt x="104" y="8"/>
                  </a:lnTo>
                  <a:lnTo>
                    <a:pt x="77" y="7"/>
                  </a:lnTo>
                  <a:lnTo>
                    <a:pt x="51" y="4"/>
                  </a:lnTo>
                  <a:lnTo>
                    <a:pt x="2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4" name="Freeform 680"/>
            <p:cNvSpPr>
              <a:spLocks/>
            </p:cNvSpPr>
            <p:nvPr/>
          </p:nvSpPr>
          <p:spPr bwMode="auto">
            <a:xfrm>
              <a:off x="2463" y="2086"/>
              <a:ext cx="206" cy="94"/>
            </a:xfrm>
            <a:custGeom>
              <a:avLst/>
              <a:gdLst>
                <a:gd name="T0" fmla="*/ 0 w 206"/>
                <a:gd name="T1" fmla="*/ 0 h 94"/>
                <a:gd name="T2" fmla="*/ 1 w 206"/>
                <a:gd name="T3" fmla="*/ 12 h 94"/>
                <a:gd name="T4" fmla="*/ 2 w 206"/>
                <a:gd name="T5" fmla="*/ 24 h 94"/>
                <a:gd name="T6" fmla="*/ 5 w 206"/>
                <a:gd name="T7" fmla="*/ 35 h 94"/>
                <a:gd name="T8" fmla="*/ 6 w 206"/>
                <a:gd name="T9" fmla="*/ 47 h 94"/>
                <a:gd name="T10" fmla="*/ 8 w 206"/>
                <a:gd name="T11" fmla="*/ 58 h 94"/>
                <a:gd name="T12" fmla="*/ 10 w 206"/>
                <a:gd name="T13" fmla="*/ 70 h 94"/>
                <a:gd name="T14" fmla="*/ 11 w 206"/>
                <a:gd name="T15" fmla="*/ 82 h 94"/>
                <a:gd name="T16" fmla="*/ 14 w 206"/>
                <a:gd name="T17" fmla="*/ 94 h 94"/>
                <a:gd name="T18" fmla="*/ 38 w 206"/>
                <a:gd name="T19" fmla="*/ 84 h 94"/>
                <a:gd name="T20" fmla="*/ 61 w 206"/>
                <a:gd name="T21" fmla="*/ 72 h 94"/>
                <a:gd name="T22" fmla="*/ 86 w 206"/>
                <a:gd name="T23" fmla="*/ 62 h 94"/>
                <a:gd name="T24" fmla="*/ 110 w 206"/>
                <a:gd name="T25" fmla="*/ 52 h 94"/>
                <a:gd name="T26" fmla="*/ 133 w 206"/>
                <a:gd name="T27" fmla="*/ 43 h 94"/>
                <a:gd name="T28" fmla="*/ 157 w 206"/>
                <a:gd name="T29" fmla="*/ 34 h 94"/>
                <a:gd name="T30" fmla="*/ 182 w 206"/>
                <a:gd name="T31" fmla="*/ 25 h 94"/>
                <a:gd name="T32" fmla="*/ 206 w 206"/>
                <a:gd name="T33" fmla="*/ 17 h 94"/>
                <a:gd name="T34" fmla="*/ 206 w 206"/>
                <a:gd name="T35" fmla="*/ 16 h 94"/>
                <a:gd name="T36" fmla="*/ 206 w 206"/>
                <a:gd name="T37" fmla="*/ 15 h 94"/>
                <a:gd name="T38" fmla="*/ 206 w 206"/>
                <a:gd name="T39" fmla="*/ 13 h 94"/>
                <a:gd name="T40" fmla="*/ 206 w 206"/>
                <a:gd name="T41" fmla="*/ 12 h 94"/>
                <a:gd name="T42" fmla="*/ 180 w 206"/>
                <a:gd name="T43" fmla="*/ 12 h 94"/>
                <a:gd name="T44" fmla="*/ 155 w 206"/>
                <a:gd name="T45" fmla="*/ 11 h 94"/>
                <a:gd name="T46" fmla="*/ 129 w 206"/>
                <a:gd name="T47" fmla="*/ 9 h 94"/>
                <a:gd name="T48" fmla="*/ 104 w 206"/>
                <a:gd name="T49" fmla="*/ 8 h 94"/>
                <a:gd name="T50" fmla="*/ 77 w 206"/>
                <a:gd name="T51" fmla="*/ 7 h 94"/>
                <a:gd name="T52" fmla="*/ 51 w 206"/>
                <a:gd name="T53" fmla="*/ 4 h 94"/>
                <a:gd name="T54" fmla="*/ 25 w 206"/>
                <a:gd name="T55" fmla="*/ 2 h 94"/>
                <a:gd name="T56" fmla="*/ 0 w 206"/>
                <a:gd name="T5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" h="9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5" y="35"/>
                  </a:lnTo>
                  <a:lnTo>
                    <a:pt x="6" y="47"/>
                  </a:lnTo>
                  <a:lnTo>
                    <a:pt x="8" y="58"/>
                  </a:lnTo>
                  <a:lnTo>
                    <a:pt x="10" y="70"/>
                  </a:lnTo>
                  <a:lnTo>
                    <a:pt x="11" y="82"/>
                  </a:lnTo>
                  <a:lnTo>
                    <a:pt x="14" y="94"/>
                  </a:lnTo>
                  <a:lnTo>
                    <a:pt x="38" y="84"/>
                  </a:lnTo>
                  <a:lnTo>
                    <a:pt x="61" y="72"/>
                  </a:lnTo>
                  <a:lnTo>
                    <a:pt x="86" y="62"/>
                  </a:lnTo>
                  <a:lnTo>
                    <a:pt x="110" y="52"/>
                  </a:lnTo>
                  <a:lnTo>
                    <a:pt x="133" y="43"/>
                  </a:lnTo>
                  <a:lnTo>
                    <a:pt x="157" y="34"/>
                  </a:lnTo>
                  <a:lnTo>
                    <a:pt x="182" y="25"/>
                  </a:lnTo>
                  <a:lnTo>
                    <a:pt x="206" y="17"/>
                  </a:lnTo>
                  <a:lnTo>
                    <a:pt x="206" y="16"/>
                  </a:lnTo>
                  <a:lnTo>
                    <a:pt x="206" y="15"/>
                  </a:lnTo>
                  <a:lnTo>
                    <a:pt x="206" y="13"/>
                  </a:lnTo>
                  <a:lnTo>
                    <a:pt x="206" y="12"/>
                  </a:lnTo>
                  <a:lnTo>
                    <a:pt x="180" y="12"/>
                  </a:lnTo>
                  <a:lnTo>
                    <a:pt x="155" y="11"/>
                  </a:lnTo>
                  <a:lnTo>
                    <a:pt x="129" y="9"/>
                  </a:lnTo>
                  <a:lnTo>
                    <a:pt x="104" y="8"/>
                  </a:lnTo>
                  <a:lnTo>
                    <a:pt x="77" y="7"/>
                  </a:lnTo>
                  <a:lnTo>
                    <a:pt x="51" y="4"/>
                  </a:lnTo>
                  <a:lnTo>
                    <a:pt x="25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5" name="Freeform 681"/>
            <p:cNvSpPr>
              <a:spLocks/>
            </p:cNvSpPr>
            <p:nvPr/>
          </p:nvSpPr>
          <p:spPr bwMode="auto">
            <a:xfrm>
              <a:off x="1565" y="2085"/>
              <a:ext cx="907" cy="187"/>
            </a:xfrm>
            <a:custGeom>
              <a:avLst/>
              <a:gdLst>
                <a:gd name="T0" fmla="*/ 893 w 907"/>
                <a:gd name="T1" fmla="*/ 0 h 187"/>
                <a:gd name="T2" fmla="*/ 907 w 907"/>
                <a:gd name="T3" fmla="*/ 94 h 187"/>
                <a:gd name="T4" fmla="*/ 0 w 907"/>
                <a:gd name="T5" fmla="*/ 187 h 187"/>
                <a:gd name="T6" fmla="*/ 0 w 907"/>
                <a:gd name="T7" fmla="*/ 187 h 187"/>
                <a:gd name="T8" fmla="*/ 893 w 90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87">
                  <a:moveTo>
                    <a:pt x="893" y="0"/>
                  </a:moveTo>
                  <a:lnTo>
                    <a:pt x="907" y="9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6" name="Freeform 682"/>
            <p:cNvSpPr>
              <a:spLocks/>
            </p:cNvSpPr>
            <p:nvPr/>
          </p:nvSpPr>
          <p:spPr bwMode="auto">
            <a:xfrm>
              <a:off x="1565" y="2085"/>
              <a:ext cx="907" cy="187"/>
            </a:xfrm>
            <a:custGeom>
              <a:avLst/>
              <a:gdLst>
                <a:gd name="T0" fmla="*/ 893 w 907"/>
                <a:gd name="T1" fmla="*/ 0 h 187"/>
                <a:gd name="T2" fmla="*/ 907 w 907"/>
                <a:gd name="T3" fmla="*/ 94 h 187"/>
                <a:gd name="T4" fmla="*/ 0 w 907"/>
                <a:gd name="T5" fmla="*/ 187 h 187"/>
                <a:gd name="T6" fmla="*/ 0 w 907"/>
                <a:gd name="T7" fmla="*/ 187 h 187"/>
                <a:gd name="T8" fmla="*/ 893 w 90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87">
                  <a:moveTo>
                    <a:pt x="893" y="0"/>
                  </a:moveTo>
                  <a:lnTo>
                    <a:pt x="907" y="9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893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7" name="Freeform 683"/>
            <p:cNvSpPr>
              <a:spLocks/>
            </p:cNvSpPr>
            <p:nvPr/>
          </p:nvSpPr>
          <p:spPr bwMode="auto">
            <a:xfrm>
              <a:off x="2456" y="2080"/>
              <a:ext cx="25" cy="102"/>
            </a:xfrm>
            <a:custGeom>
              <a:avLst/>
              <a:gdLst>
                <a:gd name="T0" fmla="*/ 3 w 25"/>
                <a:gd name="T1" fmla="*/ 53 h 102"/>
                <a:gd name="T2" fmla="*/ 0 w 25"/>
                <a:gd name="T3" fmla="*/ 33 h 102"/>
                <a:gd name="T4" fmla="*/ 0 w 25"/>
                <a:gd name="T5" fmla="*/ 17 h 102"/>
                <a:gd name="T6" fmla="*/ 0 w 25"/>
                <a:gd name="T7" fmla="*/ 9 h 102"/>
                <a:gd name="T8" fmla="*/ 2 w 25"/>
                <a:gd name="T9" fmla="*/ 5 h 102"/>
                <a:gd name="T10" fmla="*/ 3 w 25"/>
                <a:gd name="T11" fmla="*/ 1 h 102"/>
                <a:gd name="T12" fmla="*/ 4 w 25"/>
                <a:gd name="T13" fmla="*/ 0 h 102"/>
                <a:gd name="T14" fmla="*/ 7 w 25"/>
                <a:gd name="T15" fmla="*/ 1 h 102"/>
                <a:gd name="T16" fmla="*/ 9 w 25"/>
                <a:gd name="T17" fmla="*/ 4 h 102"/>
                <a:gd name="T18" fmla="*/ 12 w 25"/>
                <a:gd name="T19" fmla="*/ 8 h 102"/>
                <a:gd name="T20" fmla="*/ 13 w 25"/>
                <a:gd name="T21" fmla="*/ 14 h 102"/>
                <a:gd name="T22" fmla="*/ 18 w 25"/>
                <a:gd name="T23" fmla="*/ 30 h 102"/>
                <a:gd name="T24" fmla="*/ 22 w 25"/>
                <a:gd name="T25" fmla="*/ 50 h 102"/>
                <a:gd name="T26" fmla="*/ 25 w 25"/>
                <a:gd name="T27" fmla="*/ 70 h 102"/>
                <a:gd name="T28" fmla="*/ 25 w 25"/>
                <a:gd name="T29" fmla="*/ 87 h 102"/>
                <a:gd name="T30" fmla="*/ 25 w 25"/>
                <a:gd name="T31" fmla="*/ 94 h 102"/>
                <a:gd name="T32" fmla="*/ 24 w 25"/>
                <a:gd name="T33" fmla="*/ 99 h 102"/>
                <a:gd name="T34" fmla="*/ 22 w 25"/>
                <a:gd name="T35" fmla="*/ 101 h 102"/>
                <a:gd name="T36" fmla="*/ 21 w 25"/>
                <a:gd name="T37" fmla="*/ 102 h 102"/>
                <a:gd name="T38" fmla="*/ 18 w 25"/>
                <a:gd name="T39" fmla="*/ 102 h 102"/>
                <a:gd name="T40" fmla="*/ 16 w 25"/>
                <a:gd name="T41" fmla="*/ 100 h 102"/>
                <a:gd name="T42" fmla="*/ 15 w 25"/>
                <a:gd name="T43" fmla="*/ 95 h 102"/>
                <a:gd name="T44" fmla="*/ 12 w 25"/>
                <a:gd name="T45" fmla="*/ 88 h 102"/>
                <a:gd name="T46" fmla="*/ 7 w 25"/>
                <a:gd name="T47" fmla="*/ 73 h 102"/>
                <a:gd name="T48" fmla="*/ 3 w 25"/>
                <a:gd name="T49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02">
                  <a:moveTo>
                    <a:pt x="3" y="53"/>
                  </a:moveTo>
                  <a:lnTo>
                    <a:pt x="0" y="3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4"/>
                  </a:lnTo>
                  <a:lnTo>
                    <a:pt x="12" y="8"/>
                  </a:lnTo>
                  <a:lnTo>
                    <a:pt x="13" y="14"/>
                  </a:lnTo>
                  <a:lnTo>
                    <a:pt x="18" y="30"/>
                  </a:lnTo>
                  <a:lnTo>
                    <a:pt x="22" y="50"/>
                  </a:lnTo>
                  <a:lnTo>
                    <a:pt x="25" y="70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4" y="99"/>
                  </a:lnTo>
                  <a:lnTo>
                    <a:pt x="22" y="101"/>
                  </a:lnTo>
                  <a:lnTo>
                    <a:pt x="21" y="102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5" y="95"/>
                  </a:lnTo>
                  <a:lnTo>
                    <a:pt x="12" y="88"/>
                  </a:lnTo>
                  <a:lnTo>
                    <a:pt x="7" y="7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8" name="Freeform 684"/>
            <p:cNvSpPr>
              <a:spLocks/>
            </p:cNvSpPr>
            <p:nvPr/>
          </p:nvSpPr>
          <p:spPr bwMode="auto">
            <a:xfrm>
              <a:off x="2456" y="2080"/>
              <a:ext cx="25" cy="102"/>
            </a:xfrm>
            <a:custGeom>
              <a:avLst/>
              <a:gdLst>
                <a:gd name="T0" fmla="*/ 3 w 25"/>
                <a:gd name="T1" fmla="*/ 53 h 102"/>
                <a:gd name="T2" fmla="*/ 0 w 25"/>
                <a:gd name="T3" fmla="*/ 33 h 102"/>
                <a:gd name="T4" fmla="*/ 0 w 25"/>
                <a:gd name="T5" fmla="*/ 17 h 102"/>
                <a:gd name="T6" fmla="*/ 0 w 25"/>
                <a:gd name="T7" fmla="*/ 9 h 102"/>
                <a:gd name="T8" fmla="*/ 2 w 25"/>
                <a:gd name="T9" fmla="*/ 5 h 102"/>
                <a:gd name="T10" fmla="*/ 3 w 25"/>
                <a:gd name="T11" fmla="*/ 1 h 102"/>
                <a:gd name="T12" fmla="*/ 4 w 25"/>
                <a:gd name="T13" fmla="*/ 0 h 102"/>
                <a:gd name="T14" fmla="*/ 7 w 25"/>
                <a:gd name="T15" fmla="*/ 1 h 102"/>
                <a:gd name="T16" fmla="*/ 9 w 25"/>
                <a:gd name="T17" fmla="*/ 4 h 102"/>
                <a:gd name="T18" fmla="*/ 12 w 25"/>
                <a:gd name="T19" fmla="*/ 8 h 102"/>
                <a:gd name="T20" fmla="*/ 13 w 25"/>
                <a:gd name="T21" fmla="*/ 14 h 102"/>
                <a:gd name="T22" fmla="*/ 18 w 25"/>
                <a:gd name="T23" fmla="*/ 30 h 102"/>
                <a:gd name="T24" fmla="*/ 22 w 25"/>
                <a:gd name="T25" fmla="*/ 50 h 102"/>
                <a:gd name="T26" fmla="*/ 25 w 25"/>
                <a:gd name="T27" fmla="*/ 70 h 102"/>
                <a:gd name="T28" fmla="*/ 25 w 25"/>
                <a:gd name="T29" fmla="*/ 87 h 102"/>
                <a:gd name="T30" fmla="*/ 25 w 25"/>
                <a:gd name="T31" fmla="*/ 94 h 102"/>
                <a:gd name="T32" fmla="*/ 24 w 25"/>
                <a:gd name="T33" fmla="*/ 99 h 102"/>
                <a:gd name="T34" fmla="*/ 22 w 25"/>
                <a:gd name="T35" fmla="*/ 101 h 102"/>
                <a:gd name="T36" fmla="*/ 21 w 25"/>
                <a:gd name="T37" fmla="*/ 102 h 102"/>
                <a:gd name="T38" fmla="*/ 18 w 25"/>
                <a:gd name="T39" fmla="*/ 102 h 102"/>
                <a:gd name="T40" fmla="*/ 16 w 25"/>
                <a:gd name="T41" fmla="*/ 100 h 102"/>
                <a:gd name="T42" fmla="*/ 15 w 25"/>
                <a:gd name="T43" fmla="*/ 95 h 102"/>
                <a:gd name="T44" fmla="*/ 12 w 25"/>
                <a:gd name="T45" fmla="*/ 88 h 102"/>
                <a:gd name="T46" fmla="*/ 7 w 25"/>
                <a:gd name="T47" fmla="*/ 73 h 102"/>
                <a:gd name="T48" fmla="*/ 3 w 25"/>
                <a:gd name="T49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02">
                  <a:moveTo>
                    <a:pt x="3" y="53"/>
                  </a:moveTo>
                  <a:lnTo>
                    <a:pt x="0" y="3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4"/>
                  </a:lnTo>
                  <a:lnTo>
                    <a:pt x="12" y="8"/>
                  </a:lnTo>
                  <a:lnTo>
                    <a:pt x="13" y="14"/>
                  </a:lnTo>
                  <a:lnTo>
                    <a:pt x="18" y="30"/>
                  </a:lnTo>
                  <a:lnTo>
                    <a:pt x="22" y="50"/>
                  </a:lnTo>
                  <a:lnTo>
                    <a:pt x="25" y="70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4" y="99"/>
                  </a:lnTo>
                  <a:lnTo>
                    <a:pt x="22" y="101"/>
                  </a:lnTo>
                  <a:lnTo>
                    <a:pt x="21" y="102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5" y="95"/>
                  </a:lnTo>
                  <a:lnTo>
                    <a:pt x="12" y="88"/>
                  </a:lnTo>
                  <a:lnTo>
                    <a:pt x="7" y="73"/>
                  </a:lnTo>
                  <a:lnTo>
                    <a:pt x="3" y="53"/>
                  </a:lnTo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9" name="Line 685"/>
            <p:cNvSpPr>
              <a:spLocks noChangeShapeType="1"/>
            </p:cNvSpPr>
            <p:nvPr/>
          </p:nvSpPr>
          <p:spPr bwMode="auto">
            <a:xfrm flipV="1">
              <a:off x="1593" y="2267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0" name="Line 686"/>
            <p:cNvSpPr>
              <a:spLocks noChangeShapeType="1"/>
            </p:cNvSpPr>
            <p:nvPr/>
          </p:nvSpPr>
          <p:spPr bwMode="auto">
            <a:xfrm flipV="1">
              <a:off x="1604" y="2264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1" name="Line 687"/>
            <p:cNvSpPr>
              <a:spLocks noChangeShapeType="1"/>
            </p:cNvSpPr>
            <p:nvPr/>
          </p:nvSpPr>
          <p:spPr bwMode="auto">
            <a:xfrm>
              <a:off x="1622" y="2263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2" name="Line 688"/>
            <p:cNvSpPr>
              <a:spLocks noChangeShapeType="1"/>
            </p:cNvSpPr>
            <p:nvPr/>
          </p:nvSpPr>
          <p:spPr bwMode="auto">
            <a:xfrm flipV="1">
              <a:off x="1633" y="2261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3" name="Line 689"/>
            <p:cNvSpPr>
              <a:spLocks noChangeShapeType="1"/>
            </p:cNvSpPr>
            <p:nvPr/>
          </p:nvSpPr>
          <p:spPr bwMode="auto">
            <a:xfrm flipV="1">
              <a:off x="1650" y="2258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4" name="Line 690"/>
            <p:cNvSpPr>
              <a:spLocks noChangeShapeType="1"/>
            </p:cNvSpPr>
            <p:nvPr/>
          </p:nvSpPr>
          <p:spPr bwMode="auto">
            <a:xfrm flipV="1">
              <a:off x="1662" y="2255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5" name="Line 691"/>
            <p:cNvSpPr>
              <a:spLocks noChangeShapeType="1"/>
            </p:cNvSpPr>
            <p:nvPr/>
          </p:nvSpPr>
          <p:spPr bwMode="auto">
            <a:xfrm flipV="1">
              <a:off x="1679" y="2254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6" name="Line 692"/>
            <p:cNvSpPr>
              <a:spLocks noChangeShapeType="1"/>
            </p:cNvSpPr>
            <p:nvPr/>
          </p:nvSpPr>
          <p:spPr bwMode="auto">
            <a:xfrm flipV="1">
              <a:off x="1690" y="2252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7" name="Line 693"/>
            <p:cNvSpPr>
              <a:spLocks noChangeShapeType="1"/>
            </p:cNvSpPr>
            <p:nvPr/>
          </p:nvSpPr>
          <p:spPr bwMode="auto">
            <a:xfrm flipV="1">
              <a:off x="1707" y="2249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8" name="Line 694"/>
            <p:cNvSpPr>
              <a:spLocks noChangeShapeType="1"/>
            </p:cNvSpPr>
            <p:nvPr/>
          </p:nvSpPr>
          <p:spPr bwMode="auto">
            <a:xfrm flipV="1">
              <a:off x="1718" y="2246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9" name="Line 695"/>
            <p:cNvSpPr>
              <a:spLocks noChangeShapeType="1"/>
            </p:cNvSpPr>
            <p:nvPr/>
          </p:nvSpPr>
          <p:spPr bwMode="auto">
            <a:xfrm flipV="1">
              <a:off x="1736" y="2245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0" name="Line 696"/>
            <p:cNvSpPr>
              <a:spLocks noChangeShapeType="1"/>
            </p:cNvSpPr>
            <p:nvPr/>
          </p:nvSpPr>
          <p:spPr bwMode="auto">
            <a:xfrm flipV="1">
              <a:off x="1746" y="2243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1" name="Line 697"/>
            <p:cNvSpPr>
              <a:spLocks noChangeShapeType="1"/>
            </p:cNvSpPr>
            <p:nvPr/>
          </p:nvSpPr>
          <p:spPr bwMode="auto">
            <a:xfrm>
              <a:off x="1764" y="2241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2" name="Line 698"/>
            <p:cNvSpPr>
              <a:spLocks noChangeShapeType="1"/>
            </p:cNvSpPr>
            <p:nvPr/>
          </p:nvSpPr>
          <p:spPr bwMode="auto">
            <a:xfrm flipV="1">
              <a:off x="1776" y="2237"/>
              <a:ext cx="11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3" name="Line 699"/>
            <p:cNvSpPr>
              <a:spLocks noChangeShapeType="1"/>
            </p:cNvSpPr>
            <p:nvPr/>
          </p:nvSpPr>
          <p:spPr bwMode="auto">
            <a:xfrm flipV="1">
              <a:off x="1792" y="2236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4" name="Line 700"/>
            <p:cNvSpPr>
              <a:spLocks noChangeShapeType="1"/>
            </p:cNvSpPr>
            <p:nvPr/>
          </p:nvSpPr>
          <p:spPr bwMode="auto">
            <a:xfrm flipV="1">
              <a:off x="1804" y="2234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5" name="Line 701"/>
            <p:cNvSpPr>
              <a:spLocks noChangeShapeType="1"/>
            </p:cNvSpPr>
            <p:nvPr/>
          </p:nvSpPr>
          <p:spPr bwMode="auto">
            <a:xfrm>
              <a:off x="1821" y="2232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6" name="Line 702"/>
            <p:cNvSpPr>
              <a:spLocks noChangeShapeType="1"/>
            </p:cNvSpPr>
            <p:nvPr/>
          </p:nvSpPr>
          <p:spPr bwMode="auto">
            <a:xfrm flipV="1">
              <a:off x="1832" y="2230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7" name="Line 703"/>
            <p:cNvSpPr>
              <a:spLocks noChangeShapeType="1"/>
            </p:cNvSpPr>
            <p:nvPr/>
          </p:nvSpPr>
          <p:spPr bwMode="auto">
            <a:xfrm flipV="1">
              <a:off x="1850" y="2227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8" name="Line 704"/>
            <p:cNvSpPr>
              <a:spLocks noChangeShapeType="1"/>
            </p:cNvSpPr>
            <p:nvPr/>
          </p:nvSpPr>
          <p:spPr bwMode="auto">
            <a:xfrm flipV="1">
              <a:off x="1860" y="2225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9" name="Line 705"/>
            <p:cNvSpPr>
              <a:spLocks noChangeShapeType="1"/>
            </p:cNvSpPr>
            <p:nvPr/>
          </p:nvSpPr>
          <p:spPr bwMode="auto">
            <a:xfrm>
              <a:off x="1878" y="2223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0" name="Line 706"/>
            <p:cNvSpPr>
              <a:spLocks noChangeShapeType="1"/>
            </p:cNvSpPr>
            <p:nvPr/>
          </p:nvSpPr>
          <p:spPr bwMode="auto">
            <a:xfrm flipV="1">
              <a:off x="1890" y="2221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1" name="Line 707"/>
            <p:cNvSpPr>
              <a:spLocks noChangeShapeType="1"/>
            </p:cNvSpPr>
            <p:nvPr/>
          </p:nvSpPr>
          <p:spPr bwMode="auto">
            <a:xfrm flipV="1">
              <a:off x="1906" y="2218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2" name="Line 708"/>
            <p:cNvSpPr>
              <a:spLocks noChangeShapeType="1"/>
            </p:cNvSpPr>
            <p:nvPr/>
          </p:nvSpPr>
          <p:spPr bwMode="auto">
            <a:xfrm flipV="1">
              <a:off x="1918" y="2216"/>
              <a:ext cx="11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3" name="Line 709"/>
            <p:cNvSpPr>
              <a:spLocks noChangeShapeType="1"/>
            </p:cNvSpPr>
            <p:nvPr/>
          </p:nvSpPr>
          <p:spPr bwMode="auto">
            <a:xfrm flipV="1">
              <a:off x="1935" y="2214"/>
              <a:ext cx="6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4" name="Line 710"/>
            <p:cNvSpPr>
              <a:spLocks noChangeShapeType="1"/>
            </p:cNvSpPr>
            <p:nvPr/>
          </p:nvSpPr>
          <p:spPr bwMode="auto">
            <a:xfrm flipV="1">
              <a:off x="1946" y="2212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5" name="Line 711"/>
            <p:cNvSpPr>
              <a:spLocks noChangeShapeType="1"/>
            </p:cNvSpPr>
            <p:nvPr/>
          </p:nvSpPr>
          <p:spPr bwMode="auto">
            <a:xfrm flipV="1">
              <a:off x="1964" y="2209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6" name="Line 712"/>
            <p:cNvSpPr>
              <a:spLocks noChangeShapeType="1"/>
            </p:cNvSpPr>
            <p:nvPr/>
          </p:nvSpPr>
          <p:spPr bwMode="auto">
            <a:xfrm flipV="1">
              <a:off x="1974" y="2207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7" name="Line 713"/>
            <p:cNvSpPr>
              <a:spLocks noChangeShapeType="1"/>
            </p:cNvSpPr>
            <p:nvPr/>
          </p:nvSpPr>
          <p:spPr bwMode="auto">
            <a:xfrm flipV="1">
              <a:off x="1992" y="2205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8" name="Line 714"/>
            <p:cNvSpPr>
              <a:spLocks noChangeShapeType="1"/>
            </p:cNvSpPr>
            <p:nvPr/>
          </p:nvSpPr>
          <p:spPr bwMode="auto">
            <a:xfrm flipV="1">
              <a:off x="2004" y="2203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9" name="Line 715"/>
            <p:cNvSpPr>
              <a:spLocks noChangeShapeType="1"/>
            </p:cNvSpPr>
            <p:nvPr/>
          </p:nvSpPr>
          <p:spPr bwMode="auto">
            <a:xfrm>
              <a:off x="2020" y="2202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0" name="Line 716"/>
            <p:cNvSpPr>
              <a:spLocks noChangeShapeType="1"/>
            </p:cNvSpPr>
            <p:nvPr/>
          </p:nvSpPr>
          <p:spPr bwMode="auto">
            <a:xfrm flipV="1">
              <a:off x="2032" y="2198"/>
              <a:ext cx="11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1" name="Line 717"/>
            <p:cNvSpPr>
              <a:spLocks noChangeShapeType="1"/>
            </p:cNvSpPr>
            <p:nvPr/>
          </p:nvSpPr>
          <p:spPr bwMode="auto">
            <a:xfrm flipV="1">
              <a:off x="2048" y="2197"/>
              <a:ext cx="7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2" name="Line 718"/>
            <p:cNvSpPr>
              <a:spLocks noChangeShapeType="1"/>
            </p:cNvSpPr>
            <p:nvPr/>
          </p:nvSpPr>
          <p:spPr bwMode="auto">
            <a:xfrm flipV="1">
              <a:off x="2060" y="2194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3" name="Line 719"/>
            <p:cNvSpPr>
              <a:spLocks noChangeShapeType="1"/>
            </p:cNvSpPr>
            <p:nvPr/>
          </p:nvSpPr>
          <p:spPr bwMode="auto">
            <a:xfrm>
              <a:off x="2078" y="2193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4" name="Line 720"/>
            <p:cNvSpPr>
              <a:spLocks noChangeShapeType="1"/>
            </p:cNvSpPr>
            <p:nvPr/>
          </p:nvSpPr>
          <p:spPr bwMode="auto">
            <a:xfrm flipV="1">
              <a:off x="2088" y="2190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5" name="Line 721"/>
            <p:cNvSpPr>
              <a:spLocks noChangeShapeType="1"/>
            </p:cNvSpPr>
            <p:nvPr/>
          </p:nvSpPr>
          <p:spPr bwMode="auto">
            <a:xfrm flipV="1">
              <a:off x="2106" y="2188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6" name="Line 722"/>
            <p:cNvSpPr>
              <a:spLocks noChangeShapeType="1"/>
            </p:cNvSpPr>
            <p:nvPr/>
          </p:nvSpPr>
          <p:spPr bwMode="auto">
            <a:xfrm flipV="1">
              <a:off x="2117" y="2185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7" name="Line 723"/>
            <p:cNvSpPr>
              <a:spLocks noChangeShapeType="1"/>
            </p:cNvSpPr>
            <p:nvPr/>
          </p:nvSpPr>
          <p:spPr bwMode="auto">
            <a:xfrm>
              <a:off x="2134" y="2184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8" name="Line 724"/>
            <p:cNvSpPr>
              <a:spLocks noChangeShapeType="1"/>
            </p:cNvSpPr>
            <p:nvPr/>
          </p:nvSpPr>
          <p:spPr bwMode="auto">
            <a:xfrm flipV="1">
              <a:off x="2146" y="2181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9" name="Line 725"/>
            <p:cNvSpPr>
              <a:spLocks noChangeShapeType="1"/>
            </p:cNvSpPr>
            <p:nvPr/>
          </p:nvSpPr>
          <p:spPr bwMode="auto">
            <a:xfrm flipV="1">
              <a:off x="2162" y="2179"/>
              <a:ext cx="7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0" name="Line 726"/>
            <p:cNvSpPr>
              <a:spLocks noChangeShapeType="1"/>
            </p:cNvSpPr>
            <p:nvPr/>
          </p:nvSpPr>
          <p:spPr bwMode="auto">
            <a:xfrm flipV="1">
              <a:off x="2174" y="2176"/>
              <a:ext cx="11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1" name="Line 727"/>
            <p:cNvSpPr>
              <a:spLocks noChangeShapeType="1"/>
            </p:cNvSpPr>
            <p:nvPr/>
          </p:nvSpPr>
          <p:spPr bwMode="auto">
            <a:xfrm flipV="1">
              <a:off x="2192" y="2175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2" name="Line 728"/>
            <p:cNvSpPr>
              <a:spLocks noChangeShapeType="1"/>
            </p:cNvSpPr>
            <p:nvPr/>
          </p:nvSpPr>
          <p:spPr bwMode="auto">
            <a:xfrm flipV="1">
              <a:off x="2202" y="2172"/>
              <a:ext cx="11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3" name="Line 729"/>
            <p:cNvSpPr>
              <a:spLocks noChangeShapeType="1"/>
            </p:cNvSpPr>
            <p:nvPr/>
          </p:nvSpPr>
          <p:spPr bwMode="auto">
            <a:xfrm flipV="1">
              <a:off x="2220" y="2170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4" name="Line 730"/>
            <p:cNvSpPr>
              <a:spLocks noChangeShapeType="1"/>
            </p:cNvSpPr>
            <p:nvPr/>
          </p:nvSpPr>
          <p:spPr bwMode="auto">
            <a:xfrm flipV="1">
              <a:off x="2231" y="2167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5" name="Line 731"/>
            <p:cNvSpPr>
              <a:spLocks noChangeShapeType="1"/>
            </p:cNvSpPr>
            <p:nvPr/>
          </p:nvSpPr>
          <p:spPr bwMode="auto">
            <a:xfrm flipV="1">
              <a:off x="2248" y="2166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6" name="Line 732"/>
            <p:cNvSpPr>
              <a:spLocks noChangeShapeType="1"/>
            </p:cNvSpPr>
            <p:nvPr/>
          </p:nvSpPr>
          <p:spPr bwMode="auto">
            <a:xfrm flipV="1">
              <a:off x="2259" y="2163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7" name="Line 733"/>
            <p:cNvSpPr>
              <a:spLocks noChangeShapeType="1"/>
            </p:cNvSpPr>
            <p:nvPr/>
          </p:nvSpPr>
          <p:spPr bwMode="auto">
            <a:xfrm>
              <a:off x="2276" y="2162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8" name="Line 734"/>
            <p:cNvSpPr>
              <a:spLocks noChangeShapeType="1"/>
            </p:cNvSpPr>
            <p:nvPr/>
          </p:nvSpPr>
          <p:spPr bwMode="auto">
            <a:xfrm flipV="1">
              <a:off x="2288" y="2158"/>
              <a:ext cx="11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9" name="Line 735"/>
            <p:cNvSpPr>
              <a:spLocks noChangeShapeType="1"/>
            </p:cNvSpPr>
            <p:nvPr/>
          </p:nvSpPr>
          <p:spPr bwMode="auto">
            <a:xfrm flipV="1">
              <a:off x="2306" y="2157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0" name="Line 736"/>
            <p:cNvSpPr>
              <a:spLocks noChangeShapeType="1"/>
            </p:cNvSpPr>
            <p:nvPr/>
          </p:nvSpPr>
          <p:spPr bwMode="auto">
            <a:xfrm flipV="1">
              <a:off x="2316" y="2154"/>
              <a:ext cx="11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1" name="Line 737"/>
            <p:cNvSpPr>
              <a:spLocks noChangeShapeType="1"/>
            </p:cNvSpPr>
            <p:nvPr/>
          </p:nvSpPr>
          <p:spPr bwMode="auto">
            <a:xfrm>
              <a:off x="2334" y="2153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2" name="Line 738"/>
            <p:cNvSpPr>
              <a:spLocks noChangeShapeType="1"/>
            </p:cNvSpPr>
            <p:nvPr/>
          </p:nvSpPr>
          <p:spPr bwMode="auto">
            <a:xfrm flipV="1">
              <a:off x="2345" y="2150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3" name="Line 739"/>
            <p:cNvSpPr>
              <a:spLocks noChangeShapeType="1"/>
            </p:cNvSpPr>
            <p:nvPr/>
          </p:nvSpPr>
          <p:spPr bwMode="auto">
            <a:xfrm flipV="1">
              <a:off x="2362" y="2148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4" name="Line 740"/>
            <p:cNvSpPr>
              <a:spLocks noChangeShapeType="1"/>
            </p:cNvSpPr>
            <p:nvPr/>
          </p:nvSpPr>
          <p:spPr bwMode="auto">
            <a:xfrm flipV="1">
              <a:off x="2373" y="2145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5" name="Line 741"/>
            <p:cNvSpPr>
              <a:spLocks noChangeShapeType="1"/>
            </p:cNvSpPr>
            <p:nvPr/>
          </p:nvSpPr>
          <p:spPr bwMode="auto">
            <a:xfrm>
              <a:off x="2390" y="2144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6" name="Line 742"/>
            <p:cNvSpPr>
              <a:spLocks noChangeShapeType="1"/>
            </p:cNvSpPr>
            <p:nvPr/>
          </p:nvSpPr>
          <p:spPr bwMode="auto">
            <a:xfrm flipV="1">
              <a:off x="2401" y="2142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7" name="Line 743"/>
            <p:cNvSpPr>
              <a:spLocks noChangeShapeType="1"/>
            </p:cNvSpPr>
            <p:nvPr/>
          </p:nvSpPr>
          <p:spPr bwMode="auto">
            <a:xfrm flipV="1">
              <a:off x="2419" y="2139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8" name="Line 744"/>
            <p:cNvSpPr>
              <a:spLocks noChangeShapeType="1"/>
            </p:cNvSpPr>
            <p:nvPr/>
          </p:nvSpPr>
          <p:spPr bwMode="auto">
            <a:xfrm flipV="1">
              <a:off x="2430" y="2136"/>
              <a:ext cx="11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9" name="Line 745"/>
            <p:cNvSpPr>
              <a:spLocks noChangeShapeType="1"/>
            </p:cNvSpPr>
            <p:nvPr/>
          </p:nvSpPr>
          <p:spPr bwMode="auto">
            <a:xfrm flipV="1">
              <a:off x="2448" y="2135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0" name="Line 746"/>
            <p:cNvSpPr>
              <a:spLocks noChangeShapeType="1"/>
            </p:cNvSpPr>
            <p:nvPr/>
          </p:nvSpPr>
          <p:spPr bwMode="auto">
            <a:xfrm flipV="1">
              <a:off x="2459" y="2133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1" name="Line 747"/>
            <p:cNvSpPr>
              <a:spLocks noChangeShapeType="1"/>
            </p:cNvSpPr>
            <p:nvPr/>
          </p:nvSpPr>
          <p:spPr bwMode="auto">
            <a:xfrm flipV="1">
              <a:off x="2476" y="2130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2" name="Line 748"/>
            <p:cNvSpPr>
              <a:spLocks noChangeShapeType="1"/>
            </p:cNvSpPr>
            <p:nvPr/>
          </p:nvSpPr>
          <p:spPr bwMode="auto">
            <a:xfrm flipV="1">
              <a:off x="2487" y="2127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3" name="Line 749"/>
            <p:cNvSpPr>
              <a:spLocks noChangeShapeType="1"/>
            </p:cNvSpPr>
            <p:nvPr/>
          </p:nvSpPr>
          <p:spPr bwMode="auto">
            <a:xfrm flipV="1">
              <a:off x="2504" y="2126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4" name="Line 750"/>
            <p:cNvSpPr>
              <a:spLocks noChangeShapeType="1"/>
            </p:cNvSpPr>
            <p:nvPr/>
          </p:nvSpPr>
          <p:spPr bwMode="auto">
            <a:xfrm flipV="1">
              <a:off x="2515" y="2124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5" name="Line 751"/>
            <p:cNvSpPr>
              <a:spLocks noChangeShapeType="1"/>
            </p:cNvSpPr>
            <p:nvPr/>
          </p:nvSpPr>
          <p:spPr bwMode="auto">
            <a:xfrm>
              <a:off x="2533" y="2122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6" name="Line 752"/>
            <p:cNvSpPr>
              <a:spLocks noChangeShapeType="1"/>
            </p:cNvSpPr>
            <p:nvPr/>
          </p:nvSpPr>
          <p:spPr bwMode="auto">
            <a:xfrm flipV="1">
              <a:off x="2543" y="2118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7" name="Line 753"/>
            <p:cNvSpPr>
              <a:spLocks noChangeShapeType="1"/>
            </p:cNvSpPr>
            <p:nvPr/>
          </p:nvSpPr>
          <p:spPr bwMode="auto">
            <a:xfrm flipV="1">
              <a:off x="2561" y="2117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8" name="Line 754"/>
            <p:cNvSpPr>
              <a:spLocks noChangeShapeType="1"/>
            </p:cNvSpPr>
            <p:nvPr/>
          </p:nvSpPr>
          <p:spPr bwMode="auto">
            <a:xfrm flipV="1">
              <a:off x="2573" y="2115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9" name="Line 755"/>
            <p:cNvSpPr>
              <a:spLocks noChangeShapeType="1"/>
            </p:cNvSpPr>
            <p:nvPr/>
          </p:nvSpPr>
          <p:spPr bwMode="auto">
            <a:xfrm>
              <a:off x="2590" y="2113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0" name="Line 756"/>
            <p:cNvSpPr>
              <a:spLocks noChangeShapeType="1"/>
            </p:cNvSpPr>
            <p:nvPr/>
          </p:nvSpPr>
          <p:spPr bwMode="auto">
            <a:xfrm flipV="1">
              <a:off x="2601" y="2111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1" name="Line 757"/>
            <p:cNvSpPr>
              <a:spLocks noChangeShapeType="1"/>
            </p:cNvSpPr>
            <p:nvPr/>
          </p:nvSpPr>
          <p:spPr bwMode="auto">
            <a:xfrm flipV="1">
              <a:off x="2618" y="2108"/>
              <a:ext cx="6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2" name="Line 758"/>
            <p:cNvSpPr>
              <a:spLocks noChangeShapeType="1"/>
            </p:cNvSpPr>
            <p:nvPr/>
          </p:nvSpPr>
          <p:spPr bwMode="auto">
            <a:xfrm flipV="1">
              <a:off x="2629" y="2106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3" name="Line 759"/>
            <p:cNvSpPr>
              <a:spLocks noChangeShapeType="1"/>
            </p:cNvSpPr>
            <p:nvPr/>
          </p:nvSpPr>
          <p:spPr bwMode="auto">
            <a:xfrm>
              <a:off x="2647" y="2104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4" name="Line 760"/>
            <p:cNvSpPr>
              <a:spLocks noChangeShapeType="1"/>
            </p:cNvSpPr>
            <p:nvPr/>
          </p:nvSpPr>
          <p:spPr bwMode="auto">
            <a:xfrm flipV="1">
              <a:off x="2657" y="2102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5" name="Line 761"/>
            <p:cNvSpPr>
              <a:spLocks noChangeShapeType="1"/>
            </p:cNvSpPr>
            <p:nvPr/>
          </p:nvSpPr>
          <p:spPr bwMode="auto">
            <a:xfrm flipV="1">
              <a:off x="2675" y="2099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6" name="Freeform 762"/>
            <p:cNvSpPr>
              <a:spLocks/>
            </p:cNvSpPr>
            <p:nvPr/>
          </p:nvSpPr>
          <p:spPr bwMode="auto">
            <a:xfrm>
              <a:off x="2661" y="1983"/>
              <a:ext cx="301" cy="189"/>
            </a:xfrm>
            <a:custGeom>
              <a:avLst/>
              <a:gdLst>
                <a:gd name="T0" fmla="*/ 22 w 301"/>
                <a:gd name="T1" fmla="*/ 189 h 189"/>
                <a:gd name="T2" fmla="*/ 301 w 301"/>
                <a:gd name="T3" fmla="*/ 146 h 189"/>
                <a:gd name="T4" fmla="*/ 279 w 301"/>
                <a:gd name="T5" fmla="*/ 0 h 189"/>
                <a:gd name="T6" fmla="*/ 0 w 301"/>
                <a:gd name="T7" fmla="*/ 43 h 189"/>
                <a:gd name="T8" fmla="*/ 22 w 30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89">
                  <a:moveTo>
                    <a:pt x="22" y="189"/>
                  </a:moveTo>
                  <a:lnTo>
                    <a:pt x="301" y="146"/>
                  </a:lnTo>
                  <a:lnTo>
                    <a:pt x="279" y="0"/>
                  </a:lnTo>
                  <a:lnTo>
                    <a:pt x="0" y="43"/>
                  </a:lnTo>
                  <a:lnTo>
                    <a:pt x="22" y="189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7" name="Freeform 763"/>
            <p:cNvSpPr>
              <a:spLocks/>
            </p:cNvSpPr>
            <p:nvPr/>
          </p:nvSpPr>
          <p:spPr bwMode="auto">
            <a:xfrm>
              <a:off x="2665" y="2075"/>
              <a:ext cx="14" cy="51"/>
            </a:xfrm>
            <a:custGeom>
              <a:avLst/>
              <a:gdLst>
                <a:gd name="T0" fmla="*/ 0 w 14"/>
                <a:gd name="T1" fmla="*/ 1 h 51"/>
                <a:gd name="T2" fmla="*/ 6 w 14"/>
                <a:gd name="T3" fmla="*/ 0 h 51"/>
                <a:gd name="T4" fmla="*/ 14 w 14"/>
                <a:gd name="T5" fmla="*/ 51 h 51"/>
                <a:gd name="T6" fmla="*/ 8 w 14"/>
                <a:gd name="T7" fmla="*/ 51 h 51"/>
                <a:gd name="T8" fmla="*/ 0 w 14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1">
                  <a:moveTo>
                    <a:pt x="0" y="1"/>
                  </a:moveTo>
                  <a:lnTo>
                    <a:pt x="6" y="0"/>
                  </a:lnTo>
                  <a:lnTo>
                    <a:pt x="14" y="51"/>
                  </a:lnTo>
                  <a:lnTo>
                    <a:pt x="8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8" name="Freeform 764"/>
            <p:cNvSpPr>
              <a:spLocks/>
            </p:cNvSpPr>
            <p:nvPr/>
          </p:nvSpPr>
          <p:spPr bwMode="auto">
            <a:xfrm>
              <a:off x="2665" y="2075"/>
              <a:ext cx="14" cy="51"/>
            </a:xfrm>
            <a:custGeom>
              <a:avLst/>
              <a:gdLst>
                <a:gd name="T0" fmla="*/ 0 w 14"/>
                <a:gd name="T1" fmla="*/ 1 h 51"/>
                <a:gd name="T2" fmla="*/ 6 w 14"/>
                <a:gd name="T3" fmla="*/ 0 h 51"/>
                <a:gd name="T4" fmla="*/ 14 w 14"/>
                <a:gd name="T5" fmla="*/ 51 h 51"/>
                <a:gd name="T6" fmla="*/ 8 w 14"/>
                <a:gd name="T7" fmla="*/ 51 h 51"/>
                <a:gd name="T8" fmla="*/ 0 w 14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1">
                  <a:moveTo>
                    <a:pt x="0" y="1"/>
                  </a:moveTo>
                  <a:lnTo>
                    <a:pt x="6" y="0"/>
                  </a:lnTo>
                  <a:lnTo>
                    <a:pt x="14" y="51"/>
                  </a:lnTo>
                  <a:lnTo>
                    <a:pt x="8" y="5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9" name="Line 765"/>
            <p:cNvSpPr>
              <a:spLocks noChangeShapeType="1"/>
            </p:cNvSpPr>
            <p:nvPr/>
          </p:nvSpPr>
          <p:spPr bwMode="auto">
            <a:xfrm flipV="1">
              <a:off x="2934" y="1992"/>
              <a:ext cx="73" cy="41"/>
            </a:xfrm>
            <a:prstGeom prst="line">
              <a:avLst/>
            </a:prstGeom>
            <a:noFill/>
            <a:ln w="158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90" name="Rectangle 766"/>
            <p:cNvSpPr>
              <a:spLocks noChangeArrowheads="1"/>
            </p:cNvSpPr>
            <p:nvPr/>
          </p:nvSpPr>
          <p:spPr bwMode="auto">
            <a:xfrm>
              <a:off x="3019" y="1893"/>
              <a:ext cx="3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1F1A17"/>
                  </a:solidFill>
                </a:rPr>
                <a:t>High-Speed</a:t>
              </a:r>
              <a:endParaRPr lang="ru-RU"/>
            </a:p>
          </p:txBody>
        </p:sp>
        <p:sp>
          <p:nvSpPr>
            <p:cNvPr id="667391" name="Rectangle 767"/>
            <p:cNvSpPr>
              <a:spLocks noChangeArrowheads="1"/>
            </p:cNvSpPr>
            <p:nvPr/>
          </p:nvSpPr>
          <p:spPr bwMode="auto">
            <a:xfrm>
              <a:off x="3019" y="1962"/>
              <a:ext cx="4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1F1A17"/>
                  </a:solidFill>
                </a:rPr>
                <a:t>CCD Camera</a:t>
              </a:r>
              <a:endParaRPr lang="ru-RU"/>
            </a:p>
          </p:txBody>
        </p:sp>
        <p:sp>
          <p:nvSpPr>
            <p:cNvPr id="667392" name="Rectangle 768"/>
            <p:cNvSpPr>
              <a:spLocks noChangeArrowheads="1"/>
            </p:cNvSpPr>
            <p:nvPr/>
          </p:nvSpPr>
          <p:spPr bwMode="auto">
            <a:xfrm>
              <a:off x="1697" y="2162"/>
              <a:ext cx="30" cy="22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2786349-8043-487D-9562-8CE1BCD2CFF0}" type="slidenum">
              <a:rPr lang="en-GB" sz="1400" b="0">
                <a:solidFill>
                  <a:srgbClr val="000099"/>
                </a:solidFill>
              </a:rPr>
              <a:pPr/>
              <a:t>18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graphicFrame>
        <p:nvGraphicFramePr>
          <p:cNvPr id="66150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685800" y="2251075"/>
          <a:ext cx="27305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20" name="CorelPhotoPaint.Image.11" r:id="rId3" imgW="5409524" imgH="5076190" progId="CorelPhotoPaint.Image.11">
                  <p:embed/>
                </p:oleObj>
              </mc:Choice>
              <mc:Fallback>
                <p:oleObj name="CorelPhotoPaint.Image.11" r:id="rId3" imgW="5409524" imgH="5076190" progId="CorelPhotoPaint.Image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51075"/>
                        <a:ext cx="273050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459413" y="2278063"/>
          <a:ext cx="2509837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21" name="CorelPhotoPaint.Image.11" r:id="rId5" imgW="3415873" imgH="3238095" progId="CorelPhotoPaint.Image.11">
                  <p:embed/>
                </p:oleObj>
              </mc:Choice>
              <mc:Fallback>
                <p:oleObj name="CorelPhotoPaint.Image.11" r:id="rId5" imgW="3415873" imgH="3238095" progId="CorelPhotoPaint.Image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2278063"/>
                        <a:ext cx="2509837" cy="237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14" name="Rectangle 10"/>
          <p:cNvSpPr>
            <a:spLocks noChangeArrowheads="1"/>
          </p:cNvSpPr>
          <p:nvPr/>
        </p:nvSpPr>
        <p:spPr bwMode="auto">
          <a:xfrm>
            <a:off x="504825" y="5027613"/>
            <a:ext cx="306705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de-DE" sz="1800"/>
              <a:t>at% </a:t>
            </a:r>
            <a:r>
              <a:rPr lang="ru-RU" sz="1800"/>
              <a:t>:</a:t>
            </a:r>
            <a:r>
              <a:rPr lang="de-DE" sz="1800"/>
              <a:t>59.9Zr</a:t>
            </a:r>
            <a:r>
              <a:rPr lang="ru-RU" sz="1800"/>
              <a:t>+</a:t>
            </a:r>
            <a:r>
              <a:rPr lang="de-DE" sz="1800"/>
              <a:t> 19.9Fe</a:t>
            </a:r>
            <a:r>
              <a:rPr lang="ru-RU" sz="1800"/>
              <a:t>+</a:t>
            </a:r>
            <a:r>
              <a:rPr lang="de-DE" sz="1800"/>
              <a:t>20.2O</a:t>
            </a:r>
          </a:p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de-DE" sz="1800"/>
              <a:t>(ZrO</a:t>
            </a:r>
            <a:r>
              <a:rPr lang="de-DE" sz="1800" baseline="-20000"/>
              <a:t>0.337</a:t>
            </a:r>
            <a:r>
              <a:rPr lang="de-DE" sz="1800"/>
              <a:t>)</a:t>
            </a:r>
            <a:r>
              <a:rPr lang="de-DE" sz="1800" baseline="-20000"/>
              <a:t>0.751</a:t>
            </a:r>
            <a:r>
              <a:rPr lang="de-DE" sz="1800"/>
              <a:t>Fe</a:t>
            </a:r>
            <a:r>
              <a:rPr lang="de-DE" sz="1800" baseline="-20000"/>
              <a:t>0.249</a:t>
            </a:r>
            <a:r>
              <a:rPr lang="de-DE" sz="1800"/>
              <a:t/>
            </a:r>
            <a:br>
              <a:rPr lang="de-DE" sz="1800"/>
            </a:br>
            <a:endParaRPr lang="de-DE" sz="1800"/>
          </a:p>
        </p:txBody>
      </p:sp>
      <p:sp>
        <p:nvSpPr>
          <p:cNvPr id="661515" name="Rectangle 11"/>
          <p:cNvSpPr>
            <a:spLocks noChangeArrowheads="1"/>
          </p:cNvSpPr>
          <p:nvPr/>
        </p:nvSpPr>
        <p:spPr bwMode="auto">
          <a:xfrm>
            <a:off x="4037013" y="4984750"/>
            <a:ext cx="51069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spcAft>
                <a:spcPct val="20000"/>
              </a:spcAft>
            </a:pPr>
            <a:r>
              <a:rPr lang="en-US" sz="1800" b="0"/>
              <a:t> </a:t>
            </a:r>
            <a:r>
              <a:rPr lang="en-US" sz="1800"/>
              <a:t>mass%, 28.57 Zr0</a:t>
            </a:r>
            <a:r>
              <a:rPr lang="en-US" sz="1800" baseline="-20000"/>
              <a:t>2</a:t>
            </a:r>
            <a:r>
              <a:rPr lang="en-US" sz="1800"/>
              <a:t> </a:t>
            </a:r>
            <a:r>
              <a:rPr lang="ru-RU" sz="1800"/>
              <a:t>+ </a:t>
            </a:r>
            <a:r>
              <a:rPr lang="en-US" sz="1800"/>
              <a:t>48.26</a:t>
            </a:r>
            <a:r>
              <a:rPr lang="ru-RU" sz="1800"/>
              <a:t> </a:t>
            </a:r>
            <a:r>
              <a:rPr lang="en-US" sz="1800"/>
              <a:t>Zr </a:t>
            </a:r>
            <a:r>
              <a:rPr lang="ru-RU" sz="1800"/>
              <a:t>+ </a:t>
            </a:r>
            <a:r>
              <a:rPr lang="en-US" sz="1800"/>
              <a:t>23,17</a:t>
            </a:r>
            <a:r>
              <a:rPr lang="ru-RU" sz="1800"/>
              <a:t> </a:t>
            </a:r>
            <a:r>
              <a:rPr lang="en-US" sz="1800"/>
              <a:t>Fe </a:t>
            </a:r>
          </a:p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en-US" sz="1800"/>
              <a:t>Zr</a:t>
            </a:r>
            <a:r>
              <a:rPr lang="en-US" sz="1800" baseline="-20000"/>
              <a:t>0.464</a:t>
            </a:r>
            <a:r>
              <a:rPr lang="en-US" sz="1800"/>
              <a:t> Fe</a:t>
            </a:r>
            <a:r>
              <a:rPr lang="en-US" sz="1800" baseline="-20000"/>
              <a:t>0.253</a:t>
            </a:r>
            <a:r>
              <a:rPr lang="en-US" sz="1800"/>
              <a:t> O</a:t>
            </a:r>
            <a:r>
              <a:rPr lang="en-US" sz="1800" baseline="-20000"/>
              <a:t>0.283</a:t>
            </a:r>
            <a:r>
              <a:rPr lang="en-US" sz="1800" b="0" baseline="-20000"/>
              <a:t> </a:t>
            </a:r>
          </a:p>
          <a:p>
            <a:pPr algn="ctr"/>
            <a:endParaRPr lang="ru-RU" sz="1800" b="0" baseline="-20000"/>
          </a:p>
        </p:txBody>
      </p:sp>
      <p:sp>
        <p:nvSpPr>
          <p:cNvPr id="661516" name="Text Box 12"/>
          <p:cNvSpPr txBox="1">
            <a:spLocks noChangeArrowheads="1"/>
          </p:cNvSpPr>
          <p:nvPr/>
        </p:nvSpPr>
        <p:spPr bwMode="auto">
          <a:xfrm>
            <a:off x="569913" y="1490663"/>
            <a:ext cx="3925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Cut out from ingot of CORPHAD test</a:t>
            </a:r>
            <a:endParaRPr lang="ru-RU" sz="1800"/>
          </a:p>
        </p:txBody>
      </p:sp>
      <p:sp>
        <p:nvSpPr>
          <p:cNvPr id="661517" name="Text Box 13"/>
          <p:cNvSpPr txBox="1">
            <a:spLocks noChangeArrowheads="1"/>
          </p:cNvSpPr>
          <p:nvPr/>
        </p:nvSpPr>
        <p:spPr bwMode="auto">
          <a:xfrm>
            <a:off x="5203825" y="1549400"/>
            <a:ext cx="338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Pressed (but not sintered) sample</a:t>
            </a:r>
            <a:endParaRPr lang="ru-RU" sz="1800"/>
          </a:p>
        </p:txBody>
      </p:sp>
      <p:sp>
        <p:nvSpPr>
          <p:cNvPr id="661518" name="Rectangle 14"/>
          <p:cNvSpPr>
            <a:spLocks noChangeArrowheads="1"/>
          </p:cNvSpPr>
          <p:nvPr/>
        </p:nvSpPr>
        <p:spPr bwMode="auto">
          <a:xfrm>
            <a:off x="1314450" y="869950"/>
            <a:ext cx="62087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buFont typeface="Wingdings" pitchFamily="2" charset="2"/>
              <a:buNone/>
            </a:pPr>
            <a:r>
              <a:rPr lang="en-GB" sz="2400"/>
              <a:t>Samples after laser pulse heating</a:t>
            </a:r>
            <a:endParaRPr lang="de-DE" sz="2400"/>
          </a:p>
        </p:txBody>
      </p:sp>
      <p:sp>
        <p:nvSpPr>
          <p:cNvPr id="661519" name="Text Box 15"/>
          <p:cNvSpPr txBox="1">
            <a:spLocks noChangeArrowheads="1"/>
          </p:cNvSpPr>
          <p:nvPr/>
        </p:nvSpPr>
        <p:spPr bwMode="auto">
          <a:xfrm>
            <a:off x="1927225" y="0"/>
            <a:ext cx="556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70000"/>
              </a:spcAft>
            </a:pPr>
            <a:r>
              <a:rPr lang="en-GB">
                <a:solidFill>
                  <a:srgbClr val="000099"/>
                </a:solidFill>
              </a:rPr>
              <a:t>New experimental facilities (3)</a:t>
            </a:r>
            <a:endParaRPr lang="de-DE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315252F-3AD4-4907-8E90-A29B130B5EB4}" type="slidenum">
              <a:rPr lang="en-GB" sz="1400" b="0">
                <a:solidFill>
                  <a:srgbClr val="000099"/>
                </a:solidFill>
              </a:rPr>
              <a:pPr/>
              <a:t>19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241300" y="400050"/>
            <a:ext cx="873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sz="2400">
              <a:solidFill>
                <a:srgbClr val="000099"/>
              </a:solidFill>
            </a:endParaRPr>
          </a:p>
        </p:txBody>
      </p:sp>
      <p:pic>
        <p:nvPicPr>
          <p:cNvPr id="664581" name="Picture 5" descr="OUZR2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66850"/>
            <a:ext cx="3886200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5575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1250950" y="881063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2400"/>
              <a:t>NUCLEA 07</a:t>
            </a:r>
          </a:p>
        </p:txBody>
      </p:sp>
      <p:sp>
        <p:nvSpPr>
          <p:cNvPr id="664584" name="Text Box 8"/>
          <p:cNvSpPr txBox="1">
            <a:spLocks noChangeArrowheads="1"/>
          </p:cNvSpPr>
          <p:nvPr/>
        </p:nvSpPr>
        <p:spPr bwMode="auto">
          <a:xfrm>
            <a:off x="4302125" y="885825"/>
            <a:ext cx="484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2400"/>
              <a:t>Optimized with CORPHAD data</a:t>
            </a:r>
            <a:r>
              <a:rPr lang="fr-FR" sz="1800"/>
              <a:t> </a:t>
            </a:r>
          </a:p>
        </p:txBody>
      </p:sp>
      <p:sp>
        <p:nvSpPr>
          <p:cNvPr id="664585" name="Text Box 9"/>
          <p:cNvSpPr txBox="1">
            <a:spLocks noChangeArrowheads="1"/>
          </p:cNvSpPr>
          <p:nvPr/>
        </p:nvSpPr>
        <p:spPr bwMode="auto">
          <a:xfrm>
            <a:off x="2917825" y="1581150"/>
            <a:ext cx="1633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800">
                <a:solidFill>
                  <a:srgbClr val="000099"/>
                </a:solidFill>
              </a:rPr>
              <a:t>2473 K</a:t>
            </a:r>
          </a:p>
        </p:txBody>
      </p:sp>
      <p:sp>
        <p:nvSpPr>
          <p:cNvPr id="664587" name="Text Box 11"/>
          <p:cNvSpPr txBox="1">
            <a:spLocks noChangeArrowheads="1"/>
          </p:cNvSpPr>
          <p:nvPr/>
        </p:nvSpPr>
        <p:spPr bwMode="auto">
          <a:xfrm>
            <a:off x="1700213" y="0"/>
            <a:ext cx="5980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000099"/>
                </a:solidFill>
              </a:rPr>
              <a:t>Study of O-U-Zr phase diagram</a:t>
            </a:r>
          </a:p>
        </p:txBody>
      </p:sp>
      <p:sp>
        <p:nvSpPr>
          <p:cNvPr id="664588" name="Text Box 12"/>
          <p:cNvSpPr txBox="1">
            <a:spLocks noChangeArrowheads="1"/>
          </p:cNvSpPr>
          <p:nvPr/>
        </p:nvSpPr>
        <p:spPr bwMode="auto">
          <a:xfrm>
            <a:off x="7510463" y="1712913"/>
            <a:ext cx="1633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800">
                <a:solidFill>
                  <a:srgbClr val="000099"/>
                </a:solidFill>
              </a:rPr>
              <a:t>2473 K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192088" y="5326063"/>
            <a:ext cx="88217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/>
              <a:t>Self-contradiction of experimental data of MG boundary and tie line directions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/>
              <a:t>U-ZrO</a:t>
            </a:r>
            <a:r>
              <a:rPr lang="en-US" sz="1800" baseline="-25000"/>
              <a:t>2</a:t>
            </a:r>
            <a:r>
              <a:rPr lang="en-US" sz="1800"/>
              <a:t> section study in IVTRAN was proposed  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6C116E1-D3D7-43D4-A36C-D941F4B1584D}" type="slidenum">
              <a:rPr lang="en-GB" sz="1400" b="0">
                <a:solidFill>
                  <a:srgbClr val="000099"/>
                </a:solidFill>
              </a:rPr>
              <a:pPr/>
              <a:t>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Contents</a:t>
            </a: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479425" y="1074738"/>
            <a:ext cx="8664575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i="1">
              <a:cs typeface="Arial" pitchFamily="34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General information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Project status</a:t>
            </a:r>
            <a:endParaRPr lang="en-GB" sz="2400" i="1">
              <a:cs typeface="Times New Roman" pitchFamily="18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Project 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focus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Methodology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 PRECOS test matrix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 UO</a:t>
            </a:r>
            <a:r>
              <a:rPr lang="en-US" sz="2400" baseline="-25000"/>
              <a:t>2</a:t>
            </a:r>
            <a:r>
              <a:rPr lang="en-US" sz="2400"/>
              <a:t>-SiO</a:t>
            </a:r>
            <a:r>
              <a:rPr lang="en-US" sz="2400" baseline="-25000"/>
              <a:t>2</a:t>
            </a:r>
            <a:r>
              <a:rPr lang="ru-RU" sz="2400"/>
              <a:t> </a:t>
            </a:r>
            <a:r>
              <a:rPr lang="en-US" sz="240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</a:t>
            </a:r>
            <a:r>
              <a:rPr lang="en-GB" sz="2400"/>
              <a:t>New experimental facilities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</a:t>
            </a:r>
            <a:r>
              <a:rPr lang="fr-FR" sz="2400"/>
              <a:t>Possible revision of the O-U-Zr phase diagram</a:t>
            </a:r>
            <a:endParaRPr lang="en-US" sz="240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 Conclusions</a:t>
            </a:r>
            <a:endParaRPr lang="en-GB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E63C67C-C6D4-49F7-9C8D-72084A390BA8}" type="slidenum">
              <a:rPr lang="en-GB" sz="1400" b="0">
                <a:solidFill>
                  <a:srgbClr val="000099"/>
                </a:solidFill>
              </a:rPr>
              <a:pPr/>
              <a:t>20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652463"/>
          </a:xfrm>
        </p:spPr>
        <p:txBody>
          <a:bodyPr/>
          <a:lstStyle/>
          <a:p>
            <a:r>
              <a:rPr lang="en-US">
                <a:effectLst/>
              </a:rPr>
              <a:t>Concluding remarks</a:t>
            </a:r>
            <a:endParaRPr lang="ru-RU">
              <a:effectLst/>
            </a:endParaRPr>
          </a:p>
        </p:txBody>
      </p:sp>
      <p:sp>
        <p:nvSpPr>
          <p:cNvPr id="558197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558199" name="Rectangle 119"/>
          <p:cNvSpPr>
            <a:spLocks noChangeArrowheads="1"/>
          </p:cNvSpPr>
          <p:nvPr/>
        </p:nvSpPr>
        <p:spPr bwMode="auto">
          <a:xfrm>
            <a:off x="500063" y="646113"/>
            <a:ext cx="8291512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40000"/>
              </a:spcBef>
            </a:pPr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>
                <a:sym typeface="Symbol" pitchFamily="18" charset="2"/>
              </a:rPr>
              <a:t>Short term planning was discussed during 1</a:t>
            </a:r>
            <a:r>
              <a:rPr lang="en-US" sz="2400" baseline="30000">
                <a:sym typeface="Symbol" pitchFamily="18" charset="2"/>
              </a:rPr>
              <a:t>st</a:t>
            </a:r>
            <a:r>
              <a:rPr lang="en-US" sz="2400">
                <a:sym typeface="Symbol" pitchFamily="18" charset="2"/>
              </a:rPr>
              <a:t> PRECOS meeting as well as the existing problem with U-Zr-O system modeling 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>
                <a:sym typeface="Symbol" pitchFamily="18" charset="2"/>
              </a:rPr>
              <a:t>Preparation of new installation in IVTRAN is in progress. It will be used for U-Zr-O system study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>
                <a:sym typeface="Symbol" pitchFamily="18" charset="2"/>
              </a:rPr>
              <a:t>New results were already obtained for UO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-SiO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 system, this work will be continued 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>
                <a:sym typeface="Symbol" pitchFamily="18" charset="2"/>
              </a:rPr>
              <a:t>Study of ZrO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 – FeO</a:t>
            </a:r>
            <a:r>
              <a:rPr lang="en-US" sz="2400" baseline="-25000">
                <a:sym typeface="Symbol" pitchFamily="18" charset="2"/>
              </a:rPr>
              <a:t>y </a:t>
            </a:r>
            <a:r>
              <a:rPr lang="en-US" sz="2400">
                <a:sym typeface="Symbol" pitchFamily="18" charset="2"/>
              </a:rPr>
              <a:t> system will be carried out in the 2</a:t>
            </a:r>
            <a:r>
              <a:rPr lang="en-US" sz="2400" baseline="30000">
                <a:sym typeface="Symbol" pitchFamily="18" charset="2"/>
              </a:rPr>
              <a:t>nd</a:t>
            </a:r>
            <a:r>
              <a:rPr lang="en-US" sz="2400">
                <a:sym typeface="Symbol" pitchFamily="18" charset="2"/>
              </a:rPr>
              <a:t> quarter</a:t>
            </a:r>
            <a:r>
              <a:rPr lang="ru-RU" sz="2400">
                <a:sym typeface="Symbol" pitchFamily="18" charset="2"/>
              </a:rPr>
              <a:t>	</a:t>
            </a:r>
            <a:endParaRPr lang="en-GB" sz="2400"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94A6A63-2AF9-44C7-B335-93AD969E0C4D}" type="slidenum">
              <a:rPr lang="en-GB" sz="1400" b="0">
                <a:solidFill>
                  <a:srgbClr val="000099"/>
                </a:solidFill>
              </a:rPr>
              <a:pPr/>
              <a:t>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PRECOS project general information 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677863" y="612775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85000"/>
            </a:pPr>
            <a:r>
              <a:rPr lang="en-GB" sz="1800">
                <a:cs typeface="Times New Roman" pitchFamily="18" charset="0"/>
              </a:rPr>
              <a:t>Project participants and coordination</a:t>
            </a:r>
          </a:p>
        </p:txBody>
      </p:sp>
      <p:grpSp>
        <p:nvGrpSpPr>
          <p:cNvPr id="556060" name="Group 28"/>
          <p:cNvGrpSpPr>
            <a:grpSpLocks/>
          </p:cNvGrpSpPr>
          <p:nvPr/>
        </p:nvGrpSpPr>
        <p:grpSpPr bwMode="auto">
          <a:xfrm>
            <a:off x="1160463" y="1063625"/>
            <a:ext cx="5759450" cy="3767138"/>
            <a:chOff x="731" y="670"/>
            <a:chExt cx="3628" cy="2373"/>
          </a:xfrm>
        </p:grpSpPr>
        <p:sp>
          <p:nvSpPr>
            <p:cNvPr id="556053" name="Rectangle 21"/>
            <p:cNvSpPr>
              <a:spLocks noChangeArrowheads="1"/>
            </p:cNvSpPr>
            <p:nvPr/>
          </p:nvSpPr>
          <p:spPr bwMode="auto">
            <a:xfrm>
              <a:off x="3549" y="993"/>
              <a:ext cx="810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Areva NP</a:t>
              </a:r>
              <a:r>
                <a:rPr lang="en-GB" sz="1200" b="0">
                  <a:latin typeface="Times New Roman" pitchFamily="18" charset="0"/>
                </a:rPr>
                <a:t>, Germany</a:t>
              </a:r>
            </a:p>
          </p:txBody>
        </p:sp>
        <p:sp>
          <p:nvSpPr>
            <p:cNvPr id="556037" name="Rectangle 5"/>
            <p:cNvSpPr>
              <a:spLocks noChangeArrowheads="1"/>
            </p:cNvSpPr>
            <p:nvPr/>
          </p:nvSpPr>
          <p:spPr bwMode="auto">
            <a:xfrm>
              <a:off x="740" y="1752"/>
              <a:ext cx="728" cy="4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ISTC, Moscow</a:t>
              </a:r>
            </a:p>
          </p:txBody>
        </p:sp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1215" y="985"/>
              <a:ext cx="647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FZK, </a:t>
              </a:r>
              <a:r>
                <a:rPr lang="en-GB" sz="1200" b="0"/>
                <a:t>Germany</a:t>
              </a:r>
            </a:p>
          </p:txBody>
        </p:sp>
        <p:sp>
          <p:nvSpPr>
            <p:cNvPr id="556039" name="Rectangle 7"/>
            <p:cNvSpPr>
              <a:spLocks noChangeArrowheads="1"/>
            </p:cNvSpPr>
            <p:nvPr/>
          </p:nvSpPr>
          <p:spPr bwMode="auto">
            <a:xfrm>
              <a:off x="1897" y="982"/>
              <a:ext cx="486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IRSN,</a:t>
              </a:r>
            </a:p>
            <a:p>
              <a:r>
                <a:rPr lang="en-GB" sz="1200" b="0"/>
                <a:t>France</a:t>
              </a:r>
            </a:p>
          </p:txBody>
        </p:sp>
        <p:sp>
          <p:nvSpPr>
            <p:cNvPr id="556040" name="Rectangle 8"/>
            <p:cNvSpPr>
              <a:spLocks noChangeArrowheads="1"/>
            </p:cNvSpPr>
            <p:nvPr/>
          </p:nvSpPr>
          <p:spPr bwMode="auto">
            <a:xfrm>
              <a:off x="2427" y="982"/>
              <a:ext cx="567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ITU, </a:t>
              </a:r>
            </a:p>
            <a:p>
              <a:r>
                <a:rPr lang="en-GB" sz="1200" b="0"/>
                <a:t>EK</a:t>
              </a:r>
            </a:p>
          </p:txBody>
        </p:sp>
        <p:sp>
          <p:nvSpPr>
            <p:cNvPr id="556041" name="Rectangle 9"/>
            <p:cNvSpPr>
              <a:spLocks noChangeArrowheads="1"/>
            </p:cNvSpPr>
            <p:nvPr/>
          </p:nvSpPr>
          <p:spPr bwMode="auto">
            <a:xfrm>
              <a:off x="3029" y="982"/>
              <a:ext cx="485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CEA,</a:t>
              </a:r>
            </a:p>
            <a:p>
              <a:r>
                <a:rPr lang="en-GB" sz="1200" b="0"/>
                <a:t>France</a:t>
              </a:r>
            </a:p>
          </p:txBody>
        </p:sp>
        <p:sp>
          <p:nvSpPr>
            <p:cNvPr id="556042" name="Rectangle 10"/>
            <p:cNvSpPr>
              <a:spLocks noChangeArrowheads="1"/>
            </p:cNvSpPr>
            <p:nvPr/>
          </p:nvSpPr>
          <p:spPr bwMode="auto">
            <a:xfrm>
              <a:off x="1215" y="670"/>
              <a:ext cx="3021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GB" sz="1200"/>
                <a:t>Collaborators</a:t>
              </a:r>
            </a:p>
          </p:txBody>
        </p:sp>
        <p:sp>
          <p:nvSpPr>
            <p:cNvPr id="556043" name="Rectangle 11"/>
            <p:cNvSpPr>
              <a:spLocks noChangeArrowheads="1"/>
            </p:cNvSpPr>
            <p:nvPr/>
          </p:nvSpPr>
          <p:spPr bwMode="auto">
            <a:xfrm>
              <a:off x="2276" y="1755"/>
              <a:ext cx="1052" cy="30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Steering committee</a:t>
              </a:r>
            </a:p>
          </p:txBody>
        </p:sp>
        <p:sp>
          <p:nvSpPr>
            <p:cNvPr id="556044" name="Rectangle 12"/>
            <p:cNvSpPr>
              <a:spLocks noChangeArrowheads="1"/>
            </p:cNvSpPr>
            <p:nvPr/>
          </p:nvSpPr>
          <p:spPr bwMode="auto">
            <a:xfrm>
              <a:off x="873" y="2314"/>
              <a:ext cx="3482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Operation Agent: A.P. Alexandrov RIT, Russia</a:t>
              </a:r>
            </a:p>
            <a:p>
              <a:pPr algn="ctr"/>
              <a:endParaRPr lang="en-GB" sz="1200"/>
            </a:p>
          </p:txBody>
        </p:sp>
        <p:sp>
          <p:nvSpPr>
            <p:cNvPr id="556045" name="Rectangle 13"/>
            <p:cNvSpPr>
              <a:spLocks noChangeArrowheads="1"/>
            </p:cNvSpPr>
            <p:nvPr/>
          </p:nvSpPr>
          <p:spPr bwMode="auto">
            <a:xfrm>
              <a:off x="757" y="1548"/>
              <a:ext cx="729" cy="2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Coordinator </a:t>
              </a:r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731" y="2189"/>
              <a:ext cx="81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7" name="Line 15"/>
            <p:cNvSpPr>
              <a:spLocks noChangeShapeType="1"/>
            </p:cNvSpPr>
            <p:nvPr/>
          </p:nvSpPr>
          <p:spPr bwMode="auto">
            <a:xfrm flipH="1">
              <a:off x="3061" y="1434"/>
              <a:ext cx="342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8" name="Line 16"/>
            <p:cNvSpPr>
              <a:spLocks noChangeShapeType="1"/>
            </p:cNvSpPr>
            <p:nvPr/>
          </p:nvSpPr>
          <p:spPr bwMode="auto">
            <a:xfrm>
              <a:off x="2477" y="1421"/>
              <a:ext cx="92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9" name="Line 17"/>
            <p:cNvSpPr>
              <a:spLocks noChangeShapeType="1"/>
            </p:cNvSpPr>
            <p:nvPr/>
          </p:nvSpPr>
          <p:spPr bwMode="auto">
            <a:xfrm flipH="1">
              <a:off x="3392" y="1443"/>
              <a:ext cx="728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0" name="Line 18"/>
            <p:cNvSpPr>
              <a:spLocks noChangeShapeType="1"/>
            </p:cNvSpPr>
            <p:nvPr/>
          </p:nvSpPr>
          <p:spPr bwMode="auto">
            <a:xfrm>
              <a:off x="1390" y="1456"/>
              <a:ext cx="890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1" name="Line 19"/>
            <p:cNvSpPr>
              <a:spLocks noChangeShapeType="1"/>
            </p:cNvSpPr>
            <p:nvPr/>
          </p:nvSpPr>
          <p:spPr bwMode="auto">
            <a:xfrm>
              <a:off x="2700" y="2080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2" name="Line 20"/>
            <p:cNvSpPr>
              <a:spLocks noChangeShapeType="1"/>
            </p:cNvSpPr>
            <p:nvPr/>
          </p:nvSpPr>
          <p:spPr bwMode="auto">
            <a:xfrm flipH="1">
              <a:off x="889" y="966"/>
              <a:ext cx="299" cy="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4" name="Line 22"/>
            <p:cNvSpPr>
              <a:spLocks noChangeShapeType="1"/>
            </p:cNvSpPr>
            <p:nvPr/>
          </p:nvSpPr>
          <p:spPr bwMode="auto">
            <a:xfrm>
              <a:off x="1941" y="1399"/>
              <a:ext cx="405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5" name="Rectangle 23"/>
            <p:cNvSpPr>
              <a:spLocks noChangeArrowheads="1"/>
            </p:cNvSpPr>
            <p:nvPr/>
          </p:nvSpPr>
          <p:spPr bwMode="auto">
            <a:xfrm>
              <a:off x="873" y="2626"/>
              <a:ext cx="810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="0"/>
                <a:t>ISC RAS,</a:t>
              </a:r>
            </a:p>
            <a:p>
              <a:r>
                <a:rPr lang="en-GB" sz="1200" b="0"/>
                <a:t>Russia</a:t>
              </a:r>
            </a:p>
          </p:txBody>
        </p:sp>
        <p:sp>
          <p:nvSpPr>
            <p:cNvPr id="556056" name="Rectangle 24"/>
            <p:cNvSpPr>
              <a:spLocks noChangeArrowheads="1"/>
            </p:cNvSpPr>
            <p:nvPr/>
          </p:nvSpPr>
          <p:spPr bwMode="auto">
            <a:xfrm>
              <a:off x="1893" y="2636"/>
              <a:ext cx="971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="0"/>
                <a:t>IHT RAS,</a:t>
              </a:r>
            </a:p>
            <a:p>
              <a:r>
                <a:rPr lang="en-GB" sz="1200" b="0"/>
                <a:t>Russia</a:t>
              </a:r>
            </a:p>
          </p:txBody>
        </p:sp>
        <p:sp>
          <p:nvSpPr>
            <p:cNvPr id="556057" name="Rectangle 25"/>
            <p:cNvSpPr>
              <a:spLocks noChangeArrowheads="1"/>
            </p:cNvSpPr>
            <p:nvPr/>
          </p:nvSpPr>
          <p:spPr bwMode="auto">
            <a:xfrm>
              <a:off x="3114" y="2636"/>
              <a:ext cx="1214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000" b="0"/>
                <a:t>SPb Electrotechnical State University, Russia</a:t>
              </a:r>
            </a:p>
          </p:txBody>
        </p:sp>
      </p:grpSp>
      <p:graphicFrame>
        <p:nvGraphicFramePr>
          <p:cNvPr id="556061" name="Object 29"/>
          <p:cNvGraphicFramePr>
            <a:graphicFrameLocks noChangeAspect="1"/>
          </p:cNvGraphicFramePr>
          <p:nvPr>
            <p:ph idx="1"/>
          </p:nvPr>
        </p:nvGraphicFramePr>
        <p:xfrm>
          <a:off x="1279525" y="5046663"/>
          <a:ext cx="670242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3" name="Документ" r:id="rId4" imgW="6056918" imgH="1620303" progId="Word.Document.8">
                  <p:embed/>
                </p:oleObj>
              </mc:Choice>
              <mc:Fallback>
                <p:oleObj name="Документ" r:id="rId4" imgW="6056918" imgH="1620303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5046663"/>
                        <a:ext cx="6702425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2635B7D-7528-42DD-A078-65201A1926D4}" type="slidenum">
              <a:rPr lang="en-GB" sz="1400" b="0">
                <a:solidFill>
                  <a:srgbClr val="000099"/>
                </a:solidFill>
              </a:rPr>
              <a:pPr/>
              <a:t>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PRECOS project </a:t>
            </a:r>
            <a:r>
              <a:rPr lang="en-US">
                <a:solidFill>
                  <a:srgbClr val="333399"/>
                </a:solidFill>
                <a:effectLst/>
                <a:cs typeface="Times New Roman" pitchFamily="18" charset="0"/>
              </a:rPr>
              <a:t>focus</a:t>
            </a:r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409575" y="792163"/>
            <a:ext cx="873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40000"/>
              </a:spcBef>
              <a:buSzPct val="85000"/>
            </a:pPr>
            <a:r>
              <a:rPr lang="ru-RU" sz="2000">
                <a:cs typeface="Times New Roman" pitchFamily="18" charset="0"/>
              </a:rPr>
              <a:t>	</a:t>
            </a:r>
            <a:r>
              <a:rPr lang="en-GB" sz="2000">
                <a:cs typeface="Times New Roman" pitchFamily="18" charset="0"/>
              </a:rPr>
              <a:t>Project objective:</a:t>
            </a:r>
            <a:r>
              <a:rPr lang="en-US" sz="1600">
                <a:solidFill>
                  <a:srgbClr val="003399"/>
                </a:solidFill>
                <a:cs typeface="Times New Roman" pitchFamily="18" charset="0"/>
              </a:rPr>
              <a:t>        </a:t>
            </a:r>
            <a:br>
              <a:rPr lang="en-US" sz="1600">
                <a:solidFill>
                  <a:srgbClr val="003399"/>
                </a:solidFill>
                <a:cs typeface="Times New Roman" pitchFamily="18" charset="0"/>
              </a:rPr>
            </a:br>
            <a:r>
              <a:rPr lang="en-US" sz="1600">
                <a:solidFill>
                  <a:srgbClr val="003399"/>
                </a:solidFill>
                <a:cs typeface="Times New Roman" pitchFamily="18" charset="0"/>
              </a:rPr>
              <a:t>    </a:t>
            </a:r>
            <a:r>
              <a:rPr lang="en-GB" sz="1800" i="1">
                <a:cs typeface="Times New Roman" pitchFamily="18" charset="0"/>
              </a:rPr>
              <a:t>Experimental study of phase diagrams of corium mixtures</a:t>
            </a:r>
            <a:r>
              <a:rPr lang="en-GB" sz="1800">
                <a:cs typeface="Times New Roman" pitchFamily="18" charset="0"/>
              </a:rPr>
              <a:t> </a:t>
            </a: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438150" y="3759200"/>
            <a:ext cx="762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ru-RU" sz="2000">
                <a:cs typeface="Times New Roman" pitchFamily="18" charset="0"/>
              </a:rPr>
              <a:t>	</a:t>
            </a:r>
            <a:r>
              <a:rPr lang="en-GB" sz="2000">
                <a:cs typeface="Times New Roman" pitchFamily="18" charset="0"/>
              </a:rPr>
              <a:t>Data application</a:t>
            </a:r>
            <a:r>
              <a:rPr lang="en-GB" sz="200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361950" y="2019300"/>
            <a:ext cx="86645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b="0" i="1"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Liquidus and solidus temperatures versus component concentrations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Temperature-concentration regions of the miscibility gap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Coordinates of eutectic, dystectic and other characteristic points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i="1">
                <a:cs typeface="Arial" pitchFamily="34" charset="0"/>
              </a:rPr>
              <a:t>Final s</a:t>
            </a:r>
            <a:r>
              <a:rPr lang="en-GB" sz="1800" i="1">
                <a:cs typeface="Arial" pitchFamily="34" charset="0"/>
              </a:rPr>
              <a:t>olubility </a:t>
            </a:r>
            <a:r>
              <a:rPr lang="en-US" sz="1800" i="1">
                <a:cs typeface="Arial" pitchFamily="34" charset="0"/>
              </a:rPr>
              <a:t>in</a:t>
            </a:r>
            <a:r>
              <a:rPr lang="en-GB" sz="1800" i="1">
                <a:cs typeface="Arial" pitchFamily="34" charset="0"/>
              </a:rPr>
              <a:t> solid solution</a:t>
            </a:r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409575" y="1819275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ru-RU" sz="2000">
                <a:cs typeface="Times New Roman" pitchFamily="18" charset="0"/>
              </a:rPr>
              <a:t>	</a:t>
            </a:r>
            <a:r>
              <a:rPr lang="en-GB" sz="2000">
                <a:cs typeface="Times New Roman" pitchFamily="18" charset="0"/>
              </a:rPr>
              <a:t>Experimental data</a:t>
            </a:r>
          </a:p>
        </p:txBody>
      </p:sp>
      <p:sp>
        <p:nvSpPr>
          <p:cNvPr id="561159" name="Rectangle 7"/>
          <p:cNvSpPr>
            <a:spLocks noChangeArrowheads="1"/>
          </p:cNvSpPr>
          <p:nvPr/>
        </p:nvSpPr>
        <p:spPr bwMode="auto">
          <a:xfrm>
            <a:off x="390525" y="4121150"/>
            <a:ext cx="67818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i="1"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Thermodynamic database optimisation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Thermodynamic code validation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Times New Roman" pitchFamily="18" charset="0"/>
              </a:rPr>
              <a:t>Corium behaviour modelling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09F2ACF-2DAC-4B83-BF30-D521E82E50AF}" type="slidenum">
              <a:rPr lang="en-GB" sz="1400" b="0">
                <a:solidFill>
                  <a:srgbClr val="000099"/>
                </a:solidFill>
              </a:rPr>
              <a:pPr/>
              <a:t>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63202" name="Rectangle 2"/>
          <p:cNvSpPr>
            <a:spLocks noChangeArrowheads="1"/>
          </p:cNvSpPr>
          <p:nvPr/>
        </p:nvSpPr>
        <p:spPr bwMode="auto">
          <a:xfrm>
            <a:off x="422275" y="1741488"/>
            <a:ext cx="8482013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Visual polythermal analysis in the cold crucible (VPA IMCC)</a:t>
            </a:r>
            <a:endParaRPr lang="en-US" sz="200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Differential thermal analysis (DTA) and differential scanning calorimetry (DSC)</a:t>
            </a:r>
            <a:endParaRPr lang="en-US" sz="200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Visual polythermal analysis in the Galakhov microfurnace (GM)</a:t>
            </a:r>
            <a:endParaRPr lang="en-US" sz="200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High-temperature microscopy (HTM)</a:t>
            </a:r>
            <a:endParaRPr lang="en-US" sz="200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</a:t>
            </a:r>
            <a:r>
              <a:rPr lang="en-US" sz="2000">
                <a:solidFill>
                  <a:srgbClr val="000099"/>
                </a:solidFill>
              </a:rPr>
              <a:t>Laser pulse heating (LP)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635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06" name="Rectangle 6"/>
          <p:cNvSpPr>
            <a:spLocks noChangeArrowheads="1"/>
          </p:cNvSpPr>
          <p:nvPr/>
        </p:nvSpPr>
        <p:spPr bwMode="auto">
          <a:xfrm>
            <a:off x="333375" y="4491038"/>
            <a:ext cx="84820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1600">
                <a:sym typeface="Symbol" pitchFamily="18" charset="2"/>
              </a:rPr>
              <a:t>These methods have been used in the projects: COLOSS, METCOR, CIRMAT, CIT, ENTHALPY, ECOSTAR, OECD/MASCA and CORPHAD</a:t>
            </a:r>
          </a:p>
          <a:p>
            <a:pPr marL="342900" indent="-342900"/>
            <a:endParaRPr lang="en-GB" sz="1600"/>
          </a:p>
        </p:txBody>
      </p:sp>
      <p:sp>
        <p:nvSpPr>
          <p:cNvPr id="563208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455613"/>
            <a:ext cx="8482012" cy="762000"/>
          </a:xfrm>
          <a:noFill/>
          <a:ln/>
        </p:spPr>
        <p:txBody>
          <a:bodyPr/>
          <a:lstStyle/>
          <a:p>
            <a:r>
              <a:rPr lang="en-US">
                <a:effectLst/>
              </a:rPr>
              <a:t>Experimental methods of phase diagram studies</a:t>
            </a:r>
            <a:endParaRPr lang="en-GB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959DC85-06D9-4DC8-A2CF-C3CB681BBA6A}" type="slidenum">
              <a:rPr lang="en-GB" sz="1400" b="0">
                <a:solidFill>
                  <a:srgbClr val="000099"/>
                </a:solidFill>
              </a:rPr>
              <a:pPr/>
              <a:t>6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635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442913" y="1081088"/>
            <a:ext cx="8291512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 Elemental analysis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X-ray fluorescence analysis (XRF)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Chemical analysis (</a:t>
            </a:r>
            <a:r>
              <a:rPr lang="ru-RU" sz="2000">
                <a:sym typeface="Symbol" pitchFamily="18" charset="2"/>
              </a:rPr>
              <a:t>С</a:t>
            </a:r>
            <a:r>
              <a:rPr lang="en-US" sz="2000">
                <a:sym typeface="Symbol" pitchFamily="18" charset="2"/>
              </a:rPr>
              <a:t>hA)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>
                <a:sym typeface="Symbol" pitchFamily="18" charset="2"/>
              </a:rPr>
              <a:t> Phase analysis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X-ray diffraction analysis (XRD)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Energy-dispersive X-ray spectrometry (EDX)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>
                <a:sym typeface="Symbol" pitchFamily="18" charset="2"/>
              </a:rPr>
              <a:t> Microstructure analysis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Optical microscopy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Scanning electron microscopy (SEM)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>
                <a:sym typeface="Symbol" pitchFamily="18" charset="2"/>
              </a:rPr>
              <a:t> Oxygen determination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None/>
            </a:pPr>
            <a:r>
              <a:rPr lang="en-US" sz="2000">
                <a:sym typeface="Symbol" pitchFamily="18" charset="2"/>
              </a:rPr>
              <a:t>       Carbothermic reduction 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577544" name="Rectangle 8"/>
          <p:cNvSpPr>
            <a:spLocks noGrp="1" noChangeArrowheads="1"/>
          </p:cNvSpPr>
          <p:nvPr>
            <p:ph type="title"/>
          </p:nvPr>
        </p:nvSpPr>
        <p:spPr>
          <a:xfrm>
            <a:off x="725488" y="441325"/>
            <a:ext cx="7772400" cy="762000"/>
          </a:xfrm>
          <a:noFill/>
          <a:ln/>
        </p:spPr>
        <p:txBody>
          <a:bodyPr/>
          <a:lstStyle/>
          <a:p>
            <a:r>
              <a:rPr lang="en-US">
                <a:effectLst/>
              </a:rPr>
              <a:t>Methods of posttest analysis</a:t>
            </a:r>
            <a:endParaRPr lang="en-GB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D5BB991-1C03-4060-BF83-A302111BED13}" type="slidenum">
              <a:rPr lang="en-GB" sz="1400" b="0">
                <a:solidFill>
                  <a:srgbClr val="000099"/>
                </a:solidFill>
              </a:rPr>
              <a:pPr/>
              <a:t>7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PRECOS test matrix</a:t>
            </a:r>
            <a:endParaRPr lang="ru-RU">
              <a:effectLst/>
            </a:endParaRPr>
          </a:p>
        </p:txBody>
      </p:sp>
      <p:graphicFrame>
        <p:nvGraphicFramePr>
          <p:cNvPr id="531160" name="Group 728"/>
          <p:cNvGraphicFramePr>
            <a:graphicFrameLocks noGrp="1"/>
          </p:cNvGraphicFramePr>
          <p:nvPr>
            <p:ph sz="half" idx="2"/>
          </p:nvPr>
        </p:nvGraphicFramePr>
        <p:xfrm>
          <a:off x="296863" y="619125"/>
          <a:ext cx="8550275" cy="4613911"/>
        </p:xfrm>
        <a:graphic>
          <a:graphicData uri="http://schemas.openxmlformats.org/drawingml/2006/table">
            <a:tbl>
              <a:tblPr/>
              <a:tblGrid>
                <a:gridCol w="649287"/>
                <a:gridCol w="1892300"/>
                <a:gridCol w="1439863"/>
                <a:gridCol w="2522537"/>
                <a:gridCol w="1219200"/>
                <a:gridCol w="827088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Task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Composition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Atmosphere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Experimental data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-4763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Priority</a:t>
                      </a:r>
                      <a:b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</a:b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level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Pt N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Different compositions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in the U-Zr-Fe-O system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Selected points (liquidus, solidus, tie-lines in the miscibility gap)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rowSpan="3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- FeO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Air and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1" i="0" u="none" strike="noStrike" cap="none" normalizeH="0" baseline="-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contol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solidus, solubility limits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- SiO</a:t>
                      </a:r>
                      <a:r>
                        <a:rPr kumimoji="0" lang="en-GB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solidus, solubility limits,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eutectic point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CaO - UO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rowSpan="4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– FeO – SiO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 solubility limits, tie-lines in the miscibility gap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ternary eutectic point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– FeO – CaO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 solubility limits,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- FeO - SiO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- FeO - CaO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Eutectic composition measurement of a realistic complex corium mixture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 or Air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System (atmosphere) proposed by  French partners (1 system), System (atmosphere) proposed by  German partners (1 system), System (atmosphere) proposed by  Russian partners (1 system)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1158" name="Rectangle 726"/>
          <p:cNvSpPr>
            <a:spLocks noChangeArrowheads="1"/>
          </p:cNvSpPr>
          <p:nvPr/>
        </p:nvSpPr>
        <p:spPr bwMode="auto">
          <a:xfrm>
            <a:off x="409575" y="5692775"/>
            <a:ext cx="87344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buSzPct val="85000"/>
              <a:buFont typeface="Wingdings" pitchFamily="2" charset="2"/>
              <a:buChar char="Ø"/>
            </a:pPr>
            <a:r>
              <a:rPr lang="en-US" sz="1400">
                <a:cs typeface="Times New Roman" pitchFamily="18" charset="0"/>
              </a:rPr>
              <a:t>1</a:t>
            </a:r>
            <a:r>
              <a:rPr lang="en-US" sz="1400" baseline="30000">
                <a:cs typeface="Times New Roman" pitchFamily="18" charset="0"/>
              </a:rPr>
              <a:t>st</a:t>
            </a:r>
            <a:r>
              <a:rPr lang="en-US" sz="1400">
                <a:cs typeface="Times New Roman" pitchFamily="18" charset="0"/>
              </a:rPr>
              <a:t> PRECOS meeting decisions: NITI will start with UO</a:t>
            </a:r>
            <a:r>
              <a:rPr lang="en-US" sz="1400" baseline="-25000">
                <a:cs typeface="Times New Roman" pitchFamily="18" charset="0"/>
              </a:rPr>
              <a:t>2</a:t>
            </a:r>
            <a:r>
              <a:rPr lang="en-US" sz="1400">
                <a:cs typeface="Times New Roman" pitchFamily="18" charset="0"/>
              </a:rPr>
              <a:t>-SiO</a:t>
            </a:r>
            <a:r>
              <a:rPr lang="en-US" sz="1400" baseline="-25000">
                <a:cs typeface="Times New Roman" pitchFamily="18" charset="0"/>
              </a:rPr>
              <a:t>2</a:t>
            </a:r>
            <a:r>
              <a:rPr lang="en-US" sz="1400">
                <a:cs typeface="Times New Roman" pitchFamily="18" charset="0"/>
              </a:rPr>
              <a:t>, ISC - with </a:t>
            </a:r>
            <a:r>
              <a:rPr lang="en-GB" sz="1200">
                <a:latin typeface="Arial Unicode MS" pitchFamily="34" charset="-128"/>
                <a:cs typeface="Times New Roman" pitchFamily="18" charset="0"/>
              </a:rPr>
              <a:t>ZrO</a:t>
            </a:r>
            <a:r>
              <a:rPr lang="en-GB" sz="1200" baseline="-30000"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GB" sz="1200">
                <a:latin typeface="Arial Unicode MS" pitchFamily="34" charset="-128"/>
                <a:cs typeface="Times New Roman" pitchFamily="18" charset="0"/>
              </a:rPr>
              <a:t> - FeO</a:t>
            </a:r>
            <a:r>
              <a:rPr lang="en-GB" sz="1200" baseline="-30000">
                <a:latin typeface="Arial Unicode MS" pitchFamily="34" charset="-128"/>
                <a:cs typeface="Times New Roman" pitchFamily="18" charset="0"/>
              </a:rPr>
              <a:t>y</a:t>
            </a:r>
            <a:r>
              <a:rPr lang="en-US" sz="1400">
                <a:cs typeface="Times New Roman" pitchFamily="18" charset="0"/>
              </a:rPr>
              <a:t>, IVTRAN with U-Zr-O  system</a:t>
            </a:r>
            <a:endParaRPr lang="en-GB" sz="140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A4261E8A-B6F8-4103-850B-A80F99DBA4DA}" type="slidenum">
              <a:rPr lang="en-GB" sz="1400" b="0">
                <a:solidFill>
                  <a:srgbClr val="000099"/>
                </a:solidFill>
              </a:rPr>
              <a:pPr/>
              <a:t>8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Status of the project</a:t>
            </a:r>
          </a:p>
        </p:txBody>
      </p:sp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215900" y="611188"/>
            <a:ext cx="89281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1800" i="1"/>
              <a:t> </a:t>
            </a:r>
            <a:r>
              <a:rPr lang="en-US" sz="2000" i="1">
                <a:cs typeface="Arial" pitchFamily="34" charset="0"/>
              </a:rPr>
              <a:t>PRECOS test matrix has been finalized with collaborators at the 6</a:t>
            </a:r>
            <a:r>
              <a:rPr lang="en-US" sz="2000" i="1" baseline="30000">
                <a:cs typeface="Arial" pitchFamily="34" charset="0"/>
              </a:rPr>
              <a:t>th</a:t>
            </a:r>
            <a:r>
              <a:rPr lang="en-US" sz="2000" i="1">
                <a:cs typeface="Arial" pitchFamily="34" charset="0"/>
              </a:rPr>
              <a:t> 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and 7</a:t>
            </a:r>
            <a:r>
              <a:rPr lang="en-US" sz="2000" i="1" baseline="30000">
                <a:cs typeface="Arial" pitchFamily="34" charset="0"/>
              </a:rPr>
              <a:t>th</a:t>
            </a:r>
            <a:r>
              <a:rPr lang="en-US" sz="2000" i="1">
                <a:cs typeface="Arial" pitchFamily="34" charset="0"/>
              </a:rPr>
              <a:t> CORPHAD project meetings</a:t>
            </a:r>
            <a:r>
              <a:rPr lang="en-US" sz="2000" i="1"/>
              <a:t> 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/>
              <a:t>The project was approved for funding by 44</a:t>
            </a:r>
            <a:r>
              <a:rPr lang="en-US" sz="2000" i="1" baseline="30000"/>
              <a:t>th</a:t>
            </a:r>
            <a:r>
              <a:rPr lang="en-US" sz="2000" i="1"/>
              <a:t> ISTC MB in December</a:t>
            </a:r>
            <a:br>
              <a:rPr lang="en-US" sz="2000" i="1"/>
            </a:br>
            <a:r>
              <a:rPr lang="en-US" sz="2000" i="1"/>
              <a:t>   2007</a:t>
            </a:r>
            <a:r>
              <a:rPr lang="ru-RU" sz="2000"/>
              <a:t> 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Work Plan was prepared and sent to ROSATOM Export control in 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January 2008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The Work Plan was approved by the Export control in the end of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 February 2008. Export licensing  is not necessary for PRECOS 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Project started from June</a:t>
            </a:r>
            <a:r>
              <a:rPr lang="ru-RU" sz="2000" i="1">
                <a:cs typeface="Arial" pitchFamily="34" charset="0"/>
              </a:rPr>
              <a:t> 1</a:t>
            </a:r>
            <a:r>
              <a:rPr lang="en-US" sz="2000" i="1">
                <a:cs typeface="Arial" pitchFamily="34" charset="0"/>
              </a:rPr>
              <a:t>, </a:t>
            </a:r>
            <a:r>
              <a:rPr lang="ru-RU" sz="2000" i="1">
                <a:cs typeface="Arial" pitchFamily="34" charset="0"/>
              </a:rPr>
              <a:t>2008 </a:t>
            </a:r>
            <a:endParaRPr lang="en-US" sz="2000" i="1">
              <a:cs typeface="Arial" pitchFamily="34" charset="0"/>
            </a:endParaRP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Kick-off meeting with the project collaborators took place in 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St. Petersburg, July 10,</a:t>
            </a:r>
            <a:r>
              <a:rPr lang="ru-RU" sz="2000" i="1">
                <a:cs typeface="Arial" pitchFamily="34" charset="0"/>
              </a:rPr>
              <a:t> 2008</a:t>
            </a:r>
            <a:endParaRPr lang="en-US" sz="2000" i="1">
              <a:cs typeface="Arial" pitchFamily="34" charset="0"/>
            </a:endParaRP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ru-RU" sz="2000" i="1">
                <a:cs typeface="Arial" pitchFamily="34" charset="0"/>
              </a:rPr>
              <a:t> </a:t>
            </a:r>
            <a:r>
              <a:rPr lang="en-US" sz="2000" i="1">
                <a:cs typeface="Arial" pitchFamily="34" charset="0"/>
              </a:rPr>
              <a:t>Test matrix and first tests on UO</a:t>
            </a:r>
            <a:r>
              <a:rPr lang="en-US" sz="2000" i="1" baseline="-25000">
                <a:cs typeface="Arial" pitchFamily="34" charset="0"/>
              </a:rPr>
              <a:t>2</a:t>
            </a:r>
            <a:r>
              <a:rPr lang="en-US" sz="2000" i="1">
                <a:cs typeface="Arial" pitchFamily="34" charset="0"/>
              </a:rPr>
              <a:t>-SiO</a:t>
            </a:r>
            <a:r>
              <a:rPr lang="en-US" sz="2000" i="1" baseline="-25000">
                <a:cs typeface="Arial" pitchFamily="34" charset="0"/>
              </a:rPr>
              <a:t>2</a:t>
            </a:r>
            <a:r>
              <a:rPr lang="en-US" sz="2000" i="1">
                <a:cs typeface="Arial" pitchFamily="34" charset="0"/>
              </a:rPr>
              <a:t> system has been specified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 during the meeting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First results on the UO</a:t>
            </a:r>
            <a:r>
              <a:rPr lang="en-US" sz="2000" i="1" baseline="-25000">
                <a:cs typeface="Arial" pitchFamily="34" charset="0"/>
              </a:rPr>
              <a:t>2</a:t>
            </a:r>
            <a:r>
              <a:rPr lang="en-US" sz="2000" i="1">
                <a:cs typeface="Arial" pitchFamily="34" charset="0"/>
              </a:rPr>
              <a:t>-SiO</a:t>
            </a:r>
            <a:r>
              <a:rPr lang="en-US" sz="2000" i="1" baseline="-25000">
                <a:cs typeface="Arial" pitchFamily="34" charset="0"/>
              </a:rPr>
              <a:t>2</a:t>
            </a:r>
            <a:r>
              <a:rPr lang="en-US" sz="2000" i="1">
                <a:cs typeface="Arial" pitchFamily="34" charset="0"/>
              </a:rPr>
              <a:t> system were obtained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88FFD98-B218-4BDD-89E2-83FB7A45DB33}" type="slidenum">
              <a:rPr lang="en-GB" sz="1400" b="0">
                <a:solidFill>
                  <a:srgbClr val="000099"/>
                </a:solidFill>
              </a:rPr>
              <a:pPr/>
              <a:t>9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0243" name="Rectangle 3"/>
          <p:cNvSpPr>
            <a:spLocks noChangeArrowheads="1"/>
          </p:cNvSpPr>
          <p:nvPr/>
        </p:nvSpPr>
        <p:spPr bwMode="auto">
          <a:xfrm>
            <a:off x="0" y="1620838"/>
            <a:ext cx="82343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63638" lvl="1" defTabSz="762000">
              <a:lnSpc>
                <a:spcPct val="150000"/>
              </a:lnSpc>
              <a:buFontTx/>
              <a:buChar char="•"/>
            </a:pPr>
            <a:r>
              <a:rPr lang="en-GB" sz="2000" b="0"/>
              <a:t> </a:t>
            </a:r>
            <a:r>
              <a:rPr lang="en-GB" sz="2000"/>
              <a:t>To define the monotectic temperature and the boundary curve of the miscibility gap in vicinity of the monotectic temperature</a:t>
            </a:r>
            <a:r>
              <a:rPr lang="en-GB" sz="20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520700" y="269875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1123950" y="965200"/>
            <a:ext cx="5662613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>
                <a:cs typeface="Times New Roman" pitchFamily="18" charset="0"/>
              </a:rPr>
              <a:t>Experimental objectives</a:t>
            </a:r>
            <a:endParaRPr lang="ru-RU" sz="2000"/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1042988" y="2981325"/>
            <a:ext cx="6854825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 Annealing and quenching in Galakhov microfurnace</a:t>
            </a:r>
            <a:endParaRPr lang="ru-RU" sz="2000"/>
          </a:p>
        </p:txBody>
      </p:sp>
      <p:graphicFrame>
        <p:nvGraphicFramePr>
          <p:cNvPr id="650247" name="Object 7"/>
          <p:cNvGraphicFramePr>
            <a:graphicFrameLocks noChangeAspect="1"/>
          </p:cNvGraphicFramePr>
          <p:nvPr/>
        </p:nvGraphicFramePr>
        <p:xfrm>
          <a:off x="425450" y="3722688"/>
          <a:ext cx="8709025" cy="51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49" name="Документ" r:id="rId4" imgW="6705198" imgH="3968285" progId="Word.Document.8">
                  <p:embed/>
                </p:oleObj>
              </mc:Choice>
              <mc:Fallback>
                <p:oleObj name="Документ" r:id="rId4" imgW="6705198" imgH="396828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722688"/>
                        <a:ext cx="8709025" cy="516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1274763" y="5449888"/>
            <a:ext cx="720248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1400"/>
              <a:t>UO</a:t>
            </a:r>
            <a:r>
              <a:rPr lang="en-GB" sz="1400" baseline="-25000"/>
              <a:t>2</a:t>
            </a:r>
            <a:r>
              <a:rPr lang="en-GB" sz="1400"/>
              <a:t> of &gt;99.0</a:t>
            </a:r>
            <a:r>
              <a:rPr lang="ru-RU" sz="1400"/>
              <a:t> </a:t>
            </a:r>
            <a:r>
              <a:rPr lang="en-US" sz="1400"/>
              <a:t>% purity</a:t>
            </a:r>
            <a:r>
              <a:rPr lang="ru-RU" sz="1400"/>
              <a:t>, </a:t>
            </a:r>
            <a:r>
              <a:rPr lang="en-US" sz="1400"/>
              <a:t>SiO</a:t>
            </a:r>
            <a:r>
              <a:rPr lang="en-US" sz="1400" baseline="-25000"/>
              <a:t>2</a:t>
            </a:r>
            <a:r>
              <a:rPr lang="en-US" sz="1400"/>
              <a:t> of 99.99% purity</a:t>
            </a:r>
          </a:p>
          <a:p>
            <a:pPr defTabSz="762000">
              <a:spcBef>
                <a:spcPct val="50000"/>
              </a:spcBef>
            </a:pPr>
            <a:r>
              <a:rPr lang="en-US" sz="1400"/>
              <a:t>Mass of the charge </a:t>
            </a:r>
            <a:r>
              <a:rPr lang="en-US" sz="1400">
                <a:cs typeface="Arial" pitchFamily="34" charset="0"/>
              </a:rPr>
              <a:t>–</a:t>
            </a:r>
            <a:r>
              <a:rPr lang="en-US" sz="1400"/>
              <a:t> 150 mg		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Bildschirmpräsentation (4:3)</PresentationFormat>
  <Paragraphs>335</Paragraphs>
  <Slides>20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20</vt:i4>
      </vt:variant>
    </vt:vector>
  </HeadingPairs>
  <TitlesOfParts>
    <vt:vector size="33" baseType="lpstr">
      <vt:lpstr>Arial Unicode MS</vt:lpstr>
      <vt:lpstr>Arial</vt:lpstr>
      <vt:lpstr>Times New Roman CYR</vt:lpstr>
      <vt:lpstr>Times New Roman</vt:lpstr>
      <vt:lpstr>Wingdings</vt:lpstr>
      <vt:lpstr>Symbol</vt:lpstr>
      <vt:lpstr>Tahoma</vt:lpstr>
      <vt:lpstr>Оформление по умолчанию</vt:lpstr>
      <vt:lpstr>CorelDRAW 7.0 Graphic</vt:lpstr>
      <vt:lpstr>Документ Microsoft Word</vt:lpstr>
      <vt:lpstr>Диаграмма Microsoft Office Excel</vt:lpstr>
      <vt:lpstr>Рисунок Microsoft Word</vt:lpstr>
      <vt:lpstr>Corel PHOTO-PAINT 11.0 Image</vt:lpstr>
      <vt:lpstr> Progress report on the ISTC project #3813: Phase relation in corium systems  (PRECOS)  </vt:lpstr>
      <vt:lpstr>Contents</vt:lpstr>
      <vt:lpstr>PRECOS project general information </vt:lpstr>
      <vt:lpstr>PRECOS project focus </vt:lpstr>
      <vt:lpstr>Experimental methods of phase diagram studies</vt:lpstr>
      <vt:lpstr>Methods of posttest analysis</vt:lpstr>
      <vt:lpstr>PRECOS test matrix</vt:lpstr>
      <vt:lpstr>Status of the project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 IVTRAN: Laser pulse heating with 3.3 kW CW-YAG laser</vt:lpstr>
      <vt:lpstr>Schematic of the laser pulse heating facility</vt:lpstr>
      <vt:lpstr>PowerPoint-Präsentation</vt:lpstr>
      <vt:lpstr>PowerPoint-Präsentation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PRECOS ISTC project</dc:title>
  <dc:subject>14 CEG-SAM</dc:subject>
  <dc:creator>S Bechta</dc:creator>
  <cp:lastModifiedBy>Peters, Ursula</cp:lastModifiedBy>
  <cp:revision>767</cp:revision>
  <cp:lastPrinted>2001-10-30T08:59:27Z</cp:lastPrinted>
  <dcterms:created xsi:type="dcterms:W3CDTF">1998-10-12T06:52:06Z</dcterms:created>
  <dcterms:modified xsi:type="dcterms:W3CDTF">2012-10-18T18:02:22Z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