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8"/>
  </p:notesMasterIdLst>
  <p:handoutMasterIdLst>
    <p:handoutMasterId r:id="rId29"/>
  </p:handoutMasterIdLst>
  <p:sldIdLst>
    <p:sldId id="401" r:id="rId2"/>
    <p:sldId id="402" r:id="rId3"/>
    <p:sldId id="407" r:id="rId4"/>
    <p:sldId id="408" r:id="rId5"/>
    <p:sldId id="409" r:id="rId6"/>
    <p:sldId id="445" r:id="rId7"/>
    <p:sldId id="446" r:id="rId8"/>
    <p:sldId id="406" r:id="rId9"/>
    <p:sldId id="443" r:id="rId10"/>
    <p:sldId id="372" r:id="rId11"/>
    <p:sldId id="337" r:id="rId12"/>
    <p:sldId id="442" r:id="rId13"/>
    <p:sldId id="400" r:id="rId14"/>
    <p:sldId id="384"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Lst>
  <p:sldSz cx="9144000" cy="6858000" type="screen4x3"/>
  <p:notesSz cx="6784975" cy="9856788"/>
  <p:defaultTextStyle>
    <a:defPPr>
      <a:defRPr lang="en-GB"/>
    </a:defPPr>
    <a:lvl1pPr algn="l" rtl="0" eaLnBrk="0" fontAlgn="base" hangingPunct="0">
      <a:spcBef>
        <a:spcPct val="0"/>
      </a:spcBef>
      <a:spcAft>
        <a:spcPct val="0"/>
      </a:spcAft>
      <a:defRPr sz="14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CC00CC"/>
    <a:srgbClr val="990033"/>
    <a:srgbClr val="A50021"/>
    <a:srgbClr val="000066"/>
    <a:srgbClr val="FF3300"/>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0" autoAdjust="0"/>
    <p:restoredTop sz="95352" autoAdjust="0"/>
  </p:normalViewPr>
  <p:slideViewPr>
    <p:cSldViewPr snapToGrid="0">
      <p:cViewPr>
        <p:scale>
          <a:sx n="92" d="100"/>
          <a:sy n="92" d="100"/>
        </p:scale>
        <p:origin x="-1090" y="-24"/>
      </p:cViewPr>
      <p:guideLst>
        <p:guide orient="horz" pos="2143"/>
        <p:guide pos="28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836" y="-96"/>
      </p:cViewPr>
      <p:guideLst>
        <p:guide orient="horz" pos="310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defTabSz="922338">
              <a:defRPr sz="1200" b="0">
                <a:latin typeface="Times New Roman CYR" charset="-52"/>
              </a:defRPr>
            </a:lvl1pPr>
          </a:lstStyle>
          <a:p>
            <a:endParaRPr lang="ru-RU"/>
          </a:p>
        </p:txBody>
      </p:sp>
      <p:sp>
        <p:nvSpPr>
          <p:cNvPr id="28675" name="Rectangle 3"/>
          <p:cNvSpPr>
            <a:spLocks noGrp="1" noChangeArrowheads="1"/>
          </p:cNvSpPr>
          <p:nvPr>
            <p:ph type="dt" sz="quarter" idx="1"/>
          </p:nvPr>
        </p:nvSpPr>
        <p:spPr bwMode="auto">
          <a:xfrm>
            <a:off x="3844925" y="0"/>
            <a:ext cx="2940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algn="r" defTabSz="922338">
              <a:defRPr sz="1200" b="0">
                <a:latin typeface="Times New Roman CYR" charset="-52"/>
              </a:defRPr>
            </a:lvl1pPr>
          </a:lstStyle>
          <a:p>
            <a:endParaRPr lang="ru-RU"/>
          </a:p>
        </p:txBody>
      </p:sp>
      <p:sp>
        <p:nvSpPr>
          <p:cNvPr id="28676" name="Rectangle 4"/>
          <p:cNvSpPr>
            <a:spLocks noGrp="1" noChangeArrowheads="1"/>
          </p:cNvSpPr>
          <p:nvPr>
            <p:ph type="ftr" sz="quarter" idx="2"/>
          </p:nvPr>
        </p:nvSpPr>
        <p:spPr bwMode="auto">
          <a:xfrm>
            <a:off x="0" y="9374188"/>
            <a:ext cx="29400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defTabSz="922338">
              <a:defRPr sz="1200" b="0">
                <a:latin typeface="Times New Roman CYR" charset="-52"/>
              </a:defRPr>
            </a:lvl1pPr>
          </a:lstStyle>
          <a:p>
            <a:endParaRPr lang="ru-RU"/>
          </a:p>
        </p:txBody>
      </p:sp>
      <p:sp>
        <p:nvSpPr>
          <p:cNvPr id="28677" name="Rectangle 5"/>
          <p:cNvSpPr>
            <a:spLocks noGrp="1" noChangeArrowheads="1"/>
          </p:cNvSpPr>
          <p:nvPr>
            <p:ph type="sldNum" sz="quarter" idx="3"/>
          </p:nvPr>
        </p:nvSpPr>
        <p:spPr bwMode="auto">
          <a:xfrm>
            <a:off x="3844925" y="9374188"/>
            <a:ext cx="29400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algn="r" defTabSz="922338">
              <a:defRPr sz="1200" b="0">
                <a:latin typeface="Times New Roman CYR" charset="-52"/>
              </a:defRPr>
            </a:lvl1pPr>
          </a:lstStyle>
          <a:p>
            <a:fld id="{C62ACACC-B353-4734-8A5E-B249201CC8CE}" type="slidenum">
              <a:rPr lang="ru-RU"/>
              <a:pPr/>
              <a:t>‹Nr.›</a:t>
            </a:fld>
            <a:endParaRPr lang="ru-RU"/>
          </a:p>
        </p:txBody>
      </p:sp>
    </p:spTree>
    <p:extLst>
      <p:ext uri="{BB962C8B-B14F-4D97-AF65-F5344CB8AC3E}">
        <p14:creationId xmlns:p14="http://schemas.microsoft.com/office/powerpoint/2010/main" val="902435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150666"/>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067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9219"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1267"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331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ChangeArrowheads="1" noTextEdit="1"/>
          </p:cNvSpPr>
          <p:nvPr>
            <p:ph type="sldImg"/>
          </p:nvPr>
        </p:nvSpPr>
        <p:spPr bwMode="auto">
          <a:xfrm>
            <a:off x="928688" y="739775"/>
            <a:ext cx="4927600" cy="3695700"/>
          </a:xfrm>
          <a:prstGeom prst="rect">
            <a:avLst/>
          </a:prstGeom>
          <a:solidFill>
            <a:srgbClr val="FFFFFF"/>
          </a:solidFill>
          <a:ln>
            <a:solidFill>
              <a:srgbClr val="000000"/>
            </a:solidFill>
            <a:miter lim="800000"/>
            <a:headEnd/>
            <a:tailEnd/>
          </a:ln>
        </p:spPr>
      </p:sp>
      <p:sp>
        <p:nvSpPr>
          <p:cNvPr id="655363" name="Rectangle 3"/>
          <p:cNvSpPr>
            <a:spLocks noChangeArrowheads="1"/>
          </p:cNvSpPr>
          <p:nvPr>
            <p:ph type="body" idx="1"/>
          </p:nvPr>
        </p:nvSpPr>
        <p:spPr bwMode="auto">
          <a:xfrm>
            <a:off x="904875" y="4681538"/>
            <a:ext cx="4975225" cy="4435475"/>
          </a:xfrm>
          <a:prstGeom prst="rect">
            <a:avLst/>
          </a:prstGeom>
          <a:solidFill>
            <a:srgbClr val="FFFFFF"/>
          </a:solidFill>
          <a:ln>
            <a:solidFill>
              <a:srgbClr val="000000"/>
            </a:solidFill>
            <a:miter lim="800000"/>
            <a:headEnd/>
            <a:tailEnd/>
          </a:ln>
        </p:spPr>
        <p:txBody>
          <a:bodyPr lIns="90983" tIns="45491" rIns="90983" bIns="45491"/>
          <a:lstStyle/>
          <a:p>
            <a:pPr defTabSz="914400"/>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noTextEdit="1"/>
          </p:cNvSpPr>
          <p:nvPr>
            <p:ph type="sldImg"/>
          </p:nvPr>
        </p:nvSpPr>
        <p:spPr bwMode="auto">
          <a:xfrm>
            <a:off x="928688" y="739775"/>
            <a:ext cx="4927600" cy="3695700"/>
          </a:xfrm>
          <a:prstGeom prst="rect">
            <a:avLst/>
          </a:prstGeom>
          <a:solidFill>
            <a:srgbClr val="FFFFFF"/>
          </a:solidFill>
          <a:ln>
            <a:solidFill>
              <a:srgbClr val="000000"/>
            </a:solidFill>
            <a:miter lim="800000"/>
            <a:headEnd/>
            <a:tailEnd/>
          </a:ln>
        </p:spPr>
      </p:sp>
      <p:sp>
        <p:nvSpPr>
          <p:cNvPr id="657411" name="Rectangle 3"/>
          <p:cNvSpPr>
            <a:spLocks noChangeArrowheads="1"/>
          </p:cNvSpPr>
          <p:nvPr>
            <p:ph type="body" idx="1"/>
          </p:nvPr>
        </p:nvSpPr>
        <p:spPr bwMode="auto">
          <a:xfrm>
            <a:off x="904875" y="4681538"/>
            <a:ext cx="4975225" cy="4435475"/>
          </a:xfrm>
          <a:prstGeom prst="rect">
            <a:avLst/>
          </a:prstGeom>
          <a:solidFill>
            <a:srgbClr val="FFFFFF"/>
          </a:solidFill>
          <a:ln>
            <a:solidFill>
              <a:srgbClr val="000000"/>
            </a:solidFill>
            <a:miter lim="800000"/>
            <a:headEnd/>
            <a:tailEnd/>
          </a:ln>
        </p:spPr>
        <p:txBody>
          <a:bodyPr lIns="90983" tIns="45491" rIns="90983" bIns="45491"/>
          <a:lstStyle/>
          <a:p>
            <a:pPr defTabSz="914400"/>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noTextEdit="1"/>
          </p:cNvSpPr>
          <p:nvPr>
            <p:ph type="sldImg"/>
          </p:nvPr>
        </p:nvSpPr>
        <p:spPr bwMode="auto">
          <a:xfrm>
            <a:off x="928688" y="739775"/>
            <a:ext cx="4927600" cy="3695700"/>
          </a:xfrm>
          <a:prstGeom prst="rect">
            <a:avLst/>
          </a:prstGeom>
          <a:solidFill>
            <a:srgbClr val="FFFFFF"/>
          </a:solidFill>
          <a:ln>
            <a:solidFill>
              <a:srgbClr val="000000"/>
            </a:solidFill>
            <a:miter lim="800000"/>
            <a:headEnd/>
            <a:tailEnd/>
          </a:ln>
        </p:spPr>
      </p:sp>
      <p:sp>
        <p:nvSpPr>
          <p:cNvPr id="659459" name="Rectangle 3"/>
          <p:cNvSpPr>
            <a:spLocks noChangeArrowheads="1"/>
          </p:cNvSpPr>
          <p:nvPr>
            <p:ph type="body" idx="1"/>
          </p:nvPr>
        </p:nvSpPr>
        <p:spPr bwMode="auto">
          <a:xfrm>
            <a:off x="904875" y="4681538"/>
            <a:ext cx="4975225" cy="4435475"/>
          </a:xfrm>
          <a:prstGeom prst="rect">
            <a:avLst/>
          </a:prstGeom>
          <a:solidFill>
            <a:srgbClr val="FFFFFF"/>
          </a:solidFill>
          <a:ln>
            <a:solidFill>
              <a:srgbClr val="000000"/>
            </a:solidFill>
            <a:miter lim="800000"/>
            <a:headEnd/>
            <a:tailEnd/>
          </a:ln>
        </p:spPr>
        <p:txBody>
          <a:bodyPr lIns="90983" tIns="45491" rIns="90983" bIns="45491"/>
          <a:lstStyle/>
          <a:p>
            <a:pPr defTabSz="914400"/>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1507"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355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03"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ChangeArrowheads="1" noTextEdit="1"/>
          </p:cNvSpPr>
          <p:nvPr>
            <p:ph type="sldImg"/>
          </p:nvPr>
        </p:nvSpPr>
        <p:spPr bwMode="auto">
          <a:xfrm>
            <a:off x="973138" y="769938"/>
            <a:ext cx="4833937" cy="36258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0915" name="Rectangle 3"/>
          <p:cNvSpPr>
            <a:spLocks noGrp="1" noChangeArrowheads="1"/>
          </p:cNvSpPr>
          <p:nvPr>
            <p:ph type="body" idx="1"/>
          </p:nvPr>
        </p:nvSpPr>
        <p:spPr bwMode="auto">
          <a:xfrm>
            <a:off x="885825" y="4725988"/>
            <a:ext cx="5003800" cy="43973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72" tIns="45386" rIns="90772" bIns="45386"/>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1811"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noTextEdit="1"/>
          </p:cNvSpPr>
          <p:nvPr>
            <p:ph type="sldImg"/>
          </p:nvPr>
        </p:nvSpPr>
        <p:spPr bwMode="auto">
          <a:xfrm>
            <a:off x="931863" y="741363"/>
            <a:ext cx="4922837" cy="3692525"/>
          </a:xfrm>
          <a:prstGeom prst="rect">
            <a:avLst/>
          </a:prstGeom>
          <a:solidFill>
            <a:srgbClr val="FFFFFF"/>
          </a:solidFill>
          <a:ln>
            <a:solidFill>
              <a:srgbClr val="000000"/>
            </a:solidFill>
            <a:miter lim="800000"/>
            <a:headEnd/>
            <a:tailEnd/>
          </a:ln>
        </p:spPr>
      </p:sp>
      <p:sp>
        <p:nvSpPr>
          <p:cNvPr id="356355" name="Rectangle 3"/>
          <p:cNvSpPr>
            <a:spLocks noChangeArrowheads="1"/>
          </p:cNvSpPr>
          <p:nvPr>
            <p:ph type="body" idx="1"/>
          </p:nvPr>
        </p:nvSpPr>
        <p:spPr bwMode="auto">
          <a:xfrm>
            <a:off x="904875" y="4679950"/>
            <a:ext cx="4975225" cy="443547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9763"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7907"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307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23"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7171"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EC4A2E05-B5D6-4452-BBEC-F134F68F4408}"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3615467641"/>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AFE21472-0FFF-49F6-AAF5-822446BD838E}"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2422639218"/>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05588" y="481013"/>
            <a:ext cx="1973262" cy="59324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481013"/>
            <a:ext cx="5767388" cy="59324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8716DD48-CE08-4151-B37E-99889DD54D54}"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3358427276"/>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481013"/>
            <a:ext cx="7772400" cy="63976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806450" y="22987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768850" y="22987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768850" y="44323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0"/>
          </p:nvPr>
        </p:nvSpPr>
        <p:spPr>
          <a:xfrm>
            <a:off x="5686425" y="6400800"/>
            <a:ext cx="3457575" cy="457200"/>
          </a:xfrm>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77561691-C158-4BF9-9B6D-BC0C4E28D07B}"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149016232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481013"/>
            <a:ext cx="7772400" cy="63976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806450" y="22987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768850" y="2298700"/>
            <a:ext cx="3810000" cy="4114800"/>
          </a:xfrm>
        </p:spPr>
        <p:txBody>
          <a:bodyPr/>
          <a:lstStyle/>
          <a:p>
            <a:endParaRPr lang="de-DE"/>
          </a:p>
        </p:txBody>
      </p:sp>
      <p:sp>
        <p:nvSpPr>
          <p:cNvPr id="5" name="Foliennummernplatzhalter 4"/>
          <p:cNvSpPr>
            <a:spLocks noGrp="1"/>
          </p:cNvSpPr>
          <p:nvPr>
            <p:ph type="sldNum" sz="quarter" idx="10"/>
          </p:nvPr>
        </p:nvSpPr>
        <p:spPr>
          <a:xfrm>
            <a:off x="5686425" y="6400800"/>
            <a:ext cx="3457575" cy="457200"/>
          </a:xfrm>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0B2E317F-707C-4540-B534-AB6EAF127066}"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136095316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72343314-7925-415F-B39C-410F43A6D114}"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2346175224"/>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ECFA6737-EC23-4FC0-A190-66DAE85FB49C}"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2786422594"/>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06450" y="2298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68850" y="2298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63EA2B07-8504-40D5-BD86-3AB781C99BE1}"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283626445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7160809B-13BA-4799-A3E3-59DC7F23BFC3}"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215010143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04A17FAD-6D67-4AB3-9F7D-47F0AB4EF65B}"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16346268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D0918697-D9B4-4F16-8C89-14FF92A27AFC}"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219788108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79BCEE09-B272-4E54-8005-71EAA4D85A07}"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348362945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r>
              <a:rPr lang="en-US"/>
              <a:t>15</a:t>
            </a:r>
            <a:r>
              <a:rPr lang="en-US" baseline="30000"/>
              <a:t>th </a:t>
            </a:r>
            <a:r>
              <a:rPr lang="en-US"/>
              <a:t>CEG-SAM Meeting, March </a:t>
            </a:r>
            <a:r>
              <a:rPr lang="ru-RU"/>
              <a:t>10-12</a:t>
            </a:r>
            <a:r>
              <a:rPr lang="en-US"/>
              <a:t>, 2009, Villigen</a:t>
            </a:r>
            <a:r>
              <a:rPr lang="en-GB"/>
              <a:t>  </a:t>
            </a:r>
            <a:fld id="{ECC2286B-1AD6-4FCB-8124-961E688CC97E}" type="slidenum">
              <a:rPr lang="en-GB">
                <a:solidFill>
                  <a:srgbClr val="990033"/>
                </a:solidFill>
              </a:rPr>
              <a:pPr/>
              <a:t>‹Nr.›</a:t>
            </a:fld>
            <a:endParaRPr lang="en-GB">
              <a:solidFill>
                <a:srgbClr val="990033"/>
              </a:solidFill>
            </a:endParaRPr>
          </a:p>
        </p:txBody>
      </p:sp>
    </p:spTree>
    <p:extLst>
      <p:ext uri="{BB962C8B-B14F-4D97-AF65-F5344CB8AC3E}">
        <p14:creationId xmlns:p14="http://schemas.microsoft.com/office/powerpoint/2010/main" val="516490654"/>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81013"/>
            <a:ext cx="7772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9" tIns="46030" rIns="92059" bIns="46030" numCol="1" anchor="ctr" anchorCtr="0" compatLnSpc="1">
            <a:prstTxWarp prst="textNoShape">
              <a:avLst/>
            </a:prstTxWarp>
          </a:bodyPr>
          <a:lstStyle/>
          <a:p>
            <a:pPr lvl="0"/>
            <a:r>
              <a:rPr lang="en-GB" smtClean="0"/>
              <a:t>Щелчок правит образец заголовка</a:t>
            </a:r>
          </a:p>
        </p:txBody>
      </p:sp>
      <p:sp>
        <p:nvSpPr>
          <p:cNvPr id="1027" name="Rectangle 3"/>
          <p:cNvSpPr>
            <a:spLocks noGrp="1" noChangeArrowheads="1"/>
          </p:cNvSpPr>
          <p:nvPr>
            <p:ph type="body" idx="1"/>
          </p:nvPr>
        </p:nvSpPr>
        <p:spPr bwMode="auto">
          <a:xfrm>
            <a:off x="806450" y="22987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9" tIns="46030" rIns="92059" bIns="46030" numCol="1" anchor="t" anchorCtr="0" compatLnSpc="1">
            <a:prstTxWarp prst="textNoShape">
              <a:avLst/>
            </a:prstTxWarp>
          </a:bodyPr>
          <a:lstStyle/>
          <a:p>
            <a:pPr lvl="0"/>
            <a:r>
              <a:rPr lang="en-GB" smtClean="0"/>
              <a:t>Щелчок правит 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1030" name="Rectangle 6"/>
          <p:cNvSpPr>
            <a:spLocks noGrp="1" noChangeArrowheads="1"/>
          </p:cNvSpPr>
          <p:nvPr>
            <p:ph type="sldNum" sz="quarter" idx="4"/>
          </p:nvPr>
        </p:nvSpPr>
        <p:spPr bwMode="auto">
          <a:xfrm>
            <a:off x="5686425" y="6400800"/>
            <a:ext cx="345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59" tIns="46030" rIns="92059" bIns="46030" numCol="1" anchor="ctr" anchorCtr="0" compatLnSpc="1">
            <a:prstTxWarp prst="textNoShape">
              <a:avLst/>
            </a:prstTxWarp>
          </a:bodyPr>
          <a:lstStyle>
            <a:lvl1pPr algn="r" defTabSz="762000">
              <a:defRPr sz="1200">
                <a:solidFill>
                  <a:srgbClr val="000066"/>
                </a:solidFill>
              </a:defRPr>
            </a:lvl1pPr>
          </a:lstStyle>
          <a:p>
            <a:r>
              <a:rPr lang="en-US"/>
              <a:t>15</a:t>
            </a:r>
            <a:r>
              <a:rPr lang="en-US" baseline="30000"/>
              <a:t>th </a:t>
            </a:r>
            <a:r>
              <a:rPr lang="en-US"/>
              <a:t>CEG-SAM Meeting, March </a:t>
            </a:r>
            <a:r>
              <a:rPr lang="ru-RU"/>
              <a:t>10-12</a:t>
            </a:r>
            <a:r>
              <a:rPr lang="en-US"/>
              <a:t>, 2009, Villigen</a:t>
            </a:r>
            <a:r>
              <a:rPr lang="en-GB"/>
              <a:t>  </a:t>
            </a:r>
            <a:fld id="{CF997EB3-D139-48C5-A061-0961A8856BBB}" type="slidenum">
              <a:rPr lang="en-GB">
                <a:solidFill>
                  <a:srgbClr val="990033"/>
                </a:solidFill>
              </a:rPr>
              <a:pPr/>
              <a:t>‹Nr.›</a:t>
            </a:fld>
            <a:endParaRPr lang="en-GB">
              <a:solidFill>
                <a:srgbClr val="990033"/>
              </a:solidFill>
            </a:endParaRPr>
          </a:p>
        </p:txBody>
      </p:sp>
      <p:sp>
        <p:nvSpPr>
          <p:cNvPr id="1032" name="Line 8"/>
          <p:cNvSpPr>
            <a:spLocks noChangeShapeType="1"/>
          </p:cNvSpPr>
          <p:nvPr/>
        </p:nvSpPr>
        <p:spPr bwMode="auto">
          <a:xfrm>
            <a:off x="527050" y="6388100"/>
            <a:ext cx="8616950" cy="0"/>
          </a:xfrm>
          <a:prstGeom prst="line">
            <a:avLst/>
          </a:prstGeom>
          <a:noFill/>
          <a:ln w="28575">
            <a:solidFill>
              <a:srgbClr val="99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hf hdr="0" ftr="0" dt="0"/>
  <p:txStyles>
    <p:titleStyle>
      <a:lvl1pPr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mj-lt"/>
          <a:ea typeface="+mj-ea"/>
          <a:cs typeface="+mj-cs"/>
        </a:defRPr>
      </a:lvl1pPr>
      <a:lvl2pPr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Arial" pitchFamily="34" charset="0"/>
        </a:defRPr>
      </a:lvl2pPr>
      <a:lvl3pPr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Arial" pitchFamily="34" charset="0"/>
        </a:defRPr>
      </a:lvl3pPr>
      <a:lvl4pPr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Arial" pitchFamily="34" charset="0"/>
        </a:defRPr>
      </a:lvl4pPr>
      <a:lvl5pPr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Arial" pitchFamily="34" charset="0"/>
        </a:defRPr>
      </a:lvl5pPr>
      <a:lvl6pPr marL="457200"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Arial" pitchFamily="34" charset="0"/>
        </a:defRPr>
      </a:lvl6pPr>
      <a:lvl7pPr marL="914400"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Arial" pitchFamily="34" charset="0"/>
        </a:defRPr>
      </a:lvl7pPr>
      <a:lvl8pPr marL="1371600"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Arial" pitchFamily="34" charset="0"/>
        </a:defRPr>
      </a:lvl8pPr>
      <a:lvl9pPr marL="1828800" algn="ctr" defTabSz="762000" rtl="0" eaLnBrk="0" fontAlgn="base" hangingPunct="0">
        <a:spcBef>
          <a:spcPct val="0"/>
        </a:spcBef>
        <a:spcAft>
          <a:spcPct val="0"/>
        </a:spcAft>
        <a:defRPr sz="2400" b="1">
          <a:solidFill>
            <a:srgbClr val="A50021"/>
          </a:solidFill>
          <a:effectLst>
            <a:outerShdw blurRad="38100" dist="38100" dir="2700000" algn="tl">
              <a:srgbClr val="000000"/>
            </a:outerShdw>
          </a:effectLst>
          <a:latin typeface="Arial" pitchFamily="34" charset="0"/>
        </a:defRPr>
      </a:lvl9pPr>
    </p:titleStyle>
    <p:bodyStyle>
      <a:lvl1pPr marL="342900" indent="-342900" algn="l" defTabSz="762000" rtl="0" eaLnBrk="0" fontAlgn="base" hangingPunct="0">
        <a:spcBef>
          <a:spcPct val="20000"/>
        </a:spcBef>
        <a:spcAft>
          <a:spcPct val="0"/>
        </a:spcAft>
        <a:buBlip>
          <a:blip r:embed="rId15"/>
        </a:buBlip>
        <a:defRPr sz="2400">
          <a:solidFill>
            <a:srgbClr val="000066"/>
          </a:solidFill>
          <a:effectLst>
            <a:outerShdw blurRad="38100" dist="38100" dir="2700000" algn="tl">
              <a:srgbClr val="000000"/>
            </a:outerShdw>
          </a:effectLst>
          <a:latin typeface="+mn-lt"/>
          <a:ea typeface="+mn-ea"/>
          <a:cs typeface="+mn-cs"/>
        </a:defRPr>
      </a:lvl1pPr>
      <a:lvl2pPr marL="742950" indent="-285750" algn="l" defTabSz="762000" rtl="0" eaLnBrk="0" fontAlgn="base" hangingPunct="0">
        <a:spcBef>
          <a:spcPct val="20000"/>
        </a:spcBef>
        <a:spcAft>
          <a:spcPct val="0"/>
        </a:spcAft>
        <a:buChar char="–"/>
        <a:defRPr sz="2000" b="1">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2.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1.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5.wmf"/><Relationship Id="rId4" Type="http://schemas.openxmlformats.org/officeDocument/2006/relationships/oleObject" Target="../embeddings/oleObject10.bin"/><Relationship Id="rId9"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ChangeArrowheads="1"/>
          </p:cNvSpPr>
          <p:nvPr/>
        </p:nvSpPr>
        <p:spPr bwMode="auto">
          <a:xfrm>
            <a:off x="1109663" y="128588"/>
            <a:ext cx="387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spAutoFit/>
          </a:bodyPr>
          <a:lstStyle/>
          <a:p>
            <a:r>
              <a:rPr lang="en-US" sz="1800">
                <a:cs typeface="Times New Roman" pitchFamily="18" charset="0"/>
              </a:rPr>
              <a:t>A.P. Alexandrov </a:t>
            </a:r>
            <a:r>
              <a:rPr lang="en-GB" sz="1800"/>
              <a:t>Research</a:t>
            </a:r>
            <a:r>
              <a:rPr lang="en-US" sz="1800"/>
              <a:t> </a:t>
            </a:r>
            <a:r>
              <a:rPr lang="en-GB" sz="1800"/>
              <a:t>Institute</a:t>
            </a:r>
            <a:r>
              <a:rPr lang="en-US" sz="1800"/>
              <a:t> of Technology (Russia)</a:t>
            </a:r>
            <a:endParaRPr lang="en-GB" sz="1800"/>
          </a:p>
        </p:txBody>
      </p:sp>
      <p:pic>
        <p:nvPicPr>
          <p:cNvPr id="539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r="83064"/>
          <a:stretch>
            <a:fillRect/>
          </a:stretch>
        </p:blipFill>
        <p:spPr bwMode="auto">
          <a:xfrm>
            <a:off x="7772400" y="0"/>
            <a:ext cx="1123950" cy="93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39653" name="Object 5"/>
          <p:cNvGraphicFramePr>
            <a:graphicFrameLocks noChangeAspect="1"/>
          </p:cNvGraphicFramePr>
          <p:nvPr/>
        </p:nvGraphicFramePr>
        <p:xfrm>
          <a:off x="217488" y="0"/>
          <a:ext cx="822325" cy="914400"/>
        </p:xfrm>
        <a:graphic>
          <a:graphicData uri="http://schemas.openxmlformats.org/presentationml/2006/ole">
            <mc:AlternateContent xmlns:mc="http://schemas.openxmlformats.org/markup-compatibility/2006">
              <mc:Choice xmlns:v="urn:schemas-microsoft-com:vml" Requires="v">
                <p:oleObj spid="_x0000_s539657" name="CorelDRAW" r:id="rId5" imgW="515520" imgH="574200" progId="CorelDraw.Graphic.7">
                  <p:embed/>
                </p:oleObj>
              </mc:Choice>
              <mc:Fallback>
                <p:oleObj name="CorelDRAW" r:id="rId5" imgW="515520" imgH="574200" progId="CorelDraw.Graphic.7">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0"/>
                        <a:ext cx="822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9654" name="Rectangle 6"/>
          <p:cNvSpPr>
            <a:spLocks noChangeArrowheads="1"/>
          </p:cNvSpPr>
          <p:nvPr/>
        </p:nvSpPr>
        <p:spPr bwMode="auto">
          <a:xfrm>
            <a:off x="552450" y="4281488"/>
            <a:ext cx="750887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marL="342900" indent="-342900">
              <a:lnSpc>
                <a:spcPct val="90000"/>
              </a:lnSpc>
              <a:spcBef>
                <a:spcPct val="20000"/>
              </a:spcBef>
            </a:pPr>
            <a:r>
              <a:rPr lang="en-GB" sz="2400"/>
              <a:t>Presented by S. Bechta </a:t>
            </a:r>
          </a:p>
          <a:p>
            <a:pPr marL="342900" indent="-342900">
              <a:lnSpc>
                <a:spcPct val="90000"/>
              </a:lnSpc>
              <a:spcBef>
                <a:spcPct val="20000"/>
              </a:spcBef>
            </a:pPr>
            <a:r>
              <a:rPr lang="en-US" sz="2400" b="0"/>
              <a:t>15</a:t>
            </a:r>
            <a:r>
              <a:rPr lang="en-US" sz="2400" b="0" baseline="30000"/>
              <a:t>th</a:t>
            </a:r>
            <a:r>
              <a:rPr lang="en-US" sz="2400" b="0"/>
              <a:t> CEG-SAM meeting</a:t>
            </a:r>
          </a:p>
          <a:p>
            <a:pPr marL="342900" indent="-342900"/>
            <a:r>
              <a:rPr lang="en-US" sz="2400" b="0"/>
              <a:t>March 10-12, 2009, Villigen</a:t>
            </a:r>
            <a:endParaRPr lang="en-GB" sz="2400" b="0">
              <a:solidFill>
                <a:srgbClr val="FF3300"/>
              </a:solidFill>
            </a:endParaRPr>
          </a:p>
        </p:txBody>
      </p:sp>
      <p:sp>
        <p:nvSpPr>
          <p:cNvPr id="539655" name="Rectangle 7"/>
          <p:cNvSpPr>
            <a:spLocks noChangeArrowheads="1"/>
          </p:cNvSpPr>
          <p:nvPr/>
        </p:nvSpPr>
        <p:spPr bwMode="auto">
          <a:xfrm>
            <a:off x="557213" y="15462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a:endParaRPr lang="ru-RU" sz="2400">
              <a:solidFill>
                <a:srgbClr val="A50021"/>
              </a:solidFill>
              <a:effectLst>
                <a:outerShdw blurRad="38100" dist="38100" dir="2700000" algn="tl">
                  <a:srgbClr val="000000"/>
                </a:outerShdw>
              </a:effectLst>
              <a:cs typeface="Times New Roman" pitchFamily="18" charset="0"/>
            </a:endParaRPr>
          </a:p>
        </p:txBody>
      </p:sp>
      <p:sp>
        <p:nvSpPr>
          <p:cNvPr id="539656" name="Rectangle 8"/>
          <p:cNvSpPr>
            <a:spLocks noGrp="1" noChangeArrowheads="1"/>
          </p:cNvSpPr>
          <p:nvPr>
            <p:ph type="ctrTitle"/>
          </p:nvPr>
        </p:nvSpPr>
        <p:spPr/>
        <p:txBody>
          <a:bodyPr/>
          <a:lstStyle/>
          <a:p>
            <a:r>
              <a:rPr lang="en-GB" sz="2800">
                <a:solidFill>
                  <a:srgbClr val="990033"/>
                </a:solidFill>
                <a:effectLst/>
                <a:cs typeface="Times New Roman" pitchFamily="18" charset="0"/>
              </a:rPr>
              <a:t>Progress Report </a:t>
            </a:r>
            <a:br>
              <a:rPr lang="en-GB" sz="2800">
                <a:solidFill>
                  <a:srgbClr val="990033"/>
                </a:solidFill>
                <a:effectLst/>
                <a:cs typeface="Times New Roman" pitchFamily="18" charset="0"/>
              </a:rPr>
            </a:br>
            <a:r>
              <a:rPr lang="en-GB" sz="2800">
                <a:solidFill>
                  <a:srgbClr val="990033"/>
                </a:solidFill>
                <a:effectLst/>
                <a:cs typeface="Times New Roman" pitchFamily="18" charset="0"/>
              </a:rPr>
              <a:t>on the ISTC project #3592 </a:t>
            </a:r>
            <a:br>
              <a:rPr lang="en-GB" sz="2800">
                <a:solidFill>
                  <a:srgbClr val="990033"/>
                </a:solidFill>
                <a:effectLst/>
                <a:cs typeface="Times New Roman" pitchFamily="18" charset="0"/>
              </a:rPr>
            </a:br>
            <a:r>
              <a:rPr lang="en-GB" sz="2800">
                <a:solidFill>
                  <a:srgbClr val="990033"/>
                </a:solidFill>
                <a:effectLst/>
                <a:cs typeface="Times New Roman" pitchFamily="18" charset="0"/>
              </a:rPr>
              <a:t>“Investigation of Corium Melt Interaction </a:t>
            </a:r>
            <a:br>
              <a:rPr lang="en-GB" sz="2800">
                <a:solidFill>
                  <a:srgbClr val="990033"/>
                </a:solidFill>
                <a:effectLst/>
                <a:cs typeface="Times New Roman" pitchFamily="18" charset="0"/>
              </a:rPr>
            </a:br>
            <a:r>
              <a:rPr lang="en-GB" sz="2800">
                <a:solidFill>
                  <a:srgbClr val="990033"/>
                </a:solidFill>
                <a:effectLst/>
                <a:cs typeface="Times New Roman" pitchFamily="18" charset="0"/>
              </a:rPr>
              <a:t>with NPP Reactor Vessel Steel” </a:t>
            </a:r>
            <a:br>
              <a:rPr lang="en-GB" sz="2800">
                <a:solidFill>
                  <a:srgbClr val="990033"/>
                </a:solidFill>
                <a:effectLst/>
                <a:cs typeface="Times New Roman" pitchFamily="18" charset="0"/>
              </a:rPr>
            </a:br>
            <a:r>
              <a:rPr lang="en-GB" sz="2800">
                <a:solidFill>
                  <a:srgbClr val="990033"/>
                </a:solidFill>
                <a:effectLst/>
                <a:cs typeface="Times New Roman" pitchFamily="18" charset="0"/>
              </a:rPr>
              <a:t>(METCOR-P) </a:t>
            </a:r>
            <a:endParaRPr lang="en-GB" sz="280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DB3D2832-3614-44CC-838A-C69EE0787CA5}" type="slidenum">
              <a:rPr lang="en-GB">
                <a:solidFill>
                  <a:srgbClr val="990033"/>
                </a:solidFill>
              </a:rPr>
              <a:pPr/>
              <a:t>10</a:t>
            </a:fld>
            <a:endParaRPr lang="en-GB">
              <a:solidFill>
                <a:srgbClr val="990033"/>
              </a:solidFill>
            </a:endParaRPr>
          </a:p>
        </p:txBody>
      </p:sp>
      <p:sp>
        <p:nvSpPr>
          <p:cNvPr id="486402" name="Rectangle 2"/>
          <p:cNvSpPr>
            <a:spLocks noGrp="1" noChangeArrowheads="1"/>
          </p:cNvSpPr>
          <p:nvPr>
            <p:ph type="title" idx="4294967295"/>
          </p:nvPr>
        </p:nvSpPr>
        <p:spPr>
          <a:xfrm>
            <a:off x="839788" y="0"/>
            <a:ext cx="7772400" cy="650875"/>
          </a:xfrm>
        </p:spPr>
        <p:txBody>
          <a:bodyPr/>
          <a:lstStyle/>
          <a:p>
            <a:pPr defTabSz="835025"/>
            <a:r>
              <a:rPr lang="en-US" sz="2800">
                <a:effectLst/>
              </a:rPr>
              <a:t>Experimental Data</a:t>
            </a:r>
            <a:endParaRPr lang="en-GB" sz="2800">
              <a:effectLst/>
            </a:endParaRPr>
          </a:p>
        </p:txBody>
      </p:sp>
      <p:sp>
        <p:nvSpPr>
          <p:cNvPr id="627248" name="Line 1584"/>
          <p:cNvSpPr>
            <a:spLocks noChangeShapeType="1"/>
          </p:cNvSpPr>
          <p:nvPr/>
        </p:nvSpPr>
        <p:spPr bwMode="auto">
          <a:xfrm>
            <a:off x="898525" y="-528638"/>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249" name="Line 1585"/>
          <p:cNvSpPr>
            <a:spLocks noChangeShapeType="1"/>
          </p:cNvSpPr>
          <p:nvPr/>
        </p:nvSpPr>
        <p:spPr bwMode="auto">
          <a:xfrm>
            <a:off x="898525" y="-254000"/>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271" name="Line 1607"/>
          <p:cNvSpPr>
            <a:spLocks noChangeShapeType="1"/>
          </p:cNvSpPr>
          <p:nvPr/>
        </p:nvSpPr>
        <p:spPr bwMode="auto">
          <a:xfrm>
            <a:off x="898525" y="-254000"/>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272" name="Line 1608"/>
          <p:cNvSpPr>
            <a:spLocks noChangeShapeType="1"/>
          </p:cNvSpPr>
          <p:nvPr/>
        </p:nvSpPr>
        <p:spPr bwMode="auto">
          <a:xfrm>
            <a:off x="898525" y="20638"/>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294" name="Line 1630"/>
          <p:cNvSpPr>
            <a:spLocks noChangeShapeType="1"/>
          </p:cNvSpPr>
          <p:nvPr/>
        </p:nvSpPr>
        <p:spPr bwMode="auto">
          <a:xfrm>
            <a:off x="898525" y="20638"/>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464" name="Line 1800"/>
          <p:cNvSpPr>
            <a:spLocks noChangeShapeType="1"/>
          </p:cNvSpPr>
          <p:nvPr/>
        </p:nvSpPr>
        <p:spPr bwMode="auto">
          <a:xfrm>
            <a:off x="1922463" y="1393825"/>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465" name="Line 1801"/>
          <p:cNvSpPr>
            <a:spLocks noChangeShapeType="1"/>
          </p:cNvSpPr>
          <p:nvPr/>
        </p:nvSpPr>
        <p:spPr bwMode="auto">
          <a:xfrm>
            <a:off x="1922463" y="1668463"/>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485" name="Line 1821"/>
          <p:cNvSpPr>
            <a:spLocks noChangeShapeType="1"/>
          </p:cNvSpPr>
          <p:nvPr/>
        </p:nvSpPr>
        <p:spPr bwMode="auto">
          <a:xfrm>
            <a:off x="1922463" y="1668463"/>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486" name="Line 1822"/>
          <p:cNvSpPr>
            <a:spLocks noChangeShapeType="1"/>
          </p:cNvSpPr>
          <p:nvPr/>
        </p:nvSpPr>
        <p:spPr bwMode="auto">
          <a:xfrm>
            <a:off x="1922463" y="1943100"/>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507" name="Line 1843"/>
          <p:cNvSpPr>
            <a:spLocks noChangeShapeType="1"/>
          </p:cNvSpPr>
          <p:nvPr/>
        </p:nvSpPr>
        <p:spPr bwMode="auto">
          <a:xfrm>
            <a:off x="1922463" y="1943100"/>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569" name="Line 1905"/>
          <p:cNvSpPr>
            <a:spLocks noChangeShapeType="1"/>
          </p:cNvSpPr>
          <p:nvPr/>
        </p:nvSpPr>
        <p:spPr bwMode="auto">
          <a:xfrm>
            <a:off x="898525" y="2492375"/>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570" name="Line 1906"/>
          <p:cNvSpPr>
            <a:spLocks noChangeShapeType="1"/>
          </p:cNvSpPr>
          <p:nvPr/>
        </p:nvSpPr>
        <p:spPr bwMode="auto">
          <a:xfrm>
            <a:off x="898525" y="2767013"/>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591" name="Line 1927"/>
          <p:cNvSpPr>
            <a:spLocks noChangeShapeType="1"/>
          </p:cNvSpPr>
          <p:nvPr/>
        </p:nvSpPr>
        <p:spPr bwMode="auto">
          <a:xfrm>
            <a:off x="898525" y="2767013"/>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592" name="Line 1928"/>
          <p:cNvSpPr>
            <a:spLocks noChangeShapeType="1"/>
          </p:cNvSpPr>
          <p:nvPr/>
        </p:nvSpPr>
        <p:spPr bwMode="auto">
          <a:xfrm>
            <a:off x="898525" y="3041650"/>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613" name="Line 1949"/>
          <p:cNvSpPr>
            <a:spLocks noChangeShapeType="1"/>
          </p:cNvSpPr>
          <p:nvPr/>
        </p:nvSpPr>
        <p:spPr bwMode="auto">
          <a:xfrm>
            <a:off x="898525" y="3041650"/>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614" name="Line 1950"/>
          <p:cNvSpPr>
            <a:spLocks noChangeShapeType="1"/>
          </p:cNvSpPr>
          <p:nvPr/>
        </p:nvSpPr>
        <p:spPr bwMode="auto">
          <a:xfrm>
            <a:off x="898525" y="3316288"/>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7634" name="Line 1970"/>
          <p:cNvSpPr>
            <a:spLocks noChangeShapeType="1"/>
          </p:cNvSpPr>
          <p:nvPr/>
        </p:nvSpPr>
        <p:spPr bwMode="auto">
          <a:xfrm>
            <a:off x="898525" y="3316288"/>
            <a:ext cx="0" cy="0"/>
          </a:xfrm>
          <a:prstGeom prst="line">
            <a:avLst/>
          </a:prstGeom>
          <a:noFill/>
          <a:ln w="12700" cap="rnd">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628337" name="Group 2673"/>
          <p:cNvGraphicFramePr>
            <a:graphicFrameLocks noGrp="1"/>
          </p:cNvGraphicFramePr>
          <p:nvPr/>
        </p:nvGraphicFramePr>
        <p:xfrm>
          <a:off x="266700" y="625475"/>
          <a:ext cx="8585200" cy="5891213"/>
        </p:xfrm>
        <a:graphic>
          <a:graphicData uri="http://schemas.openxmlformats.org/drawingml/2006/table">
            <a:tbl>
              <a:tblPr/>
              <a:tblGrid>
                <a:gridCol w="609600"/>
                <a:gridCol w="2400300"/>
                <a:gridCol w="1095375"/>
                <a:gridCol w="590550"/>
                <a:gridCol w="1647825"/>
                <a:gridCol w="1181100"/>
                <a:gridCol w="1060450"/>
              </a:tblGrid>
              <a:tr h="161925">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rPr>
                        <a:t>Test</a:t>
                      </a:r>
                      <a:endParaRPr kumimoji="0" lang="ru-RU" sz="1200" b="1" i="0" u="none" strike="noStrike" cap="none" normalizeH="0" baseline="0" smtClean="0">
                        <a:ln>
                          <a:noFill/>
                        </a:ln>
                        <a:solidFill>
                          <a:srgbClr val="000066"/>
                        </a:solidFill>
                        <a:effectLst/>
                        <a:latin typeface="Arial" pitchFamily="34" charset="0"/>
                      </a:endParaRPr>
                    </a:p>
                  </a:txBody>
                  <a:tcPr marL="90000" marR="90000" marT="25200" marB="252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rPr>
                        <a:t>Corium</a:t>
                      </a:r>
                      <a:endParaRPr kumimoji="0" lang="ru-RU" sz="1200" b="1" i="0" u="none" strike="noStrike" cap="none" normalizeH="0" baseline="0" smtClean="0">
                        <a:ln>
                          <a:noFill/>
                        </a:ln>
                        <a:solidFill>
                          <a:srgbClr val="000066"/>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rPr>
                        <a:t>Atmosphere</a:t>
                      </a:r>
                      <a:endParaRPr kumimoji="0" lang="ru-RU" sz="1200" b="1" i="0" u="none" strike="noStrike" cap="none" normalizeH="0" baseline="0" smtClean="0">
                        <a:ln>
                          <a:noFill/>
                        </a:ln>
                        <a:solidFill>
                          <a:srgbClr val="000066"/>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rPr>
                        <a:t>Point #</a:t>
                      </a:r>
                      <a:endParaRPr kumimoji="0" lang="ru-RU" sz="1200" b="1" i="0" u="none" strike="noStrike" cap="none" normalizeH="0" baseline="0" smtClean="0">
                        <a:ln>
                          <a:noFill/>
                        </a:ln>
                        <a:solidFill>
                          <a:srgbClr val="000066"/>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rPr>
                        <a:t>Specimen Surface Temperature, </a:t>
                      </a:r>
                      <a:r>
                        <a:rPr kumimoji="0" lang="en-US" sz="1200" b="1" i="0" u="none" strike="noStrike" cap="none" normalizeH="0" baseline="0" smtClean="0">
                          <a:ln>
                            <a:noFill/>
                          </a:ln>
                          <a:solidFill>
                            <a:srgbClr val="000066"/>
                          </a:solidFill>
                          <a:effectLst/>
                          <a:latin typeface="Arial" pitchFamily="34" charset="0"/>
                          <a:cs typeface="Arial" pitchFamily="34" charset="0"/>
                        </a:rPr>
                        <a:t>°</a:t>
                      </a:r>
                      <a:r>
                        <a:rPr kumimoji="0" lang="en-US" sz="1200" b="1" i="0" u="none" strike="noStrike" cap="none" normalizeH="0" baseline="0" smtClean="0">
                          <a:ln>
                            <a:noFill/>
                          </a:ln>
                          <a:solidFill>
                            <a:srgbClr val="000066"/>
                          </a:solidFill>
                          <a:effectLst/>
                          <a:latin typeface="Arial" pitchFamily="34" charset="0"/>
                        </a:rPr>
                        <a:t>C</a:t>
                      </a:r>
                      <a:endParaRPr kumimoji="0" lang="ru-RU" sz="1200" b="1" i="0" u="none" strike="noStrike" cap="none" normalizeH="0" baseline="0" smtClean="0">
                        <a:ln>
                          <a:noFill/>
                        </a:ln>
                        <a:solidFill>
                          <a:srgbClr val="000066"/>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rPr>
                        <a:t>Heat Flux, MW/m</a:t>
                      </a:r>
                      <a:r>
                        <a:rPr kumimoji="0" lang="en-US" sz="1200" b="1" i="0" u="none" strike="noStrike" cap="none" normalizeH="0" baseline="30000" smtClean="0">
                          <a:ln>
                            <a:noFill/>
                          </a:ln>
                          <a:solidFill>
                            <a:srgbClr val="000066"/>
                          </a:solidFill>
                          <a:effectLst/>
                          <a:latin typeface="Arial" pitchFamily="34" charset="0"/>
                        </a:rPr>
                        <a:t>2</a:t>
                      </a:r>
                      <a:endParaRPr kumimoji="0" lang="ru-RU" sz="1200" b="1" i="0" u="none" strike="noStrike" cap="none" normalizeH="0" baseline="30000" smtClean="0">
                        <a:ln>
                          <a:noFill/>
                        </a:ln>
                        <a:solidFill>
                          <a:srgbClr val="000066"/>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66"/>
                          </a:solidFill>
                          <a:effectLst/>
                          <a:latin typeface="Arial" pitchFamily="34" charset="0"/>
                        </a:rPr>
                        <a:t>Corrosion Rate, mm/h</a:t>
                      </a:r>
                      <a:endParaRPr kumimoji="0" lang="ru-RU" sz="1200" b="1" i="0" u="none" strike="noStrike" cap="none" normalizeH="0" baseline="0" smtClean="0">
                        <a:ln>
                          <a:noFill/>
                        </a:ln>
                        <a:solidFill>
                          <a:srgbClr val="000066"/>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MC1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rowSpan="5">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00"/>
                          </a:solidFill>
                          <a:effectLst/>
                          <a:latin typeface="Arial" pitchFamily="34" charset="0"/>
                        </a:rPr>
                        <a:t>UO</a:t>
                      </a:r>
                      <a:r>
                        <a:rPr kumimoji="0" lang="en-US" sz="1200" b="1" i="0" u="none" strike="noStrike" cap="none" normalizeH="0" baseline="-25000" smtClean="0">
                          <a:ln>
                            <a:noFill/>
                          </a:ln>
                          <a:solidFill>
                            <a:srgbClr val="996600"/>
                          </a:solidFill>
                          <a:effectLst/>
                          <a:latin typeface="Arial" pitchFamily="34" charset="0"/>
                        </a:rPr>
                        <a:t>2+X</a:t>
                      </a:r>
                      <a:r>
                        <a:rPr kumimoji="0" lang="en-US" sz="1200" b="1" i="0" u="none" strike="noStrike" cap="none" normalizeH="0" baseline="0" smtClean="0">
                          <a:ln>
                            <a:noFill/>
                          </a:ln>
                          <a:solidFill>
                            <a:srgbClr val="996600"/>
                          </a:solidFill>
                          <a:effectLst/>
                          <a:latin typeface="Arial" pitchFamily="34" charset="0"/>
                        </a:rPr>
                        <a:t>-ZrO</a:t>
                      </a:r>
                      <a:r>
                        <a:rPr kumimoji="0" lang="en-US" sz="1200" b="1" i="0" u="none" strike="noStrike" cap="none" normalizeH="0" baseline="-25000" smtClean="0">
                          <a:ln>
                            <a:noFill/>
                          </a:ln>
                          <a:solidFill>
                            <a:srgbClr val="996600"/>
                          </a:solidFill>
                          <a:effectLst/>
                          <a:latin typeface="Arial" pitchFamily="34" charset="0"/>
                        </a:rPr>
                        <a:t>2</a:t>
                      </a:r>
                      <a:r>
                        <a:rPr kumimoji="0" lang="en-US" sz="1200" b="1" i="0" u="none" strike="noStrike" cap="none" normalizeH="0" baseline="0" smtClean="0">
                          <a:ln>
                            <a:noFill/>
                          </a:ln>
                          <a:solidFill>
                            <a:srgbClr val="996600"/>
                          </a:solidFill>
                          <a:effectLst/>
                          <a:latin typeface="Arial" pitchFamily="34" charset="0"/>
                        </a:rPr>
                        <a:t>-FeO</a:t>
                      </a:r>
                      <a:r>
                        <a:rPr kumimoji="0" lang="en-US" sz="1200" b="1" i="0" u="none" strike="noStrike" cap="none" normalizeH="0" baseline="-25000" smtClean="0">
                          <a:ln>
                            <a:noFill/>
                          </a:ln>
                          <a:solidFill>
                            <a:srgbClr val="996600"/>
                          </a:solidFill>
                          <a:effectLst/>
                          <a:latin typeface="Arial" pitchFamily="34" charset="0"/>
                        </a:rPr>
                        <a:t>y</a:t>
                      </a:r>
                      <a:endParaRPr kumimoji="0" lang="ru-RU" sz="1200" b="1" i="0" u="none" strike="noStrike" cap="none" normalizeH="0" baseline="-25000" smtClean="0">
                        <a:ln>
                          <a:noFill/>
                        </a:ln>
                        <a:solidFill>
                          <a:srgbClr val="996600"/>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rowSpan="5">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pitchFamily="34" charset="0"/>
                        </a:rPr>
                        <a:t>Air</a:t>
                      </a:r>
                      <a:endParaRPr kumimoji="0" lang="ru-RU" sz="1200" b="1" i="0" u="none" strike="noStrike" cap="none" normalizeH="0" baseline="0" smtClean="0">
                        <a:ln>
                          <a:noFill/>
                        </a:ln>
                        <a:solidFill>
                          <a:schemeClr val="accent2"/>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950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0.90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rowSpan="4">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MC2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900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0.39</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0.014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990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0.44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0.068</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22250">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3</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1050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0.47</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0.076</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720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0.30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0.003</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rowSpan="3">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MC10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rowSpan="3">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1"/>
                          </a:solidFill>
                          <a:effectLst/>
                          <a:latin typeface="Arial" pitchFamily="34" charset="0"/>
                        </a:rPr>
                        <a:t>UO</a:t>
                      </a:r>
                      <a:r>
                        <a:rPr kumimoji="0" lang="en-US" sz="1200" b="1" i="0" u="none" strike="noStrike" cap="none" normalizeH="0" baseline="-25000" smtClean="0">
                          <a:ln>
                            <a:noFill/>
                          </a:ln>
                          <a:solidFill>
                            <a:schemeClr val="accent1"/>
                          </a:solidFill>
                          <a:effectLst/>
                          <a:latin typeface="Arial" pitchFamily="34" charset="0"/>
                        </a:rPr>
                        <a:t>2+X</a:t>
                      </a:r>
                      <a:r>
                        <a:rPr kumimoji="0" lang="en-US" sz="1200" b="1" i="0" u="none" strike="noStrike" cap="none" normalizeH="0" baseline="0" smtClean="0">
                          <a:ln>
                            <a:noFill/>
                          </a:ln>
                          <a:solidFill>
                            <a:schemeClr val="accent1"/>
                          </a:solidFill>
                          <a:effectLst/>
                          <a:latin typeface="Arial" pitchFamily="34" charset="0"/>
                        </a:rPr>
                        <a:t>-ZrO</a:t>
                      </a:r>
                      <a:r>
                        <a:rPr kumimoji="0" lang="en-US" sz="1200" b="1" i="0" u="none" strike="noStrike" cap="none" normalizeH="0" baseline="-25000" smtClean="0">
                          <a:ln>
                            <a:noFill/>
                          </a:ln>
                          <a:solidFill>
                            <a:schemeClr val="accent1"/>
                          </a:solidFill>
                          <a:effectLst/>
                          <a:latin typeface="Arial" pitchFamily="34" charset="0"/>
                        </a:rPr>
                        <a:t>2</a:t>
                      </a:r>
                      <a:endParaRPr kumimoji="0" lang="ru-RU" sz="1200" b="1" i="0" u="none" strike="noStrike" cap="none" normalizeH="0" baseline="-25000" smtClean="0">
                        <a:ln>
                          <a:noFill/>
                        </a:ln>
                        <a:solidFill>
                          <a:schemeClr val="accent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accent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rowSpan="7">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3300"/>
                          </a:solidFill>
                          <a:effectLst/>
                          <a:latin typeface="Arial" pitchFamily="34" charset="0"/>
                        </a:rPr>
                        <a:t>Steam</a:t>
                      </a:r>
                      <a:endParaRPr kumimoji="0" lang="ru-RU" sz="1200" b="1" i="0" u="none" strike="noStrike" cap="none" normalizeH="0" baseline="0" smtClean="0">
                        <a:ln>
                          <a:noFill/>
                        </a:ln>
                        <a:solidFill>
                          <a:srgbClr val="FF3300"/>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1035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0.95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0.55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1185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1.07</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3</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1235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2.07</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rowSpan="4">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MC11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rowSpan="10">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996600"/>
                          </a:solidFill>
                          <a:effectLst/>
                          <a:latin typeface="Arial" pitchFamily="34" charset="0"/>
                        </a:rPr>
                        <a:t>UO</a:t>
                      </a:r>
                      <a:r>
                        <a:rPr kumimoji="0" lang="en-US" sz="1200" b="1" i="0" u="none" strike="noStrike" cap="none" normalizeH="0" baseline="-25000" smtClean="0">
                          <a:ln>
                            <a:noFill/>
                          </a:ln>
                          <a:solidFill>
                            <a:srgbClr val="996600"/>
                          </a:solidFill>
                          <a:effectLst/>
                          <a:latin typeface="Arial" pitchFamily="34" charset="0"/>
                        </a:rPr>
                        <a:t>2+X</a:t>
                      </a:r>
                      <a:r>
                        <a:rPr kumimoji="0" lang="en-US" sz="1200" b="1" i="0" u="none" strike="noStrike" cap="none" normalizeH="0" baseline="0" smtClean="0">
                          <a:ln>
                            <a:noFill/>
                          </a:ln>
                          <a:solidFill>
                            <a:srgbClr val="996600"/>
                          </a:solidFill>
                          <a:effectLst/>
                          <a:latin typeface="Arial" pitchFamily="34" charset="0"/>
                        </a:rPr>
                        <a:t>-ZrO</a:t>
                      </a:r>
                      <a:r>
                        <a:rPr kumimoji="0" lang="en-US" sz="1200" b="1" i="0" u="none" strike="noStrike" cap="none" normalizeH="0" baseline="-25000" smtClean="0">
                          <a:ln>
                            <a:noFill/>
                          </a:ln>
                          <a:solidFill>
                            <a:srgbClr val="996600"/>
                          </a:solidFill>
                          <a:effectLst/>
                          <a:latin typeface="Arial" pitchFamily="34" charset="0"/>
                        </a:rPr>
                        <a:t>2</a:t>
                      </a:r>
                      <a:r>
                        <a:rPr kumimoji="0" lang="en-US" sz="1200" b="1" i="0" u="none" strike="noStrike" cap="none" normalizeH="0" baseline="0" smtClean="0">
                          <a:ln>
                            <a:noFill/>
                          </a:ln>
                          <a:solidFill>
                            <a:srgbClr val="996600"/>
                          </a:solidFill>
                          <a:effectLst/>
                          <a:latin typeface="Arial" pitchFamily="34" charset="0"/>
                        </a:rPr>
                        <a:t>-FeO</a:t>
                      </a:r>
                      <a:r>
                        <a:rPr kumimoji="0" lang="en-US" sz="1200" b="1" i="0" u="none" strike="noStrike" cap="none" normalizeH="0" baseline="-25000" smtClean="0">
                          <a:ln>
                            <a:noFill/>
                          </a:ln>
                          <a:solidFill>
                            <a:srgbClr val="996600"/>
                          </a:solidFill>
                          <a:effectLst/>
                          <a:latin typeface="Arial" pitchFamily="34" charset="0"/>
                        </a:rPr>
                        <a:t>y</a:t>
                      </a:r>
                      <a:endParaRPr kumimoji="0" lang="ru-RU" sz="1200" b="1" i="0" u="none" strike="noStrike" cap="none" normalizeH="0" baseline="-25000" smtClean="0">
                        <a:ln>
                          <a:noFill/>
                        </a:ln>
                        <a:solidFill>
                          <a:srgbClr val="996600"/>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ru-RU" sz="1200" b="1" i="0" u="none" strike="noStrike" cap="none" normalizeH="0" baseline="0" smtClean="0">
                        <a:ln>
                          <a:noFill/>
                        </a:ln>
                        <a:solidFill>
                          <a:srgbClr val="996600"/>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950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0.99</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0.17</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1050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1.16</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0.25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3</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1130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1.23</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2.8</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1200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1.29</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7.8</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rowSpan="6">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MC12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vMerge="1">
                  <a:txBody>
                    <a:bodyPr/>
                    <a:lstStyle/>
                    <a:p>
                      <a:endParaRPr lang="de-DE"/>
                    </a:p>
                  </a:txBody>
                  <a:tcPr/>
                </a:tc>
                <a:tc rowSpan="4">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pitchFamily="34" charset="0"/>
                        </a:rPr>
                        <a:t>Air</a:t>
                      </a:r>
                      <a:endParaRPr kumimoji="0" lang="ru-RU" sz="1200" b="1" i="0" u="none" strike="noStrike" cap="none" normalizeH="0" baseline="0" smtClean="0">
                        <a:ln>
                          <a:noFill/>
                        </a:ln>
                        <a:solidFill>
                          <a:schemeClr val="accent2"/>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1000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0.92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0.10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1035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0.95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0.31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3</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1075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0.98</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0.51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1135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3.25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rowSpan="2">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FF3300"/>
                          </a:solidFill>
                          <a:effectLst/>
                          <a:latin typeface="Arial" pitchFamily="34" charset="0"/>
                        </a:rPr>
                        <a:t>Steam</a:t>
                      </a:r>
                      <a:endParaRPr kumimoji="0" lang="ru-RU" sz="1200" b="1" i="0" u="none" strike="noStrike" cap="none" normalizeH="0" baseline="0" smtClean="0">
                        <a:ln>
                          <a:noFill/>
                        </a:ln>
                        <a:solidFill>
                          <a:srgbClr val="FF3300"/>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1065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0.46</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6</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1125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1.09</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2.78</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rowSpan="9">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MCP-2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rowSpan="9">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1"/>
                          </a:solidFill>
                          <a:effectLst/>
                          <a:latin typeface="Arial" pitchFamily="34" charset="0"/>
                        </a:rPr>
                        <a:t>UO</a:t>
                      </a:r>
                      <a:r>
                        <a:rPr kumimoji="0" lang="en-US" sz="1200" b="1" i="0" u="none" strike="noStrike" cap="none" normalizeH="0" baseline="-25000" smtClean="0">
                          <a:ln>
                            <a:noFill/>
                          </a:ln>
                          <a:solidFill>
                            <a:schemeClr val="accent1"/>
                          </a:solidFill>
                          <a:effectLst/>
                          <a:latin typeface="Arial" pitchFamily="34" charset="0"/>
                        </a:rPr>
                        <a:t>2+X</a:t>
                      </a:r>
                      <a:r>
                        <a:rPr kumimoji="0" lang="en-US" sz="1200" b="1" i="0" u="none" strike="noStrike" cap="none" normalizeH="0" baseline="0" smtClean="0">
                          <a:ln>
                            <a:noFill/>
                          </a:ln>
                          <a:solidFill>
                            <a:schemeClr val="accent1"/>
                          </a:solidFill>
                          <a:effectLst/>
                          <a:latin typeface="Arial" pitchFamily="34" charset="0"/>
                        </a:rPr>
                        <a:t>-ZrO</a:t>
                      </a:r>
                      <a:r>
                        <a:rPr kumimoji="0" lang="en-US" sz="1200" b="1" i="0" u="none" strike="noStrike" cap="none" normalizeH="0" baseline="-25000" smtClean="0">
                          <a:ln>
                            <a:noFill/>
                          </a:ln>
                          <a:solidFill>
                            <a:schemeClr val="accent1"/>
                          </a:solidFill>
                          <a:effectLst/>
                          <a:latin typeface="Arial" pitchFamily="34" charset="0"/>
                        </a:rPr>
                        <a:t>2</a:t>
                      </a:r>
                      <a:endParaRPr kumimoji="0" lang="ru-RU" sz="1200" b="1" i="0" u="none" strike="noStrike" cap="none" normalizeH="0" baseline="-25000" smtClean="0">
                        <a:ln>
                          <a:noFill/>
                        </a:ln>
                        <a:solidFill>
                          <a:schemeClr val="accent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rowSpan="9">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pitchFamily="34" charset="0"/>
                        </a:rPr>
                        <a:t>Air</a:t>
                      </a:r>
                      <a:endParaRPr kumimoji="0" lang="ru-RU" sz="1200" b="1" i="0" u="none" strike="noStrike" cap="none" normalizeH="0" baseline="0" smtClean="0">
                        <a:ln>
                          <a:noFill/>
                        </a:ln>
                        <a:solidFill>
                          <a:schemeClr val="accent2"/>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870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0.74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0.085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950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0.81</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0.13</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3</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1080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0.92</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0.7</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1165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1.77</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1210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1.04</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2.38</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6</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1230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1.06</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3.46</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09550">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7</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1325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4.25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3513">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8</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1350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1.17</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4.75</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161925">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9</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1370</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1.19</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5.8</a:t>
                      </a:r>
                      <a:endParaRPr kumimoji="0" lang="ru-RU" sz="1000" b="1" i="0" u="none" strike="noStrike" cap="none" normalizeH="0" baseline="0" smtClean="0">
                        <a:ln>
                          <a:noFill/>
                        </a:ln>
                        <a:solidFill>
                          <a:schemeClr val="tx1"/>
                        </a:solidFill>
                        <a:effectLst/>
                        <a:latin typeface="Arial" pitchFamily="34" charset="0"/>
                      </a:endParaRPr>
                    </a:p>
                  </a:txBody>
                  <a:tcPr marL="90000" marR="90000" marT="25200" marB="252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4"/>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8331A423-A766-4F1A-BF6A-11507EB08E03}" type="slidenum">
              <a:rPr lang="en-GB">
                <a:solidFill>
                  <a:srgbClr val="990033"/>
                </a:solidFill>
              </a:rPr>
              <a:pPr/>
              <a:t>11</a:t>
            </a:fld>
            <a:endParaRPr lang="en-GB">
              <a:solidFill>
                <a:srgbClr val="990033"/>
              </a:solidFill>
            </a:endParaRPr>
          </a:p>
        </p:txBody>
      </p:sp>
      <p:sp>
        <p:nvSpPr>
          <p:cNvPr id="355329" name="Rectangle 1"/>
          <p:cNvSpPr>
            <a:spLocks noChangeArrowheads="1"/>
          </p:cNvSpPr>
          <p:nvPr/>
        </p:nvSpPr>
        <p:spPr bwMode="auto">
          <a:xfrm>
            <a:off x="981075" y="1231900"/>
            <a:ext cx="733425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marL="457200" indent="-457200" defTabSz="762000">
              <a:spcBef>
                <a:spcPct val="50000"/>
              </a:spcBef>
              <a:buFontTx/>
              <a:buChar char="•"/>
            </a:pPr>
            <a:r>
              <a:rPr lang="en-US" sz="2400">
                <a:solidFill>
                  <a:srgbClr val="000066"/>
                </a:solidFill>
              </a:rPr>
              <a:t>Oxidation follows the linear law </a:t>
            </a:r>
          </a:p>
          <a:p>
            <a:pPr marL="457200" indent="-457200" defTabSz="762000">
              <a:spcBef>
                <a:spcPct val="50000"/>
              </a:spcBef>
              <a:buFontTx/>
              <a:buChar char="•"/>
            </a:pPr>
            <a:r>
              <a:rPr lang="en-US" sz="2400">
                <a:solidFill>
                  <a:srgbClr val="000066"/>
                </a:solidFill>
              </a:rPr>
              <a:t>Corrosion rate is sensitive to the following factors: temperature on the specimen surface, corium – steel heat flux and corium composition</a:t>
            </a:r>
          </a:p>
          <a:p>
            <a:pPr marL="457200" indent="-457200" defTabSz="762000">
              <a:spcBef>
                <a:spcPct val="50000"/>
              </a:spcBef>
              <a:buFontTx/>
              <a:buChar char="•"/>
            </a:pPr>
            <a:r>
              <a:rPr lang="en-US" sz="2400">
                <a:solidFill>
                  <a:srgbClr val="000066"/>
                </a:solidFill>
              </a:rPr>
              <a:t>Intensified corrosion at higher temperatures </a:t>
            </a:r>
            <a:r>
              <a:rPr lang="ru-RU" sz="2400">
                <a:solidFill>
                  <a:srgbClr val="000066"/>
                </a:solidFill>
              </a:rPr>
              <a:t>(</a:t>
            </a:r>
            <a:r>
              <a:rPr lang="en-US" sz="2400">
                <a:solidFill>
                  <a:srgbClr val="000066"/>
                </a:solidFill>
              </a:rPr>
              <a:t>above </a:t>
            </a:r>
            <a:r>
              <a:rPr lang="ru-RU" sz="2400">
                <a:solidFill>
                  <a:srgbClr val="000066"/>
                </a:solidFill>
              </a:rPr>
              <a:t>1050</a:t>
            </a:r>
            <a:r>
              <a:rPr lang="en-US" sz="2400">
                <a:solidFill>
                  <a:srgbClr val="000066"/>
                </a:solidFill>
              </a:rPr>
              <a:t>°</a:t>
            </a:r>
            <a:r>
              <a:rPr lang="ru-RU" sz="2400">
                <a:solidFill>
                  <a:srgbClr val="000066"/>
                </a:solidFill>
              </a:rPr>
              <a:t>С</a:t>
            </a:r>
            <a:r>
              <a:rPr lang="en-US" sz="2400">
                <a:solidFill>
                  <a:srgbClr val="000066"/>
                </a:solidFill>
              </a:rPr>
              <a:t> on the steel specimen surface</a:t>
            </a:r>
            <a:r>
              <a:rPr lang="ru-RU" sz="2400">
                <a:solidFill>
                  <a:srgbClr val="000066"/>
                </a:solidFill>
              </a:rPr>
              <a:t>) </a:t>
            </a:r>
            <a:r>
              <a:rPr lang="en-US" sz="2400">
                <a:solidFill>
                  <a:srgbClr val="000066"/>
                </a:solidFill>
              </a:rPr>
              <a:t>for corium with a high content of iron oxides</a:t>
            </a:r>
            <a:endParaRPr lang="ru-RU" sz="2400">
              <a:solidFill>
                <a:srgbClr val="000066"/>
              </a:solidFill>
            </a:endParaRPr>
          </a:p>
          <a:p>
            <a:pPr marL="457200" indent="-457200" defTabSz="762000">
              <a:spcBef>
                <a:spcPct val="50000"/>
              </a:spcBef>
              <a:buFontTx/>
              <a:buChar char="•"/>
            </a:pPr>
            <a:r>
              <a:rPr lang="en-US" sz="2400">
                <a:solidFill>
                  <a:srgbClr val="000066"/>
                </a:solidFill>
              </a:rPr>
              <a:t>Corrosion rate is not sensitive to the replacement of</a:t>
            </a:r>
            <a:r>
              <a:rPr lang="ru-RU" sz="2400">
                <a:solidFill>
                  <a:srgbClr val="000066"/>
                </a:solidFill>
              </a:rPr>
              <a:t> </a:t>
            </a:r>
            <a:r>
              <a:rPr lang="en-US" sz="2400">
                <a:solidFill>
                  <a:srgbClr val="000066"/>
                </a:solidFill>
              </a:rPr>
              <a:t>air with steam</a:t>
            </a:r>
          </a:p>
        </p:txBody>
      </p:sp>
      <p:sp>
        <p:nvSpPr>
          <p:cNvPr id="625667" name="Rectangle 3"/>
          <p:cNvSpPr>
            <a:spLocks noChangeArrowheads="1"/>
          </p:cNvSpPr>
          <p:nvPr/>
        </p:nvSpPr>
        <p:spPr bwMode="auto">
          <a:xfrm>
            <a:off x="839788" y="0"/>
            <a:ext cx="77724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2800">
                <a:solidFill>
                  <a:srgbClr val="A50021"/>
                </a:solidFill>
              </a:rPr>
              <a:t>Qualitative experimental results</a:t>
            </a:r>
            <a:endParaRPr lang="en-GB" sz="2800">
              <a:solidFill>
                <a:srgbClr val="A50021"/>
              </a:solidFill>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99E9F60F-31C4-471D-985D-C8CEFFFC6874}" type="slidenum">
              <a:rPr lang="en-GB">
                <a:solidFill>
                  <a:srgbClr val="990033"/>
                </a:solidFill>
              </a:rPr>
              <a:pPr/>
              <a:t>12</a:t>
            </a:fld>
            <a:endParaRPr lang="en-GB">
              <a:solidFill>
                <a:srgbClr val="990033"/>
              </a:solidFill>
            </a:endParaRPr>
          </a:p>
        </p:txBody>
      </p:sp>
      <p:grpSp>
        <p:nvGrpSpPr>
          <p:cNvPr id="628769" name="Group 33"/>
          <p:cNvGrpSpPr>
            <a:grpSpLocks/>
          </p:cNvGrpSpPr>
          <p:nvPr/>
        </p:nvGrpSpPr>
        <p:grpSpPr bwMode="auto">
          <a:xfrm>
            <a:off x="180975" y="1201738"/>
            <a:ext cx="8667750" cy="4981575"/>
            <a:chOff x="144" y="391"/>
            <a:chExt cx="5460" cy="3138"/>
          </a:xfrm>
        </p:grpSpPr>
        <p:sp>
          <p:nvSpPr>
            <p:cNvPr id="628751" name="Text Box 15"/>
            <p:cNvSpPr txBox="1">
              <a:spLocks noChangeArrowheads="1"/>
            </p:cNvSpPr>
            <p:nvPr/>
          </p:nvSpPr>
          <p:spPr bwMode="auto">
            <a:xfrm>
              <a:off x="268" y="2321"/>
              <a:ext cx="533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b="0">
                  <a:solidFill>
                    <a:srgbClr val="000066"/>
                  </a:solidFill>
                  <a:latin typeface="Arial" pitchFamily="34" charset="0"/>
                </a:rPr>
                <a:t>where </a:t>
              </a:r>
              <a:r>
                <a:rPr lang="en-US" b="0">
                  <a:latin typeface="Arial" pitchFamily="34" charset="0"/>
                </a:rPr>
                <a:t>W</a:t>
              </a:r>
              <a:r>
                <a:rPr lang="en-US" b="0">
                  <a:solidFill>
                    <a:srgbClr val="000066"/>
                  </a:solidFill>
                  <a:latin typeface="Arial" pitchFamily="34" charset="0"/>
                </a:rPr>
                <a:t> </a:t>
              </a:r>
              <a:r>
                <a:rPr lang="en-US" b="0">
                  <a:solidFill>
                    <a:srgbClr val="000066"/>
                  </a:solidFill>
                  <a:latin typeface="Arial" pitchFamily="34" charset="0"/>
                  <a:cs typeface="Arial" pitchFamily="34" charset="0"/>
                </a:rPr>
                <a:t>– corrosion rate, m/s</a:t>
              </a:r>
            </a:p>
            <a:p>
              <a:r>
                <a:rPr lang="en-US" b="0">
                  <a:solidFill>
                    <a:srgbClr val="000066"/>
                  </a:solidFill>
                  <a:latin typeface="Arial" pitchFamily="34" charset="0"/>
                  <a:cs typeface="Arial" pitchFamily="34" charset="0"/>
                </a:rPr>
                <a:t>           </a:t>
              </a:r>
              <a:r>
                <a:rPr lang="en-US" b="0">
                  <a:latin typeface="Arial" pitchFamily="34" charset="0"/>
                  <a:ea typeface="Arial Unicode MS" pitchFamily="34" charset="-128"/>
                  <a:cs typeface="Arial Unicode MS" pitchFamily="34" charset="-128"/>
                </a:rPr>
                <a:t>q</a:t>
              </a:r>
              <a:r>
                <a:rPr lang="ru-RU" b="0">
                  <a:solidFill>
                    <a:srgbClr val="000066"/>
                  </a:solidFill>
                  <a:latin typeface="Arial" pitchFamily="34" charset="0"/>
                </a:rPr>
                <a:t> </a:t>
              </a:r>
              <a:r>
                <a:rPr lang="en-US" b="0">
                  <a:latin typeface="Arial" pitchFamily="34" charset="0"/>
                </a:rPr>
                <a:t> </a:t>
              </a:r>
              <a:r>
                <a:rPr lang="en-US" b="0">
                  <a:solidFill>
                    <a:srgbClr val="000066"/>
                  </a:solidFill>
                  <a:latin typeface="Arial" pitchFamily="34" charset="0"/>
                </a:rPr>
                <a:t>–</a:t>
              </a:r>
              <a:r>
                <a:rPr lang="en-US" b="0">
                  <a:latin typeface="Arial" pitchFamily="34" charset="0"/>
                </a:rPr>
                <a:t> </a:t>
              </a:r>
              <a:r>
                <a:rPr lang="en-US" b="0">
                  <a:solidFill>
                    <a:srgbClr val="000066"/>
                  </a:solidFill>
                  <a:latin typeface="Arial" pitchFamily="34" charset="0"/>
                </a:rPr>
                <a:t>heat flux, MW/m</a:t>
              </a:r>
              <a:r>
                <a:rPr lang="en-US" b="0" baseline="30000">
                  <a:solidFill>
                    <a:srgbClr val="000066"/>
                  </a:solidFill>
                  <a:latin typeface="Arial" pitchFamily="34" charset="0"/>
                </a:rPr>
                <a:t>2</a:t>
              </a:r>
            </a:p>
            <a:p>
              <a:r>
                <a:rPr lang="en-US" b="0">
                  <a:solidFill>
                    <a:srgbClr val="000066"/>
                  </a:solidFill>
                  <a:latin typeface="Arial" pitchFamily="34" charset="0"/>
                </a:rPr>
                <a:t>           </a:t>
              </a:r>
              <a:r>
                <a:rPr lang="en-US" b="0">
                  <a:latin typeface="Arial" pitchFamily="34" charset="0"/>
                </a:rPr>
                <a:t>T</a:t>
              </a:r>
              <a:r>
                <a:rPr lang="en-US" b="0" baseline="-25000">
                  <a:latin typeface="Arial" pitchFamily="34" charset="0"/>
                </a:rPr>
                <a:t>S</a:t>
              </a:r>
              <a:r>
                <a:rPr lang="en-US" b="0">
                  <a:solidFill>
                    <a:srgbClr val="000066"/>
                  </a:solidFill>
                  <a:latin typeface="Arial" pitchFamily="34" charset="0"/>
                </a:rPr>
                <a:t> </a:t>
              </a:r>
              <a:r>
                <a:rPr lang="en-US" b="0">
                  <a:solidFill>
                    <a:srgbClr val="000066"/>
                  </a:solidFill>
                  <a:latin typeface="Arial" pitchFamily="34" charset="0"/>
                  <a:cs typeface="Arial" pitchFamily="34" charset="0"/>
                </a:rPr>
                <a:t>– temperature of the steel surface, K</a:t>
              </a:r>
              <a:endParaRPr lang="ru-RU" b="0">
                <a:solidFill>
                  <a:srgbClr val="000066"/>
                </a:solidFill>
                <a:latin typeface="Arial" pitchFamily="34" charset="0"/>
                <a:cs typeface="Arial" pitchFamily="34" charset="0"/>
              </a:endParaRPr>
            </a:p>
            <a:p>
              <a:r>
                <a:rPr lang="ru-RU" b="0">
                  <a:solidFill>
                    <a:srgbClr val="000066"/>
                  </a:solidFill>
                  <a:latin typeface="Arial" pitchFamily="34" charset="0"/>
                  <a:cs typeface="Arial" pitchFamily="34" charset="0"/>
                </a:rPr>
                <a:t>           </a:t>
              </a:r>
              <a:r>
                <a:rPr lang="en-US" b="0">
                  <a:latin typeface="Arial" pitchFamily="34" charset="0"/>
                  <a:cs typeface="Arial" pitchFamily="34" charset="0"/>
                </a:rPr>
                <a:t>T</a:t>
              </a:r>
              <a:r>
                <a:rPr lang="en-US" b="0" baseline="-25000">
                  <a:latin typeface="Arial" pitchFamily="34" charset="0"/>
                  <a:ea typeface="Arial Unicode MS" pitchFamily="34" charset="-128"/>
                  <a:cs typeface="Arial Unicode MS" pitchFamily="34" charset="-128"/>
                </a:rPr>
                <a:t>sol</a:t>
              </a:r>
              <a:r>
                <a:rPr lang="en-US" b="0">
                  <a:solidFill>
                    <a:srgbClr val="000066"/>
                  </a:solidFill>
                  <a:latin typeface="Arial" pitchFamily="34" charset="0"/>
                  <a:cs typeface="Arial" pitchFamily="34" charset="0"/>
                </a:rPr>
                <a:t> – solidus temperature, K</a:t>
              </a:r>
            </a:p>
            <a:p>
              <a:r>
                <a:rPr lang="en-US" b="0">
                  <a:solidFill>
                    <a:srgbClr val="000066"/>
                  </a:solidFill>
                  <a:latin typeface="Arial" pitchFamily="34" charset="0"/>
                  <a:cs typeface="Arial" pitchFamily="34" charset="0"/>
                </a:rPr>
                <a:t>                   (</a:t>
              </a:r>
              <a:r>
                <a:rPr lang="en-US" b="0">
                  <a:latin typeface="Arial" pitchFamily="34" charset="0"/>
                  <a:ea typeface="Arial Unicode MS" pitchFamily="34" charset="-128"/>
                  <a:cs typeface="Arial Unicode MS" pitchFamily="34" charset="-128"/>
                </a:rPr>
                <a:t>2723 K</a:t>
              </a:r>
              <a:r>
                <a:rPr lang="en-US" b="0">
                  <a:solidFill>
                    <a:srgbClr val="000066"/>
                  </a:solidFill>
                  <a:latin typeface="Arial" pitchFamily="34" charset="0"/>
                  <a:cs typeface="Arial" pitchFamily="34" charset="0"/>
                </a:rPr>
                <a:t> – the 1</a:t>
              </a:r>
              <a:r>
                <a:rPr lang="en-US" b="0" baseline="30000">
                  <a:solidFill>
                    <a:srgbClr val="000066"/>
                  </a:solidFill>
                  <a:latin typeface="Arial" pitchFamily="34" charset="0"/>
                  <a:cs typeface="Arial" pitchFamily="34" charset="0"/>
                </a:rPr>
                <a:t>st</a:t>
              </a:r>
              <a:r>
                <a:rPr lang="en-US" b="0">
                  <a:solidFill>
                    <a:srgbClr val="000066"/>
                  </a:solidFill>
                  <a:latin typeface="Arial" pitchFamily="34" charset="0"/>
                  <a:cs typeface="Arial" pitchFamily="34" charset="0"/>
                </a:rPr>
                <a:t> case and </a:t>
              </a:r>
              <a:r>
                <a:rPr lang="en-US" b="0">
                  <a:latin typeface="Arial" pitchFamily="34" charset="0"/>
                  <a:ea typeface="Arial Unicode MS" pitchFamily="34" charset="-128"/>
                  <a:cs typeface="Arial Unicode MS" pitchFamily="34" charset="-128"/>
                </a:rPr>
                <a:t>1613 K</a:t>
              </a:r>
              <a:r>
                <a:rPr lang="en-US" b="0">
                  <a:solidFill>
                    <a:srgbClr val="000066"/>
                  </a:solidFill>
                  <a:latin typeface="Arial" pitchFamily="34" charset="0"/>
                  <a:cs typeface="Arial" pitchFamily="34" charset="0"/>
                </a:rPr>
                <a:t> – the 2</a:t>
              </a:r>
              <a:r>
                <a:rPr lang="en-US" b="0" baseline="30000">
                  <a:solidFill>
                    <a:srgbClr val="000066"/>
                  </a:solidFill>
                  <a:latin typeface="Arial" pitchFamily="34" charset="0"/>
                  <a:cs typeface="Arial" pitchFamily="34" charset="0"/>
                </a:rPr>
                <a:t>nd</a:t>
              </a:r>
              <a:r>
                <a:rPr lang="en-US" b="0">
                  <a:solidFill>
                    <a:srgbClr val="000066"/>
                  </a:solidFill>
                  <a:latin typeface="Arial" pitchFamily="34" charset="0"/>
                  <a:cs typeface="Arial" pitchFamily="34" charset="0"/>
                </a:rPr>
                <a:t> case)</a:t>
              </a:r>
            </a:p>
          </p:txBody>
        </p:sp>
        <p:grpSp>
          <p:nvGrpSpPr>
            <p:cNvPr id="628768" name="Group 32"/>
            <p:cNvGrpSpPr>
              <a:grpSpLocks/>
            </p:cNvGrpSpPr>
            <p:nvPr/>
          </p:nvGrpSpPr>
          <p:grpSpPr bwMode="auto">
            <a:xfrm>
              <a:off x="144" y="391"/>
              <a:ext cx="5443" cy="1808"/>
              <a:chOff x="144" y="391"/>
              <a:chExt cx="5443" cy="1808"/>
            </a:xfrm>
          </p:grpSpPr>
          <p:sp>
            <p:nvSpPr>
              <p:cNvPr id="628738" name="Rectangle 2"/>
              <p:cNvSpPr>
                <a:spLocks noChangeArrowheads="1"/>
              </p:cNvSpPr>
              <p:nvPr/>
            </p:nvSpPr>
            <p:spPr bwMode="auto">
              <a:xfrm>
                <a:off x="3836" y="1015"/>
                <a:ext cx="175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grpSp>
            <p:nvGrpSpPr>
              <p:cNvPr id="628761" name="Group 25"/>
              <p:cNvGrpSpPr>
                <a:grpSpLocks/>
              </p:cNvGrpSpPr>
              <p:nvPr/>
            </p:nvGrpSpPr>
            <p:grpSpPr bwMode="auto">
              <a:xfrm>
                <a:off x="144" y="391"/>
                <a:ext cx="3172" cy="855"/>
                <a:chOff x="144" y="391"/>
                <a:chExt cx="3172" cy="855"/>
              </a:xfrm>
            </p:grpSpPr>
            <p:sp>
              <p:nvSpPr>
                <p:cNvPr id="628745" name="Text Box 9"/>
                <p:cNvSpPr txBox="1">
                  <a:spLocks noChangeArrowheads="1"/>
                </p:cNvSpPr>
                <p:nvPr/>
              </p:nvSpPr>
              <p:spPr bwMode="auto">
                <a:xfrm>
                  <a:off x="144" y="391"/>
                  <a:ext cx="2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sz="2000">
                      <a:solidFill>
                        <a:srgbClr val="000066"/>
                      </a:solidFill>
                      <a:latin typeface="Arial" pitchFamily="34" charset="0"/>
                    </a:rPr>
                    <a:t> </a:t>
                  </a:r>
                  <a:r>
                    <a:rPr lang="en-US" b="0">
                      <a:solidFill>
                        <a:srgbClr val="000066"/>
                      </a:solidFill>
                      <a:latin typeface="Arial" pitchFamily="34" charset="0"/>
                    </a:rPr>
                    <a:t>For </a:t>
                  </a:r>
                  <a:r>
                    <a:rPr lang="en-US" b="0">
                      <a:latin typeface="Arial" pitchFamily="34" charset="0"/>
                    </a:rPr>
                    <a:t>UO</a:t>
                  </a:r>
                  <a:r>
                    <a:rPr lang="en-US" b="0" baseline="-25000">
                      <a:latin typeface="Arial" pitchFamily="34" charset="0"/>
                    </a:rPr>
                    <a:t>2+X</a:t>
                  </a:r>
                  <a:r>
                    <a:rPr lang="en-US" b="0">
                      <a:latin typeface="Arial" pitchFamily="34" charset="0"/>
                    </a:rPr>
                    <a:t>-ZrO</a:t>
                  </a:r>
                  <a:r>
                    <a:rPr lang="en-US" b="0" baseline="-25000">
                      <a:latin typeface="Arial" pitchFamily="34" charset="0"/>
                    </a:rPr>
                    <a:t>2</a:t>
                  </a:r>
                  <a:r>
                    <a:rPr lang="en-US" b="0">
                      <a:solidFill>
                        <a:srgbClr val="FF3300"/>
                      </a:solidFill>
                      <a:latin typeface="Arial" pitchFamily="34" charset="0"/>
                    </a:rPr>
                    <a:t> </a:t>
                  </a:r>
                  <a:r>
                    <a:rPr lang="en-US" b="0">
                      <a:solidFill>
                        <a:srgbClr val="000066"/>
                      </a:solidFill>
                      <a:latin typeface="Arial" pitchFamily="34" charset="0"/>
                    </a:rPr>
                    <a:t>corium:</a:t>
                  </a:r>
                  <a:endParaRPr lang="ru-RU" b="0">
                    <a:solidFill>
                      <a:srgbClr val="000066"/>
                    </a:solidFill>
                    <a:latin typeface="Arial" pitchFamily="34" charset="0"/>
                  </a:endParaRPr>
                </a:p>
              </p:txBody>
            </p:sp>
            <p:graphicFrame>
              <p:nvGraphicFramePr>
                <p:cNvPr id="628747" name="Object 11"/>
                <p:cNvGraphicFramePr>
                  <a:graphicFrameLocks noChangeAspect="1"/>
                </p:cNvGraphicFramePr>
                <p:nvPr/>
              </p:nvGraphicFramePr>
              <p:xfrm>
                <a:off x="261" y="670"/>
                <a:ext cx="3055" cy="576"/>
              </p:xfrm>
              <a:graphic>
                <a:graphicData uri="http://schemas.openxmlformats.org/presentationml/2006/ole">
                  <mc:AlternateContent xmlns:mc="http://schemas.openxmlformats.org/markup-compatibility/2006">
                    <mc:Choice xmlns:v="urn:schemas-microsoft-com:vml" Requires="v">
                      <p:oleObj spid="_x0000_s628770" name="Формула" r:id="rId4" imgW="2552400" imgH="482400" progId="Equation.3">
                        <p:embed/>
                      </p:oleObj>
                    </mc:Choice>
                    <mc:Fallback>
                      <p:oleObj name="Формула" r:id="rId4" imgW="2552400" imgH="4824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 y="670"/>
                              <a:ext cx="3055" cy="576"/>
                            </a:xfrm>
                            <a:prstGeom prst="rect">
                              <a:avLst/>
                            </a:prstGeom>
                            <a:solidFill>
                              <a:schemeClr val="bg1"/>
                            </a:solidFill>
                          </p:spPr>
                        </p:pic>
                      </p:oleObj>
                    </mc:Fallback>
                  </mc:AlternateContent>
                </a:graphicData>
              </a:graphic>
            </p:graphicFrame>
          </p:grpSp>
          <p:grpSp>
            <p:nvGrpSpPr>
              <p:cNvPr id="628762" name="Group 26"/>
              <p:cNvGrpSpPr>
                <a:grpSpLocks/>
              </p:cNvGrpSpPr>
              <p:nvPr/>
            </p:nvGrpSpPr>
            <p:grpSpPr bwMode="auto">
              <a:xfrm>
                <a:off x="160" y="1337"/>
                <a:ext cx="5375" cy="862"/>
                <a:chOff x="160" y="1337"/>
                <a:chExt cx="5375" cy="862"/>
              </a:xfrm>
            </p:grpSpPr>
            <p:sp>
              <p:nvSpPr>
                <p:cNvPr id="628746" name="Text Box 10"/>
                <p:cNvSpPr txBox="1">
                  <a:spLocks noChangeArrowheads="1"/>
                </p:cNvSpPr>
                <p:nvPr/>
              </p:nvSpPr>
              <p:spPr bwMode="auto">
                <a:xfrm>
                  <a:off x="160" y="1337"/>
                  <a:ext cx="27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sz="2000">
                      <a:solidFill>
                        <a:srgbClr val="000066"/>
                      </a:solidFill>
                      <a:latin typeface="Arial" pitchFamily="34" charset="0"/>
                    </a:rPr>
                    <a:t> </a:t>
                  </a:r>
                  <a:r>
                    <a:rPr lang="en-US" b="0">
                      <a:solidFill>
                        <a:srgbClr val="000066"/>
                      </a:solidFill>
                      <a:latin typeface="Arial" pitchFamily="34" charset="0"/>
                    </a:rPr>
                    <a:t>For </a:t>
                  </a:r>
                  <a:r>
                    <a:rPr lang="en-US" b="0">
                      <a:solidFill>
                        <a:srgbClr val="FF3300"/>
                      </a:solidFill>
                      <a:latin typeface="Arial" pitchFamily="34" charset="0"/>
                    </a:rPr>
                    <a:t>UO</a:t>
                  </a:r>
                  <a:r>
                    <a:rPr lang="en-US" b="0" baseline="-25000">
                      <a:solidFill>
                        <a:srgbClr val="FF3300"/>
                      </a:solidFill>
                      <a:latin typeface="Arial" pitchFamily="34" charset="0"/>
                    </a:rPr>
                    <a:t>2+X</a:t>
                  </a:r>
                  <a:r>
                    <a:rPr lang="en-US" b="0">
                      <a:solidFill>
                        <a:srgbClr val="FF3300"/>
                      </a:solidFill>
                      <a:latin typeface="Arial" pitchFamily="34" charset="0"/>
                    </a:rPr>
                    <a:t>-ZrO</a:t>
                  </a:r>
                  <a:r>
                    <a:rPr lang="en-US" b="0" baseline="-25000">
                      <a:solidFill>
                        <a:srgbClr val="FF3300"/>
                      </a:solidFill>
                      <a:latin typeface="Arial" pitchFamily="34" charset="0"/>
                    </a:rPr>
                    <a:t>2</a:t>
                  </a:r>
                  <a:r>
                    <a:rPr lang="en-US" b="0">
                      <a:solidFill>
                        <a:srgbClr val="FF3300"/>
                      </a:solidFill>
                      <a:latin typeface="Arial" pitchFamily="34" charset="0"/>
                    </a:rPr>
                    <a:t>-FeO</a:t>
                  </a:r>
                  <a:r>
                    <a:rPr lang="en-US" b="0" baseline="-25000">
                      <a:solidFill>
                        <a:srgbClr val="FF3300"/>
                      </a:solidFill>
                      <a:latin typeface="Arial" pitchFamily="34" charset="0"/>
                    </a:rPr>
                    <a:t>y</a:t>
                  </a:r>
                  <a:r>
                    <a:rPr lang="en-US" b="0">
                      <a:latin typeface="Arial" pitchFamily="34" charset="0"/>
                    </a:rPr>
                    <a:t> </a:t>
                  </a:r>
                  <a:r>
                    <a:rPr lang="en-US" b="0">
                      <a:solidFill>
                        <a:srgbClr val="000066"/>
                      </a:solidFill>
                      <a:latin typeface="Arial" pitchFamily="34" charset="0"/>
                    </a:rPr>
                    <a:t>corium:</a:t>
                  </a:r>
                  <a:endParaRPr lang="ru-RU" b="0">
                    <a:solidFill>
                      <a:srgbClr val="000066"/>
                    </a:solidFill>
                    <a:latin typeface="Arial" pitchFamily="34" charset="0"/>
                  </a:endParaRPr>
                </a:p>
              </p:txBody>
            </p:sp>
            <p:graphicFrame>
              <p:nvGraphicFramePr>
                <p:cNvPr id="628749" name="Object 13"/>
                <p:cNvGraphicFramePr>
                  <a:graphicFrameLocks noChangeAspect="1"/>
                </p:cNvGraphicFramePr>
                <p:nvPr/>
              </p:nvGraphicFramePr>
              <p:xfrm>
                <a:off x="235" y="1619"/>
                <a:ext cx="5300" cy="580"/>
              </p:xfrm>
              <a:graphic>
                <a:graphicData uri="http://schemas.openxmlformats.org/presentationml/2006/ole">
                  <mc:AlternateContent xmlns:mc="http://schemas.openxmlformats.org/markup-compatibility/2006">
                    <mc:Choice xmlns:v="urn:schemas-microsoft-com:vml" Requires="v">
                      <p:oleObj spid="_x0000_s628771" name="Формула" r:id="rId6" imgW="4381200" imgH="482400" progId="Equation.3">
                        <p:embed/>
                      </p:oleObj>
                    </mc:Choice>
                    <mc:Fallback>
                      <p:oleObj name="Формула" r:id="rId6" imgW="4381200" imgH="4824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 y="1619"/>
                              <a:ext cx="5300" cy="580"/>
                            </a:xfrm>
                            <a:prstGeom prst="rect">
                              <a:avLst/>
                            </a:prstGeom>
                            <a:solidFill>
                              <a:schemeClr val="bg1"/>
                            </a:solidFill>
                          </p:spPr>
                        </p:pic>
                      </p:oleObj>
                    </mc:Fallback>
                  </mc:AlternateContent>
                </a:graphicData>
              </a:graphic>
            </p:graphicFrame>
          </p:grpSp>
          <p:sp>
            <p:nvSpPr>
              <p:cNvPr id="628763" name="Text Box 27"/>
              <p:cNvSpPr txBox="1">
                <a:spLocks noChangeArrowheads="1"/>
              </p:cNvSpPr>
              <p:nvPr/>
            </p:nvSpPr>
            <p:spPr bwMode="auto">
              <a:xfrm>
                <a:off x="3740" y="554"/>
                <a:ext cx="13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990033"/>
                    </a:solidFill>
                    <a:latin typeface="Arial" pitchFamily="34" charset="0"/>
                  </a:rPr>
                  <a:t>Solid-phase diffusion</a:t>
                </a:r>
                <a:endParaRPr lang="ru-RU" sz="1600" b="0">
                  <a:solidFill>
                    <a:srgbClr val="990033"/>
                  </a:solidFill>
                  <a:latin typeface="Arial" pitchFamily="34" charset="0"/>
                </a:endParaRPr>
              </a:p>
            </p:txBody>
          </p:sp>
          <p:sp>
            <p:nvSpPr>
              <p:cNvPr id="628764" name="Line 28"/>
              <p:cNvSpPr>
                <a:spLocks noChangeShapeType="1"/>
              </p:cNvSpPr>
              <p:nvPr/>
            </p:nvSpPr>
            <p:spPr bwMode="auto">
              <a:xfrm flipH="1">
                <a:off x="3324" y="684"/>
                <a:ext cx="444" cy="234"/>
              </a:xfrm>
              <a:prstGeom prst="line">
                <a:avLst/>
              </a:prstGeom>
              <a:noFill/>
              <a:ln w="19050">
                <a:solidFill>
                  <a:srgbClr val="00CCFF"/>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8765" name="Line 29"/>
              <p:cNvSpPr>
                <a:spLocks noChangeShapeType="1"/>
              </p:cNvSpPr>
              <p:nvPr/>
            </p:nvSpPr>
            <p:spPr bwMode="auto">
              <a:xfrm flipH="1">
                <a:off x="2946" y="690"/>
                <a:ext cx="822" cy="930"/>
              </a:xfrm>
              <a:prstGeom prst="line">
                <a:avLst/>
              </a:prstGeom>
              <a:noFill/>
              <a:ln w="19050">
                <a:solidFill>
                  <a:srgbClr val="00CCFF"/>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8766" name="AutoShape 30"/>
              <p:cNvSpPr>
                <a:spLocks/>
              </p:cNvSpPr>
              <p:nvPr/>
            </p:nvSpPr>
            <p:spPr bwMode="auto">
              <a:xfrm rot="16200000">
                <a:off x="4344" y="486"/>
                <a:ext cx="192" cy="2064"/>
              </a:xfrm>
              <a:prstGeom prst="rightBrace">
                <a:avLst>
                  <a:gd name="adj1" fmla="val 89583"/>
                  <a:gd name="adj2" fmla="val 50000"/>
                </a:avLst>
              </a:prstGeom>
              <a:noFill/>
              <a:ln w="19050">
                <a:solidFill>
                  <a:srgbClr val="00CC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8767" name="Text Box 31"/>
              <p:cNvSpPr txBox="1">
                <a:spLocks noChangeArrowheads="1"/>
              </p:cNvSpPr>
              <p:nvPr/>
            </p:nvSpPr>
            <p:spPr bwMode="auto">
              <a:xfrm>
                <a:off x="3738" y="1068"/>
                <a:ext cx="15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990033"/>
                    </a:solidFill>
                    <a:latin typeface="Arial" pitchFamily="34" charset="0"/>
                  </a:rPr>
                  <a:t>Diffusion at corium crust </a:t>
                </a:r>
              </a:p>
              <a:p>
                <a:r>
                  <a:rPr lang="en-US" sz="1600" b="0">
                    <a:solidFill>
                      <a:srgbClr val="990033"/>
                    </a:solidFill>
                    <a:latin typeface="Arial" pitchFamily="34" charset="0"/>
                  </a:rPr>
                  <a:t>liquefaction</a:t>
                </a:r>
                <a:endParaRPr lang="ru-RU" sz="1600" b="0">
                  <a:solidFill>
                    <a:srgbClr val="990033"/>
                  </a:solidFill>
                  <a:latin typeface="Arial" pitchFamily="34" charset="0"/>
                </a:endParaRPr>
              </a:p>
              <a:p>
                <a:endParaRPr lang="ru-RU" sz="1600" b="0">
                  <a:solidFill>
                    <a:srgbClr val="FF3300"/>
                  </a:solidFill>
                  <a:latin typeface="Arial" pitchFamily="34" charset="0"/>
                </a:endParaRPr>
              </a:p>
            </p:txBody>
          </p:sp>
        </p:grpSp>
      </p:grpSp>
      <p:sp>
        <p:nvSpPr>
          <p:cNvPr id="628739" name="Rectangle 3"/>
          <p:cNvSpPr>
            <a:spLocks noChangeArrowheads="1"/>
          </p:cNvSpPr>
          <p:nvPr/>
        </p:nvSpPr>
        <p:spPr bwMode="auto">
          <a:xfrm>
            <a:off x="839788" y="0"/>
            <a:ext cx="77724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2800">
                <a:solidFill>
                  <a:srgbClr val="A50021"/>
                </a:solidFill>
              </a:rPr>
              <a:t>Correlations</a:t>
            </a:r>
            <a:endParaRPr lang="en-GB" sz="2800">
              <a:solidFill>
                <a:srgbClr val="A50021"/>
              </a:solidFill>
            </a:endParaRPr>
          </a:p>
        </p:txBody>
      </p:sp>
      <p:sp>
        <p:nvSpPr>
          <p:cNvPr id="628742"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28744" name="Rectangle 8"/>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28748" name="Rectangle 12"/>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28750" name="Rectangle 14"/>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28754" name="Rectangle 1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ACC87D77-ECB8-455C-BDCC-4D69CE443281}" type="slidenum">
              <a:rPr lang="en-GB">
                <a:solidFill>
                  <a:srgbClr val="990033"/>
                </a:solidFill>
              </a:rPr>
              <a:pPr/>
              <a:t>13</a:t>
            </a:fld>
            <a:endParaRPr lang="en-GB">
              <a:solidFill>
                <a:srgbClr val="990033"/>
              </a:solidFill>
            </a:endParaRPr>
          </a:p>
        </p:txBody>
      </p:sp>
      <p:sp>
        <p:nvSpPr>
          <p:cNvPr id="538627" name="Rectangle 3"/>
          <p:cNvSpPr>
            <a:spLocks noChangeArrowheads="1"/>
          </p:cNvSpPr>
          <p:nvPr/>
        </p:nvSpPr>
        <p:spPr bwMode="auto">
          <a:xfrm>
            <a:off x="0" y="0"/>
            <a:ext cx="91440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2800">
                <a:solidFill>
                  <a:srgbClr val="990033"/>
                </a:solidFill>
              </a:rPr>
              <a:t>Generalization of Experimental Data</a:t>
            </a:r>
            <a:endParaRPr lang="en-GB" sz="2800">
              <a:solidFill>
                <a:srgbClr val="A50021"/>
              </a:solidFill>
            </a:endParaRPr>
          </a:p>
        </p:txBody>
      </p:sp>
      <p:sp>
        <p:nvSpPr>
          <p:cNvPr id="538671" name="Rectangle 47"/>
          <p:cNvSpPr>
            <a:spLocks noChangeArrowheads="1"/>
          </p:cNvSpPr>
          <p:nvPr/>
        </p:nvSpPr>
        <p:spPr bwMode="auto">
          <a:xfrm>
            <a:off x="0" y="1700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38673" name="Rectangle 4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38675" name="Rectangle 51"/>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38688" name="Rectangle 64"/>
          <p:cNvSpPr>
            <a:spLocks noChangeArrowheads="1"/>
          </p:cNvSpPr>
          <p:nvPr/>
        </p:nvSpPr>
        <p:spPr bwMode="auto">
          <a:xfrm>
            <a:off x="1204913" y="2455863"/>
            <a:ext cx="16335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38690" name="Rectangle 66"/>
          <p:cNvSpPr>
            <a:spLocks noChangeArrowheads="1"/>
          </p:cNvSpPr>
          <p:nvPr/>
        </p:nvSpPr>
        <p:spPr bwMode="auto">
          <a:xfrm>
            <a:off x="1204913" y="2455863"/>
            <a:ext cx="15700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grpSp>
        <p:nvGrpSpPr>
          <p:cNvPr id="538783" name="Group 159"/>
          <p:cNvGrpSpPr>
            <a:grpSpLocks/>
          </p:cNvGrpSpPr>
          <p:nvPr/>
        </p:nvGrpSpPr>
        <p:grpSpPr bwMode="auto">
          <a:xfrm>
            <a:off x="603250" y="655638"/>
            <a:ext cx="7967663" cy="5708650"/>
            <a:chOff x="380" y="413"/>
            <a:chExt cx="5019" cy="3596"/>
          </a:xfrm>
        </p:grpSpPr>
        <p:sp>
          <p:nvSpPr>
            <p:cNvPr id="538626" name="Rectangle 2"/>
            <p:cNvSpPr>
              <a:spLocks noChangeArrowheads="1"/>
            </p:cNvSpPr>
            <p:nvPr/>
          </p:nvSpPr>
          <p:spPr bwMode="auto">
            <a:xfrm>
              <a:off x="948" y="449"/>
              <a:ext cx="3336"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defTabSz="762000">
                <a:spcBef>
                  <a:spcPct val="20000"/>
                </a:spcBef>
              </a:pPr>
              <a:endParaRPr lang="en-US" sz="1800">
                <a:solidFill>
                  <a:srgbClr val="000066"/>
                </a:solidFill>
              </a:endParaRPr>
            </a:p>
          </p:txBody>
        </p:sp>
        <p:pic>
          <p:nvPicPr>
            <p:cNvPr id="538771" name="Picture 147"/>
            <p:cNvPicPr>
              <a:picLocks noChangeAspect="1" noChangeArrowheads="1"/>
            </p:cNvPicPr>
            <p:nvPr/>
          </p:nvPicPr>
          <p:blipFill>
            <a:blip r:embed="rId2" cstate="print">
              <a:extLst>
                <a:ext uri="{28A0092B-C50C-407E-A947-70E740481C1C}">
                  <a14:useLocalDpi xmlns:a14="http://schemas.microsoft.com/office/drawing/2010/main" val="0"/>
                </a:ext>
              </a:extLst>
            </a:blip>
            <a:srcRect b="2461"/>
            <a:stretch>
              <a:fillRect/>
            </a:stretch>
          </p:blipFill>
          <p:spPr bwMode="auto">
            <a:xfrm>
              <a:off x="380" y="413"/>
              <a:ext cx="5006" cy="35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38772" name="AutoShape 148"/>
            <p:cNvSpPr>
              <a:spLocks/>
            </p:cNvSpPr>
            <p:nvPr/>
          </p:nvSpPr>
          <p:spPr bwMode="auto">
            <a:xfrm>
              <a:off x="3122" y="2429"/>
              <a:ext cx="176" cy="522"/>
            </a:xfrm>
            <a:prstGeom prst="rightBrace">
              <a:avLst>
                <a:gd name="adj1" fmla="val 24716"/>
                <a:gd name="adj2" fmla="val 50000"/>
              </a:avLst>
            </a:prstGeom>
            <a:noFill/>
            <a:ln w="15875">
              <a:solidFill>
                <a:srgbClr val="00CC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8773" name="Text Box 149"/>
            <p:cNvSpPr txBox="1">
              <a:spLocks noChangeArrowheads="1"/>
            </p:cNvSpPr>
            <p:nvPr/>
          </p:nvSpPr>
          <p:spPr bwMode="auto">
            <a:xfrm>
              <a:off x="3298" y="2460"/>
              <a:ext cx="2101" cy="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solidFill>
                    <a:srgbClr val="000066"/>
                  </a:solidFill>
                  <a:latin typeface="Arial" pitchFamily="34" charset="0"/>
                </a:rPr>
                <a:t>Explained by the difference of diffusion </a:t>
              </a:r>
            </a:p>
            <a:p>
              <a:r>
                <a:rPr lang="en-US" sz="1400" b="0">
                  <a:solidFill>
                    <a:srgbClr val="000066"/>
                  </a:solidFill>
                  <a:latin typeface="Arial" pitchFamily="34" charset="0"/>
                </a:rPr>
                <a:t>potential - </a:t>
              </a:r>
              <a:r>
                <a:rPr lang="ru-RU" sz="1400" b="0">
                  <a:solidFill>
                    <a:srgbClr val="000066"/>
                  </a:solidFill>
                  <a:latin typeface="Arial" pitchFamily="34" charset="0"/>
                </a:rPr>
                <a:t> </a:t>
              </a:r>
              <a:r>
                <a:rPr lang="en-US" sz="1400" b="0">
                  <a:solidFill>
                    <a:srgbClr val="000066"/>
                  </a:solidFill>
                  <a:latin typeface="Arial" pitchFamily="34" charset="0"/>
                </a:rPr>
                <a:t>iron</a:t>
              </a:r>
              <a:r>
                <a:rPr lang="ru-RU" sz="1400" b="0">
                  <a:solidFill>
                    <a:srgbClr val="000066"/>
                  </a:solidFill>
                  <a:latin typeface="Arial" pitchFamily="34" charset="0"/>
                </a:rPr>
                <a:t> </a:t>
              </a:r>
              <a:r>
                <a:rPr lang="en-US" sz="1400" b="0">
                  <a:solidFill>
                    <a:srgbClr val="000066"/>
                  </a:solidFill>
                  <a:latin typeface="Arial" pitchFamily="34" charset="0"/>
                </a:rPr>
                <a:t>concentration in the melt</a:t>
              </a:r>
              <a:endParaRPr lang="ru-RU" sz="1400" b="0">
                <a:solidFill>
                  <a:srgbClr val="000066"/>
                </a:solidFill>
                <a:latin typeface="Arial" pitchFamily="34" charset="0"/>
              </a:endParaRPr>
            </a:p>
          </p:txBody>
        </p:sp>
        <p:sp>
          <p:nvSpPr>
            <p:cNvPr id="538777" name="Text Box 153"/>
            <p:cNvSpPr txBox="1">
              <a:spLocks noChangeArrowheads="1"/>
            </p:cNvSpPr>
            <p:nvPr/>
          </p:nvSpPr>
          <p:spPr bwMode="auto">
            <a:xfrm>
              <a:off x="2071" y="959"/>
              <a:ext cx="929" cy="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solidFill>
                    <a:srgbClr val="000066"/>
                  </a:solidFill>
                  <a:latin typeface="Arial" pitchFamily="34" charset="0"/>
                </a:rPr>
                <a:t>No corium crust </a:t>
              </a:r>
            </a:p>
            <a:p>
              <a:r>
                <a:rPr lang="en-US" sz="1400" b="0">
                  <a:solidFill>
                    <a:srgbClr val="000066"/>
                  </a:solidFill>
                  <a:latin typeface="Arial" pitchFamily="34" charset="0"/>
                </a:rPr>
                <a:t>liquefaction</a:t>
              </a:r>
              <a:endParaRPr lang="ru-RU" sz="1400" b="0">
                <a:solidFill>
                  <a:srgbClr val="000066"/>
                </a:solidFill>
                <a:latin typeface="Arial" pitchFamily="34" charset="0"/>
              </a:endParaRPr>
            </a:p>
          </p:txBody>
        </p:sp>
        <p:sp>
          <p:nvSpPr>
            <p:cNvPr id="538778" name="Text Box 154"/>
            <p:cNvSpPr txBox="1">
              <a:spLocks noChangeArrowheads="1"/>
            </p:cNvSpPr>
            <p:nvPr/>
          </p:nvSpPr>
          <p:spPr bwMode="auto">
            <a:xfrm>
              <a:off x="1024" y="2310"/>
              <a:ext cx="780" cy="32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solidFill>
                    <a:srgbClr val="000066"/>
                  </a:solidFill>
                  <a:latin typeface="Arial" pitchFamily="34" charset="0"/>
                </a:rPr>
                <a:t>Corium crust </a:t>
              </a:r>
            </a:p>
            <a:p>
              <a:r>
                <a:rPr lang="en-US" sz="1400" b="0">
                  <a:solidFill>
                    <a:srgbClr val="000066"/>
                  </a:solidFill>
                  <a:latin typeface="Arial" pitchFamily="34" charset="0"/>
                </a:rPr>
                <a:t>liquefaction</a:t>
              </a:r>
              <a:endParaRPr lang="ru-RU" sz="1400" b="0">
                <a:solidFill>
                  <a:srgbClr val="000066"/>
                </a:solidFill>
                <a:latin typeface="Arial" pitchFamily="34" charset="0"/>
              </a:endParaRPr>
            </a:p>
          </p:txBody>
        </p:sp>
        <p:sp>
          <p:nvSpPr>
            <p:cNvPr id="538779" name="Line 155"/>
            <p:cNvSpPr>
              <a:spLocks noChangeShapeType="1"/>
            </p:cNvSpPr>
            <p:nvPr/>
          </p:nvSpPr>
          <p:spPr bwMode="auto">
            <a:xfrm flipV="1">
              <a:off x="1874" y="2099"/>
              <a:ext cx="390" cy="258"/>
            </a:xfrm>
            <a:prstGeom prst="line">
              <a:avLst/>
            </a:prstGeom>
            <a:noFill/>
            <a:ln w="19050">
              <a:solidFill>
                <a:srgbClr val="00CCFF"/>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8781" name="Line 157"/>
            <p:cNvSpPr>
              <a:spLocks noChangeShapeType="1"/>
            </p:cNvSpPr>
            <p:nvPr/>
          </p:nvSpPr>
          <p:spPr bwMode="auto">
            <a:xfrm flipH="1">
              <a:off x="1921" y="1263"/>
              <a:ext cx="499" cy="257"/>
            </a:xfrm>
            <a:prstGeom prst="line">
              <a:avLst/>
            </a:prstGeom>
            <a:noFill/>
            <a:ln w="19050">
              <a:solidFill>
                <a:srgbClr val="00CCFF"/>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5EBE1902-A1CD-46F0-8713-A06DF798070E}" type="slidenum">
              <a:rPr lang="en-GB">
                <a:solidFill>
                  <a:srgbClr val="990033"/>
                </a:solidFill>
              </a:rPr>
              <a:pPr/>
              <a:t>14</a:t>
            </a:fld>
            <a:endParaRPr lang="en-GB">
              <a:solidFill>
                <a:srgbClr val="990033"/>
              </a:solidFill>
            </a:endParaRPr>
          </a:p>
        </p:txBody>
      </p:sp>
      <p:sp>
        <p:nvSpPr>
          <p:cNvPr id="506887" name="Rectangle 7"/>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532482" name="Rectangle 2"/>
          <p:cNvSpPr>
            <a:spLocks noChangeArrowheads="1"/>
          </p:cNvSpPr>
          <p:nvPr/>
        </p:nvSpPr>
        <p:spPr bwMode="auto">
          <a:xfrm>
            <a:off x="839788" y="0"/>
            <a:ext cx="77724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2800">
                <a:solidFill>
                  <a:srgbClr val="A50021"/>
                </a:solidFill>
              </a:rPr>
              <a:t>Conclusion remarks</a:t>
            </a:r>
            <a:r>
              <a:rPr lang="ru-RU" sz="2800">
                <a:solidFill>
                  <a:srgbClr val="A50021"/>
                </a:solidFill>
              </a:rPr>
              <a:t> </a:t>
            </a:r>
            <a:r>
              <a:rPr lang="en-US" sz="2800">
                <a:solidFill>
                  <a:srgbClr val="A50021"/>
                </a:solidFill>
              </a:rPr>
              <a:t>to the 4</a:t>
            </a:r>
            <a:r>
              <a:rPr lang="en-US" sz="2800" baseline="30000">
                <a:solidFill>
                  <a:srgbClr val="A50021"/>
                </a:solidFill>
              </a:rPr>
              <a:t>th</a:t>
            </a:r>
            <a:r>
              <a:rPr lang="en-US" sz="2800">
                <a:solidFill>
                  <a:srgbClr val="A50021"/>
                </a:solidFill>
              </a:rPr>
              <a:t> Part</a:t>
            </a:r>
            <a:endParaRPr lang="en-GB" sz="2800">
              <a:solidFill>
                <a:srgbClr val="A50021"/>
              </a:solidFill>
            </a:endParaRPr>
          </a:p>
        </p:txBody>
      </p:sp>
      <p:sp>
        <p:nvSpPr>
          <p:cNvPr id="532484" name="Rectangle 4"/>
          <p:cNvSpPr>
            <a:spLocks noChangeArrowheads="1"/>
          </p:cNvSpPr>
          <p:nvPr/>
        </p:nvSpPr>
        <p:spPr bwMode="auto">
          <a:xfrm>
            <a:off x="406400" y="1176338"/>
            <a:ext cx="8424863"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spcBef>
                <a:spcPct val="70000"/>
              </a:spcBef>
              <a:buFont typeface="Wingdings" pitchFamily="2" charset="2"/>
              <a:buChar char="ü"/>
            </a:pPr>
            <a:r>
              <a:rPr lang="en-US" sz="2400" b="0">
                <a:solidFill>
                  <a:srgbClr val="000066"/>
                </a:solidFill>
              </a:rPr>
              <a:t> Corrosion phenomena are determined by the diffusion of Fe</a:t>
            </a:r>
            <a:r>
              <a:rPr lang="en-US" sz="2400" b="0" baseline="30000">
                <a:solidFill>
                  <a:srgbClr val="000066"/>
                </a:solidFill>
              </a:rPr>
              <a:t>2+</a:t>
            </a:r>
            <a:r>
              <a:rPr lang="en-US" sz="2400" b="0">
                <a:solidFill>
                  <a:srgbClr val="000066"/>
                </a:solidFill>
              </a:rPr>
              <a:t> ions through the surface corium</a:t>
            </a:r>
            <a:r>
              <a:rPr lang="ru-RU" sz="2400" b="0">
                <a:solidFill>
                  <a:srgbClr val="000066"/>
                </a:solidFill>
              </a:rPr>
              <a:t> </a:t>
            </a:r>
            <a:r>
              <a:rPr lang="en-US" sz="2400" b="0">
                <a:solidFill>
                  <a:srgbClr val="000066"/>
                </a:solidFill>
              </a:rPr>
              <a:t>crust</a:t>
            </a:r>
            <a:endParaRPr lang="ru-RU" sz="2400" b="0">
              <a:solidFill>
                <a:srgbClr val="000066"/>
              </a:solidFill>
            </a:endParaRPr>
          </a:p>
          <a:p>
            <a:pPr defTabSz="762000">
              <a:spcBef>
                <a:spcPct val="70000"/>
              </a:spcBef>
              <a:buFont typeface="Wingdings" pitchFamily="2" charset="2"/>
              <a:buChar char="ь"/>
            </a:pPr>
            <a:r>
              <a:rPr lang="en-US" sz="2400" b="0">
                <a:solidFill>
                  <a:srgbClr val="000066"/>
                </a:solidFill>
              </a:rPr>
              <a:t> Corrosion rate of vessel steel interacting with fully oxidized corium follows the Arhenius law</a:t>
            </a:r>
            <a:endParaRPr lang="ru-RU" sz="2400" b="0">
              <a:solidFill>
                <a:srgbClr val="000066"/>
              </a:solidFill>
            </a:endParaRPr>
          </a:p>
          <a:p>
            <a:pPr defTabSz="762000">
              <a:spcBef>
                <a:spcPct val="70000"/>
              </a:spcBef>
              <a:buFont typeface="Wingdings" pitchFamily="2" charset="2"/>
              <a:buChar char="ь"/>
            </a:pPr>
            <a:r>
              <a:rPr lang="en-US" sz="2400" b="0">
                <a:solidFill>
                  <a:srgbClr val="000066"/>
                </a:solidFill>
              </a:rPr>
              <a:t> Intensified corrosion at higher temperatures </a:t>
            </a:r>
            <a:r>
              <a:rPr lang="ru-RU" sz="2400" b="0">
                <a:solidFill>
                  <a:srgbClr val="000066"/>
                </a:solidFill>
              </a:rPr>
              <a:t>(</a:t>
            </a:r>
            <a:r>
              <a:rPr lang="en-US" sz="2400" b="0">
                <a:solidFill>
                  <a:srgbClr val="000066"/>
                </a:solidFill>
              </a:rPr>
              <a:t>above </a:t>
            </a:r>
            <a:r>
              <a:rPr lang="ru-RU" sz="2400" b="0">
                <a:solidFill>
                  <a:srgbClr val="000066"/>
                </a:solidFill>
              </a:rPr>
              <a:t>1050</a:t>
            </a:r>
            <a:r>
              <a:rPr lang="en-US" sz="2400" b="0">
                <a:solidFill>
                  <a:srgbClr val="000066"/>
                </a:solidFill>
              </a:rPr>
              <a:t>°</a:t>
            </a:r>
            <a:r>
              <a:rPr lang="ru-RU" sz="2400" b="0">
                <a:solidFill>
                  <a:srgbClr val="000066"/>
                </a:solidFill>
              </a:rPr>
              <a:t>С</a:t>
            </a:r>
            <a:r>
              <a:rPr lang="en-US" sz="2400" b="0">
                <a:solidFill>
                  <a:srgbClr val="000066"/>
                </a:solidFill>
              </a:rPr>
              <a:t> on the steel specimen surface</a:t>
            </a:r>
            <a:r>
              <a:rPr lang="ru-RU" sz="2400" b="0">
                <a:solidFill>
                  <a:srgbClr val="000066"/>
                </a:solidFill>
              </a:rPr>
              <a:t>) </a:t>
            </a:r>
            <a:r>
              <a:rPr lang="en-US" sz="2400" b="0">
                <a:solidFill>
                  <a:srgbClr val="000066"/>
                </a:solidFill>
              </a:rPr>
              <a:t>for corium with a high content of iron oxides</a:t>
            </a:r>
            <a:r>
              <a:rPr lang="ru-RU" sz="2400" b="0">
                <a:solidFill>
                  <a:srgbClr val="000066"/>
                </a:solidFill>
              </a:rPr>
              <a:t> </a:t>
            </a:r>
            <a:r>
              <a:rPr lang="en-US" sz="2400" b="0">
                <a:solidFill>
                  <a:srgbClr val="000066"/>
                </a:solidFill>
              </a:rPr>
              <a:t>is caused by liquid-phase percolation channels formed in the </a:t>
            </a:r>
            <a:r>
              <a:rPr lang="ru-RU" sz="2400" b="0">
                <a:solidFill>
                  <a:srgbClr val="000066"/>
                </a:solidFill>
              </a:rPr>
              <a:t> </a:t>
            </a:r>
            <a:r>
              <a:rPr lang="en-US" sz="2400" b="0">
                <a:solidFill>
                  <a:srgbClr val="000066"/>
                </a:solidFill>
              </a:rPr>
              <a:t>corium crust</a:t>
            </a:r>
            <a:endParaRPr lang="ru-RU" sz="2400" b="0">
              <a:solidFill>
                <a:srgbClr val="000066"/>
              </a:solidFill>
            </a:endParaRPr>
          </a:p>
          <a:p>
            <a:pPr defTabSz="762000">
              <a:spcBef>
                <a:spcPct val="70000"/>
              </a:spcBef>
              <a:buFont typeface="Wingdings" pitchFamily="2" charset="2"/>
              <a:buChar char="ь"/>
            </a:pPr>
            <a:r>
              <a:rPr lang="ru-RU" sz="2400" b="0">
                <a:solidFill>
                  <a:srgbClr val="000066"/>
                </a:solidFill>
              </a:rPr>
              <a:t> </a:t>
            </a:r>
            <a:r>
              <a:rPr lang="en-US" sz="2400" b="0">
                <a:solidFill>
                  <a:srgbClr val="000066"/>
                </a:solidFill>
              </a:rPr>
              <a:t>Semi-empirical correlations have been used for IVR analyses of VVER</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C4F1A339-FA85-4F01-B1FE-51D7F71B05FC}" type="slidenum">
              <a:rPr lang="en-GB">
                <a:solidFill>
                  <a:srgbClr val="990033"/>
                </a:solidFill>
              </a:rPr>
              <a:pPr/>
              <a:t>15</a:t>
            </a:fld>
            <a:endParaRPr lang="en-GB">
              <a:solidFill>
                <a:srgbClr val="990033"/>
              </a:solidFill>
            </a:endParaRPr>
          </a:p>
        </p:txBody>
      </p:sp>
      <p:sp>
        <p:nvSpPr>
          <p:cNvPr id="642050" name="Rectangle 2"/>
          <p:cNvSpPr>
            <a:spLocks noChangeArrowheads="1"/>
          </p:cNvSpPr>
          <p:nvPr/>
        </p:nvSpPr>
        <p:spPr bwMode="auto">
          <a:xfrm>
            <a:off x="795338" y="2465388"/>
            <a:ext cx="77724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a:solidFill>
                  <a:srgbClr val="A50021"/>
                </a:solidFill>
              </a:rPr>
              <a:t>VVER vessel steel corrosion at its interaction with </a:t>
            </a:r>
            <a:r>
              <a:rPr lang="ru-RU" sz="2800">
                <a:solidFill>
                  <a:srgbClr val="A50021"/>
                </a:solidFill>
              </a:rPr>
              <a:t> </a:t>
            </a:r>
            <a:br>
              <a:rPr lang="ru-RU" sz="2800">
                <a:solidFill>
                  <a:srgbClr val="A50021"/>
                </a:solidFill>
              </a:rPr>
            </a:br>
            <a:r>
              <a:rPr lang="en-US" sz="2800">
                <a:solidFill>
                  <a:srgbClr val="A50021"/>
                </a:solidFill>
              </a:rPr>
              <a:t>suboxidized corium melt</a:t>
            </a:r>
            <a:endParaRPr lang="en-GB" sz="2800">
              <a:solidFill>
                <a:srgbClr val="A50021"/>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151FE6AA-0FC7-400A-ADA3-4ABE2A909168}" type="slidenum">
              <a:rPr lang="en-GB">
                <a:solidFill>
                  <a:srgbClr val="990033"/>
                </a:solidFill>
              </a:rPr>
              <a:pPr/>
              <a:t>16</a:t>
            </a:fld>
            <a:endParaRPr lang="en-GB">
              <a:solidFill>
                <a:srgbClr val="990033"/>
              </a:solidFill>
            </a:endParaRPr>
          </a:p>
        </p:txBody>
      </p:sp>
      <p:sp>
        <p:nvSpPr>
          <p:cNvPr id="644098"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44099" name="Rectangle 3"/>
          <p:cNvSpPr>
            <a:spLocks noChangeArrowheads="1"/>
          </p:cNvSpPr>
          <p:nvPr/>
        </p:nvSpPr>
        <p:spPr bwMode="auto">
          <a:xfrm>
            <a:off x="723900" y="0"/>
            <a:ext cx="77724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a:r>
              <a:rPr lang="en-GB" sz="2800">
                <a:solidFill>
                  <a:srgbClr val="A50021"/>
                </a:solidFill>
                <a:cs typeface="Times New Roman" pitchFamily="18" charset="0"/>
              </a:rPr>
              <a:t>Objectives</a:t>
            </a:r>
          </a:p>
        </p:txBody>
      </p:sp>
      <p:sp>
        <p:nvSpPr>
          <p:cNvPr id="644100" name="Rectangle 4"/>
          <p:cNvSpPr>
            <a:spLocks noChangeArrowheads="1"/>
          </p:cNvSpPr>
          <p:nvPr/>
        </p:nvSpPr>
        <p:spPr bwMode="auto">
          <a:xfrm>
            <a:off x="425450" y="3968750"/>
            <a:ext cx="8275638" cy="2427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lstStyle/>
          <a:p>
            <a:pPr marL="457200" indent="-457200" defTabSz="762000">
              <a:spcBef>
                <a:spcPct val="50000"/>
              </a:spcBef>
              <a:buFont typeface="Wingdings" pitchFamily="2" charset="2"/>
              <a:buChar char="Ø"/>
            </a:pPr>
            <a:r>
              <a:rPr lang="en-US" sz="2400">
                <a:solidFill>
                  <a:srgbClr val="990033"/>
                </a:solidFill>
              </a:rPr>
              <a:t>Develop a model for determining temperature of corrosion front final position</a:t>
            </a:r>
            <a:r>
              <a:rPr lang="en-US"/>
              <a:t> </a:t>
            </a:r>
            <a:r>
              <a:rPr lang="ru-RU" sz="2800">
                <a:solidFill>
                  <a:srgbClr val="990033"/>
                </a:solidFill>
              </a:rPr>
              <a:t>(</a:t>
            </a:r>
            <a:r>
              <a:rPr lang="en-US" sz="2800">
                <a:solidFill>
                  <a:srgbClr val="990033"/>
                </a:solidFill>
              </a:rPr>
              <a:t>T</a:t>
            </a:r>
            <a:r>
              <a:rPr lang="en-US" sz="2800" baseline="-25000">
                <a:solidFill>
                  <a:srgbClr val="990033"/>
                </a:solidFill>
              </a:rPr>
              <a:t>B</a:t>
            </a:r>
            <a:r>
              <a:rPr lang="ru-RU" sz="2800">
                <a:solidFill>
                  <a:srgbClr val="990033"/>
                </a:solidFill>
              </a:rPr>
              <a:t>)</a:t>
            </a:r>
            <a:endParaRPr lang="en-US" sz="2800">
              <a:solidFill>
                <a:srgbClr val="990033"/>
              </a:solidFill>
            </a:endParaRPr>
          </a:p>
          <a:p>
            <a:pPr marL="457200" indent="-457200" defTabSz="762000">
              <a:spcBef>
                <a:spcPct val="50000"/>
              </a:spcBef>
              <a:buFont typeface="Wingdings" pitchFamily="2" charset="2"/>
              <a:buChar char="Ø"/>
            </a:pPr>
            <a:r>
              <a:rPr lang="en-US" sz="2400">
                <a:solidFill>
                  <a:srgbClr val="FF3300"/>
                </a:solidFill>
              </a:rPr>
              <a:t>Get experimental data about influence of thermogradient conditions </a:t>
            </a:r>
            <a:r>
              <a:rPr lang="ru-RU" sz="2400">
                <a:solidFill>
                  <a:srgbClr val="FF3300"/>
                </a:solidFill>
              </a:rPr>
              <a:t> </a:t>
            </a:r>
            <a:r>
              <a:rPr lang="en-US" sz="2400">
                <a:solidFill>
                  <a:srgbClr val="FF3300"/>
                </a:solidFill>
              </a:rPr>
              <a:t>on U, Zr and Fe partitioning between oxidic and metallic melts</a:t>
            </a:r>
          </a:p>
        </p:txBody>
      </p:sp>
      <p:pic>
        <p:nvPicPr>
          <p:cNvPr id="64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400" y="558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4102" name="Group 6"/>
          <p:cNvGrpSpPr>
            <a:grpSpLocks/>
          </p:cNvGrpSpPr>
          <p:nvPr/>
        </p:nvGrpSpPr>
        <p:grpSpPr bwMode="auto">
          <a:xfrm>
            <a:off x="884238" y="500063"/>
            <a:ext cx="4011612" cy="3284537"/>
            <a:chOff x="557" y="315"/>
            <a:chExt cx="2527" cy="2069"/>
          </a:xfrm>
        </p:grpSpPr>
        <p:pic>
          <p:nvPicPr>
            <p:cNvPr id="6441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 y="411"/>
              <a:ext cx="1268" cy="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4104" name="Group 8"/>
            <p:cNvGrpSpPr>
              <a:grpSpLocks/>
            </p:cNvGrpSpPr>
            <p:nvPr/>
          </p:nvGrpSpPr>
          <p:grpSpPr bwMode="auto">
            <a:xfrm>
              <a:off x="587" y="459"/>
              <a:ext cx="124" cy="1156"/>
              <a:chOff x="3000" y="1680"/>
              <a:chExt cx="310" cy="2891"/>
            </a:xfrm>
          </p:grpSpPr>
          <p:sp>
            <p:nvSpPr>
              <p:cNvPr id="644105" name="Rectangle 9"/>
              <p:cNvSpPr>
                <a:spLocks noChangeArrowheads="1"/>
              </p:cNvSpPr>
              <p:nvPr/>
            </p:nvSpPr>
            <p:spPr bwMode="auto">
              <a:xfrm>
                <a:off x="3000" y="1680"/>
                <a:ext cx="31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cs typeface="Mangal" pitchFamily="18" charset="0"/>
                  </a:rPr>
                  <a:t>МС6</a:t>
                </a:r>
                <a:endParaRPr lang="ru-RU"/>
              </a:p>
            </p:txBody>
          </p:sp>
          <p:sp>
            <p:nvSpPr>
              <p:cNvPr id="644106" name="Rectangle 10"/>
              <p:cNvSpPr>
                <a:spLocks noChangeArrowheads="1"/>
              </p:cNvSpPr>
              <p:nvPr/>
            </p:nvSpPr>
            <p:spPr bwMode="auto">
              <a:xfrm>
                <a:off x="3000" y="2508"/>
                <a:ext cx="31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cs typeface="Mangal" pitchFamily="18" charset="0"/>
                  </a:rPr>
                  <a:t>МС7</a:t>
                </a:r>
                <a:endParaRPr lang="ru-RU"/>
              </a:p>
            </p:txBody>
          </p:sp>
          <p:sp>
            <p:nvSpPr>
              <p:cNvPr id="644107" name="Rectangle 11"/>
              <p:cNvSpPr>
                <a:spLocks noChangeArrowheads="1"/>
              </p:cNvSpPr>
              <p:nvPr/>
            </p:nvSpPr>
            <p:spPr bwMode="auto">
              <a:xfrm>
                <a:off x="3000" y="3456"/>
                <a:ext cx="31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cs typeface="Mangal" pitchFamily="18" charset="0"/>
                  </a:rPr>
                  <a:t>МС8</a:t>
                </a:r>
                <a:endParaRPr lang="ru-RU"/>
              </a:p>
            </p:txBody>
          </p:sp>
          <p:sp>
            <p:nvSpPr>
              <p:cNvPr id="644108" name="Rectangle 12"/>
              <p:cNvSpPr>
                <a:spLocks noChangeArrowheads="1"/>
              </p:cNvSpPr>
              <p:nvPr/>
            </p:nvSpPr>
            <p:spPr bwMode="auto">
              <a:xfrm>
                <a:off x="3000" y="4403"/>
                <a:ext cx="31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sz="700">
                    <a:cs typeface="Mangal" pitchFamily="18" charset="0"/>
                  </a:rPr>
                  <a:t>МС9</a:t>
                </a:r>
                <a:endParaRPr lang="ru-RU"/>
              </a:p>
            </p:txBody>
          </p:sp>
        </p:grpSp>
        <p:sp>
          <p:nvSpPr>
            <p:cNvPr id="644109" name="Text Box 13"/>
            <p:cNvSpPr txBox="1">
              <a:spLocks noChangeArrowheads="1"/>
            </p:cNvSpPr>
            <p:nvPr/>
          </p:nvSpPr>
          <p:spPr bwMode="auto">
            <a:xfrm>
              <a:off x="2060" y="686"/>
              <a:ext cx="9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000066"/>
                  </a:solidFill>
                  <a:latin typeface="Arial" pitchFamily="34" charset="0"/>
                </a:rPr>
                <a:t>Acoustic defect</a:t>
              </a:r>
              <a:endParaRPr lang="ru-RU" sz="1600" b="0">
                <a:solidFill>
                  <a:srgbClr val="000066"/>
                </a:solidFill>
                <a:latin typeface="Arial" pitchFamily="34" charset="0"/>
              </a:endParaRPr>
            </a:p>
          </p:txBody>
        </p:sp>
        <p:sp>
          <p:nvSpPr>
            <p:cNvPr id="644110" name="Text Box 14"/>
            <p:cNvSpPr txBox="1">
              <a:spLocks noChangeArrowheads="1"/>
            </p:cNvSpPr>
            <p:nvPr/>
          </p:nvSpPr>
          <p:spPr bwMode="auto">
            <a:xfrm>
              <a:off x="2030" y="1340"/>
              <a:ext cx="10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000066"/>
                  </a:solidFill>
                  <a:latin typeface="Arial" pitchFamily="34" charset="0"/>
                </a:rPr>
                <a:t>Shrinkage cavity</a:t>
              </a:r>
              <a:endParaRPr lang="ru-RU" sz="1600" b="0">
                <a:solidFill>
                  <a:srgbClr val="000066"/>
                </a:solidFill>
                <a:latin typeface="Arial" pitchFamily="34" charset="0"/>
              </a:endParaRPr>
            </a:p>
          </p:txBody>
        </p:sp>
        <p:sp>
          <p:nvSpPr>
            <p:cNvPr id="644111" name="Text Box 15"/>
            <p:cNvSpPr txBox="1">
              <a:spLocks noChangeArrowheads="1"/>
            </p:cNvSpPr>
            <p:nvPr/>
          </p:nvSpPr>
          <p:spPr bwMode="auto">
            <a:xfrm>
              <a:off x="2144" y="1646"/>
              <a:ext cx="3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b="0">
                  <a:solidFill>
                    <a:srgbClr val="000066"/>
                  </a:solidFill>
                  <a:latin typeface="Arial" pitchFamily="34" charset="0"/>
                </a:rPr>
                <a:t>Chip</a:t>
              </a:r>
              <a:endParaRPr lang="ru-RU" sz="1600" b="0">
                <a:solidFill>
                  <a:srgbClr val="000066"/>
                </a:solidFill>
                <a:latin typeface="Arial" pitchFamily="34" charset="0"/>
              </a:endParaRPr>
            </a:p>
          </p:txBody>
        </p:sp>
        <p:sp>
          <p:nvSpPr>
            <p:cNvPr id="644112" name="Line 16"/>
            <p:cNvSpPr>
              <a:spLocks noChangeShapeType="1"/>
            </p:cNvSpPr>
            <p:nvPr/>
          </p:nvSpPr>
          <p:spPr bwMode="auto">
            <a:xfrm flipH="1">
              <a:off x="1176" y="804"/>
              <a:ext cx="912" cy="120"/>
            </a:xfrm>
            <a:prstGeom prst="line">
              <a:avLst/>
            </a:prstGeom>
            <a:noFill/>
            <a:ln w="15875">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4113" name="Line 17"/>
            <p:cNvSpPr>
              <a:spLocks noChangeShapeType="1"/>
            </p:cNvSpPr>
            <p:nvPr/>
          </p:nvSpPr>
          <p:spPr bwMode="auto">
            <a:xfrm flipH="1">
              <a:off x="1194" y="1458"/>
              <a:ext cx="876" cy="360"/>
            </a:xfrm>
            <a:prstGeom prst="line">
              <a:avLst/>
            </a:prstGeom>
            <a:noFill/>
            <a:ln w="15875">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4114" name="Line 18"/>
            <p:cNvSpPr>
              <a:spLocks noChangeShapeType="1"/>
            </p:cNvSpPr>
            <p:nvPr/>
          </p:nvSpPr>
          <p:spPr bwMode="auto">
            <a:xfrm flipH="1">
              <a:off x="1236" y="1758"/>
              <a:ext cx="924" cy="174"/>
            </a:xfrm>
            <a:prstGeom prst="line">
              <a:avLst/>
            </a:prstGeom>
            <a:noFill/>
            <a:ln w="15875">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4115" name="Text Box 19"/>
            <p:cNvSpPr txBox="1">
              <a:spLocks noChangeArrowheads="1"/>
            </p:cNvSpPr>
            <p:nvPr/>
          </p:nvSpPr>
          <p:spPr bwMode="auto">
            <a:xfrm>
              <a:off x="560" y="315"/>
              <a:ext cx="318"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000">
                  <a:latin typeface="Arial" pitchFamily="34" charset="0"/>
                </a:rPr>
                <a:t>MC6</a:t>
              </a:r>
              <a:endParaRPr lang="ru-RU" sz="1000">
                <a:latin typeface="Arial" pitchFamily="34" charset="0"/>
              </a:endParaRPr>
            </a:p>
          </p:txBody>
        </p:sp>
        <p:sp>
          <p:nvSpPr>
            <p:cNvPr id="644116" name="Text Box 20"/>
            <p:cNvSpPr txBox="1">
              <a:spLocks noChangeArrowheads="1"/>
            </p:cNvSpPr>
            <p:nvPr/>
          </p:nvSpPr>
          <p:spPr bwMode="auto">
            <a:xfrm>
              <a:off x="584" y="681"/>
              <a:ext cx="318"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000">
                  <a:latin typeface="Arial" pitchFamily="34" charset="0"/>
                </a:rPr>
                <a:t>MC7</a:t>
              </a:r>
              <a:endParaRPr lang="ru-RU" sz="1000">
                <a:latin typeface="Arial" pitchFamily="34" charset="0"/>
              </a:endParaRPr>
            </a:p>
          </p:txBody>
        </p:sp>
        <p:sp>
          <p:nvSpPr>
            <p:cNvPr id="644117" name="Text Box 21"/>
            <p:cNvSpPr txBox="1">
              <a:spLocks noChangeArrowheads="1"/>
            </p:cNvSpPr>
            <p:nvPr/>
          </p:nvSpPr>
          <p:spPr bwMode="auto">
            <a:xfrm>
              <a:off x="590" y="1131"/>
              <a:ext cx="318"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000">
                  <a:latin typeface="Arial" pitchFamily="34" charset="0"/>
                </a:rPr>
                <a:t>MC8</a:t>
              </a:r>
              <a:endParaRPr lang="ru-RU" sz="1000">
                <a:latin typeface="Arial" pitchFamily="34" charset="0"/>
              </a:endParaRPr>
            </a:p>
          </p:txBody>
        </p:sp>
        <p:sp>
          <p:nvSpPr>
            <p:cNvPr id="644118" name="Text Box 22"/>
            <p:cNvSpPr txBox="1">
              <a:spLocks noChangeArrowheads="1"/>
            </p:cNvSpPr>
            <p:nvPr/>
          </p:nvSpPr>
          <p:spPr bwMode="auto">
            <a:xfrm>
              <a:off x="578" y="1569"/>
              <a:ext cx="318" cy="9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000">
                  <a:latin typeface="Arial" pitchFamily="34" charset="0"/>
                </a:rPr>
                <a:t>MC9</a:t>
              </a:r>
              <a:endParaRPr lang="ru-RU" sz="1000">
                <a:latin typeface="Arial" pitchFamily="34" charset="0"/>
              </a:endParaRPr>
            </a:p>
          </p:txBody>
        </p:sp>
      </p:gr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09F3222F-6262-4103-9366-EBED7E8B49BA}" type="slidenum">
              <a:rPr lang="en-GB">
                <a:solidFill>
                  <a:srgbClr val="990033"/>
                </a:solidFill>
              </a:rPr>
              <a:pPr/>
              <a:t>17</a:t>
            </a:fld>
            <a:endParaRPr lang="en-GB">
              <a:solidFill>
                <a:srgbClr val="990033"/>
              </a:solidFill>
            </a:endParaRPr>
          </a:p>
        </p:txBody>
      </p:sp>
      <p:sp>
        <p:nvSpPr>
          <p:cNvPr id="646146" name="Rectangle 2"/>
          <p:cNvSpPr>
            <a:spLocks noChangeArrowheads="1"/>
          </p:cNvSpPr>
          <p:nvPr/>
        </p:nvSpPr>
        <p:spPr bwMode="auto">
          <a:xfrm>
            <a:off x="276225" y="0"/>
            <a:ext cx="871061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000" bIns="18000" anchor="ctr"/>
          <a:lstStyle/>
          <a:p>
            <a:pPr algn="ctr"/>
            <a:r>
              <a:rPr lang="en-US" sz="2800">
                <a:solidFill>
                  <a:srgbClr val="A50021"/>
                </a:solidFill>
              </a:rPr>
              <a:t>Results of Tests with Suboxidized Corium</a:t>
            </a:r>
            <a:endParaRPr lang="en-GB" sz="2800">
              <a:solidFill>
                <a:srgbClr val="A50021"/>
              </a:solidFill>
            </a:endParaRPr>
          </a:p>
        </p:txBody>
      </p:sp>
      <p:sp>
        <p:nvSpPr>
          <p:cNvPr id="64614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46148" name="Rectangle 4"/>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4614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46150" name="Rectangle 6"/>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646151" name="Group 7"/>
          <p:cNvGraphicFramePr>
            <a:graphicFrameLocks noGrp="1"/>
          </p:cNvGraphicFramePr>
          <p:nvPr/>
        </p:nvGraphicFramePr>
        <p:xfrm>
          <a:off x="131763" y="647700"/>
          <a:ext cx="8785225" cy="4702175"/>
        </p:xfrm>
        <a:graphic>
          <a:graphicData uri="http://schemas.openxmlformats.org/drawingml/2006/table">
            <a:tbl>
              <a:tblPr/>
              <a:tblGrid>
                <a:gridCol w="925512"/>
                <a:gridCol w="1009650"/>
                <a:gridCol w="1428750"/>
                <a:gridCol w="1323975"/>
                <a:gridCol w="714375"/>
                <a:gridCol w="714375"/>
                <a:gridCol w="657225"/>
                <a:gridCol w="666750"/>
                <a:gridCol w="666750"/>
                <a:gridCol w="677863"/>
              </a:tblGrid>
              <a:tr h="1066800">
                <a:tc rowSpan="2">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Test</a:t>
                      </a:r>
                      <a:endParaRPr kumimoji="0" lang="ru-RU" sz="1400" b="1" i="0" u="none" strike="noStrike" cap="none" normalizeH="0" baseline="0" smtClean="0">
                        <a:ln>
                          <a:noFill/>
                        </a:ln>
                        <a:solidFill>
                          <a:srgbClr val="000066"/>
                        </a:solidFill>
                        <a:effectLst/>
                        <a:latin typeface="Arial" pitchFamily="34" charset="0"/>
                      </a:endParaRPr>
                    </a:p>
                  </a:txBody>
                  <a:tcPr marL="36000" marR="36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Corium oxidation index,</a:t>
                      </a:r>
                      <a:r>
                        <a:rPr kumimoji="0" lang="ru-RU" sz="1400" b="1" i="0" u="none" strike="noStrike" cap="none" normalizeH="0" baseline="0" smtClean="0">
                          <a:ln>
                            <a:noFill/>
                          </a:ln>
                          <a:solidFill>
                            <a:srgbClr val="000066"/>
                          </a:solidFill>
                          <a:effectLst/>
                          <a:latin typeface="Arial" pitchFamily="34" charset="0"/>
                        </a:rPr>
                        <a:t> </a:t>
                      </a: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ru-RU" sz="1600" b="1" i="0" u="none" strike="noStrike" cap="none" normalizeH="0" baseline="0" smtClean="0">
                          <a:ln>
                            <a:noFill/>
                          </a:ln>
                          <a:solidFill>
                            <a:srgbClr val="000066"/>
                          </a:solidFill>
                          <a:effectLst/>
                          <a:latin typeface="Arial" pitchFamily="34" charset="0"/>
                        </a:rPr>
                        <a:t>С</a:t>
                      </a:r>
                      <a:r>
                        <a:rPr kumimoji="0" lang="en-US" sz="1600" b="1" i="0" u="none" strike="noStrike" cap="none" normalizeH="0" baseline="-10000" smtClean="0">
                          <a:ln>
                            <a:noFill/>
                          </a:ln>
                          <a:solidFill>
                            <a:srgbClr val="000066"/>
                          </a:solidFill>
                          <a:effectLst/>
                          <a:latin typeface="Arial" pitchFamily="34" charset="0"/>
                        </a:rPr>
                        <a:t>n</a:t>
                      </a:r>
                      <a:endParaRPr kumimoji="0" lang="ru-RU" sz="1600" b="1" i="0" u="none" strike="noStrike" cap="none" normalizeH="0" baseline="-25000" smtClean="0">
                        <a:ln>
                          <a:noFill/>
                        </a:ln>
                        <a:solidFill>
                          <a:srgbClr val="000066"/>
                        </a:solidFill>
                        <a:effectLst/>
                        <a:latin typeface="Arial" pitchFamily="34" charset="0"/>
                      </a:endParaRPr>
                    </a:p>
                  </a:txBody>
                  <a:tcPr marL="36000" marR="36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Temperature of corrosion front final position,</a:t>
                      </a: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66"/>
                          </a:solidFill>
                          <a:effectLst/>
                          <a:latin typeface="Arial" pitchFamily="34" charset="0"/>
                          <a:sym typeface="Symbol" pitchFamily="18" charset="2"/>
                        </a:rPr>
                        <a:t>T</a:t>
                      </a:r>
                      <a:r>
                        <a:rPr kumimoji="0" lang="en-US" sz="1600" b="1" i="0" u="none" strike="noStrike" cap="none" normalizeH="0" baseline="-10000" smtClean="0">
                          <a:ln>
                            <a:noFill/>
                          </a:ln>
                          <a:solidFill>
                            <a:srgbClr val="000066"/>
                          </a:solidFill>
                          <a:effectLst/>
                          <a:latin typeface="Arial" pitchFamily="34" charset="0"/>
                          <a:sym typeface="Symbol" pitchFamily="18" charset="2"/>
                        </a:rPr>
                        <a:t>B</a:t>
                      </a:r>
                      <a:r>
                        <a:rPr kumimoji="0" lang="en-US" sz="1600" b="1" i="0" u="none" strike="noStrike" cap="none" normalizeH="0" baseline="0" smtClean="0">
                          <a:ln>
                            <a:noFill/>
                          </a:ln>
                          <a:solidFill>
                            <a:srgbClr val="000066"/>
                          </a:solidFill>
                          <a:effectLst/>
                          <a:latin typeface="Arial" pitchFamily="34" charset="0"/>
                        </a:rPr>
                        <a:t> </a:t>
                      </a:r>
                      <a:r>
                        <a:rPr kumimoji="0" lang="en-US" sz="1400" b="1" i="0" u="none" strike="noStrike" cap="none" normalizeH="0" baseline="0" smtClean="0">
                          <a:ln>
                            <a:noFill/>
                          </a:ln>
                          <a:solidFill>
                            <a:srgbClr val="000066"/>
                          </a:solidFill>
                          <a:effectLst/>
                          <a:latin typeface="Arial" pitchFamily="34" charset="0"/>
                        </a:rPr>
                        <a:t>,</a:t>
                      </a:r>
                      <a:r>
                        <a:rPr kumimoji="0" lang="ru-RU" sz="1400" b="1" i="0" u="none" strike="noStrike" cap="none" normalizeH="0" baseline="0" smtClean="0">
                          <a:ln>
                            <a:noFill/>
                          </a:ln>
                          <a:solidFill>
                            <a:srgbClr val="000066"/>
                          </a:solidFill>
                          <a:effectLst/>
                          <a:latin typeface="Arial" pitchFamily="34" charset="0"/>
                          <a:sym typeface="Symbol" pitchFamily="18" charset="2"/>
                        </a:rPr>
                        <a:t></a:t>
                      </a:r>
                      <a:r>
                        <a:rPr kumimoji="0" lang="ru-RU" sz="1600" b="1" i="0" u="none" strike="noStrike" cap="none" normalizeH="0" baseline="0" smtClean="0">
                          <a:ln>
                            <a:noFill/>
                          </a:ln>
                          <a:solidFill>
                            <a:srgbClr val="000066"/>
                          </a:solidFill>
                          <a:effectLst/>
                          <a:latin typeface="Arial" pitchFamily="34" charset="0"/>
                          <a:sym typeface="Symbol" pitchFamily="18" charset="2"/>
                        </a:rPr>
                        <a:t>С</a:t>
                      </a:r>
                    </a:p>
                  </a:txBody>
                  <a:tcPr marL="36000" marR="36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Mass fraction </a:t>
                      </a:r>
                      <a:br>
                        <a:rPr kumimoji="0" lang="en-US" sz="1400" b="1" i="0" u="none" strike="noStrike" cap="none" normalizeH="0" baseline="0" smtClean="0">
                          <a:ln>
                            <a:noFill/>
                          </a:ln>
                          <a:solidFill>
                            <a:srgbClr val="000066"/>
                          </a:solidFill>
                          <a:effectLst/>
                          <a:latin typeface="Arial" pitchFamily="34" charset="0"/>
                        </a:rPr>
                      </a:br>
                      <a:r>
                        <a:rPr kumimoji="0" lang="en-US" sz="1400" b="1" i="0" u="none" strike="noStrike" cap="none" normalizeH="0" baseline="0" smtClean="0">
                          <a:ln>
                            <a:noFill/>
                          </a:ln>
                          <a:solidFill>
                            <a:srgbClr val="000066"/>
                          </a:solidFill>
                          <a:effectLst/>
                          <a:latin typeface="Arial" pitchFamily="34" charset="0"/>
                        </a:rPr>
                        <a:t>of interacted steel of specimen,</a:t>
                      </a: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a:t>
                      </a:r>
                      <a:endParaRPr kumimoji="0" lang="ru-RU" sz="1400" b="1" i="0" u="none" strike="noStrike" cap="none" normalizeH="0" baseline="0" smtClean="0">
                        <a:ln>
                          <a:noFill/>
                        </a:ln>
                        <a:solidFill>
                          <a:srgbClr val="000066"/>
                        </a:solidFill>
                        <a:effectLst/>
                        <a:latin typeface="Arial" pitchFamily="34" charset="0"/>
                      </a:endParaRPr>
                    </a:p>
                  </a:txBody>
                  <a:tcPr marL="36000" marR="36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IZ composition</a:t>
                      </a:r>
                      <a:r>
                        <a:rPr kumimoji="0" lang="en-US" sz="2400" b="1" i="0" u="none" strike="noStrike" cap="none" normalizeH="0" baseline="30000" smtClean="0">
                          <a:ln>
                            <a:noFill/>
                          </a:ln>
                          <a:solidFill>
                            <a:srgbClr val="000066"/>
                          </a:solidFill>
                          <a:effectLst/>
                          <a:latin typeface="Arial" pitchFamily="34" charset="0"/>
                        </a:rPr>
                        <a:t>*</a:t>
                      </a:r>
                      <a:r>
                        <a:rPr kumimoji="0" lang="ru-RU" sz="1400" b="1" i="0" u="none" strike="noStrike" cap="none" normalizeH="0" baseline="0" smtClean="0">
                          <a:ln>
                            <a:noFill/>
                          </a:ln>
                          <a:solidFill>
                            <a:srgbClr val="000066"/>
                          </a:solidFill>
                          <a:effectLst/>
                          <a:latin typeface="Arial" pitchFamily="34" charset="0"/>
                        </a:rPr>
                        <a:t>, </a:t>
                      </a: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 mass%</a:t>
                      </a:r>
                    </a:p>
                  </a:txBody>
                  <a:tcPr marL="36000" marR="36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c gridSpan="3">
                  <a:txBody>
                    <a:bodyPr/>
                    <a:lstStyle/>
                    <a:p>
                      <a:pPr marL="0" marR="0" lvl="0" indent="0" algn="ctr" defTabSz="7620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Composition </a:t>
                      </a:r>
                      <a:br>
                        <a:rPr kumimoji="0" lang="en-US" sz="1400" b="1" i="0" u="none" strike="noStrike" cap="none" normalizeH="0" baseline="0" smtClean="0">
                          <a:ln>
                            <a:noFill/>
                          </a:ln>
                          <a:solidFill>
                            <a:srgbClr val="000066"/>
                          </a:solidFill>
                          <a:effectLst/>
                          <a:latin typeface="Arial" pitchFamily="34" charset="0"/>
                        </a:rPr>
                      </a:br>
                      <a:r>
                        <a:rPr kumimoji="0" lang="en-US" sz="1400" b="1" i="0" u="none" strike="noStrike" cap="none" normalizeH="0" baseline="0" smtClean="0">
                          <a:ln>
                            <a:noFill/>
                          </a:ln>
                          <a:solidFill>
                            <a:srgbClr val="000066"/>
                          </a:solidFill>
                          <a:effectLst/>
                          <a:latin typeface="Arial" pitchFamily="34" charset="0"/>
                        </a:rPr>
                        <a:t>of metallic body</a:t>
                      </a:r>
                      <a:r>
                        <a:rPr kumimoji="0" lang="ru-RU" sz="1400" b="1" i="0" u="none" strike="noStrike" cap="none" normalizeH="0" baseline="0" smtClean="0">
                          <a:ln>
                            <a:noFill/>
                          </a:ln>
                          <a:solidFill>
                            <a:srgbClr val="000066"/>
                          </a:solidFill>
                          <a:effectLst/>
                          <a:latin typeface="Arial" pitchFamily="34" charset="0"/>
                        </a:rPr>
                        <a:t>, </a:t>
                      </a: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Tx/>
                        <a:buNone/>
                        <a:tabLst/>
                      </a:pPr>
                      <a:r>
                        <a:rPr kumimoji="0" lang="ru-RU" sz="1400" b="1" i="0" u="none" strike="noStrike" cap="none" normalizeH="0" baseline="0" smtClean="0">
                          <a:ln>
                            <a:noFill/>
                          </a:ln>
                          <a:solidFill>
                            <a:srgbClr val="000066"/>
                          </a:solidFill>
                          <a:effectLst/>
                          <a:latin typeface="Arial" pitchFamily="34" charset="0"/>
                        </a:rPr>
                        <a:t> mass%</a:t>
                      </a:r>
                    </a:p>
                  </a:txBody>
                  <a:tcPr marL="36000" marR="36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r>
              <a:tr h="482600">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U</a:t>
                      </a:r>
                      <a:endParaRPr kumimoji="0" lang="ru-RU" sz="1400" b="1" i="0" u="none" strike="noStrike" cap="none" normalizeH="0" baseline="0" smtClean="0">
                        <a:ln>
                          <a:noFill/>
                        </a:ln>
                        <a:solidFill>
                          <a:srgbClr val="000066"/>
                        </a:solidFill>
                        <a:effectLst/>
                        <a:latin typeface="Arial" pitchFamily="34"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Zr</a:t>
                      </a:r>
                      <a:endParaRPr kumimoji="0" lang="ru-RU" sz="1400" b="1" i="0" u="none" strike="noStrike" cap="none" normalizeH="0" baseline="0" smtClean="0">
                        <a:ln>
                          <a:noFill/>
                        </a:ln>
                        <a:solidFill>
                          <a:srgbClr val="000066"/>
                        </a:solidFill>
                        <a:effectLst/>
                        <a:latin typeface="Arial" pitchFamily="34"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Fe</a:t>
                      </a:r>
                      <a:endParaRPr kumimoji="0" lang="ru-RU" sz="1400" b="1" i="0" u="none" strike="noStrike" cap="none" normalizeH="0" baseline="0" smtClean="0">
                        <a:ln>
                          <a:noFill/>
                        </a:ln>
                        <a:solidFill>
                          <a:srgbClr val="000066"/>
                        </a:solidFill>
                        <a:effectLst/>
                        <a:latin typeface="Arial" pitchFamily="34"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U</a:t>
                      </a:r>
                      <a:endParaRPr kumimoji="0" lang="ru-RU" sz="1400" b="1" i="0" u="none" strike="noStrike" cap="none" normalizeH="0" baseline="0" smtClean="0">
                        <a:ln>
                          <a:noFill/>
                        </a:ln>
                        <a:solidFill>
                          <a:srgbClr val="000066"/>
                        </a:solidFill>
                        <a:effectLst/>
                        <a:latin typeface="Arial" pitchFamily="34"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Zr</a:t>
                      </a:r>
                      <a:endParaRPr kumimoji="0" lang="ru-RU" sz="1400" b="1" i="0" u="none" strike="noStrike" cap="none" normalizeH="0" baseline="0" smtClean="0">
                        <a:ln>
                          <a:noFill/>
                        </a:ln>
                        <a:solidFill>
                          <a:srgbClr val="000066"/>
                        </a:solidFill>
                        <a:effectLst/>
                        <a:latin typeface="Arial" pitchFamily="34"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000066"/>
                          </a:solidFill>
                          <a:effectLst/>
                          <a:latin typeface="Arial" pitchFamily="34" charset="0"/>
                        </a:rPr>
                        <a:t>Fe</a:t>
                      </a:r>
                      <a:endParaRPr kumimoji="0" lang="ru-RU" sz="1400" b="1" i="0" u="none" strike="noStrike" cap="none" normalizeH="0" baseline="0" smtClean="0">
                        <a:ln>
                          <a:noFill/>
                        </a:ln>
                        <a:solidFill>
                          <a:srgbClr val="000066"/>
                        </a:solidFill>
                        <a:effectLst/>
                        <a:latin typeface="Arial" pitchFamily="34" charset="0"/>
                      </a:endParaRPr>
                    </a:p>
                  </a:txBody>
                  <a:tcPr marL="36000" marR="36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69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МС6</a:t>
                      </a:r>
                    </a:p>
                  </a:txBody>
                  <a:tcPr marL="36000" marR="36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С-30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1120…1200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3</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25</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6</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5</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64</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55</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25</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15</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531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МС7</a:t>
                      </a:r>
                      <a:endParaRPr kumimoji="0" lang="ru-RU" sz="1800" b="0" i="0" u="none" strike="noStrike" cap="none" normalizeH="0" baseline="30000" smtClean="0">
                        <a:ln>
                          <a:noFill/>
                        </a:ln>
                        <a:solidFill>
                          <a:schemeClr val="accent2"/>
                        </a:solidFill>
                        <a:effectLst/>
                        <a:latin typeface="Arial" pitchFamily="34" charset="0"/>
                      </a:endParaRPr>
                    </a:p>
                  </a:txBody>
                  <a:tcPr marL="36000" marR="36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С-30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1030…1100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0</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4</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44</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2</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50</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3">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sym typeface="Symbol" pitchFamily="18" charset="2"/>
                        </a:rPr>
                        <a:t>Metallic body was</a:t>
                      </a:r>
                    </a:p>
                    <a:p>
                      <a:pPr marL="0" marR="0" lvl="0" indent="0" algn="ctr" defTabSz="7620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sym typeface="Symbol" pitchFamily="18" charset="2"/>
                        </a:rPr>
                        <a:t> not found</a:t>
                      </a:r>
                      <a:endParaRPr kumimoji="0" lang="ru-RU" sz="1800" b="0" i="0" u="none" strike="noStrike" cap="none" normalizeH="0" baseline="0" smtClean="0">
                        <a:ln>
                          <a:noFill/>
                        </a:ln>
                        <a:solidFill>
                          <a:schemeClr val="accent2"/>
                        </a:solidFill>
                        <a:effectLst/>
                        <a:latin typeface="Arial" pitchFamily="34" charset="0"/>
                        <a:sym typeface="Symbol" pitchFamily="18" charset="2"/>
                      </a:endParaRPr>
                    </a:p>
                  </a:txBody>
                  <a:tcPr marL="36000" marR="36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de-DE"/>
                    </a:p>
                  </a:txBody>
                  <a:tcPr/>
                </a:tc>
                <a:tc rowSpan="2" hMerge="1">
                  <a:txBody>
                    <a:bodyPr/>
                    <a:lstStyle/>
                    <a:p>
                      <a:endParaRPr lang="de-DE"/>
                    </a:p>
                  </a:txBody>
                  <a:tcPr/>
                </a:tc>
              </a:tr>
              <a:tr h="59531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МС8</a:t>
                      </a:r>
                      <a:endParaRPr kumimoji="0" lang="ru-RU" sz="1800" b="0" i="0" u="none" strike="noStrike" cap="none" normalizeH="0" baseline="30000" smtClean="0">
                        <a:ln>
                          <a:noFill/>
                        </a:ln>
                        <a:solidFill>
                          <a:srgbClr val="990033"/>
                        </a:solidFill>
                        <a:effectLst/>
                        <a:latin typeface="Arial" pitchFamily="34" charset="0"/>
                      </a:endParaRPr>
                    </a:p>
                  </a:txBody>
                  <a:tcPr marL="36000" marR="36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С-70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1200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2</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9</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22</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6</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1</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rgbClr val="990033"/>
                          </a:solidFill>
                          <a:effectLst/>
                          <a:latin typeface="Arial" pitchFamily="34" charset="0"/>
                        </a:rPr>
                        <a:t>68</a:t>
                      </a:r>
                      <a:r>
                        <a:rPr kumimoji="0" lang="en-US" sz="1800" b="0" i="0" u="none" strike="noStrike" cap="none" normalizeH="0" baseline="0" smtClean="0">
                          <a:ln>
                            <a:noFill/>
                          </a:ln>
                          <a:solidFill>
                            <a:srgbClr val="990033"/>
                          </a:solidFill>
                          <a:effectLst/>
                          <a:latin typeface="Arial" pitchFamily="34" charset="0"/>
                        </a:rPr>
                        <a:t>.</a:t>
                      </a:r>
                      <a:r>
                        <a:rPr kumimoji="0" lang="ru-RU" sz="1800" b="0" i="0" u="none" strike="noStrike" cap="none" normalizeH="0" baseline="0" smtClean="0">
                          <a:ln>
                            <a:noFill/>
                          </a:ln>
                          <a:solidFill>
                            <a:srgbClr val="990033"/>
                          </a:solidFill>
                          <a:effectLst/>
                          <a:latin typeface="Arial" pitchFamily="34" charset="0"/>
                        </a:rPr>
                        <a:t>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de-DE"/>
                    </a:p>
                  </a:txBody>
                  <a:tcPr/>
                </a:tc>
                <a:tc hMerge="1" vMerge="1">
                  <a:txBody>
                    <a:bodyPr/>
                    <a:lstStyle/>
                    <a:p>
                      <a:endParaRPr lang="de-DE"/>
                    </a:p>
                  </a:txBody>
                  <a:tcPr/>
                </a:tc>
                <a:tc hMerge="1" vMerge="1">
                  <a:txBody>
                    <a:bodyPr/>
                    <a:lstStyle/>
                    <a:p>
                      <a:endParaRPr lang="de-DE"/>
                    </a:p>
                  </a:txBody>
                  <a:tcPr/>
                </a:tc>
              </a:tr>
              <a:tr h="77152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МС9</a:t>
                      </a:r>
                      <a:r>
                        <a:rPr kumimoji="0" lang="en-US" sz="2400" b="0" i="0" u="none" strike="noStrike" cap="none" normalizeH="0" baseline="30000" smtClean="0">
                          <a:ln>
                            <a:noFill/>
                          </a:ln>
                          <a:solidFill>
                            <a:schemeClr val="accent2"/>
                          </a:solidFill>
                          <a:effectLst/>
                          <a:latin typeface="Arial" pitchFamily="34" charset="0"/>
                        </a:rPr>
                        <a:t>**</a:t>
                      </a:r>
                      <a:endParaRPr kumimoji="0" lang="ru-RU" sz="2400" b="0" i="0" u="none" strike="noStrike" cap="none" normalizeH="0" baseline="30000" smtClean="0">
                        <a:ln>
                          <a:noFill/>
                        </a:ln>
                        <a:solidFill>
                          <a:schemeClr val="accent2"/>
                        </a:solidFill>
                        <a:effectLst/>
                        <a:latin typeface="Arial" pitchFamily="34" charset="0"/>
                      </a:endParaRPr>
                    </a:p>
                  </a:txBody>
                  <a:tcPr marL="36000" marR="36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С-30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1060…1100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9</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2</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33</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3</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8</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3</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53</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sym typeface="Symbol" pitchFamily="18" charset="2"/>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sym typeface="Symbol" pitchFamily="18" charset="2"/>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sym typeface="Symbol" pitchFamily="18" charset="2"/>
                        </a:rPr>
                        <a:t></a:t>
                      </a:r>
                    </a:p>
                  </a:txBody>
                  <a:tcPr marL="36000" marR="36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3725">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МСР-1</a:t>
                      </a:r>
                    </a:p>
                  </a:txBody>
                  <a:tcPr marL="36000" marR="36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С-17</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1000…1090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7</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1</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44</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14</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40</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57</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24</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accent2"/>
                          </a:solidFill>
                          <a:effectLst/>
                          <a:latin typeface="Arial" pitchFamily="34" charset="0"/>
                        </a:rPr>
                        <a:t>18</a:t>
                      </a:r>
                      <a:r>
                        <a:rPr kumimoji="0" lang="en-US" sz="1800" b="0" i="0" u="none" strike="noStrike" cap="none" normalizeH="0" baseline="0" smtClean="0">
                          <a:ln>
                            <a:noFill/>
                          </a:ln>
                          <a:solidFill>
                            <a:schemeClr val="accent2"/>
                          </a:solidFill>
                          <a:effectLst/>
                          <a:latin typeface="Arial" pitchFamily="34" charset="0"/>
                        </a:rPr>
                        <a:t>.</a:t>
                      </a:r>
                      <a:r>
                        <a:rPr kumimoji="0" lang="ru-RU" sz="1800" b="0" i="0" u="none" strike="noStrike" cap="none" normalizeH="0" baseline="0" smtClean="0">
                          <a:ln>
                            <a:noFill/>
                          </a:ln>
                          <a:solidFill>
                            <a:schemeClr val="accent2"/>
                          </a:solidFill>
                          <a:effectLst/>
                          <a:latin typeface="Arial" pitchFamily="34" charset="0"/>
                        </a:rPr>
                        <a:t>0</a:t>
                      </a:r>
                    </a:p>
                  </a:txBody>
                  <a:tcPr marL="36000" marR="36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46230" name="Text Box 86"/>
          <p:cNvSpPr txBox="1">
            <a:spLocks noChangeArrowheads="1"/>
          </p:cNvSpPr>
          <p:nvPr/>
        </p:nvSpPr>
        <p:spPr bwMode="auto">
          <a:xfrm>
            <a:off x="288925" y="5367338"/>
            <a:ext cx="86709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baseline="-25000">
                <a:solidFill>
                  <a:srgbClr val="000066"/>
                </a:solidFill>
                <a:latin typeface="Arial" pitchFamily="34" charset="0"/>
              </a:rPr>
              <a:t>*</a:t>
            </a:r>
            <a:r>
              <a:rPr lang="en-US">
                <a:solidFill>
                  <a:srgbClr val="000066"/>
                </a:solidFill>
                <a:latin typeface="Arial" pitchFamily="34" charset="0"/>
              </a:rPr>
              <a:t>  </a:t>
            </a:r>
            <a:r>
              <a:rPr lang="en-US" sz="1600" b="0">
                <a:solidFill>
                  <a:srgbClr val="000066"/>
                </a:solidFill>
                <a:latin typeface="Arial" pitchFamily="34" charset="0"/>
              </a:rPr>
              <a:t>– </a:t>
            </a:r>
            <a:r>
              <a:rPr lang="en-US" sz="1600" b="0">
                <a:solidFill>
                  <a:srgbClr val="FF3300"/>
                </a:solidFill>
                <a:latin typeface="Arial" pitchFamily="34" charset="0"/>
              </a:rPr>
              <a:t> </a:t>
            </a:r>
            <a:r>
              <a:rPr lang="en-US" sz="1600" b="0">
                <a:solidFill>
                  <a:srgbClr val="000066"/>
                </a:solidFill>
                <a:latin typeface="Arial" pitchFamily="34" charset="0"/>
              </a:rPr>
              <a:t>oxygen content on the</a:t>
            </a:r>
            <a:r>
              <a:rPr lang="ru-RU" sz="1600" b="0">
                <a:solidFill>
                  <a:srgbClr val="000066"/>
                </a:solidFill>
                <a:latin typeface="Arial" pitchFamily="34" charset="0"/>
              </a:rPr>
              <a:t> </a:t>
            </a:r>
            <a:r>
              <a:rPr lang="en-US" sz="1600" b="0">
                <a:solidFill>
                  <a:srgbClr val="000066"/>
                </a:solidFill>
                <a:latin typeface="Arial" pitchFamily="34" charset="0"/>
              </a:rPr>
              <a:t>IZ</a:t>
            </a:r>
            <a:r>
              <a:rPr lang="ru-RU" sz="1600" b="0">
                <a:solidFill>
                  <a:srgbClr val="000066"/>
                </a:solidFill>
                <a:latin typeface="Arial" pitchFamily="34" charset="0"/>
              </a:rPr>
              <a:t> </a:t>
            </a:r>
            <a:r>
              <a:rPr lang="en-US" sz="1600" b="0">
                <a:solidFill>
                  <a:srgbClr val="000066"/>
                </a:solidFill>
                <a:latin typeface="Arial" pitchFamily="34" charset="0"/>
              </a:rPr>
              <a:t>is not given in the table </a:t>
            </a:r>
            <a:r>
              <a:rPr lang="ru-RU" sz="1600" b="0">
                <a:solidFill>
                  <a:srgbClr val="000066"/>
                </a:solidFill>
                <a:latin typeface="Arial" pitchFamily="34" charset="0"/>
              </a:rPr>
              <a:t>(</a:t>
            </a:r>
            <a:r>
              <a:rPr lang="en-US" sz="1600" b="0">
                <a:solidFill>
                  <a:srgbClr val="000066"/>
                </a:solidFill>
                <a:latin typeface="Arial" pitchFamily="34" charset="0"/>
              </a:rPr>
              <a:t>from</a:t>
            </a:r>
            <a:r>
              <a:rPr lang="ru-RU" sz="1600" b="0">
                <a:solidFill>
                  <a:srgbClr val="000066"/>
                </a:solidFill>
                <a:latin typeface="Arial" pitchFamily="34" charset="0"/>
              </a:rPr>
              <a:t> 0.2 </a:t>
            </a:r>
            <a:r>
              <a:rPr lang="en-US" sz="1600" b="0">
                <a:solidFill>
                  <a:srgbClr val="000066"/>
                </a:solidFill>
                <a:latin typeface="Arial" pitchFamily="34" charset="0"/>
              </a:rPr>
              <a:t>to</a:t>
            </a:r>
            <a:r>
              <a:rPr lang="ru-RU" sz="1600" b="0">
                <a:solidFill>
                  <a:srgbClr val="000066"/>
                </a:solidFill>
                <a:latin typeface="Arial" pitchFamily="34" charset="0"/>
              </a:rPr>
              <a:t> 0.5</a:t>
            </a:r>
            <a:r>
              <a:rPr lang="en-US" sz="1600" b="0">
                <a:solidFill>
                  <a:srgbClr val="000066"/>
                </a:solidFill>
                <a:latin typeface="Arial" pitchFamily="34" charset="0"/>
              </a:rPr>
              <a:t> mass%</a:t>
            </a:r>
            <a:r>
              <a:rPr lang="ru-RU" sz="1600" b="0">
                <a:solidFill>
                  <a:srgbClr val="000066"/>
                </a:solidFill>
                <a:latin typeface="Arial" pitchFamily="34" charset="0"/>
              </a:rPr>
              <a:t>)</a:t>
            </a:r>
            <a:endParaRPr lang="en-US" sz="1600" b="0">
              <a:solidFill>
                <a:srgbClr val="000066"/>
              </a:solidFill>
              <a:latin typeface="Arial" pitchFamily="34" charset="0"/>
              <a:ea typeface="Arial Unicode MS" pitchFamily="34" charset="-128"/>
              <a:cs typeface="Arial Unicode MS" pitchFamily="34" charset="-128"/>
            </a:endParaRPr>
          </a:p>
          <a:p>
            <a:r>
              <a:rPr lang="en-US" baseline="-25000">
                <a:solidFill>
                  <a:srgbClr val="000066"/>
                </a:solidFill>
                <a:latin typeface="Arial" pitchFamily="34" charset="0"/>
                <a:ea typeface="Arial Unicode MS" pitchFamily="34" charset="-128"/>
                <a:cs typeface="Arial Unicode MS" pitchFamily="34" charset="-128"/>
              </a:rPr>
              <a:t>**</a:t>
            </a:r>
            <a:r>
              <a:rPr lang="en-US">
                <a:solidFill>
                  <a:srgbClr val="000066"/>
                </a:solidFill>
                <a:latin typeface="Arial" pitchFamily="34" charset="0"/>
                <a:cs typeface="Arial" pitchFamily="34" charset="0"/>
              </a:rPr>
              <a:t> </a:t>
            </a:r>
            <a:r>
              <a:rPr lang="en-US" sz="1600" b="0">
                <a:solidFill>
                  <a:srgbClr val="000066"/>
                </a:solidFill>
                <a:latin typeface="Arial" pitchFamily="34" charset="0"/>
              </a:rPr>
              <a:t>–</a:t>
            </a:r>
            <a:r>
              <a:rPr lang="en-US" sz="1600" b="0">
                <a:solidFill>
                  <a:srgbClr val="FF3300"/>
                </a:solidFill>
                <a:latin typeface="Arial" pitchFamily="34" charset="0"/>
              </a:rPr>
              <a:t> </a:t>
            </a:r>
            <a:r>
              <a:rPr lang="ru-RU" sz="1600" b="0">
                <a:solidFill>
                  <a:srgbClr val="FF3300"/>
                </a:solidFill>
                <a:latin typeface="Arial" pitchFamily="34" charset="0"/>
              </a:rPr>
              <a:t> </a:t>
            </a:r>
            <a:r>
              <a:rPr lang="en-US" sz="1600" b="0">
                <a:solidFill>
                  <a:srgbClr val="000066"/>
                </a:solidFill>
                <a:latin typeface="Arial" pitchFamily="34" charset="0"/>
              </a:rPr>
              <a:t>a considerable part of iron transferred to the melt volatilized during the pool exposition</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99E8DE0A-28D8-498F-A219-58836C03928A}" type="slidenum">
              <a:rPr lang="en-GB">
                <a:solidFill>
                  <a:srgbClr val="990033"/>
                </a:solidFill>
              </a:rPr>
              <a:pPr/>
              <a:t>18</a:t>
            </a:fld>
            <a:endParaRPr lang="en-GB">
              <a:solidFill>
                <a:srgbClr val="990033"/>
              </a:solidFill>
            </a:endParaRPr>
          </a:p>
        </p:txBody>
      </p:sp>
      <p:sp>
        <p:nvSpPr>
          <p:cNvPr id="648194" name="Rectangle 2"/>
          <p:cNvSpPr>
            <a:spLocks noChangeArrowheads="1"/>
          </p:cNvSpPr>
          <p:nvPr/>
        </p:nvSpPr>
        <p:spPr bwMode="auto">
          <a:xfrm>
            <a:off x="193675" y="0"/>
            <a:ext cx="8710613"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000" bIns="18000" anchor="ctr"/>
          <a:lstStyle/>
          <a:p>
            <a:pPr algn="ctr"/>
            <a:r>
              <a:rPr lang="en-US" sz="2400">
                <a:solidFill>
                  <a:srgbClr val="990033"/>
                </a:solidFill>
              </a:rPr>
              <a:t>Temperature of corrosion front final position</a:t>
            </a:r>
            <a:r>
              <a:rPr lang="en-US" sz="2400"/>
              <a:t> </a:t>
            </a:r>
            <a:r>
              <a:rPr lang="en-US" sz="2400">
                <a:solidFill>
                  <a:srgbClr val="990033"/>
                </a:solidFill>
              </a:rPr>
              <a:t>in comparison with simplified phase diagram</a:t>
            </a:r>
            <a:br>
              <a:rPr lang="en-US" sz="2400">
                <a:solidFill>
                  <a:srgbClr val="990033"/>
                </a:solidFill>
              </a:rPr>
            </a:br>
            <a:endParaRPr lang="en-GB" sz="2400">
              <a:solidFill>
                <a:srgbClr val="990033"/>
              </a:solidFill>
            </a:endParaRPr>
          </a:p>
        </p:txBody>
      </p:sp>
      <p:sp>
        <p:nvSpPr>
          <p:cNvPr id="648195" name="Rectangle 3"/>
          <p:cNvSpPr>
            <a:spLocks noChangeArrowheads="1"/>
          </p:cNvSpPr>
          <p:nvPr/>
        </p:nvSpPr>
        <p:spPr bwMode="auto">
          <a:xfrm>
            <a:off x="0" y="323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48196" name="Rectangle 4"/>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48197" name="Line 5"/>
          <p:cNvSpPr>
            <a:spLocks noChangeShapeType="1"/>
          </p:cNvSpPr>
          <p:nvPr/>
        </p:nvSpPr>
        <p:spPr bwMode="auto">
          <a:xfrm>
            <a:off x="1381125" y="1809750"/>
            <a:ext cx="0" cy="1228725"/>
          </a:xfrm>
          <a:prstGeom prst="line">
            <a:avLst/>
          </a:prstGeom>
          <a:noFill/>
          <a:ln w="25400">
            <a:solidFill>
              <a:srgbClr val="0000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8198" name="Line 6"/>
          <p:cNvSpPr>
            <a:spLocks noChangeShapeType="1"/>
          </p:cNvSpPr>
          <p:nvPr/>
        </p:nvSpPr>
        <p:spPr bwMode="auto">
          <a:xfrm>
            <a:off x="4273550" y="1816100"/>
            <a:ext cx="0" cy="1228725"/>
          </a:xfrm>
          <a:prstGeom prst="line">
            <a:avLst/>
          </a:prstGeom>
          <a:noFill/>
          <a:ln w="25400">
            <a:solidFill>
              <a:srgbClr val="0000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8199" name="Line 7"/>
          <p:cNvSpPr>
            <a:spLocks noChangeShapeType="1"/>
          </p:cNvSpPr>
          <p:nvPr/>
        </p:nvSpPr>
        <p:spPr bwMode="auto">
          <a:xfrm>
            <a:off x="7226300" y="1854200"/>
            <a:ext cx="0" cy="1228725"/>
          </a:xfrm>
          <a:prstGeom prst="line">
            <a:avLst/>
          </a:prstGeom>
          <a:noFill/>
          <a:ln w="25400">
            <a:solidFill>
              <a:srgbClr val="0000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8200" name="Line 8"/>
          <p:cNvSpPr>
            <a:spLocks noChangeShapeType="1"/>
          </p:cNvSpPr>
          <p:nvPr/>
        </p:nvSpPr>
        <p:spPr bwMode="auto">
          <a:xfrm>
            <a:off x="1616075" y="4768850"/>
            <a:ext cx="0" cy="1228725"/>
          </a:xfrm>
          <a:prstGeom prst="line">
            <a:avLst/>
          </a:prstGeom>
          <a:noFill/>
          <a:ln w="25400">
            <a:solidFill>
              <a:srgbClr val="0000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8201" name="Line 9"/>
          <p:cNvSpPr>
            <a:spLocks noChangeShapeType="1"/>
          </p:cNvSpPr>
          <p:nvPr/>
        </p:nvSpPr>
        <p:spPr bwMode="auto">
          <a:xfrm>
            <a:off x="4464050" y="4768850"/>
            <a:ext cx="0" cy="1228725"/>
          </a:xfrm>
          <a:prstGeom prst="line">
            <a:avLst/>
          </a:prstGeom>
          <a:noFill/>
          <a:ln w="25400">
            <a:solidFill>
              <a:srgbClr val="0000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48202" name="Group 10"/>
          <p:cNvGrpSpPr>
            <a:grpSpLocks/>
          </p:cNvGrpSpPr>
          <p:nvPr/>
        </p:nvGrpSpPr>
        <p:grpSpPr bwMode="auto">
          <a:xfrm>
            <a:off x="6007100" y="4881563"/>
            <a:ext cx="3013075" cy="1431925"/>
            <a:chOff x="3256" y="2733"/>
            <a:chExt cx="1898" cy="902"/>
          </a:xfrm>
        </p:grpSpPr>
        <p:graphicFrame>
          <p:nvGraphicFramePr>
            <p:cNvPr id="648203" name="Object 11"/>
            <p:cNvGraphicFramePr>
              <a:graphicFrameLocks noChangeAspect="1"/>
            </p:cNvGraphicFramePr>
            <p:nvPr/>
          </p:nvGraphicFramePr>
          <p:xfrm>
            <a:off x="3256" y="3019"/>
            <a:ext cx="1898" cy="616"/>
          </p:xfrm>
          <a:graphic>
            <a:graphicData uri="http://schemas.openxmlformats.org/presentationml/2006/ole">
              <mc:AlternateContent xmlns:mc="http://schemas.openxmlformats.org/markup-compatibility/2006">
                <mc:Choice xmlns:v="urn:schemas-microsoft-com:vml" Requires="v">
                  <p:oleObj spid="_x0000_s648546" name="Формула" r:id="rId4" imgW="1562040" imgH="507960" progId="Equation.3">
                    <p:embed/>
                  </p:oleObj>
                </mc:Choice>
                <mc:Fallback>
                  <p:oleObj name="Формула" r:id="rId4" imgW="1562040" imgH="50796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6" y="3019"/>
                          <a:ext cx="1898" cy="616"/>
                        </a:xfrm>
                        <a:prstGeom prst="rect">
                          <a:avLst/>
                        </a:prstGeom>
                        <a:solidFill>
                          <a:srgbClr val="FFFFFF"/>
                        </a:solidFill>
                      </p:spPr>
                    </p:pic>
                  </p:oleObj>
                </mc:Fallback>
              </mc:AlternateContent>
            </a:graphicData>
          </a:graphic>
        </p:graphicFrame>
        <p:sp>
          <p:nvSpPr>
            <p:cNvPr id="648204" name="Text Box 12"/>
            <p:cNvSpPr txBox="1">
              <a:spLocks noChangeArrowheads="1"/>
            </p:cNvSpPr>
            <p:nvPr/>
          </p:nvSpPr>
          <p:spPr bwMode="auto">
            <a:xfrm>
              <a:off x="3378" y="2733"/>
              <a:ext cx="16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800">
                  <a:solidFill>
                    <a:srgbClr val="000066"/>
                  </a:solidFill>
                  <a:latin typeface="Arial" pitchFamily="34" charset="0"/>
                </a:rPr>
                <a:t>Hypothesis</a:t>
              </a:r>
              <a:endParaRPr lang="ru-RU" sz="1800">
                <a:solidFill>
                  <a:srgbClr val="000066"/>
                </a:solidFill>
                <a:latin typeface="Arial" pitchFamily="34" charset="0"/>
              </a:endParaRPr>
            </a:p>
          </p:txBody>
        </p:sp>
      </p:grpSp>
      <p:grpSp>
        <p:nvGrpSpPr>
          <p:cNvPr id="648205" name="Group 13"/>
          <p:cNvGrpSpPr>
            <a:grpSpLocks/>
          </p:cNvGrpSpPr>
          <p:nvPr/>
        </p:nvGrpSpPr>
        <p:grpSpPr bwMode="auto">
          <a:xfrm>
            <a:off x="0" y="638175"/>
            <a:ext cx="8883650" cy="6003925"/>
            <a:chOff x="0" y="402"/>
            <a:chExt cx="5596" cy="3782"/>
          </a:xfrm>
        </p:grpSpPr>
        <p:grpSp>
          <p:nvGrpSpPr>
            <p:cNvPr id="648206" name="Group 14"/>
            <p:cNvGrpSpPr>
              <a:grpSpLocks/>
            </p:cNvGrpSpPr>
            <p:nvPr/>
          </p:nvGrpSpPr>
          <p:grpSpPr bwMode="auto">
            <a:xfrm>
              <a:off x="3586" y="2213"/>
              <a:ext cx="2010" cy="646"/>
              <a:chOff x="3640" y="2759"/>
              <a:chExt cx="2010" cy="646"/>
            </a:xfrm>
          </p:grpSpPr>
          <p:sp>
            <p:nvSpPr>
              <p:cNvPr id="648207" name="Rectangle 15"/>
              <p:cNvSpPr>
                <a:spLocks noChangeArrowheads="1"/>
              </p:cNvSpPr>
              <p:nvPr/>
            </p:nvSpPr>
            <p:spPr bwMode="auto">
              <a:xfrm>
                <a:off x="3640" y="2759"/>
                <a:ext cx="2010" cy="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spcBef>
                    <a:spcPct val="10000"/>
                  </a:spcBef>
                  <a:spcAft>
                    <a:spcPct val="10000"/>
                  </a:spcAft>
                </a:pPr>
                <a:r>
                  <a:rPr lang="en-US" sz="1200">
                    <a:latin typeface="Times New Roman" pitchFamily="18" charset="0"/>
                    <a:cs typeface="Times New Roman" pitchFamily="18" charset="0"/>
                  </a:rPr>
                  <a:t>             </a:t>
                </a:r>
                <a:r>
                  <a:rPr lang="en-US" b="0"/>
                  <a:t>experiment</a:t>
                </a:r>
              </a:p>
              <a:p>
                <a:pPr defTabSz="762000">
                  <a:spcBef>
                    <a:spcPct val="10000"/>
                  </a:spcBef>
                  <a:spcAft>
                    <a:spcPct val="10000"/>
                  </a:spcAft>
                </a:pPr>
                <a:r>
                  <a:rPr lang="en-US" b="0"/>
                  <a:t>           calculation of solidus </a:t>
                </a:r>
                <a:r>
                  <a:rPr lang="ru-RU" b="0"/>
                  <a:t>(</a:t>
                </a:r>
                <a:r>
                  <a:rPr lang="en-US" b="0"/>
                  <a:t>eutectic</a:t>
                </a:r>
                <a:r>
                  <a:rPr lang="ru-RU" b="0"/>
                  <a:t>) </a:t>
                </a:r>
                <a:r>
                  <a:rPr lang="en-US" b="0"/>
                  <a:t>and liquidus temperature by NUCLEA</a:t>
                </a:r>
              </a:p>
              <a:p>
                <a:pPr defTabSz="762000">
                  <a:spcBef>
                    <a:spcPct val="10000"/>
                  </a:spcBef>
                  <a:spcAft>
                    <a:spcPct val="10000"/>
                  </a:spcAft>
                </a:pPr>
                <a:r>
                  <a:rPr lang="en-GB" b="0">
                    <a:cs typeface="Times New Roman" pitchFamily="18" charset="0"/>
                    <a:sym typeface="Symbol" pitchFamily="18" charset="2"/>
                  </a:rPr>
                  <a:t>           binary eutectic point (              )</a:t>
                </a:r>
              </a:p>
            </p:txBody>
          </p:sp>
          <p:grpSp>
            <p:nvGrpSpPr>
              <p:cNvPr id="648208" name="Group 16"/>
              <p:cNvGrpSpPr>
                <a:grpSpLocks/>
              </p:cNvGrpSpPr>
              <p:nvPr/>
            </p:nvGrpSpPr>
            <p:grpSpPr bwMode="auto">
              <a:xfrm>
                <a:off x="3777" y="2824"/>
                <a:ext cx="112" cy="102"/>
                <a:chOff x="3993" y="3052"/>
                <a:chExt cx="64" cy="72"/>
              </a:xfrm>
            </p:grpSpPr>
            <p:sp>
              <p:nvSpPr>
                <p:cNvPr id="648209" name="Line 17"/>
                <p:cNvSpPr>
                  <a:spLocks noChangeAspect="1" noChangeShapeType="1"/>
                </p:cNvSpPr>
                <p:nvPr/>
              </p:nvSpPr>
              <p:spPr bwMode="auto">
                <a:xfrm>
                  <a:off x="4025" y="3052"/>
                  <a:ext cx="3" cy="7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10" name="Line 18"/>
                <p:cNvSpPr>
                  <a:spLocks noChangeAspect="1" noChangeShapeType="1"/>
                </p:cNvSpPr>
                <p:nvPr/>
              </p:nvSpPr>
              <p:spPr bwMode="auto">
                <a:xfrm>
                  <a:off x="3993" y="3092"/>
                  <a:ext cx="6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11" name="Line 19"/>
                <p:cNvSpPr>
                  <a:spLocks noChangeAspect="1" noChangeShapeType="1"/>
                </p:cNvSpPr>
                <p:nvPr/>
              </p:nvSpPr>
              <p:spPr bwMode="auto">
                <a:xfrm>
                  <a:off x="4053" y="3091"/>
                  <a:ext cx="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12" name="Line 20"/>
                <p:cNvSpPr>
                  <a:spLocks noChangeAspect="1" noChangeShapeType="1"/>
                </p:cNvSpPr>
                <p:nvPr/>
              </p:nvSpPr>
              <p:spPr bwMode="auto">
                <a:xfrm rot="16200000" flipH="1">
                  <a:off x="3980" y="3089"/>
                  <a:ext cx="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13" name="Line 21"/>
                <p:cNvSpPr>
                  <a:spLocks noChangeAspect="1" noChangeShapeType="1"/>
                </p:cNvSpPr>
                <p:nvPr/>
              </p:nvSpPr>
              <p:spPr bwMode="auto">
                <a:xfrm rot="16200000" flipH="1">
                  <a:off x="4044" y="3089"/>
                  <a:ext cx="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14" name="Line 22"/>
                <p:cNvSpPr>
                  <a:spLocks noChangeAspect="1" noChangeShapeType="1"/>
                </p:cNvSpPr>
                <p:nvPr/>
              </p:nvSpPr>
              <p:spPr bwMode="auto">
                <a:xfrm rot="10800000" flipH="1" flipV="1">
                  <a:off x="4009" y="3052"/>
                  <a:ext cx="3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15" name="Line 23"/>
                <p:cNvSpPr>
                  <a:spLocks noChangeAspect="1" noChangeShapeType="1"/>
                </p:cNvSpPr>
                <p:nvPr/>
              </p:nvSpPr>
              <p:spPr bwMode="auto">
                <a:xfrm rot="10800000" flipH="1" flipV="1">
                  <a:off x="4009" y="3124"/>
                  <a:ext cx="4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648216" name="Line 24"/>
              <p:cNvSpPr>
                <a:spLocks noChangeShapeType="1"/>
              </p:cNvSpPr>
              <p:nvPr/>
            </p:nvSpPr>
            <p:spPr bwMode="auto">
              <a:xfrm flipV="1">
                <a:off x="3714" y="3024"/>
                <a:ext cx="25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8217" name="Line 25"/>
              <p:cNvSpPr>
                <a:spLocks noChangeShapeType="1"/>
              </p:cNvSpPr>
              <p:nvPr/>
            </p:nvSpPr>
            <p:spPr bwMode="auto">
              <a:xfrm flipH="1" flipV="1">
                <a:off x="3712" y="3328"/>
                <a:ext cx="270" cy="0"/>
              </a:xfrm>
              <a:prstGeom prst="line">
                <a:avLst/>
              </a:prstGeom>
              <a:noFill/>
              <a:ln w="25400">
                <a:solidFill>
                  <a:srgbClr val="0000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648218" name="Group 26"/>
            <p:cNvGrpSpPr>
              <a:grpSpLocks/>
            </p:cNvGrpSpPr>
            <p:nvPr/>
          </p:nvGrpSpPr>
          <p:grpSpPr bwMode="auto">
            <a:xfrm>
              <a:off x="0" y="402"/>
              <a:ext cx="5502" cy="3782"/>
              <a:chOff x="0" y="402"/>
              <a:chExt cx="5502" cy="3782"/>
            </a:xfrm>
          </p:grpSpPr>
          <p:grpSp>
            <p:nvGrpSpPr>
              <p:cNvPr id="648219" name="Group 27"/>
              <p:cNvGrpSpPr>
                <a:grpSpLocks/>
              </p:cNvGrpSpPr>
              <p:nvPr/>
            </p:nvGrpSpPr>
            <p:grpSpPr bwMode="auto">
              <a:xfrm>
                <a:off x="0" y="402"/>
                <a:ext cx="5334" cy="3782"/>
                <a:chOff x="200" y="672"/>
                <a:chExt cx="3862" cy="3158"/>
              </a:xfrm>
            </p:grpSpPr>
            <p:grpSp>
              <p:nvGrpSpPr>
                <p:cNvPr id="648220" name="Group 28"/>
                <p:cNvGrpSpPr>
                  <a:grpSpLocks/>
                </p:cNvGrpSpPr>
                <p:nvPr/>
              </p:nvGrpSpPr>
              <p:grpSpPr bwMode="auto">
                <a:xfrm>
                  <a:off x="212" y="672"/>
                  <a:ext cx="3850" cy="1603"/>
                  <a:chOff x="1533" y="1008"/>
                  <a:chExt cx="9624" cy="4008"/>
                </a:xfrm>
              </p:grpSpPr>
              <p:grpSp>
                <p:nvGrpSpPr>
                  <p:cNvPr id="648221" name="Group 29"/>
                  <p:cNvGrpSpPr>
                    <a:grpSpLocks/>
                  </p:cNvGrpSpPr>
                  <p:nvPr/>
                </p:nvGrpSpPr>
                <p:grpSpPr bwMode="auto">
                  <a:xfrm>
                    <a:off x="1533" y="1008"/>
                    <a:ext cx="9624" cy="3362"/>
                    <a:chOff x="1533" y="1008"/>
                    <a:chExt cx="9624" cy="3362"/>
                  </a:xfrm>
                </p:grpSpPr>
                <p:sp>
                  <p:nvSpPr>
                    <p:cNvPr id="648222" name="AutoShape 30"/>
                    <p:cNvSpPr>
                      <a:spLocks noChangeAspect="1" noChangeArrowheads="1"/>
                    </p:cNvSpPr>
                    <p:nvPr/>
                  </p:nvSpPr>
                  <p:spPr bwMode="auto">
                    <a:xfrm>
                      <a:off x="1565" y="1428"/>
                      <a:ext cx="9328" cy="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48223" name="AutoShape 31"/>
                    <p:cNvSpPr>
                      <a:spLocks noChangeAspect="1" noChangeArrowheads="1"/>
                    </p:cNvSpPr>
                    <p:nvPr/>
                  </p:nvSpPr>
                  <p:spPr bwMode="auto">
                    <a:xfrm>
                      <a:off x="1533" y="1668"/>
                      <a:ext cx="2975" cy="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48224" name="Text Box 32"/>
                    <p:cNvSpPr txBox="1">
                      <a:spLocks noChangeArrowheads="1"/>
                    </p:cNvSpPr>
                    <p:nvPr/>
                  </p:nvSpPr>
                  <p:spPr bwMode="auto">
                    <a:xfrm>
                      <a:off x="2084" y="1671"/>
                      <a:ext cx="698"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777" tIns="27388" rIns="54777" bIns="27388"/>
                    <a:lstStyle/>
                    <a:p>
                      <a:endParaRPr lang="ru-RU"/>
                    </a:p>
                  </p:txBody>
                </p:sp>
                <p:sp>
                  <p:nvSpPr>
                    <p:cNvPr id="648225" name="Rectangle 33"/>
                    <p:cNvSpPr>
                      <a:spLocks noChangeArrowheads="1"/>
                    </p:cNvSpPr>
                    <p:nvPr/>
                  </p:nvSpPr>
                  <p:spPr bwMode="auto">
                    <a:xfrm>
                      <a:off x="1694" y="4004"/>
                      <a:ext cx="2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1000</a:t>
                      </a:r>
                      <a:endParaRPr lang="ru-RU"/>
                    </a:p>
                  </p:txBody>
                </p:sp>
                <p:sp>
                  <p:nvSpPr>
                    <p:cNvPr id="648226" name="Rectangle 34"/>
                    <p:cNvSpPr>
                      <a:spLocks noChangeArrowheads="1"/>
                    </p:cNvSpPr>
                    <p:nvPr/>
                  </p:nvSpPr>
                  <p:spPr bwMode="auto">
                    <a:xfrm>
                      <a:off x="1694" y="3536"/>
                      <a:ext cx="2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1100</a:t>
                      </a:r>
                      <a:endParaRPr lang="ru-RU"/>
                    </a:p>
                  </p:txBody>
                </p:sp>
                <p:sp>
                  <p:nvSpPr>
                    <p:cNvPr id="648227" name="Rectangle 35"/>
                    <p:cNvSpPr>
                      <a:spLocks noChangeArrowheads="1"/>
                    </p:cNvSpPr>
                    <p:nvPr/>
                  </p:nvSpPr>
                  <p:spPr bwMode="auto">
                    <a:xfrm>
                      <a:off x="1694" y="3070"/>
                      <a:ext cx="2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1200</a:t>
                      </a:r>
                      <a:endParaRPr lang="ru-RU"/>
                    </a:p>
                  </p:txBody>
                </p:sp>
                <p:sp>
                  <p:nvSpPr>
                    <p:cNvPr id="648228" name="Rectangle 36"/>
                    <p:cNvSpPr>
                      <a:spLocks noChangeArrowheads="1"/>
                    </p:cNvSpPr>
                    <p:nvPr/>
                  </p:nvSpPr>
                  <p:spPr bwMode="auto">
                    <a:xfrm>
                      <a:off x="1694" y="2602"/>
                      <a:ext cx="2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1300</a:t>
                      </a:r>
                      <a:endParaRPr lang="ru-RU"/>
                    </a:p>
                  </p:txBody>
                </p:sp>
                <p:sp>
                  <p:nvSpPr>
                    <p:cNvPr id="648229" name="Rectangle 37"/>
                    <p:cNvSpPr>
                      <a:spLocks noChangeArrowheads="1"/>
                    </p:cNvSpPr>
                    <p:nvPr/>
                  </p:nvSpPr>
                  <p:spPr bwMode="auto">
                    <a:xfrm>
                      <a:off x="1694" y="2136"/>
                      <a:ext cx="23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1400</a:t>
                      </a:r>
                      <a:endParaRPr lang="ru-RU"/>
                    </a:p>
                  </p:txBody>
                </p:sp>
                <p:sp>
                  <p:nvSpPr>
                    <p:cNvPr id="648230" name="Rectangle 38"/>
                    <p:cNvSpPr>
                      <a:spLocks noChangeArrowheads="1"/>
                    </p:cNvSpPr>
                    <p:nvPr/>
                  </p:nvSpPr>
                  <p:spPr bwMode="auto">
                    <a:xfrm>
                      <a:off x="1694" y="1668"/>
                      <a:ext cx="23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1500</a:t>
                      </a:r>
                      <a:endParaRPr lang="ru-RU"/>
                    </a:p>
                  </p:txBody>
                </p:sp>
                <p:sp>
                  <p:nvSpPr>
                    <p:cNvPr id="648231" name="Text Box 39"/>
                    <p:cNvSpPr txBox="1">
                      <a:spLocks noChangeArrowheads="1"/>
                    </p:cNvSpPr>
                    <p:nvPr/>
                  </p:nvSpPr>
                  <p:spPr bwMode="auto">
                    <a:xfrm>
                      <a:off x="7195" y="3835"/>
                      <a:ext cx="478"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777" tIns="27388" rIns="54777" bIns="27388"/>
                    <a:lstStyle/>
                    <a:p>
                      <a:endParaRPr lang="ru-RU"/>
                    </a:p>
                  </p:txBody>
                </p:sp>
                <p:sp>
                  <p:nvSpPr>
                    <p:cNvPr id="648232" name="Text Box 40"/>
                    <p:cNvSpPr txBox="1">
                      <a:spLocks noChangeArrowheads="1"/>
                    </p:cNvSpPr>
                    <p:nvPr/>
                  </p:nvSpPr>
                  <p:spPr bwMode="auto">
                    <a:xfrm>
                      <a:off x="5139" y="1707"/>
                      <a:ext cx="698"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777" tIns="27388" rIns="54777" bIns="27388"/>
                    <a:lstStyle/>
                    <a:p>
                      <a:endParaRPr lang="ru-RU"/>
                    </a:p>
                  </p:txBody>
                </p:sp>
                <p:sp>
                  <p:nvSpPr>
                    <p:cNvPr id="648233" name="AutoShape 41"/>
                    <p:cNvSpPr>
                      <a:spLocks noChangeAspect="1" noChangeArrowheads="1"/>
                    </p:cNvSpPr>
                    <p:nvPr/>
                  </p:nvSpPr>
                  <p:spPr bwMode="auto">
                    <a:xfrm>
                      <a:off x="4704" y="1668"/>
                      <a:ext cx="3012" cy="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48234" name="Line 42"/>
                    <p:cNvSpPr>
                      <a:spLocks noChangeShapeType="1"/>
                    </p:cNvSpPr>
                    <p:nvPr/>
                  </p:nvSpPr>
                  <p:spPr bwMode="auto">
                    <a:xfrm>
                      <a:off x="5223" y="4064"/>
                      <a:ext cx="2341"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35" name="Line 43"/>
                    <p:cNvSpPr>
                      <a:spLocks noChangeShapeType="1"/>
                    </p:cNvSpPr>
                    <p:nvPr/>
                  </p:nvSpPr>
                  <p:spPr bwMode="auto">
                    <a:xfrm>
                      <a:off x="5223" y="4064"/>
                      <a:ext cx="0" cy="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36" name="Line 44"/>
                    <p:cNvSpPr>
                      <a:spLocks noChangeShapeType="1"/>
                    </p:cNvSpPr>
                    <p:nvPr/>
                  </p:nvSpPr>
                  <p:spPr bwMode="auto">
                    <a:xfrm>
                      <a:off x="5692" y="4064"/>
                      <a:ext cx="0" cy="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37" name="Line 45"/>
                    <p:cNvSpPr>
                      <a:spLocks noChangeShapeType="1"/>
                    </p:cNvSpPr>
                    <p:nvPr/>
                  </p:nvSpPr>
                  <p:spPr bwMode="auto">
                    <a:xfrm>
                      <a:off x="6160" y="4064"/>
                      <a:ext cx="0" cy="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38" name="Line 46"/>
                    <p:cNvSpPr>
                      <a:spLocks noChangeShapeType="1"/>
                    </p:cNvSpPr>
                    <p:nvPr/>
                  </p:nvSpPr>
                  <p:spPr bwMode="auto">
                    <a:xfrm>
                      <a:off x="6628" y="4064"/>
                      <a:ext cx="0" cy="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39" name="Line 47"/>
                    <p:cNvSpPr>
                      <a:spLocks noChangeShapeType="1"/>
                    </p:cNvSpPr>
                    <p:nvPr/>
                  </p:nvSpPr>
                  <p:spPr bwMode="auto">
                    <a:xfrm>
                      <a:off x="7096" y="4064"/>
                      <a:ext cx="0" cy="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40" name="Line 48"/>
                    <p:cNvSpPr>
                      <a:spLocks noChangeShapeType="1"/>
                    </p:cNvSpPr>
                    <p:nvPr/>
                  </p:nvSpPr>
                  <p:spPr bwMode="auto">
                    <a:xfrm>
                      <a:off x="7564" y="4064"/>
                      <a:ext cx="0" cy="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41" name="Line 49"/>
                    <p:cNvSpPr>
                      <a:spLocks noChangeShapeType="1"/>
                    </p:cNvSpPr>
                    <p:nvPr/>
                  </p:nvSpPr>
                  <p:spPr bwMode="auto">
                    <a:xfrm>
                      <a:off x="5459" y="4064"/>
                      <a:ext cx="0"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42" name="Line 50"/>
                    <p:cNvSpPr>
                      <a:spLocks noChangeShapeType="1"/>
                    </p:cNvSpPr>
                    <p:nvPr/>
                  </p:nvSpPr>
                  <p:spPr bwMode="auto">
                    <a:xfrm>
                      <a:off x="5927" y="4064"/>
                      <a:ext cx="0"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43" name="Line 51"/>
                    <p:cNvSpPr>
                      <a:spLocks noChangeShapeType="1"/>
                    </p:cNvSpPr>
                    <p:nvPr/>
                  </p:nvSpPr>
                  <p:spPr bwMode="auto">
                    <a:xfrm>
                      <a:off x="6393" y="4064"/>
                      <a:ext cx="0"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44" name="Line 52"/>
                    <p:cNvSpPr>
                      <a:spLocks noChangeShapeType="1"/>
                    </p:cNvSpPr>
                    <p:nvPr/>
                  </p:nvSpPr>
                  <p:spPr bwMode="auto">
                    <a:xfrm>
                      <a:off x="6861" y="4064"/>
                      <a:ext cx="0"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45" name="Line 53"/>
                    <p:cNvSpPr>
                      <a:spLocks noChangeShapeType="1"/>
                    </p:cNvSpPr>
                    <p:nvPr/>
                  </p:nvSpPr>
                  <p:spPr bwMode="auto">
                    <a:xfrm>
                      <a:off x="7329" y="4064"/>
                      <a:ext cx="0"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46" name="Rectangle 54"/>
                    <p:cNvSpPr>
                      <a:spLocks noChangeArrowheads="1"/>
                    </p:cNvSpPr>
                    <p:nvPr/>
                  </p:nvSpPr>
                  <p:spPr bwMode="auto">
                    <a:xfrm>
                      <a:off x="5190" y="4178"/>
                      <a:ext cx="11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ru-RU" sz="500">
                          <a:solidFill>
                            <a:srgbClr val="000000"/>
                          </a:solidFill>
                        </a:rPr>
                        <a:t>40</a:t>
                      </a:r>
                      <a:endParaRPr lang="ru-RU"/>
                    </a:p>
                  </p:txBody>
                </p:sp>
                <p:sp>
                  <p:nvSpPr>
                    <p:cNvPr id="648247" name="Rectangle 55"/>
                    <p:cNvSpPr>
                      <a:spLocks noChangeArrowheads="1"/>
                    </p:cNvSpPr>
                    <p:nvPr/>
                  </p:nvSpPr>
                  <p:spPr bwMode="auto">
                    <a:xfrm>
                      <a:off x="5659" y="4178"/>
                      <a:ext cx="1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50</a:t>
                      </a:r>
                      <a:endParaRPr lang="ru-RU"/>
                    </a:p>
                  </p:txBody>
                </p:sp>
                <p:sp>
                  <p:nvSpPr>
                    <p:cNvPr id="648248" name="Rectangle 56"/>
                    <p:cNvSpPr>
                      <a:spLocks noChangeArrowheads="1"/>
                    </p:cNvSpPr>
                    <p:nvPr/>
                  </p:nvSpPr>
                  <p:spPr bwMode="auto">
                    <a:xfrm>
                      <a:off x="6127" y="4178"/>
                      <a:ext cx="1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60</a:t>
                      </a:r>
                      <a:endParaRPr lang="ru-RU"/>
                    </a:p>
                  </p:txBody>
                </p:sp>
                <p:sp>
                  <p:nvSpPr>
                    <p:cNvPr id="648249" name="Rectangle 57"/>
                    <p:cNvSpPr>
                      <a:spLocks noChangeArrowheads="1"/>
                    </p:cNvSpPr>
                    <p:nvPr/>
                  </p:nvSpPr>
                  <p:spPr bwMode="auto">
                    <a:xfrm>
                      <a:off x="6592" y="4178"/>
                      <a:ext cx="1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70</a:t>
                      </a:r>
                      <a:endParaRPr lang="ru-RU"/>
                    </a:p>
                  </p:txBody>
                </p:sp>
                <p:sp>
                  <p:nvSpPr>
                    <p:cNvPr id="648250" name="Rectangle 58"/>
                    <p:cNvSpPr>
                      <a:spLocks noChangeArrowheads="1"/>
                    </p:cNvSpPr>
                    <p:nvPr/>
                  </p:nvSpPr>
                  <p:spPr bwMode="auto">
                    <a:xfrm>
                      <a:off x="7061" y="4178"/>
                      <a:ext cx="11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80</a:t>
                      </a:r>
                      <a:endParaRPr lang="ru-RU"/>
                    </a:p>
                  </p:txBody>
                </p:sp>
                <p:sp>
                  <p:nvSpPr>
                    <p:cNvPr id="648251" name="Rectangle 59"/>
                    <p:cNvSpPr>
                      <a:spLocks noChangeArrowheads="1"/>
                    </p:cNvSpPr>
                    <p:nvPr/>
                  </p:nvSpPr>
                  <p:spPr bwMode="auto">
                    <a:xfrm>
                      <a:off x="7528" y="4178"/>
                      <a:ext cx="11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90</a:t>
                      </a:r>
                      <a:endParaRPr lang="ru-RU"/>
                    </a:p>
                  </p:txBody>
                </p:sp>
                <p:sp>
                  <p:nvSpPr>
                    <p:cNvPr id="648252" name="Line 60"/>
                    <p:cNvSpPr>
                      <a:spLocks noChangeShapeType="1"/>
                    </p:cNvSpPr>
                    <p:nvPr/>
                  </p:nvSpPr>
                  <p:spPr bwMode="auto">
                    <a:xfrm flipV="1">
                      <a:off x="5223" y="1723"/>
                      <a:ext cx="0" cy="23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53" name="Line 61"/>
                    <p:cNvSpPr>
                      <a:spLocks noChangeShapeType="1"/>
                    </p:cNvSpPr>
                    <p:nvPr/>
                  </p:nvSpPr>
                  <p:spPr bwMode="auto">
                    <a:xfrm flipV="1">
                      <a:off x="5692" y="1723"/>
                      <a:ext cx="0" cy="23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54" name="Line 62"/>
                    <p:cNvSpPr>
                      <a:spLocks noChangeShapeType="1"/>
                    </p:cNvSpPr>
                    <p:nvPr/>
                  </p:nvSpPr>
                  <p:spPr bwMode="auto">
                    <a:xfrm flipV="1">
                      <a:off x="6160" y="1723"/>
                      <a:ext cx="0" cy="23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55" name="Line 63"/>
                    <p:cNvSpPr>
                      <a:spLocks noChangeShapeType="1"/>
                    </p:cNvSpPr>
                    <p:nvPr/>
                  </p:nvSpPr>
                  <p:spPr bwMode="auto">
                    <a:xfrm flipV="1">
                      <a:off x="6628" y="1723"/>
                      <a:ext cx="0" cy="23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56" name="Line 64"/>
                    <p:cNvSpPr>
                      <a:spLocks noChangeShapeType="1"/>
                    </p:cNvSpPr>
                    <p:nvPr/>
                  </p:nvSpPr>
                  <p:spPr bwMode="auto">
                    <a:xfrm flipV="1">
                      <a:off x="7096" y="1723"/>
                      <a:ext cx="0" cy="23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57" name="Line 65"/>
                    <p:cNvSpPr>
                      <a:spLocks noChangeShapeType="1"/>
                    </p:cNvSpPr>
                    <p:nvPr/>
                  </p:nvSpPr>
                  <p:spPr bwMode="auto">
                    <a:xfrm flipV="1">
                      <a:off x="7564" y="1723"/>
                      <a:ext cx="0" cy="23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58" name="Line 66"/>
                    <p:cNvSpPr>
                      <a:spLocks noChangeShapeType="1"/>
                    </p:cNvSpPr>
                    <p:nvPr/>
                  </p:nvSpPr>
                  <p:spPr bwMode="auto">
                    <a:xfrm flipV="1">
                      <a:off x="5031" y="1723"/>
                      <a:ext cx="0" cy="23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59" name="Line 67"/>
                    <p:cNvSpPr>
                      <a:spLocks noChangeShapeType="1"/>
                    </p:cNvSpPr>
                    <p:nvPr/>
                  </p:nvSpPr>
                  <p:spPr bwMode="auto">
                    <a:xfrm flipH="1">
                      <a:off x="4953" y="4064"/>
                      <a:ext cx="7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0" name="Line 68"/>
                    <p:cNvSpPr>
                      <a:spLocks noChangeShapeType="1"/>
                    </p:cNvSpPr>
                    <p:nvPr/>
                  </p:nvSpPr>
                  <p:spPr bwMode="auto">
                    <a:xfrm flipH="1">
                      <a:off x="4953" y="3595"/>
                      <a:ext cx="7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1" name="Line 69"/>
                    <p:cNvSpPr>
                      <a:spLocks noChangeShapeType="1"/>
                    </p:cNvSpPr>
                    <p:nvPr/>
                  </p:nvSpPr>
                  <p:spPr bwMode="auto">
                    <a:xfrm flipH="1">
                      <a:off x="4953" y="3128"/>
                      <a:ext cx="7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2" name="Line 70"/>
                    <p:cNvSpPr>
                      <a:spLocks noChangeShapeType="1"/>
                    </p:cNvSpPr>
                    <p:nvPr/>
                  </p:nvSpPr>
                  <p:spPr bwMode="auto">
                    <a:xfrm flipH="1">
                      <a:off x="4953" y="2660"/>
                      <a:ext cx="7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3" name="Line 71"/>
                    <p:cNvSpPr>
                      <a:spLocks noChangeShapeType="1"/>
                    </p:cNvSpPr>
                    <p:nvPr/>
                  </p:nvSpPr>
                  <p:spPr bwMode="auto">
                    <a:xfrm flipH="1">
                      <a:off x="4953" y="2193"/>
                      <a:ext cx="7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4" name="Line 72"/>
                    <p:cNvSpPr>
                      <a:spLocks noChangeShapeType="1"/>
                    </p:cNvSpPr>
                    <p:nvPr/>
                  </p:nvSpPr>
                  <p:spPr bwMode="auto">
                    <a:xfrm flipH="1">
                      <a:off x="4953" y="1723"/>
                      <a:ext cx="7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5" name="Line 73"/>
                    <p:cNvSpPr>
                      <a:spLocks noChangeShapeType="1"/>
                    </p:cNvSpPr>
                    <p:nvPr/>
                  </p:nvSpPr>
                  <p:spPr bwMode="auto">
                    <a:xfrm flipH="1">
                      <a:off x="4992" y="3830"/>
                      <a:ext cx="39"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6" name="Line 74"/>
                    <p:cNvSpPr>
                      <a:spLocks noChangeShapeType="1"/>
                    </p:cNvSpPr>
                    <p:nvPr/>
                  </p:nvSpPr>
                  <p:spPr bwMode="auto">
                    <a:xfrm flipH="1">
                      <a:off x="4992" y="3361"/>
                      <a:ext cx="39"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7" name="Line 75"/>
                    <p:cNvSpPr>
                      <a:spLocks noChangeShapeType="1"/>
                    </p:cNvSpPr>
                    <p:nvPr/>
                  </p:nvSpPr>
                  <p:spPr bwMode="auto">
                    <a:xfrm flipH="1">
                      <a:off x="4992" y="2895"/>
                      <a:ext cx="39"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8" name="Line 76"/>
                    <p:cNvSpPr>
                      <a:spLocks noChangeShapeType="1"/>
                    </p:cNvSpPr>
                    <p:nvPr/>
                  </p:nvSpPr>
                  <p:spPr bwMode="auto">
                    <a:xfrm flipH="1">
                      <a:off x="4992" y="2425"/>
                      <a:ext cx="39"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69" name="Line 77"/>
                    <p:cNvSpPr>
                      <a:spLocks noChangeShapeType="1"/>
                    </p:cNvSpPr>
                    <p:nvPr/>
                  </p:nvSpPr>
                  <p:spPr bwMode="auto">
                    <a:xfrm flipH="1">
                      <a:off x="4992" y="1958"/>
                      <a:ext cx="39"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70" name="Rectangle 78"/>
                    <p:cNvSpPr>
                      <a:spLocks noChangeArrowheads="1"/>
                    </p:cNvSpPr>
                    <p:nvPr/>
                  </p:nvSpPr>
                  <p:spPr bwMode="auto">
                    <a:xfrm>
                      <a:off x="4713" y="4007"/>
                      <a:ext cx="23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1000</a:t>
                      </a:r>
                      <a:endParaRPr lang="ru-RU"/>
                    </a:p>
                  </p:txBody>
                </p:sp>
                <p:sp>
                  <p:nvSpPr>
                    <p:cNvPr id="648271" name="Rectangle 79"/>
                    <p:cNvSpPr>
                      <a:spLocks noChangeArrowheads="1"/>
                    </p:cNvSpPr>
                    <p:nvPr/>
                  </p:nvSpPr>
                  <p:spPr bwMode="auto">
                    <a:xfrm>
                      <a:off x="4713" y="3538"/>
                      <a:ext cx="23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1100</a:t>
                      </a:r>
                      <a:endParaRPr lang="ru-RU"/>
                    </a:p>
                  </p:txBody>
                </p:sp>
                <p:sp>
                  <p:nvSpPr>
                    <p:cNvPr id="648272" name="Rectangle 80"/>
                    <p:cNvSpPr>
                      <a:spLocks noChangeArrowheads="1"/>
                    </p:cNvSpPr>
                    <p:nvPr/>
                  </p:nvSpPr>
                  <p:spPr bwMode="auto">
                    <a:xfrm>
                      <a:off x="4713" y="3071"/>
                      <a:ext cx="23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1200</a:t>
                      </a:r>
                      <a:endParaRPr lang="ru-RU"/>
                    </a:p>
                  </p:txBody>
                </p:sp>
                <p:sp>
                  <p:nvSpPr>
                    <p:cNvPr id="648273" name="Rectangle 81"/>
                    <p:cNvSpPr>
                      <a:spLocks noChangeArrowheads="1"/>
                    </p:cNvSpPr>
                    <p:nvPr/>
                  </p:nvSpPr>
                  <p:spPr bwMode="auto">
                    <a:xfrm>
                      <a:off x="4713" y="2604"/>
                      <a:ext cx="23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1300</a:t>
                      </a:r>
                      <a:endParaRPr lang="ru-RU"/>
                    </a:p>
                  </p:txBody>
                </p:sp>
                <p:sp>
                  <p:nvSpPr>
                    <p:cNvPr id="648274" name="Rectangle 82"/>
                    <p:cNvSpPr>
                      <a:spLocks noChangeArrowheads="1"/>
                    </p:cNvSpPr>
                    <p:nvPr/>
                  </p:nvSpPr>
                  <p:spPr bwMode="auto">
                    <a:xfrm>
                      <a:off x="4713" y="2135"/>
                      <a:ext cx="23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1400</a:t>
                      </a:r>
                      <a:endParaRPr lang="ru-RU"/>
                    </a:p>
                  </p:txBody>
                </p:sp>
                <p:sp>
                  <p:nvSpPr>
                    <p:cNvPr id="648275" name="Rectangle 83"/>
                    <p:cNvSpPr>
                      <a:spLocks noChangeArrowheads="1"/>
                    </p:cNvSpPr>
                    <p:nvPr/>
                  </p:nvSpPr>
                  <p:spPr bwMode="auto">
                    <a:xfrm>
                      <a:off x="4713" y="1668"/>
                      <a:ext cx="23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1500</a:t>
                      </a:r>
                      <a:endParaRPr lang="ru-RU"/>
                    </a:p>
                  </p:txBody>
                </p:sp>
                <p:sp>
                  <p:nvSpPr>
                    <p:cNvPr id="648276" name="Line 84"/>
                    <p:cNvSpPr>
                      <a:spLocks noChangeShapeType="1"/>
                    </p:cNvSpPr>
                    <p:nvPr/>
                  </p:nvSpPr>
                  <p:spPr bwMode="auto">
                    <a:xfrm>
                      <a:off x="5223" y="3595"/>
                      <a:ext cx="23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77" name="Line 85"/>
                    <p:cNvSpPr>
                      <a:spLocks noChangeShapeType="1"/>
                    </p:cNvSpPr>
                    <p:nvPr/>
                  </p:nvSpPr>
                  <p:spPr bwMode="auto">
                    <a:xfrm>
                      <a:off x="5223" y="3128"/>
                      <a:ext cx="23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78" name="Line 86"/>
                    <p:cNvSpPr>
                      <a:spLocks noChangeShapeType="1"/>
                    </p:cNvSpPr>
                    <p:nvPr/>
                  </p:nvSpPr>
                  <p:spPr bwMode="auto">
                    <a:xfrm>
                      <a:off x="5223" y="2660"/>
                      <a:ext cx="23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79" name="Line 87"/>
                    <p:cNvSpPr>
                      <a:spLocks noChangeShapeType="1"/>
                    </p:cNvSpPr>
                    <p:nvPr/>
                  </p:nvSpPr>
                  <p:spPr bwMode="auto">
                    <a:xfrm>
                      <a:off x="5223" y="2193"/>
                      <a:ext cx="23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80" name="Line 88"/>
                    <p:cNvSpPr>
                      <a:spLocks noChangeShapeType="1"/>
                    </p:cNvSpPr>
                    <p:nvPr/>
                  </p:nvSpPr>
                  <p:spPr bwMode="auto">
                    <a:xfrm>
                      <a:off x="5223" y="1723"/>
                      <a:ext cx="23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81" name="Freeform 89"/>
                    <p:cNvSpPr>
                      <a:spLocks/>
                    </p:cNvSpPr>
                    <p:nvPr/>
                  </p:nvSpPr>
                  <p:spPr bwMode="auto">
                    <a:xfrm>
                      <a:off x="5223" y="1831"/>
                      <a:ext cx="2341" cy="1311"/>
                    </a:xfrm>
                    <a:custGeom>
                      <a:avLst/>
                      <a:gdLst>
                        <a:gd name="T0" fmla="*/ 0 w 4333"/>
                        <a:gd name="T1" fmla="*/ 1041 h 2429"/>
                        <a:gd name="T2" fmla="*/ 433 w 4333"/>
                        <a:gd name="T3" fmla="*/ 1215 h 2429"/>
                        <a:gd name="T4" fmla="*/ 867 w 4333"/>
                        <a:gd name="T5" fmla="*/ 1475 h 2429"/>
                        <a:gd name="T6" fmla="*/ 1300 w 4333"/>
                        <a:gd name="T7" fmla="*/ 1865 h 2429"/>
                        <a:gd name="T8" fmla="*/ 1733 w 4333"/>
                        <a:gd name="T9" fmla="*/ 2256 h 2429"/>
                        <a:gd name="T10" fmla="*/ 2166 w 4333"/>
                        <a:gd name="T11" fmla="*/ 2429 h 2429"/>
                        <a:gd name="T12" fmla="*/ 2600 w 4333"/>
                        <a:gd name="T13" fmla="*/ 1735 h 2429"/>
                        <a:gd name="T14" fmla="*/ 3033 w 4333"/>
                        <a:gd name="T15" fmla="*/ 1128 h 2429"/>
                        <a:gd name="T16" fmla="*/ 3467 w 4333"/>
                        <a:gd name="T17" fmla="*/ 737 h 2429"/>
                        <a:gd name="T18" fmla="*/ 3900 w 4333"/>
                        <a:gd name="T19" fmla="*/ 347 h 2429"/>
                        <a:gd name="T20" fmla="*/ 4333 w 4333"/>
                        <a:gd name="T21" fmla="*/ 0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3" h="2429">
                          <a:moveTo>
                            <a:pt x="0" y="1041"/>
                          </a:moveTo>
                          <a:lnTo>
                            <a:pt x="433" y="1215"/>
                          </a:lnTo>
                          <a:lnTo>
                            <a:pt x="867" y="1475"/>
                          </a:lnTo>
                          <a:lnTo>
                            <a:pt x="1300" y="1865"/>
                          </a:lnTo>
                          <a:lnTo>
                            <a:pt x="1733" y="2256"/>
                          </a:lnTo>
                          <a:lnTo>
                            <a:pt x="2166" y="2429"/>
                          </a:lnTo>
                          <a:lnTo>
                            <a:pt x="2600" y="1735"/>
                          </a:lnTo>
                          <a:lnTo>
                            <a:pt x="3033" y="1128"/>
                          </a:lnTo>
                          <a:lnTo>
                            <a:pt x="3467" y="737"/>
                          </a:lnTo>
                          <a:lnTo>
                            <a:pt x="3900" y="347"/>
                          </a:lnTo>
                          <a:lnTo>
                            <a:pt x="4333"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282" name="Line 90"/>
                    <p:cNvSpPr>
                      <a:spLocks noChangeShapeType="1"/>
                    </p:cNvSpPr>
                    <p:nvPr/>
                  </p:nvSpPr>
                  <p:spPr bwMode="auto">
                    <a:xfrm>
                      <a:off x="5223" y="3798"/>
                      <a:ext cx="2341"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83" name="Line 91"/>
                    <p:cNvSpPr>
                      <a:spLocks noChangeShapeType="1"/>
                    </p:cNvSpPr>
                    <p:nvPr/>
                  </p:nvSpPr>
                  <p:spPr bwMode="auto">
                    <a:xfrm flipV="1">
                      <a:off x="5834" y="3595"/>
                      <a:ext cx="0" cy="18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84" name="Rectangle 92"/>
                    <p:cNvSpPr>
                      <a:spLocks noChangeArrowheads="1"/>
                    </p:cNvSpPr>
                    <p:nvPr/>
                  </p:nvSpPr>
                  <p:spPr bwMode="auto">
                    <a:xfrm>
                      <a:off x="5774" y="3778"/>
                      <a:ext cx="117" cy="10"/>
                    </a:xfrm>
                    <a:prstGeom prst="rect">
                      <a:avLst/>
                    </a:prstGeom>
                    <a:solidFill>
                      <a:srgbClr val="FF0000"/>
                    </a:solidFill>
                    <a:ln w="28575">
                      <a:solidFill>
                        <a:srgbClr val="FF0000"/>
                      </a:solidFill>
                      <a:miter lim="800000"/>
                      <a:headEnd/>
                      <a:tailEnd/>
                    </a:ln>
                  </p:spPr>
                  <p:txBody>
                    <a:bodyPr/>
                    <a:lstStyle/>
                    <a:p>
                      <a:endParaRPr lang="de-DE"/>
                    </a:p>
                  </p:txBody>
                </p:sp>
                <p:sp>
                  <p:nvSpPr>
                    <p:cNvPr id="648285" name="AutoShape 93"/>
                    <p:cNvSpPr>
                      <a:spLocks noChangeAspect="1" noChangeArrowheads="1"/>
                    </p:cNvSpPr>
                    <p:nvPr/>
                  </p:nvSpPr>
                  <p:spPr bwMode="auto">
                    <a:xfrm>
                      <a:off x="7813" y="1707"/>
                      <a:ext cx="3048"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48286" name="Rectangle 94"/>
                    <p:cNvSpPr>
                      <a:spLocks noChangeArrowheads="1"/>
                    </p:cNvSpPr>
                    <p:nvPr/>
                  </p:nvSpPr>
                  <p:spPr bwMode="auto">
                    <a:xfrm>
                      <a:off x="8315" y="4245"/>
                      <a:ext cx="1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30</a:t>
                      </a:r>
                      <a:endParaRPr lang="ru-RU"/>
                    </a:p>
                  </p:txBody>
                </p:sp>
                <p:sp>
                  <p:nvSpPr>
                    <p:cNvPr id="648287" name="Rectangle 95"/>
                    <p:cNvSpPr>
                      <a:spLocks noChangeArrowheads="1"/>
                    </p:cNvSpPr>
                    <p:nvPr/>
                  </p:nvSpPr>
                  <p:spPr bwMode="auto">
                    <a:xfrm>
                      <a:off x="8710" y="4245"/>
                      <a:ext cx="1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40</a:t>
                      </a:r>
                      <a:endParaRPr lang="ru-RU"/>
                    </a:p>
                  </p:txBody>
                </p:sp>
                <p:sp>
                  <p:nvSpPr>
                    <p:cNvPr id="648288" name="Rectangle 96"/>
                    <p:cNvSpPr>
                      <a:spLocks noChangeArrowheads="1"/>
                    </p:cNvSpPr>
                    <p:nvPr/>
                  </p:nvSpPr>
                  <p:spPr bwMode="auto">
                    <a:xfrm>
                      <a:off x="9104" y="4245"/>
                      <a:ext cx="1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50</a:t>
                      </a:r>
                      <a:endParaRPr lang="ru-RU"/>
                    </a:p>
                  </p:txBody>
                </p:sp>
                <p:sp>
                  <p:nvSpPr>
                    <p:cNvPr id="648289" name="Rectangle 97"/>
                    <p:cNvSpPr>
                      <a:spLocks noChangeArrowheads="1"/>
                    </p:cNvSpPr>
                    <p:nvPr/>
                  </p:nvSpPr>
                  <p:spPr bwMode="auto">
                    <a:xfrm>
                      <a:off x="9497" y="4245"/>
                      <a:ext cx="1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60</a:t>
                      </a:r>
                      <a:endParaRPr lang="ru-RU"/>
                    </a:p>
                  </p:txBody>
                </p:sp>
                <p:sp>
                  <p:nvSpPr>
                    <p:cNvPr id="648290" name="Rectangle 98"/>
                    <p:cNvSpPr>
                      <a:spLocks noChangeArrowheads="1"/>
                    </p:cNvSpPr>
                    <p:nvPr/>
                  </p:nvSpPr>
                  <p:spPr bwMode="auto">
                    <a:xfrm>
                      <a:off x="9892" y="4245"/>
                      <a:ext cx="1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70</a:t>
                      </a:r>
                      <a:endParaRPr lang="ru-RU"/>
                    </a:p>
                  </p:txBody>
                </p:sp>
                <p:sp>
                  <p:nvSpPr>
                    <p:cNvPr id="648291" name="Rectangle 99"/>
                    <p:cNvSpPr>
                      <a:spLocks noChangeArrowheads="1"/>
                    </p:cNvSpPr>
                    <p:nvPr/>
                  </p:nvSpPr>
                  <p:spPr bwMode="auto">
                    <a:xfrm>
                      <a:off x="10286" y="4245"/>
                      <a:ext cx="1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80</a:t>
                      </a:r>
                      <a:endParaRPr lang="ru-RU"/>
                    </a:p>
                  </p:txBody>
                </p:sp>
                <p:sp>
                  <p:nvSpPr>
                    <p:cNvPr id="648292" name="Rectangle 100"/>
                    <p:cNvSpPr>
                      <a:spLocks noChangeArrowheads="1"/>
                    </p:cNvSpPr>
                    <p:nvPr/>
                  </p:nvSpPr>
                  <p:spPr bwMode="auto">
                    <a:xfrm>
                      <a:off x="10681" y="4245"/>
                      <a:ext cx="11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90</a:t>
                      </a:r>
                      <a:endParaRPr lang="ru-RU"/>
                    </a:p>
                  </p:txBody>
                </p:sp>
                <p:grpSp>
                  <p:nvGrpSpPr>
                    <p:cNvPr id="648293" name="Group 101"/>
                    <p:cNvGrpSpPr>
                      <a:grpSpLocks/>
                    </p:cNvGrpSpPr>
                    <p:nvPr/>
                  </p:nvGrpSpPr>
                  <p:grpSpPr bwMode="auto">
                    <a:xfrm>
                      <a:off x="1934" y="1703"/>
                      <a:ext cx="8927" cy="2592"/>
                      <a:chOff x="2589" y="241"/>
                      <a:chExt cx="10809" cy="3100"/>
                    </a:xfrm>
                  </p:grpSpPr>
                  <p:sp>
                    <p:nvSpPr>
                      <p:cNvPr id="648294" name="Text Box 102"/>
                      <p:cNvSpPr txBox="1">
                        <a:spLocks noChangeArrowheads="1"/>
                      </p:cNvSpPr>
                      <p:nvPr/>
                    </p:nvSpPr>
                    <p:spPr bwMode="auto">
                      <a:xfrm>
                        <a:off x="5306" y="2790"/>
                        <a:ext cx="578"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777" tIns="27388" rIns="54777" bIns="27388"/>
                      <a:lstStyle/>
                      <a:p>
                        <a:endParaRPr lang="ru-RU"/>
                      </a:p>
                    </p:txBody>
                  </p:sp>
                  <p:sp>
                    <p:nvSpPr>
                      <p:cNvPr id="648295" name="Line 103"/>
                      <p:cNvSpPr>
                        <a:spLocks noChangeShapeType="1"/>
                      </p:cNvSpPr>
                      <p:nvPr/>
                    </p:nvSpPr>
                    <p:spPr bwMode="auto">
                      <a:xfrm>
                        <a:off x="2934" y="3057"/>
                        <a:ext cx="2819"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96" name="Line 104"/>
                      <p:cNvSpPr>
                        <a:spLocks noChangeShapeType="1"/>
                      </p:cNvSpPr>
                      <p:nvPr/>
                    </p:nvSpPr>
                    <p:spPr bwMode="auto">
                      <a:xfrm>
                        <a:off x="2934" y="3057"/>
                        <a:ext cx="0"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97" name="Line 105"/>
                      <p:cNvSpPr>
                        <a:spLocks noChangeShapeType="1"/>
                      </p:cNvSpPr>
                      <p:nvPr/>
                    </p:nvSpPr>
                    <p:spPr bwMode="auto">
                      <a:xfrm>
                        <a:off x="3404" y="3057"/>
                        <a:ext cx="0"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98" name="Line 106"/>
                      <p:cNvSpPr>
                        <a:spLocks noChangeShapeType="1"/>
                      </p:cNvSpPr>
                      <p:nvPr/>
                    </p:nvSpPr>
                    <p:spPr bwMode="auto">
                      <a:xfrm>
                        <a:off x="3875" y="3057"/>
                        <a:ext cx="0"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299" name="Line 107"/>
                      <p:cNvSpPr>
                        <a:spLocks noChangeShapeType="1"/>
                      </p:cNvSpPr>
                      <p:nvPr/>
                    </p:nvSpPr>
                    <p:spPr bwMode="auto">
                      <a:xfrm>
                        <a:off x="4343" y="3057"/>
                        <a:ext cx="0"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0" name="Line 108"/>
                      <p:cNvSpPr>
                        <a:spLocks noChangeShapeType="1"/>
                      </p:cNvSpPr>
                      <p:nvPr/>
                    </p:nvSpPr>
                    <p:spPr bwMode="auto">
                      <a:xfrm>
                        <a:off x="4814" y="3057"/>
                        <a:ext cx="0"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1" name="Line 109"/>
                      <p:cNvSpPr>
                        <a:spLocks noChangeShapeType="1"/>
                      </p:cNvSpPr>
                      <p:nvPr/>
                    </p:nvSpPr>
                    <p:spPr bwMode="auto">
                      <a:xfrm>
                        <a:off x="5284" y="3057"/>
                        <a:ext cx="0"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2" name="Line 110"/>
                      <p:cNvSpPr>
                        <a:spLocks noChangeShapeType="1"/>
                      </p:cNvSpPr>
                      <p:nvPr/>
                    </p:nvSpPr>
                    <p:spPr bwMode="auto">
                      <a:xfrm>
                        <a:off x="5753" y="3057"/>
                        <a:ext cx="0"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3" name="Line 111"/>
                      <p:cNvSpPr>
                        <a:spLocks noChangeShapeType="1"/>
                      </p:cNvSpPr>
                      <p:nvPr/>
                    </p:nvSpPr>
                    <p:spPr bwMode="auto">
                      <a:xfrm>
                        <a:off x="3169" y="3057"/>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4" name="Line 112"/>
                      <p:cNvSpPr>
                        <a:spLocks noChangeShapeType="1"/>
                      </p:cNvSpPr>
                      <p:nvPr/>
                    </p:nvSpPr>
                    <p:spPr bwMode="auto">
                      <a:xfrm>
                        <a:off x="3640" y="3057"/>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5" name="Line 113"/>
                      <p:cNvSpPr>
                        <a:spLocks noChangeShapeType="1"/>
                      </p:cNvSpPr>
                      <p:nvPr/>
                    </p:nvSpPr>
                    <p:spPr bwMode="auto">
                      <a:xfrm>
                        <a:off x="4108" y="3057"/>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6" name="Line 114"/>
                      <p:cNvSpPr>
                        <a:spLocks noChangeShapeType="1"/>
                      </p:cNvSpPr>
                      <p:nvPr/>
                    </p:nvSpPr>
                    <p:spPr bwMode="auto">
                      <a:xfrm>
                        <a:off x="4578" y="3057"/>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7" name="Line 115"/>
                      <p:cNvSpPr>
                        <a:spLocks noChangeShapeType="1"/>
                      </p:cNvSpPr>
                      <p:nvPr/>
                    </p:nvSpPr>
                    <p:spPr bwMode="auto">
                      <a:xfrm>
                        <a:off x="5049" y="3057"/>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8" name="Line 116"/>
                      <p:cNvSpPr>
                        <a:spLocks noChangeShapeType="1"/>
                      </p:cNvSpPr>
                      <p:nvPr/>
                    </p:nvSpPr>
                    <p:spPr bwMode="auto">
                      <a:xfrm>
                        <a:off x="5518" y="3057"/>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09" name="Rectangle 117"/>
                      <p:cNvSpPr>
                        <a:spLocks noChangeArrowheads="1"/>
                      </p:cNvSpPr>
                      <p:nvPr/>
                    </p:nvSpPr>
                    <p:spPr bwMode="auto">
                      <a:xfrm>
                        <a:off x="2892" y="3192"/>
                        <a:ext cx="14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30       </a:t>
                        </a:r>
                        <a:endParaRPr lang="ru-RU"/>
                      </a:p>
                    </p:txBody>
                  </p:sp>
                  <p:sp>
                    <p:nvSpPr>
                      <p:cNvPr id="648310" name="Rectangle 118"/>
                      <p:cNvSpPr>
                        <a:spLocks noChangeArrowheads="1"/>
                      </p:cNvSpPr>
                      <p:nvPr/>
                    </p:nvSpPr>
                    <p:spPr bwMode="auto">
                      <a:xfrm>
                        <a:off x="3363" y="3192"/>
                        <a:ext cx="14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40</a:t>
                        </a:r>
                        <a:endParaRPr lang="ru-RU"/>
                      </a:p>
                    </p:txBody>
                  </p:sp>
                  <p:sp>
                    <p:nvSpPr>
                      <p:cNvPr id="648311" name="Rectangle 119"/>
                      <p:cNvSpPr>
                        <a:spLocks noChangeArrowheads="1"/>
                      </p:cNvSpPr>
                      <p:nvPr/>
                    </p:nvSpPr>
                    <p:spPr bwMode="auto">
                      <a:xfrm>
                        <a:off x="3833" y="3192"/>
                        <a:ext cx="1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50</a:t>
                        </a:r>
                        <a:endParaRPr lang="ru-RU"/>
                      </a:p>
                    </p:txBody>
                  </p:sp>
                  <p:sp>
                    <p:nvSpPr>
                      <p:cNvPr id="648312" name="Rectangle 120"/>
                      <p:cNvSpPr>
                        <a:spLocks noChangeArrowheads="1"/>
                      </p:cNvSpPr>
                      <p:nvPr/>
                    </p:nvSpPr>
                    <p:spPr bwMode="auto">
                      <a:xfrm>
                        <a:off x="4302" y="3192"/>
                        <a:ext cx="1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60</a:t>
                        </a:r>
                        <a:endParaRPr lang="ru-RU"/>
                      </a:p>
                    </p:txBody>
                  </p:sp>
                  <p:sp>
                    <p:nvSpPr>
                      <p:cNvPr id="648313" name="Rectangle 121"/>
                      <p:cNvSpPr>
                        <a:spLocks noChangeArrowheads="1"/>
                      </p:cNvSpPr>
                      <p:nvPr/>
                    </p:nvSpPr>
                    <p:spPr bwMode="auto">
                      <a:xfrm>
                        <a:off x="4773" y="3192"/>
                        <a:ext cx="14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70</a:t>
                        </a:r>
                        <a:endParaRPr lang="ru-RU"/>
                      </a:p>
                    </p:txBody>
                  </p:sp>
                  <p:sp>
                    <p:nvSpPr>
                      <p:cNvPr id="648314" name="Rectangle 122"/>
                      <p:cNvSpPr>
                        <a:spLocks noChangeArrowheads="1"/>
                      </p:cNvSpPr>
                      <p:nvPr/>
                    </p:nvSpPr>
                    <p:spPr bwMode="auto">
                      <a:xfrm>
                        <a:off x="5241" y="3192"/>
                        <a:ext cx="14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80</a:t>
                        </a:r>
                        <a:endParaRPr lang="ru-RU"/>
                      </a:p>
                    </p:txBody>
                  </p:sp>
                  <p:sp>
                    <p:nvSpPr>
                      <p:cNvPr id="648315" name="Rectangle 123"/>
                      <p:cNvSpPr>
                        <a:spLocks noChangeArrowheads="1"/>
                      </p:cNvSpPr>
                      <p:nvPr/>
                    </p:nvSpPr>
                    <p:spPr bwMode="auto">
                      <a:xfrm>
                        <a:off x="5712" y="3192"/>
                        <a:ext cx="14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90</a:t>
                        </a:r>
                        <a:endParaRPr lang="ru-RU"/>
                      </a:p>
                    </p:txBody>
                  </p:sp>
                  <p:sp>
                    <p:nvSpPr>
                      <p:cNvPr id="648316" name="Line 124"/>
                      <p:cNvSpPr>
                        <a:spLocks noChangeShapeType="1"/>
                      </p:cNvSpPr>
                      <p:nvPr/>
                    </p:nvSpPr>
                    <p:spPr bwMode="auto">
                      <a:xfrm flipV="1">
                        <a:off x="2934" y="264"/>
                        <a:ext cx="0" cy="27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17" name="Line 125"/>
                      <p:cNvSpPr>
                        <a:spLocks noChangeShapeType="1"/>
                      </p:cNvSpPr>
                      <p:nvPr/>
                    </p:nvSpPr>
                    <p:spPr bwMode="auto">
                      <a:xfrm flipV="1">
                        <a:off x="3404" y="264"/>
                        <a:ext cx="0" cy="27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18" name="Line 126"/>
                      <p:cNvSpPr>
                        <a:spLocks noChangeShapeType="1"/>
                      </p:cNvSpPr>
                      <p:nvPr/>
                    </p:nvSpPr>
                    <p:spPr bwMode="auto">
                      <a:xfrm flipV="1">
                        <a:off x="3875" y="264"/>
                        <a:ext cx="0" cy="27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19" name="Line 127"/>
                      <p:cNvSpPr>
                        <a:spLocks noChangeShapeType="1"/>
                      </p:cNvSpPr>
                      <p:nvPr/>
                    </p:nvSpPr>
                    <p:spPr bwMode="auto">
                      <a:xfrm flipV="1">
                        <a:off x="4343" y="264"/>
                        <a:ext cx="0" cy="27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0" name="Line 128"/>
                      <p:cNvSpPr>
                        <a:spLocks noChangeShapeType="1"/>
                      </p:cNvSpPr>
                      <p:nvPr/>
                    </p:nvSpPr>
                    <p:spPr bwMode="auto">
                      <a:xfrm flipV="1">
                        <a:off x="4814" y="264"/>
                        <a:ext cx="0" cy="27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1" name="Line 129"/>
                      <p:cNvSpPr>
                        <a:spLocks noChangeShapeType="1"/>
                      </p:cNvSpPr>
                      <p:nvPr/>
                    </p:nvSpPr>
                    <p:spPr bwMode="auto">
                      <a:xfrm flipV="1">
                        <a:off x="5284" y="264"/>
                        <a:ext cx="0" cy="27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2" name="Line 130"/>
                      <p:cNvSpPr>
                        <a:spLocks noChangeShapeType="1"/>
                      </p:cNvSpPr>
                      <p:nvPr/>
                    </p:nvSpPr>
                    <p:spPr bwMode="auto">
                      <a:xfrm flipV="1">
                        <a:off x="5753" y="264"/>
                        <a:ext cx="0" cy="279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3" name="Line 131"/>
                      <p:cNvSpPr>
                        <a:spLocks noChangeShapeType="1"/>
                      </p:cNvSpPr>
                      <p:nvPr/>
                    </p:nvSpPr>
                    <p:spPr bwMode="auto">
                      <a:xfrm flipV="1">
                        <a:off x="2683" y="264"/>
                        <a:ext cx="0" cy="279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4" name="Line 132"/>
                      <p:cNvSpPr>
                        <a:spLocks noChangeShapeType="1"/>
                      </p:cNvSpPr>
                      <p:nvPr/>
                    </p:nvSpPr>
                    <p:spPr bwMode="auto">
                      <a:xfrm flipH="1">
                        <a:off x="2589" y="3057"/>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5" name="Line 133"/>
                      <p:cNvSpPr>
                        <a:spLocks noChangeShapeType="1"/>
                      </p:cNvSpPr>
                      <p:nvPr/>
                    </p:nvSpPr>
                    <p:spPr bwMode="auto">
                      <a:xfrm flipH="1">
                        <a:off x="2589" y="2499"/>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6" name="Line 134"/>
                      <p:cNvSpPr>
                        <a:spLocks noChangeShapeType="1"/>
                      </p:cNvSpPr>
                      <p:nvPr/>
                    </p:nvSpPr>
                    <p:spPr bwMode="auto">
                      <a:xfrm flipH="1">
                        <a:off x="2589" y="1940"/>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7" name="Line 135"/>
                      <p:cNvSpPr>
                        <a:spLocks noChangeShapeType="1"/>
                      </p:cNvSpPr>
                      <p:nvPr/>
                    </p:nvSpPr>
                    <p:spPr bwMode="auto">
                      <a:xfrm flipH="1">
                        <a:off x="2589" y="1383"/>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8" name="Line 136"/>
                      <p:cNvSpPr>
                        <a:spLocks noChangeShapeType="1"/>
                      </p:cNvSpPr>
                      <p:nvPr/>
                    </p:nvSpPr>
                    <p:spPr bwMode="auto">
                      <a:xfrm flipH="1">
                        <a:off x="2589" y="823"/>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29" name="Line 137"/>
                      <p:cNvSpPr>
                        <a:spLocks noChangeShapeType="1"/>
                      </p:cNvSpPr>
                      <p:nvPr/>
                    </p:nvSpPr>
                    <p:spPr bwMode="auto">
                      <a:xfrm flipH="1">
                        <a:off x="2589" y="264"/>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0" name="Line 138"/>
                      <p:cNvSpPr>
                        <a:spLocks noChangeShapeType="1"/>
                      </p:cNvSpPr>
                      <p:nvPr/>
                    </p:nvSpPr>
                    <p:spPr bwMode="auto">
                      <a:xfrm flipH="1">
                        <a:off x="2636" y="2778"/>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1" name="Line 139"/>
                      <p:cNvSpPr>
                        <a:spLocks noChangeShapeType="1"/>
                      </p:cNvSpPr>
                      <p:nvPr/>
                    </p:nvSpPr>
                    <p:spPr bwMode="auto">
                      <a:xfrm flipH="1">
                        <a:off x="2636" y="2219"/>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2" name="Line 140"/>
                      <p:cNvSpPr>
                        <a:spLocks noChangeShapeType="1"/>
                      </p:cNvSpPr>
                      <p:nvPr/>
                    </p:nvSpPr>
                    <p:spPr bwMode="auto">
                      <a:xfrm flipH="1">
                        <a:off x="2636" y="1659"/>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3" name="Line 141"/>
                      <p:cNvSpPr>
                        <a:spLocks noChangeShapeType="1"/>
                      </p:cNvSpPr>
                      <p:nvPr/>
                    </p:nvSpPr>
                    <p:spPr bwMode="auto">
                      <a:xfrm flipH="1">
                        <a:off x="2636" y="1102"/>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4" name="Line 142"/>
                      <p:cNvSpPr>
                        <a:spLocks noChangeShapeType="1"/>
                      </p:cNvSpPr>
                      <p:nvPr/>
                    </p:nvSpPr>
                    <p:spPr bwMode="auto">
                      <a:xfrm flipH="1">
                        <a:off x="2636" y="543"/>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5" name="Line 143"/>
                      <p:cNvSpPr>
                        <a:spLocks noChangeShapeType="1"/>
                      </p:cNvSpPr>
                      <p:nvPr/>
                    </p:nvSpPr>
                    <p:spPr bwMode="auto">
                      <a:xfrm>
                        <a:off x="2934" y="2499"/>
                        <a:ext cx="28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6" name="Line 144"/>
                      <p:cNvSpPr>
                        <a:spLocks noChangeShapeType="1"/>
                      </p:cNvSpPr>
                      <p:nvPr/>
                    </p:nvSpPr>
                    <p:spPr bwMode="auto">
                      <a:xfrm>
                        <a:off x="2934" y="1940"/>
                        <a:ext cx="28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7" name="Line 145"/>
                      <p:cNvSpPr>
                        <a:spLocks noChangeShapeType="1"/>
                      </p:cNvSpPr>
                      <p:nvPr/>
                    </p:nvSpPr>
                    <p:spPr bwMode="auto">
                      <a:xfrm>
                        <a:off x="2934" y="1383"/>
                        <a:ext cx="28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8" name="Line 146"/>
                      <p:cNvSpPr>
                        <a:spLocks noChangeShapeType="1"/>
                      </p:cNvSpPr>
                      <p:nvPr/>
                    </p:nvSpPr>
                    <p:spPr bwMode="auto">
                      <a:xfrm>
                        <a:off x="2934" y="823"/>
                        <a:ext cx="28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39" name="Line 147"/>
                      <p:cNvSpPr>
                        <a:spLocks noChangeShapeType="1"/>
                      </p:cNvSpPr>
                      <p:nvPr/>
                    </p:nvSpPr>
                    <p:spPr bwMode="auto">
                      <a:xfrm>
                        <a:off x="2934" y="264"/>
                        <a:ext cx="28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40" name="Freeform 148"/>
                      <p:cNvSpPr>
                        <a:spLocks/>
                      </p:cNvSpPr>
                      <p:nvPr/>
                    </p:nvSpPr>
                    <p:spPr bwMode="auto">
                      <a:xfrm>
                        <a:off x="3169" y="504"/>
                        <a:ext cx="2349" cy="2168"/>
                      </a:xfrm>
                      <a:custGeom>
                        <a:avLst/>
                        <a:gdLst>
                          <a:gd name="T0" fmla="*/ 0 w 3594"/>
                          <a:gd name="T1" fmla="*/ 1991 h 3359"/>
                          <a:gd name="T2" fmla="*/ 359 w 3594"/>
                          <a:gd name="T3" fmla="*/ 2250 h 3359"/>
                          <a:gd name="T4" fmla="*/ 718 w 3594"/>
                          <a:gd name="T5" fmla="*/ 2640 h 3359"/>
                          <a:gd name="T6" fmla="*/ 1078 w 3594"/>
                          <a:gd name="T7" fmla="*/ 3029 h 3359"/>
                          <a:gd name="T8" fmla="*/ 1243 w 3594"/>
                          <a:gd name="T9" fmla="*/ 3359 h 3359"/>
                          <a:gd name="T10" fmla="*/ 1437 w 3594"/>
                          <a:gd name="T11" fmla="*/ 3116 h 3359"/>
                          <a:gd name="T12" fmla="*/ 1796 w 3594"/>
                          <a:gd name="T13" fmla="*/ 2337 h 3359"/>
                          <a:gd name="T14" fmla="*/ 2156 w 3594"/>
                          <a:gd name="T15" fmla="*/ 1558 h 3359"/>
                          <a:gd name="T16" fmla="*/ 2515 w 3594"/>
                          <a:gd name="T17" fmla="*/ 1125 h 3359"/>
                          <a:gd name="T18" fmla="*/ 2876 w 3594"/>
                          <a:gd name="T19" fmla="*/ 779 h 3359"/>
                          <a:gd name="T20" fmla="*/ 3235 w 3594"/>
                          <a:gd name="T21" fmla="*/ 433 h 3359"/>
                          <a:gd name="T22" fmla="*/ 3594 w 3594"/>
                          <a:gd name="T23" fmla="*/ 0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4" h="3359">
                            <a:moveTo>
                              <a:pt x="0" y="1991"/>
                            </a:moveTo>
                            <a:lnTo>
                              <a:pt x="359" y="2250"/>
                            </a:lnTo>
                            <a:lnTo>
                              <a:pt x="718" y="2640"/>
                            </a:lnTo>
                            <a:lnTo>
                              <a:pt x="1078" y="3029"/>
                            </a:lnTo>
                            <a:lnTo>
                              <a:pt x="1243" y="3359"/>
                            </a:lnTo>
                            <a:lnTo>
                              <a:pt x="1437" y="3116"/>
                            </a:lnTo>
                            <a:lnTo>
                              <a:pt x="1796" y="2337"/>
                            </a:lnTo>
                            <a:lnTo>
                              <a:pt x="2156" y="1558"/>
                            </a:lnTo>
                            <a:lnTo>
                              <a:pt x="2515" y="1125"/>
                            </a:lnTo>
                            <a:lnTo>
                              <a:pt x="2876" y="779"/>
                            </a:lnTo>
                            <a:lnTo>
                              <a:pt x="3235" y="433"/>
                            </a:lnTo>
                            <a:lnTo>
                              <a:pt x="3594"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341" name="Freeform 149"/>
                      <p:cNvSpPr>
                        <a:spLocks/>
                      </p:cNvSpPr>
                      <p:nvPr/>
                    </p:nvSpPr>
                    <p:spPr bwMode="auto">
                      <a:xfrm>
                        <a:off x="3169" y="2687"/>
                        <a:ext cx="2349" cy="106"/>
                      </a:xfrm>
                      <a:custGeom>
                        <a:avLst/>
                        <a:gdLst>
                          <a:gd name="T0" fmla="*/ 0 w 3594"/>
                          <a:gd name="T1" fmla="*/ 164 h 164"/>
                          <a:gd name="T2" fmla="*/ 359 w 3594"/>
                          <a:gd name="T3" fmla="*/ 78 h 164"/>
                          <a:gd name="T4" fmla="*/ 718 w 3594"/>
                          <a:gd name="T5" fmla="*/ 78 h 164"/>
                          <a:gd name="T6" fmla="*/ 1078 w 3594"/>
                          <a:gd name="T7" fmla="*/ 78 h 164"/>
                          <a:gd name="T8" fmla="*/ 1243 w 3594"/>
                          <a:gd name="T9" fmla="*/ 0 h 164"/>
                          <a:gd name="T10" fmla="*/ 1437 w 3594"/>
                          <a:gd name="T11" fmla="*/ 78 h 164"/>
                          <a:gd name="T12" fmla="*/ 1796 w 3594"/>
                          <a:gd name="T13" fmla="*/ 164 h 164"/>
                          <a:gd name="T14" fmla="*/ 2156 w 3594"/>
                          <a:gd name="T15" fmla="*/ 121 h 164"/>
                          <a:gd name="T16" fmla="*/ 2515 w 3594"/>
                          <a:gd name="T17" fmla="*/ 78 h 164"/>
                          <a:gd name="T18" fmla="*/ 2876 w 3594"/>
                          <a:gd name="T19" fmla="*/ 121 h 164"/>
                          <a:gd name="T20" fmla="*/ 3235 w 3594"/>
                          <a:gd name="T21" fmla="*/ 164 h 164"/>
                          <a:gd name="T22" fmla="*/ 3594 w 3594"/>
                          <a:gd name="T23" fmla="*/ 7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4" h="164">
                            <a:moveTo>
                              <a:pt x="0" y="164"/>
                            </a:moveTo>
                            <a:lnTo>
                              <a:pt x="359" y="78"/>
                            </a:lnTo>
                            <a:lnTo>
                              <a:pt x="718" y="78"/>
                            </a:lnTo>
                            <a:lnTo>
                              <a:pt x="1078" y="78"/>
                            </a:lnTo>
                            <a:lnTo>
                              <a:pt x="1243" y="0"/>
                            </a:lnTo>
                            <a:lnTo>
                              <a:pt x="1437" y="78"/>
                            </a:lnTo>
                            <a:lnTo>
                              <a:pt x="1796" y="164"/>
                            </a:lnTo>
                            <a:lnTo>
                              <a:pt x="2156" y="121"/>
                            </a:lnTo>
                            <a:lnTo>
                              <a:pt x="2515" y="78"/>
                            </a:lnTo>
                            <a:lnTo>
                              <a:pt x="2876" y="121"/>
                            </a:lnTo>
                            <a:lnTo>
                              <a:pt x="3235" y="164"/>
                            </a:lnTo>
                            <a:lnTo>
                              <a:pt x="3594" y="78"/>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342" name="Line 150"/>
                      <p:cNvSpPr>
                        <a:spLocks noChangeShapeType="1"/>
                      </p:cNvSpPr>
                      <p:nvPr/>
                    </p:nvSpPr>
                    <p:spPr bwMode="auto">
                      <a:xfrm flipV="1">
                        <a:off x="3875" y="2499"/>
                        <a:ext cx="0" cy="39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43" name="Rectangle 151"/>
                      <p:cNvSpPr>
                        <a:spLocks noChangeArrowheads="1"/>
                      </p:cNvSpPr>
                      <p:nvPr/>
                    </p:nvSpPr>
                    <p:spPr bwMode="auto">
                      <a:xfrm>
                        <a:off x="3804" y="2882"/>
                        <a:ext cx="142" cy="14"/>
                      </a:xfrm>
                      <a:prstGeom prst="rect">
                        <a:avLst/>
                      </a:prstGeom>
                      <a:solidFill>
                        <a:srgbClr val="FF0000"/>
                      </a:solidFill>
                      <a:ln w="28575">
                        <a:solidFill>
                          <a:srgbClr val="FF0000"/>
                        </a:solidFill>
                        <a:miter lim="800000"/>
                        <a:headEnd/>
                        <a:tailEnd/>
                      </a:ln>
                    </p:spPr>
                    <p:txBody>
                      <a:bodyPr/>
                      <a:lstStyle/>
                      <a:p>
                        <a:endParaRPr lang="de-DE"/>
                      </a:p>
                    </p:txBody>
                  </p:sp>
                  <p:sp>
                    <p:nvSpPr>
                      <p:cNvPr id="648344" name="Rectangle 152"/>
                      <p:cNvSpPr>
                        <a:spLocks noChangeArrowheads="1"/>
                      </p:cNvSpPr>
                      <p:nvPr/>
                    </p:nvSpPr>
                    <p:spPr bwMode="auto">
                      <a:xfrm>
                        <a:off x="3804" y="2491"/>
                        <a:ext cx="142" cy="14"/>
                      </a:xfrm>
                      <a:prstGeom prst="rect">
                        <a:avLst/>
                      </a:prstGeom>
                      <a:solidFill>
                        <a:srgbClr val="FF0000"/>
                      </a:solidFill>
                      <a:ln w="28575">
                        <a:solidFill>
                          <a:srgbClr val="FF0000"/>
                        </a:solidFill>
                        <a:miter lim="800000"/>
                        <a:headEnd/>
                        <a:tailEnd/>
                      </a:ln>
                    </p:spPr>
                    <p:txBody>
                      <a:bodyPr/>
                      <a:lstStyle/>
                      <a:p>
                        <a:endParaRPr lang="de-DE"/>
                      </a:p>
                    </p:txBody>
                  </p:sp>
                  <p:sp>
                    <p:nvSpPr>
                      <p:cNvPr id="648345" name="Line 153"/>
                      <p:cNvSpPr>
                        <a:spLocks noChangeShapeType="1"/>
                      </p:cNvSpPr>
                      <p:nvPr/>
                    </p:nvSpPr>
                    <p:spPr bwMode="auto">
                      <a:xfrm>
                        <a:off x="10355" y="3138"/>
                        <a:ext cx="286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46" name="Line 154"/>
                      <p:cNvSpPr>
                        <a:spLocks noChangeShapeType="1"/>
                      </p:cNvSpPr>
                      <p:nvPr/>
                    </p:nvSpPr>
                    <p:spPr bwMode="auto">
                      <a:xfrm>
                        <a:off x="10355" y="3138"/>
                        <a:ext cx="0" cy="9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47" name="Line 155"/>
                      <p:cNvSpPr>
                        <a:spLocks noChangeShapeType="1"/>
                      </p:cNvSpPr>
                      <p:nvPr/>
                    </p:nvSpPr>
                    <p:spPr bwMode="auto">
                      <a:xfrm>
                        <a:off x="10833" y="3138"/>
                        <a:ext cx="0" cy="9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48" name="Line 156"/>
                      <p:cNvSpPr>
                        <a:spLocks noChangeShapeType="1"/>
                      </p:cNvSpPr>
                      <p:nvPr/>
                    </p:nvSpPr>
                    <p:spPr bwMode="auto">
                      <a:xfrm>
                        <a:off x="11312" y="3138"/>
                        <a:ext cx="0" cy="9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49" name="Line 157"/>
                      <p:cNvSpPr>
                        <a:spLocks noChangeShapeType="1"/>
                      </p:cNvSpPr>
                      <p:nvPr/>
                    </p:nvSpPr>
                    <p:spPr bwMode="auto">
                      <a:xfrm>
                        <a:off x="11789" y="3138"/>
                        <a:ext cx="0" cy="9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0" name="Line 158"/>
                      <p:cNvSpPr>
                        <a:spLocks noChangeShapeType="1"/>
                      </p:cNvSpPr>
                      <p:nvPr/>
                    </p:nvSpPr>
                    <p:spPr bwMode="auto">
                      <a:xfrm>
                        <a:off x="12267" y="3138"/>
                        <a:ext cx="0" cy="9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1" name="Line 159"/>
                      <p:cNvSpPr>
                        <a:spLocks noChangeShapeType="1"/>
                      </p:cNvSpPr>
                      <p:nvPr/>
                    </p:nvSpPr>
                    <p:spPr bwMode="auto">
                      <a:xfrm>
                        <a:off x="12743" y="3138"/>
                        <a:ext cx="0" cy="9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2" name="Line 160"/>
                      <p:cNvSpPr>
                        <a:spLocks noChangeShapeType="1"/>
                      </p:cNvSpPr>
                      <p:nvPr/>
                    </p:nvSpPr>
                    <p:spPr bwMode="auto">
                      <a:xfrm>
                        <a:off x="13222" y="3138"/>
                        <a:ext cx="0" cy="9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3" name="Line 161"/>
                      <p:cNvSpPr>
                        <a:spLocks noChangeShapeType="1"/>
                      </p:cNvSpPr>
                      <p:nvPr/>
                    </p:nvSpPr>
                    <p:spPr bwMode="auto">
                      <a:xfrm>
                        <a:off x="10594" y="3138"/>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4" name="Line 162"/>
                      <p:cNvSpPr>
                        <a:spLocks noChangeShapeType="1"/>
                      </p:cNvSpPr>
                      <p:nvPr/>
                    </p:nvSpPr>
                    <p:spPr bwMode="auto">
                      <a:xfrm>
                        <a:off x="11073" y="3138"/>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5" name="Line 163"/>
                      <p:cNvSpPr>
                        <a:spLocks noChangeShapeType="1"/>
                      </p:cNvSpPr>
                      <p:nvPr/>
                    </p:nvSpPr>
                    <p:spPr bwMode="auto">
                      <a:xfrm>
                        <a:off x="11551" y="3138"/>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6" name="Line 164"/>
                      <p:cNvSpPr>
                        <a:spLocks noChangeShapeType="1"/>
                      </p:cNvSpPr>
                      <p:nvPr/>
                    </p:nvSpPr>
                    <p:spPr bwMode="auto">
                      <a:xfrm>
                        <a:off x="12028" y="3138"/>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7" name="Line 165"/>
                      <p:cNvSpPr>
                        <a:spLocks noChangeShapeType="1"/>
                      </p:cNvSpPr>
                      <p:nvPr/>
                    </p:nvSpPr>
                    <p:spPr bwMode="auto">
                      <a:xfrm>
                        <a:off x="12506" y="3138"/>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8" name="Line 166"/>
                      <p:cNvSpPr>
                        <a:spLocks noChangeShapeType="1"/>
                      </p:cNvSpPr>
                      <p:nvPr/>
                    </p:nvSpPr>
                    <p:spPr bwMode="auto">
                      <a:xfrm>
                        <a:off x="12982" y="3138"/>
                        <a:ext cx="0" cy="4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59" name="Line 167"/>
                      <p:cNvSpPr>
                        <a:spLocks noChangeShapeType="1"/>
                      </p:cNvSpPr>
                      <p:nvPr/>
                    </p:nvSpPr>
                    <p:spPr bwMode="auto">
                      <a:xfrm flipV="1">
                        <a:off x="10355" y="308"/>
                        <a:ext cx="0" cy="2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0" name="Line 168"/>
                      <p:cNvSpPr>
                        <a:spLocks noChangeShapeType="1"/>
                      </p:cNvSpPr>
                      <p:nvPr/>
                    </p:nvSpPr>
                    <p:spPr bwMode="auto">
                      <a:xfrm flipV="1">
                        <a:off x="10833" y="308"/>
                        <a:ext cx="0" cy="2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1" name="Line 169"/>
                      <p:cNvSpPr>
                        <a:spLocks noChangeShapeType="1"/>
                      </p:cNvSpPr>
                      <p:nvPr/>
                    </p:nvSpPr>
                    <p:spPr bwMode="auto">
                      <a:xfrm flipV="1">
                        <a:off x="11312" y="308"/>
                        <a:ext cx="0" cy="2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2" name="Line 170"/>
                      <p:cNvSpPr>
                        <a:spLocks noChangeShapeType="1"/>
                      </p:cNvSpPr>
                      <p:nvPr/>
                    </p:nvSpPr>
                    <p:spPr bwMode="auto">
                      <a:xfrm flipV="1">
                        <a:off x="11789" y="308"/>
                        <a:ext cx="0" cy="2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3" name="Line 171"/>
                      <p:cNvSpPr>
                        <a:spLocks noChangeShapeType="1"/>
                      </p:cNvSpPr>
                      <p:nvPr/>
                    </p:nvSpPr>
                    <p:spPr bwMode="auto">
                      <a:xfrm flipV="1">
                        <a:off x="12267" y="308"/>
                        <a:ext cx="0" cy="2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4" name="Line 172"/>
                      <p:cNvSpPr>
                        <a:spLocks noChangeShapeType="1"/>
                      </p:cNvSpPr>
                      <p:nvPr/>
                    </p:nvSpPr>
                    <p:spPr bwMode="auto">
                      <a:xfrm flipV="1">
                        <a:off x="12743" y="308"/>
                        <a:ext cx="0" cy="2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5" name="Line 173"/>
                      <p:cNvSpPr>
                        <a:spLocks noChangeShapeType="1"/>
                      </p:cNvSpPr>
                      <p:nvPr/>
                    </p:nvSpPr>
                    <p:spPr bwMode="auto">
                      <a:xfrm flipV="1">
                        <a:off x="13222" y="308"/>
                        <a:ext cx="0" cy="28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6" name="Line 174"/>
                      <p:cNvSpPr>
                        <a:spLocks noChangeShapeType="1"/>
                      </p:cNvSpPr>
                      <p:nvPr/>
                    </p:nvSpPr>
                    <p:spPr bwMode="auto">
                      <a:xfrm flipV="1">
                        <a:off x="10116" y="308"/>
                        <a:ext cx="0" cy="28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7" name="Line 175"/>
                      <p:cNvSpPr>
                        <a:spLocks noChangeShapeType="1"/>
                      </p:cNvSpPr>
                      <p:nvPr/>
                    </p:nvSpPr>
                    <p:spPr bwMode="auto">
                      <a:xfrm flipH="1">
                        <a:off x="10022" y="3138"/>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8" name="Line 176"/>
                      <p:cNvSpPr>
                        <a:spLocks noChangeShapeType="1"/>
                      </p:cNvSpPr>
                      <p:nvPr/>
                    </p:nvSpPr>
                    <p:spPr bwMode="auto">
                      <a:xfrm flipH="1">
                        <a:off x="10022" y="2573"/>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69" name="Line 177"/>
                      <p:cNvSpPr>
                        <a:spLocks noChangeShapeType="1"/>
                      </p:cNvSpPr>
                      <p:nvPr/>
                    </p:nvSpPr>
                    <p:spPr bwMode="auto">
                      <a:xfrm flipH="1">
                        <a:off x="10022" y="2006"/>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0" name="Line 178"/>
                      <p:cNvSpPr>
                        <a:spLocks noChangeShapeType="1"/>
                      </p:cNvSpPr>
                      <p:nvPr/>
                    </p:nvSpPr>
                    <p:spPr bwMode="auto">
                      <a:xfrm flipH="1">
                        <a:off x="10022" y="1439"/>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1" name="Line 179"/>
                      <p:cNvSpPr>
                        <a:spLocks noChangeShapeType="1"/>
                      </p:cNvSpPr>
                      <p:nvPr/>
                    </p:nvSpPr>
                    <p:spPr bwMode="auto">
                      <a:xfrm flipH="1">
                        <a:off x="10022" y="873"/>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2" name="Line 180"/>
                      <p:cNvSpPr>
                        <a:spLocks noChangeShapeType="1"/>
                      </p:cNvSpPr>
                      <p:nvPr/>
                    </p:nvSpPr>
                    <p:spPr bwMode="auto">
                      <a:xfrm flipH="1">
                        <a:off x="10022" y="308"/>
                        <a:ext cx="94"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3" name="Line 181"/>
                      <p:cNvSpPr>
                        <a:spLocks noChangeShapeType="1"/>
                      </p:cNvSpPr>
                      <p:nvPr/>
                    </p:nvSpPr>
                    <p:spPr bwMode="auto">
                      <a:xfrm flipH="1">
                        <a:off x="10069" y="2855"/>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4" name="Line 182"/>
                      <p:cNvSpPr>
                        <a:spLocks noChangeShapeType="1"/>
                      </p:cNvSpPr>
                      <p:nvPr/>
                    </p:nvSpPr>
                    <p:spPr bwMode="auto">
                      <a:xfrm flipH="1">
                        <a:off x="10069" y="2289"/>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5" name="Line 183"/>
                      <p:cNvSpPr>
                        <a:spLocks noChangeShapeType="1"/>
                      </p:cNvSpPr>
                      <p:nvPr/>
                    </p:nvSpPr>
                    <p:spPr bwMode="auto">
                      <a:xfrm flipH="1">
                        <a:off x="10069" y="1723"/>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6" name="Line 184"/>
                      <p:cNvSpPr>
                        <a:spLocks noChangeShapeType="1"/>
                      </p:cNvSpPr>
                      <p:nvPr/>
                    </p:nvSpPr>
                    <p:spPr bwMode="auto">
                      <a:xfrm flipH="1">
                        <a:off x="10069" y="1156"/>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7" name="Line 185"/>
                      <p:cNvSpPr>
                        <a:spLocks noChangeShapeType="1"/>
                      </p:cNvSpPr>
                      <p:nvPr/>
                    </p:nvSpPr>
                    <p:spPr bwMode="auto">
                      <a:xfrm flipH="1">
                        <a:off x="10069" y="591"/>
                        <a:ext cx="4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78" name="Rectangle 186"/>
                      <p:cNvSpPr>
                        <a:spLocks noChangeArrowheads="1"/>
                      </p:cNvSpPr>
                      <p:nvPr/>
                    </p:nvSpPr>
                    <p:spPr bwMode="auto">
                      <a:xfrm>
                        <a:off x="9730" y="3071"/>
                        <a:ext cx="28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1000</a:t>
                        </a:r>
                        <a:endParaRPr lang="ru-RU"/>
                      </a:p>
                    </p:txBody>
                  </p:sp>
                  <p:sp>
                    <p:nvSpPr>
                      <p:cNvPr id="648379" name="Rectangle 187"/>
                      <p:cNvSpPr>
                        <a:spLocks noChangeArrowheads="1"/>
                      </p:cNvSpPr>
                      <p:nvPr/>
                    </p:nvSpPr>
                    <p:spPr bwMode="auto">
                      <a:xfrm>
                        <a:off x="9730" y="2505"/>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1100</a:t>
                        </a:r>
                        <a:endParaRPr lang="ru-RU"/>
                      </a:p>
                    </p:txBody>
                  </p:sp>
                  <p:sp>
                    <p:nvSpPr>
                      <p:cNvPr id="648380" name="Rectangle 188"/>
                      <p:cNvSpPr>
                        <a:spLocks noChangeArrowheads="1"/>
                      </p:cNvSpPr>
                      <p:nvPr/>
                    </p:nvSpPr>
                    <p:spPr bwMode="auto">
                      <a:xfrm>
                        <a:off x="9730" y="1938"/>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1200</a:t>
                        </a:r>
                        <a:endParaRPr lang="ru-RU"/>
                      </a:p>
                    </p:txBody>
                  </p:sp>
                  <p:sp>
                    <p:nvSpPr>
                      <p:cNvPr id="648381" name="Rectangle 189"/>
                      <p:cNvSpPr>
                        <a:spLocks noChangeArrowheads="1"/>
                      </p:cNvSpPr>
                      <p:nvPr/>
                    </p:nvSpPr>
                    <p:spPr bwMode="auto">
                      <a:xfrm>
                        <a:off x="9730" y="1373"/>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1300</a:t>
                        </a:r>
                        <a:endParaRPr lang="ru-RU"/>
                      </a:p>
                    </p:txBody>
                  </p:sp>
                  <p:sp>
                    <p:nvSpPr>
                      <p:cNvPr id="648382" name="Rectangle 190"/>
                      <p:cNvSpPr>
                        <a:spLocks noChangeArrowheads="1"/>
                      </p:cNvSpPr>
                      <p:nvPr/>
                    </p:nvSpPr>
                    <p:spPr bwMode="auto">
                      <a:xfrm>
                        <a:off x="9730" y="808"/>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1400</a:t>
                        </a:r>
                        <a:endParaRPr lang="ru-RU"/>
                      </a:p>
                    </p:txBody>
                  </p:sp>
                  <p:sp>
                    <p:nvSpPr>
                      <p:cNvPr id="648383" name="Rectangle 191"/>
                      <p:cNvSpPr>
                        <a:spLocks noChangeArrowheads="1"/>
                      </p:cNvSpPr>
                      <p:nvPr/>
                    </p:nvSpPr>
                    <p:spPr bwMode="auto">
                      <a:xfrm>
                        <a:off x="9730" y="241"/>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1500</a:t>
                        </a:r>
                        <a:endParaRPr lang="ru-RU"/>
                      </a:p>
                    </p:txBody>
                  </p:sp>
                  <p:sp>
                    <p:nvSpPr>
                      <p:cNvPr id="648384" name="Line 192"/>
                      <p:cNvSpPr>
                        <a:spLocks noChangeShapeType="1"/>
                      </p:cNvSpPr>
                      <p:nvPr/>
                    </p:nvSpPr>
                    <p:spPr bwMode="auto">
                      <a:xfrm>
                        <a:off x="10355" y="2573"/>
                        <a:ext cx="286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85" name="Line 193"/>
                      <p:cNvSpPr>
                        <a:spLocks noChangeShapeType="1"/>
                      </p:cNvSpPr>
                      <p:nvPr/>
                    </p:nvSpPr>
                    <p:spPr bwMode="auto">
                      <a:xfrm>
                        <a:off x="10355" y="2006"/>
                        <a:ext cx="286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86" name="Line 194"/>
                      <p:cNvSpPr>
                        <a:spLocks noChangeShapeType="1"/>
                      </p:cNvSpPr>
                      <p:nvPr/>
                    </p:nvSpPr>
                    <p:spPr bwMode="auto">
                      <a:xfrm>
                        <a:off x="10355" y="1439"/>
                        <a:ext cx="286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87" name="Line 195"/>
                      <p:cNvSpPr>
                        <a:spLocks noChangeShapeType="1"/>
                      </p:cNvSpPr>
                      <p:nvPr/>
                    </p:nvSpPr>
                    <p:spPr bwMode="auto">
                      <a:xfrm>
                        <a:off x="10355" y="873"/>
                        <a:ext cx="286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88" name="Line 196"/>
                      <p:cNvSpPr>
                        <a:spLocks noChangeShapeType="1"/>
                      </p:cNvSpPr>
                      <p:nvPr/>
                    </p:nvSpPr>
                    <p:spPr bwMode="auto">
                      <a:xfrm>
                        <a:off x="10355" y="308"/>
                        <a:ext cx="286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89" name="Freeform 197"/>
                      <p:cNvSpPr>
                        <a:spLocks/>
                      </p:cNvSpPr>
                      <p:nvPr/>
                    </p:nvSpPr>
                    <p:spPr bwMode="auto">
                      <a:xfrm>
                        <a:off x="10594" y="438"/>
                        <a:ext cx="2628" cy="1612"/>
                      </a:xfrm>
                      <a:custGeom>
                        <a:avLst/>
                        <a:gdLst>
                          <a:gd name="T0" fmla="*/ 0 w 4019"/>
                          <a:gd name="T1" fmla="*/ 895 h 2500"/>
                          <a:gd name="T2" fmla="*/ 365 w 4019"/>
                          <a:gd name="T3" fmla="*/ 719 h 2500"/>
                          <a:gd name="T4" fmla="*/ 730 w 4019"/>
                          <a:gd name="T5" fmla="*/ 895 h 2500"/>
                          <a:gd name="T6" fmla="*/ 1097 w 4019"/>
                          <a:gd name="T7" fmla="*/ 1070 h 2500"/>
                          <a:gd name="T8" fmla="*/ 1462 w 4019"/>
                          <a:gd name="T9" fmla="*/ 1404 h 2500"/>
                          <a:gd name="T10" fmla="*/ 1827 w 4019"/>
                          <a:gd name="T11" fmla="*/ 2035 h 2500"/>
                          <a:gd name="T12" fmla="*/ 2192 w 4019"/>
                          <a:gd name="T13" fmla="*/ 2500 h 2500"/>
                          <a:gd name="T14" fmla="*/ 2238 w 4019"/>
                          <a:gd name="T15" fmla="*/ 2421 h 2500"/>
                          <a:gd name="T16" fmla="*/ 2558 w 4019"/>
                          <a:gd name="T17" fmla="*/ 1755 h 2500"/>
                          <a:gd name="T18" fmla="*/ 2923 w 4019"/>
                          <a:gd name="T19" fmla="*/ 1228 h 2500"/>
                          <a:gd name="T20" fmla="*/ 3288 w 4019"/>
                          <a:gd name="T21" fmla="*/ 675 h 2500"/>
                          <a:gd name="T22" fmla="*/ 3654 w 4019"/>
                          <a:gd name="T23" fmla="*/ 351 h 2500"/>
                          <a:gd name="T24" fmla="*/ 4019 w 4019"/>
                          <a:gd name="T25" fmla="*/ 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9" h="2500">
                            <a:moveTo>
                              <a:pt x="0" y="895"/>
                            </a:moveTo>
                            <a:lnTo>
                              <a:pt x="365" y="719"/>
                            </a:lnTo>
                            <a:lnTo>
                              <a:pt x="730" y="895"/>
                            </a:lnTo>
                            <a:lnTo>
                              <a:pt x="1097" y="1070"/>
                            </a:lnTo>
                            <a:lnTo>
                              <a:pt x="1462" y="1404"/>
                            </a:lnTo>
                            <a:lnTo>
                              <a:pt x="1827" y="2035"/>
                            </a:lnTo>
                            <a:lnTo>
                              <a:pt x="2192" y="2500"/>
                            </a:lnTo>
                            <a:lnTo>
                              <a:pt x="2238" y="2421"/>
                            </a:lnTo>
                            <a:lnTo>
                              <a:pt x="2558" y="1755"/>
                            </a:lnTo>
                            <a:lnTo>
                              <a:pt x="2923" y="1228"/>
                            </a:lnTo>
                            <a:lnTo>
                              <a:pt x="3288" y="675"/>
                            </a:lnTo>
                            <a:lnTo>
                              <a:pt x="3654" y="351"/>
                            </a:lnTo>
                            <a:lnTo>
                              <a:pt x="4019"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390" name="Freeform 198"/>
                      <p:cNvSpPr>
                        <a:spLocks/>
                      </p:cNvSpPr>
                      <p:nvPr/>
                    </p:nvSpPr>
                    <p:spPr bwMode="auto">
                      <a:xfrm>
                        <a:off x="10594" y="438"/>
                        <a:ext cx="2628" cy="1612"/>
                      </a:xfrm>
                      <a:custGeom>
                        <a:avLst/>
                        <a:gdLst>
                          <a:gd name="T0" fmla="*/ 0 w 4019"/>
                          <a:gd name="T1" fmla="*/ 895 h 2500"/>
                          <a:gd name="T2" fmla="*/ 365 w 4019"/>
                          <a:gd name="T3" fmla="*/ 719 h 2500"/>
                          <a:gd name="T4" fmla="*/ 730 w 4019"/>
                          <a:gd name="T5" fmla="*/ 895 h 2500"/>
                          <a:gd name="T6" fmla="*/ 1097 w 4019"/>
                          <a:gd name="T7" fmla="*/ 1070 h 2500"/>
                          <a:gd name="T8" fmla="*/ 1462 w 4019"/>
                          <a:gd name="T9" fmla="*/ 1404 h 2500"/>
                          <a:gd name="T10" fmla="*/ 1827 w 4019"/>
                          <a:gd name="T11" fmla="*/ 2035 h 2500"/>
                          <a:gd name="T12" fmla="*/ 2192 w 4019"/>
                          <a:gd name="T13" fmla="*/ 2500 h 2500"/>
                          <a:gd name="T14" fmla="*/ 2238 w 4019"/>
                          <a:gd name="T15" fmla="*/ 2421 h 2500"/>
                          <a:gd name="T16" fmla="*/ 2558 w 4019"/>
                          <a:gd name="T17" fmla="*/ 1755 h 2500"/>
                          <a:gd name="T18" fmla="*/ 2923 w 4019"/>
                          <a:gd name="T19" fmla="*/ 1228 h 2500"/>
                          <a:gd name="T20" fmla="*/ 3288 w 4019"/>
                          <a:gd name="T21" fmla="*/ 675 h 2500"/>
                          <a:gd name="T22" fmla="*/ 3654 w 4019"/>
                          <a:gd name="T23" fmla="*/ 351 h 2500"/>
                          <a:gd name="T24" fmla="*/ 4019 w 4019"/>
                          <a:gd name="T25" fmla="*/ 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9" h="2500">
                            <a:moveTo>
                              <a:pt x="0" y="895"/>
                            </a:moveTo>
                            <a:lnTo>
                              <a:pt x="365" y="719"/>
                            </a:lnTo>
                            <a:lnTo>
                              <a:pt x="730" y="895"/>
                            </a:lnTo>
                            <a:lnTo>
                              <a:pt x="1097" y="1070"/>
                            </a:lnTo>
                            <a:lnTo>
                              <a:pt x="1462" y="1404"/>
                            </a:lnTo>
                            <a:lnTo>
                              <a:pt x="1827" y="2035"/>
                            </a:lnTo>
                            <a:lnTo>
                              <a:pt x="2192" y="2500"/>
                            </a:lnTo>
                            <a:lnTo>
                              <a:pt x="2238" y="2421"/>
                            </a:lnTo>
                            <a:lnTo>
                              <a:pt x="2558" y="1755"/>
                            </a:lnTo>
                            <a:lnTo>
                              <a:pt x="2923" y="1228"/>
                            </a:lnTo>
                            <a:lnTo>
                              <a:pt x="3288" y="675"/>
                            </a:lnTo>
                            <a:lnTo>
                              <a:pt x="3654" y="351"/>
                            </a:lnTo>
                            <a:lnTo>
                              <a:pt x="40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391" name="Line 199"/>
                      <p:cNvSpPr>
                        <a:spLocks noChangeShapeType="1"/>
                      </p:cNvSpPr>
                      <p:nvPr/>
                    </p:nvSpPr>
                    <p:spPr bwMode="auto">
                      <a:xfrm flipV="1">
                        <a:off x="10833" y="2629"/>
                        <a:ext cx="0" cy="50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92" name="Rectangle 200"/>
                      <p:cNvSpPr>
                        <a:spLocks noChangeArrowheads="1"/>
                      </p:cNvSpPr>
                      <p:nvPr/>
                    </p:nvSpPr>
                    <p:spPr bwMode="auto">
                      <a:xfrm>
                        <a:off x="10763" y="3130"/>
                        <a:ext cx="143" cy="14"/>
                      </a:xfrm>
                      <a:prstGeom prst="rect">
                        <a:avLst/>
                      </a:prstGeom>
                      <a:solidFill>
                        <a:srgbClr val="FF0000"/>
                      </a:solidFill>
                      <a:ln w="28575">
                        <a:solidFill>
                          <a:srgbClr val="FF0000"/>
                        </a:solidFill>
                        <a:miter lim="800000"/>
                        <a:headEnd/>
                        <a:tailEnd/>
                      </a:ln>
                    </p:spPr>
                    <p:txBody>
                      <a:bodyPr/>
                      <a:lstStyle/>
                      <a:p>
                        <a:endParaRPr lang="de-DE"/>
                      </a:p>
                    </p:txBody>
                  </p:sp>
                  <p:sp>
                    <p:nvSpPr>
                      <p:cNvPr id="648393" name="Rectangle 201"/>
                      <p:cNvSpPr>
                        <a:spLocks noChangeArrowheads="1"/>
                      </p:cNvSpPr>
                      <p:nvPr/>
                    </p:nvSpPr>
                    <p:spPr bwMode="auto">
                      <a:xfrm>
                        <a:off x="10763" y="2622"/>
                        <a:ext cx="143" cy="13"/>
                      </a:xfrm>
                      <a:prstGeom prst="rect">
                        <a:avLst/>
                      </a:prstGeom>
                      <a:solidFill>
                        <a:srgbClr val="FF0000"/>
                      </a:solidFill>
                      <a:ln w="28575">
                        <a:solidFill>
                          <a:srgbClr val="FF0000"/>
                        </a:solidFill>
                        <a:miter lim="800000"/>
                        <a:headEnd/>
                        <a:tailEnd/>
                      </a:ln>
                    </p:spPr>
                    <p:txBody>
                      <a:bodyPr/>
                      <a:lstStyle/>
                      <a:p>
                        <a:endParaRPr lang="de-DE"/>
                      </a:p>
                    </p:txBody>
                  </p:sp>
                  <p:sp>
                    <p:nvSpPr>
                      <p:cNvPr id="648394" name="Freeform 202"/>
                      <p:cNvSpPr>
                        <a:spLocks/>
                      </p:cNvSpPr>
                      <p:nvPr/>
                    </p:nvSpPr>
                    <p:spPr bwMode="auto">
                      <a:xfrm>
                        <a:off x="10833" y="2703"/>
                        <a:ext cx="2389" cy="226"/>
                      </a:xfrm>
                      <a:custGeom>
                        <a:avLst/>
                        <a:gdLst>
                          <a:gd name="T0" fmla="*/ 0 w 3654"/>
                          <a:gd name="T1" fmla="*/ 0 h 351"/>
                          <a:gd name="T2" fmla="*/ 365 w 3654"/>
                          <a:gd name="T3" fmla="*/ 132 h 351"/>
                          <a:gd name="T4" fmla="*/ 732 w 3654"/>
                          <a:gd name="T5" fmla="*/ 176 h 351"/>
                          <a:gd name="T6" fmla="*/ 1097 w 3654"/>
                          <a:gd name="T7" fmla="*/ 351 h 351"/>
                          <a:gd name="T8" fmla="*/ 1462 w 3654"/>
                          <a:gd name="T9" fmla="*/ 176 h 351"/>
                          <a:gd name="T10" fmla="*/ 1827 w 3654"/>
                          <a:gd name="T11" fmla="*/ 176 h 351"/>
                          <a:gd name="T12" fmla="*/ 1873 w 3654"/>
                          <a:gd name="T13" fmla="*/ 158 h 351"/>
                          <a:gd name="T14" fmla="*/ 2193 w 3654"/>
                          <a:gd name="T15" fmla="*/ 263 h 351"/>
                          <a:gd name="T16" fmla="*/ 2558 w 3654"/>
                          <a:gd name="T17" fmla="*/ 176 h 351"/>
                          <a:gd name="T18" fmla="*/ 2923 w 3654"/>
                          <a:gd name="T19" fmla="*/ 307 h 351"/>
                          <a:gd name="T20" fmla="*/ 3289 w 3654"/>
                          <a:gd name="T21" fmla="*/ 351 h 351"/>
                          <a:gd name="T22" fmla="*/ 3654 w 3654"/>
                          <a:gd name="T23"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54" h="351">
                            <a:moveTo>
                              <a:pt x="0" y="0"/>
                            </a:moveTo>
                            <a:lnTo>
                              <a:pt x="365" y="132"/>
                            </a:lnTo>
                            <a:lnTo>
                              <a:pt x="732" y="176"/>
                            </a:lnTo>
                            <a:lnTo>
                              <a:pt x="1097" y="351"/>
                            </a:lnTo>
                            <a:lnTo>
                              <a:pt x="1462" y="176"/>
                            </a:lnTo>
                            <a:lnTo>
                              <a:pt x="1827" y="176"/>
                            </a:lnTo>
                            <a:lnTo>
                              <a:pt x="1873" y="158"/>
                            </a:lnTo>
                            <a:lnTo>
                              <a:pt x="2193" y="263"/>
                            </a:lnTo>
                            <a:lnTo>
                              <a:pt x="2558" y="176"/>
                            </a:lnTo>
                            <a:lnTo>
                              <a:pt x="2923" y="307"/>
                            </a:lnTo>
                            <a:lnTo>
                              <a:pt x="3289" y="351"/>
                            </a:lnTo>
                            <a:lnTo>
                              <a:pt x="3654" y="351"/>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395" name="Text Box 203"/>
                      <p:cNvSpPr txBox="1">
                        <a:spLocks noChangeArrowheads="1"/>
                      </p:cNvSpPr>
                      <p:nvPr/>
                    </p:nvSpPr>
                    <p:spPr bwMode="auto">
                      <a:xfrm>
                        <a:off x="10196" y="285"/>
                        <a:ext cx="845"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777" tIns="27388" rIns="54777" bIns="27388"/>
                      <a:lstStyle/>
                      <a:p>
                        <a:endParaRPr lang="ru-RU"/>
                      </a:p>
                    </p:txBody>
                  </p:sp>
                  <p:sp>
                    <p:nvSpPr>
                      <p:cNvPr id="648396" name="Text Box 204"/>
                      <p:cNvSpPr txBox="1">
                        <a:spLocks noChangeArrowheads="1"/>
                      </p:cNvSpPr>
                      <p:nvPr/>
                    </p:nvSpPr>
                    <p:spPr bwMode="auto">
                      <a:xfrm>
                        <a:off x="12820" y="2875"/>
                        <a:ext cx="578"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777" tIns="27388" rIns="54777" bIns="27388"/>
                      <a:lstStyle/>
                      <a:p>
                        <a:endParaRPr lang="ru-RU"/>
                      </a:p>
                    </p:txBody>
                  </p:sp>
                  <p:sp>
                    <p:nvSpPr>
                      <p:cNvPr id="648397" name="Line 205"/>
                      <p:cNvSpPr>
                        <a:spLocks noChangeShapeType="1"/>
                      </p:cNvSpPr>
                      <p:nvPr/>
                    </p:nvSpPr>
                    <p:spPr bwMode="auto">
                      <a:xfrm>
                        <a:off x="3756" y="2684"/>
                        <a:ext cx="231"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98" name="Line 206"/>
                      <p:cNvSpPr>
                        <a:spLocks noChangeShapeType="1"/>
                      </p:cNvSpPr>
                      <p:nvPr/>
                    </p:nvSpPr>
                    <p:spPr bwMode="auto">
                      <a:xfrm>
                        <a:off x="7146" y="2605"/>
                        <a:ext cx="318"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399" name="Line 207"/>
                      <p:cNvSpPr>
                        <a:spLocks noChangeShapeType="1"/>
                      </p:cNvSpPr>
                      <p:nvPr/>
                    </p:nvSpPr>
                    <p:spPr bwMode="auto">
                      <a:xfrm>
                        <a:off x="3763" y="2605"/>
                        <a:ext cx="1" cy="14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00" name="Line 208"/>
                      <p:cNvSpPr>
                        <a:spLocks noChangeShapeType="1"/>
                      </p:cNvSpPr>
                      <p:nvPr/>
                    </p:nvSpPr>
                    <p:spPr bwMode="auto">
                      <a:xfrm>
                        <a:off x="7160" y="2527"/>
                        <a:ext cx="1" cy="14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01" name="Line 209"/>
                      <p:cNvSpPr>
                        <a:spLocks noChangeShapeType="1"/>
                      </p:cNvSpPr>
                      <p:nvPr/>
                    </p:nvSpPr>
                    <p:spPr bwMode="auto">
                      <a:xfrm>
                        <a:off x="3987" y="2605"/>
                        <a:ext cx="2" cy="14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02" name="Line 210"/>
                      <p:cNvSpPr>
                        <a:spLocks noChangeShapeType="1"/>
                      </p:cNvSpPr>
                      <p:nvPr/>
                    </p:nvSpPr>
                    <p:spPr bwMode="auto">
                      <a:xfrm>
                        <a:off x="7435" y="2527"/>
                        <a:ext cx="2" cy="14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03" name="Line 211"/>
                      <p:cNvSpPr>
                        <a:spLocks noChangeShapeType="1"/>
                      </p:cNvSpPr>
                      <p:nvPr/>
                    </p:nvSpPr>
                    <p:spPr bwMode="auto">
                      <a:xfrm>
                        <a:off x="10738" y="2791"/>
                        <a:ext cx="2" cy="14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04" name="Line 212"/>
                      <p:cNvSpPr>
                        <a:spLocks noChangeShapeType="1"/>
                      </p:cNvSpPr>
                      <p:nvPr/>
                    </p:nvSpPr>
                    <p:spPr bwMode="auto">
                      <a:xfrm>
                        <a:off x="10919" y="2791"/>
                        <a:ext cx="2" cy="14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05" name="Line 213"/>
                      <p:cNvSpPr>
                        <a:spLocks noChangeShapeType="1"/>
                      </p:cNvSpPr>
                      <p:nvPr/>
                    </p:nvSpPr>
                    <p:spPr bwMode="auto">
                      <a:xfrm>
                        <a:off x="10731" y="2877"/>
                        <a:ext cx="20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648406" name="Rectangle 214"/>
                    <p:cNvSpPr>
                      <a:spLocks noChangeArrowheads="1"/>
                    </p:cNvSpPr>
                    <p:nvPr/>
                  </p:nvSpPr>
                  <p:spPr bwMode="auto">
                    <a:xfrm>
                      <a:off x="5774" y="3569"/>
                      <a:ext cx="117" cy="11"/>
                    </a:xfrm>
                    <a:prstGeom prst="rect">
                      <a:avLst/>
                    </a:prstGeom>
                    <a:solidFill>
                      <a:srgbClr val="FF0000"/>
                    </a:solidFill>
                    <a:ln w="28575">
                      <a:solidFill>
                        <a:srgbClr val="FF0000"/>
                      </a:solidFill>
                      <a:miter lim="800000"/>
                      <a:headEnd/>
                      <a:tailEnd/>
                    </a:ln>
                  </p:spPr>
                  <p:txBody>
                    <a:bodyPr/>
                    <a:lstStyle/>
                    <a:p>
                      <a:endParaRPr lang="de-DE"/>
                    </a:p>
                  </p:txBody>
                </p:sp>
                <p:sp>
                  <p:nvSpPr>
                    <p:cNvPr id="648407" name="Text Box 215"/>
                    <p:cNvSpPr txBox="1">
                      <a:spLocks noChangeArrowheads="1"/>
                    </p:cNvSpPr>
                    <p:nvPr/>
                  </p:nvSpPr>
                  <p:spPr bwMode="auto">
                    <a:xfrm>
                      <a:off x="1605" y="1008"/>
                      <a:ext cx="955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b="0"/>
                        <a:t>                 </a:t>
                      </a:r>
                      <a:r>
                        <a:rPr lang="ru-RU" sz="1200"/>
                        <a:t>                                                                                                          </a:t>
                      </a:r>
                    </a:p>
                    <a:p>
                      <a:r>
                        <a:rPr lang="ru-RU" sz="1200" b="0"/>
                        <a:t>T, </a:t>
                      </a:r>
                      <a:r>
                        <a:rPr lang="ru-RU" sz="1200" b="0" baseline="30000"/>
                        <a:t>0</a:t>
                      </a:r>
                      <a:r>
                        <a:rPr lang="ru-RU" sz="1200" b="0"/>
                        <a:t>C                      MC7   </a:t>
                      </a:r>
                      <a:r>
                        <a:rPr lang="en-US" sz="1200" b="0"/>
                        <a:t>                    </a:t>
                      </a:r>
                      <a:r>
                        <a:rPr lang="ru-RU" sz="1200" b="0"/>
                        <a:t> T, </a:t>
                      </a:r>
                      <a:r>
                        <a:rPr lang="ru-RU" sz="1200" b="0" baseline="30000"/>
                        <a:t>0</a:t>
                      </a:r>
                      <a:r>
                        <a:rPr lang="ru-RU" sz="1200" b="0"/>
                        <a:t>C                        MC9      </a:t>
                      </a:r>
                      <a:r>
                        <a:rPr lang="en-US" sz="1200" b="0"/>
                        <a:t>                 </a:t>
                      </a:r>
                      <a:r>
                        <a:rPr lang="ru-RU" sz="1200" b="0"/>
                        <a:t>T, </a:t>
                      </a:r>
                      <a:r>
                        <a:rPr lang="ru-RU" sz="1200" b="0" baseline="30000"/>
                        <a:t>0</a:t>
                      </a:r>
                      <a:r>
                        <a:rPr lang="ru-RU" sz="1200" b="0"/>
                        <a:t>C                         MCP-1   </a:t>
                      </a:r>
                      <a:endParaRPr lang="ru-RU"/>
                    </a:p>
                  </p:txBody>
                </p:sp>
              </p:grpSp>
              <p:sp>
                <p:nvSpPr>
                  <p:cNvPr id="648408" name="Text Box 216"/>
                  <p:cNvSpPr txBox="1">
                    <a:spLocks noChangeArrowheads="1"/>
                  </p:cNvSpPr>
                  <p:nvPr/>
                </p:nvSpPr>
                <p:spPr bwMode="auto">
                  <a:xfrm>
                    <a:off x="1575" y="4266"/>
                    <a:ext cx="9504"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b="0"/>
                      <a:t> </a:t>
                    </a:r>
                    <a:r>
                      <a:rPr lang="en-US" sz="1200" b="0"/>
                      <a:t>      </a:t>
                    </a:r>
                    <a:r>
                      <a:rPr lang="ru-RU" sz="1200" b="0"/>
                      <a:t>U, Zr         </a:t>
                    </a:r>
                    <a:r>
                      <a:rPr lang="en-US" sz="1200" b="0"/>
                      <a:t>     </a:t>
                    </a:r>
                    <a:r>
                      <a:rPr lang="ru-RU" sz="1200" b="0"/>
                      <a:t>Mass.% </a:t>
                    </a:r>
                    <a:r>
                      <a:rPr lang="en-US" sz="1200" b="0"/>
                      <a:t> </a:t>
                    </a:r>
                    <a:r>
                      <a:rPr lang="ru-RU" sz="1200" b="0"/>
                      <a:t>       </a:t>
                    </a:r>
                    <a:r>
                      <a:rPr lang="en-US" sz="1200" b="0"/>
                      <a:t>       </a:t>
                    </a:r>
                    <a:r>
                      <a:rPr lang="ru-RU" sz="1200" b="0"/>
                      <a:t>Fe    </a:t>
                    </a:r>
                    <a:r>
                      <a:rPr lang="en-US" sz="1200" b="0"/>
                      <a:t>   </a:t>
                    </a:r>
                    <a:r>
                      <a:rPr lang="ru-RU" sz="1200" b="0"/>
                      <a:t>U, Zr       </a:t>
                    </a:r>
                    <a:r>
                      <a:rPr lang="en-US" sz="1200" b="0"/>
                      <a:t>       </a:t>
                    </a:r>
                    <a:r>
                      <a:rPr lang="ru-RU" sz="1200" b="0"/>
                      <a:t>Mass.% </a:t>
                    </a:r>
                    <a:r>
                      <a:rPr lang="en-US" sz="1200" b="0"/>
                      <a:t> </a:t>
                    </a:r>
                    <a:r>
                      <a:rPr lang="ru-RU" sz="1200" b="0"/>
                      <a:t>      </a:t>
                    </a:r>
                    <a:r>
                      <a:rPr lang="en-US" sz="1200" b="0"/>
                      <a:t>      </a:t>
                    </a:r>
                    <a:r>
                      <a:rPr lang="ru-RU" sz="1200" b="0"/>
                      <a:t> Fe     </a:t>
                    </a:r>
                    <a:r>
                      <a:rPr lang="en-US" sz="1200" b="0"/>
                      <a:t>     </a:t>
                    </a:r>
                    <a:r>
                      <a:rPr lang="ru-RU" sz="1200" b="0"/>
                      <a:t>U, Zr        </a:t>
                    </a:r>
                    <a:r>
                      <a:rPr lang="en-US" sz="1200" b="0"/>
                      <a:t>        </a:t>
                    </a:r>
                    <a:r>
                      <a:rPr lang="ru-RU" sz="1200" b="0"/>
                      <a:t>Mass.%   </a:t>
                    </a:r>
                    <a:r>
                      <a:rPr lang="en-US" sz="1200" b="0"/>
                      <a:t> </a:t>
                    </a:r>
                    <a:r>
                      <a:rPr lang="ru-RU" sz="1200" b="0"/>
                      <a:t>     </a:t>
                    </a:r>
                    <a:r>
                      <a:rPr lang="en-US" sz="1200" b="0"/>
                      <a:t>     </a:t>
                    </a:r>
                    <a:r>
                      <a:rPr lang="ru-RU" sz="1200" b="0"/>
                      <a:t>Fe         </a:t>
                    </a:r>
                  </a:p>
                  <a:p>
                    <a:endParaRPr lang="ru-RU"/>
                  </a:p>
                </p:txBody>
              </p:sp>
            </p:grpSp>
            <p:grpSp>
              <p:nvGrpSpPr>
                <p:cNvPr id="648409" name="Group 217"/>
                <p:cNvGrpSpPr>
                  <a:grpSpLocks/>
                </p:cNvGrpSpPr>
                <p:nvPr/>
              </p:nvGrpSpPr>
              <p:grpSpPr bwMode="auto">
                <a:xfrm>
                  <a:off x="200" y="2184"/>
                  <a:ext cx="2715" cy="1646"/>
                  <a:chOff x="3213" y="4908"/>
                  <a:chExt cx="6786" cy="4116"/>
                </a:xfrm>
              </p:grpSpPr>
              <p:sp>
                <p:nvSpPr>
                  <p:cNvPr id="648410" name="Text Box 218"/>
                  <p:cNvSpPr txBox="1">
                    <a:spLocks noChangeArrowheads="1"/>
                  </p:cNvSpPr>
                  <p:nvPr/>
                </p:nvSpPr>
                <p:spPr bwMode="auto">
                  <a:xfrm>
                    <a:off x="3339" y="8274"/>
                    <a:ext cx="6660"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b="0"/>
                      <a:t> </a:t>
                    </a:r>
                    <a:r>
                      <a:rPr lang="en-US" sz="1200" b="0"/>
                      <a:t>       </a:t>
                    </a:r>
                    <a:r>
                      <a:rPr lang="ru-RU" sz="1200" b="0"/>
                      <a:t>U, Zr         </a:t>
                    </a:r>
                    <a:r>
                      <a:rPr lang="en-US" sz="1200" b="0"/>
                      <a:t>   </a:t>
                    </a:r>
                    <a:r>
                      <a:rPr lang="ru-RU" sz="1200" b="0"/>
                      <a:t> Mass.%        </a:t>
                    </a:r>
                    <a:r>
                      <a:rPr lang="en-US" sz="1200" b="0"/>
                      <a:t>       </a:t>
                    </a:r>
                    <a:r>
                      <a:rPr lang="ru-RU" sz="1200" b="0"/>
                      <a:t>Fe       </a:t>
                    </a:r>
                    <a:r>
                      <a:rPr lang="en-US" sz="1200" b="0"/>
                      <a:t>     </a:t>
                    </a:r>
                    <a:r>
                      <a:rPr lang="ru-RU" sz="1200" b="0"/>
                      <a:t>U, Zr     </a:t>
                    </a:r>
                    <a:r>
                      <a:rPr lang="en-US" sz="1200" b="0"/>
                      <a:t>         </a:t>
                    </a:r>
                    <a:r>
                      <a:rPr lang="ru-RU" sz="1200" b="0"/>
                      <a:t> Mass.%        </a:t>
                    </a:r>
                    <a:r>
                      <a:rPr lang="en-US" sz="1200" b="0"/>
                      <a:t>    </a:t>
                    </a:r>
                    <a:r>
                      <a:rPr lang="ru-RU" sz="1200" b="0"/>
                      <a:t> Fe      </a:t>
                    </a:r>
                  </a:p>
                  <a:p>
                    <a:endParaRPr lang="ru-RU"/>
                  </a:p>
                </p:txBody>
              </p:sp>
              <p:grpSp>
                <p:nvGrpSpPr>
                  <p:cNvPr id="648411" name="Group 219"/>
                  <p:cNvGrpSpPr>
                    <a:grpSpLocks noChangeAspect="1"/>
                  </p:cNvGrpSpPr>
                  <p:nvPr/>
                </p:nvGrpSpPr>
                <p:grpSpPr bwMode="auto">
                  <a:xfrm>
                    <a:off x="3213" y="5478"/>
                    <a:ext cx="6452" cy="3057"/>
                    <a:chOff x="2269" y="2735"/>
                    <a:chExt cx="7792" cy="3644"/>
                  </a:xfrm>
                </p:grpSpPr>
                <p:sp>
                  <p:nvSpPr>
                    <p:cNvPr id="648412" name="AutoShape 220"/>
                    <p:cNvSpPr>
                      <a:spLocks noChangeAspect="1" noChangeArrowheads="1"/>
                    </p:cNvSpPr>
                    <p:nvPr/>
                  </p:nvSpPr>
                  <p:spPr bwMode="auto">
                    <a:xfrm>
                      <a:off x="2269" y="2735"/>
                      <a:ext cx="7792" cy="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48413" name="Text Box 221"/>
                    <p:cNvSpPr txBox="1">
                      <a:spLocks noChangeArrowheads="1"/>
                    </p:cNvSpPr>
                    <p:nvPr/>
                  </p:nvSpPr>
                  <p:spPr bwMode="auto">
                    <a:xfrm>
                      <a:off x="2544" y="2736"/>
                      <a:ext cx="7180" cy="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308" tIns="29654" rIns="59308" bIns="29654"/>
                    <a:lstStyle/>
                    <a:p>
                      <a:r>
                        <a:rPr lang="ru-RU" sz="900" b="0">
                          <a:solidFill>
                            <a:srgbClr val="000000"/>
                          </a:solidFill>
                        </a:rPr>
                        <a:t> </a:t>
                      </a:r>
                      <a:r>
                        <a:rPr lang="ru-RU" sz="1000">
                          <a:solidFill>
                            <a:srgbClr val="CC0000"/>
                          </a:solidFill>
                        </a:rPr>
                        <a:t> 	 </a:t>
                      </a:r>
                      <a:r>
                        <a:rPr lang="ru-RU" sz="1000">
                          <a:solidFill>
                            <a:srgbClr val="990033"/>
                          </a:solidFill>
                        </a:rPr>
                        <a:t> </a:t>
                      </a:r>
                    </a:p>
                    <a:p>
                      <a:endParaRPr lang="ru-RU"/>
                    </a:p>
                  </p:txBody>
                </p:sp>
                <p:sp>
                  <p:nvSpPr>
                    <p:cNvPr id="648414" name="Rectangle 222"/>
                    <p:cNvSpPr>
                      <a:spLocks noChangeArrowheads="1"/>
                    </p:cNvSpPr>
                    <p:nvPr/>
                  </p:nvSpPr>
                  <p:spPr bwMode="auto">
                    <a:xfrm>
                      <a:off x="2269" y="3662"/>
                      <a:ext cx="7792"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648415" name="Text Box 223"/>
                    <p:cNvSpPr txBox="1">
                      <a:spLocks noChangeArrowheads="1"/>
                    </p:cNvSpPr>
                    <p:nvPr/>
                  </p:nvSpPr>
                  <p:spPr bwMode="auto">
                    <a:xfrm>
                      <a:off x="4171" y="5948"/>
                      <a:ext cx="795" cy="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308" tIns="29654" rIns="59308" bIns="29654"/>
                    <a:lstStyle/>
                    <a:p>
                      <a:endParaRPr lang="ru-RU"/>
                    </a:p>
                  </p:txBody>
                </p:sp>
                <p:sp>
                  <p:nvSpPr>
                    <p:cNvPr id="648416" name="Text Box 224"/>
                    <p:cNvSpPr txBox="1">
                      <a:spLocks noChangeArrowheads="1"/>
                    </p:cNvSpPr>
                    <p:nvPr/>
                  </p:nvSpPr>
                  <p:spPr bwMode="auto">
                    <a:xfrm>
                      <a:off x="8067" y="6007"/>
                      <a:ext cx="796"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308" tIns="29654" rIns="59308" bIns="29654"/>
                    <a:lstStyle/>
                    <a:p>
                      <a:endParaRPr lang="ru-RU"/>
                    </a:p>
                  </p:txBody>
                </p:sp>
                <p:grpSp>
                  <p:nvGrpSpPr>
                    <p:cNvPr id="648417" name="Group 225"/>
                    <p:cNvGrpSpPr>
                      <a:grpSpLocks/>
                    </p:cNvGrpSpPr>
                    <p:nvPr/>
                  </p:nvGrpSpPr>
                  <p:grpSpPr bwMode="auto">
                    <a:xfrm>
                      <a:off x="2595" y="3009"/>
                      <a:ext cx="7349" cy="3227"/>
                      <a:chOff x="2483" y="2914"/>
                      <a:chExt cx="7348" cy="3242"/>
                    </a:xfrm>
                  </p:grpSpPr>
                  <p:sp>
                    <p:nvSpPr>
                      <p:cNvPr id="648418" name="Text Box 226"/>
                      <p:cNvSpPr txBox="1">
                        <a:spLocks noChangeArrowheads="1"/>
                      </p:cNvSpPr>
                      <p:nvPr/>
                    </p:nvSpPr>
                    <p:spPr bwMode="auto">
                      <a:xfrm>
                        <a:off x="3064" y="5494"/>
                        <a:ext cx="557" cy="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308" tIns="29654" rIns="59308" bIns="29654"/>
                      <a:lstStyle/>
                      <a:p>
                        <a:endParaRPr lang="ru-RU"/>
                      </a:p>
                    </p:txBody>
                  </p:sp>
                  <p:sp>
                    <p:nvSpPr>
                      <p:cNvPr id="648419" name="Text Box 227"/>
                      <p:cNvSpPr txBox="1">
                        <a:spLocks noChangeArrowheads="1"/>
                      </p:cNvSpPr>
                      <p:nvPr/>
                    </p:nvSpPr>
                    <p:spPr bwMode="auto">
                      <a:xfrm>
                        <a:off x="9385" y="5525"/>
                        <a:ext cx="400" cy="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308" tIns="29654" rIns="59308" bIns="29654"/>
                      <a:lstStyle/>
                      <a:p>
                        <a:endParaRPr lang="ru-RU"/>
                      </a:p>
                    </p:txBody>
                  </p:sp>
                  <p:sp>
                    <p:nvSpPr>
                      <p:cNvPr id="648420" name="Text Box 228"/>
                      <p:cNvSpPr txBox="1">
                        <a:spLocks noChangeArrowheads="1"/>
                      </p:cNvSpPr>
                      <p:nvPr/>
                    </p:nvSpPr>
                    <p:spPr bwMode="auto">
                      <a:xfrm>
                        <a:off x="5551" y="5494"/>
                        <a:ext cx="399" cy="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308" tIns="29654" rIns="59308" bIns="29654"/>
                      <a:lstStyle/>
                      <a:p>
                        <a:endParaRPr lang="ru-RU"/>
                      </a:p>
                    </p:txBody>
                  </p:sp>
                  <p:sp>
                    <p:nvSpPr>
                      <p:cNvPr id="648421" name="Text Box 229"/>
                      <p:cNvSpPr txBox="1">
                        <a:spLocks noChangeArrowheads="1"/>
                      </p:cNvSpPr>
                      <p:nvPr/>
                    </p:nvSpPr>
                    <p:spPr bwMode="auto">
                      <a:xfrm>
                        <a:off x="6932" y="3040"/>
                        <a:ext cx="585" cy="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308" tIns="29654" rIns="59308" bIns="29654"/>
                      <a:lstStyle/>
                      <a:p>
                        <a:endParaRPr lang="ru-RU"/>
                      </a:p>
                    </p:txBody>
                  </p:sp>
                  <p:sp>
                    <p:nvSpPr>
                      <p:cNvPr id="648422" name="Text Box 230"/>
                      <p:cNvSpPr txBox="1">
                        <a:spLocks noChangeArrowheads="1"/>
                      </p:cNvSpPr>
                      <p:nvPr/>
                    </p:nvSpPr>
                    <p:spPr bwMode="auto">
                      <a:xfrm>
                        <a:off x="3064" y="2978"/>
                        <a:ext cx="586" cy="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8"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9308" tIns="29654" rIns="59308" bIns="29654"/>
                      <a:lstStyle/>
                      <a:p>
                        <a:endParaRPr lang="ru-RU"/>
                      </a:p>
                    </p:txBody>
                  </p:sp>
                  <p:sp>
                    <p:nvSpPr>
                      <p:cNvPr id="648423" name="AutoShape 231"/>
                      <p:cNvSpPr>
                        <a:spLocks noChangeAspect="1" noChangeArrowheads="1"/>
                      </p:cNvSpPr>
                      <p:nvPr/>
                    </p:nvSpPr>
                    <p:spPr bwMode="auto">
                      <a:xfrm>
                        <a:off x="2483" y="2918"/>
                        <a:ext cx="3590"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48424" name="Line 232"/>
                      <p:cNvSpPr>
                        <a:spLocks noChangeShapeType="1"/>
                      </p:cNvSpPr>
                      <p:nvPr/>
                    </p:nvSpPr>
                    <p:spPr bwMode="auto">
                      <a:xfrm>
                        <a:off x="3113" y="5738"/>
                        <a:ext cx="278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25" name="Line 233"/>
                      <p:cNvSpPr>
                        <a:spLocks noChangeShapeType="1"/>
                      </p:cNvSpPr>
                      <p:nvPr/>
                    </p:nvSpPr>
                    <p:spPr bwMode="auto">
                      <a:xfrm>
                        <a:off x="3113" y="5738"/>
                        <a:ext cx="0" cy="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26" name="Line 234"/>
                      <p:cNvSpPr>
                        <a:spLocks noChangeShapeType="1"/>
                      </p:cNvSpPr>
                      <p:nvPr/>
                    </p:nvSpPr>
                    <p:spPr bwMode="auto">
                      <a:xfrm>
                        <a:off x="3671" y="5738"/>
                        <a:ext cx="0" cy="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27" name="Line 235"/>
                      <p:cNvSpPr>
                        <a:spLocks noChangeShapeType="1"/>
                      </p:cNvSpPr>
                      <p:nvPr/>
                    </p:nvSpPr>
                    <p:spPr bwMode="auto">
                      <a:xfrm>
                        <a:off x="4228" y="5738"/>
                        <a:ext cx="0" cy="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28" name="Line 236"/>
                      <p:cNvSpPr>
                        <a:spLocks noChangeShapeType="1"/>
                      </p:cNvSpPr>
                      <p:nvPr/>
                    </p:nvSpPr>
                    <p:spPr bwMode="auto">
                      <a:xfrm>
                        <a:off x="4785" y="5738"/>
                        <a:ext cx="0" cy="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29" name="Line 237"/>
                      <p:cNvSpPr>
                        <a:spLocks noChangeShapeType="1"/>
                      </p:cNvSpPr>
                      <p:nvPr/>
                    </p:nvSpPr>
                    <p:spPr bwMode="auto">
                      <a:xfrm>
                        <a:off x="5343" y="5738"/>
                        <a:ext cx="0" cy="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30" name="Line 238"/>
                      <p:cNvSpPr>
                        <a:spLocks noChangeShapeType="1"/>
                      </p:cNvSpPr>
                      <p:nvPr/>
                    </p:nvSpPr>
                    <p:spPr bwMode="auto">
                      <a:xfrm>
                        <a:off x="5900" y="5738"/>
                        <a:ext cx="0" cy="9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31" name="Line 239"/>
                      <p:cNvSpPr>
                        <a:spLocks noChangeShapeType="1"/>
                      </p:cNvSpPr>
                      <p:nvPr/>
                    </p:nvSpPr>
                    <p:spPr bwMode="auto">
                      <a:xfrm>
                        <a:off x="3392" y="5738"/>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32" name="Line 240"/>
                      <p:cNvSpPr>
                        <a:spLocks noChangeShapeType="1"/>
                      </p:cNvSpPr>
                      <p:nvPr/>
                    </p:nvSpPr>
                    <p:spPr bwMode="auto">
                      <a:xfrm>
                        <a:off x="3949" y="5738"/>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33" name="Line 241"/>
                      <p:cNvSpPr>
                        <a:spLocks noChangeShapeType="1"/>
                      </p:cNvSpPr>
                      <p:nvPr/>
                    </p:nvSpPr>
                    <p:spPr bwMode="auto">
                      <a:xfrm>
                        <a:off x="4507" y="5738"/>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34" name="Line 242"/>
                      <p:cNvSpPr>
                        <a:spLocks noChangeShapeType="1"/>
                      </p:cNvSpPr>
                      <p:nvPr/>
                    </p:nvSpPr>
                    <p:spPr bwMode="auto">
                      <a:xfrm>
                        <a:off x="5064" y="5738"/>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35" name="Line 243"/>
                      <p:cNvSpPr>
                        <a:spLocks noChangeShapeType="1"/>
                      </p:cNvSpPr>
                      <p:nvPr/>
                    </p:nvSpPr>
                    <p:spPr bwMode="auto">
                      <a:xfrm>
                        <a:off x="5621" y="5738"/>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36" name="Rectangle 244"/>
                      <p:cNvSpPr>
                        <a:spLocks noChangeArrowheads="1"/>
                      </p:cNvSpPr>
                      <p:nvPr/>
                    </p:nvSpPr>
                    <p:spPr bwMode="auto">
                      <a:xfrm>
                        <a:off x="3071" y="5874"/>
                        <a:ext cx="14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40</a:t>
                        </a:r>
                        <a:endParaRPr lang="ru-RU"/>
                      </a:p>
                    </p:txBody>
                  </p:sp>
                  <p:sp>
                    <p:nvSpPr>
                      <p:cNvPr id="648437" name="Rectangle 245"/>
                      <p:cNvSpPr>
                        <a:spLocks noChangeArrowheads="1"/>
                      </p:cNvSpPr>
                      <p:nvPr/>
                    </p:nvSpPr>
                    <p:spPr bwMode="auto">
                      <a:xfrm>
                        <a:off x="3627" y="5874"/>
                        <a:ext cx="14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50</a:t>
                        </a:r>
                        <a:endParaRPr lang="ru-RU"/>
                      </a:p>
                    </p:txBody>
                  </p:sp>
                  <p:sp>
                    <p:nvSpPr>
                      <p:cNvPr id="648438" name="Rectangle 246"/>
                      <p:cNvSpPr>
                        <a:spLocks noChangeArrowheads="1"/>
                      </p:cNvSpPr>
                      <p:nvPr/>
                    </p:nvSpPr>
                    <p:spPr bwMode="auto">
                      <a:xfrm>
                        <a:off x="4187" y="5874"/>
                        <a:ext cx="14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60</a:t>
                        </a:r>
                        <a:endParaRPr lang="ru-RU"/>
                      </a:p>
                    </p:txBody>
                  </p:sp>
                  <p:sp>
                    <p:nvSpPr>
                      <p:cNvPr id="648439" name="Rectangle 247"/>
                      <p:cNvSpPr>
                        <a:spLocks noChangeArrowheads="1"/>
                      </p:cNvSpPr>
                      <p:nvPr/>
                    </p:nvSpPr>
                    <p:spPr bwMode="auto">
                      <a:xfrm>
                        <a:off x="4744" y="5874"/>
                        <a:ext cx="14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70</a:t>
                        </a:r>
                        <a:endParaRPr lang="ru-RU"/>
                      </a:p>
                    </p:txBody>
                  </p:sp>
                  <p:sp>
                    <p:nvSpPr>
                      <p:cNvPr id="648440" name="Rectangle 248"/>
                      <p:cNvSpPr>
                        <a:spLocks noChangeArrowheads="1"/>
                      </p:cNvSpPr>
                      <p:nvPr/>
                    </p:nvSpPr>
                    <p:spPr bwMode="auto">
                      <a:xfrm>
                        <a:off x="5301" y="5874"/>
                        <a:ext cx="14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80</a:t>
                        </a:r>
                        <a:endParaRPr lang="ru-RU"/>
                      </a:p>
                    </p:txBody>
                  </p:sp>
                  <p:sp>
                    <p:nvSpPr>
                      <p:cNvPr id="648441" name="Rectangle 249"/>
                      <p:cNvSpPr>
                        <a:spLocks noChangeArrowheads="1"/>
                      </p:cNvSpPr>
                      <p:nvPr/>
                    </p:nvSpPr>
                    <p:spPr bwMode="auto">
                      <a:xfrm>
                        <a:off x="5861" y="5874"/>
                        <a:ext cx="13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90</a:t>
                        </a:r>
                        <a:endParaRPr lang="ru-RU"/>
                      </a:p>
                    </p:txBody>
                  </p:sp>
                  <p:sp>
                    <p:nvSpPr>
                      <p:cNvPr id="648442" name="Line 250"/>
                      <p:cNvSpPr>
                        <a:spLocks noChangeShapeType="1"/>
                      </p:cNvSpPr>
                      <p:nvPr/>
                    </p:nvSpPr>
                    <p:spPr bwMode="auto">
                      <a:xfrm flipV="1">
                        <a:off x="3113" y="2982"/>
                        <a:ext cx="0" cy="2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43" name="Line 251"/>
                      <p:cNvSpPr>
                        <a:spLocks noChangeShapeType="1"/>
                      </p:cNvSpPr>
                      <p:nvPr/>
                    </p:nvSpPr>
                    <p:spPr bwMode="auto">
                      <a:xfrm flipV="1">
                        <a:off x="3671" y="2982"/>
                        <a:ext cx="0" cy="2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44" name="Line 252"/>
                      <p:cNvSpPr>
                        <a:spLocks noChangeShapeType="1"/>
                      </p:cNvSpPr>
                      <p:nvPr/>
                    </p:nvSpPr>
                    <p:spPr bwMode="auto">
                      <a:xfrm flipV="1">
                        <a:off x="4228" y="2982"/>
                        <a:ext cx="0" cy="2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45" name="Line 253"/>
                      <p:cNvSpPr>
                        <a:spLocks noChangeShapeType="1"/>
                      </p:cNvSpPr>
                      <p:nvPr/>
                    </p:nvSpPr>
                    <p:spPr bwMode="auto">
                      <a:xfrm flipV="1">
                        <a:off x="4785" y="2982"/>
                        <a:ext cx="0" cy="2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46" name="Line 254"/>
                      <p:cNvSpPr>
                        <a:spLocks noChangeShapeType="1"/>
                      </p:cNvSpPr>
                      <p:nvPr/>
                    </p:nvSpPr>
                    <p:spPr bwMode="auto">
                      <a:xfrm flipV="1">
                        <a:off x="5343" y="2982"/>
                        <a:ext cx="0" cy="2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47" name="Line 255"/>
                      <p:cNvSpPr>
                        <a:spLocks noChangeShapeType="1"/>
                      </p:cNvSpPr>
                      <p:nvPr/>
                    </p:nvSpPr>
                    <p:spPr bwMode="auto">
                      <a:xfrm flipV="1">
                        <a:off x="5900" y="2982"/>
                        <a:ext cx="0" cy="27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48" name="Line 256"/>
                      <p:cNvSpPr>
                        <a:spLocks noChangeShapeType="1"/>
                      </p:cNvSpPr>
                      <p:nvPr/>
                    </p:nvSpPr>
                    <p:spPr bwMode="auto">
                      <a:xfrm flipV="1">
                        <a:off x="2881" y="2982"/>
                        <a:ext cx="0" cy="27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49" name="Line 257"/>
                      <p:cNvSpPr>
                        <a:spLocks noChangeShapeType="1"/>
                      </p:cNvSpPr>
                      <p:nvPr/>
                    </p:nvSpPr>
                    <p:spPr bwMode="auto">
                      <a:xfrm flipH="1">
                        <a:off x="2787" y="5738"/>
                        <a:ext cx="9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0" name="Line 258"/>
                      <p:cNvSpPr>
                        <a:spLocks noChangeShapeType="1"/>
                      </p:cNvSpPr>
                      <p:nvPr/>
                    </p:nvSpPr>
                    <p:spPr bwMode="auto">
                      <a:xfrm flipH="1">
                        <a:off x="2787" y="5187"/>
                        <a:ext cx="9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1" name="Line 259"/>
                      <p:cNvSpPr>
                        <a:spLocks noChangeShapeType="1"/>
                      </p:cNvSpPr>
                      <p:nvPr/>
                    </p:nvSpPr>
                    <p:spPr bwMode="auto">
                      <a:xfrm flipH="1">
                        <a:off x="2787" y="4635"/>
                        <a:ext cx="9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2" name="Line 260"/>
                      <p:cNvSpPr>
                        <a:spLocks noChangeShapeType="1"/>
                      </p:cNvSpPr>
                      <p:nvPr/>
                    </p:nvSpPr>
                    <p:spPr bwMode="auto">
                      <a:xfrm flipH="1">
                        <a:off x="2787" y="4083"/>
                        <a:ext cx="9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3" name="Line 261"/>
                      <p:cNvSpPr>
                        <a:spLocks noChangeShapeType="1"/>
                      </p:cNvSpPr>
                      <p:nvPr/>
                    </p:nvSpPr>
                    <p:spPr bwMode="auto">
                      <a:xfrm flipH="1">
                        <a:off x="2787" y="3533"/>
                        <a:ext cx="9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4" name="Line 262"/>
                      <p:cNvSpPr>
                        <a:spLocks noChangeShapeType="1"/>
                      </p:cNvSpPr>
                      <p:nvPr/>
                    </p:nvSpPr>
                    <p:spPr bwMode="auto">
                      <a:xfrm flipH="1">
                        <a:off x="2787" y="2982"/>
                        <a:ext cx="94"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5" name="Line 263"/>
                      <p:cNvSpPr>
                        <a:spLocks noChangeShapeType="1"/>
                      </p:cNvSpPr>
                      <p:nvPr/>
                    </p:nvSpPr>
                    <p:spPr bwMode="auto">
                      <a:xfrm flipH="1">
                        <a:off x="2834" y="5462"/>
                        <a:ext cx="4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6" name="Line 264"/>
                      <p:cNvSpPr>
                        <a:spLocks noChangeShapeType="1"/>
                      </p:cNvSpPr>
                      <p:nvPr/>
                    </p:nvSpPr>
                    <p:spPr bwMode="auto">
                      <a:xfrm flipH="1">
                        <a:off x="2834" y="4912"/>
                        <a:ext cx="4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7" name="Line 265"/>
                      <p:cNvSpPr>
                        <a:spLocks noChangeShapeType="1"/>
                      </p:cNvSpPr>
                      <p:nvPr/>
                    </p:nvSpPr>
                    <p:spPr bwMode="auto">
                      <a:xfrm flipH="1">
                        <a:off x="2834" y="4360"/>
                        <a:ext cx="4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8" name="Line 266"/>
                      <p:cNvSpPr>
                        <a:spLocks noChangeShapeType="1"/>
                      </p:cNvSpPr>
                      <p:nvPr/>
                    </p:nvSpPr>
                    <p:spPr bwMode="auto">
                      <a:xfrm flipH="1">
                        <a:off x="2834" y="3808"/>
                        <a:ext cx="4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59" name="Line 267"/>
                      <p:cNvSpPr>
                        <a:spLocks noChangeShapeType="1"/>
                      </p:cNvSpPr>
                      <p:nvPr/>
                    </p:nvSpPr>
                    <p:spPr bwMode="auto">
                      <a:xfrm flipH="1">
                        <a:off x="2834" y="3257"/>
                        <a:ext cx="4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60" name="Rectangle 268"/>
                      <p:cNvSpPr>
                        <a:spLocks noChangeArrowheads="1"/>
                      </p:cNvSpPr>
                      <p:nvPr/>
                    </p:nvSpPr>
                    <p:spPr bwMode="auto">
                      <a:xfrm>
                        <a:off x="2500" y="5671"/>
                        <a:ext cx="28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1000</a:t>
                        </a:r>
                        <a:endParaRPr lang="ru-RU"/>
                      </a:p>
                    </p:txBody>
                  </p:sp>
                  <p:sp>
                    <p:nvSpPr>
                      <p:cNvPr id="648461" name="Rectangle 269"/>
                      <p:cNvSpPr>
                        <a:spLocks noChangeArrowheads="1"/>
                      </p:cNvSpPr>
                      <p:nvPr/>
                    </p:nvSpPr>
                    <p:spPr bwMode="auto">
                      <a:xfrm>
                        <a:off x="2500" y="5118"/>
                        <a:ext cx="28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1100</a:t>
                        </a:r>
                        <a:endParaRPr lang="ru-RU"/>
                      </a:p>
                    </p:txBody>
                  </p:sp>
                  <p:sp>
                    <p:nvSpPr>
                      <p:cNvPr id="648462" name="Rectangle 270"/>
                      <p:cNvSpPr>
                        <a:spLocks noChangeArrowheads="1"/>
                      </p:cNvSpPr>
                      <p:nvPr/>
                    </p:nvSpPr>
                    <p:spPr bwMode="auto">
                      <a:xfrm>
                        <a:off x="2500" y="4567"/>
                        <a:ext cx="28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1200</a:t>
                        </a:r>
                        <a:endParaRPr lang="ru-RU"/>
                      </a:p>
                    </p:txBody>
                  </p:sp>
                  <p:sp>
                    <p:nvSpPr>
                      <p:cNvPr id="648463" name="Rectangle 271"/>
                      <p:cNvSpPr>
                        <a:spLocks noChangeArrowheads="1"/>
                      </p:cNvSpPr>
                      <p:nvPr/>
                    </p:nvSpPr>
                    <p:spPr bwMode="auto">
                      <a:xfrm>
                        <a:off x="2500" y="4017"/>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1300</a:t>
                        </a:r>
                        <a:endParaRPr lang="ru-RU"/>
                      </a:p>
                    </p:txBody>
                  </p:sp>
                  <p:sp>
                    <p:nvSpPr>
                      <p:cNvPr id="648464" name="Rectangle 272"/>
                      <p:cNvSpPr>
                        <a:spLocks noChangeArrowheads="1"/>
                      </p:cNvSpPr>
                      <p:nvPr/>
                    </p:nvSpPr>
                    <p:spPr bwMode="auto">
                      <a:xfrm>
                        <a:off x="2500" y="3465"/>
                        <a:ext cx="28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1400</a:t>
                        </a:r>
                        <a:endParaRPr lang="ru-RU"/>
                      </a:p>
                    </p:txBody>
                  </p:sp>
                  <p:sp>
                    <p:nvSpPr>
                      <p:cNvPr id="648465" name="Rectangle 273"/>
                      <p:cNvSpPr>
                        <a:spLocks noChangeArrowheads="1"/>
                      </p:cNvSpPr>
                      <p:nvPr/>
                    </p:nvSpPr>
                    <p:spPr bwMode="auto">
                      <a:xfrm>
                        <a:off x="2500" y="2914"/>
                        <a:ext cx="28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1500</a:t>
                        </a:r>
                        <a:endParaRPr lang="ru-RU"/>
                      </a:p>
                    </p:txBody>
                  </p:sp>
                  <p:sp>
                    <p:nvSpPr>
                      <p:cNvPr id="648466" name="Line 274"/>
                      <p:cNvSpPr>
                        <a:spLocks noChangeShapeType="1"/>
                      </p:cNvSpPr>
                      <p:nvPr/>
                    </p:nvSpPr>
                    <p:spPr bwMode="auto">
                      <a:xfrm>
                        <a:off x="3113" y="5187"/>
                        <a:ext cx="2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67" name="Line 275"/>
                      <p:cNvSpPr>
                        <a:spLocks noChangeShapeType="1"/>
                      </p:cNvSpPr>
                      <p:nvPr/>
                    </p:nvSpPr>
                    <p:spPr bwMode="auto">
                      <a:xfrm>
                        <a:off x="3113" y="4635"/>
                        <a:ext cx="2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68" name="Line 276"/>
                      <p:cNvSpPr>
                        <a:spLocks noChangeShapeType="1"/>
                      </p:cNvSpPr>
                      <p:nvPr/>
                    </p:nvSpPr>
                    <p:spPr bwMode="auto">
                      <a:xfrm>
                        <a:off x="3113" y="4083"/>
                        <a:ext cx="2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69" name="Line 277"/>
                      <p:cNvSpPr>
                        <a:spLocks noChangeShapeType="1"/>
                      </p:cNvSpPr>
                      <p:nvPr/>
                    </p:nvSpPr>
                    <p:spPr bwMode="auto">
                      <a:xfrm>
                        <a:off x="3113" y="3533"/>
                        <a:ext cx="2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70" name="Line 278"/>
                      <p:cNvSpPr>
                        <a:spLocks noChangeShapeType="1"/>
                      </p:cNvSpPr>
                      <p:nvPr/>
                    </p:nvSpPr>
                    <p:spPr bwMode="auto">
                      <a:xfrm>
                        <a:off x="3113" y="2982"/>
                        <a:ext cx="278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71" name="Freeform 279"/>
                      <p:cNvSpPr>
                        <a:spLocks/>
                      </p:cNvSpPr>
                      <p:nvPr/>
                    </p:nvSpPr>
                    <p:spPr bwMode="auto">
                      <a:xfrm>
                        <a:off x="3113" y="3329"/>
                        <a:ext cx="2508" cy="1472"/>
                      </a:xfrm>
                      <a:custGeom>
                        <a:avLst/>
                        <a:gdLst>
                          <a:gd name="T0" fmla="*/ 0 w 3708"/>
                          <a:gd name="T1" fmla="*/ 908 h 2203"/>
                          <a:gd name="T2" fmla="*/ 412 w 3708"/>
                          <a:gd name="T3" fmla="*/ 825 h 2203"/>
                          <a:gd name="T4" fmla="*/ 824 w 3708"/>
                          <a:gd name="T5" fmla="*/ 1320 h 2203"/>
                          <a:gd name="T6" fmla="*/ 1236 w 3708"/>
                          <a:gd name="T7" fmla="*/ 1650 h 2203"/>
                          <a:gd name="T8" fmla="*/ 1647 w 3708"/>
                          <a:gd name="T9" fmla="*/ 2062 h 2203"/>
                          <a:gd name="T10" fmla="*/ 1821 w 3708"/>
                          <a:gd name="T11" fmla="*/ 2203 h 2203"/>
                          <a:gd name="T12" fmla="*/ 2061 w 3708"/>
                          <a:gd name="T13" fmla="*/ 1897 h 2203"/>
                          <a:gd name="T14" fmla="*/ 2473 w 3708"/>
                          <a:gd name="T15" fmla="*/ 1155 h 2203"/>
                          <a:gd name="T16" fmla="*/ 2884 w 3708"/>
                          <a:gd name="T17" fmla="*/ 660 h 2203"/>
                          <a:gd name="T18" fmla="*/ 3296 w 3708"/>
                          <a:gd name="T19" fmla="*/ 330 h 2203"/>
                          <a:gd name="T20" fmla="*/ 3708 w 3708"/>
                          <a:gd name="T21" fmla="*/ 0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8" h="2203">
                            <a:moveTo>
                              <a:pt x="0" y="908"/>
                            </a:moveTo>
                            <a:lnTo>
                              <a:pt x="412" y="825"/>
                            </a:lnTo>
                            <a:lnTo>
                              <a:pt x="824" y="1320"/>
                            </a:lnTo>
                            <a:lnTo>
                              <a:pt x="1236" y="1650"/>
                            </a:lnTo>
                            <a:lnTo>
                              <a:pt x="1647" y="2062"/>
                            </a:lnTo>
                            <a:lnTo>
                              <a:pt x="1821" y="2203"/>
                            </a:lnTo>
                            <a:lnTo>
                              <a:pt x="2061" y="1897"/>
                            </a:lnTo>
                            <a:lnTo>
                              <a:pt x="2473" y="1155"/>
                            </a:lnTo>
                            <a:lnTo>
                              <a:pt x="2884" y="660"/>
                            </a:lnTo>
                            <a:lnTo>
                              <a:pt x="3296" y="330"/>
                            </a:lnTo>
                            <a:lnTo>
                              <a:pt x="3708"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472" name="Line 280"/>
                      <p:cNvSpPr>
                        <a:spLocks noChangeShapeType="1"/>
                      </p:cNvSpPr>
                      <p:nvPr/>
                    </p:nvSpPr>
                    <p:spPr bwMode="auto">
                      <a:xfrm flipV="1">
                        <a:off x="4473" y="4645"/>
                        <a:ext cx="5" cy="43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73" name="Rectangle 281"/>
                      <p:cNvSpPr>
                        <a:spLocks noChangeArrowheads="1"/>
                      </p:cNvSpPr>
                      <p:nvPr/>
                    </p:nvSpPr>
                    <p:spPr bwMode="auto">
                      <a:xfrm>
                        <a:off x="4404" y="5070"/>
                        <a:ext cx="139" cy="13"/>
                      </a:xfrm>
                      <a:prstGeom prst="rect">
                        <a:avLst/>
                      </a:prstGeom>
                      <a:solidFill>
                        <a:srgbClr val="FF0000"/>
                      </a:solidFill>
                      <a:ln w="38100">
                        <a:solidFill>
                          <a:srgbClr val="FF0000"/>
                        </a:solidFill>
                        <a:miter lim="800000"/>
                        <a:headEnd/>
                        <a:tailEnd/>
                      </a:ln>
                    </p:spPr>
                    <p:txBody>
                      <a:bodyPr/>
                      <a:lstStyle/>
                      <a:p>
                        <a:endParaRPr lang="de-DE"/>
                      </a:p>
                    </p:txBody>
                  </p:sp>
                  <p:sp>
                    <p:nvSpPr>
                      <p:cNvPr id="648474" name="Rectangle 282"/>
                      <p:cNvSpPr>
                        <a:spLocks noChangeArrowheads="1"/>
                      </p:cNvSpPr>
                      <p:nvPr/>
                    </p:nvSpPr>
                    <p:spPr bwMode="auto">
                      <a:xfrm>
                        <a:off x="4404" y="4628"/>
                        <a:ext cx="139" cy="14"/>
                      </a:xfrm>
                      <a:prstGeom prst="rect">
                        <a:avLst/>
                      </a:prstGeom>
                      <a:solidFill>
                        <a:srgbClr val="FF0000"/>
                      </a:solidFill>
                      <a:ln w="38100">
                        <a:solidFill>
                          <a:srgbClr val="FF0000"/>
                        </a:solidFill>
                        <a:miter lim="800000"/>
                        <a:headEnd/>
                        <a:tailEnd/>
                      </a:ln>
                    </p:spPr>
                    <p:txBody>
                      <a:bodyPr/>
                      <a:lstStyle/>
                      <a:p>
                        <a:endParaRPr lang="de-DE"/>
                      </a:p>
                    </p:txBody>
                  </p:sp>
                  <p:sp>
                    <p:nvSpPr>
                      <p:cNvPr id="648475" name="Line 283"/>
                      <p:cNvSpPr>
                        <a:spLocks noChangeShapeType="1"/>
                      </p:cNvSpPr>
                      <p:nvPr/>
                    </p:nvSpPr>
                    <p:spPr bwMode="auto">
                      <a:xfrm>
                        <a:off x="3113" y="5369"/>
                        <a:ext cx="278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76" name="Line 284"/>
                      <p:cNvSpPr>
                        <a:spLocks noChangeShapeType="1"/>
                      </p:cNvSpPr>
                      <p:nvPr/>
                    </p:nvSpPr>
                    <p:spPr bwMode="auto">
                      <a:xfrm>
                        <a:off x="6946" y="5766"/>
                        <a:ext cx="278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77" name="Line 285"/>
                      <p:cNvSpPr>
                        <a:spLocks noChangeShapeType="1"/>
                      </p:cNvSpPr>
                      <p:nvPr/>
                    </p:nvSpPr>
                    <p:spPr bwMode="auto">
                      <a:xfrm>
                        <a:off x="6946" y="5766"/>
                        <a:ext cx="0"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78" name="Line 286"/>
                      <p:cNvSpPr>
                        <a:spLocks noChangeShapeType="1"/>
                      </p:cNvSpPr>
                      <p:nvPr/>
                    </p:nvSpPr>
                    <p:spPr bwMode="auto">
                      <a:xfrm>
                        <a:off x="7503" y="5766"/>
                        <a:ext cx="0"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79" name="Line 287"/>
                      <p:cNvSpPr>
                        <a:spLocks noChangeShapeType="1"/>
                      </p:cNvSpPr>
                      <p:nvPr/>
                    </p:nvSpPr>
                    <p:spPr bwMode="auto">
                      <a:xfrm>
                        <a:off x="8060" y="5766"/>
                        <a:ext cx="0"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0" name="Line 288"/>
                      <p:cNvSpPr>
                        <a:spLocks noChangeShapeType="1"/>
                      </p:cNvSpPr>
                      <p:nvPr/>
                    </p:nvSpPr>
                    <p:spPr bwMode="auto">
                      <a:xfrm>
                        <a:off x="8616" y="5766"/>
                        <a:ext cx="0"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1" name="Line 289"/>
                      <p:cNvSpPr>
                        <a:spLocks noChangeShapeType="1"/>
                      </p:cNvSpPr>
                      <p:nvPr/>
                    </p:nvSpPr>
                    <p:spPr bwMode="auto">
                      <a:xfrm>
                        <a:off x="9175" y="5766"/>
                        <a:ext cx="0"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2" name="Line 290"/>
                      <p:cNvSpPr>
                        <a:spLocks noChangeShapeType="1"/>
                      </p:cNvSpPr>
                      <p:nvPr/>
                    </p:nvSpPr>
                    <p:spPr bwMode="auto">
                      <a:xfrm>
                        <a:off x="9731" y="5766"/>
                        <a:ext cx="0"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3" name="Line 291"/>
                      <p:cNvSpPr>
                        <a:spLocks noChangeShapeType="1"/>
                      </p:cNvSpPr>
                      <p:nvPr/>
                    </p:nvSpPr>
                    <p:spPr bwMode="auto">
                      <a:xfrm>
                        <a:off x="7224" y="5766"/>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4" name="Line 292"/>
                      <p:cNvSpPr>
                        <a:spLocks noChangeShapeType="1"/>
                      </p:cNvSpPr>
                      <p:nvPr/>
                    </p:nvSpPr>
                    <p:spPr bwMode="auto">
                      <a:xfrm>
                        <a:off x="7782" y="5766"/>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5" name="Line 293"/>
                      <p:cNvSpPr>
                        <a:spLocks noChangeShapeType="1"/>
                      </p:cNvSpPr>
                      <p:nvPr/>
                    </p:nvSpPr>
                    <p:spPr bwMode="auto">
                      <a:xfrm>
                        <a:off x="8338" y="5766"/>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6" name="Line 294"/>
                      <p:cNvSpPr>
                        <a:spLocks noChangeShapeType="1"/>
                      </p:cNvSpPr>
                      <p:nvPr/>
                    </p:nvSpPr>
                    <p:spPr bwMode="auto">
                      <a:xfrm>
                        <a:off x="8895" y="5766"/>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7" name="Line 295"/>
                      <p:cNvSpPr>
                        <a:spLocks noChangeShapeType="1"/>
                      </p:cNvSpPr>
                      <p:nvPr/>
                    </p:nvSpPr>
                    <p:spPr bwMode="auto">
                      <a:xfrm>
                        <a:off x="9452" y="5766"/>
                        <a:ext cx="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88" name="Rectangle 296"/>
                      <p:cNvSpPr>
                        <a:spLocks noChangeArrowheads="1"/>
                      </p:cNvSpPr>
                      <p:nvPr/>
                    </p:nvSpPr>
                    <p:spPr bwMode="auto">
                      <a:xfrm>
                        <a:off x="6903" y="5905"/>
                        <a:ext cx="14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40</a:t>
                        </a:r>
                        <a:endParaRPr lang="ru-RU"/>
                      </a:p>
                    </p:txBody>
                  </p:sp>
                  <p:sp>
                    <p:nvSpPr>
                      <p:cNvPr id="648489" name="Rectangle 297"/>
                      <p:cNvSpPr>
                        <a:spLocks noChangeArrowheads="1"/>
                      </p:cNvSpPr>
                      <p:nvPr/>
                    </p:nvSpPr>
                    <p:spPr bwMode="auto">
                      <a:xfrm>
                        <a:off x="7461" y="5905"/>
                        <a:ext cx="14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50</a:t>
                        </a:r>
                        <a:endParaRPr lang="ru-RU"/>
                      </a:p>
                    </p:txBody>
                  </p:sp>
                  <p:sp>
                    <p:nvSpPr>
                      <p:cNvPr id="648490" name="Rectangle 298"/>
                      <p:cNvSpPr>
                        <a:spLocks noChangeArrowheads="1"/>
                      </p:cNvSpPr>
                      <p:nvPr/>
                    </p:nvSpPr>
                    <p:spPr bwMode="auto">
                      <a:xfrm>
                        <a:off x="8018" y="5905"/>
                        <a:ext cx="14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60</a:t>
                        </a:r>
                        <a:endParaRPr lang="ru-RU"/>
                      </a:p>
                    </p:txBody>
                  </p:sp>
                  <p:sp>
                    <p:nvSpPr>
                      <p:cNvPr id="648491" name="Rectangle 299"/>
                      <p:cNvSpPr>
                        <a:spLocks noChangeArrowheads="1"/>
                      </p:cNvSpPr>
                      <p:nvPr/>
                    </p:nvSpPr>
                    <p:spPr bwMode="auto">
                      <a:xfrm>
                        <a:off x="8578" y="5905"/>
                        <a:ext cx="13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70</a:t>
                        </a:r>
                        <a:endParaRPr lang="ru-RU"/>
                      </a:p>
                    </p:txBody>
                  </p:sp>
                  <p:sp>
                    <p:nvSpPr>
                      <p:cNvPr id="648492" name="Rectangle 300"/>
                      <p:cNvSpPr>
                        <a:spLocks noChangeArrowheads="1"/>
                      </p:cNvSpPr>
                      <p:nvPr/>
                    </p:nvSpPr>
                    <p:spPr bwMode="auto">
                      <a:xfrm>
                        <a:off x="9132" y="5905"/>
                        <a:ext cx="14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80</a:t>
                        </a:r>
                        <a:endParaRPr lang="ru-RU"/>
                      </a:p>
                    </p:txBody>
                  </p:sp>
                  <p:sp>
                    <p:nvSpPr>
                      <p:cNvPr id="648493" name="Rectangle 301"/>
                      <p:cNvSpPr>
                        <a:spLocks noChangeArrowheads="1"/>
                      </p:cNvSpPr>
                      <p:nvPr/>
                    </p:nvSpPr>
                    <p:spPr bwMode="auto">
                      <a:xfrm>
                        <a:off x="9690" y="5905"/>
                        <a:ext cx="14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90</a:t>
                        </a:r>
                        <a:endParaRPr lang="ru-RU"/>
                      </a:p>
                    </p:txBody>
                  </p:sp>
                  <p:sp>
                    <p:nvSpPr>
                      <p:cNvPr id="648494" name="Line 302"/>
                      <p:cNvSpPr>
                        <a:spLocks noChangeShapeType="1"/>
                      </p:cNvSpPr>
                      <p:nvPr/>
                    </p:nvSpPr>
                    <p:spPr bwMode="auto">
                      <a:xfrm flipV="1">
                        <a:off x="6946" y="3012"/>
                        <a:ext cx="0" cy="27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95" name="Line 303"/>
                      <p:cNvSpPr>
                        <a:spLocks noChangeShapeType="1"/>
                      </p:cNvSpPr>
                      <p:nvPr/>
                    </p:nvSpPr>
                    <p:spPr bwMode="auto">
                      <a:xfrm flipV="1">
                        <a:off x="7503" y="3012"/>
                        <a:ext cx="0" cy="27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96" name="Line 304"/>
                      <p:cNvSpPr>
                        <a:spLocks noChangeShapeType="1"/>
                      </p:cNvSpPr>
                      <p:nvPr/>
                    </p:nvSpPr>
                    <p:spPr bwMode="auto">
                      <a:xfrm flipV="1">
                        <a:off x="8060" y="3012"/>
                        <a:ext cx="0" cy="27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97" name="Line 305"/>
                      <p:cNvSpPr>
                        <a:spLocks noChangeShapeType="1"/>
                      </p:cNvSpPr>
                      <p:nvPr/>
                    </p:nvSpPr>
                    <p:spPr bwMode="auto">
                      <a:xfrm flipV="1">
                        <a:off x="8616" y="3012"/>
                        <a:ext cx="0" cy="27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98" name="Line 306"/>
                      <p:cNvSpPr>
                        <a:spLocks noChangeShapeType="1"/>
                      </p:cNvSpPr>
                      <p:nvPr/>
                    </p:nvSpPr>
                    <p:spPr bwMode="auto">
                      <a:xfrm flipV="1">
                        <a:off x="9175" y="3012"/>
                        <a:ext cx="0" cy="27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499" name="Line 307"/>
                      <p:cNvSpPr>
                        <a:spLocks noChangeShapeType="1"/>
                      </p:cNvSpPr>
                      <p:nvPr/>
                    </p:nvSpPr>
                    <p:spPr bwMode="auto">
                      <a:xfrm flipV="1">
                        <a:off x="9731" y="3012"/>
                        <a:ext cx="0" cy="27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0" name="Line 308"/>
                      <p:cNvSpPr>
                        <a:spLocks noChangeShapeType="1"/>
                      </p:cNvSpPr>
                      <p:nvPr/>
                    </p:nvSpPr>
                    <p:spPr bwMode="auto">
                      <a:xfrm flipV="1">
                        <a:off x="6715" y="3012"/>
                        <a:ext cx="0" cy="275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1" name="Line 309"/>
                      <p:cNvSpPr>
                        <a:spLocks noChangeShapeType="1"/>
                      </p:cNvSpPr>
                      <p:nvPr/>
                    </p:nvSpPr>
                    <p:spPr bwMode="auto">
                      <a:xfrm flipH="1">
                        <a:off x="6623" y="5766"/>
                        <a:ext cx="9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2" name="Line 310"/>
                      <p:cNvSpPr>
                        <a:spLocks noChangeShapeType="1"/>
                      </p:cNvSpPr>
                      <p:nvPr/>
                    </p:nvSpPr>
                    <p:spPr bwMode="auto">
                      <a:xfrm flipH="1">
                        <a:off x="6623" y="5216"/>
                        <a:ext cx="9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3" name="Line 311"/>
                      <p:cNvSpPr>
                        <a:spLocks noChangeShapeType="1"/>
                      </p:cNvSpPr>
                      <p:nvPr/>
                    </p:nvSpPr>
                    <p:spPr bwMode="auto">
                      <a:xfrm flipH="1">
                        <a:off x="6623" y="4665"/>
                        <a:ext cx="9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4" name="Line 312"/>
                      <p:cNvSpPr>
                        <a:spLocks noChangeShapeType="1"/>
                      </p:cNvSpPr>
                      <p:nvPr/>
                    </p:nvSpPr>
                    <p:spPr bwMode="auto">
                      <a:xfrm flipH="1">
                        <a:off x="6623" y="4113"/>
                        <a:ext cx="9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5" name="Line 313"/>
                      <p:cNvSpPr>
                        <a:spLocks noChangeShapeType="1"/>
                      </p:cNvSpPr>
                      <p:nvPr/>
                    </p:nvSpPr>
                    <p:spPr bwMode="auto">
                      <a:xfrm flipH="1">
                        <a:off x="6623" y="3564"/>
                        <a:ext cx="9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6" name="Line 314"/>
                      <p:cNvSpPr>
                        <a:spLocks noChangeShapeType="1"/>
                      </p:cNvSpPr>
                      <p:nvPr/>
                    </p:nvSpPr>
                    <p:spPr bwMode="auto">
                      <a:xfrm flipH="1">
                        <a:off x="6623" y="3012"/>
                        <a:ext cx="9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7" name="Line 315"/>
                      <p:cNvSpPr>
                        <a:spLocks noChangeShapeType="1"/>
                      </p:cNvSpPr>
                      <p:nvPr/>
                    </p:nvSpPr>
                    <p:spPr bwMode="auto">
                      <a:xfrm flipH="1">
                        <a:off x="6670" y="5490"/>
                        <a:ext cx="4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8" name="Line 316"/>
                      <p:cNvSpPr>
                        <a:spLocks noChangeShapeType="1"/>
                      </p:cNvSpPr>
                      <p:nvPr/>
                    </p:nvSpPr>
                    <p:spPr bwMode="auto">
                      <a:xfrm flipH="1">
                        <a:off x="6670" y="4940"/>
                        <a:ext cx="4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09" name="Line 317"/>
                      <p:cNvSpPr>
                        <a:spLocks noChangeShapeType="1"/>
                      </p:cNvSpPr>
                      <p:nvPr/>
                    </p:nvSpPr>
                    <p:spPr bwMode="auto">
                      <a:xfrm flipH="1">
                        <a:off x="6670" y="4390"/>
                        <a:ext cx="4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10" name="Line 318"/>
                      <p:cNvSpPr>
                        <a:spLocks noChangeShapeType="1"/>
                      </p:cNvSpPr>
                      <p:nvPr/>
                    </p:nvSpPr>
                    <p:spPr bwMode="auto">
                      <a:xfrm flipH="1">
                        <a:off x="6670" y="3839"/>
                        <a:ext cx="4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11" name="Line 319"/>
                      <p:cNvSpPr>
                        <a:spLocks noChangeShapeType="1"/>
                      </p:cNvSpPr>
                      <p:nvPr/>
                    </p:nvSpPr>
                    <p:spPr bwMode="auto">
                      <a:xfrm flipH="1">
                        <a:off x="6670" y="3288"/>
                        <a:ext cx="4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12" name="Rectangle 320"/>
                      <p:cNvSpPr>
                        <a:spLocks noChangeArrowheads="1"/>
                      </p:cNvSpPr>
                      <p:nvPr/>
                    </p:nvSpPr>
                    <p:spPr bwMode="auto">
                      <a:xfrm>
                        <a:off x="6336" y="5699"/>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1000</a:t>
                        </a:r>
                        <a:endParaRPr lang="ru-RU"/>
                      </a:p>
                    </p:txBody>
                  </p:sp>
                  <p:sp>
                    <p:nvSpPr>
                      <p:cNvPr id="648513" name="Rectangle 321"/>
                      <p:cNvSpPr>
                        <a:spLocks noChangeArrowheads="1"/>
                      </p:cNvSpPr>
                      <p:nvPr/>
                    </p:nvSpPr>
                    <p:spPr bwMode="auto">
                      <a:xfrm>
                        <a:off x="6336" y="5148"/>
                        <a:ext cx="28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1100</a:t>
                        </a:r>
                        <a:endParaRPr lang="ru-RU"/>
                      </a:p>
                    </p:txBody>
                  </p:sp>
                  <p:sp>
                    <p:nvSpPr>
                      <p:cNvPr id="648514" name="Rectangle 322"/>
                      <p:cNvSpPr>
                        <a:spLocks noChangeArrowheads="1"/>
                      </p:cNvSpPr>
                      <p:nvPr/>
                    </p:nvSpPr>
                    <p:spPr bwMode="auto">
                      <a:xfrm>
                        <a:off x="6336" y="4597"/>
                        <a:ext cx="28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1200</a:t>
                        </a:r>
                        <a:endParaRPr lang="ru-RU"/>
                      </a:p>
                    </p:txBody>
                  </p:sp>
                  <p:sp>
                    <p:nvSpPr>
                      <p:cNvPr id="648515" name="Rectangle 323"/>
                      <p:cNvSpPr>
                        <a:spLocks noChangeArrowheads="1"/>
                      </p:cNvSpPr>
                      <p:nvPr/>
                    </p:nvSpPr>
                    <p:spPr bwMode="auto">
                      <a:xfrm>
                        <a:off x="6336" y="4048"/>
                        <a:ext cx="28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1300</a:t>
                        </a:r>
                        <a:endParaRPr lang="ru-RU"/>
                      </a:p>
                    </p:txBody>
                  </p:sp>
                  <p:sp>
                    <p:nvSpPr>
                      <p:cNvPr id="648516" name="Rectangle 324"/>
                      <p:cNvSpPr>
                        <a:spLocks noChangeArrowheads="1"/>
                      </p:cNvSpPr>
                      <p:nvPr/>
                    </p:nvSpPr>
                    <p:spPr bwMode="auto">
                      <a:xfrm>
                        <a:off x="6336" y="3496"/>
                        <a:ext cx="28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1400</a:t>
                        </a:r>
                        <a:endParaRPr lang="ru-RU"/>
                      </a:p>
                    </p:txBody>
                  </p:sp>
                  <p:sp>
                    <p:nvSpPr>
                      <p:cNvPr id="648517" name="Rectangle 325"/>
                      <p:cNvSpPr>
                        <a:spLocks noChangeArrowheads="1"/>
                      </p:cNvSpPr>
                      <p:nvPr/>
                    </p:nvSpPr>
                    <p:spPr bwMode="auto">
                      <a:xfrm>
                        <a:off x="6336" y="2944"/>
                        <a:ext cx="282"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r>
                          <a:rPr lang="ru-RU" sz="500">
                            <a:solidFill>
                              <a:srgbClr val="000000"/>
                            </a:solidFill>
                          </a:rPr>
                          <a:t>1500</a:t>
                        </a:r>
                        <a:endParaRPr lang="ru-RU"/>
                      </a:p>
                    </p:txBody>
                  </p:sp>
                  <p:sp>
                    <p:nvSpPr>
                      <p:cNvPr id="648518" name="Line 326"/>
                      <p:cNvSpPr>
                        <a:spLocks noChangeShapeType="1"/>
                      </p:cNvSpPr>
                      <p:nvPr/>
                    </p:nvSpPr>
                    <p:spPr bwMode="auto">
                      <a:xfrm>
                        <a:off x="6946" y="5216"/>
                        <a:ext cx="278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19" name="Line 327"/>
                      <p:cNvSpPr>
                        <a:spLocks noChangeShapeType="1"/>
                      </p:cNvSpPr>
                      <p:nvPr/>
                    </p:nvSpPr>
                    <p:spPr bwMode="auto">
                      <a:xfrm>
                        <a:off x="6946" y="4665"/>
                        <a:ext cx="278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20" name="Line 328"/>
                      <p:cNvSpPr>
                        <a:spLocks noChangeShapeType="1"/>
                      </p:cNvSpPr>
                      <p:nvPr/>
                    </p:nvSpPr>
                    <p:spPr bwMode="auto">
                      <a:xfrm>
                        <a:off x="6946" y="4113"/>
                        <a:ext cx="278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21" name="Line 329"/>
                      <p:cNvSpPr>
                        <a:spLocks noChangeShapeType="1"/>
                      </p:cNvSpPr>
                      <p:nvPr/>
                    </p:nvSpPr>
                    <p:spPr bwMode="auto">
                      <a:xfrm>
                        <a:off x="6946" y="3564"/>
                        <a:ext cx="278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22" name="Line 330"/>
                      <p:cNvSpPr>
                        <a:spLocks noChangeShapeType="1"/>
                      </p:cNvSpPr>
                      <p:nvPr/>
                    </p:nvSpPr>
                    <p:spPr bwMode="auto">
                      <a:xfrm>
                        <a:off x="6946" y="3012"/>
                        <a:ext cx="278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23" name="Freeform 331"/>
                      <p:cNvSpPr>
                        <a:spLocks/>
                      </p:cNvSpPr>
                      <p:nvPr/>
                    </p:nvSpPr>
                    <p:spPr bwMode="auto">
                      <a:xfrm>
                        <a:off x="6946" y="3139"/>
                        <a:ext cx="2785" cy="1596"/>
                      </a:xfrm>
                      <a:custGeom>
                        <a:avLst/>
                        <a:gdLst>
                          <a:gd name="T0" fmla="*/ 0 w 4119"/>
                          <a:gd name="T1" fmla="*/ 1566 h 2390"/>
                          <a:gd name="T2" fmla="*/ 411 w 4119"/>
                          <a:gd name="T3" fmla="*/ 1483 h 2390"/>
                          <a:gd name="T4" fmla="*/ 824 w 4119"/>
                          <a:gd name="T5" fmla="*/ 1236 h 2390"/>
                          <a:gd name="T6" fmla="*/ 1236 w 4119"/>
                          <a:gd name="T7" fmla="*/ 1648 h 2390"/>
                          <a:gd name="T8" fmla="*/ 1647 w 4119"/>
                          <a:gd name="T9" fmla="*/ 1978 h 2390"/>
                          <a:gd name="T10" fmla="*/ 1997 w 4119"/>
                          <a:gd name="T11" fmla="*/ 2357 h 2390"/>
                          <a:gd name="T12" fmla="*/ 2059 w 4119"/>
                          <a:gd name="T13" fmla="*/ 2390 h 2390"/>
                          <a:gd name="T14" fmla="*/ 2471 w 4119"/>
                          <a:gd name="T15" fmla="*/ 1648 h 2390"/>
                          <a:gd name="T16" fmla="*/ 2882 w 4119"/>
                          <a:gd name="T17" fmla="*/ 1113 h 2390"/>
                          <a:gd name="T18" fmla="*/ 3295 w 4119"/>
                          <a:gd name="T19" fmla="*/ 659 h 2390"/>
                          <a:gd name="T20" fmla="*/ 3707 w 4119"/>
                          <a:gd name="T21" fmla="*/ 371 h 2390"/>
                          <a:gd name="T22" fmla="*/ 4119 w 4119"/>
                          <a:gd name="T23" fmla="*/ 0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19" h="2390">
                            <a:moveTo>
                              <a:pt x="0" y="1566"/>
                            </a:moveTo>
                            <a:lnTo>
                              <a:pt x="411" y="1483"/>
                            </a:lnTo>
                            <a:lnTo>
                              <a:pt x="824" y="1236"/>
                            </a:lnTo>
                            <a:lnTo>
                              <a:pt x="1236" y="1648"/>
                            </a:lnTo>
                            <a:lnTo>
                              <a:pt x="1647" y="1978"/>
                            </a:lnTo>
                            <a:lnTo>
                              <a:pt x="1997" y="2357"/>
                            </a:lnTo>
                            <a:lnTo>
                              <a:pt x="2059" y="2390"/>
                            </a:lnTo>
                            <a:lnTo>
                              <a:pt x="2471" y="1648"/>
                            </a:lnTo>
                            <a:lnTo>
                              <a:pt x="2882" y="1113"/>
                            </a:lnTo>
                            <a:lnTo>
                              <a:pt x="3295" y="659"/>
                            </a:lnTo>
                            <a:lnTo>
                              <a:pt x="3707" y="371"/>
                            </a:lnTo>
                            <a:lnTo>
                              <a:pt x="4119" y="0"/>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524" name="Freeform 332"/>
                      <p:cNvSpPr>
                        <a:spLocks/>
                      </p:cNvSpPr>
                      <p:nvPr/>
                    </p:nvSpPr>
                    <p:spPr bwMode="auto">
                      <a:xfrm>
                        <a:off x="6946" y="3139"/>
                        <a:ext cx="2785" cy="1596"/>
                      </a:xfrm>
                      <a:custGeom>
                        <a:avLst/>
                        <a:gdLst>
                          <a:gd name="T0" fmla="*/ 0 w 4119"/>
                          <a:gd name="T1" fmla="*/ 1566 h 2390"/>
                          <a:gd name="T2" fmla="*/ 411 w 4119"/>
                          <a:gd name="T3" fmla="*/ 1483 h 2390"/>
                          <a:gd name="T4" fmla="*/ 824 w 4119"/>
                          <a:gd name="T5" fmla="*/ 1236 h 2390"/>
                          <a:gd name="T6" fmla="*/ 1236 w 4119"/>
                          <a:gd name="T7" fmla="*/ 1648 h 2390"/>
                          <a:gd name="T8" fmla="*/ 1647 w 4119"/>
                          <a:gd name="T9" fmla="*/ 1978 h 2390"/>
                          <a:gd name="T10" fmla="*/ 1997 w 4119"/>
                          <a:gd name="T11" fmla="*/ 2357 h 2390"/>
                          <a:gd name="T12" fmla="*/ 2059 w 4119"/>
                          <a:gd name="T13" fmla="*/ 2390 h 2390"/>
                          <a:gd name="T14" fmla="*/ 2471 w 4119"/>
                          <a:gd name="T15" fmla="*/ 1648 h 2390"/>
                          <a:gd name="T16" fmla="*/ 2882 w 4119"/>
                          <a:gd name="T17" fmla="*/ 1113 h 2390"/>
                          <a:gd name="T18" fmla="*/ 3295 w 4119"/>
                          <a:gd name="T19" fmla="*/ 659 h 2390"/>
                          <a:gd name="T20" fmla="*/ 3707 w 4119"/>
                          <a:gd name="T21" fmla="*/ 371 h 2390"/>
                          <a:gd name="T22" fmla="*/ 4119 w 4119"/>
                          <a:gd name="T23" fmla="*/ 0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19" h="2390">
                            <a:moveTo>
                              <a:pt x="0" y="1566"/>
                            </a:moveTo>
                            <a:lnTo>
                              <a:pt x="411" y="1483"/>
                            </a:lnTo>
                            <a:lnTo>
                              <a:pt x="824" y="1236"/>
                            </a:lnTo>
                            <a:lnTo>
                              <a:pt x="1236" y="1648"/>
                            </a:lnTo>
                            <a:lnTo>
                              <a:pt x="1647" y="1978"/>
                            </a:lnTo>
                            <a:lnTo>
                              <a:pt x="1997" y="2357"/>
                            </a:lnTo>
                            <a:lnTo>
                              <a:pt x="2059" y="2390"/>
                            </a:lnTo>
                            <a:lnTo>
                              <a:pt x="2471" y="1648"/>
                            </a:lnTo>
                            <a:lnTo>
                              <a:pt x="2882" y="1113"/>
                            </a:lnTo>
                            <a:lnTo>
                              <a:pt x="3295" y="659"/>
                            </a:lnTo>
                            <a:lnTo>
                              <a:pt x="3707" y="371"/>
                            </a:lnTo>
                            <a:lnTo>
                              <a:pt x="411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48525" name="Line 333"/>
                      <p:cNvSpPr>
                        <a:spLocks noChangeShapeType="1"/>
                      </p:cNvSpPr>
                      <p:nvPr/>
                    </p:nvSpPr>
                    <p:spPr bwMode="auto">
                      <a:xfrm>
                        <a:off x="6946" y="5396"/>
                        <a:ext cx="278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26" name="Freeform 334"/>
                      <p:cNvSpPr>
                        <a:spLocks/>
                      </p:cNvSpPr>
                      <p:nvPr/>
                    </p:nvSpPr>
                    <p:spPr bwMode="auto">
                      <a:xfrm>
                        <a:off x="8466" y="4586"/>
                        <a:ext cx="122" cy="119"/>
                      </a:xfrm>
                      <a:custGeom>
                        <a:avLst/>
                        <a:gdLst>
                          <a:gd name="T0" fmla="*/ 54 w 124"/>
                          <a:gd name="T1" fmla="*/ 1 h 123"/>
                          <a:gd name="T2" fmla="*/ 39 w 124"/>
                          <a:gd name="T3" fmla="*/ 4 h 123"/>
                          <a:gd name="T4" fmla="*/ 25 w 124"/>
                          <a:gd name="T5" fmla="*/ 12 h 123"/>
                          <a:gd name="T6" fmla="*/ 13 w 124"/>
                          <a:gd name="T7" fmla="*/ 25 h 123"/>
                          <a:gd name="T8" fmla="*/ 7 w 124"/>
                          <a:gd name="T9" fmla="*/ 35 h 123"/>
                          <a:gd name="T10" fmla="*/ 3 w 124"/>
                          <a:gd name="T11" fmla="*/ 42 h 123"/>
                          <a:gd name="T12" fmla="*/ 1 w 124"/>
                          <a:gd name="T13" fmla="*/ 50 h 123"/>
                          <a:gd name="T14" fmla="*/ 0 w 124"/>
                          <a:gd name="T15" fmla="*/ 58 h 123"/>
                          <a:gd name="T16" fmla="*/ 1 w 124"/>
                          <a:gd name="T17" fmla="*/ 69 h 123"/>
                          <a:gd name="T18" fmla="*/ 5 w 124"/>
                          <a:gd name="T19" fmla="*/ 84 h 123"/>
                          <a:gd name="T20" fmla="*/ 13 w 124"/>
                          <a:gd name="T21" fmla="*/ 99 h 123"/>
                          <a:gd name="T22" fmla="*/ 25 w 124"/>
                          <a:gd name="T23" fmla="*/ 111 h 123"/>
                          <a:gd name="T24" fmla="*/ 35 w 124"/>
                          <a:gd name="T25" fmla="*/ 117 h 123"/>
                          <a:gd name="T26" fmla="*/ 42 w 124"/>
                          <a:gd name="T27" fmla="*/ 121 h 123"/>
                          <a:gd name="T28" fmla="*/ 50 w 124"/>
                          <a:gd name="T29" fmla="*/ 122 h 123"/>
                          <a:gd name="T30" fmla="*/ 57 w 124"/>
                          <a:gd name="T31" fmla="*/ 123 h 123"/>
                          <a:gd name="T32" fmla="*/ 66 w 124"/>
                          <a:gd name="T33" fmla="*/ 123 h 123"/>
                          <a:gd name="T34" fmla="*/ 73 w 124"/>
                          <a:gd name="T35" fmla="*/ 122 h 123"/>
                          <a:gd name="T36" fmla="*/ 81 w 124"/>
                          <a:gd name="T37" fmla="*/ 121 h 123"/>
                          <a:gd name="T38" fmla="*/ 88 w 124"/>
                          <a:gd name="T39" fmla="*/ 117 h 123"/>
                          <a:gd name="T40" fmla="*/ 100 w 124"/>
                          <a:gd name="T41" fmla="*/ 111 h 123"/>
                          <a:gd name="T42" fmla="*/ 111 w 124"/>
                          <a:gd name="T43" fmla="*/ 99 h 123"/>
                          <a:gd name="T44" fmla="*/ 119 w 124"/>
                          <a:gd name="T45" fmla="*/ 84 h 123"/>
                          <a:gd name="T46" fmla="*/ 123 w 124"/>
                          <a:gd name="T47" fmla="*/ 69 h 123"/>
                          <a:gd name="T48" fmla="*/ 123 w 124"/>
                          <a:gd name="T49" fmla="*/ 53 h 123"/>
                          <a:gd name="T50" fmla="*/ 119 w 124"/>
                          <a:gd name="T51" fmla="*/ 39 h 123"/>
                          <a:gd name="T52" fmla="*/ 113 w 124"/>
                          <a:gd name="T53" fmla="*/ 27 h 123"/>
                          <a:gd name="T54" fmla="*/ 108 w 124"/>
                          <a:gd name="T55" fmla="*/ 20 h 123"/>
                          <a:gd name="T56" fmla="*/ 102 w 124"/>
                          <a:gd name="T57" fmla="*/ 16 h 123"/>
                          <a:gd name="T58" fmla="*/ 96 w 124"/>
                          <a:gd name="T59" fmla="*/ 10 h 123"/>
                          <a:gd name="T60" fmla="*/ 85 w 124"/>
                          <a:gd name="T61" fmla="*/ 4 h 123"/>
                          <a:gd name="T62" fmla="*/ 70 w 124"/>
                          <a:gd name="T63"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23">
                            <a:moveTo>
                              <a:pt x="62" y="0"/>
                            </a:moveTo>
                            <a:lnTo>
                              <a:pt x="54" y="1"/>
                            </a:lnTo>
                            <a:lnTo>
                              <a:pt x="47" y="2"/>
                            </a:lnTo>
                            <a:lnTo>
                              <a:pt x="39" y="4"/>
                            </a:lnTo>
                            <a:lnTo>
                              <a:pt x="32" y="9"/>
                            </a:lnTo>
                            <a:lnTo>
                              <a:pt x="25" y="12"/>
                            </a:lnTo>
                            <a:lnTo>
                              <a:pt x="18" y="18"/>
                            </a:lnTo>
                            <a:lnTo>
                              <a:pt x="13" y="25"/>
                            </a:lnTo>
                            <a:lnTo>
                              <a:pt x="8" y="30"/>
                            </a:lnTo>
                            <a:lnTo>
                              <a:pt x="7" y="35"/>
                            </a:lnTo>
                            <a:lnTo>
                              <a:pt x="5" y="39"/>
                            </a:lnTo>
                            <a:lnTo>
                              <a:pt x="3" y="42"/>
                            </a:lnTo>
                            <a:lnTo>
                              <a:pt x="2" y="47"/>
                            </a:lnTo>
                            <a:lnTo>
                              <a:pt x="1" y="50"/>
                            </a:lnTo>
                            <a:lnTo>
                              <a:pt x="1" y="53"/>
                            </a:lnTo>
                            <a:lnTo>
                              <a:pt x="0" y="58"/>
                            </a:lnTo>
                            <a:lnTo>
                              <a:pt x="0" y="63"/>
                            </a:lnTo>
                            <a:lnTo>
                              <a:pt x="1" y="69"/>
                            </a:lnTo>
                            <a:lnTo>
                              <a:pt x="2" y="77"/>
                            </a:lnTo>
                            <a:lnTo>
                              <a:pt x="5" y="84"/>
                            </a:lnTo>
                            <a:lnTo>
                              <a:pt x="8" y="92"/>
                            </a:lnTo>
                            <a:lnTo>
                              <a:pt x="13" y="99"/>
                            </a:lnTo>
                            <a:lnTo>
                              <a:pt x="18" y="105"/>
                            </a:lnTo>
                            <a:lnTo>
                              <a:pt x="25" y="111"/>
                            </a:lnTo>
                            <a:lnTo>
                              <a:pt x="32" y="115"/>
                            </a:lnTo>
                            <a:lnTo>
                              <a:pt x="35" y="117"/>
                            </a:lnTo>
                            <a:lnTo>
                              <a:pt x="39" y="119"/>
                            </a:lnTo>
                            <a:lnTo>
                              <a:pt x="42" y="121"/>
                            </a:lnTo>
                            <a:lnTo>
                              <a:pt x="46" y="122"/>
                            </a:lnTo>
                            <a:lnTo>
                              <a:pt x="50" y="122"/>
                            </a:lnTo>
                            <a:lnTo>
                              <a:pt x="54" y="123"/>
                            </a:lnTo>
                            <a:lnTo>
                              <a:pt x="57" y="123"/>
                            </a:lnTo>
                            <a:lnTo>
                              <a:pt x="62" y="123"/>
                            </a:lnTo>
                            <a:lnTo>
                              <a:pt x="66" y="123"/>
                            </a:lnTo>
                            <a:lnTo>
                              <a:pt x="70" y="123"/>
                            </a:lnTo>
                            <a:lnTo>
                              <a:pt x="73" y="122"/>
                            </a:lnTo>
                            <a:lnTo>
                              <a:pt x="78" y="122"/>
                            </a:lnTo>
                            <a:lnTo>
                              <a:pt x="81" y="121"/>
                            </a:lnTo>
                            <a:lnTo>
                              <a:pt x="85" y="119"/>
                            </a:lnTo>
                            <a:lnTo>
                              <a:pt x="88" y="117"/>
                            </a:lnTo>
                            <a:lnTo>
                              <a:pt x="93" y="115"/>
                            </a:lnTo>
                            <a:lnTo>
                              <a:pt x="100" y="111"/>
                            </a:lnTo>
                            <a:lnTo>
                              <a:pt x="105" y="105"/>
                            </a:lnTo>
                            <a:lnTo>
                              <a:pt x="111" y="99"/>
                            </a:lnTo>
                            <a:lnTo>
                              <a:pt x="116" y="92"/>
                            </a:lnTo>
                            <a:lnTo>
                              <a:pt x="119" y="84"/>
                            </a:lnTo>
                            <a:lnTo>
                              <a:pt x="122" y="77"/>
                            </a:lnTo>
                            <a:lnTo>
                              <a:pt x="123" y="69"/>
                            </a:lnTo>
                            <a:lnTo>
                              <a:pt x="124" y="63"/>
                            </a:lnTo>
                            <a:lnTo>
                              <a:pt x="123" y="53"/>
                            </a:lnTo>
                            <a:lnTo>
                              <a:pt x="122" y="47"/>
                            </a:lnTo>
                            <a:lnTo>
                              <a:pt x="119" y="39"/>
                            </a:lnTo>
                            <a:lnTo>
                              <a:pt x="116" y="30"/>
                            </a:lnTo>
                            <a:lnTo>
                              <a:pt x="113" y="27"/>
                            </a:lnTo>
                            <a:lnTo>
                              <a:pt x="111" y="25"/>
                            </a:lnTo>
                            <a:lnTo>
                              <a:pt x="108" y="20"/>
                            </a:lnTo>
                            <a:lnTo>
                              <a:pt x="105" y="18"/>
                            </a:lnTo>
                            <a:lnTo>
                              <a:pt x="102" y="16"/>
                            </a:lnTo>
                            <a:lnTo>
                              <a:pt x="100" y="12"/>
                            </a:lnTo>
                            <a:lnTo>
                              <a:pt x="96" y="10"/>
                            </a:lnTo>
                            <a:lnTo>
                              <a:pt x="92" y="9"/>
                            </a:lnTo>
                            <a:lnTo>
                              <a:pt x="85" y="4"/>
                            </a:lnTo>
                            <a:lnTo>
                              <a:pt x="77" y="2"/>
                            </a:lnTo>
                            <a:lnTo>
                              <a:pt x="70" y="1"/>
                            </a:lnTo>
                            <a:lnTo>
                              <a:pt x="62" y="0"/>
                            </a:lnTo>
                            <a:close/>
                          </a:path>
                        </a:pathLst>
                      </a:custGeom>
                      <a:solidFill>
                        <a:srgbClr val="FF0000"/>
                      </a:solidFill>
                      <a:ln w="0">
                        <a:solidFill>
                          <a:srgbClr val="FF0000"/>
                        </a:solidFill>
                        <a:prstDash val="solid"/>
                        <a:round/>
                        <a:headEnd/>
                        <a:tailEnd/>
                      </a:ln>
                    </p:spPr>
                    <p:txBody>
                      <a:bodyPr/>
                      <a:lstStyle/>
                      <a:p>
                        <a:endParaRPr lang="de-DE"/>
                      </a:p>
                    </p:txBody>
                  </p:sp>
                  <p:sp>
                    <p:nvSpPr>
                      <p:cNvPr id="648527" name="Line 335"/>
                      <p:cNvSpPr>
                        <a:spLocks noChangeShapeType="1"/>
                      </p:cNvSpPr>
                      <p:nvPr/>
                    </p:nvSpPr>
                    <p:spPr bwMode="auto">
                      <a:xfrm>
                        <a:off x="8530" y="4496"/>
                        <a:ext cx="0" cy="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28" name="Line 336"/>
                      <p:cNvSpPr>
                        <a:spLocks noChangeShapeType="1"/>
                      </p:cNvSpPr>
                      <p:nvPr/>
                    </p:nvSpPr>
                    <p:spPr bwMode="auto">
                      <a:xfrm>
                        <a:off x="8428" y="4517"/>
                        <a:ext cx="195"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29" name="Line 337"/>
                      <p:cNvSpPr>
                        <a:spLocks noChangeShapeType="1"/>
                      </p:cNvSpPr>
                      <p:nvPr/>
                    </p:nvSpPr>
                    <p:spPr bwMode="auto">
                      <a:xfrm>
                        <a:off x="8428" y="4767"/>
                        <a:ext cx="195"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30" name="Line 338"/>
                      <p:cNvSpPr>
                        <a:spLocks noChangeShapeType="1"/>
                      </p:cNvSpPr>
                      <p:nvPr/>
                    </p:nvSpPr>
                    <p:spPr bwMode="auto">
                      <a:xfrm>
                        <a:off x="8348" y="4553"/>
                        <a:ext cx="3" cy="19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31" name="Line 339"/>
                      <p:cNvSpPr>
                        <a:spLocks noChangeShapeType="1"/>
                      </p:cNvSpPr>
                      <p:nvPr/>
                    </p:nvSpPr>
                    <p:spPr bwMode="auto">
                      <a:xfrm>
                        <a:off x="8696" y="4546"/>
                        <a:ext cx="2" cy="20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32" name="Line 340"/>
                      <p:cNvSpPr>
                        <a:spLocks noChangeShapeType="1"/>
                      </p:cNvSpPr>
                      <p:nvPr/>
                    </p:nvSpPr>
                    <p:spPr bwMode="auto">
                      <a:xfrm>
                        <a:off x="8370" y="4646"/>
                        <a:ext cx="305"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33" name="Line 341"/>
                      <p:cNvSpPr>
                        <a:spLocks noChangeShapeType="1"/>
                      </p:cNvSpPr>
                      <p:nvPr/>
                    </p:nvSpPr>
                    <p:spPr bwMode="auto">
                      <a:xfrm>
                        <a:off x="4312" y="4853"/>
                        <a:ext cx="319"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34" name="Line 342"/>
                      <p:cNvSpPr>
                        <a:spLocks noChangeShapeType="1"/>
                      </p:cNvSpPr>
                      <p:nvPr/>
                    </p:nvSpPr>
                    <p:spPr bwMode="auto">
                      <a:xfrm>
                        <a:off x="4341" y="4746"/>
                        <a:ext cx="2" cy="19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48535" name="Line 343"/>
                      <p:cNvSpPr>
                        <a:spLocks noChangeShapeType="1"/>
                      </p:cNvSpPr>
                      <p:nvPr/>
                    </p:nvSpPr>
                    <p:spPr bwMode="auto">
                      <a:xfrm>
                        <a:off x="4610" y="4760"/>
                        <a:ext cx="1" cy="19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648536" name="Text Box 344"/>
                  <p:cNvSpPr txBox="1">
                    <a:spLocks noChangeArrowheads="1"/>
                  </p:cNvSpPr>
                  <p:nvPr/>
                </p:nvSpPr>
                <p:spPr bwMode="auto">
                  <a:xfrm>
                    <a:off x="3483" y="4908"/>
                    <a:ext cx="625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1200" b="0"/>
                      <a:t>                 </a:t>
                    </a:r>
                    <a:r>
                      <a:rPr lang="ru-RU" sz="1200"/>
                      <a:t>                                                                                                                </a:t>
                    </a:r>
                  </a:p>
                  <a:p>
                    <a:r>
                      <a:rPr lang="ru-RU" sz="1200" b="0"/>
                      <a:t>T, </a:t>
                    </a:r>
                    <a:r>
                      <a:rPr lang="ru-RU" sz="1200" b="0" baseline="30000"/>
                      <a:t>0</a:t>
                    </a:r>
                    <a:r>
                      <a:rPr lang="ru-RU" sz="1200" b="0"/>
                      <a:t>C                        MC6     </a:t>
                    </a:r>
                    <a:r>
                      <a:rPr lang="en-US" sz="1200" b="0"/>
                      <a:t>                 </a:t>
                    </a:r>
                    <a:r>
                      <a:rPr lang="ru-RU" sz="1200" b="0"/>
                      <a:t> T, </a:t>
                    </a:r>
                    <a:r>
                      <a:rPr lang="ru-RU" sz="1200" b="0" baseline="30000"/>
                      <a:t>0</a:t>
                    </a:r>
                    <a:r>
                      <a:rPr lang="ru-RU" sz="1200" b="0"/>
                      <a:t>C                           MC8      </a:t>
                    </a:r>
                    <a:endParaRPr lang="ru-RU"/>
                  </a:p>
                </p:txBody>
              </p:sp>
            </p:grpSp>
            <p:sp>
              <p:nvSpPr>
                <p:cNvPr id="648537" name="Text Box 345"/>
                <p:cNvSpPr txBox="1">
                  <a:spLocks noChangeArrowheads="1"/>
                </p:cNvSpPr>
                <p:nvPr/>
              </p:nvSpPr>
              <p:spPr bwMode="auto">
                <a:xfrm>
                  <a:off x="530" y="2535"/>
                  <a:ext cx="599" cy="144"/>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200" b="0">
                      <a:latin typeface="Arial" pitchFamily="34" charset="0"/>
                    </a:rPr>
                    <a:t>U/Zr = 1.82</a:t>
                  </a:r>
                  <a:endParaRPr lang="ru-RU" sz="1200" b="0">
                    <a:latin typeface="Arial" pitchFamily="34" charset="0"/>
                  </a:endParaRPr>
                </a:p>
              </p:txBody>
            </p:sp>
            <p:sp>
              <p:nvSpPr>
                <p:cNvPr id="648538" name="Text Box 346"/>
                <p:cNvSpPr txBox="1">
                  <a:spLocks noChangeArrowheads="1"/>
                </p:cNvSpPr>
                <p:nvPr/>
              </p:nvSpPr>
              <p:spPr bwMode="auto">
                <a:xfrm>
                  <a:off x="500" y="969"/>
                  <a:ext cx="433" cy="145"/>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200" b="0">
                      <a:latin typeface="Arial" pitchFamily="34" charset="0"/>
                    </a:rPr>
                    <a:t>U/Zr = 7.66</a:t>
                  </a:r>
                  <a:endParaRPr lang="ru-RU" sz="1200" b="0">
                    <a:latin typeface="Arial" pitchFamily="34" charset="0"/>
                  </a:endParaRPr>
                </a:p>
              </p:txBody>
            </p:sp>
            <p:sp>
              <p:nvSpPr>
                <p:cNvPr id="648539" name="Text Box 347"/>
                <p:cNvSpPr txBox="1">
                  <a:spLocks noChangeArrowheads="1"/>
                </p:cNvSpPr>
                <p:nvPr/>
              </p:nvSpPr>
              <p:spPr bwMode="auto">
                <a:xfrm>
                  <a:off x="1790" y="2541"/>
                  <a:ext cx="599" cy="144"/>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200" b="0">
                      <a:latin typeface="Arial" pitchFamily="34" charset="0"/>
                    </a:rPr>
                    <a:t>U/Zr = 1.38</a:t>
                  </a:r>
                  <a:endParaRPr lang="ru-RU" sz="1200" b="0">
                    <a:latin typeface="Arial" pitchFamily="34" charset="0"/>
                  </a:endParaRPr>
                </a:p>
              </p:txBody>
            </p:sp>
            <p:sp>
              <p:nvSpPr>
                <p:cNvPr id="648540" name="Text Box 348"/>
                <p:cNvSpPr txBox="1">
                  <a:spLocks noChangeArrowheads="1"/>
                </p:cNvSpPr>
                <p:nvPr/>
              </p:nvSpPr>
              <p:spPr bwMode="auto">
                <a:xfrm>
                  <a:off x="1700" y="969"/>
                  <a:ext cx="599" cy="145"/>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200" b="0">
                      <a:latin typeface="Arial" pitchFamily="34" charset="0"/>
                    </a:rPr>
                    <a:t>U/Zr = 1.54</a:t>
                  </a:r>
                  <a:endParaRPr lang="ru-RU" sz="1200" b="0">
                    <a:latin typeface="Arial" pitchFamily="34" charset="0"/>
                  </a:endParaRPr>
                </a:p>
              </p:txBody>
            </p:sp>
            <p:sp>
              <p:nvSpPr>
                <p:cNvPr id="648541" name="Text Box 349"/>
                <p:cNvSpPr txBox="1">
                  <a:spLocks noChangeArrowheads="1"/>
                </p:cNvSpPr>
                <p:nvPr/>
              </p:nvSpPr>
              <p:spPr bwMode="auto">
                <a:xfrm>
                  <a:off x="2942" y="981"/>
                  <a:ext cx="434" cy="144"/>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200" b="0">
                      <a:latin typeface="Arial" pitchFamily="34" charset="0"/>
                    </a:rPr>
                    <a:t>U/Zr = 1.20</a:t>
                  </a:r>
                  <a:endParaRPr lang="ru-RU" sz="1200" b="0">
                    <a:latin typeface="Arial" pitchFamily="34" charset="0"/>
                  </a:endParaRPr>
                </a:p>
              </p:txBody>
            </p:sp>
          </p:grpSp>
          <p:graphicFrame>
            <p:nvGraphicFramePr>
              <p:cNvPr id="648542" name="Object 350"/>
              <p:cNvGraphicFramePr>
                <a:graphicFrameLocks noChangeAspect="1"/>
              </p:cNvGraphicFramePr>
              <p:nvPr/>
            </p:nvGraphicFramePr>
            <p:xfrm>
              <a:off x="5032" y="2646"/>
              <a:ext cx="470" cy="265"/>
            </p:xfrm>
            <a:graphic>
              <a:graphicData uri="http://schemas.openxmlformats.org/presentationml/2006/ole">
                <mc:AlternateContent xmlns:mc="http://schemas.openxmlformats.org/markup-compatibility/2006">
                  <mc:Choice xmlns:v="urn:schemas-microsoft-com:vml" Requires="v">
                    <p:oleObj spid="_x0000_s648547" name="Формула" r:id="rId6" imgW="406080" imgH="228600" progId="Equation.3">
                      <p:embed/>
                    </p:oleObj>
                  </mc:Choice>
                  <mc:Fallback>
                    <p:oleObj name="Формула" r:id="rId6" imgW="406080" imgH="228600" progId="Equation.3">
                      <p:embed/>
                      <p:pic>
                        <p:nvPicPr>
                          <p:cNvPr id="0" name="Object 3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 y="2646"/>
                            <a:ext cx="47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543" name="Object 351"/>
              <p:cNvGraphicFramePr>
                <a:graphicFrameLocks noChangeAspect="1"/>
              </p:cNvGraphicFramePr>
              <p:nvPr/>
            </p:nvGraphicFramePr>
            <p:xfrm>
              <a:off x="5122" y="1764"/>
              <a:ext cx="310" cy="279"/>
            </p:xfrm>
            <a:graphic>
              <a:graphicData uri="http://schemas.openxmlformats.org/presentationml/2006/ole">
                <mc:AlternateContent xmlns:mc="http://schemas.openxmlformats.org/markup-compatibility/2006">
                  <mc:Choice xmlns:v="urn:schemas-microsoft-com:vml" Requires="v">
                    <p:oleObj spid="_x0000_s648548" name="Формула" r:id="rId8" imgW="253800" imgH="228600" progId="Equation.3">
                      <p:embed/>
                    </p:oleObj>
                  </mc:Choice>
                  <mc:Fallback>
                    <p:oleObj name="Формула" r:id="rId8" imgW="253800" imgH="228600" progId="Equation.3">
                      <p:embed/>
                      <p:pic>
                        <p:nvPicPr>
                          <p:cNvPr id="0" name="Object 3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2" y="1764"/>
                            <a:ext cx="31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544" name="Object 352"/>
              <p:cNvGraphicFramePr>
                <a:graphicFrameLocks noChangeAspect="1"/>
              </p:cNvGraphicFramePr>
              <p:nvPr/>
            </p:nvGraphicFramePr>
            <p:xfrm>
              <a:off x="3482" y="3604"/>
              <a:ext cx="310" cy="279"/>
            </p:xfrm>
            <a:graphic>
              <a:graphicData uri="http://schemas.openxmlformats.org/presentationml/2006/ole">
                <mc:AlternateContent xmlns:mc="http://schemas.openxmlformats.org/markup-compatibility/2006">
                  <mc:Choice xmlns:v="urn:schemas-microsoft-com:vml" Requires="v">
                    <p:oleObj spid="_x0000_s648549" name="Формула" r:id="rId10" imgW="253800" imgH="228600" progId="Equation.3">
                      <p:embed/>
                    </p:oleObj>
                  </mc:Choice>
                  <mc:Fallback>
                    <p:oleObj name="Формула" r:id="rId10" imgW="253800" imgH="228600" progId="Equation.3">
                      <p:embed/>
                      <p:pic>
                        <p:nvPicPr>
                          <p:cNvPr id="0" name="Object 3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2" y="3604"/>
                            <a:ext cx="31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648545" name="Text Box 353"/>
          <p:cNvSpPr txBox="1">
            <a:spLocks noChangeArrowheads="1"/>
          </p:cNvSpPr>
          <p:nvPr/>
        </p:nvSpPr>
        <p:spPr bwMode="auto">
          <a:xfrm>
            <a:off x="5713413" y="4576763"/>
            <a:ext cx="1493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U/Zr ratio in IZ !</a:t>
            </a:r>
            <a:endParaRPr lang="ru-RU" sz="1400">
              <a:latin typeface="Arial"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8256FA2A-BF2C-4A37-AF0D-B9AA3A92F34A}" type="slidenum">
              <a:rPr lang="en-GB">
                <a:solidFill>
                  <a:srgbClr val="990033"/>
                </a:solidFill>
              </a:rPr>
              <a:pPr/>
              <a:t>19</a:t>
            </a:fld>
            <a:endParaRPr lang="en-GB">
              <a:solidFill>
                <a:srgbClr val="990033"/>
              </a:solidFill>
            </a:endParaRPr>
          </a:p>
        </p:txBody>
      </p:sp>
      <p:sp>
        <p:nvSpPr>
          <p:cNvPr id="650242"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50243" name="Rectangle 3"/>
          <p:cNvSpPr>
            <a:spLocks noChangeArrowheads="1"/>
          </p:cNvSpPr>
          <p:nvPr/>
        </p:nvSpPr>
        <p:spPr bwMode="auto">
          <a:xfrm>
            <a:off x="195263" y="0"/>
            <a:ext cx="8710612"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000" bIns="18000" anchor="ctr"/>
          <a:lstStyle/>
          <a:p>
            <a:pPr algn="ctr"/>
            <a:r>
              <a:rPr lang="en-GB" sz="2800">
                <a:solidFill>
                  <a:srgbClr val="A50021"/>
                </a:solidFill>
              </a:rPr>
              <a:t>Influence of thermal gradient on U, Zr and Fe 						partitioning </a:t>
            </a:r>
          </a:p>
        </p:txBody>
      </p:sp>
      <p:sp>
        <p:nvSpPr>
          <p:cNvPr id="650244" name="Text Box 4"/>
          <p:cNvSpPr txBox="1">
            <a:spLocks noChangeArrowheads="1"/>
          </p:cNvSpPr>
          <p:nvPr/>
        </p:nvSpPr>
        <p:spPr bwMode="auto">
          <a:xfrm>
            <a:off x="166688" y="5227638"/>
            <a:ext cx="8797925" cy="10969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ü"/>
            </a:pPr>
            <a:r>
              <a:rPr lang="en-US" sz="2000">
                <a:solidFill>
                  <a:srgbClr val="000066"/>
                </a:solidFill>
                <a:latin typeface="Arial" pitchFamily="34" charset="0"/>
              </a:rPr>
              <a:t> </a:t>
            </a:r>
            <a:r>
              <a:rPr lang="en-US" sz="2200">
                <a:solidFill>
                  <a:srgbClr val="000066"/>
                </a:solidFill>
                <a:latin typeface="Arial" pitchFamily="34" charset="0"/>
              </a:rPr>
              <a:t>In comparison with MASCA Fe concentration in the metallic phase is considerably higher, i.e. U and</a:t>
            </a:r>
            <a:r>
              <a:rPr lang="ru-RU" sz="2200">
                <a:solidFill>
                  <a:srgbClr val="000066"/>
                </a:solidFill>
                <a:latin typeface="Arial" pitchFamily="34" charset="0"/>
              </a:rPr>
              <a:t> </a:t>
            </a:r>
            <a:r>
              <a:rPr lang="en-US" sz="2200">
                <a:solidFill>
                  <a:srgbClr val="000066"/>
                </a:solidFill>
                <a:latin typeface="Arial" pitchFamily="34" charset="0"/>
              </a:rPr>
              <a:t>Zr extraction considerably decreases</a:t>
            </a:r>
            <a:endParaRPr lang="ru-RU" sz="2200">
              <a:solidFill>
                <a:srgbClr val="FF3300"/>
              </a:solidFill>
              <a:latin typeface="Arial" pitchFamily="34" charset="0"/>
            </a:endParaRPr>
          </a:p>
        </p:txBody>
      </p:sp>
      <p:sp>
        <p:nvSpPr>
          <p:cNvPr id="650245"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50246" name="Rectangle 6"/>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pSp>
        <p:nvGrpSpPr>
          <p:cNvPr id="650247" name="Group 7"/>
          <p:cNvGrpSpPr>
            <a:grpSpLocks/>
          </p:cNvGrpSpPr>
          <p:nvPr/>
        </p:nvGrpSpPr>
        <p:grpSpPr bwMode="auto">
          <a:xfrm>
            <a:off x="4903788" y="1684338"/>
            <a:ext cx="3878262" cy="2324100"/>
            <a:chOff x="2885" y="917"/>
            <a:chExt cx="2443" cy="1464"/>
          </a:xfrm>
        </p:grpSpPr>
        <p:grpSp>
          <p:nvGrpSpPr>
            <p:cNvPr id="650248" name="Group 8"/>
            <p:cNvGrpSpPr>
              <a:grpSpLocks/>
            </p:cNvGrpSpPr>
            <p:nvPr/>
          </p:nvGrpSpPr>
          <p:grpSpPr bwMode="auto">
            <a:xfrm>
              <a:off x="2914" y="917"/>
              <a:ext cx="1227" cy="525"/>
              <a:chOff x="2914" y="917"/>
              <a:chExt cx="1227" cy="525"/>
            </a:xfrm>
          </p:grpSpPr>
          <p:graphicFrame>
            <p:nvGraphicFramePr>
              <p:cNvPr id="650249" name="Object 9"/>
              <p:cNvGraphicFramePr>
                <a:graphicFrameLocks noChangeAspect="1"/>
              </p:cNvGraphicFramePr>
              <p:nvPr/>
            </p:nvGraphicFramePr>
            <p:xfrm>
              <a:off x="3022" y="1175"/>
              <a:ext cx="1119" cy="267"/>
            </p:xfrm>
            <a:graphic>
              <a:graphicData uri="http://schemas.openxmlformats.org/presentationml/2006/ole">
                <mc:AlternateContent xmlns:mc="http://schemas.openxmlformats.org/markup-compatibility/2006">
                  <mc:Choice xmlns:v="urn:schemas-microsoft-com:vml" Requires="v">
                    <p:oleObj spid="_x0000_s650256" name="Формула" r:id="rId4" imgW="965160" imgH="228600" progId="Equation.3">
                      <p:embed/>
                    </p:oleObj>
                  </mc:Choice>
                  <mc:Fallback>
                    <p:oleObj name="Формула" r:id="rId4" imgW="96516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 y="1175"/>
                            <a:ext cx="1119" cy="267"/>
                          </a:xfrm>
                          <a:prstGeom prst="rect">
                            <a:avLst/>
                          </a:prstGeom>
                          <a:solidFill>
                            <a:schemeClr val="bg1"/>
                          </a:solidFill>
                        </p:spPr>
                      </p:pic>
                    </p:oleObj>
                  </mc:Fallback>
                </mc:AlternateContent>
              </a:graphicData>
            </a:graphic>
          </p:graphicFrame>
          <p:sp>
            <p:nvSpPr>
              <p:cNvPr id="650250" name="Text Box 10"/>
              <p:cNvSpPr txBox="1">
                <a:spLocks noChangeArrowheads="1"/>
              </p:cNvSpPr>
              <p:nvPr/>
            </p:nvSpPr>
            <p:spPr bwMode="auto">
              <a:xfrm>
                <a:off x="2914" y="917"/>
                <a:ext cx="1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800" b="0">
                    <a:solidFill>
                      <a:srgbClr val="000066"/>
                    </a:solidFill>
                    <a:latin typeface="Arial" pitchFamily="34" charset="0"/>
                  </a:rPr>
                  <a:t>In MASCA tests:</a:t>
                </a:r>
                <a:endParaRPr lang="ru-RU" sz="1800" b="0">
                  <a:solidFill>
                    <a:srgbClr val="000066"/>
                  </a:solidFill>
                  <a:latin typeface="Arial" pitchFamily="34" charset="0"/>
                </a:endParaRPr>
              </a:p>
            </p:txBody>
          </p:sp>
        </p:grpSp>
        <p:grpSp>
          <p:nvGrpSpPr>
            <p:cNvPr id="650251" name="Group 11"/>
            <p:cNvGrpSpPr>
              <a:grpSpLocks/>
            </p:cNvGrpSpPr>
            <p:nvPr/>
          </p:nvGrpSpPr>
          <p:grpSpPr bwMode="auto">
            <a:xfrm>
              <a:off x="2885" y="1569"/>
              <a:ext cx="2443" cy="812"/>
              <a:chOff x="2931" y="2313"/>
              <a:chExt cx="2443" cy="812"/>
            </a:xfrm>
          </p:grpSpPr>
          <p:graphicFrame>
            <p:nvGraphicFramePr>
              <p:cNvPr id="650252" name="Object 12"/>
              <p:cNvGraphicFramePr>
                <a:graphicFrameLocks noChangeAspect="1"/>
              </p:cNvGraphicFramePr>
              <p:nvPr/>
            </p:nvGraphicFramePr>
            <p:xfrm>
              <a:off x="2931" y="2592"/>
              <a:ext cx="2443" cy="533"/>
            </p:xfrm>
            <a:graphic>
              <a:graphicData uri="http://schemas.openxmlformats.org/presentationml/2006/ole">
                <mc:AlternateContent xmlns:mc="http://schemas.openxmlformats.org/markup-compatibility/2006">
                  <mc:Choice xmlns:v="urn:schemas-microsoft-com:vml" Requires="v">
                    <p:oleObj spid="_x0000_s650257" name="Формула" r:id="rId6" imgW="2108160" imgH="457200" progId="Equation.3">
                      <p:embed/>
                    </p:oleObj>
                  </mc:Choice>
                  <mc:Fallback>
                    <p:oleObj name="Формула" r:id="rId6" imgW="2108160" imgH="4572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1" y="2592"/>
                            <a:ext cx="2443" cy="533"/>
                          </a:xfrm>
                          <a:prstGeom prst="rect">
                            <a:avLst/>
                          </a:prstGeom>
                          <a:solidFill>
                            <a:schemeClr val="bg1"/>
                          </a:solidFill>
                        </p:spPr>
                      </p:pic>
                    </p:oleObj>
                  </mc:Fallback>
                </mc:AlternateContent>
              </a:graphicData>
            </a:graphic>
          </p:graphicFrame>
          <p:sp>
            <p:nvSpPr>
              <p:cNvPr id="650253" name="Text Box 13"/>
              <p:cNvSpPr txBox="1">
                <a:spLocks noChangeArrowheads="1"/>
              </p:cNvSpPr>
              <p:nvPr/>
            </p:nvSpPr>
            <p:spPr bwMode="auto">
              <a:xfrm>
                <a:off x="2952" y="2313"/>
                <a:ext cx="1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800" b="0">
                    <a:solidFill>
                      <a:srgbClr val="000066"/>
                    </a:solidFill>
                    <a:latin typeface="Arial" pitchFamily="34" charset="0"/>
                  </a:rPr>
                  <a:t>In METCOR tests:</a:t>
                </a:r>
                <a:endParaRPr lang="ru-RU" sz="1800" b="0">
                  <a:solidFill>
                    <a:srgbClr val="000066"/>
                  </a:solidFill>
                  <a:latin typeface="Arial" pitchFamily="34" charset="0"/>
                </a:endParaRPr>
              </a:p>
            </p:txBody>
          </p:sp>
        </p:grpSp>
      </p:grpSp>
      <p:graphicFrame>
        <p:nvGraphicFramePr>
          <p:cNvPr id="650255" name="Object 15"/>
          <p:cNvGraphicFramePr>
            <a:graphicFrameLocks noChangeAspect="1"/>
          </p:cNvGraphicFramePr>
          <p:nvPr/>
        </p:nvGraphicFramePr>
        <p:xfrm>
          <a:off x="304800" y="565150"/>
          <a:ext cx="4419600" cy="4502150"/>
        </p:xfrm>
        <a:graphic>
          <a:graphicData uri="http://schemas.openxmlformats.org/presentationml/2006/ole">
            <mc:AlternateContent xmlns:mc="http://schemas.openxmlformats.org/markup-compatibility/2006">
              <mc:Choice xmlns:v="urn:schemas-microsoft-com:vml" Requires="v">
                <p:oleObj spid="_x0000_s650258" name="Plot" r:id="rId8" imgW="6897240" imgH="7027200" progId="Grapher.Document">
                  <p:embed/>
                </p:oleObj>
              </mc:Choice>
              <mc:Fallback>
                <p:oleObj name="Plot" r:id="rId8" imgW="6897240" imgH="7027200" progId="Grapher.Document">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65150"/>
                        <a:ext cx="4419600" cy="4502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7C116206-675D-412F-9525-9FC7A36A959F}" type="slidenum">
              <a:rPr lang="en-GB">
                <a:solidFill>
                  <a:srgbClr val="990033"/>
                </a:solidFill>
              </a:rPr>
              <a:pPr/>
              <a:t>2</a:t>
            </a:fld>
            <a:endParaRPr lang="en-GB">
              <a:solidFill>
                <a:srgbClr val="990033"/>
              </a:solidFill>
            </a:endParaRPr>
          </a:p>
        </p:txBody>
      </p:sp>
      <p:sp>
        <p:nvSpPr>
          <p:cNvPr id="542722" name="Rectangle 2"/>
          <p:cNvSpPr>
            <a:spLocks noGrp="1" noChangeArrowheads="1"/>
          </p:cNvSpPr>
          <p:nvPr>
            <p:ph type="title"/>
          </p:nvPr>
        </p:nvSpPr>
        <p:spPr>
          <a:xfrm>
            <a:off x="685800" y="280988"/>
            <a:ext cx="7772400" cy="639762"/>
          </a:xfrm>
        </p:spPr>
        <p:txBody>
          <a:bodyPr/>
          <a:lstStyle/>
          <a:p>
            <a:r>
              <a:rPr lang="en-GB" sz="2800">
                <a:solidFill>
                  <a:srgbClr val="990033"/>
                </a:solidFill>
                <a:effectLst/>
                <a:cs typeface="Times New Roman" pitchFamily="18" charset="0"/>
              </a:rPr>
              <a:t>Contents</a:t>
            </a:r>
            <a:endParaRPr lang="ru-RU" sz="2800">
              <a:solidFill>
                <a:srgbClr val="990033"/>
              </a:solidFill>
              <a:effectLst/>
              <a:cs typeface="Times New Roman" pitchFamily="18" charset="0"/>
            </a:endParaRPr>
          </a:p>
        </p:txBody>
      </p:sp>
      <p:sp>
        <p:nvSpPr>
          <p:cNvPr id="542723" name="Rectangle 3"/>
          <p:cNvSpPr>
            <a:spLocks noGrp="1" noChangeArrowheads="1"/>
          </p:cNvSpPr>
          <p:nvPr>
            <p:ph type="body" sz="half" idx="1"/>
          </p:nvPr>
        </p:nvSpPr>
        <p:spPr>
          <a:xfrm>
            <a:off x="682625" y="1377950"/>
            <a:ext cx="8058150" cy="4660900"/>
          </a:xfrm>
        </p:spPr>
        <p:txBody>
          <a:bodyPr/>
          <a:lstStyle/>
          <a:p>
            <a:pPr>
              <a:buFont typeface="Wingdings" pitchFamily="2" charset="2"/>
              <a:buChar char="Ø"/>
            </a:pPr>
            <a:r>
              <a:rPr lang="en-US" b="1">
                <a:effectLst/>
              </a:rPr>
              <a:t>General information</a:t>
            </a:r>
          </a:p>
          <a:p>
            <a:pPr>
              <a:buFont typeface="Wingdings" pitchFamily="2" charset="2"/>
              <a:buChar char="Ø"/>
            </a:pPr>
            <a:r>
              <a:rPr lang="en-US" b="1">
                <a:effectLst/>
              </a:rPr>
              <a:t>Objectives of METCOR-P project</a:t>
            </a:r>
          </a:p>
          <a:p>
            <a:pPr>
              <a:buFont typeface="Wingdings" pitchFamily="2" charset="2"/>
              <a:buChar char="Ø"/>
            </a:pPr>
            <a:r>
              <a:rPr lang="en-US" b="1">
                <a:effectLst/>
              </a:rPr>
              <a:t>Experimental matrix for METCOR-P project</a:t>
            </a:r>
          </a:p>
          <a:p>
            <a:pPr>
              <a:buFont typeface="Wingdings" pitchFamily="2" charset="2"/>
              <a:buChar char="Ø"/>
            </a:pPr>
            <a:r>
              <a:rPr lang="en-US" b="1">
                <a:effectLst/>
              </a:rPr>
              <a:t>VVER vessel steel corrosion at its interaction with </a:t>
            </a:r>
            <a:r>
              <a:rPr lang="ru-RU" b="1">
                <a:effectLst/>
              </a:rPr>
              <a:t> </a:t>
            </a:r>
            <a:br>
              <a:rPr lang="ru-RU" b="1">
                <a:effectLst/>
              </a:rPr>
            </a:br>
            <a:r>
              <a:rPr lang="en-US" b="1">
                <a:effectLst/>
              </a:rPr>
              <a:t>oxidized corium melt in the oxidizing atmosphere</a:t>
            </a:r>
            <a:endParaRPr lang="ru-RU" b="1">
              <a:effectLst/>
            </a:endParaRPr>
          </a:p>
          <a:p>
            <a:pPr>
              <a:buFont typeface="Wingdings" pitchFamily="2" charset="2"/>
              <a:buChar char="Ø"/>
            </a:pPr>
            <a:r>
              <a:rPr lang="en-US" b="1">
                <a:effectLst/>
              </a:rPr>
              <a:t>VVER vessel steel corrosion at its interaction with </a:t>
            </a:r>
            <a:r>
              <a:rPr lang="ru-RU" b="1">
                <a:effectLst/>
              </a:rPr>
              <a:t> </a:t>
            </a:r>
            <a:br>
              <a:rPr lang="ru-RU" b="1">
                <a:effectLst/>
              </a:rPr>
            </a:br>
            <a:r>
              <a:rPr lang="en-US" b="1">
                <a:effectLst/>
              </a:rPr>
              <a:t>suboxidized corium melt</a:t>
            </a:r>
            <a:r>
              <a:rPr lang="ru-RU"/>
              <a:t> </a:t>
            </a:r>
            <a:endParaRPr lang="en-GB" b="1">
              <a:solidFill>
                <a:srgbClr val="FF3300"/>
              </a:solidFill>
              <a:effectLst/>
            </a:endParaRPr>
          </a:p>
          <a:p>
            <a:pPr>
              <a:buFont typeface="Wingdings" pitchFamily="2" charset="2"/>
              <a:buChar char="Ø"/>
            </a:pPr>
            <a:r>
              <a:rPr lang="en-US" b="1">
                <a:effectLst/>
              </a:rPr>
              <a:t>Publications</a:t>
            </a:r>
          </a:p>
          <a:p>
            <a:pPr>
              <a:buFont typeface="Wingdings" pitchFamily="2" charset="2"/>
              <a:buChar char="Ø"/>
            </a:pPr>
            <a:r>
              <a:rPr lang="en-US" b="1">
                <a:effectLst/>
              </a:rPr>
              <a:t>Organizational issues</a:t>
            </a:r>
            <a:endParaRPr lang="ru-RU" b="1">
              <a:effectLst/>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80A7E8B2-CBD3-481A-966D-7F830CB3DDA8}" type="slidenum">
              <a:rPr lang="en-GB">
                <a:solidFill>
                  <a:srgbClr val="990033"/>
                </a:solidFill>
              </a:rPr>
              <a:pPr/>
              <a:t>20</a:t>
            </a:fld>
            <a:endParaRPr lang="en-GB">
              <a:solidFill>
                <a:srgbClr val="990033"/>
              </a:solidFill>
            </a:endParaRPr>
          </a:p>
        </p:txBody>
      </p:sp>
      <p:sp>
        <p:nvSpPr>
          <p:cNvPr id="652290"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52291" name="Rectangle 3"/>
          <p:cNvSpPr>
            <a:spLocks noChangeArrowheads="1"/>
          </p:cNvSpPr>
          <p:nvPr/>
        </p:nvSpPr>
        <p:spPr bwMode="auto">
          <a:xfrm>
            <a:off x="185738" y="114300"/>
            <a:ext cx="87106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000" bIns="18000" anchor="ctr"/>
          <a:lstStyle/>
          <a:p>
            <a:pPr algn="ctr"/>
            <a:r>
              <a:rPr lang="en-US" sz="2800">
                <a:solidFill>
                  <a:srgbClr val="A50021"/>
                </a:solidFill>
              </a:rPr>
              <a:t>Conclusion remarks</a:t>
            </a:r>
            <a:r>
              <a:rPr lang="ru-RU" sz="2800">
                <a:solidFill>
                  <a:srgbClr val="A50021"/>
                </a:solidFill>
              </a:rPr>
              <a:t> </a:t>
            </a:r>
            <a:r>
              <a:rPr lang="en-US" sz="2800">
                <a:solidFill>
                  <a:srgbClr val="A50021"/>
                </a:solidFill>
              </a:rPr>
              <a:t>to the </a:t>
            </a:r>
            <a:r>
              <a:rPr lang="ru-RU" sz="2800">
                <a:solidFill>
                  <a:srgbClr val="A50021"/>
                </a:solidFill>
              </a:rPr>
              <a:t>5</a:t>
            </a:r>
            <a:r>
              <a:rPr lang="en-US" sz="2800" baseline="30000">
                <a:solidFill>
                  <a:srgbClr val="A50021"/>
                </a:solidFill>
              </a:rPr>
              <a:t>th</a:t>
            </a:r>
            <a:r>
              <a:rPr lang="en-US" sz="2800">
                <a:solidFill>
                  <a:srgbClr val="A50021"/>
                </a:solidFill>
              </a:rPr>
              <a:t> Part</a:t>
            </a:r>
            <a:endParaRPr lang="en-GB" sz="2800">
              <a:solidFill>
                <a:srgbClr val="A50021"/>
              </a:solidFill>
            </a:endParaRPr>
          </a:p>
        </p:txBody>
      </p:sp>
      <p:sp>
        <p:nvSpPr>
          <p:cNvPr id="652292" name="Text Box 4"/>
          <p:cNvSpPr txBox="1">
            <a:spLocks noChangeArrowheads="1"/>
          </p:cNvSpPr>
          <p:nvPr/>
        </p:nvSpPr>
        <p:spPr bwMode="auto">
          <a:xfrm>
            <a:off x="336550" y="725488"/>
            <a:ext cx="8502650"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ü"/>
            </a:pPr>
            <a:r>
              <a:rPr lang="en-US" sz="1400">
                <a:solidFill>
                  <a:srgbClr val="000066"/>
                </a:solidFill>
                <a:latin typeface="Arial" pitchFamily="34" charset="0"/>
              </a:rPr>
              <a:t> </a:t>
            </a:r>
            <a:r>
              <a:rPr lang="en-US" sz="1800">
                <a:solidFill>
                  <a:srgbClr val="000066"/>
                </a:solidFill>
                <a:latin typeface="Arial" pitchFamily="34" charset="0"/>
              </a:rPr>
              <a:t>Thermal gradient </a:t>
            </a:r>
            <a:r>
              <a:rPr lang="ru-RU" sz="1800">
                <a:solidFill>
                  <a:srgbClr val="000066"/>
                </a:solidFill>
                <a:latin typeface="Arial" pitchFamily="34" charset="0"/>
              </a:rPr>
              <a:t> </a:t>
            </a:r>
            <a:r>
              <a:rPr lang="en-US" sz="1800">
                <a:solidFill>
                  <a:srgbClr val="000066"/>
                </a:solidFill>
                <a:latin typeface="Arial" pitchFamily="34" charset="0"/>
              </a:rPr>
              <a:t>conditions are found to have considerable influence on the partitioning of components between oxidic and metallic phases. This factor is to be taken into account in determining the molten pool configuration</a:t>
            </a:r>
            <a:r>
              <a:rPr lang="ru-RU" sz="1800">
                <a:solidFill>
                  <a:srgbClr val="000066"/>
                </a:solidFill>
                <a:latin typeface="Arial" pitchFamily="34" charset="0"/>
              </a:rPr>
              <a:t>. </a:t>
            </a:r>
            <a:r>
              <a:rPr lang="en-US" sz="1800">
                <a:solidFill>
                  <a:srgbClr val="000066"/>
                </a:solidFill>
                <a:latin typeface="Arial" pitchFamily="34" charset="0"/>
              </a:rPr>
              <a:t>Quantitative characteristics and model development </a:t>
            </a:r>
            <a:r>
              <a:rPr lang="ru-RU" sz="1800">
                <a:solidFill>
                  <a:srgbClr val="000066"/>
                </a:solidFill>
                <a:latin typeface="Arial" pitchFamily="34" charset="0"/>
              </a:rPr>
              <a:t> </a:t>
            </a:r>
            <a:r>
              <a:rPr lang="en-US" sz="1800">
                <a:solidFill>
                  <a:srgbClr val="000066"/>
                </a:solidFill>
                <a:latin typeface="Arial" pitchFamily="34" charset="0"/>
              </a:rPr>
              <a:t>require a dedicated experimental study</a:t>
            </a:r>
          </a:p>
          <a:p>
            <a:pPr>
              <a:buFont typeface="Wingdings" pitchFamily="2" charset="2"/>
              <a:buChar char="ü"/>
            </a:pPr>
            <a:endParaRPr lang="en-US" sz="1800">
              <a:solidFill>
                <a:srgbClr val="000066"/>
              </a:solidFill>
              <a:latin typeface="Arial" pitchFamily="34" charset="0"/>
            </a:endParaRPr>
          </a:p>
          <a:p>
            <a:pPr>
              <a:buFont typeface="Wingdings" pitchFamily="2" charset="2"/>
              <a:buChar char="ü"/>
            </a:pPr>
            <a:r>
              <a:rPr lang="ru-RU" sz="1800">
                <a:solidFill>
                  <a:srgbClr val="000066"/>
                </a:solidFill>
                <a:latin typeface="Arial" pitchFamily="34" charset="0"/>
              </a:rPr>
              <a:t> </a:t>
            </a:r>
            <a:r>
              <a:rPr lang="en-US" sz="1800">
                <a:solidFill>
                  <a:srgbClr val="000066"/>
                </a:solidFill>
                <a:latin typeface="Arial" pitchFamily="34" charset="0"/>
              </a:rPr>
              <a:t>Specified final temperature on the corrosion front (T</a:t>
            </a:r>
            <a:r>
              <a:rPr lang="en-US" sz="1800" baseline="-25000">
                <a:solidFill>
                  <a:srgbClr val="000066"/>
                </a:solidFill>
                <a:latin typeface="Arial" pitchFamily="34" charset="0"/>
              </a:rPr>
              <a:t>B</a:t>
            </a:r>
            <a:r>
              <a:rPr lang="en-US" sz="1800">
                <a:solidFill>
                  <a:srgbClr val="000066"/>
                </a:solidFill>
                <a:latin typeface="Arial" pitchFamily="34" charset="0"/>
              </a:rPr>
              <a:t>)</a:t>
            </a:r>
            <a:r>
              <a:rPr lang="ru-RU" sz="1800">
                <a:solidFill>
                  <a:srgbClr val="000066"/>
                </a:solidFill>
                <a:latin typeface="Arial" pitchFamily="34" charset="0"/>
              </a:rPr>
              <a:t> </a:t>
            </a:r>
            <a:r>
              <a:rPr lang="en-US" sz="1800">
                <a:solidFill>
                  <a:srgbClr val="000066"/>
                </a:solidFill>
                <a:latin typeface="Arial" pitchFamily="34" charset="0"/>
              </a:rPr>
              <a:t>is not likely to have relevance for IVR of VVERs, as shown in</a:t>
            </a:r>
            <a:r>
              <a:rPr lang="ru-RU">
                <a:solidFill>
                  <a:srgbClr val="000066"/>
                </a:solidFill>
                <a:latin typeface="Arial" pitchFamily="34" charset="0"/>
              </a:rPr>
              <a:t>*</a:t>
            </a:r>
            <a:r>
              <a:rPr lang="en-US" sz="1800">
                <a:solidFill>
                  <a:srgbClr val="000066"/>
                </a:solidFill>
                <a:latin typeface="Arial" pitchFamily="34" charset="0"/>
              </a:rPr>
              <a:t>, corrosion is not dangerous for the vessel integrity. But vessel steel corrosion contributes to the molten pool composition and configuration</a:t>
            </a:r>
          </a:p>
          <a:p>
            <a:pPr>
              <a:buFont typeface="Wingdings" pitchFamily="2" charset="2"/>
              <a:buChar char="ü"/>
            </a:pPr>
            <a:endParaRPr lang="en-US" sz="1800">
              <a:solidFill>
                <a:srgbClr val="000066"/>
              </a:solidFill>
              <a:latin typeface="Arial" pitchFamily="34" charset="0"/>
            </a:endParaRPr>
          </a:p>
          <a:p>
            <a:pPr>
              <a:buFont typeface="Wingdings" pitchFamily="2" charset="2"/>
              <a:buChar char="ü"/>
            </a:pPr>
            <a:r>
              <a:rPr lang="en-US" sz="1800">
                <a:solidFill>
                  <a:srgbClr val="000066"/>
                </a:solidFill>
                <a:latin typeface="Arial" pitchFamily="34" charset="0"/>
              </a:rPr>
              <a:t> Model for</a:t>
            </a:r>
            <a:r>
              <a:rPr lang="ru-RU" sz="1800">
                <a:solidFill>
                  <a:srgbClr val="000066"/>
                </a:solidFill>
                <a:latin typeface="Arial" pitchFamily="34" charset="0"/>
              </a:rPr>
              <a:t> </a:t>
            </a:r>
            <a:r>
              <a:rPr lang="en-US" sz="1800">
                <a:solidFill>
                  <a:srgbClr val="000066"/>
                </a:solidFill>
                <a:latin typeface="Arial" pitchFamily="34" charset="0"/>
              </a:rPr>
              <a:t>T</a:t>
            </a:r>
            <a:r>
              <a:rPr lang="en-US" sz="1800" baseline="-25000">
                <a:solidFill>
                  <a:srgbClr val="000066"/>
                </a:solidFill>
                <a:latin typeface="Arial" pitchFamily="34" charset="0"/>
              </a:rPr>
              <a:t>B</a:t>
            </a:r>
            <a:r>
              <a:rPr lang="en-US" sz="1800">
                <a:solidFill>
                  <a:srgbClr val="000066"/>
                </a:solidFill>
                <a:latin typeface="Arial" pitchFamily="34" charset="0"/>
              </a:rPr>
              <a:t> evaluation is under development. It will be discussed with collaborators at the 3rd </a:t>
            </a:r>
            <a:r>
              <a:rPr lang="ru-RU" sz="1800">
                <a:solidFill>
                  <a:srgbClr val="000066"/>
                </a:solidFill>
                <a:latin typeface="Arial" pitchFamily="34" charset="0"/>
              </a:rPr>
              <a:t> </a:t>
            </a:r>
            <a:r>
              <a:rPr lang="en-US" sz="1800">
                <a:solidFill>
                  <a:srgbClr val="000066"/>
                </a:solidFill>
                <a:latin typeface="Arial" pitchFamily="34" charset="0"/>
              </a:rPr>
              <a:t>METCOR-P meeting</a:t>
            </a:r>
            <a:endParaRPr lang="ru-RU" sz="1800">
              <a:solidFill>
                <a:srgbClr val="000066"/>
              </a:solidFill>
              <a:latin typeface="Arial" pitchFamily="34" charset="0"/>
            </a:endParaRPr>
          </a:p>
          <a:p>
            <a:pPr>
              <a:buFontTx/>
              <a:buChar char="•"/>
            </a:pPr>
            <a:endParaRPr lang="ru-RU" sz="1800">
              <a:solidFill>
                <a:srgbClr val="000066"/>
              </a:solidFill>
              <a:latin typeface="Arial" pitchFamily="34" charset="0"/>
            </a:endParaRPr>
          </a:p>
          <a:p>
            <a:r>
              <a:rPr lang="ru-RU">
                <a:solidFill>
                  <a:srgbClr val="000066"/>
                </a:solidFill>
                <a:latin typeface="Arial" pitchFamily="34" charset="0"/>
              </a:rPr>
              <a:t>*</a:t>
            </a:r>
            <a:r>
              <a:rPr lang="ru-RU" sz="1400">
                <a:solidFill>
                  <a:srgbClr val="000066"/>
                </a:solidFill>
                <a:latin typeface="Arial" pitchFamily="34" charset="0"/>
              </a:rPr>
              <a:t> </a:t>
            </a:r>
            <a:r>
              <a:rPr lang="ru-RU" sz="1600" b="0">
                <a:latin typeface="Arial" pitchFamily="34" charset="0"/>
                <a:ea typeface="Arial Unicode MS" pitchFamily="34" charset="-128"/>
                <a:cs typeface="Arial Unicode MS" pitchFamily="34" charset="-128"/>
              </a:rPr>
              <a:t>– </a:t>
            </a:r>
            <a:r>
              <a:rPr lang="en-US" sz="1600" b="0" i="1">
                <a:latin typeface="Arial" pitchFamily="34" charset="0"/>
              </a:rPr>
              <a:t>S.V. Bechta, V.S. Granovsky, V.B. Khabensky, E.V. Krushinov, S.A. Vitol, V.F. Strizhov, D. Bottomley, M. Fischer, P. Piluso, A. Miassoedov, W. Tromm, E. Altstadt, H. G. Willschutz, F. Fichot, O. Kymalainen </a:t>
            </a:r>
            <a:r>
              <a:rPr lang="en-US" sz="1600">
                <a:latin typeface="Arial" pitchFamily="34" charset="0"/>
              </a:rPr>
              <a:t>“VVER Steel Corrosion During In-Vessel Retention of Corium Melt” </a:t>
            </a:r>
            <a:r>
              <a:rPr lang="en-US" sz="1600" b="0">
                <a:latin typeface="Arial" pitchFamily="34" charset="0"/>
              </a:rPr>
              <a:t>Proc. of the 3rd European Review Meeting on Severe Accident Research (ERMSAR 2008), Nesseber, Bulgaria, September 23-25</a:t>
            </a:r>
            <a:r>
              <a:rPr lang="en-US" sz="1300" b="0">
                <a:latin typeface="Arial" pitchFamily="34" charset="0"/>
              </a:rPr>
              <a:t>, 2008, Paper 2.7</a:t>
            </a:r>
            <a:endParaRPr lang="ru-RU" sz="1300" b="0">
              <a:latin typeface="Arial" pitchFamily="34" charset="0"/>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4"/>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1725A507-63BD-411F-A9EE-16D23EED705A}" type="slidenum">
              <a:rPr lang="en-GB">
                <a:solidFill>
                  <a:srgbClr val="990033"/>
                </a:solidFill>
              </a:rPr>
              <a:pPr/>
              <a:t>21</a:t>
            </a:fld>
            <a:endParaRPr lang="en-GB">
              <a:solidFill>
                <a:srgbClr val="990033"/>
              </a:solidFill>
            </a:endParaRPr>
          </a:p>
        </p:txBody>
      </p:sp>
      <p:sp>
        <p:nvSpPr>
          <p:cNvPr id="654338" name="Rectangle 2"/>
          <p:cNvSpPr>
            <a:spLocks noGrp="1" noChangeArrowheads="1"/>
          </p:cNvSpPr>
          <p:nvPr>
            <p:ph type="title"/>
          </p:nvPr>
        </p:nvSpPr>
        <p:spPr>
          <a:xfrm>
            <a:off x="685800" y="0"/>
            <a:ext cx="7772400" cy="762000"/>
          </a:xfrm>
        </p:spPr>
        <p:txBody>
          <a:bodyPr/>
          <a:lstStyle/>
          <a:p>
            <a:pPr defTabSz="914400"/>
            <a:r>
              <a:rPr lang="en-GB" sz="2800">
                <a:solidFill>
                  <a:srgbClr val="990033"/>
                </a:solidFill>
                <a:effectLst/>
                <a:cs typeface="Times New Roman" pitchFamily="18" charset="0"/>
              </a:rPr>
              <a:t>Publications of 2008 </a:t>
            </a:r>
          </a:p>
        </p:txBody>
      </p:sp>
      <p:sp>
        <p:nvSpPr>
          <p:cNvPr id="654339" name="Rectangle 3"/>
          <p:cNvSpPr>
            <a:spLocks noChangeArrowheads="1"/>
          </p:cNvSpPr>
          <p:nvPr/>
        </p:nvSpPr>
        <p:spPr bwMode="auto">
          <a:xfrm>
            <a:off x="265113" y="577850"/>
            <a:ext cx="8653462"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2000" i="1">
              <a:cs typeface="Arial" pitchFamily="34" charset="0"/>
            </a:endParaRPr>
          </a:p>
          <a:p>
            <a:pPr marL="817563" lvl="1" indent="-96838">
              <a:lnSpc>
                <a:spcPct val="120000"/>
              </a:lnSpc>
              <a:buFont typeface="Wingdings" pitchFamily="2" charset="2"/>
              <a:buChar char="Ø"/>
            </a:pPr>
            <a:r>
              <a:rPr lang="en-GB" sz="2000">
                <a:effectLst>
                  <a:outerShdw blurRad="38100" dist="38100" dir="2700000" algn="tl">
                    <a:srgbClr val="FFFFFF"/>
                  </a:outerShdw>
                </a:effectLst>
              </a:rPr>
              <a:t> </a:t>
            </a:r>
            <a:r>
              <a:rPr lang="ru-RU" sz="2000" b="0" i="1"/>
              <a:t>S.V. Bechta, V.S. Granovsky, V.B. Khabensky, E.V. Krushinov, </a:t>
            </a:r>
            <a:endParaRPr lang="en-US" sz="2000" b="0" i="1"/>
          </a:p>
          <a:p>
            <a:pPr marL="817563" lvl="1" indent="-96838">
              <a:lnSpc>
                <a:spcPct val="120000"/>
              </a:lnSpc>
              <a:buFont typeface="Wingdings" pitchFamily="2" charset="2"/>
              <a:buNone/>
            </a:pPr>
            <a:r>
              <a:rPr lang="en-US" sz="2000" b="0" i="1"/>
              <a:t>    </a:t>
            </a:r>
            <a:r>
              <a:rPr lang="ru-RU" sz="2000" b="0" i="1"/>
              <a:t>S.A. Vitol,</a:t>
            </a:r>
            <a:r>
              <a:rPr lang="en-US" sz="2000" b="0" i="1"/>
              <a:t> </a:t>
            </a:r>
            <a:r>
              <a:rPr lang="ru-RU" sz="2000" b="0" i="1"/>
              <a:t>A.A. Sulatsky, V.V. Gusarov, V.I. Almiashev, </a:t>
            </a:r>
            <a:endParaRPr lang="en-US" sz="2000" b="0" i="1"/>
          </a:p>
          <a:p>
            <a:pPr marL="817563" lvl="1" indent="-96838">
              <a:lnSpc>
                <a:spcPct val="120000"/>
              </a:lnSpc>
              <a:buFont typeface="Wingdings" pitchFamily="2" charset="2"/>
              <a:buNone/>
            </a:pPr>
            <a:r>
              <a:rPr lang="en-US" sz="2000" b="0" i="1"/>
              <a:t>    </a:t>
            </a:r>
            <a:r>
              <a:rPr lang="ru-RU" sz="2000" b="0" i="1"/>
              <a:t>D.B. Lopukh, D. Bottomley, M. Fischer,</a:t>
            </a:r>
            <a:r>
              <a:rPr lang="en-US" sz="2000" b="0" i="1"/>
              <a:t> </a:t>
            </a:r>
            <a:r>
              <a:rPr lang="ru-RU" sz="2000" b="0" i="1"/>
              <a:t>P. Piluso, A. Miassoedov,</a:t>
            </a:r>
            <a:r>
              <a:rPr lang="en-US" sz="2000" b="0" i="1"/>
              <a:t> </a:t>
            </a:r>
          </a:p>
          <a:p>
            <a:pPr marL="817563" lvl="1" indent="-96838">
              <a:lnSpc>
                <a:spcPct val="120000"/>
              </a:lnSpc>
              <a:buFont typeface="Wingdings" pitchFamily="2" charset="2"/>
              <a:buNone/>
            </a:pPr>
            <a:r>
              <a:rPr lang="en-US" sz="2000" b="0" i="1"/>
              <a:t>   </a:t>
            </a:r>
            <a:r>
              <a:rPr lang="ru-RU" sz="2000" b="0" i="1"/>
              <a:t> W. Tromm, E. Altstadt, F. Fichot, O. Kymalainen</a:t>
            </a:r>
            <a:r>
              <a:rPr lang="en-US" sz="2000" b="0" i="1"/>
              <a:t>   </a:t>
            </a:r>
            <a:r>
              <a:rPr lang="en-US" sz="2000"/>
              <a:t>“</a:t>
            </a:r>
            <a:r>
              <a:rPr lang="ru-RU" sz="2000"/>
              <a:t>Interaction </a:t>
            </a:r>
            <a:endParaRPr lang="en-US" sz="2000"/>
          </a:p>
          <a:p>
            <a:pPr marL="817563" lvl="1" indent="-96838">
              <a:lnSpc>
                <a:spcPct val="120000"/>
              </a:lnSpc>
              <a:buFont typeface="Wingdings" pitchFamily="2" charset="2"/>
              <a:buNone/>
            </a:pPr>
            <a:r>
              <a:rPr lang="en-US" sz="2000"/>
              <a:t>    </a:t>
            </a:r>
            <a:r>
              <a:rPr lang="ru-RU" sz="2000"/>
              <a:t>between Molten Corium UO</a:t>
            </a:r>
            <a:r>
              <a:rPr lang="ru-RU" sz="2000" baseline="-25000"/>
              <a:t>2+X</a:t>
            </a:r>
            <a:r>
              <a:rPr lang="ru-RU" sz="2000"/>
              <a:t> - ZrO</a:t>
            </a:r>
            <a:r>
              <a:rPr lang="ru-RU" sz="2000" baseline="-25000"/>
              <a:t>2</a:t>
            </a:r>
            <a:r>
              <a:rPr lang="ru-RU" sz="2000"/>
              <a:t>- FeO</a:t>
            </a:r>
            <a:r>
              <a:rPr lang="ru-RU" sz="2000" baseline="-25000"/>
              <a:t>y</a:t>
            </a:r>
            <a:r>
              <a:rPr lang="ru-RU" sz="2000"/>
              <a:t> and VVER Vessel</a:t>
            </a:r>
            <a:r>
              <a:rPr lang="en-US" sz="2000"/>
              <a:t> </a:t>
            </a:r>
          </a:p>
          <a:p>
            <a:pPr marL="817563" lvl="1" indent="-96838">
              <a:lnSpc>
                <a:spcPct val="120000"/>
              </a:lnSpc>
              <a:buFont typeface="Wingdings" pitchFamily="2" charset="2"/>
              <a:buNone/>
            </a:pPr>
            <a:r>
              <a:rPr lang="en-US" sz="2000"/>
              <a:t>   </a:t>
            </a:r>
            <a:r>
              <a:rPr lang="ru-RU" sz="2000"/>
              <a:t> Steel</a:t>
            </a:r>
            <a:r>
              <a:rPr lang="en-US" sz="2000"/>
              <a:t>”</a:t>
            </a:r>
            <a:r>
              <a:rPr lang="en-US" sz="2000" b="0"/>
              <a:t>, Proceedings of ICAPP ’08, Anaheim, CA USA, June 8-12, </a:t>
            </a:r>
          </a:p>
          <a:p>
            <a:pPr marL="817563" lvl="1" indent="-96838">
              <a:lnSpc>
                <a:spcPct val="120000"/>
              </a:lnSpc>
              <a:buFont typeface="Wingdings" pitchFamily="2" charset="2"/>
              <a:buNone/>
            </a:pPr>
            <a:r>
              <a:rPr lang="en-US" sz="2000" b="0"/>
              <a:t>    2008, Paper 8052</a:t>
            </a:r>
            <a:endParaRPr lang="ru-RU" sz="2000" b="0"/>
          </a:p>
          <a:p>
            <a:pPr marL="817563" lvl="1" indent="-96838">
              <a:lnSpc>
                <a:spcPct val="120000"/>
              </a:lnSpc>
              <a:spcBef>
                <a:spcPct val="100000"/>
              </a:spcBef>
              <a:buFont typeface="Wingdings" pitchFamily="2" charset="2"/>
              <a:buChar char="Ø"/>
            </a:pPr>
            <a:r>
              <a:rPr lang="en-GB" sz="2000" b="0" i="1"/>
              <a:t> </a:t>
            </a:r>
            <a:r>
              <a:rPr lang="en-GB" sz="2000" b="0" i="1">
                <a:solidFill>
                  <a:srgbClr val="000000"/>
                </a:solidFill>
                <a:cs typeface="Times New Roman" pitchFamily="18" charset="0"/>
              </a:rPr>
              <a:t>S.V. Bechta, V.S. Granovsky, V.B. Khabensky, V.V. Gusarov, </a:t>
            </a:r>
          </a:p>
          <a:p>
            <a:pPr marL="817563" lvl="1" indent="-96838">
              <a:lnSpc>
                <a:spcPct val="120000"/>
              </a:lnSpc>
              <a:buFont typeface="Wingdings" pitchFamily="2" charset="2"/>
              <a:buNone/>
            </a:pPr>
            <a:r>
              <a:rPr lang="en-GB" sz="2000" b="0" i="1">
                <a:solidFill>
                  <a:srgbClr val="000000"/>
                </a:solidFill>
                <a:cs typeface="Times New Roman" pitchFamily="18" charset="0"/>
              </a:rPr>
              <a:t>    V.I. Almiashev, L.P. Mezentseva, E.V. Krushinov, S.Yu. Kotova, </a:t>
            </a:r>
          </a:p>
          <a:p>
            <a:pPr marL="817563" lvl="1" indent="-96838">
              <a:lnSpc>
                <a:spcPct val="120000"/>
              </a:lnSpc>
              <a:buFont typeface="Wingdings" pitchFamily="2" charset="2"/>
              <a:buNone/>
            </a:pPr>
            <a:r>
              <a:rPr lang="en-GB" sz="2000" b="0" i="1">
                <a:solidFill>
                  <a:srgbClr val="000000"/>
                </a:solidFill>
                <a:cs typeface="Times New Roman" pitchFamily="18" charset="0"/>
              </a:rPr>
              <a:t>    R.A. Kosarevsky, M. Barrachin, D. Bottomley, F. Fichot, </a:t>
            </a:r>
          </a:p>
          <a:p>
            <a:pPr marL="817563" lvl="1" indent="-96838">
              <a:lnSpc>
                <a:spcPct val="120000"/>
              </a:lnSpc>
              <a:buFont typeface="Wingdings" pitchFamily="2" charset="2"/>
              <a:buNone/>
            </a:pPr>
            <a:r>
              <a:rPr lang="en-GB" sz="2000" b="0" i="1">
                <a:solidFill>
                  <a:srgbClr val="000000"/>
                </a:solidFill>
                <a:cs typeface="Times New Roman" pitchFamily="18" charset="0"/>
              </a:rPr>
              <a:t>    M. Fischer</a:t>
            </a:r>
            <a:r>
              <a:rPr lang="en-GB" sz="2000" b="0"/>
              <a:t> </a:t>
            </a:r>
            <a:r>
              <a:rPr lang="en-US" sz="2000"/>
              <a:t>“Corium Phase Equilibria based on MASCA,</a:t>
            </a:r>
          </a:p>
          <a:p>
            <a:pPr marL="817563" lvl="1" indent="-96838">
              <a:lnSpc>
                <a:spcPct val="120000"/>
              </a:lnSpc>
              <a:buFont typeface="Wingdings" pitchFamily="2" charset="2"/>
              <a:buNone/>
            </a:pPr>
            <a:r>
              <a:rPr lang="en-US" sz="2000"/>
              <a:t>    METCOR and CORPHAD Results”</a:t>
            </a:r>
            <a:r>
              <a:rPr lang="en-US" sz="2000" b="0"/>
              <a:t>, Nuclear Engineering and  	 	 Design 238 (2008), pp. 2761-2771 </a:t>
            </a:r>
            <a:endParaRPr lang="en-GB" sz="2000" b="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4"/>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46746D32-0A74-4469-B17C-796AC2455206}" type="slidenum">
              <a:rPr lang="en-GB">
                <a:solidFill>
                  <a:srgbClr val="990033"/>
                </a:solidFill>
              </a:rPr>
              <a:pPr/>
              <a:t>22</a:t>
            </a:fld>
            <a:endParaRPr lang="en-GB">
              <a:solidFill>
                <a:srgbClr val="990033"/>
              </a:solidFill>
            </a:endParaRPr>
          </a:p>
        </p:txBody>
      </p:sp>
      <p:sp>
        <p:nvSpPr>
          <p:cNvPr id="656386" name="Rectangle 2"/>
          <p:cNvSpPr>
            <a:spLocks noChangeArrowheads="1"/>
          </p:cNvSpPr>
          <p:nvPr/>
        </p:nvSpPr>
        <p:spPr bwMode="auto">
          <a:xfrm>
            <a:off x="0" y="450850"/>
            <a:ext cx="8940800" cy="58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i="1">
                <a:cs typeface="Arial" pitchFamily="34" charset="0"/>
              </a:rPr>
              <a:t> </a:t>
            </a:r>
          </a:p>
          <a:p>
            <a:pPr marL="817563" lvl="1" indent="-96838">
              <a:lnSpc>
                <a:spcPct val="120000"/>
              </a:lnSpc>
              <a:buFont typeface="Wingdings" pitchFamily="2" charset="2"/>
              <a:buChar char="Ø"/>
            </a:pPr>
            <a:r>
              <a:rPr lang="en-GB" sz="2000">
                <a:effectLst>
                  <a:outerShdw blurRad="38100" dist="38100" dir="2700000" algn="tl">
                    <a:srgbClr val="FFFFFF"/>
                  </a:outerShdw>
                </a:effectLst>
              </a:rPr>
              <a:t> </a:t>
            </a:r>
            <a:r>
              <a:rPr lang="en-US" sz="2000" b="0" i="1"/>
              <a:t>S.V. Bechta, V.S. Granovsky, V.B. Khabensky, E.V. Krushinov, </a:t>
            </a:r>
          </a:p>
          <a:p>
            <a:pPr marL="817563" lvl="1" indent="-96838">
              <a:lnSpc>
                <a:spcPct val="120000"/>
              </a:lnSpc>
              <a:buFont typeface="Wingdings" pitchFamily="2" charset="2"/>
              <a:buNone/>
            </a:pPr>
            <a:r>
              <a:rPr lang="en-US" sz="2000" b="0" i="1"/>
              <a:t>    S.A. Vitol, V.F. Strizhov, D. Bottomley, M. Fischer, P. Piluso, </a:t>
            </a:r>
          </a:p>
          <a:p>
            <a:pPr marL="817563" lvl="1" indent="-96838">
              <a:lnSpc>
                <a:spcPct val="120000"/>
              </a:lnSpc>
              <a:buFont typeface="Wingdings" pitchFamily="2" charset="2"/>
              <a:buNone/>
            </a:pPr>
            <a:r>
              <a:rPr lang="en-US" sz="2000" b="0" i="1"/>
              <a:t>    A. Miassoedov, W. Tromm, E. Altstadt, H. G. Willschutz, F. Fichot, </a:t>
            </a:r>
          </a:p>
          <a:p>
            <a:pPr marL="817563" lvl="1" indent="-96838">
              <a:lnSpc>
                <a:spcPct val="120000"/>
              </a:lnSpc>
              <a:buFont typeface="Wingdings" pitchFamily="2" charset="2"/>
              <a:buNone/>
            </a:pPr>
            <a:r>
              <a:rPr lang="en-US" sz="2000" b="0" i="1"/>
              <a:t>    O. Kymalainen </a:t>
            </a:r>
            <a:r>
              <a:rPr lang="en-US" sz="2000"/>
              <a:t>“VVER Steel Corrosion During In-Vessel </a:t>
            </a:r>
          </a:p>
          <a:p>
            <a:pPr marL="817563" lvl="1" indent="-96838">
              <a:lnSpc>
                <a:spcPct val="120000"/>
              </a:lnSpc>
              <a:buFont typeface="Wingdings" pitchFamily="2" charset="2"/>
              <a:buNone/>
            </a:pPr>
            <a:r>
              <a:rPr lang="en-US" sz="2000"/>
              <a:t>    Retention of Corium Melt”</a:t>
            </a:r>
            <a:r>
              <a:rPr lang="en-US" sz="2000" b="0"/>
              <a:t>,</a:t>
            </a:r>
            <a:r>
              <a:rPr lang="en-US" sz="2000"/>
              <a:t> </a:t>
            </a:r>
            <a:r>
              <a:rPr lang="en-US" sz="2000" b="0"/>
              <a:t>Proc. of the 3</a:t>
            </a:r>
            <a:r>
              <a:rPr lang="en-US" sz="2000" b="0" baseline="30000"/>
              <a:t>rd</a:t>
            </a:r>
            <a:r>
              <a:rPr lang="en-US" sz="2000" b="0"/>
              <a:t> European Review </a:t>
            </a:r>
          </a:p>
          <a:p>
            <a:pPr marL="817563" lvl="1" indent="-96838">
              <a:lnSpc>
                <a:spcPct val="120000"/>
              </a:lnSpc>
              <a:buFont typeface="Wingdings" pitchFamily="2" charset="2"/>
              <a:buNone/>
            </a:pPr>
            <a:r>
              <a:rPr lang="en-US" sz="2000" b="0"/>
              <a:t>    Meeting on Severe Accident Research (ERMSAR 2008), Nesseber, </a:t>
            </a:r>
          </a:p>
          <a:p>
            <a:pPr marL="817563" lvl="1" indent="-96838">
              <a:lnSpc>
                <a:spcPct val="120000"/>
              </a:lnSpc>
              <a:buFont typeface="Wingdings" pitchFamily="2" charset="2"/>
              <a:buNone/>
            </a:pPr>
            <a:r>
              <a:rPr lang="en-US" sz="2000" b="0"/>
              <a:t>    Bulgaria, September 23-</a:t>
            </a:r>
            <a:r>
              <a:rPr lang="en-US" sz="2000" b="0">
                <a:cs typeface="Arial" pitchFamily="34" charset="0"/>
              </a:rPr>
              <a:t>25, 2008</a:t>
            </a:r>
            <a:r>
              <a:rPr lang="en-US" sz="2000" b="0"/>
              <a:t>, Paper 2.7</a:t>
            </a:r>
          </a:p>
          <a:p>
            <a:pPr marL="817563" lvl="1" indent="-96838">
              <a:lnSpc>
                <a:spcPct val="120000"/>
              </a:lnSpc>
              <a:buFont typeface="Wingdings" pitchFamily="2" charset="2"/>
              <a:buNone/>
            </a:pPr>
            <a:endParaRPr lang="en-US" sz="2000" b="0"/>
          </a:p>
          <a:p>
            <a:pPr marL="817563" lvl="1" indent="-96838">
              <a:lnSpc>
                <a:spcPct val="120000"/>
              </a:lnSpc>
              <a:buFont typeface="Wingdings" pitchFamily="2" charset="2"/>
              <a:buChar char="Ø"/>
            </a:pPr>
            <a:r>
              <a:rPr lang="en-GB"/>
              <a:t> </a:t>
            </a:r>
            <a:r>
              <a:rPr lang="en-US" sz="2000" b="0"/>
              <a:t> </a:t>
            </a:r>
            <a:r>
              <a:rPr lang="en-US" sz="2000" b="0" i="1"/>
              <a:t>S.V. Bechta, V.S. Granovsky, V.B. Khabensky, E.V. Krushinov, </a:t>
            </a:r>
          </a:p>
          <a:p>
            <a:pPr marL="817563" lvl="1" indent="-96838">
              <a:lnSpc>
                <a:spcPct val="120000"/>
              </a:lnSpc>
              <a:buFont typeface="Wingdings" pitchFamily="2" charset="2"/>
              <a:buNone/>
            </a:pPr>
            <a:r>
              <a:rPr lang="en-US" sz="2000" b="0" i="1"/>
              <a:t>    S.A.  Vitol, A.A. Sulatsky, V.V. Gusarov, V.I. Almiashev, </a:t>
            </a:r>
          </a:p>
          <a:p>
            <a:pPr marL="817563" lvl="1" indent="-96838">
              <a:lnSpc>
                <a:spcPct val="120000"/>
              </a:lnSpc>
              <a:buFont typeface="Wingdings" pitchFamily="2" charset="2"/>
              <a:buNone/>
            </a:pPr>
            <a:r>
              <a:rPr lang="en-US" sz="2000" b="0" i="1"/>
              <a:t>    D.B. Lopukh, D. Bottomley, M. Fischer, P. Piluso, A. Miassoedov,</a:t>
            </a:r>
          </a:p>
          <a:p>
            <a:pPr marL="817563" lvl="1" indent="-96838">
              <a:lnSpc>
                <a:spcPct val="120000"/>
              </a:lnSpc>
              <a:buFont typeface="Wingdings" pitchFamily="2" charset="2"/>
              <a:buNone/>
            </a:pPr>
            <a:r>
              <a:rPr lang="en-US" sz="2000" b="0" i="1"/>
              <a:t>    W. Tromm, E. Altstadt, F. Fichot, O. Kymalainen</a:t>
            </a:r>
            <a:r>
              <a:rPr lang="en-US" sz="2000"/>
              <a:t> “VVER Vessel</a:t>
            </a:r>
          </a:p>
          <a:p>
            <a:pPr marL="817563" lvl="1" indent="-96838">
              <a:lnSpc>
                <a:spcPct val="120000"/>
              </a:lnSpc>
              <a:buFont typeface="Wingdings" pitchFamily="2" charset="2"/>
              <a:buNone/>
            </a:pPr>
            <a:r>
              <a:rPr lang="en-US" sz="2000"/>
              <a:t>    Steel Corrosion at Interaction with Molten Corium in Oxidizing </a:t>
            </a:r>
          </a:p>
          <a:p>
            <a:pPr marL="817563" lvl="1" indent="-96838">
              <a:lnSpc>
                <a:spcPct val="120000"/>
              </a:lnSpc>
              <a:buFont typeface="Wingdings" pitchFamily="2" charset="2"/>
              <a:buNone/>
            </a:pPr>
            <a:r>
              <a:rPr lang="en-US" sz="2000"/>
              <a:t>    Atmosphere” ”,</a:t>
            </a:r>
            <a:r>
              <a:rPr lang="en-US" sz="2000" b="0"/>
              <a:t> Nuclear Engineering and Design (in Press,</a:t>
            </a:r>
          </a:p>
          <a:p>
            <a:pPr marL="817563" lvl="1" indent="-96838">
              <a:lnSpc>
                <a:spcPct val="120000"/>
              </a:lnSpc>
              <a:buFont typeface="Wingdings" pitchFamily="2" charset="2"/>
              <a:buNone/>
            </a:pPr>
            <a:r>
              <a:rPr lang="en-US" sz="2000" b="0"/>
              <a:t>    Corrected Proof, http://dx.doi.org/10.1016/j.nucengdes.2008.12.009)</a:t>
            </a:r>
            <a:endParaRPr lang="en-GB" sz="2000" b="0"/>
          </a:p>
        </p:txBody>
      </p:sp>
      <p:sp>
        <p:nvSpPr>
          <p:cNvPr id="656387" name="Rectangle 3"/>
          <p:cNvSpPr>
            <a:spLocks noGrp="1" noChangeArrowheads="1"/>
          </p:cNvSpPr>
          <p:nvPr>
            <p:ph type="title"/>
          </p:nvPr>
        </p:nvSpPr>
        <p:spPr>
          <a:xfrm>
            <a:off x="685800" y="0"/>
            <a:ext cx="7772400" cy="762000"/>
          </a:xfrm>
        </p:spPr>
        <p:txBody>
          <a:bodyPr/>
          <a:lstStyle/>
          <a:p>
            <a:pPr defTabSz="914400"/>
            <a:r>
              <a:rPr lang="en-GB" sz="2800">
                <a:solidFill>
                  <a:srgbClr val="990033"/>
                </a:solidFill>
                <a:effectLst/>
                <a:cs typeface="Times New Roman" pitchFamily="18" charset="0"/>
              </a:rPr>
              <a:t>Publications of 2008 (2)</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4"/>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B700DD11-2195-4D97-8276-6D2378187CF4}" type="slidenum">
              <a:rPr lang="en-GB">
                <a:solidFill>
                  <a:srgbClr val="990033"/>
                </a:solidFill>
              </a:rPr>
              <a:pPr/>
              <a:t>23</a:t>
            </a:fld>
            <a:endParaRPr lang="en-GB">
              <a:solidFill>
                <a:srgbClr val="990033"/>
              </a:solidFill>
            </a:endParaRPr>
          </a:p>
        </p:txBody>
      </p:sp>
      <p:sp>
        <p:nvSpPr>
          <p:cNvPr id="658434" name="Rectangle 2"/>
          <p:cNvSpPr>
            <a:spLocks noChangeArrowheads="1"/>
          </p:cNvSpPr>
          <p:nvPr/>
        </p:nvSpPr>
        <p:spPr bwMode="auto">
          <a:xfrm>
            <a:off x="0" y="450850"/>
            <a:ext cx="89408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i="1">
                <a:cs typeface="Arial" pitchFamily="34" charset="0"/>
              </a:rPr>
              <a:t> </a:t>
            </a:r>
          </a:p>
          <a:p>
            <a:pPr marL="817563" lvl="1" indent="-96838">
              <a:lnSpc>
                <a:spcPct val="120000"/>
              </a:lnSpc>
              <a:buFont typeface="Wingdings" pitchFamily="2" charset="2"/>
              <a:buChar char="Ø"/>
            </a:pPr>
            <a:r>
              <a:rPr lang="en-GB" sz="2000">
                <a:effectLst>
                  <a:outerShdw blurRad="38100" dist="38100" dir="2700000" algn="tl">
                    <a:srgbClr val="FFFFFF"/>
                  </a:outerShdw>
                </a:effectLst>
              </a:rPr>
              <a:t> </a:t>
            </a:r>
            <a:r>
              <a:rPr lang="en-US" sz="2000" b="0" i="1"/>
              <a:t>S.V. Bechta, V.S. Granovsky, V.B. Khabensky, E.V. Krushinov, </a:t>
            </a:r>
          </a:p>
          <a:p>
            <a:pPr marL="817563" lvl="1" indent="-96838">
              <a:lnSpc>
                <a:spcPct val="120000"/>
              </a:lnSpc>
              <a:buFont typeface="Wingdings" pitchFamily="2" charset="2"/>
              <a:buNone/>
            </a:pPr>
            <a:r>
              <a:rPr lang="en-US" sz="2000" b="0" i="1"/>
              <a:t>    S.A. Vitol, A.A. Sulatsky, V.V. Gusarov, V.I. Almiashev, D.B. Lopukh,</a:t>
            </a:r>
          </a:p>
          <a:p>
            <a:pPr marL="817563" lvl="1" indent="-96838">
              <a:lnSpc>
                <a:spcPct val="120000"/>
              </a:lnSpc>
              <a:buFont typeface="Wingdings" pitchFamily="2" charset="2"/>
              <a:buNone/>
            </a:pPr>
            <a:r>
              <a:rPr lang="en-US" sz="2000" b="0" i="1"/>
              <a:t>    D. Bottomley, M. Fischer, P. Piluso, A. Miassoedov, W. Tromm, </a:t>
            </a:r>
          </a:p>
          <a:p>
            <a:pPr marL="817563" lvl="1" indent="-96838">
              <a:lnSpc>
                <a:spcPct val="120000"/>
              </a:lnSpc>
              <a:buFont typeface="Wingdings" pitchFamily="2" charset="2"/>
              <a:buNone/>
            </a:pPr>
            <a:r>
              <a:rPr lang="en-US" sz="2000" b="0" i="1"/>
              <a:t>    E. Altstadt, F. Fichot, O. Kymalainen </a:t>
            </a:r>
            <a:r>
              <a:rPr lang="en-US" sz="2000"/>
              <a:t>“Interaction between Molten</a:t>
            </a:r>
          </a:p>
          <a:p>
            <a:pPr marL="817563" lvl="1" indent="-96838">
              <a:lnSpc>
                <a:spcPct val="120000"/>
              </a:lnSpc>
              <a:buFont typeface="Wingdings" pitchFamily="2" charset="2"/>
              <a:buNone/>
            </a:pPr>
            <a:r>
              <a:rPr lang="en-US" sz="2000"/>
              <a:t>    Corium UO</a:t>
            </a:r>
            <a:r>
              <a:rPr lang="en-US" sz="2000" baseline="-25000"/>
              <a:t>2+X</a:t>
            </a:r>
            <a:r>
              <a:rPr lang="en-US" sz="2000"/>
              <a:t> - ZrO</a:t>
            </a:r>
            <a:r>
              <a:rPr lang="en-US" sz="2000" baseline="-25000"/>
              <a:t>2</a:t>
            </a:r>
            <a:r>
              <a:rPr lang="en-US" sz="2000"/>
              <a:t> – FeO</a:t>
            </a:r>
            <a:r>
              <a:rPr lang="en-US" sz="2400" baseline="-25000"/>
              <a:t>y</a:t>
            </a:r>
            <a:r>
              <a:rPr lang="en-US" sz="2000"/>
              <a:t> and VVER Vessel Steel”</a:t>
            </a:r>
            <a:r>
              <a:rPr lang="en-US" sz="2000" b="0"/>
              <a:t>,</a:t>
            </a:r>
            <a:r>
              <a:rPr lang="en-US" sz="2000"/>
              <a:t> </a:t>
            </a:r>
            <a:r>
              <a:rPr lang="en-US" sz="2000" b="0"/>
              <a:t>Nuclear</a:t>
            </a:r>
          </a:p>
          <a:p>
            <a:pPr marL="817563" lvl="1" indent="-96838">
              <a:lnSpc>
                <a:spcPct val="120000"/>
              </a:lnSpc>
              <a:buFont typeface="Wingdings" pitchFamily="2" charset="2"/>
              <a:buNone/>
            </a:pPr>
            <a:r>
              <a:rPr lang="en-US" sz="2000" b="0"/>
              <a:t>    Technology (Accepted for Publication)</a:t>
            </a:r>
            <a:endParaRPr lang="en-GB" sz="2000" b="0"/>
          </a:p>
        </p:txBody>
      </p:sp>
      <p:sp>
        <p:nvSpPr>
          <p:cNvPr id="658435" name="Rectangle 3"/>
          <p:cNvSpPr>
            <a:spLocks noGrp="1" noChangeArrowheads="1"/>
          </p:cNvSpPr>
          <p:nvPr>
            <p:ph type="title"/>
          </p:nvPr>
        </p:nvSpPr>
        <p:spPr>
          <a:xfrm>
            <a:off x="685800" y="0"/>
            <a:ext cx="7772400" cy="762000"/>
          </a:xfrm>
        </p:spPr>
        <p:txBody>
          <a:bodyPr/>
          <a:lstStyle/>
          <a:p>
            <a:pPr defTabSz="914400"/>
            <a:r>
              <a:rPr lang="en-GB" sz="2800">
                <a:solidFill>
                  <a:srgbClr val="990033"/>
                </a:solidFill>
                <a:effectLst/>
                <a:cs typeface="Times New Roman" pitchFamily="18" charset="0"/>
              </a:rPr>
              <a:t>Publications of 2008 (3)</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EAA00B30-5EF9-442C-9B17-75D9F21A5B7E}" type="slidenum">
              <a:rPr lang="en-GB">
                <a:solidFill>
                  <a:srgbClr val="990033"/>
                </a:solidFill>
              </a:rPr>
              <a:pPr/>
              <a:t>24</a:t>
            </a:fld>
            <a:endParaRPr lang="en-GB">
              <a:solidFill>
                <a:srgbClr val="990033"/>
              </a:solidFill>
            </a:endParaRPr>
          </a:p>
        </p:txBody>
      </p:sp>
      <p:sp>
        <p:nvSpPr>
          <p:cNvPr id="660482"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60483" name="Rectangle 3"/>
          <p:cNvSpPr>
            <a:spLocks noChangeArrowheads="1"/>
          </p:cNvSpPr>
          <p:nvPr/>
        </p:nvSpPr>
        <p:spPr bwMode="auto">
          <a:xfrm>
            <a:off x="228600" y="257175"/>
            <a:ext cx="8737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a:r>
              <a:rPr lang="en-US" sz="2800">
                <a:solidFill>
                  <a:srgbClr val="A50021"/>
                </a:solidFill>
              </a:rPr>
              <a:t>Organizational issue</a:t>
            </a:r>
            <a:endParaRPr lang="ru-RU" sz="2800">
              <a:solidFill>
                <a:srgbClr val="A50021"/>
              </a:solidFill>
            </a:endParaRPr>
          </a:p>
        </p:txBody>
      </p:sp>
      <p:sp>
        <p:nvSpPr>
          <p:cNvPr id="660484" name="Text Box 4"/>
          <p:cNvSpPr txBox="1">
            <a:spLocks noChangeArrowheads="1"/>
          </p:cNvSpPr>
          <p:nvPr/>
        </p:nvSpPr>
        <p:spPr bwMode="auto">
          <a:xfrm>
            <a:off x="971550" y="1023938"/>
            <a:ext cx="7770813" cy="521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351"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
            </a:pPr>
            <a:r>
              <a:rPr lang="en-US">
                <a:solidFill>
                  <a:srgbClr val="000066"/>
                </a:solidFill>
                <a:latin typeface="Arial" pitchFamily="34" charset="0"/>
                <a:cs typeface="Times New Roman" pitchFamily="18" charset="0"/>
              </a:rPr>
              <a:t> In August 2007 ROSATOM Export Control required export license for METCOR-P project and a partner to be responsible for the project result confidentiality</a:t>
            </a:r>
          </a:p>
          <a:p>
            <a:pPr>
              <a:buFont typeface="Wingdings" pitchFamily="2" charset="2"/>
              <a:buChar char=""/>
            </a:pPr>
            <a:endParaRPr lang="en-US">
              <a:solidFill>
                <a:srgbClr val="000066"/>
              </a:solidFill>
              <a:latin typeface="Arial" pitchFamily="34" charset="0"/>
              <a:cs typeface="Times New Roman" pitchFamily="18" charset="0"/>
            </a:endParaRPr>
          </a:p>
          <a:p>
            <a:pPr>
              <a:buFont typeface="Wingdings" pitchFamily="2" charset="2"/>
              <a:buChar char=""/>
            </a:pPr>
            <a:r>
              <a:rPr lang="en-US">
                <a:solidFill>
                  <a:srgbClr val="000066"/>
                </a:solidFill>
                <a:latin typeface="Arial" pitchFamily="34" charset="0"/>
                <a:cs typeface="Times New Roman" pitchFamily="18" charset="0"/>
              </a:rPr>
              <a:t> The situation was discussed at the 13</a:t>
            </a:r>
            <a:r>
              <a:rPr lang="en-US" baseline="30000">
                <a:solidFill>
                  <a:srgbClr val="000066"/>
                </a:solidFill>
                <a:latin typeface="Arial" pitchFamily="34" charset="0"/>
                <a:cs typeface="Times New Roman" pitchFamily="18" charset="0"/>
              </a:rPr>
              <a:t>th</a:t>
            </a:r>
            <a:r>
              <a:rPr lang="en-US">
                <a:solidFill>
                  <a:srgbClr val="000066"/>
                </a:solidFill>
                <a:latin typeface="Arial" pitchFamily="34" charset="0"/>
                <a:cs typeface="Times New Roman" pitchFamily="18" charset="0"/>
              </a:rPr>
              <a:t> and 14</a:t>
            </a:r>
            <a:r>
              <a:rPr lang="en-US" baseline="30000">
                <a:solidFill>
                  <a:srgbClr val="000066"/>
                </a:solidFill>
                <a:latin typeface="Arial" pitchFamily="34" charset="0"/>
                <a:cs typeface="Times New Roman" pitchFamily="18" charset="0"/>
              </a:rPr>
              <a:t>th</a:t>
            </a:r>
            <a:r>
              <a:rPr lang="en-US">
                <a:solidFill>
                  <a:srgbClr val="000066"/>
                </a:solidFill>
                <a:latin typeface="Arial" pitchFamily="34" charset="0"/>
                <a:cs typeface="Times New Roman" pitchFamily="18" charset="0"/>
              </a:rPr>
              <a:t> CEG-SAMs </a:t>
            </a:r>
          </a:p>
          <a:p>
            <a:pPr>
              <a:buFont typeface="Wingdings" pitchFamily="2" charset="2"/>
              <a:buChar char=""/>
            </a:pPr>
            <a:endParaRPr lang="en-US">
              <a:solidFill>
                <a:srgbClr val="000066"/>
              </a:solidFill>
              <a:latin typeface="Arial" pitchFamily="34" charset="0"/>
              <a:cs typeface="Times New Roman" pitchFamily="18" charset="0"/>
            </a:endParaRPr>
          </a:p>
          <a:p>
            <a:pPr>
              <a:buFont typeface="Wingdings" pitchFamily="2" charset="2"/>
              <a:buChar char=""/>
            </a:pPr>
            <a:r>
              <a:rPr lang="en-US">
                <a:solidFill>
                  <a:srgbClr val="000066"/>
                </a:solidFill>
                <a:latin typeface="Arial" pitchFamily="34" charset="0"/>
                <a:cs typeface="Times New Roman" pitchFamily="18" charset="0"/>
              </a:rPr>
              <a:t> In August 2008 JRC-ITU confirmed their ability to be the project partner</a:t>
            </a:r>
          </a:p>
          <a:p>
            <a:pPr>
              <a:buFont typeface="Wingdings" pitchFamily="2" charset="2"/>
              <a:buChar char=""/>
            </a:pPr>
            <a:endParaRPr lang="en-US">
              <a:solidFill>
                <a:srgbClr val="000066"/>
              </a:solidFill>
              <a:latin typeface="Arial" pitchFamily="34" charset="0"/>
              <a:cs typeface="Times New Roman" pitchFamily="18" charset="0"/>
            </a:endParaRPr>
          </a:p>
          <a:p>
            <a:pPr>
              <a:buFont typeface="Wingdings" pitchFamily="2" charset="2"/>
              <a:buChar char=""/>
            </a:pPr>
            <a:r>
              <a:rPr lang="en-US">
                <a:solidFill>
                  <a:srgbClr val="000066"/>
                </a:solidFill>
                <a:latin typeface="Arial" pitchFamily="34" charset="0"/>
                <a:cs typeface="Times New Roman" pitchFamily="18" charset="0"/>
              </a:rPr>
              <a:t> In November 2008 NITI initiated the 2</a:t>
            </a:r>
            <a:r>
              <a:rPr lang="en-US" baseline="30000">
                <a:solidFill>
                  <a:srgbClr val="000066"/>
                </a:solidFill>
                <a:latin typeface="Arial" pitchFamily="34" charset="0"/>
                <a:cs typeface="Times New Roman" pitchFamily="18" charset="0"/>
              </a:rPr>
              <a:t>nd</a:t>
            </a:r>
            <a:r>
              <a:rPr lang="en-US">
                <a:solidFill>
                  <a:srgbClr val="000066"/>
                </a:solidFill>
                <a:latin typeface="Arial" pitchFamily="34" charset="0"/>
                <a:cs typeface="Times New Roman" pitchFamily="18" charset="0"/>
              </a:rPr>
              <a:t> expertise of ROSATOM Export Control </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39A02612-780D-4819-B7F8-A2A3FDDDF6DA}" type="slidenum">
              <a:rPr lang="en-GB">
                <a:solidFill>
                  <a:srgbClr val="990033"/>
                </a:solidFill>
              </a:rPr>
              <a:pPr/>
              <a:t>25</a:t>
            </a:fld>
            <a:endParaRPr lang="en-GB">
              <a:solidFill>
                <a:srgbClr val="990033"/>
              </a:solidFill>
            </a:endParaRPr>
          </a:p>
        </p:txBody>
      </p:sp>
      <p:sp>
        <p:nvSpPr>
          <p:cNvPr id="662530"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62531" name="Rectangle 3"/>
          <p:cNvSpPr>
            <a:spLocks noChangeArrowheads="1"/>
          </p:cNvSpPr>
          <p:nvPr/>
        </p:nvSpPr>
        <p:spPr bwMode="auto">
          <a:xfrm>
            <a:off x="228600" y="257175"/>
            <a:ext cx="8737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a:r>
              <a:rPr lang="en-US" sz="2800">
                <a:solidFill>
                  <a:srgbClr val="A50021"/>
                </a:solidFill>
              </a:rPr>
              <a:t>Organizational issue (2)</a:t>
            </a:r>
            <a:endParaRPr lang="ru-RU" sz="2800">
              <a:solidFill>
                <a:srgbClr val="A50021"/>
              </a:solidFill>
            </a:endParaRPr>
          </a:p>
        </p:txBody>
      </p:sp>
      <p:sp>
        <p:nvSpPr>
          <p:cNvPr id="662532" name="Text Box 4"/>
          <p:cNvSpPr txBox="1">
            <a:spLocks noChangeArrowheads="1"/>
          </p:cNvSpPr>
          <p:nvPr/>
        </p:nvSpPr>
        <p:spPr bwMode="auto">
          <a:xfrm>
            <a:off x="131763" y="1198563"/>
            <a:ext cx="8885237" cy="474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351"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en-US">
                <a:solidFill>
                  <a:srgbClr val="000066"/>
                </a:solidFill>
                <a:latin typeface="Arial" pitchFamily="34" charset="0"/>
                <a:cs typeface="Times New Roman" pitchFamily="18" charset="0"/>
              </a:rPr>
              <a:t> In February 2009 ROSATOM Export Control approved METCOR-P Work Plan but required a confirmation to be provided to NITI that:</a:t>
            </a:r>
          </a:p>
          <a:p>
            <a:pPr lvl="1">
              <a:buFontTx/>
              <a:buChar char="•"/>
            </a:pPr>
            <a:r>
              <a:rPr lang="en-US">
                <a:solidFill>
                  <a:srgbClr val="000066"/>
                </a:solidFill>
                <a:latin typeface="Arial" pitchFamily="34" charset="0"/>
                <a:cs typeface="Times New Roman" pitchFamily="18" charset="0"/>
              </a:rPr>
              <a:t> The project results will NOT be used for military purposes</a:t>
            </a:r>
          </a:p>
          <a:p>
            <a:pPr lvl="1">
              <a:buFontTx/>
              <a:buChar char="•"/>
            </a:pPr>
            <a:r>
              <a:rPr lang="en-US">
                <a:solidFill>
                  <a:srgbClr val="000066"/>
                </a:solidFill>
                <a:latin typeface="Arial" pitchFamily="34" charset="0"/>
                <a:cs typeface="Times New Roman" pitchFamily="18" charset="0"/>
              </a:rPr>
              <a:t> IAEA INFCIRC/254/Rev.6/Part 1 procedure will be applied in Germany for re-export control</a:t>
            </a:r>
          </a:p>
          <a:p>
            <a:pPr lvl="1">
              <a:buFontTx/>
              <a:buChar char="•"/>
            </a:pPr>
            <a:r>
              <a:rPr lang="en-US">
                <a:solidFill>
                  <a:srgbClr val="000066"/>
                </a:solidFill>
                <a:latin typeface="Arial" pitchFamily="34" charset="0"/>
                <a:cs typeface="Times New Roman" pitchFamily="18" charset="0"/>
              </a:rPr>
              <a:t> Nuclear and special materials, facilities and equipment (developed with use of the project results) will be under IAEA control and will have IAEA-recommended physical protection during all operation time in Germany (or under German jurisdiction)</a:t>
            </a:r>
            <a:endParaRPr lang="ru-RU">
              <a:solidFill>
                <a:srgbClr val="000066"/>
              </a:solidFill>
              <a:latin typeface="Arial" pitchFamily="34"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B4661CE7-3F40-48D5-8E1C-E6D4CF1122E5}" type="slidenum">
              <a:rPr lang="en-GB">
                <a:solidFill>
                  <a:srgbClr val="990033"/>
                </a:solidFill>
              </a:rPr>
              <a:pPr/>
              <a:t>26</a:t>
            </a:fld>
            <a:endParaRPr lang="en-GB">
              <a:solidFill>
                <a:srgbClr val="990033"/>
              </a:solidFill>
            </a:endParaRPr>
          </a:p>
        </p:txBody>
      </p:sp>
      <p:sp>
        <p:nvSpPr>
          <p:cNvPr id="664578"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64579" name="Rectangle 3"/>
          <p:cNvSpPr>
            <a:spLocks noChangeArrowheads="1"/>
          </p:cNvSpPr>
          <p:nvPr/>
        </p:nvSpPr>
        <p:spPr bwMode="auto">
          <a:xfrm>
            <a:off x="274638" y="0"/>
            <a:ext cx="8737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a:r>
              <a:rPr lang="en-US" sz="2800">
                <a:solidFill>
                  <a:srgbClr val="A50021"/>
                </a:solidFill>
              </a:rPr>
              <a:t>Conclusions</a:t>
            </a:r>
            <a:endParaRPr lang="ru-RU" sz="2800">
              <a:solidFill>
                <a:srgbClr val="A50021"/>
              </a:solidFill>
            </a:endParaRPr>
          </a:p>
        </p:txBody>
      </p:sp>
      <p:sp>
        <p:nvSpPr>
          <p:cNvPr id="664580" name="Text Box 4"/>
          <p:cNvSpPr txBox="1">
            <a:spLocks noChangeArrowheads="1"/>
          </p:cNvSpPr>
          <p:nvPr/>
        </p:nvSpPr>
        <p:spPr bwMode="auto">
          <a:xfrm>
            <a:off x="303213" y="569913"/>
            <a:ext cx="8840787" cy="556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351"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en-US">
                <a:solidFill>
                  <a:srgbClr val="000066"/>
                </a:solidFill>
                <a:latin typeface="Arial" pitchFamily="34" charset="0"/>
                <a:cs typeface="Times New Roman" pitchFamily="18" charset="0"/>
              </a:rPr>
              <a:t> Essential  results  of  completed</a:t>
            </a:r>
            <a:r>
              <a:rPr lang="ru-RU">
                <a:solidFill>
                  <a:srgbClr val="000066"/>
                </a:solidFill>
                <a:latin typeface="Arial" pitchFamily="34" charset="0"/>
                <a:cs typeface="Times New Roman" pitchFamily="18" charset="0"/>
              </a:rPr>
              <a:t> </a:t>
            </a:r>
            <a:r>
              <a:rPr lang="en-US">
                <a:solidFill>
                  <a:srgbClr val="000066"/>
                </a:solidFill>
                <a:latin typeface="Arial" pitchFamily="34" charset="0"/>
                <a:cs typeface="Times New Roman" pitchFamily="18" charset="0"/>
              </a:rPr>
              <a:t> METCOR  and</a:t>
            </a:r>
            <a:r>
              <a:rPr lang="ru-RU">
                <a:solidFill>
                  <a:srgbClr val="000066"/>
                </a:solidFill>
                <a:latin typeface="Arial" pitchFamily="34" charset="0"/>
                <a:cs typeface="Times New Roman" pitchFamily="18" charset="0"/>
              </a:rPr>
              <a:t> </a:t>
            </a:r>
            <a:r>
              <a:rPr lang="en-US">
                <a:solidFill>
                  <a:srgbClr val="000066"/>
                </a:solidFill>
                <a:latin typeface="Arial" pitchFamily="34" charset="0"/>
                <a:cs typeface="Times New Roman" pitchFamily="18" charset="0"/>
              </a:rPr>
              <a:t>METCOR-P</a:t>
            </a:r>
            <a:r>
              <a:rPr lang="ru-RU">
                <a:solidFill>
                  <a:srgbClr val="000066"/>
                </a:solidFill>
                <a:latin typeface="Arial" pitchFamily="34" charset="0"/>
                <a:cs typeface="Times New Roman" pitchFamily="18" charset="0"/>
              </a:rPr>
              <a:t> </a:t>
            </a:r>
            <a:r>
              <a:rPr lang="en-US">
                <a:solidFill>
                  <a:srgbClr val="000066"/>
                </a:solidFill>
                <a:latin typeface="Arial" pitchFamily="34" charset="0"/>
                <a:cs typeface="Times New Roman" pitchFamily="18" charset="0"/>
              </a:rPr>
              <a:t>tests have been summarized and published</a:t>
            </a:r>
          </a:p>
          <a:p>
            <a:pPr>
              <a:buFont typeface="Wingdings" pitchFamily="2" charset="2"/>
              <a:buChar char=""/>
            </a:pPr>
            <a:endParaRPr lang="en-US">
              <a:solidFill>
                <a:srgbClr val="000066"/>
              </a:solidFill>
              <a:latin typeface="Arial" pitchFamily="34" charset="0"/>
              <a:cs typeface="Times New Roman" pitchFamily="18" charset="0"/>
            </a:endParaRPr>
          </a:p>
          <a:p>
            <a:pPr>
              <a:buFont typeface="Wingdings" pitchFamily="2" charset="2"/>
              <a:buChar char=""/>
            </a:pPr>
            <a:r>
              <a:rPr lang="en-US">
                <a:solidFill>
                  <a:srgbClr val="000066"/>
                </a:solidFill>
                <a:latin typeface="Arial" pitchFamily="34" charset="0"/>
                <a:cs typeface="Times New Roman" pitchFamily="18" charset="0"/>
              </a:rPr>
              <a:t>There is a delay of project experimental part due to the Export control problem </a:t>
            </a:r>
          </a:p>
          <a:p>
            <a:pPr>
              <a:buFont typeface="Wingdings" pitchFamily="2" charset="2"/>
              <a:buChar char=""/>
            </a:pPr>
            <a:endParaRPr lang="en-US">
              <a:solidFill>
                <a:srgbClr val="000066"/>
              </a:solidFill>
              <a:latin typeface="Arial" pitchFamily="34" charset="0"/>
              <a:cs typeface="Times New Roman" pitchFamily="18" charset="0"/>
            </a:endParaRPr>
          </a:p>
          <a:p>
            <a:pPr>
              <a:buFont typeface="Wingdings" pitchFamily="2" charset="2"/>
              <a:buChar char=""/>
            </a:pPr>
            <a:r>
              <a:rPr lang="en-US">
                <a:solidFill>
                  <a:srgbClr val="000066"/>
                </a:solidFill>
                <a:latin typeface="Arial" pitchFamily="34" charset="0"/>
                <a:cs typeface="Times New Roman" pitchFamily="18" charset="0"/>
              </a:rPr>
              <a:t> The Export control problem of project realization is practically solved now</a:t>
            </a:r>
          </a:p>
          <a:p>
            <a:pPr>
              <a:buFont typeface="Wingdings" pitchFamily="2" charset="2"/>
              <a:buChar char=""/>
            </a:pPr>
            <a:endParaRPr lang="en-US">
              <a:solidFill>
                <a:srgbClr val="000066"/>
              </a:solidFill>
              <a:latin typeface="Arial" pitchFamily="34" charset="0"/>
              <a:cs typeface="Times New Roman" pitchFamily="18" charset="0"/>
            </a:endParaRPr>
          </a:p>
          <a:p>
            <a:pPr>
              <a:buFont typeface="Wingdings" pitchFamily="2" charset="2"/>
              <a:buChar char=""/>
            </a:pPr>
            <a:r>
              <a:rPr lang="en-US">
                <a:solidFill>
                  <a:srgbClr val="000066"/>
                </a:solidFill>
                <a:latin typeface="Arial" pitchFamily="34" charset="0"/>
                <a:cs typeface="Times New Roman" pitchFamily="18" charset="0"/>
              </a:rPr>
              <a:t> If the METCOR</a:t>
            </a:r>
            <a:r>
              <a:rPr lang="ru-RU">
                <a:solidFill>
                  <a:srgbClr val="000066"/>
                </a:solidFill>
                <a:latin typeface="Arial" pitchFamily="34" charset="0"/>
                <a:cs typeface="Times New Roman" pitchFamily="18" charset="0"/>
              </a:rPr>
              <a:t>-</a:t>
            </a:r>
            <a:r>
              <a:rPr lang="en-US">
                <a:solidFill>
                  <a:srgbClr val="000066"/>
                </a:solidFill>
                <a:latin typeface="Arial" pitchFamily="34" charset="0"/>
                <a:cs typeface="Times New Roman" pitchFamily="18" charset="0"/>
              </a:rPr>
              <a:t>P Work Plan is not fulfilled within the predetermined timeframe; OA will ask for project prolongation without requesting additional funding</a:t>
            </a:r>
            <a:r>
              <a:rPr lang="en-US" sz="1400">
                <a:solidFill>
                  <a:srgbClr val="FF3300"/>
                </a:solidFill>
                <a:latin typeface="Arial" pitchFamily="34" charset="0"/>
              </a:rPr>
              <a:t> </a:t>
            </a:r>
          </a:p>
          <a:p>
            <a:pPr>
              <a:buFont typeface="Wingdings" pitchFamily="2" charset="2"/>
              <a:buNone/>
            </a:pPr>
            <a:endParaRPr lang="en-US" sz="1400">
              <a:solidFill>
                <a:srgbClr val="FF3300"/>
              </a:solidFill>
              <a:latin typeface="Arial" pitchFamily="34" charset="0"/>
              <a:cs typeface="Times New Roman" pitchFamily="18" charset="0"/>
            </a:endParaRPr>
          </a:p>
          <a:p>
            <a:pPr>
              <a:buFont typeface="Wingdings" pitchFamily="2" charset="2"/>
              <a:buChar char=""/>
            </a:pPr>
            <a:r>
              <a:rPr lang="en-US">
                <a:solidFill>
                  <a:srgbClr val="000066"/>
                </a:solidFill>
                <a:latin typeface="Arial" pitchFamily="34" charset="0"/>
                <a:cs typeface="Times New Roman" pitchFamily="18" charset="0"/>
              </a:rPr>
              <a:t> The  next  METCOR-P  project  meeting  will  be  held  in  </a:t>
            </a:r>
            <a:br>
              <a:rPr lang="en-US">
                <a:solidFill>
                  <a:srgbClr val="000066"/>
                </a:solidFill>
                <a:latin typeface="Arial" pitchFamily="34" charset="0"/>
                <a:cs typeface="Times New Roman" pitchFamily="18" charset="0"/>
              </a:rPr>
            </a:br>
            <a:r>
              <a:rPr lang="en-US">
                <a:solidFill>
                  <a:srgbClr val="000066"/>
                </a:solidFill>
                <a:latin typeface="Arial" pitchFamily="34" charset="0"/>
                <a:cs typeface="Times New Roman" pitchFamily="18" charset="0"/>
              </a:rPr>
              <a:t>St Petersburg, May 25, 2009</a:t>
            </a:r>
          </a:p>
          <a:p>
            <a:pPr>
              <a:buFont typeface="Wingdings" pitchFamily="2" charset="2"/>
              <a:buChar char=""/>
            </a:pPr>
            <a:endParaRPr lang="ru-RU">
              <a:solidFill>
                <a:srgbClr val="000066"/>
              </a:solidFill>
              <a:latin typeface="Arial" pitchFamily="34"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liennummernplatzhalter 3"/>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58F6FDE0-7381-4838-A1C8-61A63AF10D6F}" type="slidenum">
              <a:rPr lang="en-GB">
                <a:solidFill>
                  <a:srgbClr val="990033"/>
                </a:solidFill>
              </a:rPr>
              <a:pPr/>
              <a:t>3</a:t>
            </a:fld>
            <a:endParaRPr lang="en-GB">
              <a:solidFill>
                <a:srgbClr val="990033"/>
              </a:solidFill>
            </a:endParaRPr>
          </a:p>
        </p:txBody>
      </p:sp>
      <p:sp>
        <p:nvSpPr>
          <p:cNvPr id="551938" name="Rectangle 2"/>
          <p:cNvSpPr>
            <a:spLocks noGrp="1" noChangeArrowheads="1"/>
          </p:cNvSpPr>
          <p:nvPr>
            <p:ph type="title"/>
          </p:nvPr>
        </p:nvSpPr>
        <p:spPr>
          <a:xfrm>
            <a:off x="685800" y="279400"/>
            <a:ext cx="7772400" cy="639763"/>
          </a:xfrm>
        </p:spPr>
        <p:txBody>
          <a:bodyPr/>
          <a:lstStyle/>
          <a:p>
            <a:r>
              <a:rPr lang="en-GB" sz="2800">
                <a:effectLst/>
                <a:cs typeface="Times New Roman" pitchFamily="18" charset="0"/>
              </a:rPr>
              <a:t>General information </a:t>
            </a:r>
            <a:br>
              <a:rPr lang="en-GB" sz="2800">
                <a:effectLst/>
                <a:cs typeface="Times New Roman" pitchFamily="18" charset="0"/>
              </a:rPr>
            </a:br>
            <a:endParaRPr lang="ru-RU" sz="2800">
              <a:effectLst/>
              <a:cs typeface="Times New Roman" pitchFamily="18" charset="0"/>
            </a:endParaRPr>
          </a:p>
        </p:txBody>
      </p:sp>
      <p:sp>
        <p:nvSpPr>
          <p:cNvPr id="551939" name="Rectangle 3"/>
          <p:cNvSpPr>
            <a:spLocks noChangeArrowheads="1"/>
          </p:cNvSpPr>
          <p:nvPr/>
        </p:nvSpPr>
        <p:spPr bwMode="auto">
          <a:xfrm>
            <a:off x="6926263" y="2057400"/>
            <a:ext cx="730250" cy="514350"/>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000"/>
              <a:t>IRSN,</a:t>
            </a:r>
          </a:p>
          <a:p>
            <a:pPr defTabSz="752475"/>
            <a:r>
              <a:rPr lang="en-GB" sz="1000" b="0"/>
              <a:t>France</a:t>
            </a:r>
          </a:p>
        </p:txBody>
      </p:sp>
      <p:sp>
        <p:nvSpPr>
          <p:cNvPr id="551940" name="Rectangle 4"/>
          <p:cNvSpPr>
            <a:spLocks noChangeArrowheads="1"/>
          </p:cNvSpPr>
          <p:nvPr/>
        </p:nvSpPr>
        <p:spPr bwMode="auto">
          <a:xfrm>
            <a:off x="1835150" y="836613"/>
            <a:ext cx="5908675"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233" tIns="37616" rIns="75233" bIns="37616"/>
          <a:lstStyle/>
          <a:p>
            <a:pPr marL="282575" indent="-282575" defTabSz="752475" eaLnBrk="1" hangingPunct="1">
              <a:spcBef>
                <a:spcPct val="20000"/>
              </a:spcBef>
              <a:buSzPct val="85000"/>
            </a:pPr>
            <a:r>
              <a:rPr lang="en-GB" sz="2400">
                <a:solidFill>
                  <a:srgbClr val="000066"/>
                </a:solidFill>
                <a:cs typeface="Times New Roman" pitchFamily="18" charset="0"/>
              </a:rPr>
              <a:t>Project participants and coordination</a:t>
            </a:r>
          </a:p>
        </p:txBody>
      </p:sp>
      <p:sp>
        <p:nvSpPr>
          <p:cNvPr id="551941" name="Rectangle 5"/>
          <p:cNvSpPr>
            <a:spLocks noChangeArrowheads="1"/>
          </p:cNvSpPr>
          <p:nvPr/>
        </p:nvSpPr>
        <p:spPr bwMode="auto">
          <a:xfrm>
            <a:off x="1301750" y="3076575"/>
            <a:ext cx="1096963" cy="515938"/>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000"/>
              <a:t>ISTC, </a:t>
            </a:r>
            <a:r>
              <a:rPr lang="en-GB" sz="1000" b="0"/>
              <a:t>Moscow</a:t>
            </a:r>
          </a:p>
        </p:txBody>
      </p:sp>
      <p:sp>
        <p:nvSpPr>
          <p:cNvPr id="551942" name="Rectangle 6"/>
          <p:cNvSpPr>
            <a:spLocks noChangeArrowheads="1"/>
          </p:cNvSpPr>
          <p:nvPr/>
        </p:nvSpPr>
        <p:spPr bwMode="auto">
          <a:xfrm>
            <a:off x="1446213" y="2044700"/>
            <a:ext cx="974725" cy="5175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000"/>
              <a:t>FZK, </a:t>
            </a:r>
            <a:r>
              <a:rPr lang="en-GB" sz="1000" b="0"/>
              <a:t>Germany</a:t>
            </a:r>
          </a:p>
        </p:txBody>
      </p:sp>
      <p:sp>
        <p:nvSpPr>
          <p:cNvPr id="551943" name="Rectangle 7"/>
          <p:cNvSpPr>
            <a:spLocks noChangeArrowheads="1"/>
          </p:cNvSpPr>
          <p:nvPr/>
        </p:nvSpPr>
        <p:spPr bwMode="auto">
          <a:xfrm>
            <a:off x="3357563" y="2068513"/>
            <a:ext cx="881062" cy="5175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000"/>
              <a:t>JRC ITU, </a:t>
            </a:r>
          </a:p>
          <a:p>
            <a:pPr defTabSz="752475"/>
            <a:r>
              <a:rPr lang="en-GB" sz="1000" b="0"/>
              <a:t>EK</a:t>
            </a:r>
          </a:p>
        </p:txBody>
      </p:sp>
      <p:sp>
        <p:nvSpPr>
          <p:cNvPr id="551944" name="Rectangle 8"/>
          <p:cNvSpPr>
            <a:spLocks noChangeArrowheads="1"/>
          </p:cNvSpPr>
          <p:nvPr/>
        </p:nvSpPr>
        <p:spPr bwMode="auto">
          <a:xfrm>
            <a:off x="4222750" y="2068513"/>
            <a:ext cx="730250" cy="5175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000"/>
              <a:t>CEA,</a:t>
            </a:r>
          </a:p>
          <a:p>
            <a:pPr defTabSz="752475"/>
            <a:r>
              <a:rPr lang="en-GB" sz="1000" b="0"/>
              <a:t>France</a:t>
            </a:r>
          </a:p>
        </p:txBody>
      </p:sp>
      <p:sp>
        <p:nvSpPr>
          <p:cNvPr id="551945" name="Rectangle 9"/>
          <p:cNvSpPr>
            <a:spLocks noChangeArrowheads="1"/>
          </p:cNvSpPr>
          <p:nvPr/>
        </p:nvSpPr>
        <p:spPr bwMode="auto">
          <a:xfrm>
            <a:off x="1414463" y="1671638"/>
            <a:ext cx="6253162" cy="388937"/>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algn="ctr" defTabSz="752475"/>
            <a:r>
              <a:rPr lang="en-GB" sz="1200"/>
              <a:t>Collaborators</a:t>
            </a:r>
          </a:p>
        </p:txBody>
      </p:sp>
      <p:sp>
        <p:nvSpPr>
          <p:cNvPr id="551946" name="Rectangle 10"/>
          <p:cNvSpPr>
            <a:spLocks noChangeArrowheads="1"/>
          </p:cNvSpPr>
          <p:nvPr/>
        </p:nvSpPr>
        <p:spPr bwMode="auto">
          <a:xfrm>
            <a:off x="3494088" y="3094038"/>
            <a:ext cx="1811337" cy="4032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200"/>
              <a:t>Steering committee</a:t>
            </a:r>
          </a:p>
        </p:txBody>
      </p:sp>
      <p:sp>
        <p:nvSpPr>
          <p:cNvPr id="551947" name="Rectangle 11"/>
          <p:cNvSpPr>
            <a:spLocks noChangeArrowheads="1"/>
          </p:cNvSpPr>
          <p:nvPr/>
        </p:nvSpPr>
        <p:spPr bwMode="auto">
          <a:xfrm>
            <a:off x="1911350" y="3998913"/>
            <a:ext cx="5237163" cy="387350"/>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000"/>
              <a:t>Operation Agent: A.P. Alexandrov RIT, </a:t>
            </a:r>
            <a:r>
              <a:rPr lang="en-GB" sz="1000" b="0"/>
              <a:t>Russia</a:t>
            </a:r>
          </a:p>
          <a:p>
            <a:pPr algn="ctr" defTabSz="752475"/>
            <a:endParaRPr lang="en-GB" sz="1000" b="0"/>
          </a:p>
        </p:txBody>
      </p:sp>
      <p:sp>
        <p:nvSpPr>
          <p:cNvPr id="551948" name="Rectangle 12"/>
          <p:cNvSpPr>
            <a:spLocks noChangeArrowheads="1"/>
          </p:cNvSpPr>
          <p:nvPr/>
        </p:nvSpPr>
        <p:spPr bwMode="auto">
          <a:xfrm>
            <a:off x="1301750" y="2817813"/>
            <a:ext cx="1096963" cy="258762"/>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200"/>
              <a:t>Coordinator </a:t>
            </a:r>
          </a:p>
        </p:txBody>
      </p:sp>
      <p:sp>
        <p:nvSpPr>
          <p:cNvPr id="551949" name="Line 13"/>
          <p:cNvSpPr>
            <a:spLocks noChangeShapeType="1"/>
          </p:cNvSpPr>
          <p:nvPr/>
        </p:nvSpPr>
        <p:spPr bwMode="auto">
          <a:xfrm>
            <a:off x="1789113" y="3592513"/>
            <a:ext cx="122237" cy="406400"/>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50" name="Line 14"/>
          <p:cNvSpPr>
            <a:spLocks noChangeShapeType="1"/>
          </p:cNvSpPr>
          <p:nvPr/>
        </p:nvSpPr>
        <p:spPr bwMode="auto">
          <a:xfrm flipH="1">
            <a:off x="4346575" y="2576513"/>
            <a:ext cx="487363" cy="517525"/>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51" name="Line 15"/>
          <p:cNvSpPr>
            <a:spLocks noChangeShapeType="1"/>
          </p:cNvSpPr>
          <p:nvPr/>
        </p:nvSpPr>
        <p:spPr bwMode="auto">
          <a:xfrm>
            <a:off x="3981450" y="2559050"/>
            <a:ext cx="242888" cy="534988"/>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52" name="Line 16"/>
          <p:cNvSpPr>
            <a:spLocks noChangeShapeType="1"/>
          </p:cNvSpPr>
          <p:nvPr/>
        </p:nvSpPr>
        <p:spPr bwMode="auto">
          <a:xfrm flipH="1">
            <a:off x="4711700" y="2559050"/>
            <a:ext cx="1096963" cy="534988"/>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53" name="Line 17"/>
          <p:cNvSpPr>
            <a:spLocks noChangeShapeType="1"/>
          </p:cNvSpPr>
          <p:nvPr/>
        </p:nvSpPr>
        <p:spPr bwMode="auto">
          <a:xfrm>
            <a:off x="2303463" y="2576513"/>
            <a:ext cx="1433512" cy="517525"/>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54" name="Line 18"/>
          <p:cNvSpPr>
            <a:spLocks noChangeShapeType="1"/>
          </p:cNvSpPr>
          <p:nvPr/>
        </p:nvSpPr>
        <p:spPr bwMode="auto">
          <a:xfrm>
            <a:off x="4224338" y="3481388"/>
            <a:ext cx="0" cy="517525"/>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55" name="Line 19"/>
          <p:cNvSpPr>
            <a:spLocks noChangeShapeType="1"/>
          </p:cNvSpPr>
          <p:nvPr/>
        </p:nvSpPr>
        <p:spPr bwMode="auto">
          <a:xfrm flipH="1">
            <a:off x="1301750" y="1971675"/>
            <a:ext cx="138113" cy="846138"/>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56" name="Rectangle 20"/>
          <p:cNvSpPr>
            <a:spLocks noChangeArrowheads="1"/>
          </p:cNvSpPr>
          <p:nvPr/>
        </p:nvSpPr>
        <p:spPr bwMode="auto">
          <a:xfrm>
            <a:off x="4938713" y="2063750"/>
            <a:ext cx="1012825" cy="509588"/>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outerShdw>
                </a:effectLst>
              </a14:hiddenEffects>
            </a:ext>
          </a:extLst>
        </p:spPr>
        <p:txBody>
          <a:bodyPr lIns="0" tIns="37616" rIns="0" bIns="37616"/>
          <a:lstStyle/>
          <a:p>
            <a:pPr defTabSz="752475"/>
            <a:r>
              <a:rPr lang="en-GB" sz="1000"/>
              <a:t> AREVA NP</a:t>
            </a:r>
            <a:r>
              <a:rPr lang="en-GB" sz="1000" b="0">
                <a:latin typeface="Times New Roman" pitchFamily="18" charset="0"/>
              </a:rPr>
              <a:t>,</a:t>
            </a:r>
            <a:br>
              <a:rPr lang="en-GB" sz="1000" b="0">
                <a:latin typeface="Times New Roman" pitchFamily="18" charset="0"/>
              </a:rPr>
            </a:br>
            <a:r>
              <a:rPr lang="en-GB" sz="1000" b="0">
                <a:latin typeface="Times New Roman" pitchFamily="18" charset="0"/>
              </a:rPr>
              <a:t> </a:t>
            </a:r>
            <a:r>
              <a:rPr lang="en-GB" sz="1000" b="0"/>
              <a:t>Germany</a:t>
            </a:r>
          </a:p>
        </p:txBody>
      </p:sp>
      <p:sp>
        <p:nvSpPr>
          <p:cNvPr id="551957" name="Line 21"/>
          <p:cNvSpPr>
            <a:spLocks noChangeShapeType="1"/>
          </p:cNvSpPr>
          <p:nvPr/>
        </p:nvSpPr>
        <p:spPr bwMode="auto">
          <a:xfrm>
            <a:off x="3371850" y="2559050"/>
            <a:ext cx="609600" cy="517525"/>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59" name="Rectangle 23"/>
          <p:cNvSpPr>
            <a:spLocks noChangeArrowheads="1"/>
          </p:cNvSpPr>
          <p:nvPr/>
        </p:nvSpPr>
        <p:spPr bwMode="auto">
          <a:xfrm>
            <a:off x="3133725" y="4379913"/>
            <a:ext cx="1812925" cy="692150"/>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lIns="75233" tIns="37616" rIns="75233" bIns="37616"/>
          <a:lstStyle/>
          <a:p>
            <a:pPr defTabSz="752475"/>
            <a:r>
              <a:rPr lang="en-GB" sz="1000"/>
              <a:t>SPb Electrotechnical State University,</a:t>
            </a:r>
            <a:r>
              <a:rPr lang="en-GB" sz="1000" b="0"/>
              <a:t> Russia</a:t>
            </a:r>
          </a:p>
        </p:txBody>
      </p:sp>
      <p:sp>
        <p:nvSpPr>
          <p:cNvPr id="551960" name="Rectangle 24"/>
          <p:cNvSpPr>
            <a:spLocks noChangeArrowheads="1"/>
          </p:cNvSpPr>
          <p:nvPr/>
        </p:nvSpPr>
        <p:spPr bwMode="auto">
          <a:xfrm>
            <a:off x="5969000" y="2063750"/>
            <a:ext cx="974725" cy="488950"/>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outerShdw>
                </a:effectLst>
              </a14:hiddenEffects>
            </a:ext>
          </a:extLst>
        </p:spPr>
        <p:txBody>
          <a:bodyPr lIns="75233" tIns="37616" rIns="75233" bIns="37616"/>
          <a:lstStyle/>
          <a:p>
            <a:pPr defTabSz="752475"/>
            <a:r>
              <a:rPr lang="en-GB" sz="1000"/>
              <a:t>FZD, </a:t>
            </a:r>
            <a:r>
              <a:rPr lang="en-GB" sz="1000" b="0"/>
              <a:t>Germany</a:t>
            </a:r>
          </a:p>
        </p:txBody>
      </p:sp>
      <p:sp>
        <p:nvSpPr>
          <p:cNvPr id="551961" name="Rectangle 25"/>
          <p:cNvSpPr>
            <a:spLocks noChangeArrowheads="1"/>
          </p:cNvSpPr>
          <p:nvPr/>
        </p:nvSpPr>
        <p:spPr bwMode="auto">
          <a:xfrm>
            <a:off x="2392363" y="2057400"/>
            <a:ext cx="974725" cy="519113"/>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outerShdw>
                </a:effectLst>
              </a14:hiddenEffects>
            </a:ext>
          </a:extLst>
        </p:spPr>
        <p:txBody>
          <a:bodyPr lIns="75233" tIns="37616" rIns="75233" bIns="37616"/>
          <a:lstStyle/>
          <a:p>
            <a:pPr defTabSz="752475"/>
            <a:r>
              <a:rPr lang="en-GB" sz="1000"/>
              <a:t>FORTUM, </a:t>
            </a:r>
            <a:r>
              <a:rPr lang="en-GB" sz="1000" b="0"/>
              <a:t>Finland</a:t>
            </a:r>
          </a:p>
        </p:txBody>
      </p:sp>
      <p:sp>
        <p:nvSpPr>
          <p:cNvPr id="551962" name="Line 26"/>
          <p:cNvSpPr>
            <a:spLocks noChangeShapeType="1"/>
          </p:cNvSpPr>
          <p:nvPr/>
        </p:nvSpPr>
        <p:spPr bwMode="auto">
          <a:xfrm flipH="1">
            <a:off x="5008563" y="2551113"/>
            <a:ext cx="1622425" cy="547687"/>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551963" name="Line 27"/>
          <p:cNvSpPr>
            <a:spLocks noChangeShapeType="1"/>
          </p:cNvSpPr>
          <p:nvPr/>
        </p:nvSpPr>
        <p:spPr bwMode="auto">
          <a:xfrm flipH="1">
            <a:off x="5324475" y="2598738"/>
            <a:ext cx="2246313" cy="642937"/>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graphicFrame>
        <p:nvGraphicFramePr>
          <p:cNvPr id="551964" name="Object 28"/>
          <p:cNvGraphicFramePr>
            <a:graphicFrameLocks noChangeAspect="1"/>
          </p:cNvGraphicFramePr>
          <p:nvPr/>
        </p:nvGraphicFramePr>
        <p:xfrm>
          <a:off x="1841500" y="5224463"/>
          <a:ext cx="5513388" cy="1281112"/>
        </p:xfrm>
        <a:graphic>
          <a:graphicData uri="http://schemas.openxmlformats.org/presentationml/2006/ole">
            <mc:AlternateContent xmlns:mc="http://schemas.openxmlformats.org/markup-compatibility/2006">
              <mc:Choice xmlns:v="urn:schemas-microsoft-com:vml" Requires="v">
                <p:oleObj spid="_x0000_s551965" name="Документ" r:id="rId3" imgW="4236504" imgH="988293" progId="Word.Document.8">
                  <p:embed/>
                </p:oleObj>
              </mc:Choice>
              <mc:Fallback>
                <p:oleObj name="Документ" r:id="rId3" imgW="4236504" imgH="988293" progId="Word.Document.8">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5224463"/>
                        <a:ext cx="5513388"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026708CE-B877-41F9-AB7C-9E329E78CD8F}" type="slidenum">
              <a:rPr lang="en-GB">
                <a:solidFill>
                  <a:srgbClr val="990033"/>
                </a:solidFill>
              </a:rPr>
              <a:pPr/>
              <a:t>4</a:t>
            </a:fld>
            <a:endParaRPr lang="en-GB">
              <a:solidFill>
                <a:srgbClr val="990033"/>
              </a:solidFill>
            </a:endParaRPr>
          </a:p>
        </p:txBody>
      </p:sp>
      <p:sp>
        <p:nvSpPr>
          <p:cNvPr id="552962" name="Rectangle 2"/>
          <p:cNvSpPr>
            <a:spLocks noGrp="1" noChangeArrowheads="1"/>
          </p:cNvSpPr>
          <p:nvPr>
            <p:ph type="title"/>
          </p:nvPr>
        </p:nvSpPr>
        <p:spPr>
          <a:xfrm>
            <a:off x="685800" y="230188"/>
            <a:ext cx="7772400" cy="639762"/>
          </a:xfrm>
        </p:spPr>
        <p:txBody>
          <a:bodyPr/>
          <a:lstStyle/>
          <a:p>
            <a:r>
              <a:rPr lang="en-GB" sz="2800">
                <a:effectLst/>
              </a:rPr>
              <a:t>Objectives of </a:t>
            </a:r>
            <a:r>
              <a:rPr lang="en-US" sz="2800">
                <a:effectLst/>
              </a:rPr>
              <a:t>METCOR-P project</a:t>
            </a:r>
            <a:endParaRPr lang="ru-RU" sz="2800">
              <a:effectLst/>
            </a:endParaRPr>
          </a:p>
        </p:txBody>
      </p:sp>
      <p:sp>
        <p:nvSpPr>
          <p:cNvPr id="552963" name="Rectangle 3"/>
          <p:cNvSpPr>
            <a:spLocks noGrp="1" noChangeArrowheads="1"/>
          </p:cNvSpPr>
          <p:nvPr>
            <p:ph type="body" idx="1"/>
          </p:nvPr>
        </p:nvSpPr>
        <p:spPr>
          <a:xfrm>
            <a:off x="715963" y="2743200"/>
            <a:ext cx="7772400" cy="2971800"/>
          </a:xfrm>
        </p:spPr>
        <p:txBody>
          <a:bodyPr/>
          <a:lstStyle/>
          <a:p>
            <a:pPr>
              <a:buFont typeface="Wingdings" pitchFamily="2" charset="2"/>
              <a:buChar char="Ø"/>
            </a:pPr>
            <a:r>
              <a:rPr lang="en-US">
                <a:effectLst/>
              </a:rPr>
              <a:t>Interaction characteristics at the vertically  positioned interface </a:t>
            </a:r>
          </a:p>
          <a:p>
            <a:pPr>
              <a:buFont typeface="Wingdings" pitchFamily="2" charset="2"/>
              <a:buChar char="Ø"/>
            </a:pPr>
            <a:r>
              <a:rPr lang="en-US">
                <a:effectLst/>
              </a:rPr>
              <a:t>Peculiarities of interaction with European vessel steel </a:t>
            </a:r>
          </a:p>
          <a:p>
            <a:pPr>
              <a:buFont typeface="Wingdings" pitchFamily="2" charset="2"/>
              <a:buChar char="Ø"/>
            </a:pPr>
            <a:r>
              <a:rPr lang="en-US">
                <a:effectLst/>
              </a:rPr>
              <a:t>Corium melt oxidation transients</a:t>
            </a:r>
          </a:p>
          <a:p>
            <a:pPr>
              <a:buFont typeface="Wingdings" pitchFamily="2" charset="2"/>
              <a:buChar char="Ø"/>
            </a:pPr>
            <a:endParaRPr lang="ru-RU"/>
          </a:p>
        </p:txBody>
      </p:sp>
      <p:sp>
        <p:nvSpPr>
          <p:cNvPr id="552964" name="Text Box 4"/>
          <p:cNvSpPr txBox="1">
            <a:spLocks noChangeArrowheads="1"/>
          </p:cNvSpPr>
          <p:nvPr/>
        </p:nvSpPr>
        <p:spPr bwMode="auto">
          <a:xfrm>
            <a:off x="1797050" y="13223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endParaRPr lang="ru-RU" sz="2000">
              <a:latin typeface="Arial" pitchFamily="34" charset="0"/>
            </a:endParaRPr>
          </a:p>
        </p:txBody>
      </p:sp>
      <p:sp>
        <p:nvSpPr>
          <p:cNvPr id="552965" name="Rectangle 5"/>
          <p:cNvSpPr>
            <a:spLocks noChangeArrowheads="1"/>
          </p:cNvSpPr>
          <p:nvPr/>
        </p:nvSpPr>
        <p:spPr bwMode="auto">
          <a:xfrm>
            <a:off x="665163" y="1312863"/>
            <a:ext cx="8478837"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246" tIns="37623" rIns="75246" bIns="37623">
            <a:spAutoFit/>
          </a:bodyPr>
          <a:lstStyle/>
          <a:p>
            <a:pPr defTabSz="752475"/>
            <a:r>
              <a:rPr lang="en-US" sz="2400">
                <a:solidFill>
                  <a:srgbClr val="000066"/>
                </a:solidFill>
              </a:rPr>
              <a:t> Qualification and quantification of physicochemical phenomena of corium melt interaction with reactor vessel steel with a focus on:</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D8796949-A19E-406A-A6F7-A89D02C29EF2}" type="slidenum">
              <a:rPr lang="en-GB">
                <a:solidFill>
                  <a:srgbClr val="990033"/>
                </a:solidFill>
              </a:rPr>
              <a:pPr/>
              <a:t>5</a:t>
            </a:fld>
            <a:endParaRPr lang="en-GB">
              <a:solidFill>
                <a:srgbClr val="990033"/>
              </a:solidFill>
            </a:endParaRPr>
          </a:p>
        </p:txBody>
      </p:sp>
      <p:sp>
        <p:nvSpPr>
          <p:cNvPr id="553986" name="Rectangle 2"/>
          <p:cNvSpPr>
            <a:spLocks noChangeArrowheads="1"/>
          </p:cNvSpPr>
          <p:nvPr/>
        </p:nvSpPr>
        <p:spPr bwMode="auto">
          <a:xfrm>
            <a:off x="0" y="0"/>
            <a:ext cx="91440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755" tIns="37878" rIns="75755" bIns="37878" anchor="ctr"/>
          <a:lstStyle/>
          <a:p>
            <a:pPr algn="ctr" defTabSz="687388"/>
            <a:r>
              <a:rPr lang="en-US" sz="2800">
                <a:solidFill>
                  <a:srgbClr val="A50021"/>
                </a:solidFill>
              </a:rPr>
              <a:t>Experimental matrix for METCOR-P project</a:t>
            </a:r>
            <a:endParaRPr lang="en-GB" sz="2800">
              <a:solidFill>
                <a:srgbClr val="A50021"/>
              </a:solidFill>
            </a:endParaRPr>
          </a:p>
        </p:txBody>
      </p:sp>
      <p:graphicFrame>
        <p:nvGraphicFramePr>
          <p:cNvPr id="553987" name="Object 3"/>
          <p:cNvGraphicFramePr>
            <a:graphicFrameLocks noChangeAspect="1"/>
          </p:cNvGraphicFramePr>
          <p:nvPr/>
        </p:nvGraphicFramePr>
        <p:xfrm>
          <a:off x="877888" y="593725"/>
          <a:ext cx="7891462" cy="5311775"/>
        </p:xfrm>
        <a:graphic>
          <a:graphicData uri="http://schemas.openxmlformats.org/presentationml/2006/ole">
            <mc:AlternateContent xmlns:mc="http://schemas.openxmlformats.org/markup-compatibility/2006">
              <mc:Choice xmlns:v="urn:schemas-microsoft-com:vml" Requires="v">
                <p:oleObj spid="_x0000_s553989" name="Документ" r:id="rId3" imgW="7601052" imgH="5131078" progId="Word.Document.8">
                  <p:embed/>
                </p:oleObj>
              </mc:Choice>
              <mc:Fallback>
                <p:oleObj name="Документ" r:id="rId3" imgW="7601052" imgH="5131078"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593725"/>
                        <a:ext cx="7891462"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988" name="Text Box 4"/>
          <p:cNvSpPr txBox="1">
            <a:spLocks noChangeArrowheads="1"/>
          </p:cNvSpPr>
          <p:nvPr/>
        </p:nvSpPr>
        <p:spPr bwMode="auto">
          <a:xfrm>
            <a:off x="239713" y="5764213"/>
            <a:ext cx="89042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 In accordance with</a:t>
            </a:r>
            <a:r>
              <a:rPr lang="ru-RU" sz="1400">
                <a:latin typeface="Arial" pitchFamily="34" charset="0"/>
              </a:rPr>
              <a:t> </a:t>
            </a:r>
            <a:r>
              <a:rPr lang="en-US" sz="1400">
                <a:latin typeface="Arial" pitchFamily="34" charset="0"/>
              </a:rPr>
              <a:t>a decision of the 1</a:t>
            </a:r>
            <a:r>
              <a:rPr lang="en-US" sz="1400" baseline="30000">
                <a:latin typeface="Arial" pitchFamily="34" charset="0"/>
              </a:rPr>
              <a:t>st</a:t>
            </a:r>
            <a:r>
              <a:rPr lang="en-US" sz="1400">
                <a:latin typeface="Arial" pitchFamily="34" charset="0"/>
              </a:rPr>
              <a:t> project meeting, it is replaced by MCP</a:t>
            </a:r>
            <a:r>
              <a:rPr lang="ru-RU" sz="1400">
                <a:latin typeface="Arial" pitchFamily="34" charset="0"/>
              </a:rPr>
              <a:t>-</a:t>
            </a:r>
            <a:r>
              <a:rPr lang="en-US" sz="1400">
                <a:latin typeface="Arial" pitchFamily="34" charset="0"/>
              </a:rPr>
              <a:t>2 test with UO</a:t>
            </a:r>
            <a:r>
              <a:rPr lang="en-US" sz="1400" baseline="-25000">
                <a:latin typeface="Arial" pitchFamily="34" charset="0"/>
              </a:rPr>
              <a:t>2+x</a:t>
            </a:r>
            <a:r>
              <a:rPr lang="en-US" sz="1400">
                <a:latin typeface="Arial" pitchFamily="34" charset="0"/>
              </a:rPr>
              <a:t>– ZrO</a:t>
            </a:r>
            <a:r>
              <a:rPr lang="en-US" sz="1400" baseline="-25000">
                <a:latin typeface="Arial" pitchFamily="34" charset="0"/>
              </a:rPr>
              <a:t>2 </a:t>
            </a:r>
            <a:r>
              <a:rPr lang="en-US" sz="1400">
                <a:latin typeface="Arial" pitchFamily="34" charset="0"/>
              </a:rPr>
              <a:t>corium in air and horizontally positioned interface</a:t>
            </a:r>
            <a:endParaRPr lang="ru-RU" sz="1400">
              <a:latin typeface="Arial" pitchFamily="34" charset="0"/>
            </a:endParaRPr>
          </a:p>
          <a:p>
            <a:r>
              <a:rPr lang="en-US" sz="1400">
                <a:latin typeface="Arial" pitchFamily="34" charset="0"/>
              </a:rPr>
              <a:t> </a:t>
            </a:r>
            <a:br>
              <a:rPr lang="en-US" sz="1400">
                <a:latin typeface="Arial" pitchFamily="34" charset="0"/>
              </a:rPr>
            </a:br>
            <a:endParaRPr lang="ru-RU" sz="1400">
              <a:latin typeface="Arial"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2ACF60F5-629A-45C8-A780-43E1672CD865}" type="slidenum">
              <a:rPr lang="en-GB">
                <a:solidFill>
                  <a:srgbClr val="990033"/>
                </a:solidFill>
              </a:rPr>
              <a:pPr/>
              <a:t>6</a:t>
            </a:fld>
            <a:endParaRPr lang="en-GB">
              <a:solidFill>
                <a:srgbClr val="990033"/>
              </a:solidFill>
            </a:endParaRPr>
          </a:p>
        </p:txBody>
      </p:sp>
      <p:sp>
        <p:nvSpPr>
          <p:cNvPr id="634882" name="Rectangle 2"/>
          <p:cNvSpPr>
            <a:spLocks noGrp="1" noChangeArrowheads="1"/>
          </p:cNvSpPr>
          <p:nvPr>
            <p:ph type="title"/>
          </p:nvPr>
        </p:nvSpPr>
        <p:spPr>
          <a:xfrm>
            <a:off x="685800" y="230188"/>
            <a:ext cx="7772400" cy="639762"/>
          </a:xfrm>
        </p:spPr>
        <p:txBody>
          <a:bodyPr/>
          <a:lstStyle/>
          <a:p>
            <a:r>
              <a:rPr lang="en-US">
                <a:effectLst/>
              </a:rPr>
              <a:t>METCOR-P experimental part status</a:t>
            </a:r>
            <a:endParaRPr lang="ru-RU">
              <a:solidFill>
                <a:srgbClr val="FF3300"/>
              </a:solidFill>
              <a:effectLst/>
            </a:endParaRPr>
          </a:p>
        </p:txBody>
      </p:sp>
      <p:sp>
        <p:nvSpPr>
          <p:cNvPr id="634883" name="Rectangle 3"/>
          <p:cNvSpPr>
            <a:spLocks noGrp="1" noChangeArrowheads="1"/>
          </p:cNvSpPr>
          <p:nvPr>
            <p:ph type="body" idx="1"/>
          </p:nvPr>
        </p:nvSpPr>
        <p:spPr>
          <a:xfrm>
            <a:off x="754063" y="2057400"/>
            <a:ext cx="7772400" cy="4105275"/>
          </a:xfrm>
        </p:spPr>
        <p:txBody>
          <a:bodyPr/>
          <a:lstStyle/>
          <a:p>
            <a:pPr>
              <a:buFont typeface="Wingdings" pitchFamily="2" charset="2"/>
              <a:buChar char="Ø"/>
            </a:pPr>
            <a:r>
              <a:rPr lang="en-US">
                <a:effectLst/>
              </a:rPr>
              <a:t>MCP-1 test with the vertical orientation of specimen surface have not shown any significant difference with MC6 test results in respect to the final corrosion depth and IZ composition</a:t>
            </a:r>
            <a:endParaRPr lang="ru-RU">
              <a:effectLst/>
            </a:endParaRPr>
          </a:p>
          <a:p>
            <a:pPr>
              <a:buFont typeface="Wingdings" pitchFamily="2" charset="2"/>
              <a:buChar char="Ø"/>
            </a:pPr>
            <a:r>
              <a:rPr lang="en-US">
                <a:effectLst/>
              </a:rPr>
              <a:t>At present the ultrasonic technique is adjusted to measure corrosion kinetics of</a:t>
            </a:r>
            <a:r>
              <a:rPr lang="ru-RU">
                <a:effectLst/>
              </a:rPr>
              <a:t> </a:t>
            </a:r>
            <a:r>
              <a:rPr lang="en-US">
                <a:effectLst/>
              </a:rPr>
              <a:t>vertically positioned steel specimen </a:t>
            </a:r>
            <a:endParaRPr lang="ru-RU">
              <a:effectLst/>
            </a:endParaRPr>
          </a:p>
        </p:txBody>
      </p:sp>
      <p:sp>
        <p:nvSpPr>
          <p:cNvPr id="634884" name="Text Box 4"/>
          <p:cNvSpPr txBox="1">
            <a:spLocks noChangeArrowheads="1"/>
          </p:cNvSpPr>
          <p:nvPr/>
        </p:nvSpPr>
        <p:spPr bwMode="auto">
          <a:xfrm>
            <a:off x="1797050" y="13223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endParaRPr lang="ru-RU" sz="2000">
              <a:latin typeface="Arial" pitchFamily="34" charset="0"/>
            </a:endParaRPr>
          </a:p>
        </p:txBody>
      </p:sp>
      <p:sp>
        <p:nvSpPr>
          <p:cNvPr id="634886" name="Text Box 6"/>
          <p:cNvSpPr txBox="1">
            <a:spLocks noChangeArrowheads="1"/>
          </p:cNvSpPr>
          <p:nvPr/>
        </p:nvSpPr>
        <p:spPr bwMode="auto">
          <a:xfrm>
            <a:off x="288925" y="1277938"/>
            <a:ext cx="8574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b="0">
                <a:solidFill>
                  <a:srgbClr val="000066"/>
                </a:solidFill>
                <a:latin typeface="Arial" pitchFamily="34" charset="0"/>
              </a:rPr>
              <a:t>Interaction characteristics at the vertically positioned interface</a:t>
            </a:r>
            <a:r>
              <a:rPr lang="ru-RU" b="0">
                <a:solidFill>
                  <a:srgbClr val="000066"/>
                </a:solidFill>
                <a:latin typeface="Arial" pitchFamily="34" charset="0"/>
              </a:rPr>
              <a:t>:</a:t>
            </a:r>
            <a:endParaRPr lang="ru-RU">
              <a:latin typeface="Arial" pitchFamily="34"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3"/>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9CDDE44E-17D9-4102-876E-8350F7FAF146}" type="slidenum">
              <a:rPr lang="en-GB">
                <a:solidFill>
                  <a:srgbClr val="990033"/>
                </a:solidFill>
              </a:rPr>
              <a:pPr/>
              <a:t>7</a:t>
            </a:fld>
            <a:endParaRPr lang="en-GB">
              <a:solidFill>
                <a:srgbClr val="990033"/>
              </a:solidFill>
            </a:endParaRPr>
          </a:p>
        </p:txBody>
      </p:sp>
      <p:sp>
        <p:nvSpPr>
          <p:cNvPr id="635906" name="Rectangle 2"/>
          <p:cNvSpPr>
            <a:spLocks noGrp="1" noChangeArrowheads="1"/>
          </p:cNvSpPr>
          <p:nvPr>
            <p:ph type="title"/>
          </p:nvPr>
        </p:nvSpPr>
        <p:spPr>
          <a:xfrm>
            <a:off x="685800" y="230188"/>
            <a:ext cx="7772400" cy="639762"/>
          </a:xfrm>
        </p:spPr>
        <p:txBody>
          <a:bodyPr/>
          <a:lstStyle/>
          <a:p>
            <a:r>
              <a:rPr lang="en-US">
                <a:effectLst/>
              </a:rPr>
              <a:t>METCOR-P experimental part status </a:t>
            </a:r>
            <a:r>
              <a:rPr lang="ru-RU">
                <a:effectLst/>
              </a:rPr>
              <a:t>(2)</a:t>
            </a:r>
          </a:p>
        </p:txBody>
      </p:sp>
      <p:sp>
        <p:nvSpPr>
          <p:cNvPr id="635907" name="Rectangle 3"/>
          <p:cNvSpPr>
            <a:spLocks noGrp="1" noChangeArrowheads="1"/>
          </p:cNvSpPr>
          <p:nvPr>
            <p:ph type="body" idx="1"/>
          </p:nvPr>
        </p:nvSpPr>
        <p:spPr>
          <a:xfrm>
            <a:off x="715963" y="1524000"/>
            <a:ext cx="7772400" cy="2287588"/>
          </a:xfrm>
        </p:spPr>
        <p:txBody>
          <a:bodyPr/>
          <a:lstStyle/>
          <a:p>
            <a:pPr>
              <a:lnSpc>
                <a:spcPct val="80000"/>
              </a:lnSpc>
              <a:buFont typeface="Wingdings" pitchFamily="2" charset="2"/>
              <a:buChar char="Ø"/>
            </a:pPr>
            <a:r>
              <a:rPr lang="en-US">
                <a:effectLst/>
              </a:rPr>
              <a:t>The tests are under preparation</a:t>
            </a:r>
          </a:p>
          <a:p>
            <a:pPr>
              <a:lnSpc>
                <a:spcPct val="80000"/>
              </a:lnSpc>
              <a:buFont typeface="Wingdings" pitchFamily="2" charset="2"/>
              <a:buChar char="Ø"/>
            </a:pPr>
            <a:r>
              <a:rPr lang="en-US">
                <a:effectLst/>
              </a:rPr>
              <a:t>AREVA has shipped European vessel steel specimens; their delivery is delayed  due to customs formalities </a:t>
            </a:r>
          </a:p>
          <a:p>
            <a:pPr>
              <a:lnSpc>
                <a:spcPct val="80000"/>
              </a:lnSpc>
              <a:buFont typeface="Wingdings" pitchFamily="2" charset="2"/>
              <a:buChar char="Ø"/>
            </a:pPr>
            <a:r>
              <a:rPr lang="en-US">
                <a:effectLst/>
              </a:rPr>
              <a:t>A three-party agreement between AREVA, ISTC and</a:t>
            </a:r>
            <a:r>
              <a:rPr lang="ru-RU">
                <a:effectLst/>
              </a:rPr>
              <a:t> </a:t>
            </a:r>
            <a:r>
              <a:rPr lang="en-US">
                <a:effectLst/>
              </a:rPr>
              <a:t>NITI has been prepared. Specimens are sending to the ISTC</a:t>
            </a:r>
            <a:r>
              <a:rPr lang="ru-RU">
                <a:solidFill>
                  <a:srgbClr val="FF3300"/>
                </a:solidFill>
                <a:effectLst/>
              </a:rPr>
              <a:t> </a:t>
            </a:r>
            <a:endParaRPr lang="en-US">
              <a:solidFill>
                <a:srgbClr val="FF3300"/>
              </a:solidFill>
              <a:effectLst/>
            </a:endParaRPr>
          </a:p>
          <a:p>
            <a:pPr>
              <a:lnSpc>
                <a:spcPct val="80000"/>
              </a:lnSpc>
              <a:buFont typeface="Wingdings" pitchFamily="2" charset="2"/>
              <a:buChar char="Ø"/>
            </a:pPr>
            <a:endParaRPr lang="ru-RU">
              <a:solidFill>
                <a:srgbClr val="FF3300"/>
              </a:solidFill>
            </a:endParaRPr>
          </a:p>
        </p:txBody>
      </p:sp>
      <p:sp>
        <p:nvSpPr>
          <p:cNvPr id="635908" name="Text Box 4"/>
          <p:cNvSpPr txBox="1">
            <a:spLocks noChangeArrowheads="1"/>
          </p:cNvSpPr>
          <p:nvPr/>
        </p:nvSpPr>
        <p:spPr bwMode="auto">
          <a:xfrm>
            <a:off x="1797050" y="13223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endParaRPr lang="ru-RU" sz="2000">
              <a:latin typeface="Arial" pitchFamily="34" charset="0"/>
            </a:endParaRPr>
          </a:p>
        </p:txBody>
      </p:sp>
      <p:sp>
        <p:nvSpPr>
          <p:cNvPr id="635909" name="Text Box 5"/>
          <p:cNvSpPr txBox="1">
            <a:spLocks noChangeArrowheads="1"/>
          </p:cNvSpPr>
          <p:nvPr/>
        </p:nvSpPr>
        <p:spPr bwMode="auto">
          <a:xfrm>
            <a:off x="650875" y="1011238"/>
            <a:ext cx="745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b="0">
                <a:solidFill>
                  <a:srgbClr val="000066"/>
                </a:solidFill>
                <a:latin typeface="Arial" pitchFamily="34" charset="0"/>
              </a:rPr>
              <a:t>Peculiarities of interaction with European vessel steel</a:t>
            </a:r>
            <a:r>
              <a:rPr lang="ru-RU" b="0">
                <a:solidFill>
                  <a:srgbClr val="000066"/>
                </a:solidFill>
                <a:latin typeface="Arial" pitchFamily="34" charset="0"/>
              </a:rPr>
              <a:t>:</a:t>
            </a:r>
          </a:p>
        </p:txBody>
      </p:sp>
      <p:sp>
        <p:nvSpPr>
          <p:cNvPr id="635910" name="Text Box 6"/>
          <p:cNvSpPr txBox="1">
            <a:spLocks noChangeArrowheads="1"/>
          </p:cNvSpPr>
          <p:nvPr/>
        </p:nvSpPr>
        <p:spPr bwMode="auto">
          <a:xfrm>
            <a:off x="690563" y="4192588"/>
            <a:ext cx="4625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b="0">
                <a:solidFill>
                  <a:srgbClr val="000066"/>
                </a:solidFill>
                <a:latin typeface="Arial" pitchFamily="34" charset="0"/>
              </a:rPr>
              <a:t>Corium melt oxidation transients</a:t>
            </a:r>
            <a:r>
              <a:rPr lang="ru-RU" b="0">
                <a:solidFill>
                  <a:srgbClr val="000066"/>
                </a:solidFill>
                <a:latin typeface="Arial" pitchFamily="34" charset="0"/>
              </a:rPr>
              <a:t>:</a:t>
            </a:r>
          </a:p>
        </p:txBody>
      </p:sp>
      <p:sp>
        <p:nvSpPr>
          <p:cNvPr id="635911" name="Rectangle 7"/>
          <p:cNvSpPr>
            <a:spLocks noChangeArrowheads="1"/>
          </p:cNvSpPr>
          <p:nvPr/>
        </p:nvSpPr>
        <p:spPr bwMode="auto">
          <a:xfrm>
            <a:off x="601663" y="4800600"/>
            <a:ext cx="7858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lstStyle/>
          <a:p>
            <a:pPr marL="342900" indent="-342900" defTabSz="762000">
              <a:spcBef>
                <a:spcPct val="20000"/>
              </a:spcBef>
              <a:buFont typeface="Wingdings" pitchFamily="2" charset="2"/>
              <a:buChar char="Ø"/>
            </a:pPr>
            <a:r>
              <a:rPr lang="en-US" sz="2400" b="0">
                <a:solidFill>
                  <a:srgbClr val="000066"/>
                </a:solidFill>
              </a:rPr>
              <a:t>One test</a:t>
            </a:r>
            <a:r>
              <a:rPr lang="ru-RU" sz="2400" b="0">
                <a:solidFill>
                  <a:srgbClr val="000066"/>
                </a:solidFill>
              </a:rPr>
              <a:t> (</a:t>
            </a:r>
            <a:r>
              <a:rPr lang="en-US" sz="2400" b="0">
                <a:solidFill>
                  <a:srgbClr val="000066"/>
                </a:solidFill>
              </a:rPr>
              <a:t>MCP-3</a:t>
            </a:r>
            <a:r>
              <a:rPr lang="ru-RU" sz="2400" b="0">
                <a:solidFill>
                  <a:srgbClr val="000066"/>
                </a:solidFill>
              </a:rPr>
              <a:t>)</a:t>
            </a:r>
            <a:r>
              <a:rPr lang="en-US" sz="2400" b="0">
                <a:solidFill>
                  <a:srgbClr val="000066"/>
                </a:solidFill>
              </a:rPr>
              <a:t> and its analyzes have been made</a:t>
            </a:r>
            <a:endParaRPr lang="ru-RU" sz="2400" b="0">
              <a:solidFill>
                <a:srgbClr val="000066"/>
              </a:solidFill>
            </a:endParaRPr>
          </a:p>
          <a:p>
            <a:pPr marL="342900" indent="-342900" defTabSz="762000">
              <a:spcBef>
                <a:spcPct val="20000"/>
              </a:spcBef>
              <a:buFont typeface="Wingdings" pitchFamily="2" charset="2"/>
              <a:buChar char="Ø"/>
            </a:pPr>
            <a:r>
              <a:rPr lang="en-US" sz="2400" b="0">
                <a:solidFill>
                  <a:srgbClr val="000066"/>
                </a:solidFill>
              </a:rPr>
              <a:t>Results</a:t>
            </a:r>
            <a:r>
              <a:rPr lang="ru-RU" sz="2400" b="0">
                <a:solidFill>
                  <a:srgbClr val="000066"/>
                </a:solidFill>
              </a:rPr>
              <a:t> </a:t>
            </a:r>
            <a:r>
              <a:rPr lang="en-US" sz="2400" b="0">
                <a:solidFill>
                  <a:srgbClr val="000066"/>
                </a:solidFill>
              </a:rPr>
              <a:t>interpretation is in progress</a:t>
            </a:r>
          </a:p>
          <a:p>
            <a:pPr marL="342900" indent="-342900" defTabSz="762000">
              <a:spcBef>
                <a:spcPct val="20000"/>
              </a:spcBef>
              <a:buFont typeface="Wingdings" pitchFamily="2" charset="2"/>
              <a:buChar char="Ø"/>
            </a:pPr>
            <a:endParaRPr lang="ru-RU" sz="2400" b="0">
              <a:solidFill>
                <a:srgbClr val="000066"/>
              </a:solidFill>
              <a:effectLst>
                <a:outerShdw blurRad="38100" dist="38100" dir="2700000" algn="tl">
                  <a:srgbClr val="000000"/>
                </a:outerShdw>
              </a:effectLst>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E45350C7-9606-417F-BD2A-F547D222984B}" type="slidenum">
              <a:rPr lang="en-GB">
                <a:solidFill>
                  <a:srgbClr val="990033"/>
                </a:solidFill>
              </a:rPr>
              <a:pPr/>
              <a:t>8</a:t>
            </a:fld>
            <a:endParaRPr lang="en-GB">
              <a:solidFill>
                <a:srgbClr val="990033"/>
              </a:solidFill>
            </a:endParaRPr>
          </a:p>
        </p:txBody>
      </p:sp>
      <p:sp>
        <p:nvSpPr>
          <p:cNvPr id="555010" name="Rectangle 2"/>
          <p:cNvSpPr>
            <a:spLocks noChangeArrowheads="1"/>
          </p:cNvSpPr>
          <p:nvPr/>
        </p:nvSpPr>
        <p:spPr bwMode="auto">
          <a:xfrm>
            <a:off x="876300" y="2130425"/>
            <a:ext cx="736282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762000"/>
            <a:r>
              <a:rPr lang="en-US" sz="2800">
                <a:solidFill>
                  <a:srgbClr val="A50021"/>
                </a:solidFill>
              </a:rPr>
              <a:t>VVER vessel steel corrosion at its interaction with </a:t>
            </a:r>
            <a:r>
              <a:rPr lang="ru-RU" sz="2800">
                <a:solidFill>
                  <a:srgbClr val="A50021"/>
                </a:solidFill>
              </a:rPr>
              <a:t> </a:t>
            </a:r>
            <a:br>
              <a:rPr lang="ru-RU" sz="2800">
                <a:solidFill>
                  <a:srgbClr val="A50021"/>
                </a:solidFill>
              </a:rPr>
            </a:br>
            <a:r>
              <a:rPr lang="en-US" sz="2800">
                <a:solidFill>
                  <a:srgbClr val="A50021"/>
                </a:solidFill>
              </a:rPr>
              <a:t>oxidized corium melt in the oxidizing atmosphere</a:t>
            </a:r>
            <a:endParaRPr lang="en-GB" sz="2800">
              <a:solidFill>
                <a:srgbClr val="A50021"/>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15</a:t>
            </a:r>
            <a:r>
              <a:rPr lang="en-US" baseline="30000"/>
              <a:t>th </a:t>
            </a:r>
            <a:r>
              <a:rPr lang="en-US"/>
              <a:t>CEG-SAM Meeting, March </a:t>
            </a:r>
            <a:r>
              <a:rPr lang="ru-RU"/>
              <a:t>10-12</a:t>
            </a:r>
            <a:r>
              <a:rPr lang="en-US"/>
              <a:t>, 2009, Villigen</a:t>
            </a:r>
            <a:r>
              <a:rPr lang="en-GB"/>
              <a:t>  </a:t>
            </a:r>
            <a:fld id="{CC6E583D-82FD-4328-B603-386493E957DC}" type="slidenum">
              <a:rPr lang="en-GB">
                <a:solidFill>
                  <a:srgbClr val="990033"/>
                </a:solidFill>
              </a:rPr>
              <a:pPr/>
              <a:t>9</a:t>
            </a:fld>
            <a:endParaRPr lang="en-GB">
              <a:solidFill>
                <a:srgbClr val="990033"/>
              </a:solidFill>
            </a:endParaRPr>
          </a:p>
        </p:txBody>
      </p:sp>
      <p:sp>
        <p:nvSpPr>
          <p:cNvPr id="630786"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30787" name="Rectangle 3"/>
          <p:cNvSpPr>
            <a:spLocks noChangeArrowheads="1"/>
          </p:cNvSpPr>
          <p:nvPr/>
        </p:nvSpPr>
        <p:spPr bwMode="auto">
          <a:xfrm>
            <a:off x="733425"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a:r>
              <a:rPr lang="en-GB" sz="2800">
                <a:solidFill>
                  <a:srgbClr val="A50021"/>
                </a:solidFill>
                <a:cs typeface="Times New Roman" pitchFamily="18" charset="0"/>
              </a:rPr>
              <a:t>Objective</a:t>
            </a:r>
          </a:p>
        </p:txBody>
      </p:sp>
      <p:sp>
        <p:nvSpPr>
          <p:cNvPr id="630788" name="Rectangle 4"/>
          <p:cNvSpPr>
            <a:spLocks noChangeArrowheads="1"/>
          </p:cNvSpPr>
          <p:nvPr/>
        </p:nvSpPr>
        <p:spPr bwMode="auto">
          <a:xfrm>
            <a:off x="609600" y="1536700"/>
            <a:ext cx="7980363"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lstStyle/>
          <a:p>
            <a:pPr marL="457200" indent="-457200" defTabSz="762000">
              <a:spcBef>
                <a:spcPct val="50000"/>
              </a:spcBef>
            </a:pPr>
            <a:endParaRPr lang="en-US" sz="2400">
              <a:solidFill>
                <a:srgbClr val="000066"/>
              </a:solidFill>
            </a:endParaRPr>
          </a:p>
          <a:p>
            <a:pPr marL="457200" indent="-457200" defTabSz="762000">
              <a:buFont typeface="Wingdings" pitchFamily="2" charset="2"/>
              <a:buBlip>
                <a:blip r:embed="rId3"/>
              </a:buBlip>
            </a:pPr>
            <a:r>
              <a:rPr lang="en-US" sz="2800" b="0">
                <a:solidFill>
                  <a:srgbClr val="000066"/>
                </a:solidFill>
              </a:rPr>
              <a:t>Development of model and correlations describing METCOR experimental data</a:t>
            </a:r>
          </a:p>
          <a:p>
            <a:pPr marL="457200" indent="-457200" defTabSz="762000">
              <a:buFont typeface="Wingdings" pitchFamily="2" charset="2"/>
              <a:buBlip>
                <a:blip r:embed="rId3"/>
              </a:buBlip>
            </a:pPr>
            <a:endParaRPr lang="en-US" sz="2800" b="0">
              <a:solidFill>
                <a:srgbClr val="000066"/>
              </a:solidFill>
            </a:endParaRPr>
          </a:p>
          <a:p>
            <a:pPr marL="457200" indent="-457200" defTabSz="762000">
              <a:buFont typeface="Wingdings" pitchFamily="2" charset="2"/>
              <a:buBlip>
                <a:blip r:embed="rId3"/>
              </a:buBlip>
            </a:pPr>
            <a:r>
              <a:rPr lang="en-US" sz="2800" b="0">
                <a:solidFill>
                  <a:srgbClr val="000066"/>
                </a:solidFill>
              </a:rPr>
              <a:t>Reactor application of the results to the </a:t>
            </a:r>
            <a:r>
              <a:rPr lang="ru-RU" sz="2800" b="0">
                <a:solidFill>
                  <a:srgbClr val="000066"/>
                </a:solidFill>
              </a:rPr>
              <a:t> </a:t>
            </a:r>
            <a:r>
              <a:rPr lang="en-US" sz="2800" b="0">
                <a:solidFill>
                  <a:srgbClr val="000066"/>
                </a:solidFill>
              </a:rPr>
              <a:t>IVR conditions</a:t>
            </a:r>
          </a:p>
          <a:p>
            <a:pPr marL="457200" indent="-457200" defTabSz="762000">
              <a:buFont typeface="Wingdings" pitchFamily="2" charset="2"/>
              <a:buBlip>
                <a:blip r:embed="rId3"/>
              </a:buBlip>
            </a:pPr>
            <a:endParaRPr lang="en-US" sz="2800" b="0">
              <a:solidFill>
                <a:srgbClr val="000066"/>
              </a:solidFill>
            </a:endParaRPr>
          </a:p>
          <a:p>
            <a:pPr marL="457200" indent="-457200" defTabSz="762000">
              <a:buFont typeface="Wingdings" pitchFamily="2" charset="2"/>
              <a:buNone/>
            </a:pPr>
            <a:endParaRPr lang="en-US" sz="2400">
              <a:solidFill>
                <a:srgbClr val="FF3300"/>
              </a:solidFill>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18283</TotalTime>
  <Words>2398</Words>
  <Application>Microsoft Office PowerPoint</Application>
  <PresentationFormat>Bildschirmpräsentation (4:3)</PresentationFormat>
  <Paragraphs>529</Paragraphs>
  <Slides>26</Slides>
  <Notes>18</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4</vt:i4>
      </vt:variant>
      <vt:variant>
        <vt:lpstr>Folientitel</vt:lpstr>
      </vt:variant>
      <vt:variant>
        <vt:i4>26</vt:i4>
      </vt:variant>
    </vt:vector>
  </HeadingPairs>
  <TitlesOfParts>
    <vt:vector size="39" baseType="lpstr">
      <vt:lpstr>Times New Roman</vt:lpstr>
      <vt:lpstr>Arial</vt:lpstr>
      <vt:lpstr>Times New Roman CYR</vt:lpstr>
      <vt:lpstr>Arial Unicode MS</vt:lpstr>
      <vt:lpstr>Wingdings</vt:lpstr>
      <vt:lpstr>Mangal</vt:lpstr>
      <vt:lpstr>Symbol</vt:lpstr>
      <vt:lpstr>Courier New</vt:lpstr>
      <vt:lpstr>Оформление по умолчанию</vt:lpstr>
      <vt:lpstr>CorelDRAW 7.0 Graphic</vt:lpstr>
      <vt:lpstr>Документ Microsoft Word</vt:lpstr>
      <vt:lpstr>Microsoft Equation 3.0</vt:lpstr>
      <vt:lpstr>Grapher Plot Document</vt:lpstr>
      <vt:lpstr>Progress Report  on the ISTC project #3592  “Investigation of Corium Melt Interaction  with NPP Reactor Vessel Steel”  (METCOR-P) </vt:lpstr>
      <vt:lpstr>Contents</vt:lpstr>
      <vt:lpstr>General information  </vt:lpstr>
      <vt:lpstr>Objectives of METCOR-P project</vt:lpstr>
      <vt:lpstr>PowerPoint-Präsentation</vt:lpstr>
      <vt:lpstr>METCOR-P experimental part status</vt:lpstr>
      <vt:lpstr>METCOR-P experimental part status (2)</vt:lpstr>
      <vt:lpstr>PowerPoint-Präsentation</vt:lpstr>
      <vt:lpstr>PowerPoint-Präsentation</vt:lpstr>
      <vt:lpstr>Experimental Data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Publications of 2008 </vt:lpstr>
      <vt:lpstr>Publications of 2008 (2)</vt:lpstr>
      <vt:lpstr>Publications of 2008 (3)</vt:lpstr>
      <vt:lpstr>PowerPoint-Präsentation</vt:lpstr>
      <vt:lpstr>PowerPoint-Präsentation</vt:lpstr>
      <vt:lpstr>PowerPoint-Präsentation</vt:lpstr>
    </vt:vector>
  </TitlesOfParts>
  <Manager>V KHABENSKY</Manager>
  <Company>NITI (Russia)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on the ISTC project#3592 METCOR-P</dc:title>
  <dc:subject>15CEG-SAM meeting  2009-03-10 Villigen</dc:subject>
  <dc:creator>S BECHTA</dc:creator>
  <cp:lastModifiedBy>Peters, Ursula</cp:lastModifiedBy>
  <cp:revision>613</cp:revision>
  <cp:lastPrinted>2001-10-30T08:59:27Z</cp:lastPrinted>
  <dcterms:created xsi:type="dcterms:W3CDTF">1998-10-12T06:52:06Z</dcterms:created>
  <dcterms:modified xsi:type="dcterms:W3CDTF">2012-10-16T20:54:54Z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asmolov@nsi.kiae.ru</vt:lpwstr>
  </property>
  <property fmtid="{D5CDD505-2E9C-101B-9397-08002B2CF9AE}" pid="8" name="HomePage">
    <vt:lpwstr>http:\\www.nsi.kiae.ru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10140862</vt:i4>
  </property>
  <property fmtid="{D5CDD505-2E9C-101B-9397-08002B2CF9AE}" pid="14" name="TextColor">
    <vt:i4>0</vt:i4>
  </property>
  <property fmtid="{D5CDD505-2E9C-101B-9397-08002B2CF9AE}" pid="15" name="LinkColor">
    <vt:i4>16711680</vt:i4>
  </property>
  <property fmtid="{D5CDD505-2E9C-101B-9397-08002B2CF9AE}" pid="16" name="VisitedColor">
    <vt:i4>10040268</vt:i4>
  </property>
  <property fmtid="{D5CDD505-2E9C-101B-9397-08002B2CF9AE}" pid="17" name="TransparentButton">
    <vt:i4>-1</vt:i4>
  </property>
  <property fmtid="{D5CDD505-2E9C-101B-9397-08002B2CF9AE}" pid="18" name="ButtonType">
    <vt:i4>1</vt:i4>
  </property>
  <property fmtid="{D5CDD505-2E9C-101B-9397-08002B2CF9AE}" pid="19" name="ShowNotes">
    <vt:bool>true</vt:bool>
  </property>
  <property fmtid="{D5CDD505-2E9C-101B-9397-08002B2CF9AE}" pid="20" name="NavBtnPos">
    <vt:i4>1</vt:i4>
  </property>
  <property fmtid="{D5CDD505-2E9C-101B-9397-08002B2CF9AE}" pid="21" name="OutputDir">
    <vt:lpwstr>C:\PRG10\ASMOLOV</vt:lpwstr>
  </property>
  <property fmtid="{D5CDD505-2E9C-101B-9397-08002B2CF9AE}" pid="22" name="Description0">
    <vt:lpwstr/>
  </property>
</Properties>
</file>