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6" r:id="rId2"/>
    <p:sldId id="272" r:id="rId3"/>
    <p:sldId id="372" r:id="rId4"/>
    <p:sldId id="373" r:id="rId5"/>
    <p:sldId id="416" r:id="rId6"/>
    <p:sldId id="338" r:id="rId7"/>
    <p:sldId id="340" r:id="rId8"/>
    <p:sldId id="342" r:id="rId9"/>
    <p:sldId id="404" r:id="rId10"/>
    <p:sldId id="438" r:id="rId11"/>
    <p:sldId id="437" r:id="rId12"/>
    <p:sldId id="409" r:id="rId13"/>
    <p:sldId id="377" r:id="rId14"/>
    <p:sldId id="406" r:id="rId15"/>
    <p:sldId id="413" r:id="rId16"/>
    <p:sldId id="414" r:id="rId17"/>
    <p:sldId id="415" r:id="rId18"/>
    <p:sldId id="399" r:id="rId19"/>
    <p:sldId id="418" r:id="rId20"/>
    <p:sldId id="435" r:id="rId21"/>
    <p:sldId id="420" r:id="rId22"/>
    <p:sldId id="419" r:id="rId23"/>
    <p:sldId id="421" r:id="rId24"/>
    <p:sldId id="422" r:id="rId25"/>
    <p:sldId id="423" r:id="rId26"/>
    <p:sldId id="436" r:id="rId27"/>
    <p:sldId id="426" r:id="rId28"/>
    <p:sldId id="428" r:id="rId29"/>
    <p:sldId id="427" r:id="rId30"/>
    <p:sldId id="429" r:id="rId31"/>
    <p:sldId id="430" r:id="rId32"/>
    <p:sldId id="432" r:id="rId33"/>
    <p:sldId id="433" r:id="rId34"/>
    <p:sldId id="434" r:id="rId35"/>
  </p:sldIdLst>
  <p:sldSz cx="9144000" cy="6858000" type="screen4x3"/>
  <p:notesSz cx="67849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FF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4" autoAdjust="0"/>
    <p:restoredTop sz="94613" autoAdjust="0"/>
  </p:normalViewPr>
  <p:slideViewPr>
    <p:cSldViewPr snapToGrid="0">
      <p:cViewPr>
        <p:scale>
          <a:sx n="91" d="100"/>
          <a:sy n="91" d="100"/>
        </p:scale>
        <p:origin x="-1378" y="-24"/>
      </p:cViewPr>
      <p:guideLst>
        <p:guide orient="horz" pos="2143"/>
        <p:guide pos="289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notesViewPr>
    <p:cSldViewPr snapToGrid="0">
      <p:cViewPr varScale="1">
        <p:scale>
          <a:sx n="52" d="100"/>
          <a:sy n="52" d="100"/>
        </p:scale>
        <p:origin x="-1836" y="-90"/>
      </p:cViewPr>
      <p:guideLst>
        <p:guide orient="horz" pos="310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r>
              <a:rPr lang="ru-RU"/>
              <a:t>Cologne, Germany, March, 2005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46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40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1026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50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/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8350"/>
            <a:ext cx="4833937" cy="36274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4400"/>
            <a:ext cx="500380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8350"/>
            <a:ext cx="4833937" cy="36274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4400"/>
            <a:ext cx="500380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9938"/>
            <a:ext cx="4833937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5988"/>
            <a:ext cx="5003800" cy="4397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10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8350"/>
            <a:ext cx="4833937" cy="36274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4400"/>
            <a:ext cx="500380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8350"/>
            <a:ext cx="4833937" cy="36274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4400"/>
            <a:ext cx="500380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737053-65B6-4D84-880E-95D1C44109F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584097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CBD44C-1DB9-4CD4-8779-080CD345360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08232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481013"/>
            <a:ext cx="1973262" cy="59324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767388" cy="59324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0F3558-ABFF-45FE-9177-FF9A6840F75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943392"/>
      </p:ext>
    </p:extLst>
  </p:cSld>
  <p:clrMapOvr>
    <a:masterClrMapping/>
  </p:clrMapOvr>
  <p:transition advClick="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8850" y="44323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31250" y="6578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fld id="{A10A7CBD-D595-4C25-97D2-82F6F035F2D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41117"/>
      </p:ext>
    </p:extLst>
  </p:cSld>
  <p:clrMapOvr>
    <a:masterClrMapping/>
  </p:clrMapOvr>
  <p:transition advClick="0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731250" y="6578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fld id="{042C2D44-8153-47B4-8713-EB89CB74085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82089"/>
      </p:ext>
    </p:extLst>
  </p:cSld>
  <p:clrMapOvr>
    <a:masterClrMapping/>
  </p:clrMapOvr>
  <p:transition advClick="0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06450" y="2298700"/>
            <a:ext cx="7772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31250" y="6578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fld id="{FEA2863D-D67D-405B-8F51-E4CE1213789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47526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869CED-8F4D-4F88-9088-0271A5F7808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39261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A5EBD3-6F10-4141-8D8C-EF5503EBD0C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497514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2E7D8-76F5-4E64-8D06-951CC98202E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31603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B87BA9-F77C-4DE3-956A-B6498DFDE5F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6730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533ECA-30E0-4B7B-A412-578E628F9A1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262912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56B2A2-EE95-4E98-85F9-ACADD977A71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3186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570479-A055-4568-B915-C5E0E4BC6F5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626445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67378D-DBFE-414D-89C1-12E260436A5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986434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2298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250" y="6578600"/>
            <a:ext cx="412750" cy="279400"/>
          </a:xfrm>
          <a:prstGeom prst="rect">
            <a:avLst/>
          </a:prstGeom>
          <a:solidFill>
            <a:srgbClr val="A50021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r" defTabSz="762000">
              <a:defRPr>
                <a:solidFill>
                  <a:schemeClr val="bg1"/>
                </a:solidFill>
              </a:defRPr>
            </a:lvl1pPr>
          </a:lstStyle>
          <a:p>
            <a:fld id="{31D9C24D-1F49-484B-9F5D-069372B559CE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535738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36" name="Rectangle 1024"/>
          <p:cNvSpPr>
            <a:spLocks noChangeArrowheads="1"/>
          </p:cNvSpPr>
          <p:nvPr/>
        </p:nvSpPr>
        <p:spPr bwMode="auto">
          <a:xfrm>
            <a:off x="506413" y="6583363"/>
            <a:ext cx="8228012" cy="274637"/>
          </a:xfrm>
          <a:prstGeom prst="rect">
            <a:avLst/>
          </a:prstGeom>
          <a:solidFill>
            <a:srgbClr val="A50021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                                                                 11</a:t>
            </a:r>
            <a:r>
              <a:rPr lang="en-US" sz="1200" baseline="30000">
                <a:solidFill>
                  <a:schemeClr val="bg1"/>
                </a:solidFill>
              </a:rPr>
              <a:t>th</a:t>
            </a:r>
            <a:r>
              <a:rPr lang="en-US" sz="1200">
                <a:solidFill>
                  <a:schemeClr val="bg1"/>
                </a:solidFill>
              </a:rPr>
              <a:t> Contact Expert Group on Severe Accident Management (CEG-SAM) </a:t>
            </a:r>
            <a:endParaRPr lang="en-GB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>
    <p:zoom dir="in"/>
  </p:transition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2053" name="Rectangle 2053"/>
          <p:cNvSpPr>
            <a:spLocks noChangeArrowheads="1"/>
          </p:cNvSpPr>
          <p:nvPr/>
        </p:nvSpPr>
        <p:spPr bwMode="auto">
          <a:xfrm>
            <a:off x="0" y="246063"/>
            <a:ext cx="1404938" cy="118903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endParaRPr lang="de-DE"/>
          </a:p>
        </p:txBody>
      </p:sp>
      <p:pic>
        <p:nvPicPr>
          <p:cNvPr id="14746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840663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542925" y="4364038"/>
            <a:ext cx="75088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000"/>
              <a:t>Presented by S. Bechta</a:t>
            </a:r>
          </a:p>
          <a:p>
            <a:pPr marL="342900" indent="-342900"/>
            <a:r>
              <a:rPr lang="en-US" sz="2000"/>
              <a:t>11</a:t>
            </a:r>
            <a:r>
              <a:rPr lang="en-US" sz="2000" baseline="30000"/>
              <a:t>th</a:t>
            </a:r>
            <a:r>
              <a:rPr lang="en-US" sz="2000"/>
              <a:t> CEG-SAM me</a:t>
            </a:r>
            <a:r>
              <a:rPr lang="en-GB" sz="2000"/>
              <a:t>ting</a:t>
            </a:r>
          </a:p>
          <a:p>
            <a:pPr marL="342900" indent="-342900"/>
            <a:r>
              <a:rPr lang="en-GB" sz="2000"/>
              <a:t>Dresden, Germany</a:t>
            </a:r>
          </a:p>
          <a:p>
            <a:pPr marL="342900" indent="-342900"/>
            <a:r>
              <a:rPr lang="en-GB" sz="2000"/>
              <a:t>March 7-9, 2007</a:t>
            </a:r>
          </a:p>
          <a:p>
            <a:pPr marL="342900" indent="-342900"/>
            <a:endParaRPr lang="en-GB" sz="2000"/>
          </a:p>
          <a:p>
            <a:pPr marL="342900" indent="-342900"/>
            <a:endParaRPr lang="en-GB" sz="2000"/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557213" y="1546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800">
              <a:solidFill>
                <a:srgbClr val="A5002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4747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741363" y="1879600"/>
            <a:ext cx="7772400" cy="14700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/>
              <a:t>Main results of the completed ISTC project #833.2. “Study of corium melt interaction with NPP reactor vessel steel” (METCOR-2) and status of the ISTC project #3592 (METCOR-P)</a:t>
            </a:r>
            <a:endParaRPr lang="en-GB" sz="2400"/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1319213" y="255588"/>
            <a:ext cx="4500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r>
              <a:rPr lang="en-US">
                <a:solidFill>
                  <a:srgbClr val="000066"/>
                </a:solidFill>
                <a:cs typeface="Times New Roman" pitchFamily="18" charset="0"/>
              </a:rPr>
              <a:t>A.P. Alexandrov </a:t>
            </a:r>
            <a:r>
              <a:rPr lang="en-GB">
                <a:solidFill>
                  <a:srgbClr val="000066"/>
                </a:solidFill>
              </a:rPr>
              <a:t>Research</a:t>
            </a:r>
            <a:r>
              <a:rPr lang="en-US">
                <a:solidFill>
                  <a:srgbClr val="000066"/>
                </a:solidFill>
              </a:rPr>
              <a:t> </a:t>
            </a:r>
            <a:r>
              <a:rPr lang="en-GB">
                <a:solidFill>
                  <a:srgbClr val="000066"/>
                </a:solidFill>
              </a:rPr>
              <a:t>Institute</a:t>
            </a:r>
            <a:r>
              <a:rPr lang="en-US">
                <a:solidFill>
                  <a:srgbClr val="000066"/>
                </a:solidFill>
              </a:rPr>
              <a:t> of Technology</a:t>
            </a:r>
            <a:endParaRPr lang="en-GB">
              <a:solidFill>
                <a:srgbClr val="000066"/>
              </a:solidFill>
            </a:endParaRPr>
          </a:p>
        </p:txBody>
      </p:sp>
      <p:graphicFrame>
        <p:nvGraphicFramePr>
          <p:cNvPr id="642049" name="Object 2049"/>
          <p:cNvGraphicFramePr>
            <a:graphicFrameLocks noChangeAspect="1"/>
          </p:cNvGraphicFramePr>
          <p:nvPr/>
        </p:nvGraphicFramePr>
        <p:xfrm>
          <a:off x="339725" y="157163"/>
          <a:ext cx="8286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62" name="CorelDRAW" r:id="rId6" imgW="515520" imgH="574200" progId="CorelDraw.Graphic.7">
                  <p:embed/>
                </p:oleObj>
              </mc:Choice>
              <mc:Fallback>
                <p:oleObj name="CorelDRAW" r:id="rId6" imgW="515520" imgH="574200" progId="CorelDraw.Graphic.7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57163"/>
                        <a:ext cx="8286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2057" name="Line 2057"/>
          <p:cNvSpPr>
            <a:spLocks noChangeShapeType="1"/>
          </p:cNvSpPr>
          <p:nvPr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9F6F9-A14C-459F-A39A-A5E69B25E9AD}" type="slidenum">
              <a:rPr lang="en-GB"/>
              <a:pPr/>
              <a:t>10</a:t>
            </a:fld>
            <a:endParaRPr lang="en-GB"/>
          </a:p>
        </p:txBody>
      </p:sp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0025" y="206375"/>
            <a:ext cx="6280150" cy="639763"/>
          </a:xfrm>
        </p:spPr>
        <p:txBody>
          <a:bodyPr/>
          <a:lstStyle/>
          <a:p>
            <a:pPr algn="l"/>
            <a:r>
              <a:rPr lang="en-US"/>
              <a:t>Tests with oxidized corium </a:t>
            </a:r>
            <a:r>
              <a:rPr lang="en-US" sz="3200"/>
              <a:t> </a:t>
            </a:r>
            <a:br>
              <a:rPr lang="en-US" sz="3200"/>
            </a:br>
            <a:endParaRPr lang="ru-RU">
              <a:solidFill>
                <a:schemeClr val="tx1"/>
              </a:solidFill>
            </a:endParaRPr>
          </a:p>
        </p:txBody>
      </p:sp>
      <p:sp>
        <p:nvSpPr>
          <p:cNvPr id="651267" name="Rectangle 3"/>
          <p:cNvSpPr>
            <a:spLocks noChangeArrowheads="1"/>
          </p:cNvSpPr>
          <p:nvPr/>
        </p:nvSpPr>
        <p:spPr bwMode="auto">
          <a:xfrm>
            <a:off x="0" y="523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endParaRPr lang="ru-RU" sz="2400" b="0">
              <a:latin typeface="Times New Roman" pitchFamily="18" charset="0"/>
            </a:endParaRPr>
          </a:p>
        </p:txBody>
      </p:sp>
      <p:grpSp>
        <p:nvGrpSpPr>
          <p:cNvPr id="651268" name="Group 4"/>
          <p:cNvGrpSpPr>
            <a:grpSpLocks/>
          </p:cNvGrpSpPr>
          <p:nvPr/>
        </p:nvGrpSpPr>
        <p:grpSpPr bwMode="auto">
          <a:xfrm>
            <a:off x="4551363" y="2263775"/>
            <a:ext cx="3989387" cy="4022725"/>
            <a:chOff x="2637" y="1264"/>
            <a:chExt cx="2480" cy="2400"/>
          </a:xfrm>
        </p:grpSpPr>
        <p:pic>
          <p:nvPicPr>
            <p:cNvPr id="65126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" y="1264"/>
              <a:ext cx="2400" cy="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1270" name="Text Box 6"/>
            <p:cNvSpPr txBox="1">
              <a:spLocks noChangeArrowheads="1"/>
            </p:cNvSpPr>
            <p:nvPr/>
          </p:nvSpPr>
          <p:spPr bwMode="auto">
            <a:xfrm>
              <a:off x="3865" y="2483"/>
              <a:ext cx="1252" cy="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900" b="0">
                  <a:latin typeface="Arial" pitchFamily="34" charset="0"/>
                </a:rPr>
                <a:t>Elemental phase composition</a:t>
              </a:r>
              <a:endParaRPr lang="ru-RU" sz="900" b="0">
                <a:latin typeface="Arial" pitchFamily="34" charset="0"/>
              </a:endParaRPr>
            </a:p>
            <a:p>
              <a:r>
                <a:rPr lang="en-GB" sz="900" b="0">
                  <a:latin typeface="Arial" pitchFamily="34" charset="0"/>
                </a:rPr>
                <a:t>Element/</a:t>
              </a:r>
              <a:r>
                <a:rPr lang="ru-RU" sz="900" b="0">
                  <a:latin typeface="Arial" pitchFamily="34" charset="0"/>
                </a:rPr>
                <a:t>    </a:t>
              </a:r>
              <a:r>
                <a:rPr lang="en-GB" sz="900" b="0">
                  <a:latin typeface="Arial" pitchFamily="34" charset="0"/>
                </a:rPr>
                <a:t>Phase 1</a:t>
              </a:r>
              <a:r>
                <a:rPr lang="ru-RU" sz="900" b="0">
                  <a:latin typeface="Arial" pitchFamily="34" charset="0"/>
                </a:rPr>
                <a:t>    </a:t>
              </a:r>
              <a:r>
                <a:rPr lang="en-GB" sz="900" b="0">
                  <a:latin typeface="Arial" pitchFamily="34" charset="0"/>
                </a:rPr>
                <a:t>Phase 2</a:t>
              </a:r>
            </a:p>
            <a:p>
              <a:r>
                <a:rPr lang="en-GB" sz="900" b="0">
                  <a:latin typeface="Arial" pitchFamily="34" charset="0"/>
                </a:rPr>
                <a:t>oxide</a:t>
              </a:r>
              <a:r>
                <a:rPr lang="ru-RU" sz="900" b="0">
                  <a:latin typeface="Arial" pitchFamily="34" charset="0"/>
                </a:rPr>
                <a:t>           </a:t>
              </a:r>
              <a:r>
                <a:rPr lang="en-US" sz="900" b="0">
                  <a:latin typeface="Arial" pitchFamily="34" charset="0"/>
                </a:rPr>
                <a:t>w</a:t>
              </a:r>
              <a:r>
                <a:rPr lang="en-GB" sz="900" b="0">
                  <a:latin typeface="Arial" pitchFamily="34" charset="0"/>
                </a:rPr>
                <a:t>%</a:t>
              </a:r>
              <a:r>
                <a:rPr lang="ru-RU" sz="900" b="0">
                  <a:latin typeface="Arial" pitchFamily="34" charset="0"/>
                </a:rPr>
                <a:t>         </a:t>
              </a:r>
              <a:r>
                <a:rPr lang="en-US" sz="900" b="0">
                  <a:latin typeface="Arial" pitchFamily="34" charset="0"/>
                </a:rPr>
                <a:t>w%</a:t>
              </a:r>
            </a:p>
            <a:p>
              <a:r>
                <a:rPr lang="en-US" sz="900" b="0">
                  <a:latin typeface="Arial" pitchFamily="34" charset="0"/>
                </a:rPr>
                <a:t>U   M</a:t>
              </a:r>
              <a:r>
                <a:rPr lang="en-US" sz="900" b="0">
                  <a:latin typeface="Arial" pitchFamily="34" charset="0"/>
                  <a:sym typeface="Symbol" pitchFamily="18" charset="2"/>
                </a:rPr>
                <a:t></a:t>
              </a:r>
              <a:r>
                <a:rPr lang="ru-RU" sz="900" b="0">
                  <a:latin typeface="Arial" pitchFamily="34" charset="0"/>
                  <a:sym typeface="Symbol" pitchFamily="18" charset="2"/>
                </a:rPr>
                <a:t>         </a:t>
              </a:r>
              <a:r>
                <a:rPr lang="en-US" sz="900" b="0">
                  <a:latin typeface="Arial" pitchFamily="34" charset="0"/>
                </a:rPr>
                <a:t>-	</a:t>
              </a:r>
              <a:r>
                <a:rPr lang="ru-RU" sz="900" b="0">
                  <a:latin typeface="Arial" pitchFamily="34" charset="0"/>
                </a:rPr>
                <a:t>    </a:t>
              </a:r>
              <a:r>
                <a:rPr lang="en-US" sz="900" b="0">
                  <a:latin typeface="Arial" pitchFamily="34" charset="0"/>
                </a:rPr>
                <a:t>83.78</a:t>
              </a:r>
            </a:p>
            <a:p>
              <a:r>
                <a:rPr lang="en-US" sz="900" b="0">
                  <a:latin typeface="Arial" pitchFamily="34" charset="0"/>
                </a:rPr>
                <a:t>Zr  K</a:t>
              </a:r>
              <a:r>
                <a:rPr lang="en-US" sz="900" b="0">
                  <a:latin typeface="Arial" pitchFamily="34" charset="0"/>
                  <a:sym typeface="Symbol" pitchFamily="18" charset="2"/>
                </a:rPr>
                <a:t></a:t>
              </a:r>
              <a:r>
                <a:rPr lang="ru-RU" sz="900" b="0">
                  <a:latin typeface="Arial" pitchFamily="34" charset="0"/>
                  <a:sym typeface="Symbol" pitchFamily="18" charset="2"/>
                </a:rPr>
                <a:t>          </a:t>
              </a:r>
              <a:r>
                <a:rPr lang="en-US" sz="900" b="0">
                  <a:latin typeface="Arial" pitchFamily="34" charset="0"/>
                </a:rPr>
                <a:t>-	</a:t>
              </a:r>
              <a:r>
                <a:rPr lang="ru-RU" sz="900" b="0">
                  <a:latin typeface="Arial" pitchFamily="34" charset="0"/>
                </a:rPr>
                <a:t>    </a:t>
              </a:r>
              <a:r>
                <a:rPr lang="en-US" sz="900" b="0">
                  <a:latin typeface="Arial" pitchFamily="34" charset="0"/>
                </a:rPr>
                <a:t>0.243</a:t>
              </a:r>
            </a:p>
            <a:p>
              <a:r>
                <a:rPr lang="en-US" sz="900" b="0">
                  <a:latin typeface="Arial" pitchFamily="34" charset="0"/>
                </a:rPr>
                <a:t>Fe  K</a:t>
              </a:r>
              <a:r>
                <a:rPr lang="en-US" sz="900" b="0">
                  <a:latin typeface="Arial" pitchFamily="34" charset="0"/>
                  <a:sym typeface="Symbol" pitchFamily="18" charset="2"/>
                </a:rPr>
                <a:t></a:t>
              </a:r>
              <a:r>
                <a:rPr lang="ru-RU" sz="900" b="0">
                  <a:latin typeface="Arial" pitchFamily="34" charset="0"/>
                  <a:sym typeface="Symbol" pitchFamily="18" charset="2"/>
                </a:rPr>
                <a:t>        </a:t>
              </a:r>
              <a:r>
                <a:rPr lang="en-US" sz="900" b="0">
                  <a:latin typeface="Arial" pitchFamily="34" charset="0"/>
                </a:rPr>
                <a:t>70.00	</a:t>
              </a:r>
              <a:r>
                <a:rPr lang="ru-RU" sz="900" b="0">
                  <a:latin typeface="Arial" pitchFamily="34" charset="0"/>
                </a:rPr>
                <a:t>    </a:t>
              </a:r>
              <a:r>
                <a:rPr lang="en-US" sz="900" b="0">
                  <a:latin typeface="Arial" pitchFamily="34" charset="0"/>
                </a:rPr>
                <a:t>3.85</a:t>
              </a:r>
              <a:endParaRPr lang="ru-RU" sz="900" b="0">
                <a:latin typeface="Arial" pitchFamily="34" charset="0"/>
              </a:endParaRPr>
            </a:p>
            <a:p>
              <a:r>
                <a:rPr lang="en-US" sz="900" b="0">
                  <a:latin typeface="Arial" pitchFamily="34" charset="0"/>
                </a:rPr>
                <a:t> O               29.00</a:t>
              </a:r>
              <a:r>
                <a:rPr lang="ru-RU" sz="900" b="0">
                  <a:latin typeface="Arial" pitchFamily="34" charset="0"/>
                </a:rPr>
                <a:t>     </a:t>
              </a:r>
              <a:r>
                <a:rPr lang="en-US" sz="900" b="0">
                  <a:latin typeface="Arial" pitchFamily="34" charset="0"/>
                </a:rPr>
                <a:t>12.11</a:t>
              </a:r>
              <a:endParaRPr lang="ru-RU" sz="900" b="0">
                <a:latin typeface="Arial" pitchFamily="34" charset="0"/>
              </a:endParaRPr>
            </a:p>
            <a:p>
              <a:r>
                <a:rPr lang="en-US" sz="900" b="0">
                  <a:latin typeface="Arial" pitchFamily="34" charset="0"/>
                </a:rPr>
                <a:t>UO</a:t>
              </a:r>
              <a:r>
                <a:rPr lang="en-US" sz="900" b="0" baseline="-25000">
                  <a:latin typeface="Arial" pitchFamily="34" charset="0"/>
                </a:rPr>
                <a:t>2</a:t>
              </a:r>
              <a:r>
                <a:rPr lang="ru-RU" sz="900" b="0">
                  <a:latin typeface="Arial" pitchFamily="34" charset="0"/>
                </a:rPr>
                <a:t>             </a:t>
              </a:r>
              <a:r>
                <a:rPr lang="en-US" sz="900" b="0">
                  <a:latin typeface="Arial" pitchFamily="34" charset="0"/>
                </a:rPr>
                <a:t>-</a:t>
              </a:r>
              <a:r>
                <a:rPr lang="ru-RU" sz="900" b="0">
                  <a:latin typeface="Arial" pitchFamily="34" charset="0"/>
                </a:rPr>
                <a:t>            </a:t>
              </a:r>
              <a:r>
                <a:rPr lang="en-US" sz="900" b="0">
                  <a:latin typeface="Arial" pitchFamily="34" charset="0"/>
                </a:rPr>
                <a:t>95.00</a:t>
              </a:r>
            </a:p>
            <a:p>
              <a:r>
                <a:rPr lang="en-US" sz="900" b="0">
                  <a:latin typeface="Arial" pitchFamily="34" charset="0"/>
                </a:rPr>
                <a:t>ZrO</a:t>
              </a:r>
              <a:r>
                <a:rPr lang="en-US" sz="900" b="0" baseline="-25000">
                  <a:latin typeface="Arial" pitchFamily="34" charset="0"/>
                </a:rPr>
                <a:t>2</a:t>
              </a:r>
              <a:r>
                <a:rPr lang="ru-RU" sz="900" b="0" baseline="-25000">
                  <a:latin typeface="Arial" pitchFamily="34" charset="0"/>
                </a:rPr>
                <a:t> </a:t>
              </a:r>
              <a:r>
                <a:rPr lang="ru-RU" sz="900" b="0">
                  <a:latin typeface="Arial" pitchFamily="34" charset="0"/>
                </a:rPr>
                <a:t>          </a:t>
              </a:r>
              <a:r>
                <a:rPr lang="en-US" sz="900" b="0">
                  <a:latin typeface="Arial" pitchFamily="34" charset="0"/>
                </a:rPr>
                <a:t>0.30	</a:t>
              </a:r>
              <a:r>
                <a:rPr lang="ru-RU" sz="900" b="0">
                  <a:latin typeface="Arial" pitchFamily="34" charset="0"/>
                </a:rPr>
                <a:t>     </a:t>
              </a:r>
              <a:r>
                <a:rPr lang="en-US" sz="900" b="0">
                  <a:latin typeface="Arial" pitchFamily="34" charset="0"/>
                </a:rPr>
                <a:t>0.40</a:t>
              </a:r>
            </a:p>
            <a:p>
              <a:r>
                <a:rPr lang="en-US" sz="900" b="0">
                  <a:latin typeface="Arial" pitchFamily="34" charset="0"/>
                </a:rPr>
                <a:t>Fe</a:t>
              </a:r>
              <a:r>
                <a:rPr lang="en-US" sz="900" b="0" baseline="-25000">
                  <a:latin typeface="Arial" pitchFamily="34" charset="0"/>
                </a:rPr>
                <a:t>2</a:t>
              </a:r>
              <a:r>
                <a:rPr lang="en-US" sz="900" b="0">
                  <a:latin typeface="Arial" pitchFamily="34" charset="0"/>
                </a:rPr>
                <a:t>O</a:t>
              </a:r>
              <a:r>
                <a:rPr lang="en-US" sz="900" b="0" baseline="-25000">
                  <a:latin typeface="Arial" pitchFamily="34" charset="0"/>
                </a:rPr>
                <a:t>3</a:t>
              </a:r>
              <a:r>
                <a:rPr lang="ru-RU" sz="900" b="0">
                  <a:latin typeface="Arial" pitchFamily="34" charset="0"/>
                </a:rPr>
                <a:t>        </a:t>
              </a:r>
              <a:r>
                <a:rPr lang="en-US" sz="900" b="0">
                  <a:latin typeface="Arial" pitchFamily="34" charset="0"/>
                </a:rPr>
                <a:t>99.70	</a:t>
              </a:r>
              <a:r>
                <a:rPr lang="ru-RU" sz="900" b="0">
                  <a:latin typeface="Arial" pitchFamily="34" charset="0"/>
                </a:rPr>
                <a:t>     </a:t>
              </a:r>
              <a:r>
                <a:rPr lang="en-US" sz="900" b="0">
                  <a:latin typeface="Arial" pitchFamily="34" charset="0"/>
                </a:rPr>
                <a:t>4.6</a:t>
              </a:r>
              <a:endParaRPr lang="ru-RU" sz="900" b="0">
                <a:latin typeface="Arial" pitchFamily="34" charset="0"/>
              </a:endParaRPr>
            </a:p>
          </p:txBody>
        </p:sp>
      </p:grpSp>
      <p:sp>
        <p:nvSpPr>
          <p:cNvPr id="651271" name="Rectangle 7"/>
          <p:cNvSpPr>
            <a:spLocks noChangeArrowheads="1"/>
          </p:cNvSpPr>
          <p:nvPr/>
        </p:nvSpPr>
        <p:spPr bwMode="auto">
          <a:xfrm>
            <a:off x="566738" y="582613"/>
            <a:ext cx="85772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0" u="sng">
                <a:solidFill>
                  <a:srgbClr val="000066"/>
                </a:solidFill>
              </a:rPr>
              <a:t>Identified phenomenon of steel corrosion:</a:t>
            </a:r>
            <a:r>
              <a:rPr lang="en-US" sz="2000" b="0">
                <a:solidFill>
                  <a:srgbClr val="000066"/>
                </a:solidFill>
              </a:rPr>
              <a:t> surface oxidation of vessel steel;</a:t>
            </a:r>
            <a:r>
              <a:rPr lang="en-US" b="0"/>
              <a:t> </a:t>
            </a:r>
            <a:r>
              <a:rPr lang="en-US" sz="2000" b="0">
                <a:solidFill>
                  <a:srgbClr val="000066"/>
                </a:solidFill>
              </a:rPr>
              <a:t>the rate of oxidation is controlled by Fe</a:t>
            </a:r>
            <a:r>
              <a:rPr lang="en-US" sz="2000" baseline="30000">
                <a:solidFill>
                  <a:srgbClr val="000066"/>
                </a:solidFill>
              </a:rPr>
              <a:t>+</a:t>
            </a:r>
            <a:r>
              <a:rPr lang="en-US" sz="2000" b="0">
                <a:solidFill>
                  <a:srgbClr val="000066"/>
                </a:solidFill>
              </a:rPr>
              <a:t> diffusion through the corrosion layer; corrosion layer </a:t>
            </a:r>
            <a:r>
              <a:rPr lang="en-US" b="0"/>
              <a:t> </a:t>
            </a:r>
            <a:r>
              <a:rPr lang="en-US" sz="2000" b="0">
                <a:solidFill>
                  <a:srgbClr val="000066"/>
                </a:solidFill>
              </a:rPr>
              <a:t>thickness is sensitive to the corium composition and heat flux</a:t>
            </a:r>
          </a:p>
          <a:p>
            <a:r>
              <a:rPr lang="en-GB" sz="2000"/>
              <a:t>	</a:t>
            </a:r>
            <a:r>
              <a:rPr lang="en-GB" sz="2000">
                <a:solidFill>
                  <a:srgbClr val="000066"/>
                </a:solidFill>
              </a:rPr>
              <a:t>Example of corrosion and coexisting layers </a:t>
            </a:r>
            <a:r>
              <a:rPr lang="en-US" sz="2000">
                <a:solidFill>
                  <a:srgbClr val="000066"/>
                </a:solidFill>
              </a:rPr>
              <a:t>in MC-2</a:t>
            </a:r>
            <a:r>
              <a:rPr lang="ru-RU" sz="2000">
                <a:solidFill>
                  <a:srgbClr val="000066"/>
                </a:solidFill>
              </a:rPr>
              <a:t/>
            </a:r>
            <a:br>
              <a:rPr lang="ru-RU" sz="2000">
                <a:solidFill>
                  <a:srgbClr val="000066"/>
                </a:solidFill>
              </a:rPr>
            </a:br>
            <a:endParaRPr lang="en-US" sz="2000">
              <a:solidFill>
                <a:srgbClr val="000066"/>
              </a:solidFill>
            </a:endParaRPr>
          </a:p>
        </p:txBody>
      </p:sp>
      <p:pic>
        <p:nvPicPr>
          <p:cNvPr id="651272" name="Picture 8" descr="S1KO-1_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413" y="2165350"/>
            <a:ext cx="2619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1273" name="Rectangle 9"/>
          <p:cNvSpPr>
            <a:spLocks noChangeArrowheads="1"/>
          </p:cNvSpPr>
          <p:nvPr/>
        </p:nvSpPr>
        <p:spPr bwMode="auto">
          <a:xfrm>
            <a:off x="611188" y="5872163"/>
            <a:ext cx="53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>
                <a:solidFill>
                  <a:srgbClr val="000066"/>
                </a:solidFill>
              </a:rPr>
              <a:t>steel</a:t>
            </a:r>
          </a:p>
        </p:txBody>
      </p:sp>
      <p:sp>
        <p:nvSpPr>
          <p:cNvPr id="651274" name="Rectangle 10"/>
          <p:cNvSpPr>
            <a:spLocks noChangeArrowheads="1"/>
          </p:cNvSpPr>
          <p:nvPr/>
        </p:nvSpPr>
        <p:spPr bwMode="auto">
          <a:xfrm>
            <a:off x="495300" y="4100513"/>
            <a:ext cx="6683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>
                <a:solidFill>
                  <a:srgbClr val="000066"/>
                </a:solidFill>
              </a:rPr>
              <a:t>oxidic </a:t>
            </a:r>
          </a:p>
          <a:p>
            <a:pPr algn="ctr">
              <a:spcBef>
                <a:spcPct val="20000"/>
              </a:spcBef>
            </a:pPr>
            <a:r>
              <a:rPr lang="en-US" sz="1200">
                <a:solidFill>
                  <a:srgbClr val="000066"/>
                </a:solidFill>
              </a:rPr>
              <a:t>layers</a:t>
            </a:r>
          </a:p>
        </p:txBody>
      </p:sp>
      <p:sp>
        <p:nvSpPr>
          <p:cNvPr id="651275" name="Rectangle 11"/>
          <p:cNvSpPr>
            <a:spLocks noChangeArrowheads="1"/>
          </p:cNvSpPr>
          <p:nvPr/>
        </p:nvSpPr>
        <p:spPr bwMode="auto">
          <a:xfrm>
            <a:off x="560388" y="2511425"/>
            <a:ext cx="692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>
                <a:solidFill>
                  <a:srgbClr val="000066"/>
                </a:solidFill>
              </a:rPr>
              <a:t>corium</a:t>
            </a:r>
          </a:p>
        </p:txBody>
      </p:sp>
      <p:sp>
        <p:nvSpPr>
          <p:cNvPr id="651276" name="AutoShape 12"/>
          <p:cNvSpPr>
            <a:spLocks/>
          </p:cNvSpPr>
          <p:nvPr/>
        </p:nvSpPr>
        <p:spPr bwMode="auto">
          <a:xfrm>
            <a:off x="1150938" y="3101975"/>
            <a:ext cx="185737" cy="2452688"/>
          </a:xfrm>
          <a:prstGeom prst="leftBrace">
            <a:avLst>
              <a:gd name="adj1" fmla="val 110043"/>
              <a:gd name="adj2" fmla="val 50000"/>
            </a:avLst>
          </a:prstGeom>
          <a:noFill/>
          <a:ln w="19050">
            <a:solidFill>
              <a:srgbClr val="0033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B7891-D02D-4550-8E95-4A3734821ED1}" type="slidenum">
              <a:rPr lang="en-GB"/>
              <a:pPr/>
              <a:t>11</a:t>
            </a:fld>
            <a:endParaRPr lang="en-GB"/>
          </a:p>
        </p:txBody>
      </p:sp>
      <p:sp>
        <p:nvSpPr>
          <p:cNvPr id="64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6138" y="0"/>
            <a:ext cx="7772400" cy="639763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/>
              <a:t>Tests with oxidized corium (continued)</a:t>
            </a:r>
            <a:endParaRPr lang="ru-RU"/>
          </a:p>
        </p:txBody>
      </p:sp>
      <p:sp>
        <p:nvSpPr>
          <p:cNvPr id="647171" name="Rectangle 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47172" name="Rectangle 4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4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47174" name="Rectangle 6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47177" name="Rectangle 9"/>
          <p:cNvSpPr>
            <a:spLocks noChangeArrowheads="1"/>
          </p:cNvSpPr>
          <p:nvPr/>
        </p:nvSpPr>
        <p:spPr bwMode="auto">
          <a:xfrm>
            <a:off x="180975" y="5287963"/>
            <a:ext cx="8963025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85" tIns="41742" rIns="83485" bIns="41742" anchor="ctr">
            <a:spAutoFit/>
          </a:bodyPr>
          <a:lstStyle/>
          <a:p>
            <a:pPr indent="492125" defTabSz="695325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500">
                <a:solidFill>
                  <a:srgbClr val="000066"/>
                </a:solidFill>
              </a:rPr>
              <a:t>Corrosion rates in air and in steam are similar</a:t>
            </a:r>
            <a:endParaRPr lang="en-GB" sz="1500">
              <a:solidFill>
                <a:srgbClr val="000066"/>
              </a:solidFill>
            </a:endParaRPr>
          </a:p>
          <a:p>
            <a:pPr indent="492125" defTabSz="695325">
              <a:spcBef>
                <a:spcPct val="20000"/>
              </a:spcBef>
              <a:buFont typeface="Wingdings" pitchFamily="2" charset="2"/>
              <a:buChar char="ü"/>
            </a:pPr>
            <a:r>
              <a:rPr lang="en-GB" sz="1500">
                <a:solidFill>
                  <a:srgbClr val="000066"/>
                </a:solidFill>
              </a:rPr>
              <a:t>Decrease of corrosion rate following increase of iron oxides content in corium melt</a:t>
            </a:r>
          </a:p>
          <a:p>
            <a:pPr indent="492125" defTabSz="695325">
              <a:spcBef>
                <a:spcPct val="20000"/>
              </a:spcBef>
              <a:buFont typeface="Wingdings" pitchFamily="2" charset="2"/>
              <a:buChar char="ü"/>
            </a:pPr>
            <a:r>
              <a:rPr lang="en-GB" sz="1500">
                <a:solidFill>
                  <a:srgbClr val="000066"/>
                </a:solidFill>
              </a:rPr>
              <a:t>Intensification of corrosion after reaching eutectic temperature of the interface between</a:t>
            </a:r>
            <a:br>
              <a:rPr lang="en-GB" sz="1500">
                <a:solidFill>
                  <a:srgbClr val="000066"/>
                </a:solidFill>
              </a:rPr>
            </a:br>
            <a:r>
              <a:rPr lang="en-GB" sz="1500">
                <a:solidFill>
                  <a:srgbClr val="000066"/>
                </a:solidFill>
              </a:rPr>
              <a:t>         corrosion layer and corium</a:t>
            </a:r>
            <a:endParaRPr lang="en-GB" sz="1500">
              <a:solidFill>
                <a:srgbClr val="CC6600"/>
              </a:solidFill>
            </a:endParaRPr>
          </a:p>
        </p:txBody>
      </p:sp>
      <p:sp>
        <p:nvSpPr>
          <p:cNvPr id="647176" name="Rectangle 8"/>
          <p:cNvSpPr>
            <a:spLocks noChangeArrowheads="1"/>
          </p:cNvSpPr>
          <p:nvPr/>
        </p:nvSpPr>
        <p:spPr bwMode="auto">
          <a:xfrm>
            <a:off x="2136775" y="577850"/>
            <a:ext cx="541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</a:rPr>
              <a:t>Experimental data in form of Arrhenius plot</a:t>
            </a:r>
          </a:p>
        </p:txBody>
      </p:sp>
      <p:graphicFrame>
        <p:nvGraphicFramePr>
          <p:cNvPr id="647189" name="Object 21"/>
          <p:cNvGraphicFramePr>
            <a:graphicFrameLocks noChangeAspect="1"/>
          </p:cNvGraphicFramePr>
          <p:nvPr/>
        </p:nvGraphicFramePr>
        <p:xfrm>
          <a:off x="241300" y="1160463"/>
          <a:ext cx="8491538" cy="396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1" name="Диаграмма" r:id="rId4" imgW="4819802" imgH="2400300" progId="Excel.Chart.8">
                  <p:embed/>
                </p:oleObj>
              </mc:Choice>
              <mc:Fallback>
                <p:oleObj name="Диаграмма" r:id="rId4" imgW="4819802" imgH="2400300" progId="Excel.Char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000"/>
                      <a:stretch>
                        <a:fillRect/>
                      </a:stretch>
                    </p:blipFill>
                    <p:spPr bwMode="auto">
                      <a:xfrm>
                        <a:off x="241300" y="1160463"/>
                        <a:ext cx="8491538" cy="396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191" name="Rectangle 23"/>
          <p:cNvSpPr>
            <a:spLocks noChangeArrowheads="1"/>
          </p:cNvSpPr>
          <p:nvPr/>
        </p:nvSpPr>
        <p:spPr bwMode="auto">
          <a:xfrm>
            <a:off x="6015038" y="1331913"/>
            <a:ext cx="2641600" cy="1592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r>
              <a:rPr lang="en-US" b="0"/>
              <a:t>  16UO</a:t>
            </a:r>
            <a:r>
              <a:rPr lang="en-US" b="0" baseline="-25000"/>
              <a:t>2</a:t>
            </a:r>
            <a:r>
              <a:rPr lang="en-US" b="0"/>
              <a:t>-64ZrO</a:t>
            </a:r>
            <a:r>
              <a:rPr lang="en-US" b="0" baseline="-25000"/>
              <a:t>2</a:t>
            </a:r>
            <a:r>
              <a:rPr lang="en-US" b="0"/>
              <a:t>-20FeO</a:t>
            </a:r>
          </a:p>
          <a:p>
            <a:r>
              <a:rPr lang="en-US" b="0"/>
              <a:t>		     Air</a:t>
            </a:r>
          </a:p>
          <a:p>
            <a:r>
              <a:rPr lang="en-US" b="0"/>
              <a:t>  56UO</a:t>
            </a:r>
            <a:r>
              <a:rPr lang="en-US" b="0" baseline="-25000"/>
              <a:t>2</a:t>
            </a:r>
            <a:r>
              <a:rPr lang="en-US" b="0"/>
              <a:t>-24ZrO</a:t>
            </a:r>
            <a:r>
              <a:rPr lang="en-US" b="0" baseline="-25000"/>
              <a:t>2</a:t>
            </a:r>
            <a:r>
              <a:rPr lang="en-US" b="0"/>
              <a:t>-20FeO</a:t>
            </a:r>
          </a:p>
          <a:p>
            <a:endParaRPr lang="en-US" b="0"/>
          </a:p>
          <a:p>
            <a:r>
              <a:rPr lang="en-US" b="0"/>
              <a:t>  70UO</a:t>
            </a:r>
            <a:r>
              <a:rPr lang="en-US" b="0" baseline="-25000"/>
              <a:t>2</a:t>
            </a:r>
            <a:r>
              <a:rPr lang="en-US" b="0"/>
              <a:t>-30ZrO</a:t>
            </a:r>
            <a:r>
              <a:rPr lang="en-US" b="0" baseline="-25000"/>
              <a:t>2</a:t>
            </a:r>
          </a:p>
          <a:p>
            <a:r>
              <a:rPr lang="en-US" b="0"/>
              <a:t>                                          Steam</a:t>
            </a:r>
          </a:p>
          <a:p>
            <a:pPr>
              <a:lnSpc>
                <a:spcPct val="105000"/>
              </a:lnSpc>
            </a:pPr>
            <a:r>
              <a:rPr lang="en-US" b="0"/>
              <a:t>  56UO</a:t>
            </a:r>
            <a:r>
              <a:rPr lang="en-US" b="0" baseline="-25000"/>
              <a:t>2-</a:t>
            </a:r>
            <a:r>
              <a:rPr lang="en-US" b="0"/>
              <a:t>24ZrO</a:t>
            </a:r>
            <a:r>
              <a:rPr lang="en-US" b="0" baseline="-25000"/>
              <a:t>2</a:t>
            </a:r>
            <a:r>
              <a:rPr lang="en-US" b="0"/>
              <a:t>-20FeO</a:t>
            </a:r>
          </a:p>
        </p:txBody>
      </p:sp>
      <p:sp>
        <p:nvSpPr>
          <p:cNvPr id="647192" name="Rectangle 24"/>
          <p:cNvSpPr>
            <a:spLocks noChangeArrowheads="1"/>
          </p:cNvSpPr>
          <p:nvPr/>
        </p:nvSpPr>
        <p:spPr bwMode="auto">
          <a:xfrm>
            <a:off x="5159375" y="1266825"/>
            <a:ext cx="3476625" cy="1738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endParaRPr lang="de-DE"/>
          </a:p>
        </p:txBody>
      </p:sp>
      <p:sp>
        <p:nvSpPr>
          <p:cNvPr id="647193" name="AutoShape 25"/>
          <p:cNvSpPr>
            <a:spLocks/>
          </p:cNvSpPr>
          <p:nvPr/>
        </p:nvSpPr>
        <p:spPr bwMode="auto">
          <a:xfrm>
            <a:off x="7954963" y="1371600"/>
            <a:ext cx="92075" cy="704850"/>
          </a:xfrm>
          <a:prstGeom prst="rightBrace">
            <a:avLst>
              <a:gd name="adj1" fmla="val 6379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>
            <a:spAutoFit/>
          </a:bodyPr>
          <a:lstStyle/>
          <a:p>
            <a:endParaRPr lang="de-DE"/>
          </a:p>
        </p:txBody>
      </p:sp>
      <p:sp>
        <p:nvSpPr>
          <p:cNvPr id="647194" name="AutoShape 26"/>
          <p:cNvSpPr>
            <a:spLocks/>
          </p:cNvSpPr>
          <p:nvPr/>
        </p:nvSpPr>
        <p:spPr bwMode="auto">
          <a:xfrm>
            <a:off x="7948613" y="2187575"/>
            <a:ext cx="92075" cy="704850"/>
          </a:xfrm>
          <a:prstGeom prst="rightBrace">
            <a:avLst>
              <a:gd name="adj1" fmla="val 6379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>
            <a:spAutoFit/>
          </a:bodyPr>
          <a:lstStyle/>
          <a:p>
            <a:endParaRPr lang="de-DE"/>
          </a:p>
        </p:txBody>
      </p:sp>
      <p:graphicFrame>
        <p:nvGraphicFramePr>
          <p:cNvPr id="647195" name="Object 27"/>
          <p:cNvGraphicFramePr>
            <a:graphicFrameLocks noChangeAspect="1"/>
          </p:cNvGraphicFramePr>
          <p:nvPr/>
        </p:nvGraphicFramePr>
        <p:xfrm>
          <a:off x="4508500" y="3314700"/>
          <a:ext cx="127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2" name="Формула" r:id="rId6" imgW="126720" imgH="228600" progId="Equation.3">
                  <p:embed/>
                </p:oleObj>
              </mc:Choice>
              <mc:Fallback>
                <p:oleObj name="Формула" r:id="rId6" imgW="126720" imgH="2286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14700"/>
                        <a:ext cx="127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7196" name="Object 28"/>
          <p:cNvGraphicFramePr>
            <a:graphicFrameLocks noChangeAspect="1"/>
          </p:cNvGraphicFramePr>
          <p:nvPr/>
        </p:nvGraphicFramePr>
        <p:xfrm>
          <a:off x="7504113" y="4505325"/>
          <a:ext cx="8683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3" name="Формула" r:id="rId8" imgW="787320" imgH="469800" progId="Equation.3">
                  <p:embed/>
                </p:oleObj>
              </mc:Choice>
              <mc:Fallback>
                <p:oleObj name="Формула" r:id="rId8" imgW="787320" imgH="4698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4113" y="4505325"/>
                        <a:ext cx="868362" cy="519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7198" name="Object 30"/>
          <p:cNvGraphicFramePr>
            <a:graphicFrameLocks noChangeAspect="1"/>
          </p:cNvGraphicFramePr>
          <p:nvPr/>
        </p:nvGraphicFramePr>
        <p:xfrm>
          <a:off x="357188" y="652463"/>
          <a:ext cx="10922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4" name="Формула" r:id="rId10" imgW="1054080" imgH="482400" progId="Equation.3">
                  <p:embed/>
                </p:oleObj>
              </mc:Choice>
              <mc:Fallback>
                <p:oleObj name="Формула" r:id="rId10" imgW="1054080" imgH="4824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652463"/>
                        <a:ext cx="109220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199" name="Line 31"/>
          <p:cNvSpPr>
            <a:spLocks noChangeShapeType="1"/>
          </p:cNvSpPr>
          <p:nvPr/>
        </p:nvSpPr>
        <p:spPr bwMode="auto">
          <a:xfrm>
            <a:off x="365125" y="1176338"/>
            <a:ext cx="82819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99664-CC8A-467F-92ED-21824EB9503B}" type="slidenum">
              <a:rPr lang="en-GB"/>
              <a:pPr/>
              <a:t>12</a:t>
            </a:fld>
            <a:endParaRPr lang="en-GB"/>
          </a:p>
        </p:txBody>
      </p:sp>
      <p:sp>
        <p:nvSpPr>
          <p:cNvPr id="582658" name="Rectangle 2"/>
          <p:cNvSpPr>
            <a:spLocks noChangeArrowheads="1"/>
          </p:cNvSpPr>
          <p:nvPr/>
        </p:nvSpPr>
        <p:spPr bwMode="auto">
          <a:xfrm>
            <a:off x="685800" y="409575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>
                <a:solidFill>
                  <a:srgbClr val="A50021"/>
                </a:solidFill>
                <a:latin typeface="Trebuchet MS" pitchFamily="34" charset="0"/>
              </a:rPr>
              <a:t>Tests with oxidized corium (continued) </a:t>
            </a:r>
            <a:br>
              <a:rPr lang="en-US" sz="2800">
                <a:solidFill>
                  <a:srgbClr val="A50021"/>
                </a:solidFill>
                <a:latin typeface="Trebuchet MS" pitchFamily="34" charset="0"/>
              </a:rPr>
            </a:br>
            <a:r>
              <a:rPr lang="en-US" sz="3600">
                <a:solidFill>
                  <a:srgbClr val="A50021"/>
                </a:solidFill>
                <a:latin typeface="Trebuchet MS" pitchFamily="34" charset="0"/>
              </a:rPr>
              <a:t/>
            </a:r>
            <a:br>
              <a:rPr lang="en-US" sz="3600">
                <a:solidFill>
                  <a:srgbClr val="A50021"/>
                </a:solidFill>
                <a:latin typeface="Trebuchet MS" pitchFamily="34" charset="0"/>
              </a:rPr>
            </a:br>
            <a:r>
              <a:rPr lang="en-US" sz="2000">
                <a:solidFill>
                  <a:srgbClr val="000066"/>
                </a:solidFill>
              </a:rPr>
              <a:t>Corrosion model: modified Tamman equation for:</a:t>
            </a:r>
            <a:r>
              <a:rPr lang="en-US" sz="2400">
                <a:latin typeface="Trebuchet MS" pitchFamily="34" charset="0"/>
              </a:rPr>
              <a:t> </a:t>
            </a:r>
            <a:endParaRPr lang="ru-RU" sz="2400">
              <a:latin typeface="Trebuchet MS" pitchFamily="34" charset="0"/>
            </a:endParaRPr>
          </a:p>
        </p:txBody>
      </p:sp>
      <p:sp>
        <p:nvSpPr>
          <p:cNvPr id="582659" name="Rectangle 3"/>
          <p:cNvSpPr>
            <a:spLocks noChangeArrowheads="1"/>
          </p:cNvSpPr>
          <p:nvPr/>
        </p:nvSpPr>
        <p:spPr bwMode="auto">
          <a:xfrm>
            <a:off x="617538" y="1479550"/>
            <a:ext cx="38100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74638" indent="-274638" algn="ctr" defTabSz="762000">
              <a:spcBef>
                <a:spcPct val="20000"/>
              </a:spcBef>
              <a:tabLst>
                <a:tab pos="3324225" algn="l"/>
              </a:tabLst>
            </a:pPr>
            <a:r>
              <a:rPr lang="en-US" sz="1800"/>
              <a:t> UO</a:t>
            </a:r>
            <a:r>
              <a:rPr lang="en-US" sz="1800" baseline="-25000"/>
              <a:t>2+x</a:t>
            </a:r>
            <a:r>
              <a:rPr lang="en-US" sz="1800"/>
              <a:t>- ZrO</a:t>
            </a:r>
            <a:r>
              <a:rPr lang="en-US" sz="1800" baseline="-25000"/>
              <a:t>2</a:t>
            </a:r>
            <a:r>
              <a:rPr lang="en-US" sz="1800"/>
              <a:t>  - FeO</a:t>
            </a:r>
            <a:r>
              <a:rPr lang="en-US" sz="1800" baseline="-25000"/>
              <a:t>y </a:t>
            </a:r>
            <a:r>
              <a:rPr lang="en-US" sz="1800"/>
              <a:t>corium</a:t>
            </a:r>
            <a:endParaRPr lang="ru-RU" sz="1800"/>
          </a:p>
          <a:p>
            <a:pPr marL="274638" indent="-274638" algn="ctr" defTabSz="762000">
              <a:spcBef>
                <a:spcPct val="20000"/>
              </a:spcBef>
              <a:tabLst>
                <a:tab pos="3324225" algn="l"/>
              </a:tabLst>
            </a:pPr>
            <a:r>
              <a:rPr lang="en-US" sz="1800"/>
              <a:t>FeO</a:t>
            </a:r>
            <a:r>
              <a:rPr lang="en-US" sz="1800" baseline="-25000"/>
              <a:t>y</a:t>
            </a:r>
            <a:r>
              <a:rPr lang="ru-RU" sz="1800"/>
              <a:t>=20…30%</a:t>
            </a:r>
            <a:r>
              <a:rPr lang="en-US" sz="1800"/>
              <a:t>, 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800"/>
              <a:t>U</a:t>
            </a:r>
            <a:r>
              <a:rPr lang="ru-RU" sz="1800"/>
              <a:t>/</a:t>
            </a:r>
            <a:r>
              <a:rPr lang="en-US" sz="1800"/>
              <a:t>Zr</a:t>
            </a:r>
            <a:r>
              <a:rPr lang="ru-RU" sz="1800"/>
              <a:t>=0.11…1.05</a:t>
            </a:r>
            <a:r>
              <a:rPr lang="en-US" sz="1800" b="0"/>
              <a:t> </a:t>
            </a:r>
            <a:endParaRPr lang="ru-RU" sz="1800" baseline="-25000"/>
          </a:p>
          <a:p>
            <a:pPr marL="274638" indent="-274638" algn="ctr" defTabSz="762000">
              <a:spcBef>
                <a:spcPct val="20000"/>
              </a:spcBef>
              <a:tabLst>
                <a:tab pos="3324225" algn="l"/>
              </a:tabLst>
            </a:pPr>
            <a:endParaRPr lang="ru-RU" sz="1800"/>
          </a:p>
        </p:txBody>
      </p:sp>
      <p:sp>
        <p:nvSpPr>
          <p:cNvPr id="582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2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266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2664" name="Rectangle 8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82665" name="Object 9"/>
          <p:cNvGraphicFramePr>
            <a:graphicFrameLocks noChangeAspect="1"/>
          </p:cNvGraphicFramePr>
          <p:nvPr/>
        </p:nvGraphicFramePr>
        <p:xfrm>
          <a:off x="5065713" y="2994025"/>
          <a:ext cx="3062287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81" name="Формула" r:id="rId4" imgW="2666880" imgH="736560" progId="Equation.3">
                  <p:embed/>
                </p:oleObj>
              </mc:Choice>
              <mc:Fallback>
                <p:oleObj name="Формула" r:id="rId4" imgW="2666880" imgH="7365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3" y="2994025"/>
                        <a:ext cx="3062287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666" name="Rectangle 1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2668" name="Rectangle 12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82669" name="Object 13"/>
          <p:cNvGraphicFramePr>
            <a:graphicFrameLocks noChangeAspect="1"/>
          </p:cNvGraphicFramePr>
          <p:nvPr/>
        </p:nvGraphicFramePr>
        <p:xfrm>
          <a:off x="755650" y="3000375"/>
          <a:ext cx="29654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82" name="Формула" r:id="rId6" imgW="2654280" imgH="736560" progId="Equation.3">
                  <p:embed/>
                </p:oleObj>
              </mc:Choice>
              <mc:Fallback>
                <p:oleObj name="Формула" r:id="rId6" imgW="2654280" imgH="7365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000375"/>
                        <a:ext cx="296545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673" name="Rectangle 17"/>
          <p:cNvSpPr>
            <a:spLocks noChangeArrowheads="1"/>
          </p:cNvSpPr>
          <p:nvPr/>
        </p:nvSpPr>
        <p:spPr bwMode="auto">
          <a:xfrm>
            <a:off x="4675188" y="1492250"/>
            <a:ext cx="3810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74638" indent="-274638" algn="ctr" defTabSz="762000">
              <a:spcBef>
                <a:spcPct val="20000"/>
              </a:spcBef>
            </a:pPr>
            <a:r>
              <a:rPr lang="en-US" sz="1800"/>
              <a:t> UO</a:t>
            </a:r>
            <a:r>
              <a:rPr lang="en-US" sz="1800" baseline="-25000"/>
              <a:t>2+x</a:t>
            </a:r>
            <a:r>
              <a:rPr lang="en-US" sz="1800"/>
              <a:t>- ZrO</a:t>
            </a:r>
            <a:r>
              <a:rPr lang="en-US" sz="1800" baseline="-25000"/>
              <a:t>2</a:t>
            </a:r>
            <a:r>
              <a:rPr lang="en-US" sz="1800"/>
              <a:t>  (</a:t>
            </a:r>
            <a:r>
              <a:rPr lang="ru-RU" sz="1800"/>
              <a:t>С-100</a:t>
            </a:r>
            <a:r>
              <a:rPr lang="en-US" sz="1800"/>
              <a:t> corium</a:t>
            </a:r>
            <a:r>
              <a:rPr lang="ru-RU" sz="1800"/>
              <a:t>)</a:t>
            </a:r>
            <a:r>
              <a:rPr lang="en-US" sz="1800"/>
              <a:t>, </a:t>
            </a:r>
          </a:p>
          <a:p>
            <a:pPr marL="274638" indent="-274638" algn="ctr" defTabSz="762000">
              <a:spcBef>
                <a:spcPct val="20000"/>
              </a:spcBef>
            </a:pPr>
            <a:r>
              <a:rPr lang="en-US" sz="1800"/>
              <a:t>U</a:t>
            </a:r>
            <a:r>
              <a:rPr lang="ru-RU" sz="1800"/>
              <a:t>/</a:t>
            </a:r>
            <a:r>
              <a:rPr lang="en-US" sz="1800"/>
              <a:t>Zr </a:t>
            </a:r>
            <a:r>
              <a:rPr lang="ru-RU" sz="1800">
                <a:sym typeface="Symbol" pitchFamily="18" charset="2"/>
              </a:rPr>
              <a:t></a:t>
            </a:r>
            <a:r>
              <a:rPr lang="ru-RU" sz="1800"/>
              <a:t> 1.0</a:t>
            </a:r>
            <a:r>
              <a:rPr lang="en-US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1800"/>
          </a:p>
          <a:p>
            <a:pPr marL="274638" indent="-274638" algn="ctr" defTabSz="762000">
              <a:spcBef>
                <a:spcPct val="20000"/>
              </a:spcBef>
            </a:pPr>
            <a:endParaRPr lang="ru-RU" sz="2000"/>
          </a:p>
        </p:txBody>
      </p:sp>
      <p:sp>
        <p:nvSpPr>
          <p:cNvPr id="582675" name="Text Box 19"/>
          <p:cNvSpPr txBox="1">
            <a:spLocks noChangeArrowheads="1"/>
          </p:cNvSpPr>
          <p:nvPr/>
        </p:nvSpPr>
        <p:spPr bwMode="auto">
          <a:xfrm>
            <a:off x="984250" y="3881438"/>
            <a:ext cx="2459038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800">
                <a:latin typeface="Arial" pitchFamily="34" charset="0"/>
              </a:rPr>
              <a:t>T</a:t>
            </a:r>
            <a:r>
              <a:rPr lang="en-US" sz="1800" baseline="-25000">
                <a:latin typeface="Arial" pitchFamily="34" charset="0"/>
              </a:rPr>
              <a:t>s</a:t>
            </a:r>
            <a:r>
              <a:rPr lang="en-US" sz="1800">
                <a:latin typeface="Arial" pitchFamily="34" charset="0"/>
              </a:rPr>
              <a:t>=720…1</a:t>
            </a:r>
            <a:r>
              <a:rPr lang="ru-RU" sz="1800">
                <a:latin typeface="Arial" pitchFamily="34" charset="0"/>
              </a:rPr>
              <a:t>05</a:t>
            </a:r>
            <a:r>
              <a:rPr lang="en-US" sz="1800">
                <a:latin typeface="Arial" pitchFamily="34" charset="0"/>
              </a:rPr>
              <a:t>0</a:t>
            </a:r>
            <a:r>
              <a:rPr lang="en-US" sz="1800" baseline="30000">
                <a:latin typeface="Arial" pitchFamily="34" charset="0"/>
              </a:rPr>
              <a:t>o</a:t>
            </a:r>
            <a:r>
              <a:rPr lang="en-US" sz="1800">
                <a:latin typeface="Arial" pitchFamily="34" charset="0"/>
              </a:rPr>
              <a:t>C</a:t>
            </a:r>
            <a:br>
              <a:rPr lang="en-US" sz="1800">
                <a:latin typeface="Arial" pitchFamily="34" charset="0"/>
              </a:rPr>
            </a:br>
            <a:endParaRPr lang="en-US" sz="1800">
              <a:latin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800">
                <a:latin typeface="Arial" pitchFamily="34" charset="0"/>
              </a:rPr>
              <a:t>q =0.30…1.</a:t>
            </a:r>
            <a:r>
              <a:rPr lang="ru-RU" sz="1800">
                <a:latin typeface="Arial" pitchFamily="34" charset="0"/>
              </a:rPr>
              <a:t>15 </a:t>
            </a:r>
            <a:r>
              <a:rPr lang="en-US" sz="1800">
                <a:latin typeface="Arial" pitchFamily="34" charset="0"/>
              </a:rPr>
              <a:t>MW/m</a:t>
            </a:r>
            <a:r>
              <a:rPr lang="en-US" sz="1800" baseline="30000">
                <a:latin typeface="Arial" pitchFamily="34" charset="0"/>
              </a:rPr>
              <a:t>2</a:t>
            </a:r>
            <a:endParaRPr lang="ru-RU" sz="1800" baseline="30000">
              <a:latin typeface="Arial" pitchFamily="34" charset="0"/>
            </a:endParaRPr>
          </a:p>
        </p:txBody>
      </p:sp>
      <p:sp>
        <p:nvSpPr>
          <p:cNvPr id="582676" name="Text Box 20"/>
          <p:cNvSpPr txBox="1">
            <a:spLocks noChangeArrowheads="1"/>
          </p:cNvSpPr>
          <p:nvPr/>
        </p:nvSpPr>
        <p:spPr bwMode="auto">
          <a:xfrm>
            <a:off x="5319713" y="3840163"/>
            <a:ext cx="2525712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800">
                <a:latin typeface="Arial" pitchFamily="34" charset="0"/>
              </a:rPr>
              <a:t>T</a:t>
            </a:r>
            <a:r>
              <a:rPr lang="en-US" sz="1800" baseline="-25000">
                <a:latin typeface="Arial" pitchFamily="34" charset="0"/>
              </a:rPr>
              <a:t>s</a:t>
            </a:r>
            <a:r>
              <a:rPr lang="ru-RU" sz="1800" baseline="-250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=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1035…1235</a:t>
            </a:r>
            <a:r>
              <a:rPr lang="en-US" sz="1800" baseline="30000">
                <a:latin typeface="Arial" pitchFamily="34" charset="0"/>
              </a:rPr>
              <a:t>o</a:t>
            </a:r>
            <a:r>
              <a:rPr lang="en-US" sz="1800">
                <a:latin typeface="Arial" pitchFamily="34" charset="0"/>
              </a:rPr>
              <a:t>C</a:t>
            </a:r>
          </a:p>
          <a:p>
            <a:pPr>
              <a:lnSpc>
                <a:spcPct val="70000"/>
              </a:lnSpc>
            </a:pPr>
            <a:endParaRPr lang="en-US" sz="1800">
              <a:latin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800">
                <a:latin typeface="Arial" pitchFamily="34" charset="0"/>
              </a:rPr>
              <a:t>q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=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0.95…1.1MW/m</a:t>
            </a:r>
            <a:r>
              <a:rPr lang="en-US" sz="1800" baseline="30000">
                <a:latin typeface="Arial" pitchFamily="34" charset="0"/>
              </a:rPr>
              <a:t>2</a:t>
            </a:r>
            <a:endParaRPr lang="ru-RU" sz="1800" baseline="30000">
              <a:latin typeface="Arial" pitchFamily="34" charset="0"/>
            </a:endParaRPr>
          </a:p>
        </p:txBody>
      </p:sp>
      <p:sp>
        <p:nvSpPr>
          <p:cNvPr id="582677" name="Text Box 21"/>
          <p:cNvSpPr txBox="1">
            <a:spLocks noChangeArrowheads="1"/>
          </p:cNvSpPr>
          <p:nvPr/>
        </p:nvSpPr>
        <p:spPr bwMode="auto">
          <a:xfrm>
            <a:off x="2897188" y="4787900"/>
            <a:ext cx="4938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pitchFamily="34" charset="0"/>
              </a:rPr>
              <a:t>W – mm/h;     q - MW/m</a:t>
            </a:r>
            <a:r>
              <a:rPr lang="en-US" sz="1800" baseline="30000">
                <a:latin typeface="Arial" pitchFamily="34" charset="0"/>
              </a:rPr>
              <a:t>2 </a:t>
            </a:r>
            <a:r>
              <a:rPr lang="en-US" sz="1800">
                <a:latin typeface="Arial" pitchFamily="34" charset="0"/>
              </a:rPr>
              <a:t>;</a:t>
            </a:r>
            <a:r>
              <a:rPr lang="en-US" sz="1800" baseline="300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T - K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582680" name="Rectangle 24"/>
          <p:cNvSpPr>
            <a:spLocks noChangeArrowheads="1"/>
          </p:cNvSpPr>
          <p:nvPr/>
        </p:nvSpPr>
        <p:spPr bwMode="auto">
          <a:xfrm>
            <a:off x="2257425" y="2343150"/>
            <a:ext cx="5202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000066"/>
                </a:solidFill>
              </a:rPr>
              <a:t>Before eutectic melting of corrosion layer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30113-7ABF-4367-9421-A2C5AA355D7E}" type="slidenum">
              <a:rPr lang="en-GB"/>
              <a:pPr/>
              <a:t>13</a:t>
            </a:fld>
            <a:endParaRPr lang="en-GB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0"/>
            <a:ext cx="7772400" cy="639763"/>
          </a:xfrm>
        </p:spPr>
        <p:txBody>
          <a:bodyPr/>
          <a:lstStyle/>
          <a:p>
            <a:r>
              <a:rPr lang="en-US"/>
              <a:t>Tests with suboxidized corium</a:t>
            </a:r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499718" name="Rectangle 6"/>
          <p:cNvSpPr>
            <a:spLocks noChangeArrowheads="1"/>
          </p:cNvSpPr>
          <p:nvPr/>
        </p:nvSpPr>
        <p:spPr bwMode="auto">
          <a:xfrm>
            <a:off x="0" y="509588"/>
            <a:ext cx="91440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127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600" u="sng">
                <a:solidFill>
                  <a:srgbClr val="000066"/>
                </a:solidFill>
              </a:rPr>
              <a:t>Identified phenomenon of steel corrosion:</a:t>
            </a:r>
            <a:r>
              <a:rPr lang="en-US" sz="1600">
                <a:solidFill>
                  <a:srgbClr val="000066"/>
                </a:solidFill>
              </a:rPr>
              <a:t> U, Zr, O partitioning (</a:t>
            </a:r>
            <a:r>
              <a:rPr lang="en-US" sz="1600" i="1">
                <a:solidFill>
                  <a:srgbClr val="000066"/>
                </a:solidFill>
              </a:rPr>
              <a:t>similar to</a:t>
            </a:r>
            <a:r>
              <a:rPr lang="en-US" sz="1600">
                <a:solidFill>
                  <a:srgbClr val="000066"/>
                </a:solidFill>
              </a:rPr>
              <a:t> MASCA)  and  partial eutectic melting (dissolution) of the vessel steel , IZ depth is limited by the position of isotherm 1090 </a:t>
            </a:r>
            <a:r>
              <a:rPr lang="en-US" sz="1600" baseline="30000">
                <a:solidFill>
                  <a:srgbClr val="000066"/>
                </a:solidFill>
              </a:rPr>
              <a:t>o</a:t>
            </a:r>
            <a:r>
              <a:rPr lang="en-US" sz="1600">
                <a:solidFill>
                  <a:srgbClr val="000066"/>
                </a:solidFill>
              </a:rPr>
              <a:t>C</a:t>
            </a:r>
            <a:endParaRPr lang="en-GB" sz="1600" baseline="-25000">
              <a:solidFill>
                <a:srgbClr val="000066"/>
              </a:solidFill>
            </a:endParaRPr>
          </a:p>
        </p:txBody>
      </p:sp>
      <p:sp>
        <p:nvSpPr>
          <p:cNvPr id="499719" name="Rectangle 7"/>
          <p:cNvSpPr>
            <a:spLocks noChangeArrowheads="1"/>
          </p:cNvSpPr>
          <p:nvPr/>
        </p:nvSpPr>
        <p:spPr bwMode="auto">
          <a:xfrm>
            <a:off x="574675" y="1285875"/>
            <a:ext cx="36893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</a:rPr>
              <a:t>Axial sections of specimens </a:t>
            </a:r>
          </a:p>
        </p:txBody>
      </p:sp>
      <p:sp>
        <p:nvSpPr>
          <p:cNvPr id="499757" name="Rectangle 45"/>
          <p:cNvSpPr>
            <a:spLocks noChangeArrowheads="1"/>
          </p:cNvSpPr>
          <p:nvPr/>
        </p:nvSpPr>
        <p:spPr bwMode="auto">
          <a:xfrm>
            <a:off x="4203700" y="1265238"/>
            <a:ext cx="440213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</a:rPr>
              <a:t>EDX images of Interaction Zone </a:t>
            </a:r>
          </a:p>
        </p:txBody>
      </p:sp>
      <p:grpSp>
        <p:nvGrpSpPr>
          <p:cNvPr id="499789" name="Group 77"/>
          <p:cNvGrpSpPr>
            <a:grpSpLocks/>
          </p:cNvGrpSpPr>
          <p:nvPr/>
        </p:nvGrpSpPr>
        <p:grpSpPr bwMode="auto">
          <a:xfrm>
            <a:off x="217488" y="1655763"/>
            <a:ext cx="8496300" cy="4930775"/>
            <a:chOff x="129" y="974"/>
            <a:chExt cx="5352" cy="3106"/>
          </a:xfrm>
        </p:grpSpPr>
        <p:grpSp>
          <p:nvGrpSpPr>
            <p:cNvPr id="499785" name="Group 73"/>
            <p:cNvGrpSpPr>
              <a:grpSpLocks/>
            </p:cNvGrpSpPr>
            <p:nvPr/>
          </p:nvGrpSpPr>
          <p:grpSpPr bwMode="auto">
            <a:xfrm>
              <a:off x="129" y="1073"/>
              <a:ext cx="2315" cy="3007"/>
              <a:chOff x="101" y="1031"/>
              <a:chExt cx="2087" cy="2861"/>
            </a:xfrm>
          </p:grpSpPr>
          <p:pic>
            <p:nvPicPr>
              <p:cNvPr id="499756" name="Picture 4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369" b="880"/>
              <a:stretch>
                <a:fillRect/>
              </a:stretch>
            </p:blipFill>
            <p:spPr bwMode="auto">
              <a:xfrm>
                <a:off x="555" y="1031"/>
                <a:ext cx="1633" cy="2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99740" name="Rectangle 28"/>
              <p:cNvSpPr>
                <a:spLocks noChangeArrowheads="1"/>
              </p:cNvSpPr>
              <p:nvPr/>
            </p:nvSpPr>
            <p:spPr bwMode="auto">
              <a:xfrm>
                <a:off x="158" y="1091"/>
                <a:ext cx="29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4944" tIns="37472" rIns="74944" bIns="37472">
                <a:spAutoFit/>
              </a:bodyPr>
              <a:lstStyle/>
              <a:p>
                <a:pPr defTabSz="749300" eaLnBrk="1" hangingPunct="1"/>
                <a:r>
                  <a:rPr lang="ru-RU"/>
                  <a:t>МС</a:t>
                </a:r>
                <a:r>
                  <a:rPr lang="en-US"/>
                  <a:t>6</a:t>
                </a:r>
                <a:endParaRPr lang="ru-RU"/>
              </a:p>
            </p:txBody>
          </p:sp>
          <p:sp>
            <p:nvSpPr>
              <p:cNvPr id="499741" name="Rectangle 29"/>
              <p:cNvSpPr>
                <a:spLocks noChangeArrowheads="1"/>
              </p:cNvSpPr>
              <p:nvPr/>
            </p:nvSpPr>
            <p:spPr bwMode="auto">
              <a:xfrm>
                <a:off x="187" y="1601"/>
                <a:ext cx="29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4944" tIns="37472" rIns="74944" bIns="37472">
                <a:spAutoFit/>
              </a:bodyPr>
              <a:lstStyle/>
              <a:p>
                <a:pPr defTabSz="749300" eaLnBrk="1" hangingPunct="1"/>
                <a:r>
                  <a:rPr lang="ru-RU"/>
                  <a:t>МС</a:t>
                </a:r>
                <a:r>
                  <a:rPr lang="en-US"/>
                  <a:t>7</a:t>
                </a:r>
                <a:endParaRPr lang="ru-RU"/>
              </a:p>
            </p:txBody>
          </p:sp>
          <p:sp>
            <p:nvSpPr>
              <p:cNvPr id="499742" name="Rectangle 30"/>
              <p:cNvSpPr>
                <a:spLocks noChangeArrowheads="1"/>
              </p:cNvSpPr>
              <p:nvPr/>
            </p:nvSpPr>
            <p:spPr bwMode="auto">
              <a:xfrm>
                <a:off x="188" y="2191"/>
                <a:ext cx="33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4944" tIns="37472" rIns="74944" bIns="37472">
                <a:spAutoFit/>
              </a:bodyPr>
              <a:lstStyle/>
              <a:p>
                <a:pPr defTabSz="749300" eaLnBrk="1" hangingPunct="1"/>
                <a:r>
                  <a:rPr lang="ru-RU"/>
                  <a:t>МС</a:t>
                </a:r>
                <a:r>
                  <a:rPr lang="en-US"/>
                  <a:t>8</a:t>
                </a:r>
                <a:endParaRPr lang="ru-RU"/>
              </a:p>
            </p:txBody>
          </p:sp>
          <p:sp>
            <p:nvSpPr>
              <p:cNvPr id="499743" name="Rectangle 31"/>
              <p:cNvSpPr>
                <a:spLocks noChangeArrowheads="1"/>
              </p:cNvSpPr>
              <p:nvPr/>
            </p:nvSpPr>
            <p:spPr bwMode="auto">
              <a:xfrm>
                <a:off x="196" y="3000"/>
                <a:ext cx="29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4944" tIns="37472" rIns="74944" bIns="37472">
                <a:spAutoFit/>
              </a:bodyPr>
              <a:lstStyle/>
              <a:p>
                <a:pPr defTabSz="749300" eaLnBrk="1" hangingPunct="1"/>
                <a:r>
                  <a:rPr lang="ru-RU"/>
                  <a:t>МС</a:t>
                </a:r>
                <a:r>
                  <a:rPr lang="en-US"/>
                  <a:t>9</a:t>
                </a:r>
                <a:endParaRPr lang="ru-RU"/>
              </a:p>
            </p:txBody>
          </p:sp>
          <p:sp>
            <p:nvSpPr>
              <p:cNvPr id="499746" name="Text Box 34"/>
              <p:cNvSpPr txBox="1">
                <a:spLocks noChangeArrowheads="1"/>
              </p:cNvSpPr>
              <p:nvPr/>
            </p:nvSpPr>
            <p:spPr bwMode="auto">
              <a:xfrm>
                <a:off x="104" y="2500"/>
                <a:ext cx="84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sz="1200" b="0"/>
                  <a:t>Shrinkage</a:t>
                </a:r>
                <a:r>
                  <a:rPr lang="en-US" sz="1200" b="0"/>
                  <a:t/>
                </a:r>
                <a:br>
                  <a:rPr lang="en-US" sz="1200" b="0"/>
                </a:br>
                <a:r>
                  <a:rPr lang="ru-RU" sz="1200" b="0"/>
                  <a:t> </a:t>
                </a:r>
                <a:r>
                  <a:rPr lang="en-US" sz="1200" b="0"/>
                  <a:t>cavity</a:t>
                </a:r>
              </a:p>
            </p:txBody>
          </p:sp>
          <p:sp>
            <p:nvSpPr>
              <p:cNvPr id="499747" name="Text Box 35"/>
              <p:cNvSpPr txBox="1">
                <a:spLocks noChangeArrowheads="1"/>
              </p:cNvSpPr>
              <p:nvPr/>
            </p:nvSpPr>
            <p:spPr bwMode="auto">
              <a:xfrm>
                <a:off x="301" y="3748"/>
                <a:ext cx="5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200" b="0"/>
                  <a:t>Chip</a:t>
                </a:r>
              </a:p>
            </p:txBody>
          </p:sp>
          <p:sp>
            <p:nvSpPr>
              <p:cNvPr id="499748" name="Text Box 36"/>
              <p:cNvSpPr txBox="1">
                <a:spLocks noChangeArrowheads="1"/>
              </p:cNvSpPr>
              <p:nvPr/>
            </p:nvSpPr>
            <p:spPr bwMode="auto">
              <a:xfrm>
                <a:off x="101" y="1348"/>
                <a:ext cx="736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200" b="0"/>
                  <a:t>Acoustic</a:t>
                </a:r>
                <a:br>
                  <a:rPr lang="en-US" sz="1200" b="0"/>
                </a:br>
                <a:r>
                  <a:rPr lang="en-US" sz="1200" b="0"/>
                  <a:t> defect</a:t>
                </a:r>
              </a:p>
            </p:txBody>
          </p:sp>
          <p:sp>
            <p:nvSpPr>
              <p:cNvPr id="499750" name="Line 38"/>
              <p:cNvSpPr>
                <a:spLocks noChangeShapeType="1"/>
              </p:cNvSpPr>
              <p:nvPr/>
            </p:nvSpPr>
            <p:spPr bwMode="auto">
              <a:xfrm flipH="1" flipV="1">
                <a:off x="464" y="1528"/>
                <a:ext cx="912" cy="16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9751" name="Line 39"/>
              <p:cNvSpPr>
                <a:spLocks noChangeShapeType="1"/>
              </p:cNvSpPr>
              <p:nvPr/>
            </p:nvSpPr>
            <p:spPr bwMode="auto">
              <a:xfrm>
                <a:off x="376" y="2664"/>
                <a:ext cx="960" cy="176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9752" name="Line 40"/>
              <p:cNvSpPr>
                <a:spLocks noChangeShapeType="1"/>
              </p:cNvSpPr>
              <p:nvPr/>
            </p:nvSpPr>
            <p:spPr bwMode="auto">
              <a:xfrm flipH="1">
                <a:off x="432" y="2968"/>
                <a:ext cx="984" cy="72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pic>
          <p:nvPicPr>
            <p:cNvPr id="499769" name="Picture 5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" y="2482"/>
              <a:ext cx="1172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779" name="Text Box 67"/>
            <p:cNvSpPr txBox="1">
              <a:spLocks noChangeArrowheads="1"/>
            </p:cNvSpPr>
            <p:nvPr/>
          </p:nvSpPr>
          <p:spPr bwMode="auto">
            <a:xfrm>
              <a:off x="4953" y="3822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10 </a:t>
              </a:r>
              <a:r>
                <a:rPr lang="en-US" sz="1400">
                  <a:latin typeface="Arial" pitchFamily="34" charset="0"/>
                  <a:cs typeface="Arial" pitchFamily="34" charset="0"/>
                </a:rPr>
                <a:t>µm</a:t>
              </a:r>
            </a:p>
          </p:txBody>
        </p:sp>
        <p:sp>
          <p:nvSpPr>
            <p:cNvPr id="499780" name="Line 68"/>
            <p:cNvSpPr>
              <a:spLocks noChangeShapeType="1"/>
            </p:cNvSpPr>
            <p:nvPr/>
          </p:nvSpPr>
          <p:spPr bwMode="auto">
            <a:xfrm>
              <a:off x="4970" y="3988"/>
              <a:ext cx="4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499758" name="Picture 4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" y="1061"/>
              <a:ext cx="1446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759" name="Rectangle 47"/>
            <p:cNvSpPr>
              <a:spLocks noChangeArrowheads="1"/>
            </p:cNvSpPr>
            <p:nvPr/>
          </p:nvSpPr>
          <p:spPr bwMode="auto">
            <a:xfrm>
              <a:off x="3186" y="1159"/>
              <a:ext cx="321" cy="240"/>
            </a:xfrm>
            <a:prstGeom prst="rect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760" name="Rectangle 48"/>
            <p:cNvSpPr>
              <a:spLocks noChangeArrowheads="1"/>
            </p:cNvSpPr>
            <p:nvPr/>
          </p:nvSpPr>
          <p:spPr bwMode="auto">
            <a:xfrm>
              <a:off x="3183" y="1158"/>
              <a:ext cx="327" cy="243"/>
            </a:xfrm>
            <a:prstGeom prst="rect">
              <a:avLst/>
            </a:prstGeom>
            <a:noFill/>
            <a:ln w="1206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99768" name="Group 56"/>
            <p:cNvGrpSpPr>
              <a:grpSpLocks/>
            </p:cNvGrpSpPr>
            <p:nvPr/>
          </p:nvGrpSpPr>
          <p:grpSpPr bwMode="auto">
            <a:xfrm>
              <a:off x="4214" y="974"/>
              <a:ext cx="1199" cy="1334"/>
              <a:chOff x="678" y="455"/>
              <a:chExt cx="1793" cy="2108"/>
            </a:xfrm>
          </p:grpSpPr>
          <p:pic>
            <p:nvPicPr>
              <p:cNvPr id="499764" name="Picture 5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" y="456"/>
                <a:ext cx="1793" cy="2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9765" name="Rectangle 53"/>
              <p:cNvSpPr>
                <a:spLocks noChangeArrowheads="1"/>
              </p:cNvSpPr>
              <p:nvPr/>
            </p:nvSpPr>
            <p:spPr bwMode="auto">
              <a:xfrm>
                <a:off x="678" y="455"/>
                <a:ext cx="4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b="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499766" name="Rectangle 54"/>
              <p:cNvSpPr>
                <a:spLocks noChangeArrowheads="1"/>
              </p:cNvSpPr>
              <p:nvPr/>
            </p:nvSpPr>
            <p:spPr bwMode="auto">
              <a:xfrm>
                <a:off x="1960" y="1742"/>
                <a:ext cx="163" cy="176"/>
              </a:xfrm>
              <a:prstGeom prst="rect">
                <a:avLst/>
              </a:prstGeom>
              <a:noFill/>
              <a:ln w="1079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9767" name="Rectangle 55"/>
              <p:cNvSpPr>
                <a:spLocks noChangeArrowheads="1"/>
              </p:cNvSpPr>
              <p:nvPr/>
            </p:nvSpPr>
            <p:spPr bwMode="auto">
              <a:xfrm>
                <a:off x="1958" y="1741"/>
                <a:ext cx="166" cy="178"/>
              </a:xfrm>
              <a:prstGeom prst="rect">
                <a:avLst/>
              </a:prstGeom>
              <a:noFill/>
              <a:ln w="1079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99770" name="Line 58"/>
            <p:cNvSpPr>
              <a:spLocks noChangeShapeType="1"/>
            </p:cNvSpPr>
            <p:nvPr/>
          </p:nvSpPr>
          <p:spPr bwMode="auto">
            <a:xfrm flipV="1">
              <a:off x="3513" y="993"/>
              <a:ext cx="750" cy="174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771" name="Line 59"/>
            <p:cNvSpPr>
              <a:spLocks noChangeShapeType="1"/>
            </p:cNvSpPr>
            <p:nvPr/>
          </p:nvSpPr>
          <p:spPr bwMode="auto">
            <a:xfrm>
              <a:off x="3505" y="1396"/>
              <a:ext cx="751" cy="74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775" name="Line 63"/>
            <p:cNvSpPr>
              <a:spLocks noChangeShapeType="1"/>
            </p:cNvSpPr>
            <p:nvPr/>
          </p:nvSpPr>
          <p:spPr bwMode="auto">
            <a:xfrm>
              <a:off x="3277" y="2434"/>
              <a:ext cx="4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777" name="Text Box 65"/>
            <p:cNvSpPr txBox="1">
              <a:spLocks noChangeArrowheads="1"/>
            </p:cNvSpPr>
            <p:nvPr/>
          </p:nvSpPr>
          <p:spPr bwMode="auto">
            <a:xfrm>
              <a:off x="3218" y="2232"/>
              <a:ext cx="64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500 </a:t>
              </a:r>
              <a:r>
                <a:rPr lang="en-US" sz="1400">
                  <a:latin typeface="Arial" pitchFamily="34" charset="0"/>
                  <a:cs typeface="Arial" pitchFamily="34" charset="0"/>
                </a:rPr>
                <a:t>µm</a:t>
              </a:r>
            </a:p>
          </p:txBody>
        </p:sp>
        <p:sp>
          <p:nvSpPr>
            <p:cNvPr id="499778" name="Text Box 66"/>
            <p:cNvSpPr txBox="1">
              <a:spLocks noChangeArrowheads="1"/>
            </p:cNvSpPr>
            <p:nvPr/>
          </p:nvSpPr>
          <p:spPr bwMode="auto">
            <a:xfrm>
              <a:off x="4764" y="2238"/>
              <a:ext cx="64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100 </a:t>
              </a:r>
              <a:r>
                <a:rPr lang="en-US" sz="1400">
                  <a:latin typeface="Arial" pitchFamily="34" charset="0"/>
                  <a:cs typeface="Arial" pitchFamily="34" charset="0"/>
                </a:rPr>
                <a:t>µm</a:t>
              </a:r>
            </a:p>
          </p:txBody>
        </p:sp>
        <p:sp>
          <p:nvSpPr>
            <p:cNvPr id="499781" name="Line 69"/>
            <p:cNvSpPr>
              <a:spLocks noChangeShapeType="1"/>
            </p:cNvSpPr>
            <p:nvPr/>
          </p:nvSpPr>
          <p:spPr bwMode="auto">
            <a:xfrm>
              <a:off x="4800" y="2410"/>
              <a:ext cx="453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782" name="Text Box 70"/>
            <p:cNvSpPr txBox="1">
              <a:spLocks noChangeArrowheads="1"/>
            </p:cNvSpPr>
            <p:nvPr/>
          </p:nvSpPr>
          <p:spPr bwMode="auto">
            <a:xfrm>
              <a:off x="2564" y="3772"/>
              <a:ext cx="14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Arial" pitchFamily="34" charset="0"/>
                </a:rPr>
                <a:t>T</a:t>
              </a:r>
              <a:r>
                <a:rPr lang="en-US" sz="1600" baseline="-25000">
                  <a:latin typeface="Arial" pitchFamily="34" charset="0"/>
                </a:rPr>
                <a:t>eut</a:t>
              </a:r>
              <a:r>
                <a:rPr lang="en-US" sz="1600">
                  <a:latin typeface="Arial" pitchFamily="34" charset="0"/>
                  <a:cs typeface="Arial" pitchFamily="34" charset="0"/>
                </a:rPr>
                <a:t>~1090ºC (DTA)</a:t>
              </a:r>
            </a:p>
          </p:txBody>
        </p:sp>
        <p:sp>
          <p:nvSpPr>
            <p:cNvPr id="499773" name="Line 61"/>
            <p:cNvSpPr>
              <a:spLocks noChangeShapeType="1"/>
            </p:cNvSpPr>
            <p:nvPr/>
          </p:nvSpPr>
          <p:spPr bwMode="auto">
            <a:xfrm flipH="1">
              <a:off x="4220" y="1896"/>
              <a:ext cx="862" cy="53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772" name="Line 60"/>
            <p:cNvSpPr>
              <a:spLocks noChangeShapeType="1"/>
            </p:cNvSpPr>
            <p:nvPr/>
          </p:nvSpPr>
          <p:spPr bwMode="auto">
            <a:xfrm>
              <a:off x="5178" y="1908"/>
              <a:ext cx="235" cy="54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499787" name="Picture 7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" y="2649"/>
              <a:ext cx="1736" cy="1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788" name="Rectangle 76"/>
            <p:cNvSpPr>
              <a:spLocks noChangeArrowheads="1"/>
            </p:cNvSpPr>
            <p:nvPr/>
          </p:nvSpPr>
          <p:spPr bwMode="auto">
            <a:xfrm>
              <a:off x="2610" y="2449"/>
              <a:ext cx="246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/>
            <a:lstStyle/>
            <a:p>
              <a:pPr marL="342900" indent="-342900" eaLnBrk="1" hangingPunct="1">
                <a:spcBef>
                  <a:spcPct val="20000"/>
                </a:spcBef>
                <a:buSzPct val="85000"/>
                <a:buFont typeface="Wingdings" pitchFamily="2" charset="2"/>
                <a:buNone/>
              </a:pPr>
              <a:r>
                <a:rPr lang="en-US" sz="1600"/>
                <a:t>DTA of IZ in MC-8</a:t>
              </a:r>
            </a:p>
          </p:txBody>
        </p: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F8DFE-EF6B-4E10-AFD6-A7E4D3198E9B}" type="slidenum">
              <a:rPr lang="en-GB"/>
              <a:pPr/>
              <a:t>14</a:t>
            </a:fld>
            <a:endParaRPr lang="en-GB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0"/>
            <a:ext cx="7772400" cy="804863"/>
          </a:xfrm>
        </p:spPr>
        <p:txBody>
          <a:bodyPr/>
          <a:lstStyle/>
          <a:p>
            <a:r>
              <a:rPr lang="en-US"/>
              <a:t>Tests with suboxidized corium (continued)</a:t>
            </a:r>
            <a:endParaRPr lang="ru-RU"/>
          </a:p>
        </p:txBody>
      </p:sp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74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74469" name="Rectangle 5"/>
          <p:cNvSpPr>
            <a:spLocks noChangeArrowheads="1"/>
          </p:cNvSpPr>
          <p:nvPr/>
        </p:nvSpPr>
        <p:spPr bwMode="auto">
          <a:xfrm>
            <a:off x="2598738" y="668338"/>
            <a:ext cx="33321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85" tIns="41742" rIns="83485" bIns="41742" anchor="ctr">
            <a:spAutoFit/>
          </a:bodyPr>
          <a:lstStyle/>
          <a:p>
            <a:pPr defTabSz="695325"/>
            <a:r>
              <a:rPr lang="en-US" sz="2000">
                <a:solidFill>
                  <a:srgbClr val="000066"/>
                </a:solidFill>
              </a:rPr>
              <a:t>Model of ablation kinetics</a:t>
            </a:r>
            <a:r>
              <a:rPr lang="en-US" sz="1800" b="0"/>
              <a:t> </a:t>
            </a:r>
            <a:endParaRPr lang="en-GB" sz="1800" b="0"/>
          </a:p>
        </p:txBody>
      </p:sp>
      <p:pic>
        <p:nvPicPr>
          <p:cNvPr id="5744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4" b="7077"/>
          <a:stretch>
            <a:fillRect/>
          </a:stretch>
        </p:blipFill>
        <p:spPr bwMode="auto">
          <a:xfrm>
            <a:off x="0" y="1112838"/>
            <a:ext cx="5834063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71" name="Rectangle 7"/>
          <p:cNvSpPr>
            <a:spLocks noChangeArrowheads="1"/>
          </p:cNvSpPr>
          <p:nvPr/>
        </p:nvSpPr>
        <p:spPr bwMode="auto">
          <a:xfrm>
            <a:off x="5645150" y="987425"/>
            <a:ext cx="3498850" cy="551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79310" tIns="39655" rIns="79310" bIns="39655" anchor="ctr">
            <a:spAutoFit/>
          </a:bodyPr>
          <a:lstStyle/>
          <a:p>
            <a:pPr defTabSz="835025"/>
            <a:endParaRPr lang="ru-RU" sz="1300">
              <a:solidFill>
                <a:srgbClr val="000000"/>
              </a:solidFill>
            </a:endParaRPr>
          </a:p>
          <a:p>
            <a:pPr defTabSz="835025">
              <a:buSzPct val="100000"/>
              <a:buFont typeface="Wingdings" pitchFamily="2" charset="2"/>
              <a:buChar char="§"/>
            </a:pPr>
            <a:r>
              <a:rPr lang="ru-RU" sz="1500">
                <a:solidFill>
                  <a:srgbClr val="000066"/>
                </a:solidFill>
              </a:rPr>
              <a:t> </a:t>
            </a:r>
            <a:r>
              <a:rPr lang="en-US" sz="1500">
                <a:solidFill>
                  <a:srgbClr val="000066"/>
                </a:solidFill>
              </a:rPr>
              <a:t>2 main periods of ablation: </a:t>
            </a:r>
            <a:br>
              <a:rPr lang="en-US" sz="1500">
                <a:solidFill>
                  <a:srgbClr val="000066"/>
                </a:solidFill>
              </a:rPr>
            </a:br>
            <a:r>
              <a:rPr lang="en-US" sz="1500">
                <a:solidFill>
                  <a:srgbClr val="000066"/>
                </a:solidFill>
              </a:rPr>
              <a:t>   incubation and fast ablation</a:t>
            </a:r>
            <a:endParaRPr lang="ru-RU" sz="1500">
              <a:solidFill>
                <a:srgbClr val="000066"/>
              </a:solidFill>
            </a:endParaRPr>
          </a:p>
          <a:p>
            <a:pPr defTabSz="835025">
              <a:lnSpc>
                <a:spcPct val="110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en-US" sz="1500">
                <a:solidFill>
                  <a:srgbClr val="000066"/>
                </a:solidFill>
              </a:rPr>
              <a:t> Incubation period:</a:t>
            </a:r>
            <a:r>
              <a:rPr lang="en-US" sz="1500">
                <a:solidFill>
                  <a:srgbClr val="000000"/>
                </a:solidFill>
              </a:rPr>
              <a:t/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    </a:t>
            </a:r>
            <a:r>
              <a:rPr lang="en-US" sz="1500">
                <a:solidFill>
                  <a:srgbClr val="A50021"/>
                </a:solidFill>
              </a:rPr>
              <a:t>- oxidic melt</a:t>
            </a:r>
            <a:br>
              <a:rPr lang="en-US" sz="1500">
                <a:solidFill>
                  <a:srgbClr val="A50021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      </a:t>
            </a:r>
            <a:r>
              <a:rPr lang="en-US"/>
              <a:t>t</a:t>
            </a:r>
            <a:r>
              <a:rPr lang="en-US" baseline="-25000"/>
              <a:t>inc</a:t>
            </a:r>
            <a:r>
              <a:rPr lang="en-US"/>
              <a:t>=8000+200 (70-C</a:t>
            </a:r>
            <a:r>
              <a:rPr lang="en-US" baseline="-25000"/>
              <a:t>n</a:t>
            </a:r>
            <a:r>
              <a:rPr lang="en-US"/>
              <a:t>), s</a:t>
            </a:r>
            <a:r>
              <a:rPr lang="ru-RU"/>
              <a:t/>
            </a:r>
            <a:br>
              <a:rPr lang="ru-RU"/>
            </a:br>
            <a:r>
              <a:rPr lang="en-US"/>
              <a:t>       30 </a:t>
            </a:r>
            <a:r>
              <a:rPr lang="en-US">
                <a:sym typeface="Symbol" pitchFamily="18" charset="2"/>
              </a:rPr>
              <a:t></a:t>
            </a:r>
            <a:r>
              <a:rPr lang="en-US"/>
              <a:t> C</a:t>
            </a:r>
            <a:r>
              <a:rPr lang="en-US" baseline="-25000"/>
              <a:t>n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</a:t>
            </a:r>
            <a:r>
              <a:rPr lang="en-US"/>
              <a:t> 70</a:t>
            </a:r>
            <a:r>
              <a:rPr lang="ru-RU"/>
              <a:t/>
            </a:r>
            <a:br>
              <a:rPr lang="ru-RU"/>
            </a:br>
            <a:r>
              <a:rPr lang="en-US" sz="1500">
                <a:solidFill>
                  <a:srgbClr val="000000"/>
                </a:solidFill>
              </a:rPr>
              <a:t>     </a:t>
            </a:r>
            <a:r>
              <a:rPr lang="en-US" sz="1500">
                <a:solidFill>
                  <a:srgbClr val="A50021"/>
                </a:solidFill>
              </a:rPr>
              <a:t>- metallic melt</a:t>
            </a:r>
            <a:r>
              <a:rPr lang="ru-RU" sz="1500">
                <a:solidFill>
                  <a:srgbClr val="A50021"/>
                </a:solidFill>
              </a:rPr>
              <a:t/>
            </a:r>
            <a:br>
              <a:rPr lang="ru-RU" sz="1500">
                <a:solidFill>
                  <a:srgbClr val="A50021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       </a:t>
            </a:r>
            <a:r>
              <a:rPr lang="en-US"/>
              <a:t>t</a:t>
            </a:r>
            <a:r>
              <a:rPr lang="en-US" baseline="-25000"/>
              <a:t>inc</a:t>
            </a:r>
            <a:r>
              <a:rPr lang="en-US"/>
              <a:t>=0</a:t>
            </a:r>
          </a:p>
          <a:p>
            <a:pPr defTabSz="835025">
              <a:buSzPct val="100000"/>
              <a:buFont typeface="Wingdings" pitchFamily="2" charset="2"/>
              <a:buChar char="§"/>
            </a:pPr>
            <a:endParaRPr lang="en-US"/>
          </a:p>
          <a:p>
            <a:pPr defTabSz="835025">
              <a:lnSpc>
                <a:spcPct val="110000"/>
              </a:lnSpc>
              <a:spcBef>
                <a:spcPct val="20000"/>
              </a:spcBef>
              <a:buSzPts val="1300"/>
              <a:buFont typeface="Wingdings" pitchFamily="2" charset="2"/>
              <a:buChar char="§"/>
            </a:pP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66"/>
                </a:solidFill>
              </a:rPr>
              <a:t>fast ablation resulting in saturation</a:t>
            </a:r>
          </a:p>
          <a:p>
            <a:pPr defTabSz="835025"/>
            <a:endParaRPr lang="en-US" sz="1500">
              <a:solidFill>
                <a:srgbClr val="000066"/>
              </a:solidFill>
            </a:endParaRPr>
          </a:p>
          <a:p>
            <a:pPr defTabSz="835025"/>
            <a:r>
              <a:rPr lang="en-US" sz="1500">
                <a:solidFill>
                  <a:srgbClr val="000066"/>
                </a:solidFill>
              </a:rPr>
              <a:t>                            		, mm/s</a:t>
            </a:r>
          </a:p>
          <a:p>
            <a:pPr defTabSz="835025"/>
            <a:endParaRPr lang="en-US" sz="1500">
              <a:solidFill>
                <a:srgbClr val="000066"/>
              </a:solidFill>
            </a:endParaRPr>
          </a:p>
          <a:p>
            <a:pPr defTabSz="835025"/>
            <a:r>
              <a:rPr lang="en-US" sz="1500">
                <a:solidFill>
                  <a:srgbClr val="000066"/>
                </a:solidFill>
              </a:rPr>
              <a:t>T</a:t>
            </a:r>
            <a:r>
              <a:rPr lang="en-US" sz="1500" baseline="-25000">
                <a:solidFill>
                  <a:srgbClr val="000066"/>
                </a:solidFill>
              </a:rPr>
              <a:t>int</a:t>
            </a:r>
            <a:r>
              <a:rPr lang="en-US" sz="1500">
                <a:solidFill>
                  <a:srgbClr val="000066"/>
                </a:solidFill>
              </a:rPr>
              <a:t> – current temperature of steel surface 1090 </a:t>
            </a:r>
            <a:r>
              <a:rPr lang="en-US" sz="1500">
                <a:solidFill>
                  <a:srgbClr val="000066"/>
                </a:solidFill>
                <a:sym typeface="Symbol" pitchFamily="18" charset="2"/>
              </a:rPr>
              <a:t></a:t>
            </a:r>
            <a:r>
              <a:rPr lang="en-US" sz="1500">
                <a:solidFill>
                  <a:srgbClr val="000066"/>
                </a:solidFill>
              </a:rPr>
              <a:t> Тint </a:t>
            </a:r>
            <a:r>
              <a:rPr lang="en-US" sz="1500">
                <a:solidFill>
                  <a:srgbClr val="000066"/>
                </a:solidFill>
                <a:sym typeface="Symbol" pitchFamily="18" charset="2"/>
              </a:rPr>
              <a:t></a:t>
            </a:r>
            <a:r>
              <a:rPr lang="en-US" sz="1500">
                <a:solidFill>
                  <a:srgbClr val="000066"/>
                </a:solidFill>
              </a:rPr>
              <a:t> 1440</a:t>
            </a:r>
            <a:r>
              <a:rPr lang="en-US" sz="1500">
                <a:solidFill>
                  <a:srgbClr val="000066"/>
                </a:solidFill>
                <a:sym typeface="Symbol" pitchFamily="18" charset="2"/>
              </a:rPr>
              <a:t></a:t>
            </a:r>
            <a:r>
              <a:rPr lang="en-US" sz="1500">
                <a:solidFill>
                  <a:srgbClr val="000066"/>
                </a:solidFill>
              </a:rPr>
              <a:t>C</a:t>
            </a:r>
            <a:r>
              <a:rPr lang="en-US" sz="1500" b="0">
                <a:solidFill>
                  <a:srgbClr val="000066"/>
                </a:solidFill>
              </a:rPr>
              <a:t> </a:t>
            </a:r>
            <a:endParaRPr lang="en-US" sz="1500">
              <a:solidFill>
                <a:srgbClr val="000066"/>
              </a:solidFill>
            </a:endParaRPr>
          </a:p>
          <a:p>
            <a:pPr defTabSz="835025"/>
            <a:endParaRPr lang="en-US" sz="1500">
              <a:solidFill>
                <a:srgbClr val="000066"/>
              </a:solidFill>
            </a:endParaRPr>
          </a:p>
          <a:p>
            <a:pPr defTabSz="835025"/>
            <a:r>
              <a:rPr lang="en-US" sz="1500">
                <a:solidFill>
                  <a:srgbClr val="000066"/>
                </a:solidFill>
              </a:rPr>
              <a:t>T</a:t>
            </a:r>
            <a:r>
              <a:rPr lang="en-US" sz="1500" baseline="-25000">
                <a:solidFill>
                  <a:srgbClr val="000066"/>
                </a:solidFill>
              </a:rPr>
              <a:t>B</a:t>
            </a:r>
            <a:r>
              <a:rPr lang="en-US" sz="1500">
                <a:solidFill>
                  <a:srgbClr val="000066"/>
                </a:solidFill>
              </a:rPr>
              <a:t> – final temperature of steel surface after interaction termination</a:t>
            </a:r>
            <a:br>
              <a:rPr lang="en-US" sz="1500">
                <a:solidFill>
                  <a:srgbClr val="000066"/>
                </a:solidFill>
              </a:rPr>
            </a:br>
            <a:r>
              <a:rPr lang="en-US" sz="1500">
                <a:solidFill>
                  <a:srgbClr val="000066"/>
                </a:solidFill>
              </a:rPr>
              <a:t>(1090 </a:t>
            </a:r>
            <a:r>
              <a:rPr lang="en-US" sz="1500" baseline="30000">
                <a:solidFill>
                  <a:srgbClr val="000066"/>
                </a:solidFill>
              </a:rPr>
              <a:t>o</a:t>
            </a:r>
            <a:r>
              <a:rPr lang="en-US" sz="1500">
                <a:solidFill>
                  <a:srgbClr val="000066"/>
                </a:solidFill>
              </a:rPr>
              <a:t>C for reactor application)</a:t>
            </a:r>
          </a:p>
          <a:p>
            <a:pPr defTabSz="835025"/>
            <a:endParaRPr lang="en-US" sz="1500">
              <a:solidFill>
                <a:srgbClr val="000066"/>
              </a:solidFill>
            </a:endParaRPr>
          </a:p>
          <a:p>
            <a:pPr defTabSz="835025"/>
            <a:r>
              <a:rPr lang="en-US" sz="150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574472" name="Object 8"/>
          <p:cNvGraphicFramePr>
            <a:graphicFrameLocks noChangeAspect="1"/>
          </p:cNvGraphicFramePr>
          <p:nvPr/>
        </p:nvGraphicFramePr>
        <p:xfrm>
          <a:off x="5942013" y="4013200"/>
          <a:ext cx="21399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73" name="Формула" r:id="rId5" imgW="1384200" imgH="317160" progId="Equation.3">
                  <p:embed/>
                </p:oleObj>
              </mc:Choice>
              <mc:Fallback>
                <p:oleObj name="Формула" r:id="rId5" imgW="1384200" imgH="3171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3" y="4013200"/>
                        <a:ext cx="21399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8A615-7C76-42C0-85F2-72BCDD5761E5}" type="slidenum">
              <a:rPr lang="en-GB"/>
              <a:pPr/>
              <a:t>15</a:t>
            </a:fld>
            <a:endParaRPr lang="en-GB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3" y="-290513"/>
            <a:ext cx="7772400" cy="1143001"/>
          </a:xfrm>
        </p:spPr>
        <p:txBody>
          <a:bodyPr/>
          <a:lstStyle/>
          <a:p>
            <a:pPr defTabSz="835025"/>
            <a:r>
              <a:rPr lang="en-US">
                <a:solidFill>
                  <a:srgbClr val="990033"/>
                </a:solidFill>
              </a:rPr>
              <a:t>Reporting</a:t>
            </a:r>
          </a:p>
        </p:txBody>
      </p:sp>
      <p:graphicFrame>
        <p:nvGraphicFramePr>
          <p:cNvPr id="59085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806450" y="3362325"/>
          <a:ext cx="3816350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53" name="Документ" r:id="rId4" imgW="7682802" imgH="4106279" progId="Word.Document.8">
                  <p:embed/>
                </p:oleObj>
              </mc:Choice>
              <mc:Fallback>
                <p:oleObj name="Документ" r:id="rId4" imgW="7682802" imgH="410627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3362325"/>
                        <a:ext cx="3816350" cy="198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085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55600" y="635000"/>
          <a:ext cx="84074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54" name="Документ" r:id="rId6" imgW="9176046" imgH="5820630" progId="Word.Document.8">
                  <p:embed/>
                </p:oleObj>
              </mc:Choice>
              <mc:Fallback>
                <p:oleObj name="Документ" r:id="rId6" imgW="9176046" imgH="582063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635000"/>
                        <a:ext cx="8407400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8EF20-AFA4-42B6-9E39-6F6F57802707}" type="slidenum">
              <a:rPr lang="en-GB"/>
              <a:pPr/>
              <a:t>16</a:t>
            </a:fld>
            <a:endParaRPr lang="en-GB"/>
          </a:p>
        </p:txBody>
      </p:sp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6350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400">
              <a:solidFill>
                <a:srgbClr val="A50021"/>
              </a:solidFill>
              <a:latin typeface="Trebuchet MS" pitchFamily="34" charset="0"/>
            </a:endParaRP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508000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METCOR papers </a:t>
            </a:r>
            <a:endParaRPr lang="ru-RU" u="sng">
              <a:solidFill>
                <a:srgbClr val="990033"/>
              </a:solidFill>
            </a:endParaRP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203200" y="317500"/>
            <a:ext cx="8940800" cy="607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7938" indent="-7938" defTabSz="762000"/>
            <a:r>
              <a:rPr lang="en-GB">
                <a:latin typeface="Times New Roman CYR" charset="-52"/>
              </a:rPr>
              <a:t> </a:t>
            </a:r>
            <a:endParaRPr lang="en-GB"/>
          </a:p>
          <a:p>
            <a:pPr marL="7938" indent="-7938" defTabSz="762000">
              <a:spcBef>
                <a:spcPct val="50000"/>
              </a:spcBef>
            </a:pPr>
            <a:r>
              <a:rPr lang="en-US" sz="1800" i="1"/>
              <a:t>S.V. Bechta, V.B. Khabensky, S.A. Vitol, E.V. Krushinov, D.B. Lopukh, Yu.B. Petrov, A.Yu. Petchenkov, I.V. Kulagin, V.S. Granovsky, S.V. Kovtunova, V.V. </a:t>
            </a:r>
            <a:r>
              <a:rPr lang="en-GB" sz="1800" i="1"/>
              <a:t>Martinov, </a:t>
            </a:r>
            <a:r>
              <a:rPr lang="en-US" sz="1800" i="1"/>
              <a:t>V.V. Gusarov.</a:t>
            </a:r>
            <a:r>
              <a:rPr lang="en-US" sz="1800"/>
              <a:t> </a:t>
            </a:r>
            <a:r>
              <a:rPr lang="en-US" sz="1800">
                <a:solidFill>
                  <a:srgbClr val="000066"/>
                </a:solidFill>
              </a:rPr>
              <a:t>Experimental studies of oxidic molten corium – vessel steel</a:t>
            </a:r>
            <a:r>
              <a:rPr lang="en-GB" sz="1800"/>
              <a:t> </a:t>
            </a:r>
            <a:r>
              <a:rPr lang="en-GB" sz="1800">
                <a:solidFill>
                  <a:srgbClr val="000066"/>
                </a:solidFill>
              </a:rPr>
              <a:t>interaction</a:t>
            </a:r>
            <a:r>
              <a:rPr lang="en-GB" sz="1800"/>
              <a:t> </a:t>
            </a:r>
            <a:r>
              <a:rPr lang="en-US" sz="1800"/>
              <a:t>// </a:t>
            </a:r>
            <a:r>
              <a:rPr lang="da-DK" sz="1800" i="1"/>
              <a:t>Nucl. Eng. Design 210 (2001) 193-224.</a:t>
            </a:r>
            <a:r>
              <a:rPr lang="en-GB" sz="1800"/>
              <a:t> </a:t>
            </a:r>
          </a:p>
          <a:p>
            <a:pPr marL="7938" indent="-7938" defTabSz="762000">
              <a:spcBef>
                <a:spcPct val="50000"/>
              </a:spcBef>
            </a:pPr>
            <a:r>
              <a:rPr lang="en-US" sz="1800" i="1"/>
              <a:t>S.V. Bechta, V.B. Khabensky, V.S. Granovsky, E.V. Krushinov, S.A. Vitol, V.V. Gusarov, V.I. Almiashev, D.B. Lopukh, W. Tromm, D. Bottomley, M. Fischer, G. Cognet, O. Kymäläinen.</a:t>
            </a:r>
            <a:r>
              <a:rPr lang="en-US" sz="1800"/>
              <a:t> </a:t>
            </a:r>
            <a:r>
              <a:rPr lang="en-US" sz="1800">
                <a:solidFill>
                  <a:srgbClr val="000066"/>
                </a:solidFill>
              </a:rPr>
              <a:t>New Experimental Results on the Interaction of Molten Corium with Reactor Vessel Steel</a:t>
            </a:r>
            <a:r>
              <a:rPr lang="en-GB" sz="1800"/>
              <a:t> </a:t>
            </a:r>
            <a:r>
              <a:rPr lang="en-US" sz="1800"/>
              <a:t>//</a:t>
            </a:r>
            <a:r>
              <a:rPr lang="en-US" sz="1800" i="1"/>
              <a:t>Proceedings of ICAPP’04, Pittsburgh, PA USA, June 13-17, 2004, Paper 4114</a:t>
            </a:r>
          </a:p>
          <a:p>
            <a:pPr marL="7938" indent="-7938" defTabSz="762000">
              <a:spcBef>
                <a:spcPct val="50000"/>
              </a:spcBef>
            </a:pPr>
            <a:r>
              <a:rPr lang="en-US" sz="1800" i="1"/>
              <a:t>S</a:t>
            </a:r>
            <a:r>
              <a:rPr lang="ru-RU" sz="1800" i="1"/>
              <a:t>.</a:t>
            </a:r>
            <a:r>
              <a:rPr lang="en-US" sz="1800" i="1"/>
              <a:t>V</a:t>
            </a:r>
            <a:r>
              <a:rPr lang="ru-RU" sz="1800" i="1"/>
              <a:t>. </a:t>
            </a:r>
            <a:r>
              <a:rPr lang="en-US" sz="1800" i="1"/>
              <a:t>Bechta</a:t>
            </a:r>
            <a:r>
              <a:rPr lang="ru-RU" sz="1800" i="1"/>
              <a:t>, </a:t>
            </a:r>
            <a:r>
              <a:rPr lang="en-US" sz="1800" i="1"/>
              <a:t>V</a:t>
            </a:r>
            <a:r>
              <a:rPr lang="ru-RU" sz="1800" i="1"/>
              <a:t>. </a:t>
            </a:r>
            <a:r>
              <a:rPr lang="en-US" sz="1800" i="1"/>
              <a:t>B</a:t>
            </a:r>
            <a:r>
              <a:rPr lang="ru-RU" sz="1800" i="1"/>
              <a:t>. </a:t>
            </a:r>
            <a:r>
              <a:rPr lang="en-US" sz="1800" i="1"/>
              <a:t>Khabensky</a:t>
            </a:r>
            <a:r>
              <a:rPr lang="ru-RU" sz="1800" i="1"/>
              <a:t>, </a:t>
            </a:r>
            <a:r>
              <a:rPr lang="en-US" sz="1800" i="1"/>
              <a:t>V</a:t>
            </a:r>
            <a:r>
              <a:rPr lang="ru-RU" sz="1800" i="1"/>
              <a:t>.</a:t>
            </a:r>
            <a:r>
              <a:rPr lang="en-US" sz="1800" i="1"/>
              <a:t>S</a:t>
            </a:r>
            <a:r>
              <a:rPr lang="ru-RU" sz="1800" i="1"/>
              <a:t>. </a:t>
            </a:r>
            <a:r>
              <a:rPr lang="en-US" sz="1800" i="1"/>
              <a:t>Granovsky</a:t>
            </a:r>
            <a:r>
              <a:rPr lang="ru-RU" sz="1800" i="1"/>
              <a:t>, </a:t>
            </a:r>
            <a:r>
              <a:rPr lang="en-US" sz="1800" i="1"/>
              <a:t>E</a:t>
            </a:r>
            <a:r>
              <a:rPr lang="ru-RU" sz="1800" i="1"/>
              <a:t>.</a:t>
            </a:r>
            <a:r>
              <a:rPr lang="en-US" sz="1800" i="1"/>
              <a:t>V</a:t>
            </a:r>
            <a:r>
              <a:rPr lang="ru-RU" sz="1800" i="1"/>
              <a:t>. </a:t>
            </a:r>
            <a:r>
              <a:rPr lang="en-US" sz="1800" i="1"/>
              <a:t>Kroushinov</a:t>
            </a:r>
            <a:r>
              <a:rPr lang="ru-RU" sz="1800" i="1"/>
              <a:t>, </a:t>
            </a:r>
            <a:r>
              <a:rPr lang="en-US" sz="1800" i="1"/>
              <a:t>S</a:t>
            </a:r>
            <a:r>
              <a:rPr lang="ru-RU" sz="1800" i="1"/>
              <a:t>.</a:t>
            </a:r>
            <a:r>
              <a:rPr lang="en-US" sz="1800" i="1"/>
              <a:t>A</a:t>
            </a:r>
            <a:r>
              <a:rPr lang="ru-RU" sz="1800" i="1"/>
              <a:t>. </a:t>
            </a:r>
            <a:r>
              <a:rPr lang="en-US" sz="1800" i="1"/>
              <a:t>Vitol</a:t>
            </a:r>
            <a:r>
              <a:rPr lang="ru-RU" sz="1800" i="1"/>
              <a:t>, </a:t>
            </a:r>
            <a:r>
              <a:rPr lang="en-US" sz="1800" i="1"/>
              <a:t>V</a:t>
            </a:r>
            <a:r>
              <a:rPr lang="ru-RU" sz="1800" i="1"/>
              <a:t>.</a:t>
            </a:r>
            <a:r>
              <a:rPr lang="en-US" sz="1800" i="1"/>
              <a:t>V</a:t>
            </a:r>
            <a:r>
              <a:rPr lang="ru-RU" sz="1800" i="1"/>
              <a:t>. </a:t>
            </a:r>
            <a:r>
              <a:rPr lang="en-US" sz="1800" i="1"/>
              <a:t>Gusarov</a:t>
            </a:r>
            <a:r>
              <a:rPr lang="ru-RU" sz="1800" i="1"/>
              <a:t>, </a:t>
            </a:r>
            <a:r>
              <a:rPr lang="en-US" sz="1800" i="1"/>
              <a:t>V</a:t>
            </a:r>
            <a:r>
              <a:rPr lang="ru-RU" sz="1800" i="1"/>
              <a:t>.</a:t>
            </a:r>
            <a:r>
              <a:rPr lang="en-US" sz="1800" i="1"/>
              <a:t>I</a:t>
            </a:r>
            <a:r>
              <a:rPr lang="ru-RU" sz="1800" i="1"/>
              <a:t>. </a:t>
            </a:r>
            <a:r>
              <a:rPr lang="en-US" sz="1800" i="1"/>
              <a:t>Almiashev</a:t>
            </a:r>
            <a:r>
              <a:rPr lang="ru-RU" sz="1800" i="1"/>
              <a:t>, </a:t>
            </a:r>
            <a:r>
              <a:rPr lang="en-US" sz="1800" i="1"/>
              <a:t>L</a:t>
            </a:r>
            <a:r>
              <a:rPr lang="ru-RU" sz="1800" i="1"/>
              <a:t>.</a:t>
            </a:r>
            <a:r>
              <a:rPr lang="en-US" sz="1800" i="1"/>
              <a:t>P</a:t>
            </a:r>
            <a:r>
              <a:rPr lang="ru-RU" sz="1800" i="1"/>
              <a:t>. </a:t>
            </a:r>
            <a:r>
              <a:rPr lang="en-US" sz="1800" i="1"/>
              <a:t>Mezentseva</a:t>
            </a:r>
            <a:r>
              <a:rPr lang="ru-RU" sz="1800" i="1"/>
              <a:t>, </a:t>
            </a:r>
            <a:r>
              <a:rPr lang="en-US" sz="1800" i="1"/>
              <a:t>Yu</a:t>
            </a:r>
            <a:r>
              <a:rPr lang="ru-RU" sz="1800" i="1"/>
              <a:t>.</a:t>
            </a:r>
            <a:r>
              <a:rPr lang="en-US" sz="1800" i="1"/>
              <a:t>B</a:t>
            </a:r>
            <a:r>
              <a:rPr lang="ru-RU" sz="1800" i="1"/>
              <a:t>. </a:t>
            </a:r>
            <a:r>
              <a:rPr lang="en-US" sz="1800" i="1"/>
              <a:t>Petrov</a:t>
            </a:r>
            <a:r>
              <a:rPr lang="ru-RU" sz="1800" i="1"/>
              <a:t>, </a:t>
            </a:r>
            <a:r>
              <a:rPr lang="en-US" sz="1800" i="1"/>
              <a:t>D</a:t>
            </a:r>
            <a:r>
              <a:rPr lang="ru-RU" sz="1800" i="1"/>
              <a:t>.</a:t>
            </a:r>
            <a:r>
              <a:rPr lang="en-US" sz="1800" i="1"/>
              <a:t>B</a:t>
            </a:r>
            <a:r>
              <a:rPr lang="ru-RU" sz="1800" i="1"/>
              <a:t>. </a:t>
            </a:r>
            <a:r>
              <a:rPr lang="en-US" sz="1800" i="1"/>
              <a:t>Lopukh</a:t>
            </a:r>
            <a:r>
              <a:rPr lang="ru-RU" sz="1800" i="1"/>
              <a:t>, </a:t>
            </a:r>
            <a:r>
              <a:rPr lang="en-US" sz="1800" i="1"/>
              <a:t>M</a:t>
            </a:r>
            <a:r>
              <a:rPr lang="ru-RU" sz="1800" i="1"/>
              <a:t>. </a:t>
            </a:r>
            <a:r>
              <a:rPr lang="en-US" sz="1800" i="1"/>
              <a:t>Fischer</a:t>
            </a:r>
            <a:r>
              <a:rPr lang="ru-RU" sz="1800" i="1"/>
              <a:t>, </a:t>
            </a:r>
            <a:r>
              <a:rPr lang="en-US" sz="1800" i="1"/>
              <a:t>D</a:t>
            </a:r>
            <a:r>
              <a:rPr lang="ru-RU" sz="1800" i="1"/>
              <a:t>. </a:t>
            </a:r>
            <a:r>
              <a:rPr lang="en-US" sz="1800" i="1"/>
              <a:t>Bottomley</a:t>
            </a:r>
            <a:r>
              <a:rPr lang="ru-RU" sz="1800" i="1"/>
              <a:t>, </a:t>
            </a:r>
            <a:r>
              <a:rPr lang="en-US" sz="1800" i="1"/>
              <a:t>W</a:t>
            </a:r>
            <a:r>
              <a:rPr lang="ru-RU" sz="1800" i="1"/>
              <a:t>. </a:t>
            </a:r>
            <a:r>
              <a:rPr lang="en-US" sz="1800" i="1"/>
              <a:t>Tromm</a:t>
            </a:r>
            <a:r>
              <a:rPr lang="ru-RU" sz="1800" i="1"/>
              <a:t>, </a:t>
            </a:r>
            <a:r>
              <a:rPr lang="en-US" sz="1800" i="1"/>
              <a:t>M</a:t>
            </a:r>
            <a:r>
              <a:rPr lang="ru-RU" sz="1800" i="1"/>
              <a:t>. </a:t>
            </a:r>
            <a:r>
              <a:rPr lang="en-US" sz="1800" i="1"/>
              <a:t>Barrachin</a:t>
            </a:r>
            <a:r>
              <a:rPr lang="ru-RU" sz="1800" i="1"/>
              <a:t>, </a:t>
            </a:r>
            <a:r>
              <a:rPr lang="en-US" sz="1800" i="1"/>
              <a:t>E</a:t>
            </a:r>
            <a:r>
              <a:rPr lang="ru-RU" sz="1800" i="1"/>
              <a:t>. </a:t>
            </a:r>
            <a:r>
              <a:rPr lang="en-US" sz="1800" i="1"/>
              <a:t>Altstadt</a:t>
            </a:r>
            <a:r>
              <a:rPr lang="ru-RU" sz="1800" i="1"/>
              <a:t>, </a:t>
            </a:r>
            <a:r>
              <a:rPr lang="en-US" sz="1800" i="1"/>
              <a:t>P</a:t>
            </a:r>
            <a:r>
              <a:rPr lang="ru-RU" sz="1800" i="1"/>
              <a:t>. </a:t>
            </a:r>
            <a:r>
              <a:rPr lang="en-US" sz="1800" i="1"/>
              <a:t>Piluso</a:t>
            </a:r>
            <a:r>
              <a:rPr lang="ru-RU" sz="1800" i="1"/>
              <a:t>, </a:t>
            </a:r>
            <a:r>
              <a:rPr lang="en-US" sz="1800" i="1"/>
              <a:t>F</a:t>
            </a:r>
            <a:r>
              <a:rPr lang="ru-RU" sz="1800" i="1"/>
              <a:t>. </a:t>
            </a:r>
            <a:r>
              <a:rPr lang="en-US" sz="1800" i="1"/>
              <a:t>Fichot</a:t>
            </a:r>
            <a:r>
              <a:rPr lang="ru-RU" sz="1800" i="1"/>
              <a:t>, </a:t>
            </a:r>
            <a:r>
              <a:rPr lang="en-US" sz="1800" i="1"/>
              <a:t>S</a:t>
            </a:r>
            <a:r>
              <a:rPr lang="ru-RU" sz="1800" i="1"/>
              <a:t>. </a:t>
            </a:r>
            <a:r>
              <a:rPr lang="en-US" sz="1800" i="1"/>
              <a:t>Hellmann</a:t>
            </a:r>
            <a:r>
              <a:rPr lang="ru-RU" sz="1800" i="1"/>
              <a:t>, </a:t>
            </a:r>
            <a:r>
              <a:rPr lang="en-US" sz="1800" i="1"/>
              <a:t>F Defoort.</a:t>
            </a:r>
            <a:r>
              <a:rPr lang="ru-RU" sz="1800"/>
              <a:t> </a:t>
            </a:r>
            <a:r>
              <a:rPr lang="en-GB" sz="1800">
                <a:solidFill>
                  <a:srgbClr val="000066"/>
                </a:solidFill>
              </a:rPr>
              <a:t>CORPHAD and METCOR ISTC projects</a:t>
            </a:r>
            <a:r>
              <a:rPr lang="ru-RU" sz="1800"/>
              <a:t> / </a:t>
            </a:r>
            <a:r>
              <a:rPr lang="en-US" sz="1800"/>
              <a:t>Proc</a:t>
            </a:r>
            <a:r>
              <a:rPr lang="ru-RU" sz="1800"/>
              <a:t>.</a:t>
            </a:r>
            <a:r>
              <a:rPr lang="en-US" sz="1800"/>
              <a:t> of the first European Review Meeting on Severe Accident Research</a:t>
            </a:r>
            <a:r>
              <a:rPr lang="ru-RU" sz="1800"/>
              <a:t> (</a:t>
            </a:r>
            <a:r>
              <a:rPr lang="en-US" sz="1800"/>
              <a:t>ERMSAR</a:t>
            </a:r>
            <a:r>
              <a:rPr lang="ru-RU" sz="1800"/>
              <a:t>-2005), </a:t>
            </a:r>
            <a:r>
              <a:rPr lang="fr-FR" sz="1800"/>
              <a:t>Aix</a:t>
            </a:r>
            <a:r>
              <a:rPr lang="ru-RU" sz="1800"/>
              <a:t>-</a:t>
            </a:r>
            <a:r>
              <a:rPr lang="fr-FR" sz="1800"/>
              <a:t>en</a:t>
            </a:r>
            <a:r>
              <a:rPr lang="ru-RU" sz="1800"/>
              <a:t>-</a:t>
            </a:r>
            <a:r>
              <a:rPr lang="fr-FR" sz="1800"/>
              <a:t>Provence</a:t>
            </a:r>
            <a:r>
              <a:rPr lang="ru-RU" sz="1800"/>
              <a:t>, </a:t>
            </a:r>
            <a:r>
              <a:rPr lang="fr-FR" sz="1800"/>
              <a:t>France</a:t>
            </a:r>
            <a:r>
              <a:rPr lang="ru-RU" sz="1800"/>
              <a:t>, 14-16 </a:t>
            </a:r>
            <a:r>
              <a:rPr lang="fr-FR" sz="1800"/>
              <a:t>November</a:t>
            </a:r>
            <a:r>
              <a:rPr lang="ru-RU" sz="1800"/>
              <a:t> 2005</a:t>
            </a:r>
          </a:p>
          <a:p>
            <a:pPr marL="7938" indent="-7938" defTabSz="762000">
              <a:spcBef>
                <a:spcPct val="50000"/>
              </a:spcBef>
            </a:pPr>
            <a:r>
              <a:rPr lang="en-GB" sz="1800" i="1"/>
              <a:t>S.V. Bechta, V.B. Khabensky, S.A. Vitol, E.V. Krushinov, V.S. Granovsky, D.B. Lopukh, V.V. Gusarov, A.P. Martinov, V.V. Martinov, G. Fieg, W. Tromm, D. Bottomley, H. Tuomisto.</a:t>
            </a:r>
            <a:r>
              <a:rPr lang="en-GB" sz="1800"/>
              <a:t> </a:t>
            </a:r>
            <a:r>
              <a:rPr lang="en-GB" sz="1800">
                <a:solidFill>
                  <a:srgbClr val="000066"/>
                </a:solidFill>
              </a:rPr>
              <a:t>Corrosion of vessel steel during its interaction with molten corium. </a:t>
            </a:r>
            <a:r>
              <a:rPr lang="en-GB" sz="1800" i="1"/>
              <a:t>Part 1: Experimental // </a:t>
            </a:r>
            <a:r>
              <a:rPr lang="da-DK" sz="1800" i="1"/>
              <a:t>NED,</a:t>
            </a:r>
            <a:r>
              <a:rPr lang="en-GB" sz="1800" i="1"/>
              <a:t> </a:t>
            </a:r>
            <a:r>
              <a:rPr lang="da-DK" sz="1800" i="1"/>
              <a:t>vol.236, </a:t>
            </a:r>
            <a:r>
              <a:rPr lang="en-GB" sz="1800" i="1"/>
              <a:t>2006,</a:t>
            </a:r>
            <a:r>
              <a:rPr lang="da-DK" sz="1800" i="1"/>
              <a:t> pp 1810-1829</a:t>
            </a:r>
            <a:endParaRPr lang="en-GB" sz="1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B3A51-110F-49FE-8A45-12F55028624A}" type="slidenum">
              <a:rPr lang="en-GB"/>
              <a:pPr/>
              <a:t>17</a:t>
            </a:fld>
            <a:endParaRPr lang="en-GB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209550"/>
            <a:ext cx="8391525" cy="698500"/>
          </a:xfrm>
        </p:spPr>
        <p:txBody>
          <a:bodyPr/>
          <a:lstStyle/>
          <a:p>
            <a:pPr defTabSz="835025"/>
            <a:r>
              <a:rPr lang="en-GB"/>
              <a:t/>
            </a:r>
            <a:br>
              <a:rPr lang="en-GB"/>
            </a:br>
            <a:r>
              <a:rPr lang="en-GB"/>
              <a:t> </a:t>
            </a:r>
            <a:r>
              <a:rPr lang="en-US">
                <a:solidFill>
                  <a:srgbClr val="990033"/>
                </a:solidFill>
              </a:rPr>
              <a:t>METCOR papers (continued)</a:t>
            </a:r>
            <a:r>
              <a:rPr lang="en-US"/>
              <a:t/>
            </a:r>
            <a:br>
              <a:rPr lang="en-US"/>
            </a:br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594948" name="Rectangle 4"/>
          <p:cNvSpPr>
            <a:spLocks noChangeArrowheads="1"/>
          </p:cNvSpPr>
          <p:nvPr/>
        </p:nvSpPr>
        <p:spPr bwMode="auto">
          <a:xfrm>
            <a:off x="428625" y="884238"/>
            <a:ext cx="8715375" cy="575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i="1"/>
              <a:t>S.V. Bechta, V.B. Khabensky, S.A. Vitol, E.V. Krushinov, V.S. Granovsky,D.B. Lopukh, V.V. Gusarov, A.P. Martinov, V.V. Martinov, G. Fieg, W. Tromm, D. Bottomley, H. Tuomisto.</a:t>
            </a:r>
            <a:r>
              <a:rPr lang="en-GB" sz="1800"/>
              <a:t> </a:t>
            </a:r>
            <a:r>
              <a:rPr lang="en-GB" sz="1800">
                <a:solidFill>
                  <a:srgbClr val="000066"/>
                </a:solidFill>
              </a:rPr>
              <a:t>Corrosion of vessel steel during its interaction with molten corium. </a:t>
            </a:r>
            <a:r>
              <a:rPr lang="en-GB" sz="1800" i="1"/>
              <a:t>Part 2: Model development // </a:t>
            </a:r>
            <a:r>
              <a:rPr lang="da-DK" sz="1800" i="1"/>
              <a:t>NED, vol.236, </a:t>
            </a:r>
            <a:r>
              <a:rPr lang="en-GB" sz="1800" i="1"/>
              <a:t>2006,</a:t>
            </a:r>
            <a:r>
              <a:rPr lang="da-DK" sz="1800" i="1"/>
              <a:t> issue 13, pp 1362-1370, </a:t>
            </a:r>
            <a:endParaRPr lang="en-GB" sz="1800" i="1"/>
          </a:p>
          <a:p>
            <a:pPr>
              <a:spcBef>
                <a:spcPct val="50000"/>
              </a:spcBef>
            </a:pPr>
            <a:r>
              <a:rPr lang="en-US" sz="1800" i="1"/>
              <a:t>S.V. Bechta, V.B. Khabensky, V.S. Granovsky, E.V. Krushinov, S.A. Vitol, V.V. Gusarov, V.I. Almiashev, D.B. Lopukh, W. Tromm, D. Bottomley, M. Fischer, P. Piluso, A. Miassoedov, E. Altstadt, H.G. Willschütz, F. Fichot. </a:t>
            </a:r>
            <a:r>
              <a:rPr lang="en-US" sz="1800">
                <a:solidFill>
                  <a:srgbClr val="000066"/>
                </a:solidFill>
              </a:rPr>
              <a:t>Experimental Study of Interactions Between Suboxidized Corium and Reactor Vessel Steel</a:t>
            </a:r>
            <a:r>
              <a:rPr lang="en-US" sz="1800"/>
              <a:t> </a:t>
            </a:r>
            <a:r>
              <a:rPr lang="en-US" sz="1800" i="1"/>
              <a:t>// Proceedings of ICAPP’06, Reno, NV USA, June 4-8, 2006, Paper 6054</a:t>
            </a:r>
            <a:r>
              <a:rPr lang="en-US" sz="1800"/>
              <a:t> 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</a:rPr>
              <a:t>In preparation (</a:t>
            </a:r>
            <a:r>
              <a:rPr lang="en-US" sz="2000" i="1">
                <a:solidFill>
                  <a:srgbClr val="000066"/>
                </a:solidFill>
              </a:rPr>
              <a:t>draft</a:t>
            </a:r>
            <a:r>
              <a:rPr lang="en-US" sz="2000">
                <a:solidFill>
                  <a:srgbClr val="000066"/>
                </a:solidFill>
              </a:rPr>
              <a:t> titles):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Interactions of oxidized corium melt with vessel steel of VVER reactor </a:t>
            </a:r>
            <a:r>
              <a:rPr lang="ru-RU" sz="1800">
                <a:solidFill>
                  <a:srgbClr val="000066"/>
                </a:solidFill>
                <a:sym typeface="Symbol" pitchFamily="18" charset="2"/>
              </a:rPr>
              <a:t>(</a:t>
            </a: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Analysis of the tests</a:t>
            </a:r>
            <a:r>
              <a:rPr lang="ru-RU" sz="180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done in air and steam </a:t>
            </a:r>
            <a:r>
              <a:rPr lang="ru-RU" sz="1800">
                <a:solidFill>
                  <a:srgbClr val="000066"/>
                </a:solidFill>
                <a:sym typeface="Symbol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Corrosion of VVER vessel steel in conditions of in-vessel corium melt retention </a:t>
            </a:r>
            <a:r>
              <a:rPr lang="ru-RU" sz="1800">
                <a:solidFill>
                  <a:srgbClr val="000066"/>
                </a:solidFill>
                <a:sym typeface="Symbol" pitchFamily="18" charset="2"/>
              </a:rPr>
              <a:t> (</a:t>
            </a: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Summarized results of the</a:t>
            </a:r>
            <a:r>
              <a:rPr lang="ru-RU" sz="1800">
                <a:solidFill>
                  <a:srgbClr val="000066"/>
                </a:solidFill>
                <a:sym typeface="Symbol" pitchFamily="18" charset="2"/>
              </a:rPr>
              <a:t> 1</a:t>
            </a:r>
            <a:r>
              <a:rPr lang="en-US" sz="1800" baseline="30000">
                <a:solidFill>
                  <a:srgbClr val="000066"/>
                </a:solidFill>
                <a:sym typeface="Symbol" pitchFamily="18" charset="2"/>
              </a:rPr>
              <a:t>st</a:t>
            </a: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 and 2</a:t>
            </a:r>
            <a:r>
              <a:rPr lang="en-US" sz="1800" baseline="30000">
                <a:solidFill>
                  <a:srgbClr val="000066"/>
                </a:solidFill>
                <a:sym typeface="Symbol" pitchFamily="18" charset="2"/>
              </a:rPr>
              <a:t>nd</a:t>
            </a: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 phases of</a:t>
            </a:r>
            <a:r>
              <a:rPr lang="ru-RU" sz="180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METCOR, examples of plant application)</a:t>
            </a:r>
          </a:p>
          <a:p>
            <a:pPr>
              <a:spcBef>
                <a:spcPct val="50000"/>
              </a:spcBef>
            </a:pPr>
            <a:endParaRPr lang="en-US" sz="1800">
              <a:solidFill>
                <a:srgbClr val="000066"/>
              </a:solidFill>
            </a:endParaRPr>
          </a:p>
          <a:p>
            <a:endParaRPr lang="en-US" sz="1700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F949-4265-47A5-880F-411CC585B2E5}" type="slidenum">
              <a:rPr lang="en-GB"/>
              <a:pPr/>
              <a:t>18</a:t>
            </a:fld>
            <a:endParaRPr lang="en-GB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4388" y="180975"/>
            <a:ext cx="7772400" cy="639763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536579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36581" name="Rectangle 5"/>
          <p:cNvSpPr>
            <a:spLocks noChangeArrowheads="1"/>
          </p:cNvSpPr>
          <p:nvPr/>
        </p:nvSpPr>
        <p:spPr bwMode="auto">
          <a:xfrm>
            <a:off x="366713" y="1114425"/>
            <a:ext cx="8545512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endParaRPr lang="en-US" sz="1600">
              <a:solidFill>
                <a:srgbClr val="000066"/>
              </a:solidFill>
            </a:endParaRPr>
          </a:p>
          <a:p>
            <a:pPr defTabSz="762000">
              <a:spcBef>
                <a:spcPct val="5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VVER steel corrosion mechanisms have been clarified for different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  melt compositions and interaction conditions</a:t>
            </a:r>
          </a:p>
          <a:p>
            <a:pPr defTabSz="762000">
              <a:spcBef>
                <a:spcPct val="50000"/>
              </a:spcBef>
              <a:buFont typeface="Wingdings" pitchFamily="2" charset="2"/>
              <a:buChar char="Ø"/>
              <a:tabLst>
                <a:tab pos="457200" algn="l"/>
              </a:tabLst>
            </a:pPr>
            <a:endParaRPr lang="en-US" sz="2000">
              <a:solidFill>
                <a:srgbClr val="000066"/>
              </a:solidFill>
            </a:endParaRPr>
          </a:p>
          <a:p>
            <a:pPr defTabSz="762000">
              <a:spcBef>
                <a:spcPct val="5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>
                <a:solidFill>
                  <a:srgbClr val="000066"/>
                </a:solidFill>
              </a:rPr>
              <a:t> Simple correlations have been developed to be used in the IVR analyses</a:t>
            </a:r>
            <a:br>
              <a:rPr lang="en-US" sz="2000">
                <a:solidFill>
                  <a:srgbClr val="000066"/>
                </a:solidFill>
              </a:rPr>
            </a:br>
            <a:endParaRPr lang="en-US" sz="2000">
              <a:solidFill>
                <a:srgbClr val="000066"/>
              </a:solidFill>
            </a:endParaRPr>
          </a:p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endParaRPr lang="en-US" sz="2000" u="sng">
              <a:solidFill>
                <a:srgbClr val="000066"/>
              </a:solidFill>
            </a:endParaRPr>
          </a:p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endParaRPr lang="en-US" sz="2000" u="sng">
              <a:solidFill>
                <a:srgbClr val="000066"/>
              </a:solidFill>
            </a:endParaRPr>
          </a:p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r>
              <a:rPr lang="en-US" sz="1800" u="sng">
                <a:solidFill>
                  <a:srgbClr val="000066"/>
                </a:solidFill>
              </a:rPr>
              <a:t>Note:</a:t>
            </a:r>
            <a:r>
              <a:rPr lang="en-US" sz="1800">
                <a:solidFill>
                  <a:srgbClr val="000066"/>
                </a:solidFill>
              </a:rPr>
              <a:t> </a:t>
            </a:r>
          </a:p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r>
              <a:rPr lang="en-US" sz="1800">
                <a:solidFill>
                  <a:srgbClr val="000066"/>
                </a:solidFill>
              </a:rPr>
              <a:t>METCOR project did not  examine the full range of IVR conditions, in particular, vessel steel composition and surface spatial orientation</a:t>
            </a:r>
            <a:r>
              <a:rPr lang="en-US" sz="2000">
                <a:solidFill>
                  <a:srgbClr val="000066"/>
                </a:solidFill>
              </a:rPr>
              <a:t> </a:t>
            </a:r>
          </a:p>
          <a:p>
            <a:pPr defTabSz="762000">
              <a:spcBef>
                <a:spcPct val="50000"/>
              </a:spcBef>
              <a:buFont typeface="Wingdings" pitchFamily="2" charset="2"/>
              <a:buChar char="Ø"/>
              <a:tabLst>
                <a:tab pos="457200" algn="l"/>
              </a:tabLst>
            </a:pPr>
            <a:endParaRPr lang="ru-RU" sz="2000">
              <a:solidFill>
                <a:srgbClr val="000066"/>
              </a:solidFill>
            </a:endParaRPr>
          </a:p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r>
              <a:rPr lang="ru-RU" sz="1800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A50A-1E13-4A96-823C-F3C7760E9473}" type="slidenum">
              <a:rPr lang="en-GB"/>
              <a:pPr/>
              <a:t>19</a:t>
            </a:fld>
            <a:endParaRPr lang="en-GB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>
                <a:cs typeface="Times New Roman" pitchFamily="18" charset="0"/>
              </a:rPr>
              <a:t>METCOR-P project</a:t>
            </a:r>
          </a:p>
        </p:txBody>
      </p:sp>
      <p:sp>
        <p:nvSpPr>
          <p:cNvPr id="615452" name="Rectangle 28"/>
          <p:cNvSpPr>
            <a:spLocks noChangeArrowheads="1"/>
          </p:cNvSpPr>
          <p:nvPr/>
        </p:nvSpPr>
        <p:spPr bwMode="auto">
          <a:xfrm>
            <a:off x="469900" y="684213"/>
            <a:ext cx="8370888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A50021"/>
                </a:solidFill>
              </a:rPr>
              <a:t>Investigation of Corium Melt Interaction with NPP </a:t>
            </a:r>
            <a:br>
              <a:rPr lang="en-US" sz="2000">
                <a:solidFill>
                  <a:srgbClr val="A50021"/>
                </a:solidFill>
              </a:rPr>
            </a:br>
            <a:r>
              <a:rPr lang="en-US" sz="2000">
                <a:solidFill>
                  <a:srgbClr val="A50021"/>
                </a:solidFill>
              </a:rPr>
              <a:t>Reactor Vessel Steel (#3592 METCOR-P) </a:t>
            </a:r>
          </a:p>
          <a:p>
            <a:endParaRPr lang="en-GB" sz="2000">
              <a:solidFill>
                <a:srgbClr val="A5002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GB" sz="2000" b="0">
                <a:solidFill>
                  <a:srgbClr val="000066"/>
                </a:solidFill>
              </a:rPr>
              <a:t>Work plan of ISTC proposal has been prepared in the end of METCOR</a:t>
            </a:r>
            <a:br>
              <a:rPr lang="en-GB" sz="2000" b="0">
                <a:solidFill>
                  <a:srgbClr val="000066"/>
                </a:solidFill>
              </a:rPr>
            </a:br>
            <a:r>
              <a:rPr lang="en-GB" sz="2000" b="0">
                <a:solidFill>
                  <a:srgbClr val="000066"/>
                </a:solidFill>
              </a:rPr>
              <a:t>   and approved by the project collaborators</a:t>
            </a:r>
          </a:p>
          <a:p>
            <a:pPr>
              <a:buFont typeface="Wingdings" pitchFamily="2" charset="2"/>
              <a:buChar char="ü"/>
            </a:pPr>
            <a:endParaRPr lang="en-GB" sz="2000" b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GB" sz="2000" b="0">
                <a:solidFill>
                  <a:srgbClr val="000066"/>
                </a:solidFill>
              </a:rPr>
              <a:t>Actuality and principle technical content of METCOR-P have been</a:t>
            </a:r>
            <a:br>
              <a:rPr lang="en-GB" sz="2000" b="0">
                <a:solidFill>
                  <a:srgbClr val="000066"/>
                </a:solidFill>
              </a:rPr>
            </a:br>
            <a:r>
              <a:rPr lang="en-GB" sz="2000" b="0">
                <a:solidFill>
                  <a:srgbClr val="000066"/>
                </a:solidFill>
              </a:rPr>
              <a:t>   discussed during:</a:t>
            </a:r>
          </a:p>
          <a:p>
            <a:pPr marL="571500" lvl="1">
              <a:buFont typeface="Wingdings" pitchFamily="2" charset="2"/>
              <a:buChar char="§"/>
            </a:pPr>
            <a:r>
              <a:rPr lang="en-GB" sz="2000" b="0">
                <a:solidFill>
                  <a:srgbClr val="000066"/>
                </a:solidFill>
              </a:rPr>
              <a:t> </a:t>
            </a:r>
            <a:r>
              <a:rPr lang="en-US" sz="2000" b="0">
                <a:solidFill>
                  <a:srgbClr val="000066"/>
                </a:solidFill>
              </a:rPr>
              <a:t>7</a:t>
            </a:r>
            <a:r>
              <a:rPr lang="en-US" sz="2000" b="0" baseline="30000">
                <a:solidFill>
                  <a:srgbClr val="000066"/>
                </a:solidFill>
              </a:rPr>
              <a:t>th</a:t>
            </a:r>
            <a:r>
              <a:rPr lang="en-US" sz="2000" b="0">
                <a:solidFill>
                  <a:srgbClr val="000066"/>
                </a:solidFill>
              </a:rPr>
              <a:t> meeting of the METCOR Steering Committee, 14 June 2006,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St. Petersburg, Russia</a:t>
            </a:r>
          </a:p>
          <a:p>
            <a:pPr marL="571500" lvl="1">
              <a:buFont typeface="Wingdings" pitchFamily="2" charset="2"/>
              <a:buChar char="§"/>
            </a:pPr>
            <a:r>
              <a:rPr lang="en-GB" sz="2000" b="0">
                <a:solidFill>
                  <a:srgbClr val="000066"/>
                </a:solidFill>
              </a:rPr>
              <a:t> 10</a:t>
            </a:r>
            <a:r>
              <a:rPr lang="en-GB" sz="2000" b="0" baseline="30000">
                <a:solidFill>
                  <a:srgbClr val="000066"/>
                </a:solidFill>
              </a:rPr>
              <a:t>th</a:t>
            </a:r>
            <a:r>
              <a:rPr lang="en-GB" sz="2000" b="0">
                <a:solidFill>
                  <a:srgbClr val="000066"/>
                </a:solidFill>
              </a:rPr>
              <a:t> CEG-SAM meeting, </a:t>
            </a:r>
            <a:r>
              <a:rPr lang="en-US" sz="2000" b="0">
                <a:solidFill>
                  <a:srgbClr val="000066"/>
                </a:solidFill>
              </a:rPr>
              <a:t>Kurchatov-City, Republic of Kazakhstan,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September 5-8, 2006</a:t>
            </a:r>
          </a:p>
          <a:p>
            <a:pPr>
              <a:buFont typeface="Wingdings" pitchFamily="2" charset="2"/>
              <a:buChar char="ü"/>
            </a:pPr>
            <a:endParaRPr lang="en-US" sz="2000" b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0">
                <a:solidFill>
                  <a:srgbClr val="000066"/>
                </a:solidFill>
              </a:rPr>
              <a:t> The project was approved for funding during ISTC GB#41 in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 December 2006</a:t>
            </a:r>
          </a:p>
          <a:p>
            <a:pPr>
              <a:buFont typeface="Wingdings" pitchFamily="2" charset="2"/>
              <a:buChar char="ü"/>
            </a:pPr>
            <a:endParaRPr lang="en-US" sz="2000" b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GB" sz="2000" b="0">
                <a:solidFill>
                  <a:srgbClr val="000066"/>
                </a:solidFill>
              </a:rPr>
              <a:t>Contract agreement between ISTC and NITI is expected to be signed</a:t>
            </a:r>
            <a:br>
              <a:rPr lang="en-GB" sz="2000" b="0">
                <a:solidFill>
                  <a:srgbClr val="000066"/>
                </a:solidFill>
              </a:rPr>
            </a:br>
            <a:r>
              <a:rPr lang="en-GB" sz="2000" b="0">
                <a:solidFill>
                  <a:srgbClr val="000066"/>
                </a:solidFill>
              </a:rPr>
              <a:t>   in May 2007</a:t>
            </a:r>
            <a:endParaRPr lang="en-GB" sz="2000">
              <a:solidFill>
                <a:srgbClr val="000066"/>
              </a:solidFill>
            </a:endParaRPr>
          </a:p>
          <a:p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429CF-0A65-479D-A0ED-C211BA7E239B}" type="slidenum">
              <a:rPr lang="en-GB"/>
              <a:pPr/>
              <a:t>2</a:t>
            </a:fld>
            <a:endParaRPr lang="en-GB"/>
          </a:p>
        </p:txBody>
      </p:sp>
      <p:sp>
        <p:nvSpPr>
          <p:cNvPr id="168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2763" y="0"/>
            <a:ext cx="7772400" cy="717550"/>
          </a:xfrm>
        </p:spPr>
        <p:txBody>
          <a:bodyPr/>
          <a:lstStyle/>
          <a:p>
            <a:r>
              <a:rPr lang="en-US" sz="3200">
                <a:solidFill>
                  <a:srgbClr val="990033"/>
                </a:solidFill>
                <a:cs typeface="Times New Roman" pitchFamily="18" charset="0"/>
              </a:rPr>
              <a:t>  </a:t>
            </a:r>
            <a:r>
              <a:rPr lang="en-GB" sz="3200">
                <a:solidFill>
                  <a:srgbClr val="990033"/>
                </a:solidFill>
                <a:cs typeface="Times New Roman" pitchFamily="18" charset="0"/>
              </a:rPr>
              <a:t>Contents</a:t>
            </a:r>
            <a:r>
              <a:rPr lang="en-GB" sz="320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69068" name="Rectangle 1132"/>
          <p:cNvSpPr>
            <a:spLocks noChangeArrowheads="1"/>
          </p:cNvSpPr>
          <p:nvPr/>
        </p:nvSpPr>
        <p:spPr bwMode="auto">
          <a:xfrm>
            <a:off x="755650" y="598488"/>
            <a:ext cx="7993063" cy="57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457200" indent="-457200" defTabSz="762000"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</a:rPr>
              <a:t>METCOR project: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General information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 Project meetings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Experimental matrixes 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Experimental methodology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Tests with suboxidized corium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Tests with oxidized corium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Reporting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Publications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Conclusions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</a:rPr>
              <a:t>METCOR-P project: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General information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Experimental matrix for the METCOR-P project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Interaction at vertically positioned interface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Interaction at molten corium oxidation transients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Interaction of molten corium with European vessel steel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Short-term plans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00A18-699F-4175-99B9-A228A8C46338}" type="slidenum">
              <a:rPr lang="en-GB"/>
              <a:pPr/>
              <a:t>20</a:t>
            </a:fld>
            <a:endParaRPr lang="en-GB"/>
          </a:p>
        </p:txBody>
      </p:sp>
      <p:sp>
        <p:nvSpPr>
          <p:cNvPr id="640006" name="Rectangle 6"/>
          <p:cNvSpPr>
            <a:spLocks noChangeArrowheads="1"/>
          </p:cNvSpPr>
          <p:nvPr/>
        </p:nvSpPr>
        <p:spPr bwMode="auto">
          <a:xfrm>
            <a:off x="6926263" y="2306638"/>
            <a:ext cx="730250" cy="514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IRSN,</a:t>
            </a:r>
          </a:p>
          <a:p>
            <a:r>
              <a:rPr lang="en-GB" sz="1200" b="0"/>
              <a:t>France</a:t>
            </a:r>
          </a:p>
        </p:txBody>
      </p:sp>
      <p:sp>
        <p:nvSpPr>
          <p:cNvPr id="640031" name="Rectangle 31"/>
          <p:cNvSpPr>
            <a:spLocks noChangeArrowheads="1"/>
          </p:cNvSpPr>
          <p:nvPr/>
        </p:nvSpPr>
        <p:spPr bwMode="auto">
          <a:xfrm>
            <a:off x="7645400" y="2314575"/>
            <a:ext cx="730250" cy="488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KAERI,</a:t>
            </a:r>
          </a:p>
          <a:p>
            <a:r>
              <a:rPr lang="en-GB" sz="1200" b="0"/>
              <a:t>Korea</a:t>
            </a:r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>
                <a:cs typeface="Times New Roman" pitchFamily="18" charset="0"/>
              </a:rPr>
              <a:t>METCOR-P project general information </a:t>
            </a:r>
          </a:p>
        </p:txBody>
      </p:sp>
      <p:sp>
        <p:nvSpPr>
          <p:cNvPr id="640003" name="Rectangle 3"/>
          <p:cNvSpPr>
            <a:spLocks noChangeArrowheads="1"/>
          </p:cNvSpPr>
          <p:nvPr/>
        </p:nvSpPr>
        <p:spPr bwMode="auto">
          <a:xfrm>
            <a:off x="2370138" y="1406525"/>
            <a:ext cx="59086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</a:pPr>
            <a:r>
              <a:rPr lang="en-GB" sz="2000">
                <a:solidFill>
                  <a:srgbClr val="000066"/>
                </a:solidFill>
                <a:cs typeface="Times New Roman" pitchFamily="18" charset="0"/>
              </a:rPr>
              <a:t>Project participants and coordination</a:t>
            </a:r>
          </a:p>
        </p:txBody>
      </p:sp>
      <p:sp>
        <p:nvSpPr>
          <p:cNvPr id="640004" name="Rectangle 4"/>
          <p:cNvSpPr>
            <a:spLocks noChangeArrowheads="1"/>
          </p:cNvSpPr>
          <p:nvPr/>
        </p:nvSpPr>
        <p:spPr bwMode="auto">
          <a:xfrm>
            <a:off x="1301750" y="3325813"/>
            <a:ext cx="1096963" cy="5159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ISTC, </a:t>
            </a:r>
            <a:r>
              <a:rPr lang="en-GB" sz="1200" b="0"/>
              <a:t>Moscow</a:t>
            </a:r>
          </a:p>
        </p:txBody>
      </p:sp>
      <p:sp>
        <p:nvSpPr>
          <p:cNvPr id="640005" name="Rectangle 5"/>
          <p:cNvSpPr>
            <a:spLocks noChangeArrowheads="1"/>
          </p:cNvSpPr>
          <p:nvPr/>
        </p:nvSpPr>
        <p:spPr bwMode="auto">
          <a:xfrm>
            <a:off x="1446213" y="2293938"/>
            <a:ext cx="974725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FZK, </a:t>
            </a:r>
            <a:r>
              <a:rPr lang="en-GB" sz="1200" b="0"/>
              <a:t>Germany</a:t>
            </a:r>
          </a:p>
        </p:txBody>
      </p:sp>
      <p:sp>
        <p:nvSpPr>
          <p:cNvPr id="640007" name="Rectangle 7"/>
          <p:cNvSpPr>
            <a:spLocks noChangeArrowheads="1"/>
          </p:cNvSpPr>
          <p:nvPr/>
        </p:nvSpPr>
        <p:spPr bwMode="auto">
          <a:xfrm>
            <a:off x="3357563" y="2317750"/>
            <a:ext cx="881062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JRC ITU, </a:t>
            </a:r>
          </a:p>
          <a:p>
            <a:r>
              <a:rPr lang="en-GB" sz="1200" b="0"/>
              <a:t>EK</a:t>
            </a:r>
          </a:p>
        </p:txBody>
      </p:sp>
      <p:sp>
        <p:nvSpPr>
          <p:cNvPr id="640008" name="Rectangle 8"/>
          <p:cNvSpPr>
            <a:spLocks noChangeArrowheads="1"/>
          </p:cNvSpPr>
          <p:nvPr/>
        </p:nvSpPr>
        <p:spPr bwMode="auto">
          <a:xfrm>
            <a:off x="4222750" y="2317750"/>
            <a:ext cx="730250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CEA,</a:t>
            </a:r>
          </a:p>
          <a:p>
            <a:r>
              <a:rPr lang="en-GB" sz="1200" b="0"/>
              <a:t>France</a:t>
            </a:r>
          </a:p>
        </p:txBody>
      </p:sp>
      <p:sp>
        <p:nvSpPr>
          <p:cNvPr id="640009" name="Rectangle 9"/>
          <p:cNvSpPr>
            <a:spLocks noChangeArrowheads="1"/>
          </p:cNvSpPr>
          <p:nvPr/>
        </p:nvSpPr>
        <p:spPr bwMode="auto">
          <a:xfrm>
            <a:off x="1414463" y="1920875"/>
            <a:ext cx="6918325" cy="387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 algn="ctr"/>
            <a:r>
              <a:rPr lang="en-GB" sz="1200"/>
              <a:t>Collaborators</a:t>
            </a:r>
          </a:p>
        </p:txBody>
      </p:sp>
      <p:sp>
        <p:nvSpPr>
          <p:cNvPr id="640010" name="Rectangle 10"/>
          <p:cNvSpPr>
            <a:spLocks noChangeArrowheads="1"/>
          </p:cNvSpPr>
          <p:nvPr/>
        </p:nvSpPr>
        <p:spPr bwMode="auto">
          <a:xfrm>
            <a:off x="3494088" y="3343275"/>
            <a:ext cx="1811337" cy="403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Steering committee</a:t>
            </a:r>
          </a:p>
        </p:txBody>
      </p:sp>
      <p:sp>
        <p:nvSpPr>
          <p:cNvPr id="640011" name="Rectangle 11"/>
          <p:cNvSpPr>
            <a:spLocks noChangeArrowheads="1"/>
          </p:cNvSpPr>
          <p:nvPr/>
        </p:nvSpPr>
        <p:spPr bwMode="auto">
          <a:xfrm>
            <a:off x="1911350" y="4248150"/>
            <a:ext cx="5237163" cy="387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Operation Agent: A.P. Alexandrov RIT, </a:t>
            </a:r>
            <a:r>
              <a:rPr lang="en-GB" sz="1200" b="0"/>
              <a:t>Russia</a:t>
            </a:r>
          </a:p>
          <a:p>
            <a:pPr algn="ctr"/>
            <a:endParaRPr lang="en-GB" sz="1200" b="0"/>
          </a:p>
        </p:txBody>
      </p:sp>
      <p:sp>
        <p:nvSpPr>
          <p:cNvPr id="640012" name="Rectangle 12"/>
          <p:cNvSpPr>
            <a:spLocks noChangeArrowheads="1"/>
          </p:cNvSpPr>
          <p:nvPr/>
        </p:nvSpPr>
        <p:spPr bwMode="auto">
          <a:xfrm>
            <a:off x="1301750" y="3067050"/>
            <a:ext cx="1096963" cy="2587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 b="0"/>
              <a:t>Coordinator </a:t>
            </a:r>
          </a:p>
        </p:txBody>
      </p:sp>
      <p:sp>
        <p:nvSpPr>
          <p:cNvPr id="640013" name="Line 13"/>
          <p:cNvSpPr>
            <a:spLocks noChangeShapeType="1"/>
          </p:cNvSpPr>
          <p:nvPr/>
        </p:nvSpPr>
        <p:spPr bwMode="auto">
          <a:xfrm>
            <a:off x="1789113" y="3841750"/>
            <a:ext cx="122237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14" name="Line 14"/>
          <p:cNvSpPr>
            <a:spLocks noChangeShapeType="1"/>
          </p:cNvSpPr>
          <p:nvPr/>
        </p:nvSpPr>
        <p:spPr bwMode="auto">
          <a:xfrm flipH="1">
            <a:off x="4346575" y="2825750"/>
            <a:ext cx="487363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15" name="Line 15"/>
          <p:cNvSpPr>
            <a:spLocks noChangeShapeType="1"/>
          </p:cNvSpPr>
          <p:nvPr/>
        </p:nvSpPr>
        <p:spPr bwMode="auto">
          <a:xfrm>
            <a:off x="3981450" y="2808288"/>
            <a:ext cx="242888" cy="534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16" name="Line 16"/>
          <p:cNvSpPr>
            <a:spLocks noChangeShapeType="1"/>
          </p:cNvSpPr>
          <p:nvPr/>
        </p:nvSpPr>
        <p:spPr bwMode="auto">
          <a:xfrm flipH="1">
            <a:off x="4711700" y="2808288"/>
            <a:ext cx="1096963" cy="534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17" name="Line 17"/>
          <p:cNvSpPr>
            <a:spLocks noChangeShapeType="1"/>
          </p:cNvSpPr>
          <p:nvPr/>
        </p:nvSpPr>
        <p:spPr bwMode="auto">
          <a:xfrm>
            <a:off x="2303463" y="2825750"/>
            <a:ext cx="1433512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18" name="Line 18"/>
          <p:cNvSpPr>
            <a:spLocks noChangeShapeType="1"/>
          </p:cNvSpPr>
          <p:nvPr/>
        </p:nvSpPr>
        <p:spPr bwMode="auto">
          <a:xfrm>
            <a:off x="4224338" y="3730625"/>
            <a:ext cx="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19" name="Line 19"/>
          <p:cNvSpPr>
            <a:spLocks noChangeShapeType="1"/>
          </p:cNvSpPr>
          <p:nvPr/>
        </p:nvSpPr>
        <p:spPr bwMode="auto">
          <a:xfrm flipH="1">
            <a:off x="1301750" y="2220913"/>
            <a:ext cx="138113" cy="846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20" name="Rectangle 20"/>
          <p:cNvSpPr>
            <a:spLocks noChangeArrowheads="1"/>
          </p:cNvSpPr>
          <p:nvPr/>
        </p:nvSpPr>
        <p:spPr bwMode="auto">
          <a:xfrm>
            <a:off x="4938713" y="2312988"/>
            <a:ext cx="1012825" cy="5095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5712" rIns="0" bIns="45712"/>
          <a:lstStyle/>
          <a:p>
            <a:r>
              <a:rPr lang="en-GB" sz="1200"/>
              <a:t> AREVA NP</a:t>
            </a:r>
            <a:r>
              <a:rPr lang="en-GB" sz="1200" b="0">
                <a:latin typeface="Times New Roman" pitchFamily="18" charset="0"/>
              </a:rPr>
              <a:t>,</a:t>
            </a:r>
            <a:br>
              <a:rPr lang="en-GB" sz="1200" b="0">
                <a:latin typeface="Times New Roman" pitchFamily="18" charset="0"/>
              </a:rPr>
            </a:br>
            <a:r>
              <a:rPr lang="en-GB" sz="1200" b="0">
                <a:latin typeface="Times New Roman" pitchFamily="18" charset="0"/>
              </a:rPr>
              <a:t> </a:t>
            </a:r>
            <a:r>
              <a:rPr lang="en-GB" sz="1200" b="0"/>
              <a:t>Germany</a:t>
            </a:r>
          </a:p>
        </p:txBody>
      </p:sp>
      <p:sp>
        <p:nvSpPr>
          <p:cNvPr id="640021" name="Line 21"/>
          <p:cNvSpPr>
            <a:spLocks noChangeShapeType="1"/>
          </p:cNvSpPr>
          <p:nvPr/>
        </p:nvSpPr>
        <p:spPr bwMode="auto">
          <a:xfrm>
            <a:off x="3371850" y="2808288"/>
            <a:ext cx="60960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22" name="Rectangle 22"/>
          <p:cNvSpPr>
            <a:spLocks noChangeArrowheads="1"/>
          </p:cNvSpPr>
          <p:nvPr/>
        </p:nvSpPr>
        <p:spPr bwMode="auto">
          <a:xfrm>
            <a:off x="2697163" y="4616450"/>
            <a:ext cx="1217612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ISC RAS</a:t>
            </a:r>
            <a:r>
              <a:rPr lang="en-GB" sz="1200" b="0"/>
              <a:t>,</a:t>
            </a:r>
          </a:p>
          <a:p>
            <a:r>
              <a:rPr lang="en-GB" sz="1200" b="0"/>
              <a:t>Russia</a:t>
            </a:r>
          </a:p>
        </p:txBody>
      </p:sp>
      <p:sp>
        <p:nvSpPr>
          <p:cNvPr id="640023" name="Rectangle 23"/>
          <p:cNvSpPr>
            <a:spLocks noChangeArrowheads="1"/>
          </p:cNvSpPr>
          <p:nvPr/>
        </p:nvSpPr>
        <p:spPr bwMode="auto">
          <a:xfrm>
            <a:off x="5114925" y="4600575"/>
            <a:ext cx="1812925" cy="6921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SPb Electrotechnical State University,</a:t>
            </a:r>
            <a:r>
              <a:rPr lang="en-GB" sz="1000" b="0"/>
              <a:t> Russia</a:t>
            </a:r>
          </a:p>
        </p:txBody>
      </p:sp>
      <p:sp>
        <p:nvSpPr>
          <p:cNvPr id="640024" name="Rectangle 24"/>
          <p:cNvSpPr>
            <a:spLocks noChangeArrowheads="1"/>
          </p:cNvSpPr>
          <p:nvPr/>
        </p:nvSpPr>
        <p:spPr bwMode="auto">
          <a:xfrm>
            <a:off x="5969000" y="2312988"/>
            <a:ext cx="974725" cy="488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r>
              <a:rPr lang="en-GB" sz="1200"/>
              <a:t>FZD, </a:t>
            </a:r>
            <a:r>
              <a:rPr lang="en-GB" sz="1200" b="0"/>
              <a:t>Germany</a:t>
            </a:r>
          </a:p>
        </p:txBody>
      </p:sp>
      <p:sp>
        <p:nvSpPr>
          <p:cNvPr id="640025" name="Rectangle 25"/>
          <p:cNvSpPr>
            <a:spLocks noChangeArrowheads="1"/>
          </p:cNvSpPr>
          <p:nvPr/>
        </p:nvSpPr>
        <p:spPr bwMode="auto">
          <a:xfrm>
            <a:off x="2392363" y="2306638"/>
            <a:ext cx="974725" cy="5191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r>
              <a:rPr lang="en-GB" sz="1200"/>
              <a:t>FORTUM, </a:t>
            </a:r>
            <a:r>
              <a:rPr lang="en-GB" sz="1200" b="0"/>
              <a:t>Finland</a:t>
            </a:r>
          </a:p>
        </p:txBody>
      </p:sp>
      <p:sp>
        <p:nvSpPr>
          <p:cNvPr id="640026" name="Line 26"/>
          <p:cNvSpPr>
            <a:spLocks noChangeShapeType="1"/>
          </p:cNvSpPr>
          <p:nvPr/>
        </p:nvSpPr>
        <p:spPr bwMode="auto">
          <a:xfrm flipH="1">
            <a:off x="5008563" y="2800350"/>
            <a:ext cx="1622425" cy="547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27" name="Line 27"/>
          <p:cNvSpPr>
            <a:spLocks noChangeShapeType="1"/>
          </p:cNvSpPr>
          <p:nvPr/>
        </p:nvSpPr>
        <p:spPr bwMode="auto">
          <a:xfrm flipH="1">
            <a:off x="5116513" y="2847975"/>
            <a:ext cx="2454275" cy="642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28" name="Rectangle 28"/>
          <p:cNvSpPr>
            <a:spLocks noChangeArrowheads="1"/>
          </p:cNvSpPr>
          <p:nvPr/>
        </p:nvSpPr>
        <p:spPr bwMode="auto">
          <a:xfrm>
            <a:off x="354013" y="336550"/>
            <a:ext cx="83708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2000">
              <a:solidFill>
                <a:srgbClr val="990033"/>
              </a:solidFill>
            </a:endParaRPr>
          </a:p>
          <a:p>
            <a:pPr algn="ctr"/>
            <a:r>
              <a:rPr lang="en-US" sz="2000">
                <a:solidFill>
                  <a:srgbClr val="A50021"/>
                </a:solidFill>
              </a:rPr>
              <a:t>Investigation of Corium Melt Interaction with NPP </a:t>
            </a:r>
            <a:br>
              <a:rPr lang="en-US" sz="2000">
                <a:solidFill>
                  <a:srgbClr val="A50021"/>
                </a:solidFill>
              </a:rPr>
            </a:br>
            <a:r>
              <a:rPr lang="en-US" sz="2000">
                <a:solidFill>
                  <a:srgbClr val="A50021"/>
                </a:solidFill>
              </a:rPr>
              <a:t>Reactor Vessel Steel </a:t>
            </a:r>
            <a:r>
              <a:rPr lang="en-US" sz="1800">
                <a:solidFill>
                  <a:srgbClr val="A50021"/>
                </a:solidFill>
              </a:rPr>
              <a:t>(</a:t>
            </a:r>
            <a:r>
              <a:rPr lang="en-US" sz="2000">
                <a:solidFill>
                  <a:srgbClr val="A50021"/>
                </a:solidFill>
              </a:rPr>
              <a:t>#3592</a:t>
            </a:r>
            <a:r>
              <a:rPr lang="en-US" sz="2400">
                <a:solidFill>
                  <a:srgbClr val="A50021"/>
                </a:solidFill>
              </a:rPr>
              <a:t> </a:t>
            </a:r>
            <a:r>
              <a:rPr lang="en-US" sz="2000">
                <a:solidFill>
                  <a:srgbClr val="A50021"/>
                </a:solidFill>
              </a:rPr>
              <a:t>METCOR-P)</a:t>
            </a:r>
            <a:endParaRPr lang="en-GB" sz="2000">
              <a:solidFill>
                <a:srgbClr val="A50021"/>
              </a:solidFill>
            </a:endParaRPr>
          </a:p>
        </p:txBody>
      </p:sp>
      <p:graphicFrame>
        <p:nvGraphicFramePr>
          <p:cNvPr id="640030" name="Object 30"/>
          <p:cNvGraphicFramePr>
            <a:graphicFrameLocks noChangeAspect="1"/>
          </p:cNvGraphicFramePr>
          <p:nvPr/>
        </p:nvGraphicFramePr>
        <p:xfrm>
          <a:off x="1843088" y="5472113"/>
          <a:ext cx="55403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32" name="Документ" r:id="rId4" imgW="4208071" imgH="794587" progId="Word.Document.8">
                  <p:embed/>
                </p:oleObj>
              </mc:Choice>
              <mc:Fallback>
                <p:oleObj name="Документ" r:id="rId4" imgW="4208071" imgH="794587" progId="Word.Document.8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5472113"/>
                        <a:ext cx="554037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4220-8BCD-471C-B456-AADEA3869F95}" type="slidenum">
              <a:rPr lang="en-GB"/>
              <a:pPr/>
              <a:t>21</a:t>
            </a:fld>
            <a:endParaRPr lang="en-GB"/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4227513"/>
            <a:ext cx="8316913" cy="4699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800" b="1">
              <a:effectLst/>
            </a:endParaRPr>
          </a:p>
        </p:txBody>
      </p:sp>
      <p:sp>
        <p:nvSpPr>
          <p:cNvPr id="618500" name="Rectangle 4"/>
          <p:cNvSpPr>
            <a:spLocks noChangeArrowheads="1"/>
          </p:cNvSpPr>
          <p:nvPr/>
        </p:nvSpPr>
        <p:spPr bwMode="auto">
          <a:xfrm>
            <a:off x="7691438" y="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endParaRPr lang="ru-RU" sz="2000">
              <a:solidFill>
                <a:srgbClr val="A50021"/>
              </a:solidFill>
            </a:endParaRPr>
          </a:p>
        </p:txBody>
      </p:sp>
      <p:sp>
        <p:nvSpPr>
          <p:cNvPr id="618501" name="Rectangle 5"/>
          <p:cNvSpPr>
            <a:spLocks noChangeArrowheads="1"/>
          </p:cNvSpPr>
          <p:nvPr/>
        </p:nvSpPr>
        <p:spPr bwMode="auto">
          <a:xfrm>
            <a:off x="814388" y="488950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GB" sz="2800">
                <a:solidFill>
                  <a:srgbClr val="A50021"/>
                </a:solidFill>
                <a:latin typeface="Trebuchet MS" pitchFamily="34" charset="0"/>
              </a:rPr>
              <a:t>Objectives of </a:t>
            </a:r>
            <a:r>
              <a:rPr lang="en-US" sz="2800">
                <a:solidFill>
                  <a:srgbClr val="A50021"/>
                </a:solidFill>
                <a:latin typeface="Trebuchet MS" pitchFamily="34" charset="0"/>
              </a:rPr>
              <a:t>METCOR-P project</a:t>
            </a:r>
          </a:p>
        </p:txBody>
      </p:sp>
      <p:sp>
        <p:nvSpPr>
          <p:cNvPr id="618504" name="Rectangle 8"/>
          <p:cNvSpPr>
            <a:spLocks noChangeArrowheads="1"/>
          </p:cNvSpPr>
          <p:nvPr/>
        </p:nvSpPr>
        <p:spPr bwMode="auto">
          <a:xfrm>
            <a:off x="438150" y="1465263"/>
            <a:ext cx="84788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66"/>
                </a:solidFill>
              </a:rPr>
              <a:t> Qualification and quantification of physicochemical phenomena of corium melt interactions with reactor vessel steel with particular interest to: </a:t>
            </a:r>
            <a:r>
              <a:rPr lang="en-GB" sz="2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8505" name="Rectangle 9"/>
          <p:cNvSpPr>
            <a:spLocks noChangeArrowheads="1"/>
          </p:cNvSpPr>
          <p:nvPr/>
        </p:nvSpPr>
        <p:spPr bwMode="auto">
          <a:xfrm>
            <a:off x="833438" y="2625725"/>
            <a:ext cx="6472237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80000"/>
              </a:lnSpc>
              <a:spcBef>
                <a:spcPct val="70000"/>
              </a:spcBef>
              <a:buFont typeface="Wingdings" pitchFamily="2" charset="2"/>
              <a:buNone/>
              <a:tabLst>
                <a:tab pos="457200" algn="l"/>
              </a:tabLst>
            </a:pPr>
            <a:endParaRPr lang="en-US" sz="2000">
              <a:solidFill>
                <a:srgbClr val="000066"/>
              </a:solidFill>
            </a:endParaRPr>
          </a:p>
          <a:p>
            <a:pPr defTabSz="762000">
              <a:lnSpc>
                <a:spcPct val="80000"/>
              </a:lnSpc>
              <a:spcBef>
                <a:spcPct val="7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>
                <a:solidFill>
                  <a:srgbClr val="000066"/>
                </a:solidFill>
              </a:rPr>
              <a:t>Spatial orientation of interaction surface</a:t>
            </a:r>
            <a:br>
              <a:rPr lang="en-US" sz="2000">
                <a:solidFill>
                  <a:srgbClr val="000066"/>
                </a:solidFill>
              </a:rPr>
            </a:br>
            <a:endParaRPr lang="en-US" sz="2000">
              <a:solidFill>
                <a:srgbClr val="000066"/>
              </a:solidFill>
            </a:endParaRPr>
          </a:p>
          <a:p>
            <a:pPr defTabSz="762000">
              <a:lnSpc>
                <a:spcPct val="80000"/>
              </a:lnSpc>
              <a:spcBef>
                <a:spcPct val="7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>
                <a:solidFill>
                  <a:srgbClr val="000066"/>
                </a:solidFill>
              </a:rPr>
              <a:t>Corium oxidation transients</a:t>
            </a:r>
            <a:br>
              <a:rPr lang="en-US" sz="2000">
                <a:solidFill>
                  <a:srgbClr val="000066"/>
                </a:solidFill>
              </a:rPr>
            </a:br>
            <a:endParaRPr lang="en-US" sz="2000">
              <a:solidFill>
                <a:srgbClr val="000066"/>
              </a:solidFill>
            </a:endParaRPr>
          </a:p>
          <a:p>
            <a:pPr defTabSz="762000">
              <a:lnSpc>
                <a:spcPct val="80000"/>
              </a:lnSpc>
              <a:spcBef>
                <a:spcPct val="7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>
                <a:solidFill>
                  <a:srgbClr val="000066"/>
                </a:solidFill>
              </a:rPr>
              <a:t>Vessel steel composition of European reactors</a:t>
            </a:r>
            <a:r>
              <a:rPr lang="en-US" sz="2000"/>
              <a:t> </a:t>
            </a:r>
            <a:r>
              <a:rPr lang="ru-RU" sz="2000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B45C-5709-43D4-81D8-3491C6822A9D}" type="slidenum">
              <a:rPr lang="en-GB"/>
              <a:pPr/>
              <a:t>22</a:t>
            </a:fld>
            <a:endParaRPr lang="en-GB"/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6463"/>
          </a:xfrm>
        </p:spPr>
        <p:txBody>
          <a:bodyPr/>
          <a:lstStyle/>
          <a:p>
            <a:pPr defTabSz="835025"/>
            <a:r>
              <a:rPr lang="en-US"/>
              <a:t>Experimental matrix for the METCOR-P project</a:t>
            </a:r>
            <a:endParaRPr lang="en-GB"/>
          </a:p>
        </p:txBody>
      </p:sp>
      <p:graphicFrame>
        <p:nvGraphicFramePr>
          <p:cNvPr id="617475" name="Object 3"/>
          <p:cNvGraphicFramePr>
            <a:graphicFrameLocks noChangeAspect="1"/>
          </p:cNvGraphicFramePr>
          <p:nvPr/>
        </p:nvGraphicFramePr>
        <p:xfrm>
          <a:off x="1023938" y="804863"/>
          <a:ext cx="7437437" cy="580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76" name="Документ" r:id="rId3" imgW="6335861" imgH="4932121" progId="Word.Document.8">
                  <p:embed/>
                </p:oleObj>
              </mc:Choice>
              <mc:Fallback>
                <p:oleObj name="Документ" r:id="rId3" imgW="6335861" imgH="4932121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804863"/>
                        <a:ext cx="7437437" cy="580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8F055-4220-4E5F-B821-32F9165B2F41}" type="slidenum">
              <a:rPr lang="en-GB"/>
              <a:pPr/>
              <a:t>23</a:t>
            </a:fld>
            <a:endParaRPr lang="en-GB"/>
          </a:p>
        </p:txBody>
      </p:sp>
      <p:sp>
        <p:nvSpPr>
          <p:cNvPr id="619522" name="Rectangle 2"/>
          <p:cNvSpPr>
            <a:spLocks noChangeArrowheads="1"/>
          </p:cNvSpPr>
          <p:nvPr/>
        </p:nvSpPr>
        <p:spPr bwMode="auto">
          <a:xfrm>
            <a:off x="601663" y="1189038"/>
            <a:ext cx="8202612" cy="398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39775" y="585788"/>
            <a:ext cx="7772400" cy="712787"/>
          </a:xfrm>
        </p:spPr>
        <p:txBody>
          <a:bodyPr/>
          <a:lstStyle/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Furnace schematics (1)</a:t>
            </a:r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5705475" y="2082800"/>
            <a:ext cx="2779713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ru-RU" sz="1200"/>
              <a:t>1</a:t>
            </a:r>
            <a:r>
              <a:rPr lang="en-US" sz="1200"/>
              <a:t> – crucible section;</a:t>
            </a:r>
            <a:endParaRPr lang="ru-RU" sz="1200"/>
          </a:p>
          <a:p>
            <a:pPr defTabSz="762000"/>
            <a:r>
              <a:rPr lang="ru-RU" sz="1200"/>
              <a:t>2</a:t>
            </a:r>
            <a:r>
              <a:rPr lang="en-US" sz="1200"/>
              <a:t>– water-cooled pyrometer shaft; </a:t>
            </a:r>
            <a:br>
              <a:rPr lang="en-US" sz="1200"/>
            </a:br>
            <a:r>
              <a:rPr lang="ru-RU" sz="1200"/>
              <a:t>3</a:t>
            </a:r>
            <a:r>
              <a:rPr lang="en-US" sz="1200"/>
              <a:t> - inductor; </a:t>
            </a:r>
            <a:br>
              <a:rPr lang="en-US" sz="1200"/>
            </a:br>
            <a:r>
              <a:rPr lang="ru-RU" sz="1200"/>
              <a:t>4</a:t>
            </a:r>
            <a:r>
              <a:rPr lang="en-US" sz="1200"/>
              <a:t> – vessel steel specimen; </a:t>
            </a:r>
            <a:br>
              <a:rPr lang="en-US" sz="1200"/>
            </a:br>
            <a:r>
              <a:rPr lang="en-US" sz="1200"/>
              <a:t>5 – top calorimeter of the specimen; </a:t>
            </a:r>
            <a:br>
              <a:rPr lang="en-US" sz="1200"/>
            </a:br>
            <a:r>
              <a:rPr lang="en-US" sz="1200"/>
              <a:t>6 – ultrasonic sensor</a:t>
            </a:r>
            <a:endParaRPr lang="en-GB" sz="1200"/>
          </a:p>
          <a:p>
            <a:pPr defTabSz="762000"/>
            <a:r>
              <a:rPr lang="ru-RU" sz="1200"/>
              <a:t>7</a:t>
            </a:r>
            <a:r>
              <a:rPr lang="en-US" sz="1200"/>
              <a:t> – K-type thermocouples; </a:t>
            </a:r>
            <a:br>
              <a:rPr lang="en-US" sz="1200"/>
            </a:br>
            <a:r>
              <a:rPr lang="ru-RU" sz="1200"/>
              <a:t>8</a:t>
            </a:r>
            <a:r>
              <a:rPr lang="en-US" sz="1200"/>
              <a:t> - melt; </a:t>
            </a:r>
            <a:br>
              <a:rPr lang="en-US" sz="1200"/>
            </a:br>
            <a:endParaRPr lang="en-GB" sz="1200"/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703263" y="5348288"/>
            <a:ext cx="39338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Convenient specimen position</a:t>
            </a:r>
            <a:endParaRPr lang="ru-RU" sz="160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Applicability of ultrasonic sensor</a:t>
            </a:r>
            <a:endParaRPr lang="ru-RU" sz="160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buFont typeface="Symbol" pitchFamily="18" charset="2"/>
              <a:buNone/>
              <a:tabLst>
                <a:tab pos="996950" algn="l"/>
              </a:tabLst>
            </a:pPr>
            <a:endParaRPr lang="en-US" sz="1600">
              <a:solidFill>
                <a:srgbClr val="000066"/>
              </a:solidFill>
            </a:endParaRPr>
          </a:p>
        </p:txBody>
      </p:sp>
      <p:graphicFrame>
        <p:nvGraphicFramePr>
          <p:cNvPr id="619527" name="Object 7"/>
          <p:cNvGraphicFramePr>
            <a:graphicFrameLocks noChangeAspect="1"/>
          </p:cNvGraphicFramePr>
          <p:nvPr/>
        </p:nvGraphicFramePr>
        <p:xfrm>
          <a:off x="995363" y="1700213"/>
          <a:ext cx="4529137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32" name="Точечный рисунок" r:id="rId3" imgW="3400900" imgH="2238687" progId="Paint.Picture">
                  <p:embed/>
                </p:oleObj>
              </mc:Choice>
              <mc:Fallback>
                <p:oleObj name="Точечный рисунок" r:id="rId3" imgW="3400900" imgH="2238687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1700213"/>
                        <a:ext cx="4529137" cy="298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28" name="Rectangle 8"/>
          <p:cNvSpPr>
            <a:spLocks noChangeArrowheads="1"/>
          </p:cNvSpPr>
          <p:nvPr/>
        </p:nvSpPr>
        <p:spPr bwMode="auto">
          <a:xfrm>
            <a:off x="0" y="177800"/>
            <a:ext cx="89550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  <a:latin typeface="Trebuchet MS" pitchFamily="34" charset="0"/>
                <a:cs typeface="Times New Roman" pitchFamily="18" charset="0"/>
              </a:rPr>
              <a:t>Interaction at vertically positioned interface</a:t>
            </a:r>
            <a:r>
              <a:rPr lang="ru-RU" sz="2800">
                <a:solidFill>
                  <a:srgbClr val="A50021"/>
                </a:solidFill>
                <a:latin typeface="Trebuchet MS" pitchFamily="34" charset="0"/>
              </a:rPr>
              <a:t> </a:t>
            </a:r>
            <a:endParaRPr lang="en-US" sz="2800">
              <a:solidFill>
                <a:srgbClr val="A50021"/>
              </a:solidFill>
              <a:latin typeface="Trebuchet MS" pitchFamily="34" charset="0"/>
            </a:endParaRPr>
          </a:p>
        </p:txBody>
      </p:sp>
      <p:sp>
        <p:nvSpPr>
          <p:cNvPr id="619529" name="Rectangle 9"/>
          <p:cNvSpPr>
            <a:spLocks noChangeArrowheads="1"/>
          </p:cNvSpPr>
          <p:nvPr/>
        </p:nvSpPr>
        <p:spPr bwMode="auto">
          <a:xfrm>
            <a:off x="5210175" y="5233988"/>
            <a:ext cx="39338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Large pool volume</a:t>
            </a:r>
            <a:endParaRPr lang="ru-RU" sz="160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Possible crust on the surface within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pyrometer sighting spot</a:t>
            </a:r>
            <a:endParaRPr lang="ru-RU" sz="160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Complex sealing of furnace volume</a:t>
            </a:r>
          </a:p>
        </p:txBody>
      </p:sp>
      <p:sp>
        <p:nvSpPr>
          <p:cNvPr id="619530" name="Rectangle 10"/>
          <p:cNvSpPr>
            <a:spLocks noChangeArrowheads="1"/>
          </p:cNvSpPr>
          <p:nvPr/>
        </p:nvSpPr>
        <p:spPr bwMode="auto">
          <a:xfrm>
            <a:off x="274638" y="5340350"/>
            <a:ext cx="4079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None/>
              <a:tabLst>
                <a:tab pos="996950" algn="l"/>
              </a:tabLst>
            </a:pPr>
            <a:r>
              <a:rPr lang="ru-RU" sz="3200"/>
              <a:t>+</a:t>
            </a:r>
            <a:endParaRPr lang="en-US" sz="3200"/>
          </a:p>
        </p:txBody>
      </p:sp>
      <p:sp>
        <p:nvSpPr>
          <p:cNvPr id="619531" name="Rectangle 11"/>
          <p:cNvSpPr>
            <a:spLocks noChangeArrowheads="1"/>
          </p:cNvSpPr>
          <p:nvPr/>
        </p:nvSpPr>
        <p:spPr bwMode="auto">
          <a:xfrm>
            <a:off x="4778375" y="5299075"/>
            <a:ext cx="3476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None/>
              <a:tabLst>
                <a:tab pos="996950" algn="l"/>
              </a:tabLst>
            </a:pPr>
            <a:r>
              <a:rPr lang="ru-RU" sz="3200"/>
              <a:t>-</a:t>
            </a:r>
            <a:endParaRPr lang="en-US" sz="3200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2D68-3DEF-4DE6-B37D-D1532B3CBD91}" type="slidenum">
              <a:rPr lang="en-GB"/>
              <a:pPr/>
              <a:t>24</a:t>
            </a:fld>
            <a:endParaRPr lang="en-GB"/>
          </a:p>
        </p:txBody>
      </p:sp>
      <p:sp>
        <p:nvSpPr>
          <p:cNvPr id="620546" name="Rectangle 2"/>
          <p:cNvSpPr>
            <a:spLocks noChangeArrowheads="1"/>
          </p:cNvSpPr>
          <p:nvPr/>
        </p:nvSpPr>
        <p:spPr bwMode="auto">
          <a:xfrm>
            <a:off x="568325" y="1138238"/>
            <a:ext cx="8202613" cy="40052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39775" y="585788"/>
            <a:ext cx="7772400" cy="712787"/>
          </a:xfrm>
        </p:spPr>
        <p:txBody>
          <a:bodyPr/>
          <a:lstStyle/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Furnace schematics (2)</a:t>
            </a:r>
          </a:p>
        </p:txBody>
      </p:sp>
      <p:sp>
        <p:nvSpPr>
          <p:cNvPr id="620548" name="Rectangle 4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620549" name="Rectangle 5"/>
          <p:cNvSpPr>
            <a:spLocks noChangeArrowheads="1"/>
          </p:cNvSpPr>
          <p:nvPr/>
        </p:nvSpPr>
        <p:spPr bwMode="auto">
          <a:xfrm>
            <a:off x="635000" y="5360988"/>
            <a:ext cx="39338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Developed interaction surface</a:t>
            </a:r>
            <a:endParaRPr lang="ru-RU" sz="160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Applicability of ultrasonic sensor</a:t>
            </a:r>
            <a:endParaRPr lang="ru-RU" sz="160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buFont typeface="Symbol" pitchFamily="18" charset="2"/>
              <a:buNone/>
              <a:tabLst>
                <a:tab pos="996950" algn="l"/>
              </a:tabLst>
            </a:pP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620550" name="Rectangle 6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  <a:latin typeface="Trebuchet MS" pitchFamily="34" charset="0"/>
                <a:cs typeface="Times New Roman" pitchFamily="18" charset="0"/>
              </a:rPr>
              <a:t>Interaction at vertically positioned interface</a:t>
            </a:r>
            <a:r>
              <a:rPr lang="ru-RU" sz="2800">
                <a:solidFill>
                  <a:srgbClr val="A50021"/>
                </a:solidFill>
                <a:latin typeface="Trebuchet MS" pitchFamily="34" charset="0"/>
              </a:rPr>
              <a:t> </a:t>
            </a:r>
            <a:endParaRPr lang="en-US" sz="2800">
              <a:solidFill>
                <a:srgbClr val="A50021"/>
              </a:solidFill>
              <a:latin typeface="Trebuchet MS" pitchFamily="34" charset="0"/>
            </a:endParaRPr>
          </a:p>
        </p:txBody>
      </p:sp>
      <p:sp>
        <p:nvSpPr>
          <p:cNvPr id="620551" name="Rectangle 7"/>
          <p:cNvSpPr>
            <a:spLocks noChangeArrowheads="1"/>
          </p:cNvSpPr>
          <p:nvPr/>
        </p:nvSpPr>
        <p:spPr bwMode="auto">
          <a:xfrm>
            <a:off x="5210175" y="5232400"/>
            <a:ext cx="39338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Low efficiency of inductor</a:t>
            </a:r>
            <a:endParaRPr lang="ru-RU" sz="160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Shallow molten pool</a:t>
            </a:r>
            <a:r>
              <a:rPr lang="ru-RU" sz="1600">
                <a:solidFill>
                  <a:srgbClr val="000066"/>
                </a:solidFill>
              </a:rPr>
              <a:t> </a:t>
            </a:r>
          </a:p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Complex sealing of inductor</a:t>
            </a:r>
            <a:endParaRPr lang="ru-RU" sz="160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620552" name="Rectangle 8"/>
          <p:cNvSpPr>
            <a:spLocks noChangeArrowheads="1"/>
          </p:cNvSpPr>
          <p:nvPr/>
        </p:nvSpPr>
        <p:spPr bwMode="auto">
          <a:xfrm>
            <a:off x="274638" y="5340350"/>
            <a:ext cx="4079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None/>
              <a:tabLst>
                <a:tab pos="996950" algn="l"/>
              </a:tabLst>
            </a:pPr>
            <a:r>
              <a:rPr lang="ru-RU" sz="3200"/>
              <a:t>+</a:t>
            </a:r>
            <a:endParaRPr lang="en-US" sz="3200"/>
          </a:p>
        </p:txBody>
      </p:sp>
      <p:sp>
        <p:nvSpPr>
          <p:cNvPr id="620553" name="Rectangle 9"/>
          <p:cNvSpPr>
            <a:spLocks noChangeArrowheads="1"/>
          </p:cNvSpPr>
          <p:nvPr/>
        </p:nvSpPr>
        <p:spPr bwMode="auto">
          <a:xfrm>
            <a:off x="4778375" y="5299075"/>
            <a:ext cx="3476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None/>
              <a:tabLst>
                <a:tab pos="996950" algn="l"/>
              </a:tabLst>
            </a:pPr>
            <a:r>
              <a:rPr lang="ru-RU" sz="3200"/>
              <a:t>-</a:t>
            </a:r>
            <a:endParaRPr lang="en-US" sz="3200"/>
          </a:p>
        </p:txBody>
      </p:sp>
      <p:sp>
        <p:nvSpPr>
          <p:cNvPr id="620554" name="Rectangle 10"/>
          <p:cNvSpPr>
            <a:spLocks noChangeArrowheads="1"/>
          </p:cNvSpPr>
          <p:nvPr/>
        </p:nvSpPr>
        <p:spPr bwMode="auto">
          <a:xfrm>
            <a:off x="5610225" y="1584325"/>
            <a:ext cx="3065463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/>
              <a:t>1 – water-cooled cover; </a:t>
            </a:r>
          </a:p>
          <a:p>
            <a:pPr defTabSz="762000"/>
            <a:r>
              <a:rPr lang="en-US"/>
              <a:t>2 – water-cooled pyrometer shaft; </a:t>
            </a:r>
            <a:br>
              <a:rPr lang="en-US"/>
            </a:br>
            <a:r>
              <a:rPr lang="en-US"/>
              <a:t>3 – vessel steel specimen; </a:t>
            </a:r>
            <a:br>
              <a:rPr lang="en-US"/>
            </a:br>
            <a:r>
              <a:rPr lang="en-US"/>
              <a:t>4 – calorimeter of the specimen; </a:t>
            </a:r>
            <a:br>
              <a:rPr lang="en-US"/>
            </a:br>
            <a:r>
              <a:rPr lang="en-US"/>
              <a:t>5 – ultrasonic sensor</a:t>
            </a:r>
            <a:endParaRPr lang="en-GB"/>
          </a:p>
          <a:p>
            <a:pPr defTabSz="762000"/>
            <a:r>
              <a:rPr lang="en-US"/>
              <a:t>6 –inductor; </a:t>
            </a:r>
          </a:p>
          <a:p>
            <a:pPr defTabSz="762000"/>
            <a:r>
              <a:rPr lang="en-US"/>
              <a:t>7 - melt; </a:t>
            </a:r>
          </a:p>
          <a:p>
            <a:pPr defTabSz="762000"/>
            <a:r>
              <a:rPr lang="en-US"/>
              <a:t>8 – K-type thermocouples; </a:t>
            </a:r>
          </a:p>
          <a:p>
            <a:pPr defTabSz="762000"/>
            <a:r>
              <a:rPr lang="en-US"/>
              <a:t>9 – quartz tube;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GB"/>
          </a:p>
        </p:txBody>
      </p:sp>
      <p:graphicFrame>
        <p:nvGraphicFramePr>
          <p:cNvPr id="620555" name="Object 11"/>
          <p:cNvGraphicFramePr>
            <a:graphicFrameLocks noChangeAspect="1"/>
          </p:cNvGraphicFramePr>
          <p:nvPr/>
        </p:nvGraphicFramePr>
        <p:xfrm>
          <a:off x="622300" y="1143000"/>
          <a:ext cx="4410075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56" name="Точечный рисунок" r:id="rId3" imgW="4409524" imgH="3914286" progId="Paint.Picture">
                  <p:embed/>
                </p:oleObj>
              </mc:Choice>
              <mc:Fallback>
                <p:oleObj name="Точечный рисунок" r:id="rId3" imgW="4409524" imgH="3914286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143000"/>
                        <a:ext cx="4410075" cy="391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81E8E-2F44-43E9-974A-8351EEB867E9}" type="slidenum">
              <a:rPr lang="en-GB"/>
              <a:pPr/>
              <a:t>25</a:t>
            </a:fld>
            <a:endParaRPr lang="en-GB"/>
          </a:p>
        </p:txBody>
      </p:sp>
      <p:pic>
        <p:nvPicPr>
          <p:cNvPr id="62158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" b="15244"/>
          <a:stretch>
            <a:fillRect/>
          </a:stretch>
        </p:blipFill>
        <p:spPr bwMode="auto">
          <a:xfrm>
            <a:off x="230188" y="609600"/>
            <a:ext cx="3616325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570" name="Rectangle 2"/>
          <p:cNvSpPr>
            <a:spLocks noChangeArrowheads="1"/>
          </p:cNvSpPr>
          <p:nvPr/>
        </p:nvSpPr>
        <p:spPr bwMode="auto">
          <a:xfrm>
            <a:off x="4700588" y="1341438"/>
            <a:ext cx="3754437" cy="3644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 Lid</a:t>
            </a:r>
          </a:p>
          <a:p>
            <a:pPr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Water cooled screen</a:t>
            </a:r>
            <a:endParaRPr lang="sa-IN" sz="1800" b="0">
              <a:solidFill>
                <a:srgbClr val="000000"/>
              </a:solidFill>
              <a:ea typeface="Batang" pitchFamily="18" charset="-127"/>
              <a:cs typeface="Mangal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Quartz tube</a:t>
            </a:r>
            <a:endParaRPr lang="sa-IN" sz="1800" b="0">
              <a:solidFill>
                <a:srgbClr val="000000"/>
              </a:solidFill>
              <a:ea typeface="Batang" pitchFamily="18" charset="-127"/>
              <a:cs typeface="Mangal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Cold crucible</a:t>
            </a:r>
            <a:endParaRPr lang="sa-IN" sz="1800" b="0">
              <a:solidFill>
                <a:srgbClr val="000000"/>
              </a:solidFill>
              <a:ea typeface="Batang" pitchFamily="18" charset="-127"/>
              <a:cs typeface="Mangal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Melt</a:t>
            </a:r>
            <a:endParaRPr lang="sa-IN" sz="1800" b="0">
              <a:solidFill>
                <a:srgbClr val="000000"/>
              </a:solidFill>
              <a:ea typeface="Batang" pitchFamily="18" charset="-127"/>
              <a:cs typeface="Mangal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Inductor</a:t>
            </a:r>
            <a:endParaRPr lang="sa-IN" sz="1800" b="0">
              <a:solidFill>
                <a:srgbClr val="000000"/>
              </a:solidFill>
              <a:ea typeface="Batang" pitchFamily="18" charset="-127"/>
              <a:cs typeface="Mangal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TC hot junctions</a:t>
            </a:r>
            <a:endParaRPr lang="sa-IN" sz="1800" b="0">
              <a:solidFill>
                <a:srgbClr val="000000"/>
              </a:solidFill>
              <a:ea typeface="Batang" pitchFamily="18" charset="-127"/>
              <a:cs typeface="Mangal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Vessel steel specimen</a:t>
            </a:r>
            <a:endParaRPr lang="sa-IN" sz="1800" b="0">
              <a:solidFill>
                <a:srgbClr val="000000"/>
              </a:solidFill>
              <a:ea typeface="Batang" pitchFamily="18" charset="-127"/>
              <a:cs typeface="Mangal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Bottom calorimeter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9138" y="368300"/>
            <a:ext cx="7772400" cy="712788"/>
          </a:xfrm>
        </p:spPr>
        <p:txBody>
          <a:bodyPr/>
          <a:lstStyle/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Furnace schematics (3)</a:t>
            </a:r>
          </a:p>
        </p:txBody>
      </p:sp>
      <p:sp>
        <p:nvSpPr>
          <p:cNvPr id="621572" name="Rectangle 4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621573" name="Rectangle 5"/>
          <p:cNvSpPr>
            <a:spLocks noChangeArrowheads="1"/>
          </p:cNvSpPr>
          <p:nvPr/>
        </p:nvSpPr>
        <p:spPr bwMode="auto">
          <a:xfrm>
            <a:off x="5022850" y="5057775"/>
            <a:ext cx="3933825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Simple design</a:t>
            </a:r>
          </a:p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Tested crucible</a:t>
            </a:r>
          </a:p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High efficiency factor of furnace</a:t>
            </a:r>
          </a:p>
        </p:txBody>
      </p:sp>
      <p:sp>
        <p:nvSpPr>
          <p:cNvPr id="621574" name="Rectangle 6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  <a:latin typeface="Trebuchet MS" pitchFamily="34" charset="0"/>
                <a:cs typeface="Times New Roman" pitchFamily="18" charset="0"/>
              </a:rPr>
              <a:t>Interaction at vertically positioned interface</a:t>
            </a:r>
            <a:r>
              <a:rPr lang="ru-RU" sz="2800">
                <a:solidFill>
                  <a:srgbClr val="A50021"/>
                </a:solidFill>
                <a:latin typeface="Trebuchet MS" pitchFamily="34" charset="0"/>
              </a:rPr>
              <a:t> </a:t>
            </a:r>
            <a:endParaRPr lang="en-US" sz="2800">
              <a:solidFill>
                <a:srgbClr val="A50021"/>
              </a:solidFill>
              <a:latin typeface="Trebuchet MS" pitchFamily="34" charset="0"/>
            </a:endParaRPr>
          </a:p>
        </p:txBody>
      </p:sp>
      <p:sp>
        <p:nvSpPr>
          <p:cNvPr id="621575" name="Rectangle 7"/>
          <p:cNvSpPr>
            <a:spLocks noChangeArrowheads="1"/>
          </p:cNvSpPr>
          <p:nvPr/>
        </p:nvSpPr>
        <p:spPr bwMode="auto">
          <a:xfrm>
            <a:off x="4992688" y="6042025"/>
            <a:ext cx="41513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Not enough space for ultrasonic sensor</a:t>
            </a:r>
          </a:p>
        </p:txBody>
      </p:sp>
      <p:sp>
        <p:nvSpPr>
          <p:cNvPr id="621576" name="Rectangle 8"/>
          <p:cNvSpPr>
            <a:spLocks noChangeArrowheads="1"/>
          </p:cNvSpPr>
          <p:nvPr/>
        </p:nvSpPr>
        <p:spPr bwMode="auto">
          <a:xfrm>
            <a:off x="4529138" y="5151438"/>
            <a:ext cx="4079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None/>
              <a:tabLst>
                <a:tab pos="996950" algn="l"/>
              </a:tabLst>
            </a:pPr>
            <a:r>
              <a:rPr lang="ru-RU" sz="3200"/>
              <a:t>+</a:t>
            </a:r>
            <a:endParaRPr lang="en-US" sz="3200"/>
          </a:p>
        </p:txBody>
      </p:sp>
      <p:sp>
        <p:nvSpPr>
          <p:cNvPr id="621577" name="Rectangle 9"/>
          <p:cNvSpPr>
            <a:spLocks noChangeArrowheads="1"/>
          </p:cNvSpPr>
          <p:nvPr/>
        </p:nvSpPr>
        <p:spPr bwMode="auto">
          <a:xfrm>
            <a:off x="4591050" y="5843588"/>
            <a:ext cx="3476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None/>
              <a:tabLst>
                <a:tab pos="996950" algn="l"/>
              </a:tabLst>
            </a:pPr>
            <a:r>
              <a:rPr lang="ru-RU" sz="3200"/>
              <a:t>-</a:t>
            </a:r>
            <a:endParaRPr lang="en-US" sz="3200"/>
          </a:p>
        </p:txBody>
      </p:sp>
      <p:sp>
        <p:nvSpPr>
          <p:cNvPr id="621582" name="Line 14"/>
          <p:cNvSpPr>
            <a:spLocks noChangeShapeType="1"/>
          </p:cNvSpPr>
          <p:nvPr/>
        </p:nvSpPr>
        <p:spPr bwMode="auto">
          <a:xfrm flipH="1" flipV="1">
            <a:off x="3163888" y="1219200"/>
            <a:ext cx="1436687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83" name="Line 15"/>
          <p:cNvSpPr>
            <a:spLocks noChangeShapeType="1"/>
          </p:cNvSpPr>
          <p:nvPr/>
        </p:nvSpPr>
        <p:spPr bwMode="auto">
          <a:xfrm flipH="1" flipV="1">
            <a:off x="2235200" y="1754188"/>
            <a:ext cx="2293938" cy="204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85" name="Line 17"/>
          <p:cNvSpPr>
            <a:spLocks noChangeShapeType="1"/>
          </p:cNvSpPr>
          <p:nvPr/>
        </p:nvSpPr>
        <p:spPr bwMode="auto">
          <a:xfrm flipH="1" flipV="1">
            <a:off x="2887663" y="2046288"/>
            <a:ext cx="1655762" cy="319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86" name="Line 18"/>
          <p:cNvSpPr>
            <a:spLocks noChangeShapeType="1"/>
          </p:cNvSpPr>
          <p:nvPr/>
        </p:nvSpPr>
        <p:spPr bwMode="auto">
          <a:xfrm flipH="1" flipV="1">
            <a:off x="2643188" y="2614613"/>
            <a:ext cx="1870075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87" name="Line 19"/>
          <p:cNvSpPr>
            <a:spLocks noChangeShapeType="1"/>
          </p:cNvSpPr>
          <p:nvPr/>
        </p:nvSpPr>
        <p:spPr bwMode="auto">
          <a:xfrm flipH="1" flipV="1">
            <a:off x="2411413" y="3106738"/>
            <a:ext cx="2146300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90" name="Line 22"/>
          <p:cNvSpPr>
            <a:spLocks noChangeShapeType="1"/>
          </p:cNvSpPr>
          <p:nvPr/>
        </p:nvSpPr>
        <p:spPr bwMode="auto">
          <a:xfrm flipH="1" flipV="1">
            <a:off x="3121025" y="3251200"/>
            <a:ext cx="1450975" cy="392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91" name="Line 23"/>
          <p:cNvSpPr>
            <a:spLocks noChangeShapeType="1"/>
          </p:cNvSpPr>
          <p:nvPr/>
        </p:nvSpPr>
        <p:spPr bwMode="auto">
          <a:xfrm flipH="1" flipV="1">
            <a:off x="2162175" y="3571875"/>
            <a:ext cx="2452688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92" name="Line 24"/>
          <p:cNvSpPr>
            <a:spLocks noChangeShapeType="1"/>
          </p:cNvSpPr>
          <p:nvPr/>
        </p:nvSpPr>
        <p:spPr bwMode="auto">
          <a:xfrm flipH="1" flipV="1">
            <a:off x="2119313" y="3744913"/>
            <a:ext cx="2452687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94" name="Line 26"/>
          <p:cNvSpPr>
            <a:spLocks noChangeShapeType="1"/>
          </p:cNvSpPr>
          <p:nvPr/>
        </p:nvSpPr>
        <p:spPr bwMode="auto">
          <a:xfrm flipH="1" flipV="1">
            <a:off x="2322513" y="4137025"/>
            <a:ext cx="2278062" cy="696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778EC-BAEE-4CE8-BEB6-4188336F6B6C}" type="slidenum">
              <a:rPr lang="en-GB"/>
              <a:pPr/>
              <a:t>26</a:t>
            </a:fld>
            <a:endParaRPr lang="en-GB"/>
          </a:p>
        </p:txBody>
      </p:sp>
      <p:sp>
        <p:nvSpPr>
          <p:cNvPr id="646149" name="Rectangle 5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646151" name="Rectangle 7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  <a:latin typeface="Trebuchet MS" pitchFamily="34" charset="0"/>
                <a:cs typeface="Times New Roman" pitchFamily="18" charset="0"/>
              </a:rPr>
              <a:t>Interaction at vertically positioned interface</a:t>
            </a:r>
            <a:r>
              <a:rPr lang="ru-RU" sz="2800">
                <a:solidFill>
                  <a:srgbClr val="A50021"/>
                </a:solidFill>
                <a:latin typeface="Trebuchet MS" pitchFamily="34" charset="0"/>
              </a:rPr>
              <a:t> </a:t>
            </a:r>
            <a:endParaRPr lang="en-US" sz="2800">
              <a:solidFill>
                <a:srgbClr val="A50021"/>
              </a:solidFill>
              <a:latin typeface="Trebuchet MS" pitchFamily="34" charset="0"/>
            </a:endParaRPr>
          </a:p>
        </p:txBody>
      </p:sp>
      <p:pic>
        <p:nvPicPr>
          <p:cNvPr id="646164" name="Picture 20" descr="T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328738"/>
            <a:ext cx="6310313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6166" name="Rectangle 22"/>
          <p:cNvSpPr>
            <a:spLocks noChangeArrowheads="1"/>
          </p:cNvSpPr>
          <p:nvPr/>
        </p:nvSpPr>
        <p:spPr bwMode="auto">
          <a:xfrm>
            <a:off x="1550988" y="687388"/>
            <a:ext cx="60150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/>
          <a:p>
            <a:r>
              <a:rPr lang="en-US" sz="2000">
                <a:solidFill>
                  <a:srgbClr val="000066"/>
                </a:solidFill>
              </a:rPr>
              <a:t>Pre-test DNS of molten pool and vessel specimen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4460-9955-4B8F-B316-9DCFA36AE9E4}" type="slidenum">
              <a:rPr lang="en-GB"/>
              <a:pPr/>
              <a:t>27</a:t>
            </a:fld>
            <a:endParaRPr lang="en-GB"/>
          </a:p>
        </p:txBody>
      </p:sp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768350" y="1762125"/>
            <a:ext cx="68199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indent="20638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GB" sz="2000">
                <a:solidFill>
                  <a:srgbClr val="A50021"/>
                </a:solidFill>
              </a:rPr>
              <a:t>Principle test procedure</a:t>
            </a:r>
          </a:p>
        </p:txBody>
      </p:sp>
      <p:sp>
        <p:nvSpPr>
          <p:cNvPr id="624643" name="Rectangle 3"/>
          <p:cNvSpPr>
            <a:spLocks noChangeArrowheads="1"/>
          </p:cNvSpPr>
          <p:nvPr/>
        </p:nvSpPr>
        <p:spPr bwMode="auto">
          <a:xfrm>
            <a:off x="720725" y="2473325"/>
            <a:ext cx="7799388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 Furnace schematics corresponds to</a:t>
            </a:r>
            <a:r>
              <a:rPr lang="ru-RU" sz="2000" b="0">
                <a:solidFill>
                  <a:srgbClr val="000066"/>
                </a:solidFill>
              </a:rPr>
              <a:t> </a:t>
            </a:r>
            <a:r>
              <a:rPr lang="en-US" sz="2000" b="0">
                <a:solidFill>
                  <a:srgbClr val="000066"/>
                </a:solidFill>
              </a:rPr>
              <a:t>MC </a:t>
            </a:r>
            <a:r>
              <a:rPr lang="ru-RU" sz="2000" b="0">
                <a:solidFill>
                  <a:srgbClr val="000066"/>
                </a:solidFill>
              </a:rPr>
              <a:t>11</a:t>
            </a:r>
            <a:r>
              <a:rPr lang="en-US" sz="2000" b="0">
                <a:solidFill>
                  <a:srgbClr val="000066"/>
                </a:solidFill>
              </a:rPr>
              <a:t> with steam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Specimen surface is positioned horizontally</a:t>
            </a:r>
            <a:endParaRPr lang="ru-RU" sz="2000" b="0">
              <a:solidFill>
                <a:srgbClr val="000066"/>
              </a:solidFill>
            </a:endParaRP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 </a:t>
            </a:r>
            <a:r>
              <a:rPr lang="ru-RU" sz="2000" b="0">
                <a:solidFill>
                  <a:srgbClr val="000066"/>
                </a:solidFill>
              </a:rPr>
              <a:t>С-30 </a:t>
            </a:r>
            <a:r>
              <a:rPr lang="en-US" sz="2000" b="0">
                <a:solidFill>
                  <a:srgbClr val="000066"/>
                </a:solidFill>
              </a:rPr>
              <a:t>melt is prepared in the inert atmosphere</a:t>
            </a:r>
            <a:endParaRPr lang="ru-RU" sz="2000" b="0">
              <a:solidFill>
                <a:srgbClr val="000066"/>
              </a:solidFill>
            </a:endParaRP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 Melt is exposed during 10 hours in order to form the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 interaction zone</a:t>
            </a:r>
            <a:endParaRPr lang="ru-RU" sz="2000" b="0">
              <a:solidFill>
                <a:srgbClr val="000066"/>
              </a:solidFill>
            </a:endParaRP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 Steam is supplied into the furnace after ablation saturation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 Evolution of interaction zone is estimated by thermocouple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 readings, ultrasonic sounding and post test analysis</a:t>
            </a:r>
            <a:endParaRPr lang="ru-RU" sz="2000" b="0">
              <a:solidFill>
                <a:srgbClr val="000066"/>
              </a:solidFill>
            </a:endParaRPr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  <a:latin typeface="Trebuchet MS" pitchFamily="34" charset="0"/>
                <a:cs typeface="Times New Roman" pitchFamily="18" charset="0"/>
              </a:rPr>
              <a:t>Interaction at molten corium oxidation transients </a:t>
            </a:r>
          </a:p>
        </p:txBody>
      </p:sp>
      <p:sp>
        <p:nvSpPr>
          <p:cNvPr id="624645" name="Rectangle 5"/>
          <p:cNvSpPr>
            <a:spLocks noChangeArrowheads="1"/>
          </p:cNvSpPr>
          <p:nvPr/>
        </p:nvSpPr>
        <p:spPr bwMode="auto">
          <a:xfrm>
            <a:off x="209550" y="768350"/>
            <a:ext cx="8934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000">
                <a:solidFill>
                  <a:srgbClr val="000066"/>
                </a:solidFill>
              </a:rPr>
              <a:t>Vessel steel ablation during molten corium oxidation by steam (1)</a:t>
            </a:r>
            <a:br>
              <a:rPr lang="en-US" sz="2000">
                <a:solidFill>
                  <a:srgbClr val="000066"/>
                </a:solidFill>
              </a:rPr>
            </a:br>
            <a:endParaRPr lang="en-US" sz="20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1469-390F-4459-A3D7-A0647FBF4D4F}" type="slidenum">
              <a:rPr lang="en-GB"/>
              <a:pPr/>
              <a:t>28</a:t>
            </a:fld>
            <a:endParaRPr lang="en-GB"/>
          </a:p>
        </p:txBody>
      </p:sp>
      <p:pic>
        <p:nvPicPr>
          <p:cNvPr id="628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6" b="13261"/>
          <a:stretch>
            <a:fillRect/>
          </a:stretch>
        </p:blipFill>
        <p:spPr bwMode="auto">
          <a:xfrm>
            <a:off x="3721100" y="1552575"/>
            <a:ext cx="214312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87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5727" b="6236"/>
          <a:stretch>
            <a:fillRect/>
          </a:stretch>
        </p:blipFill>
        <p:spPr bwMode="auto">
          <a:xfrm>
            <a:off x="360363" y="1490663"/>
            <a:ext cx="2925762" cy="24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8740" name="Rectangle 4"/>
          <p:cNvSpPr>
            <a:spLocks noChangeArrowheads="1"/>
          </p:cNvSpPr>
          <p:nvPr/>
        </p:nvSpPr>
        <p:spPr bwMode="auto">
          <a:xfrm>
            <a:off x="263525" y="0"/>
            <a:ext cx="85931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  <a:latin typeface="Trebuchet MS" pitchFamily="34" charset="0"/>
                <a:cs typeface="Times New Roman" pitchFamily="18" charset="0"/>
              </a:rPr>
              <a:t>Interaction at molten corium oxidation transients </a:t>
            </a:r>
          </a:p>
        </p:txBody>
      </p:sp>
      <p:sp>
        <p:nvSpPr>
          <p:cNvPr id="628741" name="Rectangle 5"/>
          <p:cNvSpPr>
            <a:spLocks noChangeArrowheads="1"/>
          </p:cNvSpPr>
          <p:nvPr/>
        </p:nvSpPr>
        <p:spPr bwMode="auto">
          <a:xfrm>
            <a:off x="0" y="635000"/>
            <a:ext cx="8934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000">
                <a:solidFill>
                  <a:srgbClr val="000066"/>
                </a:solidFill>
              </a:rPr>
              <a:t>Vessel steel ablation during molten corium oxidation by steam</a:t>
            </a:r>
            <a:r>
              <a:rPr lang="ru-RU" sz="2000">
                <a:solidFill>
                  <a:srgbClr val="000066"/>
                </a:solidFill>
              </a:rPr>
              <a:t> (</a:t>
            </a:r>
            <a:r>
              <a:rPr lang="en-US" sz="2000">
                <a:solidFill>
                  <a:srgbClr val="000066"/>
                </a:solidFill>
              </a:rPr>
              <a:t>2</a:t>
            </a:r>
            <a:r>
              <a:rPr lang="ru-RU" sz="2000">
                <a:solidFill>
                  <a:srgbClr val="000066"/>
                </a:solidFill>
              </a:rPr>
              <a:t>)</a:t>
            </a:r>
            <a:endParaRPr lang="en-US" sz="2000">
              <a:solidFill>
                <a:srgbClr val="000066"/>
              </a:solidFill>
            </a:endParaRPr>
          </a:p>
          <a:p>
            <a:pPr algn="ctr" defTabSz="762000"/>
            <a:endParaRPr lang="en-US" sz="2000">
              <a:solidFill>
                <a:srgbClr val="000066"/>
              </a:solidFill>
            </a:endParaRPr>
          </a:p>
        </p:txBody>
      </p:sp>
      <p:graphicFrame>
        <p:nvGraphicFramePr>
          <p:cNvPr id="628742" name="Group 6"/>
          <p:cNvGraphicFramePr>
            <a:graphicFrameLocks noGrp="1"/>
          </p:cNvGraphicFramePr>
          <p:nvPr/>
        </p:nvGraphicFramePr>
        <p:xfrm>
          <a:off x="5962650" y="1693863"/>
          <a:ext cx="2906713" cy="854075"/>
        </p:xfrm>
        <a:graphic>
          <a:graphicData uri="http://schemas.openxmlformats.org/drawingml/2006/table">
            <a:tbl>
              <a:tblPr/>
              <a:tblGrid>
                <a:gridCol w="601663"/>
                <a:gridCol w="576262"/>
                <a:gridCol w="576263"/>
                <a:gridCol w="576262"/>
                <a:gridCol w="57626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Zr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Cr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mass.%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25.6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58.3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2.3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mol.%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56.7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8773" name="Group 37"/>
          <p:cNvGraphicFramePr>
            <a:graphicFrameLocks noGrp="1"/>
          </p:cNvGraphicFramePr>
          <p:nvPr/>
        </p:nvGraphicFramePr>
        <p:xfrm>
          <a:off x="6021388" y="2801938"/>
          <a:ext cx="2906712" cy="854075"/>
        </p:xfrm>
        <a:graphic>
          <a:graphicData uri="http://schemas.openxmlformats.org/drawingml/2006/table">
            <a:tbl>
              <a:tblPr/>
              <a:tblGrid>
                <a:gridCol w="601662"/>
                <a:gridCol w="576263"/>
                <a:gridCol w="576262"/>
                <a:gridCol w="576263"/>
                <a:gridCol w="57626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Ni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Mn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Si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mass.%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0.7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0.5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0.3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mol.%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0.5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0.6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6.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8804" name="Rectangle 68"/>
          <p:cNvSpPr>
            <a:spLocks noChangeArrowheads="1"/>
          </p:cNvSpPr>
          <p:nvPr/>
        </p:nvSpPr>
        <p:spPr bwMode="auto">
          <a:xfrm>
            <a:off x="2633663" y="2571750"/>
            <a:ext cx="133350" cy="134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8805" name="Rectangle 69"/>
          <p:cNvSpPr>
            <a:spLocks noChangeArrowheads="1"/>
          </p:cNvSpPr>
          <p:nvPr/>
        </p:nvSpPr>
        <p:spPr bwMode="auto">
          <a:xfrm>
            <a:off x="608013" y="890588"/>
            <a:ext cx="271621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/>
            <a:r>
              <a:rPr lang="en-US" sz="2000">
                <a:solidFill>
                  <a:srgbClr val="990033"/>
                </a:solidFill>
              </a:rPr>
              <a:t>Experiment</a:t>
            </a:r>
            <a:r>
              <a:rPr lang="ru-RU" sz="2000">
                <a:solidFill>
                  <a:srgbClr val="990033"/>
                </a:solidFill>
              </a:rPr>
              <a:t> </a:t>
            </a:r>
            <a:r>
              <a:rPr lang="en-US" sz="2000">
                <a:solidFill>
                  <a:srgbClr val="990033"/>
                </a:solidFill>
              </a:rPr>
              <a:t>MC6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628806" name="Rectangle 70"/>
          <p:cNvSpPr>
            <a:spLocks noChangeArrowheads="1"/>
          </p:cNvSpPr>
          <p:nvPr/>
        </p:nvSpPr>
        <p:spPr bwMode="auto">
          <a:xfrm>
            <a:off x="442913" y="4305300"/>
            <a:ext cx="8345487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 Interaction zone approximately corresponds to MC</a:t>
            </a:r>
            <a:r>
              <a:rPr lang="ru-RU" sz="2000" b="0">
                <a:solidFill>
                  <a:srgbClr val="000066"/>
                </a:solidFill>
              </a:rPr>
              <a:t> </a:t>
            </a:r>
            <a:r>
              <a:rPr lang="en-US" sz="2000" b="0">
                <a:solidFill>
                  <a:srgbClr val="000066"/>
                </a:solidFill>
              </a:rPr>
              <a:t>6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 What happened with IZ after oxidation?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 Heat release?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Further corrosion?</a:t>
            </a:r>
            <a:endParaRPr lang="ru-RU" sz="2000" b="0">
              <a:solidFill>
                <a:srgbClr val="000066"/>
              </a:solidFill>
            </a:endParaRPr>
          </a:p>
        </p:txBody>
      </p:sp>
      <p:sp>
        <p:nvSpPr>
          <p:cNvPr id="628807" name="Freeform 71"/>
          <p:cNvSpPr>
            <a:spLocks/>
          </p:cNvSpPr>
          <p:nvPr/>
        </p:nvSpPr>
        <p:spPr bwMode="auto">
          <a:xfrm>
            <a:off x="2743200" y="1574800"/>
            <a:ext cx="982663" cy="2100263"/>
          </a:xfrm>
          <a:custGeom>
            <a:avLst/>
            <a:gdLst>
              <a:gd name="T0" fmla="*/ 21 w 619"/>
              <a:gd name="T1" fmla="*/ 608 h 1323"/>
              <a:gd name="T2" fmla="*/ 619 w 619"/>
              <a:gd name="T3" fmla="*/ 0 h 1323"/>
              <a:gd name="T4" fmla="*/ 608 w 619"/>
              <a:gd name="T5" fmla="*/ 1323 h 1323"/>
              <a:gd name="T6" fmla="*/ 0 w 619"/>
              <a:gd name="T7" fmla="*/ 715 h 1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9" h="1323">
                <a:moveTo>
                  <a:pt x="21" y="608"/>
                </a:moveTo>
                <a:lnTo>
                  <a:pt x="619" y="0"/>
                </a:lnTo>
                <a:lnTo>
                  <a:pt x="608" y="1323"/>
                </a:lnTo>
                <a:lnTo>
                  <a:pt x="0" y="715"/>
                </a:lnTo>
              </a:path>
            </a:pathLst>
          </a:custGeom>
          <a:noFill/>
          <a:ln w="12700" cap="flat" cmpd="sng">
            <a:solidFill>
              <a:srgbClr val="800000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17C60-EAB5-4A7E-A99F-19DC499229D4}" type="slidenum">
              <a:rPr lang="en-GB"/>
              <a:pPr/>
              <a:t>29</a:t>
            </a:fld>
            <a:endParaRPr lang="en-GB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7063"/>
            <a:ext cx="9144000" cy="639762"/>
          </a:xfrm>
        </p:spPr>
        <p:txBody>
          <a:bodyPr/>
          <a:lstStyle/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Vessel steel ablation during molten corium oxidation by steam (3)</a:t>
            </a:r>
            <a:br>
              <a:rPr lang="en-US" sz="2000">
                <a:solidFill>
                  <a:srgbClr val="000066"/>
                </a:solidFill>
                <a:latin typeface="Arial" pitchFamily="34" charset="0"/>
              </a:rPr>
            </a:br>
            <a:endParaRPr lang="en-US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6691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473075" y="1096963"/>
            <a:ext cx="34766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800">
                <a:solidFill>
                  <a:srgbClr val="A50021"/>
                </a:solidFill>
              </a:rPr>
              <a:t>Furnace schematics in MC-11</a:t>
            </a:r>
            <a:endParaRPr lang="en-GB" sz="1800">
              <a:solidFill>
                <a:srgbClr val="A50021"/>
              </a:solidFill>
            </a:endParaRPr>
          </a:p>
        </p:txBody>
      </p:sp>
      <p:sp>
        <p:nvSpPr>
          <p:cNvPr id="626693" name="Rectangle 5"/>
          <p:cNvSpPr>
            <a:spLocks noChangeArrowheads="1"/>
          </p:cNvSpPr>
          <p:nvPr/>
        </p:nvSpPr>
        <p:spPr bwMode="auto">
          <a:xfrm>
            <a:off x="4114800" y="1103313"/>
            <a:ext cx="50292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800">
                <a:solidFill>
                  <a:srgbClr val="A50021"/>
                </a:solidFill>
              </a:rPr>
              <a:t>System of gas/steam supply and removal</a:t>
            </a:r>
            <a:endParaRPr lang="en-GB" sz="1800">
              <a:solidFill>
                <a:srgbClr val="A50021"/>
              </a:solidFill>
            </a:endParaRPr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231775" y="5049838"/>
            <a:ext cx="4468813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>1 – steam vent from the furnace; 2 – steam line; </a:t>
            </a:r>
            <a:br>
              <a:rPr lang="en-US" sz="1200"/>
            </a:br>
            <a:r>
              <a:rPr lang="en-US" sz="1200"/>
              <a:t>3 – lid; 4- water-cooled cover; 5 – quartz tube; </a:t>
            </a:r>
            <a:br>
              <a:rPr lang="en-US" sz="1200"/>
            </a:br>
            <a:r>
              <a:rPr lang="en-US" sz="1200"/>
              <a:t>6– water-cooled electromagnetic screen; </a:t>
            </a:r>
            <a:br>
              <a:rPr lang="en-US" sz="1200"/>
            </a:br>
            <a:r>
              <a:rPr lang="en-US" sz="1200"/>
              <a:t>7 – crucible sections; 8 – inductor; 9 – melt; </a:t>
            </a:r>
            <a:br>
              <a:rPr lang="en-US" sz="1200"/>
            </a:br>
            <a:r>
              <a:rPr lang="en-US" sz="1200"/>
              <a:t>10 – acoustic defect; 11 – thermal insulation of the specimen; 12 – top specimen calorimeter; 13 – bottom specimen calorimeter; 14 – US sensor.</a:t>
            </a:r>
            <a:endParaRPr lang="en-GB" sz="1200" u="sng">
              <a:solidFill>
                <a:srgbClr val="FF0066"/>
              </a:solidFill>
            </a:endParaRPr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4675188" y="4673600"/>
            <a:ext cx="44688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>1 – tanks with Ar, N</a:t>
            </a:r>
            <a:r>
              <a:rPr lang="en-US" sz="1200" baseline="-25000"/>
              <a:t>2</a:t>
            </a:r>
            <a:r>
              <a:rPr lang="en-US" sz="1200"/>
              <a:t>;  2 – steam generator; 3 – heated steam supply line; 4 – quartz tube for steam supply into the furnace; 5 – steam condenser; 6 – condensate collector; 7 – condensate drop catcher; 8 - ejector; </a:t>
            </a:r>
            <a:br>
              <a:rPr lang="en-US" sz="1200"/>
            </a:br>
            <a:r>
              <a:rPr lang="en-US" sz="1200"/>
              <a:t>9 – large-area filter (LAF); 10 – silica gel drier; 11 – medium-area filter (MAF); 12 – electrochemical sensors of oxygen and hydrogen; 13 – vacuum receiver; 14 – mass-spectrometer; 15 – weight sensor 16 – hydro lock; 17 – vacuum gas burettes; 18 - medium-area filter (MAF).</a:t>
            </a:r>
            <a:endParaRPr lang="en-GB" sz="1200"/>
          </a:p>
        </p:txBody>
      </p:sp>
      <p:pic>
        <p:nvPicPr>
          <p:cNvPr id="6266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1482725"/>
            <a:ext cx="4659312" cy="3208338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697" name="Picture 9" descr="MC11печь 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r="14494"/>
          <a:stretch>
            <a:fillRect/>
          </a:stretch>
        </p:blipFill>
        <p:spPr bwMode="auto">
          <a:xfrm>
            <a:off x="212725" y="1587500"/>
            <a:ext cx="3751263" cy="3398838"/>
          </a:xfrm>
          <a:prstGeom prst="rect">
            <a:avLst/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6698" name="Rectangle 10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  <a:latin typeface="Trebuchet MS" pitchFamily="34" charset="0"/>
                <a:cs typeface="Times New Roman" pitchFamily="18" charset="0"/>
              </a:rPr>
              <a:t>Interaction at molten corium oxidation transients 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23C90-71CF-4F8B-B55C-5B73F31B7DEA}" type="slidenum">
              <a:rPr lang="en-GB"/>
              <a:pPr/>
              <a:t>3</a:t>
            </a:fld>
            <a:endParaRPr lang="en-GB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25" y="0"/>
            <a:ext cx="7772400" cy="639763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METCOR project general information</a:t>
            </a:r>
          </a:p>
        </p:txBody>
      </p:sp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7691438" y="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endParaRPr lang="ru-RU" sz="2000">
              <a:solidFill>
                <a:srgbClr val="A50021"/>
              </a:solidFill>
            </a:endParaRPr>
          </a:p>
        </p:txBody>
      </p:sp>
      <p:sp>
        <p:nvSpPr>
          <p:cNvPr id="486406" name="Rectangle 6"/>
          <p:cNvSpPr>
            <a:spLocks noChangeArrowheads="1"/>
          </p:cNvSpPr>
          <p:nvPr/>
        </p:nvSpPr>
        <p:spPr bwMode="auto">
          <a:xfrm>
            <a:off x="438150" y="1900238"/>
            <a:ext cx="8066088" cy="120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defTabSz="762000">
              <a:buFont typeface="Wingdings" pitchFamily="2" charset="2"/>
              <a:buChar char="Ø"/>
            </a:pPr>
            <a:r>
              <a:rPr lang="en-US" sz="2400" b="0">
                <a:solidFill>
                  <a:srgbClr val="000066"/>
                </a:solidFill>
              </a:rPr>
              <a:t> Qualification and quantification of physicochemical</a:t>
            </a:r>
            <a:br>
              <a:rPr lang="en-US" sz="2400" b="0">
                <a:solidFill>
                  <a:srgbClr val="000066"/>
                </a:solidFill>
              </a:rPr>
            </a:br>
            <a:r>
              <a:rPr lang="en-US" sz="2400" b="0">
                <a:solidFill>
                  <a:srgbClr val="000066"/>
                </a:solidFill>
              </a:rPr>
              <a:t>    phenomena of corium melt interactions with reactor</a:t>
            </a:r>
            <a:br>
              <a:rPr lang="en-US" sz="2400" b="0">
                <a:solidFill>
                  <a:srgbClr val="000066"/>
                </a:solidFill>
              </a:rPr>
            </a:br>
            <a:r>
              <a:rPr lang="en-US" sz="2400" b="0">
                <a:solidFill>
                  <a:srgbClr val="000066"/>
                </a:solidFill>
              </a:rPr>
              <a:t>    vessel steel</a:t>
            </a:r>
            <a:r>
              <a:rPr lang="en-GB" sz="2400" b="0">
                <a:solidFill>
                  <a:srgbClr val="000066"/>
                </a:solidFill>
              </a:rPr>
              <a:t> </a:t>
            </a:r>
            <a:endParaRPr lang="en-US" sz="2400" b="0">
              <a:solidFill>
                <a:srgbClr val="000066"/>
              </a:solidFill>
            </a:endParaRPr>
          </a:p>
        </p:txBody>
      </p:sp>
      <p:sp>
        <p:nvSpPr>
          <p:cNvPr id="486407" name="Rectangle 7"/>
          <p:cNvSpPr>
            <a:spLocks noChangeArrowheads="1"/>
          </p:cNvSpPr>
          <p:nvPr/>
        </p:nvSpPr>
        <p:spPr bwMode="auto">
          <a:xfrm>
            <a:off x="304800" y="3238500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/>
            <a:r>
              <a:rPr lang="en-US" sz="2400">
                <a:solidFill>
                  <a:srgbClr val="A50021"/>
                </a:solidFill>
              </a:rPr>
              <a:t>Experimental data application:</a:t>
            </a:r>
            <a:r>
              <a:rPr lang="en-GB" sz="2400">
                <a:solidFill>
                  <a:srgbClr val="A50021"/>
                </a:solidFill>
              </a:rPr>
              <a:t> </a:t>
            </a:r>
            <a:endParaRPr lang="en-US" sz="2400">
              <a:solidFill>
                <a:srgbClr val="A50021"/>
              </a:solidFill>
            </a:endParaRPr>
          </a:p>
        </p:txBody>
      </p:sp>
      <p:sp>
        <p:nvSpPr>
          <p:cNvPr id="486409" name="Rectangle 9"/>
          <p:cNvSpPr>
            <a:spLocks noChangeArrowheads="1"/>
          </p:cNvSpPr>
          <p:nvPr/>
        </p:nvSpPr>
        <p:spPr bwMode="auto">
          <a:xfrm>
            <a:off x="461963" y="4130675"/>
            <a:ext cx="82565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0">
                <a:solidFill>
                  <a:srgbClr val="000066"/>
                </a:solidFill>
              </a:rPr>
              <a:t> Analysis of in-vessel corium retention (IVR)</a:t>
            </a:r>
          </a:p>
          <a:p>
            <a:pPr>
              <a:buFont typeface="Wingdings" pitchFamily="2" charset="2"/>
              <a:buNone/>
            </a:pPr>
            <a:endParaRPr lang="en-GB" sz="2400" b="0">
              <a:solidFill>
                <a:srgbClr val="000066"/>
              </a:solidFill>
            </a:endParaRPr>
          </a:p>
        </p:txBody>
      </p:sp>
      <p:sp>
        <p:nvSpPr>
          <p:cNvPr id="486410" name="Rectangle 10"/>
          <p:cNvSpPr>
            <a:spLocks noChangeArrowheads="1"/>
          </p:cNvSpPr>
          <p:nvPr/>
        </p:nvSpPr>
        <p:spPr bwMode="auto">
          <a:xfrm>
            <a:off x="309563" y="136366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r>
              <a:rPr lang="en-US" sz="2400">
                <a:solidFill>
                  <a:srgbClr val="A50021"/>
                </a:solidFill>
              </a:rPr>
              <a:t>Project objectives:</a:t>
            </a:r>
            <a:r>
              <a:rPr lang="en-GB" sz="2400">
                <a:solidFill>
                  <a:srgbClr val="A50021"/>
                </a:solidFill>
              </a:rPr>
              <a:t> </a:t>
            </a:r>
            <a:endParaRPr lang="en-US" sz="24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B02C0-AEA9-4E24-B4BD-99979D487608}" type="slidenum">
              <a:rPr lang="en-GB"/>
              <a:pPr/>
              <a:t>30</a:t>
            </a:fld>
            <a:endParaRPr lang="en-GB"/>
          </a:p>
        </p:txBody>
      </p:sp>
      <p:sp>
        <p:nvSpPr>
          <p:cNvPr id="630786" name="Rectangle 2"/>
          <p:cNvSpPr>
            <a:spLocks noChangeArrowheads="1"/>
          </p:cNvSpPr>
          <p:nvPr/>
        </p:nvSpPr>
        <p:spPr bwMode="auto">
          <a:xfrm>
            <a:off x="296863" y="0"/>
            <a:ext cx="85931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  <a:latin typeface="Trebuchet MS" pitchFamily="34" charset="0"/>
                <a:cs typeface="Times New Roman" pitchFamily="18" charset="0"/>
              </a:rPr>
              <a:t>Interaction at molten corium oxidation transients </a:t>
            </a: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0" y="809625"/>
            <a:ext cx="8934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000">
                <a:solidFill>
                  <a:srgbClr val="000066"/>
                </a:solidFill>
              </a:rPr>
              <a:t>Corium surface oxidation influence on the heat fluxes into the vessel </a:t>
            </a:r>
            <a:r>
              <a:rPr lang="ru-RU" sz="2000">
                <a:solidFill>
                  <a:srgbClr val="000066"/>
                </a:solidFill>
              </a:rPr>
              <a:t>(1)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630788" name="Rectangle 4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630789" name="Rectangle 5"/>
          <p:cNvSpPr>
            <a:spLocks noChangeArrowheads="1"/>
          </p:cNvSpPr>
          <p:nvPr/>
        </p:nvSpPr>
        <p:spPr bwMode="auto">
          <a:xfrm>
            <a:off x="0" y="1338263"/>
            <a:ext cx="9032875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spcBef>
                <a:spcPct val="40000"/>
              </a:spcBef>
              <a:tabLst>
                <a:tab pos="457200" algn="l"/>
              </a:tabLst>
            </a:pPr>
            <a:endParaRPr lang="en-GB" sz="2000" b="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spcBef>
                <a:spcPct val="40000"/>
              </a:spcBef>
              <a:tabLst>
                <a:tab pos="457200" algn="l"/>
              </a:tabLst>
            </a:pPr>
            <a:r>
              <a:rPr lang="en-US" sz="2000">
                <a:solidFill>
                  <a:srgbClr val="A50021"/>
                </a:solidFill>
              </a:rPr>
              <a:t>  Methodology</a:t>
            </a:r>
          </a:p>
          <a:p>
            <a:pPr defTabSz="762000">
              <a:lnSpc>
                <a:spcPct val="110000"/>
              </a:lnSpc>
              <a:spcBef>
                <a:spcPct val="40000"/>
              </a:spcBef>
              <a:tabLst>
                <a:tab pos="457200" algn="l"/>
              </a:tabLst>
            </a:pPr>
            <a:endParaRPr lang="en-GB" sz="2000">
              <a:solidFill>
                <a:srgbClr val="A50021"/>
              </a:solidFill>
            </a:endParaRPr>
          </a:p>
          <a:p>
            <a:pPr defTabSz="762000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 b="0">
                <a:solidFill>
                  <a:srgbClr val="000066"/>
                </a:solidFill>
              </a:rPr>
              <a:t>Melt-induced thermal loads on the surface of water-cooled probe are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determined during oxidation transient. Melt interaction with vessel steel is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not examined</a:t>
            </a:r>
            <a:endParaRPr lang="en-GB" sz="2000" b="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 b="0">
                <a:solidFill>
                  <a:srgbClr val="000066"/>
                </a:solidFill>
              </a:rPr>
              <a:t>Oxidation rate is  determined by on-line measurement of the gas flow-rates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and compositions</a:t>
            </a:r>
          </a:p>
          <a:p>
            <a:pPr defTabSz="762000"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  <a:tabLst>
                <a:tab pos="457200" algn="l"/>
              </a:tabLst>
            </a:pPr>
            <a:endParaRPr lang="en-US" sz="20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6BF08-86E5-493E-BE6B-C823CCE00628}" type="slidenum">
              <a:rPr lang="en-GB"/>
              <a:pPr/>
              <a:t>31</a:t>
            </a:fld>
            <a:endParaRPr lang="en-GB"/>
          </a:p>
        </p:txBody>
      </p:sp>
      <p:sp>
        <p:nvSpPr>
          <p:cNvPr id="632834" name="Rectangle 2"/>
          <p:cNvSpPr>
            <a:spLocks noChangeArrowheads="1"/>
          </p:cNvSpPr>
          <p:nvPr/>
        </p:nvSpPr>
        <p:spPr bwMode="auto">
          <a:xfrm>
            <a:off x="0" y="0"/>
            <a:ext cx="87312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  <a:latin typeface="Trebuchet MS" pitchFamily="34" charset="0"/>
                <a:cs typeface="Times New Roman" pitchFamily="18" charset="0"/>
              </a:rPr>
              <a:t>Interaction at molten corium oxidation transients </a:t>
            </a:r>
          </a:p>
        </p:txBody>
      </p:sp>
      <p:sp>
        <p:nvSpPr>
          <p:cNvPr id="632835" name="Rectangle 3"/>
          <p:cNvSpPr>
            <a:spLocks noChangeArrowheads="1"/>
          </p:cNvSpPr>
          <p:nvPr/>
        </p:nvSpPr>
        <p:spPr bwMode="auto">
          <a:xfrm>
            <a:off x="0" y="469900"/>
            <a:ext cx="8934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000">
                <a:solidFill>
                  <a:srgbClr val="000066"/>
                </a:solidFill>
              </a:rPr>
              <a:t>Corium surface oxidation influence on the heat fluxes into the vessel</a:t>
            </a:r>
            <a:r>
              <a:rPr lang="ru-RU" sz="2000">
                <a:solidFill>
                  <a:srgbClr val="000066"/>
                </a:solidFill>
              </a:rPr>
              <a:t> (2)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632837" name="Rectangle 5"/>
          <p:cNvSpPr>
            <a:spLocks noChangeArrowheads="1"/>
          </p:cNvSpPr>
          <p:nvPr/>
        </p:nvSpPr>
        <p:spPr bwMode="auto">
          <a:xfrm>
            <a:off x="0" y="1060450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20638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GB" sz="1800">
                <a:solidFill>
                  <a:srgbClr val="990033"/>
                </a:solidFill>
              </a:rPr>
              <a:t>Measurements of sideward heat flux distribution during pool surface oxidation</a:t>
            </a:r>
          </a:p>
        </p:txBody>
      </p:sp>
      <p:sp>
        <p:nvSpPr>
          <p:cNvPr id="632838" name="Rectangle 6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632839" name="Rectangle 7"/>
          <p:cNvSpPr>
            <a:spLocks noChangeArrowheads="1"/>
          </p:cNvSpPr>
          <p:nvPr/>
        </p:nvSpPr>
        <p:spPr bwMode="auto">
          <a:xfrm>
            <a:off x="5132388" y="3322638"/>
            <a:ext cx="4011612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D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US"/>
              <a:t>1 –electromagnetic screen</a:t>
            </a:r>
            <a:endParaRPr lang="en-US" sz="1600"/>
          </a:p>
          <a:p>
            <a:pPr defTabSz="762000">
              <a:spcBef>
                <a:spcPct val="50000"/>
              </a:spcBef>
            </a:pPr>
            <a:r>
              <a:rPr lang="en-US"/>
              <a:t> 2 – water-cooled probe</a:t>
            </a:r>
            <a:endParaRPr lang="en-US" sz="1600"/>
          </a:p>
          <a:p>
            <a:pPr defTabSz="762000">
              <a:spcBef>
                <a:spcPct val="50000"/>
              </a:spcBef>
            </a:pPr>
            <a:r>
              <a:rPr lang="en-US"/>
              <a:t> </a:t>
            </a:r>
            <a:r>
              <a:rPr lang="ru-RU"/>
              <a:t>3</a:t>
            </a:r>
            <a:r>
              <a:rPr lang="en-US"/>
              <a:t> – cold crucible</a:t>
            </a:r>
            <a:endParaRPr lang="en-US" sz="1600"/>
          </a:p>
          <a:p>
            <a:pPr defTabSz="762000">
              <a:spcBef>
                <a:spcPct val="50000"/>
              </a:spcBef>
            </a:pPr>
            <a:r>
              <a:rPr lang="en-US"/>
              <a:t> </a:t>
            </a:r>
            <a:r>
              <a:rPr lang="ru-RU"/>
              <a:t>4</a:t>
            </a:r>
            <a:r>
              <a:rPr lang="en-US"/>
              <a:t> –melt</a:t>
            </a:r>
            <a:endParaRPr lang="en-US" sz="1600"/>
          </a:p>
          <a:p>
            <a:pPr defTabSz="762000">
              <a:spcBef>
                <a:spcPct val="50000"/>
              </a:spcBef>
            </a:pPr>
            <a:r>
              <a:rPr lang="en-US"/>
              <a:t> </a:t>
            </a:r>
            <a:r>
              <a:rPr lang="ru-RU"/>
              <a:t>5</a:t>
            </a:r>
            <a:r>
              <a:rPr lang="en-US"/>
              <a:t> – hyperthermocouple of differential type</a:t>
            </a:r>
            <a:endParaRPr lang="en-US" sz="1600"/>
          </a:p>
          <a:p>
            <a:pPr defTabSz="762000">
              <a:spcBef>
                <a:spcPct val="50000"/>
              </a:spcBef>
            </a:pPr>
            <a:r>
              <a:rPr lang="en-US"/>
              <a:t> </a:t>
            </a:r>
            <a:r>
              <a:rPr lang="ru-RU"/>
              <a:t>6</a:t>
            </a:r>
            <a:r>
              <a:rPr lang="en-US"/>
              <a:t> –inductor</a:t>
            </a:r>
            <a:endParaRPr lang="en-US" sz="1600"/>
          </a:p>
          <a:p>
            <a:pPr defTabSz="762000">
              <a:spcBef>
                <a:spcPct val="50000"/>
              </a:spcBef>
            </a:pPr>
            <a:r>
              <a:rPr lang="en-US"/>
              <a:t> </a:t>
            </a:r>
            <a:r>
              <a:rPr lang="ru-RU"/>
              <a:t>7</a:t>
            </a:r>
            <a:r>
              <a:rPr lang="en-US"/>
              <a:t> – bottom calorimeter</a:t>
            </a:r>
          </a:p>
          <a:p>
            <a:pPr defTabSz="762000">
              <a:spcBef>
                <a:spcPct val="50000"/>
              </a:spcBef>
            </a:pPr>
            <a:r>
              <a:rPr lang="en-US"/>
              <a:t/>
            </a:r>
            <a:br>
              <a:rPr lang="en-US"/>
            </a:br>
            <a:endParaRPr lang="en-US"/>
          </a:p>
        </p:txBody>
      </p:sp>
      <p:grpSp>
        <p:nvGrpSpPr>
          <p:cNvPr id="632878" name="Group 46"/>
          <p:cNvGrpSpPr>
            <a:grpSpLocks/>
          </p:cNvGrpSpPr>
          <p:nvPr/>
        </p:nvGrpSpPr>
        <p:grpSpPr bwMode="auto">
          <a:xfrm>
            <a:off x="742950" y="1628775"/>
            <a:ext cx="4330700" cy="4375150"/>
            <a:chOff x="304" y="844"/>
            <a:chExt cx="2014" cy="2180"/>
          </a:xfrm>
        </p:grpSpPr>
        <p:sp>
          <p:nvSpPr>
            <p:cNvPr id="632843" name="Rectangle 11"/>
            <p:cNvSpPr>
              <a:spLocks noChangeArrowheads="1"/>
            </p:cNvSpPr>
            <p:nvPr/>
          </p:nvSpPr>
          <p:spPr bwMode="auto">
            <a:xfrm>
              <a:off x="539" y="1234"/>
              <a:ext cx="40" cy="1661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44" name="Rectangle 12"/>
            <p:cNvSpPr>
              <a:spLocks noChangeArrowheads="1"/>
            </p:cNvSpPr>
            <p:nvPr/>
          </p:nvSpPr>
          <p:spPr bwMode="auto">
            <a:xfrm>
              <a:off x="1677" y="1279"/>
              <a:ext cx="40" cy="1621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45" name="Rectangle 13"/>
            <p:cNvSpPr>
              <a:spLocks noChangeArrowheads="1"/>
            </p:cNvSpPr>
            <p:nvPr/>
          </p:nvSpPr>
          <p:spPr bwMode="auto">
            <a:xfrm>
              <a:off x="584" y="1524"/>
              <a:ext cx="1092" cy="8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46" name="Rectangle 14"/>
            <p:cNvSpPr>
              <a:spLocks noChangeArrowheads="1"/>
            </p:cNvSpPr>
            <p:nvPr/>
          </p:nvSpPr>
          <p:spPr bwMode="auto">
            <a:xfrm>
              <a:off x="1088" y="856"/>
              <a:ext cx="84" cy="2056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47" name="Rectangle 15"/>
            <p:cNvSpPr>
              <a:spLocks noChangeArrowheads="1"/>
            </p:cNvSpPr>
            <p:nvPr/>
          </p:nvSpPr>
          <p:spPr bwMode="auto">
            <a:xfrm>
              <a:off x="592" y="2372"/>
              <a:ext cx="484" cy="11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48" name="Rectangle 16"/>
            <p:cNvSpPr>
              <a:spLocks noChangeArrowheads="1"/>
            </p:cNvSpPr>
            <p:nvPr/>
          </p:nvSpPr>
          <p:spPr bwMode="auto">
            <a:xfrm>
              <a:off x="1184" y="2376"/>
              <a:ext cx="476" cy="12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49" name="Line 17"/>
            <p:cNvSpPr>
              <a:spLocks noChangeShapeType="1"/>
            </p:cNvSpPr>
            <p:nvPr/>
          </p:nvSpPr>
          <p:spPr bwMode="auto">
            <a:xfrm flipV="1">
              <a:off x="1124" y="1552"/>
              <a:ext cx="0" cy="14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2850" name="AutoShape 18"/>
            <p:cNvSpPr>
              <a:spLocks noChangeArrowheads="1"/>
            </p:cNvSpPr>
            <p:nvPr/>
          </p:nvSpPr>
          <p:spPr bwMode="auto">
            <a:xfrm>
              <a:off x="1108" y="1536"/>
              <a:ext cx="32" cy="32"/>
            </a:xfrm>
            <a:prstGeom prst="flowChartConnector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51" name="AutoShape 19"/>
            <p:cNvSpPr>
              <a:spLocks noChangeArrowheads="1"/>
            </p:cNvSpPr>
            <p:nvPr/>
          </p:nvSpPr>
          <p:spPr bwMode="auto">
            <a:xfrm>
              <a:off x="1104" y="1672"/>
              <a:ext cx="32" cy="32"/>
            </a:xfrm>
            <a:prstGeom prst="flowChartConnector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52" name="AutoShape 20"/>
            <p:cNvSpPr>
              <a:spLocks noChangeArrowheads="1"/>
            </p:cNvSpPr>
            <p:nvPr/>
          </p:nvSpPr>
          <p:spPr bwMode="auto">
            <a:xfrm>
              <a:off x="1108" y="1796"/>
              <a:ext cx="32" cy="32"/>
            </a:xfrm>
            <a:prstGeom prst="flowChartConnector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53" name="AutoShape 21"/>
            <p:cNvSpPr>
              <a:spLocks noChangeArrowheads="1"/>
            </p:cNvSpPr>
            <p:nvPr/>
          </p:nvSpPr>
          <p:spPr bwMode="auto">
            <a:xfrm>
              <a:off x="1108" y="2296"/>
              <a:ext cx="32" cy="32"/>
            </a:xfrm>
            <a:prstGeom prst="flowChartConnector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54" name="AutoShape 22"/>
            <p:cNvSpPr>
              <a:spLocks noChangeArrowheads="1"/>
            </p:cNvSpPr>
            <p:nvPr/>
          </p:nvSpPr>
          <p:spPr bwMode="auto">
            <a:xfrm>
              <a:off x="1108" y="2176"/>
              <a:ext cx="32" cy="32"/>
            </a:xfrm>
            <a:prstGeom prst="flowChartConnector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55" name="AutoShape 23"/>
            <p:cNvSpPr>
              <a:spLocks noChangeArrowheads="1"/>
            </p:cNvSpPr>
            <p:nvPr/>
          </p:nvSpPr>
          <p:spPr bwMode="auto">
            <a:xfrm>
              <a:off x="1104" y="2056"/>
              <a:ext cx="32" cy="32"/>
            </a:xfrm>
            <a:prstGeom prst="flowChartConnector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56" name="AutoShape 24"/>
            <p:cNvSpPr>
              <a:spLocks noChangeArrowheads="1"/>
            </p:cNvSpPr>
            <p:nvPr/>
          </p:nvSpPr>
          <p:spPr bwMode="auto">
            <a:xfrm>
              <a:off x="1104" y="1920"/>
              <a:ext cx="32" cy="32"/>
            </a:xfrm>
            <a:prstGeom prst="flowChartConnector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57" name="Rectangle 25"/>
            <p:cNvSpPr>
              <a:spLocks noChangeArrowheads="1"/>
            </p:cNvSpPr>
            <p:nvPr/>
          </p:nvSpPr>
          <p:spPr bwMode="auto">
            <a:xfrm>
              <a:off x="1028" y="924"/>
              <a:ext cx="56" cy="5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58" name="Rectangle 26"/>
            <p:cNvSpPr>
              <a:spLocks noChangeArrowheads="1"/>
            </p:cNvSpPr>
            <p:nvPr/>
          </p:nvSpPr>
          <p:spPr bwMode="auto">
            <a:xfrm>
              <a:off x="1176" y="924"/>
              <a:ext cx="56" cy="5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59" name="AutoShape 27"/>
            <p:cNvSpPr>
              <a:spLocks noChangeArrowheads="1"/>
            </p:cNvSpPr>
            <p:nvPr/>
          </p:nvSpPr>
          <p:spPr bwMode="auto">
            <a:xfrm>
              <a:off x="1848" y="1460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0" name="AutoShape 28"/>
            <p:cNvSpPr>
              <a:spLocks noChangeArrowheads="1"/>
            </p:cNvSpPr>
            <p:nvPr/>
          </p:nvSpPr>
          <p:spPr bwMode="auto">
            <a:xfrm>
              <a:off x="1860" y="2336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1" name="AutoShape 29"/>
            <p:cNvSpPr>
              <a:spLocks noChangeArrowheads="1"/>
            </p:cNvSpPr>
            <p:nvPr/>
          </p:nvSpPr>
          <p:spPr bwMode="auto">
            <a:xfrm>
              <a:off x="1852" y="1628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2" name="AutoShape 30"/>
            <p:cNvSpPr>
              <a:spLocks noChangeArrowheads="1"/>
            </p:cNvSpPr>
            <p:nvPr/>
          </p:nvSpPr>
          <p:spPr bwMode="auto">
            <a:xfrm>
              <a:off x="1852" y="1792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3" name="AutoShape 31"/>
            <p:cNvSpPr>
              <a:spLocks noChangeArrowheads="1"/>
            </p:cNvSpPr>
            <p:nvPr/>
          </p:nvSpPr>
          <p:spPr bwMode="auto">
            <a:xfrm>
              <a:off x="1848" y="1972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4" name="AutoShape 32"/>
            <p:cNvSpPr>
              <a:spLocks noChangeArrowheads="1"/>
            </p:cNvSpPr>
            <p:nvPr/>
          </p:nvSpPr>
          <p:spPr bwMode="auto">
            <a:xfrm>
              <a:off x="1856" y="2152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5" name="AutoShape 33"/>
            <p:cNvSpPr>
              <a:spLocks noChangeArrowheads="1"/>
            </p:cNvSpPr>
            <p:nvPr/>
          </p:nvSpPr>
          <p:spPr bwMode="auto">
            <a:xfrm>
              <a:off x="316" y="1480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6" name="AutoShape 34"/>
            <p:cNvSpPr>
              <a:spLocks noChangeArrowheads="1"/>
            </p:cNvSpPr>
            <p:nvPr/>
          </p:nvSpPr>
          <p:spPr bwMode="auto">
            <a:xfrm>
              <a:off x="316" y="1636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7" name="AutoShape 35"/>
            <p:cNvSpPr>
              <a:spLocks noChangeArrowheads="1"/>
            </p:cNvSpPr>
            <p:nvPr/>
          </p:nvSpPr>
          <p:spPr bwMode="auto">
            <a:xfrm>
              <a:off x="312" y="1784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8" name="AutoShape 36"/>
            <p:cNvSpPr>
              <a:spLocks noChangeArrowheads="1"/>
            </p:cNvSpPr>
            <p:nvPr/>
          </p:nvSpPr>
          <p:spPr bwMode="auto">
            <a:xfrm>
              <a:off x="304" y="1932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9" name="AutoShape 37"/>
            <p:cNvSpPr>
              <a:spLocks noChangeArrowheads="1"/>
            </p:cNvSpPr>
            <p:nvPr/>
          </p:nvSpPr>
          <p:spPr bwMode="auto">
            <a:xfrm>
              <a:off x="304" y="2084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70" name="AutoShape 38"/>
            <p:cNvSpPr>
              <a:spLocks noChangeArrowheads="1"/>
            </p:cNvSpPr>
            <p:nvPr/>
          </p:nvSpPr>
          <p:spPr bwMode="auto">
            <a:xfrm>
              <a:off x="304" y="2236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71" name="AutoShape 39"/>
            <p:cNvSpPr>
              <a:spLocks/>
            </p:cNvSpPr>
            <p:nvPr/>
          </p:nvSpPr>
          <p:spPr bwMode="auto">
            <a:xfrm>
              <a:off x="1578" y="844"/>
              <a:ext cx="228" cy="149"/>
            </a:xfrm>
            <a:prstGeom prst="callout1">
              <a:avLst>
                <a:gd name="adj1" fmla="val 48324"/>
                <a:gd name="adj2" fmla="val -21051"/>
                <a:gd name="adj3" fmla="val 216778"/>
                <a:gd name="adj4" fmla="val -147370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r>
                <a:rPr lang="en-US"/>
                <a:t>1</a:t>
              </a:r>
            </a:p>
          </p:txBody>
        </p:sp>
        <p:sp>
          <p:nvSpPr>
            <p:cNvPr id="632872" name="AutoShape 40"/>
            <p:cNvSpPr>
              <a:spLocks/>
            </p:cNvSpPr>
            <p:nvPr/>
          </p:nvSpPr>
          <p:spPr bwMode="auto">
            <a:xfrm>
              <a:off x="1570" y="1064"/>
              <a:ext cx="228" cy="149"/>
            </a:xfrm>
            <a:prstGeom prst="callout1">
              <a:avLst>
                <a:gd name="adj1" fmla="val 48324"/>
                <a:gd name="adj2" fmla="val -21051"/>
                <a:gd name="adj3" fmla="val 224833"/>
                <a:gd name="adj4" fmla="val -184208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r>
                <a:rPr lang="en-US"/>
                <a:t>2</a:t>
              </a:r>
            </a:p>
          </p:txBody>
        </p:sp>
        <p:sp>
          <p:nvSpPr>
            <p:cNvPr id="632873" name="AutoShape 41"/>
            <p:cNvSpPr>
              <a:spLocks/>
            </p:cNvSpPr>
            <p:nvPr/>
          </p:nvSpPr>
          <p:spPr bwMode="auto">
            <a:xfrm>
              <a:off x="2066" y="1266"/>
              <a:ext cx="228" cy="149"/>
            </a:xfrm>
            <a:prstGeom prst="callout1">
              <a:avLst>
                <a:gd name="adj1" fmla="val 48324"/>
                <a:gd name="adj2" fmla="val -21051"/>
                <a:gd name="adj3" fmla="val 261074"/>
                <a:gd name="adj4" fmla="val -331579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r>
                <a:rPr lang="en-US"/>
                <a:t>4</a:t>
              </a:r>
            </a:p>
          </p:txBody>
        </p:sp>
        <p:sp>
          <p:nvSpPr>
            <p:cNvPr id="632874" name="AutoShape 42"/>
            <p:cNvSpPr>
              <a:spLocks/>
            </p:cNvSpPr>
            <p:nvPr/>
          </p:nvSpPr>
          <p:spPr bwMode="auto">
            <a:xfrm>
              <a:off x="2040" y="1018"/>
              <a:ext cx="228" cy="149"/>
            </a:xfrm>
            <a:prstGeom prst="callout1">
              <a:avLst>
                <a:gd name="adj1" fmla="val 48324"/>
                <a:gd name="adj2" fmla="val -21051"/>
                <a:gd name="adj3" fmla="val 216778"/>
                <a:gd name="adj4" fmla="val -147370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r>
                <a:rPr lang="en-US"/>
                <a:t>3</a:t>
              </a:r>
            </a:p>
          </p:txBody>
        </p:sp>
        <p:sp>
          <p:nvSpPr>
            <p:cNvPr id="632875" name="AutoShape 43"/>
            <p:cNvSpPr>
              <a:spLocks/>
            </p:cNvSpPr>
            <p:nvPr/>
          </p:nvSpPr>
          <p:spPr bwMode="auto">
            <a:xfrm>
              <a:off x="2086" y="1490"/>
              <a:ext cx="186" cy="149"/>
            </a:xfrm>
            <a:prstGeom prst="callout1">
              <a:avLst>
                <a:gd name="adj1" fmla="val 48324"/>
                <a:gd name="adj2" fmla="val -25806"/>
                <a:gd name="adj3" fmla="val 293287"/>
                <a:gd name="adj4" fmla="val -509676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r>
                <a:rPr lang="en-US"/>
                <a:t>5</a:t>
              </a:r>
            </a:p>
          </p:txBody>
        </p:sp>
        <p:sp>
          <p:nvSpPr>
            <p:cNvPr id="632876" name="AutoShape 44"/>
            <p:cNvSpPr>
              <a:spLocks/>
            </p:cNvSpPr>
            <p:nvPr/>
          </p:nvSpPr>
          <p:spPr bwMode="auto">
            <a:xfrm>
              <a:off x="2090" y="1686"/>
              <a:ext cx="228" cy="149"/>
            </a:xfrm>
            <a:prstGeom prst="callout1">
              <a:avLst>
                <a:gd name="adj1" fmla="val 48324"/>
                <a:gd name="adj2" fmla="val -21051"/>
                <a:gd name="adj3" fmla="val 100671"/>
                <a:gd name="adj4" fmla="val -75000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r>
                <a:rPr lang="en-US"/>
                <a:t>6</a:t>
              </a:r>
            </a:p>
          </p:txBody>
        </p:sp>
        <p:sp>
          <p:nvSpPr>
            <p:cNvPr id="632877" name="AutoShape 45"/>
            <p:cNvSpPr>
              <a:spLocks/>
            </p:cNvSpPr>
            <p:nvPr/>
          </p:nvSpPr>
          <p:spPr bwMode="auto">
            <a:xfrm>
              <a:off x="2076" y="1978"/>
              <a:ext cx="228" cy="149"/>
            </a:xfrm>
            <a:prstGeom prst="callout1">
              <a:avLst>
                <a:gd name="adj1" fmla="val 48324"/>
                <a:gd name="adj2" fmla="val -21051"/>
                <a:gd name="adj3" fmla="val 301343"/>
                <a:gd name="adj4" fmla="val -292106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r>
                <a:rPr lang="en-US"/>
                <a:t>7</a:t>
              </a:r>
            </a:p>
          </p:txBody>
        </p:sp>
      </p:grpSp>
      <p:sp>
        <p:nvSpPr>
          <p:cNvPr id="632879" name="Rectangle 47"/>
          <p:cNvSpPr>
            <a:spLocks noChangeArrowheads="1"/>
          </p:cNvSpPr>
          <p:nvPr/>
        </p:nvSpPr>
        <p:spPr bwMode="auto">
          <a:xfrm>
            <a:off x="5027613" y="2136775"/>
            <a:ext cx="379888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rgbClr val="000066"/>
                </a:solidFill>
              </a:rPr>
              <a:t>Calorimetry + calculation of heat flux profile from the measured temperature profile of water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EFD5-69F0-4625-9B68-424DF438CBB6}" type="slidenum">
              <a:rPr lang="en-GB"/>
              <a:pPr/>
              <a:t>32</a:t>
            </a:fld>
            <a:endParaRPr lang="en-GB"/>
          </a:p>
        </p:txBody>
      </p:sp>
      <p:sp>
        <p:nvSpPr>
          <p:cNvPr id="636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463"/>
            <a:ext cx="9144000" cy="906462"/>
          </a:xfrm>
        </p:spPr>
        <p:txBody>
          <a:bodyPr/>
          <a:lstStyle/>
          <a:p>
            <a:pPr defTabSz="835025"/>
            <a:r>
              <a:rPr lang="en-US"/>
              <a:t>Interaction of molten corium with European </a:t>
            </a:r>
            <a:br>
              <a:rPr lang="en-US"/>
            </a:br>
            <a:r>
              <a:rPr lang="en-US"/>
              <a:t>vessel steel </a:t>
            </a:r>
            <a:endParaRPr lang="en-GB"/>
          </a:p>
        </p:txBody>
      </p:sp>
      <p:sp>
        <p:nvSpPr>
          <p:cNvPr id="636931" name="Rectangle 3"/>
          <p:cNvSpPr>
            <a:spLocks noChangeArrowheads="1"/>
          </p:cNvSpPr>
          <p:nvPr/>
        </p:nvSpPr>
        <p:spPr bwMode="auto">
          <a:xfrm>
            <a:off x="477838" y="1001713"/>
            <a:ext cx="83502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85" tIns="41742" rIns="83485" bIns="41742" anchor="ctr">
            <a:spAutoFit/>
          </a:bodyPr>
          <a:lstStyle/>
          <a:p>
            <a:pPr defTabSz="695325">
              <a:tabLst>
                <a:tab pos="417513" algn="l"/>
              </a:tabLst>
            </a:pPr>
            <a:r>
              <a:rPr lang="en-US" sz="2000">
                <a:solidFill>
                  <a:srgbClr val="000066"/>
                </a:solidFill>
              </a:rPr>
              <a:t>Provisional GEMINI2 calculations of Russian and French steel mixtures with corium by C. Journeau</a:t>
            </a:r>
            <a:r>
              <a:rPr lang="en-GB" sz="2000">
                <a:solidFill>
                  <a:srgbClr val="000066"/>
                </a:solidFill>
              </a:rPr>
              <a:t>, CEA</a:t>
            </a:r>
            <a:r>
              <a:rPr lang="en-US" sz="2200">
                <a:solidFill>
                  <a:srgbClr val="000066"/>
                </a:solidFill>
              </a:rPr>
              <a:t/>
            </a:r>
            <a:br>
              <a:rPr lang="en-US" sz="2200">
                <a:solidFill>
                  <a:srgbClr val="000066"/>
                </a:solidFill>
              </a:rPr>
            </a:br>
            <a:endParaRPr lang="en-GB" sz="2200">
              <a:solidFill>
                <a:srgbClr val="000066"/>
              </a:solidFill>
            </a:endParaRPr>
          </a:p>
          <a:p>
            <a:pPr defTabSz="695325">
              <a:tabLst>
                <a:tab pos="417513" algn="l"/>
              </a:tabLst>
            </a:pPr>
            <a:r>
              <a:rPr lang="en-US" sz="2000">
                <a:solidFill>
                  <a:srgbClr val="A50021"/>
                </a:solidFill>
              </a:rPr>
              <a:t>Conditions</a:t>
            </a:r>
            <a:endParaRPr lang="en-GB" sz="2000">
              <a:solidFill>
                <a:srgbClr val="A50021"/>
              </a:solidFill>
            </a:endParaRPr>
          </a:p>
          <a:p>
            <a:pPr defTabSz="695325">
              <a:buFontTx/>
              <a:buChar char="•"/>
              <a:tabLst>
                <a:tab pos="417513" algn="l"/>
              </a:tabLst>
            </a:pPr>
            <a:r>
              <a:rPr lang="en-GB" sz="2200" b="0">
                <a:solidFill>
                  <a:srgbClr val="000066"/>
                </a:solidFill>
              </a:rPr>
              <a:t>   </a:t>
            </a:r>
            <a:r>
              <a:rPr lang="en-GB" sz="2000" b="0">
                <a:solidFill>
                  <a:srgbClr val="000066"/>
                </a:solidFill>
              </a:rPr>
              <a:t>GEMINI2 + NUCLEA04</a:t>
            </a:r>
          </a:p>
          <a:p>
            <a:pPr defTabSz="695325">
              <a:buFontTx/>
              <a:buChar char="•"/>
              <a:tabLst>
                <a:tab pos="417513" algn="l"/>
              </a:tabLst>
            </a:pPr>
            <a:r>
              <a:rPr lang="en-US" sz="2000" b="0">
                <a:solidFill>
                  <a:srgbClr val="000066"/>
                </a:solidFill>
              </a:rPr>
              <a:t>    no Mn, Mo, V, Cu and S in the database (were replaced by Fe)</a:t>
            </a:r>
            <a:endParaRPr lang="en-GB" sz="2000" b="0">
              <a:solidFill>
                <a:srgbClr val="000066"/>
              </a:solidFill>
            </a:endParaRPr>
          </a:p>
          <a:p>
            <a:pPr defTabSz="695325">
              <a:buFontTx/>
              <a:buChar char="•"/>
              <a:tabLst>
                <a:tab pos="417513" algn="l"/>
              </a:tabLst>
            </a:pPr>
            <a:r>
              <a:rPr lang="de-DE" sz="2000" b="0">
                <a:solidFill>
                  <a:srgbClr val="000066"/>
                </a:solidFill>
              </a:rPr>
              <a:t>    MC8 corium (62.1 g U, 18.4g Zr, 16.6g O)</a:t>
            </a:r>
            <a:endParaRPr lang="en-GB" sz="2000" b="0">
              <a:solidFill>
                <a:srgbClr val="000066"/>
              </a:solidFill>
            </a:endParaRPr>
          </a:p>
          <a:p>
            <a:pPr defTabSz="695325">
              <a:buFontTx/>
              <a:buChar char="•"/>
              <a:tabLst>
                <a:tab pos="417513" algn="l"/>
              </a:tabLst>
            </a:pPr>
            <a:r>
              <a:rPr lang="en-US" sz="2000" b="0">
                <a:solidFill>
                  <a:srgbClr val="000066"/>
                </a:solidFill>
              </a:rPr>
              <a:t>    equal corium (97g) and steel (100g) mixtures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200" b="0">
                <a:solidFill>
                  <a:srgbClr val="000066"/>
                </a:solidFill>
              </a:rPr>
              <a:t> </a:t>
            </a:r>
            <a:endParaRPr lang="en-GB" sz="2200" b="0">
              <a:solidFill>
                <a:srgbClr val="000066"/>
              </a:solidFill>
            </a:endParaRPr>
          </a:p>
          <a:p>
            <a:pPr defTabSz="695325">
              <a:tabLst>
                <a:tab pos="417513" algn="l"/>
              </a:tabLst>
            </a:pPr>
            <a:r>
              <a:rPr lang="en-US" sz="2000">
                <a:solidFill>
                  <a:srgbClr val="A50021"/>
                </a:solidFill>
              </a:rPr>
              <a:t>Results</a:t>
            </a:r>
            <a:endParaRPr lang="en-GB" sz="2000">
              <a:solidFill>
                <a:srgbClr val="A50021"/>
              </a:solidFill>
            </a:endParaRPr>
          </a:p>
          <a:p>
            <a:pPr defTabSz="695325">
              <a:buFontTx/>
              <a:buChar char="•"/>
              <a:tabLst>
                <a:tab pos="417513" algn="l"/>
              </a:tabLst>
            </a:pPr>
            <a:r>
              <a:rPr lang="en-US" sz="2000" b="0">
                <a:solidFill>
                  <a:srgbClr val="000066"/>
                </a:solidFill>
              </a:rPr>
              <a:t>    Eutectic temperature :</a:t>
            </a:r>
            <a:endParaRPr lang="en-GB" sz="2000" b="0">
              <a:solidFill>
                <a:srgbClr val="000066"/>
              </a:solidFill>
            </a:endParaRPr>
          </a:p>
          <a:p>
            <a:pPr defTabSz="695325">
              <a:buFontTx/>
              <a:buChar char="•"/>
              <a:tabLst>
                <a:tab pos="417513" algn="l"/>
              </a:tabLst>
            </a:pPr>
            <a:r>
              <a:rPr lang="en-US" sz="2000" b="0">
                <a:solidFill>
                  <a:srgbClr val="000066"/>
                </a:solidFill>
              </a:rPr>
              <a:t>   1200 </a:t>
            </a:r>
            <a:r>
              <a:rPr lang="en-US" sz="2000" b="0" baseline="30000">
                <a:solidFill>
                  <a:srgbClr val="000066"/>
                </a:solidFill>
              </a:rPr>
              <a:t>o</a:t>
            </a:r>
            <a:r>
              <a:rPr lang="en-US" sz="2000" b="0">
                <a:solidFill>
                  <a:srgbClr val="000066"/>
                </a:solidFill>
              </a:rPr>
              <a:t>C for 15Kh2NMFA steel</a:t>
            </a:r>
            <a:endParaRPr lang="en-GB" sz="2000" b="0">
              <a:solidFill>
                <a:srgbClr val="000066"/>
              </a:solidFill>
            </a:endParaRPr>
          </a:p>
          <a:p>
            <a:pPr defTabSz="695325">
              <a:buFontTx/>
              <a:buChar char="•"/>
              <a:tabLst>
                <a:tab pos="417513" algn="l"/>
              </a:tabLst>
            </a:pPr>
            <a:r>
              <a:rPr lang="en-US" sz="2000" b="0">
                <a:solidFill>
                  <a:srgbClr val="000066"/>
                </a:solidFill>
              </a:rPr>
              <a:t>    1100 </a:t>
            </a:r>
            <a:r>
              <a:rPr lang="en-US" sz="2000" b="0" baseline="30000">
                <a:solidFill>
                  <a:srgbClr val="000066"/>
                </a:solidFill>
              </a:rPr>
              <a:t>o</a:t>
            </a:r>
            <a:r>
              <a:rPr lang="en-US" sz="2000" b="0">
                <a:solidFill>
                  <a:srgbClr val="000066"/>
                </a:solidFill>
              </a:rPr>
              <a:t>C for 16MND5 steel</a:t>
            </a:r>
          </a:p>
          <a:p>
            <a:pPr defTabSz="695325">
              <a:buFontTx/>
              <a:buChar char="•"/>
              <a:tabLst>
                <a:tab pos="417513" algn="l"/>
              </a:tabLst>
            </a:pPr>
            <a:endParaRPr lang="en-US" sz="2000" b="0">
              <a:solidFill>
                <a:srgbClr val="000066"/>
              </a:solidFill>
            </a:endParaRPr>
          </a:p>
          <a:p>
            <a:pPr defTabSz="695325">
              <a:buFontTx/>
              <a:buChar char="•"/>
              <a:tabLst>
                <a:tab pos="417513" algn="l"/>
              </a:tabLst>
            </a:pPr>
            <a:endParaRPr lang="en-GB" sz="1800" b="0">
              <a:solidFill>
                <a:srgbClr val="000066"/>
              </a:solidFill>
            </a:endParaRPr>
          </a:p>
          <a:p>
            <a:pPr defTabSz="695325">
              <a:tabLst>
                <a:tab pos="417513" algn="l"/>
              </a:tabLst>
            </a:pPr>
            <a:r>
              <a:rPr lang="en-US" sz="2200" b="0">
                <a:solidFill>
                  <a:srgbClr val="000066"/>
                </a:solidFill>
              </a:rPr>
              <a:t>Difference about 100 </a:t>
            </a:r>
            <a:r>
              <a:rPr lang="en-US" sz="2200" b="0" baseline="30000">
                <a:solidFill>
                  <a:srgbClr val="000066"/>
                </a:solidFill>
              </a:rPr>
              <a:t>o</a:t>
            </a:r>
            <a:r>
              <a:rPr lang="en-US" sz="2200" b="0">
                <a:solidFill>
                  <a:srgbClr val="000066"/>
                </a:solidFill>
              </a:rPr>
              <a:t>C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EFE4-1B42-47BF-ACF8-3D651811A692}" type="slidenum">
              <a:rPr lang="en-GB"/>
              <a:pPr/>
              <a:t>33</a:t>
            </a:fld>
            <a:endParaRPr lang="en-GB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788" y="204788"/>
            <a:ext cx="8483600" cy="906462"/>
          </a:xfrm>
        </p:spPr>
        <p:txBody>
          <a:bodyPr/>
          <a:lstStyle/>
          <a:p>
            <a:pPr defTabSz="835025"/>
            <a:r>
              <a:rPr lang="en-US"/>
              <a:t>Interaction of molten corium with European vessel steel </a:t>
            </a:r>
            <a:endParaRPr lang="en-GB"/>
          </a:p>
        </p:txBody>
      </p:sp>
      <p:sp>
        <p:nvSpPr>
          <p:cNvPr id="637955" name="Rectangle 3"/>
          <p:cNvSpPr>
            <a:spLocks noChangeArrowheads="1"/>
          </p:cNvSpPr>
          <p:nvPr/>
        </p:nvSpPr>
        <p:spPr bwMode="auto">
          <a:xfrm>
            <a:off x="334963" y="1185863"/>
            <a:ext cx="835025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85" tIns="41742" rIns="83485" bIns="41742" anchor="ctr">
            <a:spAutoFit/>
          </a:bodyPr>
          <a:lstStyle/>
          <a:p>
            <a:pPr defTabSz="695325">
              <a:tabLst>
                <a:tab pos="417513" algn="l"/>
              </a:tabLst>
            </a:pPr>
            <a:r>
              <a:rPr lang="en-US" sz="2000">
                <a:solidFill>
                  <a:srgbClr val="000066"/>
                </a:solidFill>
              </a:rPr>
              <a:t> </a:t>
            </a:r>
          </a:p>
          <a:p>
            <a:pPr defTabSz="695325">
              <a:tabLst>
                <a:tab pos="417513" algn="l"/>
              </a:tabLst>
            </a:pPr>
            <a:endParaRPr lang="en-US" sz="2000" u="sng">
              <a:solidFill>
                <a:srgbClr val="000066"/>
              </a:solidFill>
            </a:endParaRPr>
          </a:p>
          <a:p>
            <a:pPr defTabSz="695325">
              <a:tabLst>
                <a:tab pos="417513" algn="l"/>
              </a:tabLst>
            </a:pPr>
            <a:r>
              <a:rPr lang="en-US" sz="2000">
                <a:solidFill>
                  <a:srgbClr val="A50021"/>
                </a:solidFill>
              </a:rPr>
              <a:t>Experimental conditions</a:t>
            </a:r>
            <a:r>
              <a:rPr lang="en-GB" sz="2000">
                <a:solidFill>
                  <a:srgbClr val="A50021"/>
                </a:solidFill>
              </a:rPr>
              <a:t> </a:t>
            </a:r>
            <a:endParaRPr lang="en-US" sz="2000">
              <a:solidFill>
                <a:srgbClr val="A50021"/>
              </a:solidFill>
            </a:endParaRPr>
          </a:p>
          <a:p>
            <a:pPr algn="ctr" defTabSz="695325">
              <a:tabLst>
                <a:tab pos="417513" algn="l"/>
              </a:tabLst>
            </a:pPr>
            <a:endParaRPr lang="en-US" sz="2000">
              <a:solidFill>
                <a:srgbClr val="A50021"/>
              </a:solidFill>
            </a:endParaRPr>
          </a:p>
          <a:p>
            <a:pPr defTabSz="695325">
              <a:buFont typeface="Wingdings" pitchFamily="2" charset="2"/>
              <a:buChar char="Ø"/>
              <a:tabLst>
                <a:tab pos="417513" algn="l"/>
              </a:tabLst>
            </a:pPr>
            <a:r>
              <a:rPr lang="en-US" sz="2000">
                <a:solidFill>
                  <a:srgbClr val="000066"/>
                </a:solidFill>
              </a:rPr>
              <a:t>   </a:t>
            </a:r>
            <a:r>
              <a:rPr lang="en-US" sz="2000" b="0">
                <a:solidFill>
                  <a:srgbClr val="000066"/>
                </a:solidFill>
              </a:rPr>
              <a:t>Repetition of basic METCOR tests with specimens of vessel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   steel from European reactors</a:t>
            </a:r>
          </a:p>
          <a:p>
            <a:pPr defTabSz="695325">
              <a:buFont typeface="Wingdings" pitchFamily="2" charset="2"/>
              <a:buChar char="Ø"/>
              <a:tabLst>
                <a:tab pos="417513" algn="l"/>
              </a:tabLst>
            </a:pPr>
            <a:endParaRPr lang="en-GB" sz="2000" b="0">
              <a:solidFill>
                <a:srgbClr val="000066"/>
              </a:solidFill>
            </a:endParaRPr>
          </a:p>
          <a:p>
            <a:pPr defTabSz="695325">
              <a:buFont typeface="Wingdings" pitchFamily="2" charset="2"/>
              <a:buNone/>
              <a:tabLst>
                <a:tab pos="417513" algn="l"/>
              </a:tabLst>
            </a:pPr>
            <a:r>
              <a:rPr lang="en-GB" sz="2000">
                <a:solidFill>
                  <a:srgbClr val="990033"/>
                </a:solidFill>
              </a:rPr>
              <a:t> Proposals</a:t>
            </a:r>
          </a:p>
          <a:p>
            <a:pPr defTabSz="695325">
              <a:buFont typeface="Wingdings" pitchFamily="2" charset="2"/>
              <a:buNone/>
              <a:tabLst>
                <a:tab pos="417513" algn="l"/>
              </a:tabLst>
            </a:pPr>
            <a:endParaRPr lang="en-GB" sz="2000">
              <a:solidFill>
                <a:srgbClr val="990033"/>
              </a:solidFill>
            </a:endParaRPr>
          </a:p>
          <a:p>
            <a:pPr defTabSz="695325">
              <a:buFont typeface="Wingdings" pitchFamily="2" charset="2"/>
              <a:buChar char="Ø"/>
              <a:tabLst>
                <a:tab pos="417513" algn="l"/>
              </a:tabLst>
            </a:pPr>
            <a:r>
              <a:rPr lang="en-GB" sz="2000">
                <a:solidFill>
                  <a:srgbClr val="000066"/>
                </a:solidFill>
              </a:rPr>
              <a:t> </a:t>
            </a:r>
            <a:r>
              <a:rPr lang="en-GB" sz="2000" b="0">
                <a:solidFill>
                  <a:srgbClr val="000066"/>
                </a:solidFill>
              </a:rPr>
              <a:t>Bottom-placed specimen with horizontal surface</a:t>
            </a:r>
          </a:p>
          <a:p>
            <a:pPr defTabSz="695325">
              <a:buFont typeface="Wingdings" pitchFamily="2" charset="2"/>
              <a:buChar char="Ø"/>
              <a:tabLst>
                <a:tab pos="417513" algn="l"/>
              </a:tabLst>
            </a:pPr>
            <a:r>
              <a:rPr lang="en-GB" sz="2000" b="0">
                <a:solidFill>
                  <a:srgbClr val="000066"/>
                </a:solidFill>
              </a:rPr>
              <a:t> Repetition of test conditions of MC 6 and MC 9</a:t>
            </a:r>
          </a:p>
          <a:p>
            <a:pPr defTabSz="695325">
              <a:buFont typeface="Wingdings" pitchFamily="2" charset="2"/>
              <a:buChar char="Ø"/>
              <a:tabLst>
                <a:tab pos="417513" algn="l"/>
              </a:tabLst>
            </a:pPr>
            <a:r>
              <a:rPr lang="en-GB" sz="2000" b="0">
                <a:solidFill>
                  <a:srgbClr val="000066"/>
                </a:solidFill>
              </a:rPr>
              <a:t> 16MND5 steel</a:t>
            </a:r>
          </a:p>
          <a:p>
            <a:pPr defTabSz="695325">
              <a:buFontTx/>
              <a:buChar char="-"/>
              <a:tabLst>
                <a:tab pos="417513" algn="l"/>
              </a:tabLst>
            </a:pPr>
            <a:endParaRPr lang="en-GB" sz="2000" b="0">
              <a:solidFill>
                <a:srgbClr val="000066"/>
              </a:solidFill>
            </a:endParaRPr>
          </a:p>
          <a:p>
            <a:pPr defTabSz="695325">
              <a:buFontTx/>
              <a:buChar char="-"/>
              <a:tabLst>
                <a:tab pos="417513" algn="l"/>
              </a:tabLst>
            </a:pPr>
            <a:endParaRPr lang="en-GB" sz="20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5C9BC-1638-4965-8348-7427A4C7EFA5}" type="slidenum">
              <a:rPr lang="en-GB"/>
              <a:pPr/>
              <a:t>34</a:t>
            </a:fld>
            <a:endParaRPr lang="en-GB"/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6900" y="0"/>
            <a:ext cx="7772400" cy="906463"/>
          </a:xfrm>
        </p:spPr>
        <p:txBody>
          <a:bodyPr/>
          <a:lstStyle/>
          <a:p>
            <a:pPr defTabSz="835025"/>
            <a:r>
              <a:rPr lang="en-GB"/>
              <a:t>Short-term plans</a:t>
            </a:r>
          </a:p>
        </p:txBody>
      </p:sp>
      <p:sp>
        <p:nvSpPr>
          <p:cNvPr id="638979" name="Rectangle 3"/>
          <p:cNvSpPr>
            <a:spLocks noChangeArrowheads="1"/>
          </p:cNvSpPr>
          <p:nvPr/>
        </p:nvSpPr>
        <p:spPr bwMode="auto">
          <a:xfrm>
            <a:off x="627063" y="1036638"/>
            <a:ext cx="8350250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85" tIns="41742" rIns="83485" bIns="41742" anchor="ctr">
            <a:spAutoFit/>
          </a:bodyPr>
          <a:lstStyle/>
          <a:p>
            <a:pPr defTabSz="695325">
              <a:tabLst>
                <a:tab pos="417513" algn="l"/>
              </a:tabLst>
            </a:pPr>
            <a:endParaRPr lang="en-US" sz="2000" u="sng">
              <a:solidFill>
                <a:srgbClr val="000066"/>
              </a:solidFill>
            </a:endParaRPr>
          </a:p>
          <a:p>
            <a:pPr defTabSz="695325">
              <a:buFont typeface="Wingdings" pitchFamily="2" charset="2"/>
              <a:buNone/>
              <a:tabLst>
                <a:tab pos="417513" algn="l"/>
              </a:tabLst>
            </a:pPr>
            <a:endParaRPr lang="en-GB" sz="2000" b="0">
              <a:solidFill>
                <a:srgbClr val="000066"/>
              </a:solidFill>
            </a:endParaRPr>
          </a:p>
          <a:p>
            <a:pPr defTabSz="695325">
              <a:buFont typeface="Wingdings" pitchFamily="2" charset="2"/>
              <a:buChar char="Ø"/>
              <a:tabLst>
                <a:tab pos="417513" algn="l"/>
              </a:tabLst>
            </a:pPr>
            <a:r>
              <a:rPr lang="en-GB" sz="2000" b="0">
                <a:solidFill>
                  <a:srgbClr val="000066"/>
                </a:solidFill>
              </a:rPr>
              <a:t> </a:t>
            </a:r>
            <a:r>
              <a:rPr lang="en-GB" sz="2000" b="0" i="1" u="sng">
                <a:solidFill>
                  <a:srgbClr val="000066"/>
                </a:solidFill>
              </a:rPr>
              <a:t>Activities</a:t>
            </a:r>
            <a:r>
              <a:rPr lang="en-GB" sz="2000" b="0">
                <a:solidFill>
                  <a:srgbClr val="000066"/>
                </a:solidFill>
              </a:rPr>
              <a:t> for 1</a:t>
            </a:r>
            <a:r>
              <a:rPr lang="en-GB" sz="2000" b="0" baseline="30000">
                <a:solidFill>
                  <a:srgbClr val="000066"/>
                </a:solidFill>
              </a:rPr>
              <a:t>st</a:t>
            </a:r>
            <a:r>
              <a:rPr lang="en-GB" sz="2000" b="0">
                <a:solidFill>
                  <a:srgbClr val="000066"/>
                </a:solidFill>
              </a:rPr>
              <a:t> and 2</a:t>
            </a:r>
            <a:r>
              <a:rPr lang="en-GB" sz="2000" b="0" baseline="30000">
                <a:solidFill>
                  <a:srgbClr val="000066"/>
                </a:solidFill>
              </a:rPr>
              <a:t>nd</a:t>
            </a:r>
            <a:r>
              <a:rPr lang="en-GB" sz="2000" b="0">
                <a:solidFill>
                  <a:srgbClr val="000066"/>
                </a:solidFill>
              </a:rPr>
              <a:t> quarter:</a:t>
            </a:r>
            <a:br>
              <a:rPr lang="en-GB" sz="2000" b="0">
                <a:solidFill>
                  <a:srgbClr val="000066"/>
                </a:solidFill>
              </a:rPr>
            </a:br>
            <a:endParaRPr lang="en-GB" sz="2000" b="0">
              <a:solidFill>
                <a:srgbClr val="000066"/>
              </a:solidFill>
            </a:endParaRPr>
          </a:p>
          <a:p>
            <a:pPr marL="522288" lvl="1" defTabSz="695325">
              <a:buFont typeface="Wingdings" pitchFamily="2" charset="2"/>
              <a:buChar char="§"/>
              <a:tabLst>
                <a:tab pos="417513" algn="l"/>
              </a:tabLst>
            </a:pPr>
            <a:r>
              <a:rPr lang="en-GB" sz="2000" b="0">
                <a:solidFill>
                  <a:srgbClr val="000066"/>
                </a:solidFill>
              </a:rPr>
              <a:t> Pre-test calculations </a:t>
            </a:r>
          </a:p>
          <a:p>
            <a:pPr marL="522288" lvl="1" defTabSz="695325">
              <a:buFont typeface="Wingdings" pitchFamily="2" charset="2"/>
              <a:buChar char="§"/>
              <a:tabLst>
                <a:tab pos="417513" algn="l"/>
              </a:tabLst>
            </a:pPr>
            <a:r>
              <a:rPr lang="en-GB" sz="2000" b="0">
                <a:solidFill>
                  <a:srgbClr val="000066"/>
                </a:solidFill>
              </a:rPr>
              <a:t> Design of new IMCC furnace for tests with vertical wall</a:t>
            </a:r>
          </a:p>
          <a:p>
            <a:pPr marL="522288" lvl="1" defTabSz="695325">
              <a:buFont typeface="Wingdings" pitchFamily="2" charset="2"/>
              <a:buChar char="§"/>
              <a:tabLst>
                <a:tab pos="417513" algn="l"/>
              </a:tabLst>
            </a:pPr>
            <a:r>
              <a:rPr lang="en-GB" sz="2000" b="0">
                <a:solidFill>
                  <a:srgbClr val="000066"/>
                </a:solidFill>
              </a:rPr>
              <a:t> Manufacture of furnaces and specimens</a:t>
            </a:r>
          </a:p>
          <a:p>
            <a:pPr marL="522288" lvl="1" defTabSz="695325">
              <a:buFont typeface="Wingdings" pitchFamily="2" charset="2"/>
              <a:buChar char="§"/>
              <a:tabLst>
                <a:tab pos="417513" algn="l"/>
              </a:tabLst>
            </a:pPr>
            <a:r>
              <a:rPr lang="en-GB" sz="2000" b="0">
                <a:solidFill>
                  <a:srgbClr val="000066"/>
                </a:solidFill>
              </a:rPr>
              <a:t> Pre-testing</a:t>
            </a:r>
          </a:p>
          <a:p>
            <a:pPr defTabSz="695325">
              <a:buFont typeface="Wingdings" pitchFamily="2" charset="2"/>
              <a:buChar char="Ø"/>
              <a:tabLst>
                <a:tab pos="417513" algn="l"/>
              </a:tabLst>
            </a:pPr>
            <a:endParaRPr lang="en-GB" sz="2000" b="0">
              <a:solidFill>
                <a:srgbClr val="000066"/>
              </a:solidFill>
            </a:endParaRPr>
          </a:p>
          <a:p>
            <a:pPr defTabSz="695325">
              <a:buFont typeface="Wingdings" pitchFamily="2" charset="2"/>
              <a:buChar char="Ø"/>
              <a:tabLst>
                <a:tab pos="417513" algn="l"/>
              </a:tabLst>
            </a:pPr>
            <a:r>
              <a:rPr lang="en-GB" sz="2000">
                <a:solidFill>
                  <a:srgbClr val="000066"/>
                </a:solidFill>
              </a:rPr>
              <a:t> </a:t>
            </a:r>
            <a:r>
              <a:rPr lang="en-GB" sz="2000" b="0">
                <a:solidFill>
                  <a:srgbClr val="000066"/>
                </a:solidFill>
              </a:rPr>
              <a:t>Conceptual design of a new experimental installations, test </a:t>
            </a:r>
            <a:br>
              <a:rPr lang="en-GB" sz="2000" b="0">
                <a:solidFill>
                  <a:srgbClr val="000066"/>
                </a:solidFill>
              </a:rPr>
            </a:br>
            <a:r>
              <a:rPr lang="en-GB" sz="2000" b="0">
                <a:solidFill>
                  <a:srgbClr val="000066"/>
                </a:solidFill>
              </a:rPr>
              <a:t>     procedures and type of European vessel steel  will be discussed</a:t>
            </a:r>
            <a:br>
              <a:rPr lang="en-GB" sz="2000" b="0">
                <a:solidFill>
                  <a:srgbClr val="000066"/>
                </a:solidFill>
              </a:rPr>
            </a:br>
            <a:r>
              <a:rPr lang="en-GB" sz="2000" b="0">
                <a:solidFill>
                  <a:srgbClr val="000066"/>
                </a:solidFill>
              </a:rPr>
              <a:t>     with collaborators at the METCOR-P project meeting, May 31, </a:t>
            </a:r>
            <a:br>
              <a:rPr lang="en-GB" sz="2000" b="0">
                <a:solidFill>
                  <a:srgbClr val="000066"/>
                </a:solidFill>
              </a:rPr>
            </a:br>
            <a:r>
              <a:rPr lang="en-GB" sz="2000" b="0">
                <a:solidFill>
                  <a:srgbClr val="000066"/>
                </a:solidFill>
              </a:rPr>
              <a:t>     St Petersburg</a:t>
            </a:r>
          </a:p>
          <a:p>
            <a:pPr defTabSz="695325">
              <a:buFont typeface="Wingdings" pitchFamily="2" charset="2"/>
              <a:buChar char="Ø"/>
              <a:tabLst>
                <a:tab pos="417513" algn="l"/>
              </a:tabLst>
            </a:pPr>
            <a:endParaRPr lang="en-GB" sz="2000" b="0">
              <a:solidFill>
                <a:srgbClr val="000066"/>
              </a:solidFill>
            </a:endParaRPr>
          </a:p>
          <a:p>
            <a:pPr defTabSz="695325">
              <a:buFont typeface="Wingdings" pitchFamily="2" charset="2"/>
              <a:buNone/>
              <a:tabLst>
                <a:tab pos="417513" algn="l"/>
              </a:tabLst>
            </a:pPr>
            <a:r>
              <a:rPr lang="en-GB" sz="2000">
                <a:solidFill>
                  <a:srgbClr val="000066"/>
                </a:solidFill>
              </a:rPr>
              <a:t> </a:t>
            </a:r>
          </a:p>
          <a:p>
            <a:pPr defTabSz="695325">
              <a:buFont typeface="Wingdings" pitchFamily="2" charset="2"/>
              <a:buNone/>
              <a:tabLst>
                <a:tab pos="417513" algn="l"/>
              </a:tabLst>
            </a:pPr>
            <a:endParaRPr lang="en-GB" sz="20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B04E-EBCA-4F44-B290-F5256A67577E}" type="slidenum">
              <a:rPr lang="en-GB"/>
              <a:pPr/>
              <a:t>4</a:t>
            </a:fld>
            <a:endParaRPr lang="en-GB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>
                <a:solidFill>
                  <a:srgbClr val="990033"/>
                </a:solidFill>
                <a:cs typeface="Times New Roman" pitchFamily="18" charset="0"/>
              </a:rPr>
              <a:t>METCOR project general information </a:t>
            </a:r>
          </a:p>
        </p:txBody>
      </p:sp>
      <p:sp>
        <p:nvSpPr>
          <p:cNvPr id="487427" name="Rectangle 3"/>
          <p:cNvSpPr>
            <a:spLocks noChangeArrowheads="1"/>
          </p:cNvSpPr>
          <p:nvPr/>
        </p:nvSpPr>
        <p:spPr bwMode="auto">
          <a:xfrm>
            <a:off x="2179638" y="701675"/>
            <a:ext cx="59086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</a:pPr>
            <a:r>
              <a:rPr lang="en-GB" sz="2000">
                <a:solidFill>
                  <a:srgbClr val="000066"/>
                </a:solidFill>
                <a:cs typeface="Times New Roman" pitchFamily="18" charset="0"/>
              </a:rPr>
              <a:t>Project participants and coordination</a:t>
            </a:r>
          </a:p>
        </p:txBody>
      </p:sp>
      <p:sp>
        <p:nvSpPr>
          <p:cNvPr id="487428" name="Rectangle 4"/>
          <p:cNvSpPr>
            <a:spLocks noChangeArrowheads="1"/>
          </p:cNvSpPr>
          <p:nvPr/>
        </p:nvSpPr>
        <p:spPr bwMode="auto">
          <a:xfrm>
            <a:off x="1420813" y="2544763"/>
            <a:ext cx="1057275" cy="476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ISTC, </a:t>
            </a:r>
            <a:r>
              <a:rPr lang="en-GB" sz="1200" b="0"/>
              <a:t>Moscow</a:t>
            </a: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809750" y="1592263"/>
            <a:ext cx="939800" cy="4778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FZK, </a:t>
            </a:r>
            <a:r>
              <a:rPr lang="en-GB" sz="1200" b="0"/>
              <a:t>Germany</a:t>
            </a:r>
          </a:p>
        </p:txBody>
      </p:sp>
      <p:sp>
        <p:nvSpPr>
          <p:cNvPr id="487430" name="Rectangle 6"/>
          <p:cNvSpPr>
            <a:spLocks noChangeArrowheads="1"/>
          </p:cNvSpPr>
          <p:nvPr/>
        </p:nvSpPr>
        <p:spPr bwMode="auto">
          <a:xfrm>
            <a:off x="7265988" y="1604963"/>
            <a:ext cx="704850" cy="4492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IRSN,</a:t>
            </a:r>
          </a:p>
          <a:p>
            <a:r>
              <a:rPr lang="en-GB" sz="1200" b="0"/>
              <a:t>France</a:t>
            </a:r>
          </a:p>
        </p:txBody>
      </p:sp>
      <p:sp>
        <p:nvSpPr>
          <p:cNvPr id="487431" name="Rectangle 7"/>
          <p:cNvSpPr>
            <a:spLocks noChangeArrowheads="1"/>
          </p:cNvSpPr>
          <p:nvPr/>
        </p:nvSpPr>
        <p:spPr bwMode="auto">
          <a:xfrm>
            <a:off x="3652838" y="1589088"/>
            <a:ext cx="822325" cy="4778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ITU, </a:t>
            </a:r>
          </a:p>
          <a:p>
            <a:r>
              <a:rPr lang="en-GB" sz="1200" b="0"/>
              <a:t>EK</a:t>
            </a:r>
          </a:p>
        </p:txBody>
      </p:sp>
      <p:sp>
        <p:nvSpPr>
          <p:cNvPr id="487432" name="Rectangle 8"/>
          <p:cNvSpPr>
            <a:spLocks noChangeArrowheads="1"/>
          </p:cNvSpPr>
          <p:nvPr/>
        </p:nvSpPr>
        <p:spPr bwMode="auto">
          <a:xfrm>
            <a:off x="4475163" y="1589088"/>
            <a:ext cx="704850" cy="4778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CEA,</a:t>
            </a:r>
          </a:p>
          <a:p>
            <a:r>
              <a:rPr lang="en-GB" sz="1200" b="0"/>
              <a:t>France</a:t>
            </a:r>
          </a:p>
        </p:txBody>
      </p:sp>
      <p:sp>
        <p:nvSpPr>
          <p:cNvPr id="487433" name="Rectangle 9"/>
          <p:cNvSpPr>
            <a:spLocks noChangeArrowheads="1"/>
          </p:cNvSpPr>
          <p:nvPr/>
        </p:nvSpPr>
        <p:spPr bwMode="auto">
          <a:xfrm>
            <a:off x="1528763" y="1247775"/>
            <a:ext cx="6621462" cy="3571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 algn="ctr"/>
            <a:r>
              <a:rPr lang="en-GB" sz="1200"/>
              <a:t>Collaborators</a:t>
            </a:r>
          </a:p>
        </p:txBody>
      </p:sp>
      <p:sp>
        <p:nvSpPr>
          <p:cNvPr id="487434" name="Rectangle 10"/>
          <p:cNvSpPr>
            <a:spLocks noChangeArrowheads="1"/>
          </p:cNvSpPr>
          <p:nvPr/>
        </p:nvSpPr>
        <p:spPr bwMode="auto">
          <a:xfrm>
            <a:off x="3535363" y="2560638"/>
            <a:ext cx="1527175" cy="3571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000"/>
              <a:t>Steering committee</a:t>
            </a:r>
          </a:p>
        </p:txBody>
      </p:sp>
      <p:sp>
        <p:nvSpPr>
          <p:cNvPr id="487435" name="Rectangle 11"/>
          <p:cNvSpPr>
            <a:spLocks noChangeArrowheads="1"/>
          </p:cNvSpPr>
          <p:nvPr/>
        </p:nvSpPr>
        <p:spPr bwMode="auto">
          <a:xfrm>
            <a:off x="2008188" y="3395663"/>
            <a:ext cx="5051425" cy="3571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Operation Agent: A.P. Alexandrov RIT, </a:t>
            </a:r>
            <a:r>
              <a:rPr lang="en-GB" sz="1200" b="0"/>
              <a:t>Russia</a:t>
            </a:r>
          </a:p>
          <a:p>
            <a:pPr algn="ctr"/>
            <a:endParaRPr lang="en-GB" sz="1200" b="0"/>
          </a:p>
        </p:txBody>
      </p:sp>
      <p:sp>
        <p:nvSpPr>
          <p:cNvPr id="487436" name="Rectangle 12"/>
          <p:cNvSpPr>
            <a:spLocks noChangeArrowheads="1"/>
          </p:cNvSpPr>
          <p:nvPr/>
        </p:nvSpPr>
        <p:spPr bwMode="auto">
          <a:xfrm>
            <a:off x="1420813" y="2305050"/>
            <a:ext cx="1057275" cy="239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 b="0"/>
              <a:t>Coordinator </a:t>
            </a:r>
          </a:p>
        </p:txBody>
      </p:sp>
      <p:sp>
        <p:nvSpPr>
          <p:cNvPr id="487437" name="Line 13"/>
          <p:cNvSpPr>
            <a:spLocks noChangeShapeType="1"/>
          </p:cNvSpPr>
          <p:nvPr/>
        </p:nvSpPr>
        <p:spPr bwMode="auto">
          <a:xfrm>
            <a:off x="1890713" y="3021013"/>
            <a:ext cx="117475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38" name="Line 14"/>
          <p:cNvSpPr>
            <a:spLocks noChangeShapeType="1"/>
          </p:cNvSpPr>
          <p:nvPr/>
        </p:nvSpPr>
        <p:spPr bwMode="auto">
          <a:xfrm flipH="1">
            <a:off x="4357688" y="2082800"/>
            <a:ext cx="469900" cy="477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39" name="Line 15"/>
          <p:cNvSpPr>
            <a:spLocks noChangeShapeType="1"/>
          </p:cNvSpPr>
          <p:nvPr/>
        </p:nvSpPr>
        <p:spPr bwMode="auto">
          <a:xfrm>
            <a:off x="4005263" y="2066925"/>
            <a:ext cx="234950" cy="493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0" name="Line 16"/>
          <p:cNvSpPr>
            <a:spLocks noChangeShapeType="1"/>
          </p:cNvSpPr>
          <p:nvPr/>
        </p:nvSpPr>
        <p:spPr bwMode="auto">
          <a:xfrm flipH="1">
            <a:off x="4710113" y="2066925"/>
            <a:ext cx="1057275" cy="493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1" name="Line 17"/>
          <p:cNvSpPr>
            <a:spLocks noChangeShapeType="1"/>
          </p:cNvSpPr>
          <p:nvPr/>
        </p:nvSpPr>
        <p:spPr bwMode="auto">
          <a:xfrm>
            <a:off x="2478088" y="2082800"/>
            <a:ext cx="1292225" cy="477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2" name="Line 18"/>
          <p:cNvSpPr>
            <a:spLocks noChangeShapeType="1"/>
          </p:cNvSpPr>
          <p:nvPr/>
        </p:nvSpPr>
        <p:spPr bwMode="auto">
          <a:xfrm>
            <a:off x="4240213" y="2917825"/>
            <a:ext cx="0" cy="477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3" name="Line 19"/>
          <p:cNvSpPr>
            <a:spLocks noChangeShapeType="1"/>
          </p:cNvSpPr>
          <p:nvPr/>
        </p:nvSpPr>
        <p:spPr bwMode="auto">
          <a:xfrm flipH="1">
            <a:off x="1420813" y="1549400"/>
            <a:ext cx="265112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4" name="Rectangle 20"/>
          <p:cNvSpPr>
            <a:spLocks noChangeArrowheads="1"/>
          </p:cNvSpPr>
          <p:nvPr/>
        </p:nvSpPr>
        <p:spPr bwMode="auto">
          <a:xfrm>
            <a:off x="5180013" y="1609725"/>
            <a:ext cx="132715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r>
              <a:rPr lang="en-GB" sz="1200"/>
              <a:t>Framatome ANP</a:t>
            </a:r>
            <a:r>
              <a:rPr lang="en-GB" sz="1200" b="0"/>
              <a:t>, Germany</a:t>
            </a:r>
          </a:p>
        </p:txBody>
      </p:sp>
      <p:sp>
        <p:nvSpPr>
          <p:cNvPr id="487445" name="Line 21"/>
          <p:cNvSpPr>
            <a:spLocks noChangeShapeType="1"/>
          </p:cNvSpPr>
          <p:nvPr/>
        </p:nvSpPr>
        <p:spPr bwMode="auto">
          <a:xfrm>
            <a:off x="3417888" y="2066925"/>
            <a:ext cx="587375" cy="477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6" name="Rectangle 22"/>
          <p:cNvSpPr>
            <a:spLocks noChangeArrowheads="1"/>
          </p:cNvSpPr>
          <p:nvPr/>
        </p:nvSpPr>
        <p:spPr bwMode="auto">
          <a:xfrm>
            <a:off x="2767013" y="3735388"/>
            <a:ext cx="1174750" cy="4778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ISC RAS</a:t>
            </a:r>
            <a:r>
              <a:rPr lang="en-GB" sz="1200" b="0"/>
              <a:t>,</a:t>
            </a:r>
          </a:p>
          <a:p>
            <a:r>
              <a:rPr lang="en-GB" sz="1200" b="0"/>
              <a:t>Russia</a:t>
            </a:r>
          </a:p>
        </p:txBody>
      </p:sp>
      <p:sp>
        <p:nvSpPr>
          <p:cNvPr id="487447" name="Rectangle 23"/>
          <p:cNvSpPr>
            <a:spLocks noChangeArrowheads="1"/>
          </p:cNvSpPr>
          <p:nvPr/>
        </p:nvSpPr>
        <p:spPr bwMode="auto">
          <a:xfrm>
            <a:off x="5099050" y="3721100"/>
            <a:ext cx="1762125" cy="4778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000"/>
              <a:t>SPb Electrotechnical State University</a:t>
            </a:r>
            <a:r>
              <a:rPr lang="en-GB" sz="1000" b="0"/>
              <a:t>, Russia</a:t>
            </a:r>
          </a:p>
        </p:txBody>
      </p:sp>
      <p:graphicFrame>
        <p:nvGraphicFramePr>
          <p:cNvPr id="487448" name="Object 24"/>
          <p:cNvGraphicFramePr>
            <a:graphicFrameLocks noChangeAspect="1"/>
          </p:cNvGraphicFramePr>
          <p:nvPr/>
        </p:nvGraphicFramePr>
        <p:xfrm>
          <a:off x="833438" y="4545013"/>
          <a:ext cx="7424737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55" name="Документ" r:id="rId4" imgW="6104439" imgH="1319641" progId="Word.Document.8">
                  <p:embed/>
                </p:oleObj>
              </mc:Choice>
              <mc:Fallback>
                <p:oleObj name="Документ" r:id="rId4" imgW="6104439" imgH="1319641" progId="Word.Document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4545013"/>
                        <a:ext cx="7424737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450" name="Rectangle 26"/>
          <p:cNvSpPr>
            <a:spLocks noChangeArrowheads="1"/>
          </p:cNvSpPr>
          <p:nvPr/>
        </p:nvSpPr>
        <p:spPr bwMode="auto">
          <a:xfrm>
            <a:off x="6330950" y="1609725"/>
            <a:ext cx="939800" cy="450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r>
              <a:rPr lang="en-GB" sz="1200"/>
              <a:t>FZR, </a:t>
            </a:r>
            <a:r>
              <a:rPr lang="en-GB" sz="1200" b="0"/>
              <a:t>Germany</a:t>
            </a:r>
          </a:p>
        </p:txBody>
      </p:sp>
      <p:sp>
        <p:nvSpPr>
          <p:cNvPr id="487451" name="Rectangle 27"/>
          <p:cNvSpPr>
            <a:spLocks noChangeArrowheads="1"/>
          </p:cNvSpPr>
          <p:nvPr/>
        </p:nvSpPr>
        <p:spPr bwMode="auto">
          <a:xfrm>
            <a:off x="2724150" y="1606550"/>
            <a:ext cx="939800" cy="4651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r>
              <a:rPr lang="en-GB" sz="1200"/>
              <a:t>FORTUM, </a:t>
            </a:r>
            <a:r>
              <a:rPr lang="en-GB" sz="1200" b="0"/>
              <a:t>Finland</a:t>
            </a:r>
          </a:p>
        </p:txBody>
      </p:sp>
      <p:sp>
        <p:nvSpPr>
          <p:cNvPr id="487452" name="Line 28"/>
          <p:cNvSpPr>
            <a:spLocks noChangeShapeType="1"/>
          </p:cNvSpPr>
          <p:nvPr/>
        </p:nvSpPr>
        <p:spPr bwMode="auto">
          <a:xfrm flipH="1">
            <a:off x="4995863" y="2058988"/>
            <a:ext cx="1565275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53" name="Line 29"/>
          <p:cNvSpPr>
            <a:spLocks noChangeShapeType="1"/>
          </p:cNvSpPr>
          <p:nvPr/>
        </p:nvSpPr>
        <p:spPr bwMode="auto">
          <a:xfrm flipH="1">
            <a:off x="5100638" y="2103438"/>
            <a:ext cx="2366962" cy="593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868C-DF9E-4664-B23F-AA2FED864EE5}" type="slidenum">
              <a:rPr lang="en-GB"/>
              <a:pPr/>
              <a:t>5</a:t>
            </a:fld>
            <a:endParaRPr lang="en-GB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3200"/>
            <a:ext cx="8934450" cy="639763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Meetings of</a:t>
            </a:r>
            <a:r>
              <a:rPr lang="ru-RU">
                <a:solidFill>
                  <a:srgbClr val="990033"/>
                </a:solidFill>
              </a:rPr>
              <a:t> </a:t>
            </a:r>
            <a:r>
              <a:rPr lang="en-US">
                <a:solidFill>
                  <a:srgbClr val="990033"/>
                </a:solidFill>
              </a:rPr>
              <a:t>METCOR.2 projects</a:t>
            </a:r>
            <a:r>
              <a:rPr lang="en-GB">
                <a:solidFill>
                  <a:srgbClr val="990033"/>
                </a:solidFill>
              </a:rPr>
              <a:t/>
            </a:r>
            <a:br>
              <a:rPr lang="en-GB">
                <a:solidFill>
                  <a:srgbClr val="990033"/>
                </a:solidFill>
              </a:rPr>
            </a:br>
            <a:endParaRPr lang="en-US">
              <a:solidFill>
                <a:srgbClr val="990033"/>
              </a:solidFill>
            </a:endParaRPr>
          </a:p>
        </p:txBody>
      </p:sp>
      <p:sp>
        <p:nvSpPr>
          <p:cNvPr id="596995" name="Rectangle 3"/>
          <p:cNvSpPr>
            <a:spLocks noChangeArrowheads="1"/>
          </p:cNvSpPr>
          <p:nvPr/>
        </p:nvSpPr>
        <p:spPr bwMode="auto">
          <a:xfrm>
            <a:off x="539750" y="839788"/>
            <a:ext cx="8064500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 b="0">
                <a:solidFill>
                  <a:srgbClr val="000066"/>
                </a:solidFill>
                <a:cs typeface="Arial" pitchFamily="34" charset="0"/>
              </a:rPr>
              <a:t>▼		1</a:t>
            </a:r>
            <a:r>
              <a:rPr lang="en-US" sz="2000" b="0" baseline="30000">
                <a:solidFill>
                  <a:srgbClr val="000066"/>
                </a:solidFill>
                <a:cs typeface="Arial" pitchFamily="34" charset="0"/>
              </a:rPr>
              <a:t>st</a:t>
            </a:r>
            <a:r>
              <a:rPr lang="en-US" sz="2000" b="0">
                <a:solidFill>
                  <a:srgbClr val="000066"/>
                </a:solidFill>
                <a:cs typeface="Arial" pitchFamily="34" charset="0"/>
              </a:rPr>
              <a:t> m</a:t>
            </a:r>
            <a:r>
              <a:rPr lang="en-US" sz="2000" b="0">
                <a:solidFill>
                  <a:srgbClr val="000066"/>
                </a:solidFill>
              </a:rPr>
              <a:t>eeting of the Steering Committee</a:t>
            </a:r>
            <a:r>
              <a:rPr lang="ru-RU" sz="2000" b="0">
                <a:solidFill>
                  <a:srgbClr val="000066"/>
                </a:solidFill>
              </a:rPr>
              <a:t>, 3 </a:t>
            </a:r>
            <a:r>
              <a:rPr lang="en-US" sz="2000" b="0">
                <a:solidFill>
                  <a:srgbClr val="000066"/>
                </a:solidFill>
              </a:rPr>
              <a:t>October</a:t>
            </a:r>
            <a:r>
              <a:rPr lang="ru-RU" sz="2000" b="0">
                <a:solidFill>
                  <a:srgbClr val="000066"/>
                </a:solidFill>
              </a:rPr>
              <a:t> 2002, </a:t>
            </a:r>
            <a:r>
              <a:rPr lang="en-US" sz="2000" b="0">
                <a:solidFill>
                  <a:srgbClr val="000066"/>
                </a:solidFill>
              </a:rPr>
              <a:t>Karlsruhe, Germany</a:t>
            </a:r>
            <a:endParaRPr lang="ru-RU" sz="2000" b="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 b="0">
                <a:solidFill>
                  <a:srgbClr val="000066"/>
                </a:solidFill>
                <a:cs typeface="Arial" pitchFamily="34" charset="0"/>
              </a:rPr>
              <a:t>▼		2</a:t>
            </a:r>
            <a:r>
              <a:rPr lang="en-US" sz="2000" b="0" baseline="30000">
                <a:solidFill>
                  <a:srgbClr val="000066"/>
                </a:solidFill>
                <a:cs typeface="Arial" pitchFamily="34" charset="0"/>
              </a:rPr>
              <a:t>nd</a:t>
            </a:r>
            <a:r>
              <a:rPr lang="en-US" sz="2000" b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</a:rPr>
              <a:t>meeting of the Steering Committee</a:t>
            </a:r>
            <a:r>
              <a:rPr lang="ru-RU" sz="2000" b="0">
                <a:solidFill>
                  <a:srgbClr val="000066"/>
                </a:solidFill>
              </a:rPr>
              <a:t>, 29 </a:t>
            </a:r>
            <a:r>
              <a:rPr lang="en-US" sz="2000" b="0">
                <a:solidFill>
                  <a:srgbClr val="000066"/>
                </a:solidFill>
              </a:rPr>
              <a:t>January</a:t>
            </a:r>
            <a:r>
              <a:rPr lang="ru-RU" sz="2000" b="0">
                <a:solidFill>
                  <a:srgbClr val="000066"/>
                </a:solidFill>
              </a:rPr>
              <a:t> 2003, </a:t>
            </a:r>
            <a:r>
              <a:rPr lang="en-US" sz="2000" b="0">
                <a:solidFill>
                  <a:srgbClr val="000066"/>
                </a:solidFill>
              </a:rPr>
              <a:t/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Aix</a:t>
            </a:r>
            <a:r>
              <a:rPr lang="ru-RU" sz="2000" b="0">
                <a:solidFill>
                  <a:srgbClr val="000066"/>
                </a:solidFill>
              </a:rPr>
              <a:t>-</a:t>
            </a:r>
            <a:r>
              <a:rPr lang="en-US" sz="2000" b="0">
                <a:solidFill>
                  <a:srgbClr val="000066"/>
                </a:solidFill>
              </a:rPr>
              <a:t>en</a:t>
            </a:r>
            <a:r>
              <a:rPr lang="ru-RU" sz="2000" b="0">
                <a:solidFill>
                  <a:srgbClr val="000066"/>
                </a:solidFill>
              </a:rPr>
              <a:t>-</a:t>
            </a:r>
            <a:r>
              <a:rPr lang="en-US" sz="2000" b="0">
                <a:solidFill>
                  <a:srgbClr val="000066"/>
                </a:solidFill>
              </a:rPr>
              <a:t>Provence</a:t>
            </a:r>
            <a:r>
              <a:rPr lang="ru-RU" sz="2000" b="0">
                <a:solidFill>
                  <a:srgbClr val="000066"/>
                </a:solidFill>
              </a:rPr>
              <a:t>, </a:t>
            </a:r>
            <a:r>
              <a:rPr lang="en-US" sz="2000" b="0">
                <a:solidFill>
                  <a:srgbClr val="000066"/>
                </a:solidFill>
              </a:rPr>
              <a:t>France</a:t>
            </a:r>
            <a:endParaRPr lang="ru-RU" sz="2000" b="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 b="0">
                <a:solidFill>
                  <a:srgbClr val="000066"/>
                </a:solidFill>
              </a:rPr>
              <a:t>▼ 	3</a:t>
            </a:r>
            <a:r>
              <a:rPr lang="en-US" sz="2000" b="0" baseline="30000">
                <a:solidFill>
                  <a:srgbClr val="000066"/>
                </a:solidFill>
              </a:rPr>
              <a:t>rd</a:t>
            </a:r>
            <a:r>
              <a:rPr lang="en-US" sz="2000" b="0">
                <a:solidFill>
                  <a:srgbClr val="000066"/>
                </a:solidFill>
              </a:rPr>
              <a:t> meeting of the Steering Committee</a:t>
            </a:r>
            <a:r>
              <a:rPr lang="ru-RU" sz="2000" b="0">
                <a:solidFill>
                  <a:srgbClr val="000066"/>
                </a:solidFill>
              </a:rPr>
              <a:t>, 16 </a:t>
            </a:r>
            <a:r>
              <a:rPr lang="en-US" sz="2000" b="0">
                <a:solidFill>
                  <a:srgbClr val="000066"/>
                </a:solidFill>
              </a:rPr>
              <a:t>September</a:t>
            </a:r>
            <a:r>
              <a:rPr lang="ru-RU" sz="2000" b="0">
                <a:solidFill>
                  <a:srgbClr val="000066"/>
                </a:solidFill>
              </a:rPr>
              <a:t> 2003, </a:t>
            </a:r>
            <a:r>
              <a:rPr lang="en-US" sz="2000" b="0">
                <a:solidFill>
                  <a:srgbClr val="000066"/>
                </a:solidFill>
              </a:rPr>
              <a:t>St. Petersburg</a:t>
            </a:r>
            <a:r>
              <a:rPr lang="ru-RU" sz="2000" b="0">
                <a:solidFill>
                  <a:srgbClr val="000066"/>
                </a:solidFill>
              </a:rPr>
              <a:t>, </a:t>
            </a:r>
            <a:r>
              <a:rPr lang="en-US" sz="2000" b="0">
                <a:solidFill>
                  <a:srgbClr val="000066"/>
                </a:solidFill>
              </a:rPr>
              <a:t>Russia</a:t>
            </a:r>
            <a:r>
              <a:rPr lang="ru-RU" sz="2000" b="0">
                <a:solidFill>
                  <a:srgbClr val="000066"/>
                </a:solidFill>
              </a:rPr>
              <a:t> </a:t>
            </a:r>
            <a:endParaRPr lang="en-US" sz="2000" b="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 b="0">
                <a:solidFill>
                  <a:srgbClr val="000066"/>
                </a:solidFill>
              </a:rPr>
              <a:t>▼ 	4</a:t>
            </a:r>
            <a:r>
              <a:rPr lang="en-US" sz="2000" b="0" baseline="30000">
                <a:solidFill>
                  <a:srgbClr val="000066"/>
                </a:solidFill>
              </a:rPr>
              <a:t>th</a:t>
            </a:r>
            <a:r>
              <a:rPr lang="en-US" sz="2000" b="0">
                <a:solidFill>
                  <a:srgbClr val="000066"/>
                </a:solidFill>
              </a:rPr>
              <a:t> meeting of the Steering Committee</a:t>
            </a:r>
            <a:r>
              <a:rPr lang="ru-RU" sz="2000" b="0">
                <a:solidFill>
                  <a:srgbClr val="000066"/>
                </a:solidFill>
              </a:rPr>
              <a:t>, 10 </a:t>
            </a:r>
            <a:r>
              <a:rPr lang="en-US" sz="2000" b="0">
                <a:solidFill>
                  <a:srgbClr val="000066"/>
                </a:solidFill>
              </a:rPr>
              <a:t>February</a:t>
            </a:r>
            <a:r>
              <a:rPr lang="ru-RU" sz="2000" b="0">
                <a:solidFill>
                  <a:srgbClr val="000066"/>
                </a:solidFill>
              </a:rPr>
              <a:t> 2004, </a:t>
            </a:r>
            <a:r>
              <a:rPr lang="en-US" sz="2000" b="0">
                <a:solidFill>
                  <a:srgbClr val="000066"/>
                </a:solidFill>
              </a:rPr>
              <a:t>Paris</a:t>
            </a:r>
            <a:r>
              <a:rPr lang="ru-RU" sz="2000" b="0">
                <a:solidFill>
                  <a:srgbClr val="000066"/>
                </a:solidFill>
              </a:rPr>
              <a:t>, </a:t>
            </a:r>
            <a:r>
              <a:rPr lang="en-US" sz="2000" b="0">
                <a:solidFill>
                  <a:srgbClr val="000066"/>
                </a:solidFill>
              </a:rPr>
              <a:t>France</a:t>
            </a:r>
            <a:endParaRPr lang="ru-RU" sz="2000" b="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 b="0">
                <a:solidFill>
                  <a:srgbClr val="000066"/>
                </a:solidFill>
              </a:rPr>
              <a:t>▼ 	5</a:t>
            </a:r>
            <a:r>
              <a:rPr lang="en-US" sz="2000" b="0" baseline="30000">
                <a:solidFill>
                  <a:srgbClr val="000066"/>
                </a:solidFill>
              </a:rPr>
              <a:t>th</a:t>
            </a:r>
            <a:r>
              <a:rPr lang="en-US" sz="2000" b="0">
                <a:solidFill>
                  <a:srgbClr val="000066"/>
                </a:solidFill>
              </a:rPr>
              <a:t> meeting of the Steering Committee</a:t>
            </a:r>
            <a:r>
              <a:rPr lang="ru-RU" sz="2000" b="0">
                <a:solidFill>
                  <a:srgbClr val="000066"/>
                </a:solidFill>
              </a:rPr>
              <a:t>, 14 </a:t>
            </a:r>
            <a:r>
              <a:rPr lang="en-US" sz="2000" b="0">
                <a:solidFill>
                  <a:srgbClr val="000066"/>
                </a:solidFill>
              </a:rPr>
              <a:t>September</a:t>
            </a:r>
            <a:r>
              <a:rPr lang="ru-RU" sz="2000" b="0">
                <a:solidFill>
                  <a:srgbClr val="000066"/>
                </a:solidFill>
              </a:rPr>
              <a:t> 2004, </a:t>
            </a:r>
            <a:r>
              <a:rPr lang="en-US" sz="2000" b="0">
                <a:solidFill>
                  <a:srgbClr val="000066"/>
                </a:solidFill>
              </a:rPr>
              <a:t>Dimitrovgrad</a:t>
            </a:r>
            <a:r>
              <a:rPr lang="ru-RU" sz="2000" b="0">
                <a:solidFill>
                  <a:srgbClr val="000066"/>
                </a:solidFill>
              </a:rPr>
              <a:t>, </a:t>
            </a:r>
            <a:r>
              <a:rPr lang="en-US" sz="2000" b="0">
                <a:solidFill>
                  <a:srgbClr val="000066"/>
                </a:solidFill>
              </a:rPr>
              <a:t>Russia</a:t>
            </a:r>
            <a:endParaRPr lang="ru-RU" sz="2000" b="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 b="0">
                <a:solidFill>
                  <a:srgbClr val="000066"/>
                </a:solidFill>
              </a:rPr>
              <a:t>▼ 	6</a:t>
            </a:r>
            <a:r>
              <a:rPr lang="en-US" sz="2000" b="0" baseline="30000">
                <a:solidFill>
                  <a:srgbClr val="000066"/>
                </a:solidFill>
              </a:rPr>
              <a:t>th</a:t>
            </a:r>
            <a:r>
              <a:rPr lang="en-US" sz="2000" b="0">
                <a:solidFill>
                  <a:srgbClr val="000066"/>
                </a:solidFill>
              </a:rPr>
              <a:t> meeting of the Steering Committee</a:t>
            </a:r>
            <a:r>
              <a:rPr lang="ru-RU" sz="2000" b="0">
                <a:solidFill>
                  <a:srgbClr val="000066"/>
                </a:solidFill>
              </a:rPr>
              <a:t>, 12 </a:t>
            </a:r>
            <a:r>
              <a:rPr lang="en-US" sz="2000" b="0">
                <a:solidFill>
                  <a:srgbClr val="000066"/>
                </a:solidFill>
              </a:rPr>
              <a:t>July</a:t>
            </a:r>
            <a:r>
              <a:rPr lang="ru-RU" sz="2000" b="0">
                <a:solidFill>
                  <a:srgbClr val="000066"/>
                </a:solidFill>
              </a:rPr>
              <a:t> 2005, </a:t>
            </a:r>
            <a:r>
              <a:rPr lang="en-US" sz="2000" b="0">
                <a:solidFill>
                  <a:srgbClr val="000066"/>
                </a:solidFill>
              </a:rPr>
              <a:t/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St. Petersburg</a:t>
            </a:r>
            <a:r>
              <a:rPr lang="ru-RU" sz="2000" b="0">
                <a:solidFill>
                  <a:srgbClr val="000066"/>
                </a:solidFill>
              </a:rPr>
              <a:t>, </a:t>
            </a:r>
            <a:r>
              <a:rPr lang="en-US" sz="2000" b="0">
                <a:solidFill>
                  <a:srgbClr val="000066"/>
                </a:solidFill>
              </a:rPr>
              <a:t>Russia</a:t>
            </a:r>
            <a:endParaRPr lang="ru-RU" sz="2000" b="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 b="0">
                <a:solidFill>
                  <a:srgbClr val="000066"/>
                </a:solidFill>
              </a:rPr>
              <a:t>▼ 	7</a:t>
            </a:r>
            <a:r>
              <a:rPr lang="en-US" sz="2000" b="0" baseline="30000">
                <a:solidFill>
                  <a:srgbClr val="000066"/>
                </a:solidFill>
              </a:rPr>
              <a:t>th</a:t>
            </a:r>
            <a:r>
              <a:rPr lang="en-US" sz="2000" b="0">
                <a:solidFill>
                  <a:srgbClr val="000066"/>
                </a:solidFill>
              </a:rPr>
              <a:t> meeting of the Steering Committee</a:t>
            </a:r>
            <a:r>
              <a:rPr lang="ru-RU" sz="2000" b="0">
                <a:solidFill>
                  <a:srgbClr val="000066"/>
                </a:solidFill>
              </a:rPr>
              <a:t>, 14 </a:t>
            </a:r>
            <a:r>
              <a:rPr lang="en-US" sz="2000" b="0">
                <a:solidFill>
                  <a:srgbClr val="000066"/>
                </a:solidFill>
              </a:rPr>
              <a:t>June</a:t>
            </a:r>
            <a:r>
              <a:rPr lang="ru-RU" sz="2000" b="0">
                <a:solidFill>
                  <a:srgbClr val="000066"/>
                </a:solidFill>
              </a:rPr>
              <a:t> 2006, </a:t>
            </a:r>
            <a:r>
              <a:rPr lang="en-US" sz="2000" b="0">
                <a:solidFill>
                  <a:srgbClr val="000066"/>
                </a:solidFill>
              </a:rPr>
              <a:t/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St. Petersburg, Russia</a:t>
            </a:r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		Last project meeting will be held in SPb, May 31, 2007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CADA7-5F85-49A6-8EEF-2A3BB4D91145}" type="slidenum">
              <a:rPr lang="en-GB"/>
              <a:pPr/>
              <a:t>6</a:t>
            </a:fld>
            <a:endParaRPr lang="en-GB"/>
          </a:p>
        </p:txBody>
      </p:sp>
      <p:sp>
        <p:nvSpPr>
          <p:cNvPr id="3819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69925" y="0"/>
            <a:ext cx="7772400" cy="1143000"/>
          </a:xfrm>
        </p:spPr>
        <p:txBody>
          <a:bodyPr/>
          <a:lstStyle/>
          <a:p>
            <a:pPr defTabSz="835025"/>
            <a:r>
              <a:rPr lang="en-US">
                <a:solidFill>
                  <a:srgbClr val="990033"/>
                </a:solidFill>
              </a:rPr>
              <a:t>Experimental matrix of METCOR</a:t>
            </a:r>
          </a:p>
        </p:txBody>
      </p:sp>
      <p:graphicFrame>
        <p:nvGraphicFramePr>
          <p:cNvPr id="381955" name="Object 1027"/>
          <p:cNvGraphicFramePr>
            <a:graphicFrameLocks noChangeAspect="1"/>
          </p:cNvGraphicFramePr>
          <p:nvPr>
            <p:ph sz="half" idx="1"/>
          </p:nvPr>
        </p:nvGraphicFramePr>
        <p:xfrm>
          <a:off x="806450" y="3362325"/>
          <a:ext cx="381000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12" name="Документ" r:id="rId4" imgW="7682802" imgH="4106279" progId="Word.Document.8">
                  <p:embed/>
                </p:oleObj>
              </mc:Choice>
              <mc:Fallback>
                <p:oleObj name="Документ" r:id="rId4" imgW="7682802" imgH="4106279" progId="Word.Document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3362325"/>
                        <a:ext cx="3810000" cy="198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6" name="Object 1028"/>
          <p:cNvGraphicFramePr>
            <a:graphicFrameLocks noChangeAspect="1"/>
          </p:cNvGraphicFramePr>
          <p:nvPr>
            <p:ph sz="half" idx="2"/>
          </p:nvPr>
        </p:nvGraphicFramePr>
        <p:xfrm>
          <a:off x="209550" y="1433513"/>
          <a:ext cx="8739188" cy="590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13" name="Документ" r:id="rId6" imgW="9864153" imgH="6668531" progId="Word.Document.8">
                  <p:embed/>
                </p:oleObj>
              </mc:Choice>
              <mc:Fallback>
                <p:oleObj name="Документ" r:id="rId6" imgW="9864153" imgH="6668531" progId="Word.Documen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1433513"/>
                        <a:ext cx="8739188" cy="590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52" name="Rectangle 1024"/>
          <p:cNvSpPr>
            <a:spLocks noChangeArrowheads="1"/>
          </p:cNvSpPr>
          <p:nvPr/>
        </p:nvSpPr>
        <p:spPr bwMode="auto">
          <a:xfrm>
            <a:off x="1660525" y="947738"/>
            <a:ext cx="59086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algn="ctr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GB" sz="2000">
                <a:solidFill>
                  <a:srgbClr val="000066"/>
                </a:solidFill>
                <a:cs typeface="Times New Roman" pitchFamily="18" charset="0"/>
              </a:rPr>
              <a:t>Phase 1: Tests with fully oxidized melts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BF771-0FCD-4770-AE2E-F144D8E21AB5}" type="slidenum">
              <a:rPr lang="en-GB"/>
              <a:pPr/>
              <a:t>7</a:t>
            </a:fld>
            <a:endParaRPr lang="en-GB"/>
          </a:p>
        </p:txBody>
      </p:sp>
      <p:sp>
        <p:nvSpPr>
          <p:cNvPr id="386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5025" y="0"/>
            <a:ext cx="7772400" cy="801688"/>
          </a:xfrm>
        </p:spPr>
        <p:txBody>
          <a:bodyPr/>
          <a:lstStyle/>
          <a:p>
            <a:pPr defTabSz="835025"/>
            <a:r>
              <a:rPr lang="en-US"/>
              <a:t>Experimental matrix of METCOR</a:t>
            </a:r>
          </a:p>
        </p:txBody>
      </p:sp>
      <p:graphicFrame>
        <p:nvGraphicFramePr>
          <p:cNvPr id="386051" name="Object 1027"/>
          <p:cNvGraphicFramePr>
            <a:graphicFrameLocks noChangeAspect="1"/>
          </p:cNvGraphicFramePr>
          <p:nvPr>
            <p:ph sz="half" idx="1"/>
          </p:nvPr>
        </p:nvGraphicFramePr>
        <p:xfrm>
          <a:off x="806450" y="3362325"/>
          <a:ext cx="381000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36" name="Документ" r:id="rId4" imgW="7682802" imgH="4106279" progId="Word.Document.8">
                  <p:embed/>
                </p:oleObj>
              </mc:Choice>
              <mc:Fallback>
                <p:oleObj name="Документ" r:id="rId4" imgW="7682802" imgH="4106279" progId="Word.Document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3362325"/>
                        <a:ext cx="3810000" cy="198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2" name="Object 1028"/>
          <p:cNvGraphicFramePr>
            <a:graphicFrameLocks noChangeAspect="1"/>
          </p:cNvGraphicFramePr>
          <p:nvPr>
            <p:ph sz="half" idx="2"/>
          </p:nvPr>
        </p:nvGraphicFramePr>
        <p:xfrm>
          <a:off x="739775" y="1446213"/>
          <a:ext cx="8264525" cy="509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37" name="Документ" r:id="rId6" imgW="9964682" imgH="6138584" progId="Word.Document.8">
                  <p:embed/>
                </p:oleObj>
              </mc:Choice>
              <mc:Fallback>
                <p:oleObj name="Документ" r:id="rId6" imgW="9964682" imgH="6138584" progId="Word.Documen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1446213"/>
                        <a:ext cx="8264525" cy="509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48" name="Rectangle 1024"/>
          <p:cNvSpPr>
            <a:spLocks noChangeArrowheads="1"/>
          </p:cNvSpPr>
          <p:nvPr/>
        </p:nvSpPr>
        <p:spPr bwMode="auto">
          <a:xfrm>
            <a:off x="0" y="712788"/>
            <a:ext cx="8840788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algn="ctr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GB" sz="2000">
                <a:solidFill>
                  <a:srgbClr val="000066"/>
                </a:solidFill>
              </a:rPr>
              <a:t>Phase 2: </a:t>
            </a:r>
            <a:r>
              <a:rPr lang="en-GB" sz="2000">
                <a:solidFill>
                  <a:srgbClr val="000066"/>
                </a:solidFill>
                <a:cs typeface="Times New Roman" pitchFamily="18" charset="0"/>
              </a:rPr>
              <a:t>Tests with suboxidized corium </a:t>
            </a:r>
            <a:br>
              <a:rPr lang="en-GB" sz="2000">
                <a:solidFill>
                  <a:srgbClr val="000066"/>
                </a:solidFill>
                <a:cs typeface="Times New Roman" pitchFamily="18" charset="0"/>
              </a:rPr>
            </a:br>
            <a:r>
              <a:rPr lang="en-GB" sz="2000">
                <a:solidFill>
                  <a:srgbClr val="000066"/>
                </a:solidFill>
                <a:cs typeface="Times New Roman" pitchFamily="18" charset="0"/>
              </a:rPr>
              <a:t>and tests </a:t>
            </a:r>
            <a:r>
              <a:rPr lang="en-GB" sz="2000">
                <a:solidFill>
                  <a:srgbClr val="000066"/>
                </a:solidFill>
              </a:rPr>
              <a:t>with oxidized corium </a:t>
            </a:r>
            <a:r>
              <a:rPr lang="en-GB" sz="2000">
                <a:solidFill>
                  <a:srgbClr val="000066"/>
                </a:solidFill>
                <a:cs typeface="Times New Roman" pitchFamily="18" charset="0"/>
              </a:rPr>
              <a:t>in steam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534AD-BFF9-4F8E-A14A-33AA5EE16F15}" type="slidenum">
              <a:rPr lang="en-GB"/>
              <a:pPr/>
              <a:t>8</a:t>
            </a:fld>
            <a:endParaRPr lang="en-GB"/>
          </a:p>
        </p:txBody>
      </p:sp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592138" y="1009650"/>
            <a:ext cx="5370512" cy="5321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54063" y="339725"/>
            <a:ext cx="7772400" cy="476250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Experimental methodology: Furnace section</a:t>
            </a:r>
            <a:br>
              <a:rPr lang="en-US">
                <a:solidFill>
                  <a:srgbClr val="990033"/>
                </a:solidFill>
              </a:rPr>
            </a:br>
            <a:endParaRPr lang="en-US">
              <a:solidFill>
                <a:srgbClr val="990033"/>
              </a:solidFill>
            </a:endParaRP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847725" y="5292725"/>
            <a:ext cx="4913313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 b="0"/>
              <a:t> </a:t>
            </a:r>
            <a:r>
              <a:rPr lang="ru-RU" sz="1000" b="0"/>
              <a:t>1</a:t>
            </a:r>
            <a:r>
              <a:rPr lang="en-US" sz="1000" b="0"/>
              <a:t> </a:t>
            </a:r>
            <a:r>
              <a:rPr lang="ru-RU" sz="1000" b="0"/>
              <a:t>– </a:t>
            </a:r>
            <a:r>
              <a:rPr lang="en-US" sz="1000" b="0"/>
              <a:t>pyrometer shaft</a:t>
            </a:r>
            <a:r>
              <a:rPr lang="ru-RU" sz="1000" b="0"/>
              <a:t>; 2</a:t>
            </a:r>
            <a:r>
              <a:rPr lang="en-US" sz="1000" b="0"/>
              <a:t> </a:t>
            </a:r>
            <a:r>
              <a:rPr lang="ru-RU" sz="1000" b="0"/>
              <a:t>–</a:t>
            </a:r>
            <a:r>
              <a:rPr lang="en-US" sz="1000" b="0"/>
              <a:t> cover</a:t>
            </a:r>
            <a:r>
              <a:rPr lang="ru-RU" sz="1000" b="0"/>
              <a:t>; </a:t>
            </a:r>
            <a:r>
              <a:rPr lang="en-US" sz="1000" b="0"/>
              <a:t> </a:t>
            </a:r>
            <a:r>
              <a:rPr lang="ru-RU" sz="1000" b="0"/>
              <a:t>3, 18, 19</a:t>
            </a:r>
            <a:r>
              <a:rPr lang="en-US" sz="1000" b="0"/>
              <a:t> </a:t>
            </a:r>
            <a:r>
              <a:rPr lang="ru-RU" sz="1000" b="0"/>
              <a:t>– </a:t>
            </a:r>
            <a:r>
              <a:rPr lang="en-US" sz="1000" b="0"/>
              <a:t>electromagnetic screens</a:t>
            </a:r>
            <a:r>
              <a:rPr lang="ru-RU" sz="1000" b="0"/>
              <a:t>; 4 – </a:t>
            </a:r>
            <a:r>
              <a:rPr lang="en-US" sz="1000" b="0"/>
              <a:t>quartz tube</a:t>
            </a:r>
            <a:r>
              <a:rPr lang="ru-RU" sz="1000" b="0"/>
              <a:t>; 5 – </a:t>
            </a:r>
            <a:r>
              <a:rPr lang="en-US" sz="1000" b="0"/>
              <a:t>crucible sections</a:t>
            </a:r>
            <a:r>
              <a:rPr lang="ru-RU" sz="1000" b="0"/>
              <a:t>; 6 – </a:t>
            </a:r>
            <a:r>
              <a:rPr lang="en-US" sz="1000" b="0"/>
              <a:t>inductor</a:t>
            </a:r>
            <a:r>
              <a:rPr lang="ru-RU" sz="1000" b="0"/>
              <a:t>;</a:t>
            </a:r>
            <a:r>
              <a:rPr lang="en-US" sz="1000" b="0"/>
              <a:t> </a:t>
            </a:r>
            <a:r>
              <a:rPr lang="ru-RU" sz="1000" b="0"/>
              <a:t>7 –</a:t>
            </a:r>
            <a:r>
              <a:rPr lang="en-US" sz="1000" b="0"/>
              <a:t>melt</a:t>
            </a:r>
            <a:r>
              <a:rPr lang="ru-RU" sz="1000" b="0"/>
              <a:t>; </a:t>
            </a:r>
            <a:r>
              <a:rPr lang="en-US" sz="1000" b="0"/>
              <a:t> </a:t>
            </a:r>
            <a:r>
              <a:rPr lang="ru-RU" sz="1000" b="0"/>
              <a:t>8 – </a:t>
            </a:r>
            <a:r>
              <a:rPr lang="en-US" sz="1000" b="0"/>
              <a:t>acoustic defect</a:t>
            </a:r>
            <a:r>
              <a:rPr lang="ru-RU" sz="1000" b="0"/>
              <a:t>; </a:t>
            </a:r>
            <a:r>
              <a:rPr lang="en-US" sz="1000" b="0"/>
              <a:t> </a:t>
            </a:r>
            <a:r>
              <a:rPr lang="ru-RU" sz="1000" b="0"/>
              <a:t>9 – </a:t>
            </a:r>
            <a:r>
              <a:rPr lang="en-US" sz="1000" b="0"/>
              <a:t>fused ZrO</a:t>
            </a:r>
            <a:r>
              <a:rPr lang="ru-RU" sz="1000" b="0" baseline="-25000"/>
              <a:t>2</a:t>
            </a:r>
            <a:r>
              <a:rPr lang="ru-RU" sz="1000" b="0"/>
              <a:t> </a:t>
            </a:r>
            <a:r>
              <a:rPr lang="en-US" sz="1000" b="0"/>
              <a:t>grains</a:t>
            </a:r>
            <a:r>
              <a:rPr lang="ru-RU" sz="1000" b="0"/>
              <a:t>; 10 – </a:t>
            </a:r>
            <a:r>
              <a:rPr lang="en-US" sz="1000" b="0"/>
              <a:t>ZrO</a:t>
            </a:r>
            <a:r>
              <a:rPr lang="ru-RU" sz="1000" b="0" baseline="-25000"/>
              <a:t>2</a:t>
            </a:r>
            <a:r>
              <a:rPr lang="ru-RU" sz="1000" b="0"/>
              <a:t> </a:t>
            </a:r>
            <a:r>
              <a:rPr lang="en-US" sz="1000" b="0"/>
              <a:t>powder insulation</a:t>
            </a:r>
            <a:r>
              <a:rPr lang="ru-RU" sz="1000" b="0"/>
              <a:t>; 1</a:t>
            </a:r>
            <a:r>
              <a:rPr lang="en-US" sz="1000" b="0"/>
              <a:t>1</a:t>
            </a:r>
            <a:r>
              <a:rPr lang="ru-RU" sz="1000" b="0"/>
              <a:t> – </a:t>
            </a:r>
            <a:r>
              <a:rPr lang="en-US" sz="1000" b="0"/>
              <a:t>vessel steel specimen</a:t>
            </a:r>
            <a:r>
              <a:rPr lang="ru-RU" sz="1000" b="0"/>
              <a:t>;</a:t>
            </a:r>
            <a:r>
              <a:rPr lang="en-US" sz="1000" b="0"/>
              <a:t> </a:t>
            </a:r>
            <a:r>
              <a:rPr lang="ru-RU" sz="1000" b="0"/>
              <a:t>12 – </a:t>
            </a:r>
            <a:r>
              <a:rPr lang="en-US" sz="1000" b="0"/>
              <a:t>top specimen calorimeter</a:t>
            </a:r>
            <a:r>
              <a:rPr lang="ru-RU" sz="1000" b="0"/>
              <a:t>; </a:t>
            </a:r>
            <a:r>
              <a:rPr lang="en-US" sz="1000" b="0"/>
              <a:t> 1</a:t>
            </a:r>
            <a:r>
              <a:rPr lang="ru-RU" sz="1000" b="0"/>
              <a:t>3 – </a:t>
            </a:r>
            <a:r>
              <a:rPr lang="en-US" sz="1000" b="0"/>
              <a:t>bottom specimen calorimeter</a:t>
            </a:r>
            <a:r>
              <a:rPr lang="ru-RU" sz="1000" b="0"/>
              <a:t>;</a:t>
            </a:r>
            <a:r>
              <a:rPr lang="en-US" sz="1000" b="0"/>
              <a:t> </a:t>
            </a:r>
            <a:r>
              <a:rPr lang="ru-RU" sz="1000" b="0"/>
              <a:t>14 – </a:t>
            </a:r>
            <a:r>
              <a:rPr lang="en-US" sz="1000" b="0"/>
              <a:t>kaolin wool insulation</a:t>
            </a:r>
            <a:r>
              <a:rPr lang="ru-RU" sz="1000" b="0"/>
              <a:t>; </a:t>
            </a:r>
            <a:r>
              <a:rPr lang="en-US" sz="1000" b="0"/>
              <a:t> 1</a:t>
            </a:r>
            <a:r>
              <a:rPr lang="ru-RU" sz="1000" b="0"/>
              <a:t>5 –</a:t>
            </a:r>
            <a:r>
              <a:rPr lang="en-US" sz="1000" b="0"/>
              <a:t>ultrasonic sensor</a:t>
            </a:r>
            <a:r>
              <a:rPr lang="ru-RU" sz="1000" b="0"/>
              <a:t>; 16 – </a:t>
            </a:r>
            <a:r>
              <a:rPr lang="en-US" sz="1000" b="0"/>
              <a:t>thermocouples</a:t>
            </a:r>
            <a:r>
              <a:rPr lang="ru-RU" sz="1000" b="0"/>
              <a:t>; 17 – </a:t>
            </a:r>
            <a:r>
              <a:rPr lang="en-US" sz="1000" b="0"/>
              <a:t>crust</a:t>
            </a:r>
            <a:r>
              <a:rPr lang="ru-RU" sz="1000" b="0"/>
              <a:t>; </a:t>
            </a:r>
            <a:r>
              <a:rPr lang="en-US" sz="1000" b="0"/>
              <a:t> </a:t>
            </a:r>
            <a:r>
              <a:rPr lang="ru-RU" sz="1000" b="0"/>
              <a:t>20 – </a:t>
            </a:r>
            <a:r>
              <a:rPr lang="en-US" sz="1000" b="0"/>
              <a:t>cylindrical support of the specimen</a:t>
            </a:r>
            <a:endParaRPr lang="en-GB" sz="1000" b="0"/>
          </a:p>
        </p:txBody>
      </p:sp>
      <p:sp>
        <p:nvSpPr>
          <p:cNvPr id="389126" name="Rectangle 6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389127" name="Rectangle 7"/>
          <p:cNvSpPr>
            <a:spLocks noChangeArrowheads="1"/>
          </p:cNvSpPr>
          <p:nvPr/>
        </p:nvSpPr>
        <p:spPr bwMode="auto">
          <a:xfrm>
            <a:off x="6038850" y="1030288"/>
            <a:ext cx="310515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77800" defTabSz="762000">
              <a:spcBef>
                <a:spcPct val="40000"/>
              </a:spcBef>
              <a:buFont typeface="Wingdings" pitchFamily="2" charset="2"/>
              <a:buChar char="§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Technology of the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induction melting in a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cold crucible</a:t>
            </a:r>
            <a:r>
              <a:rPr lang="en-GB" sz="1600">
                <a:solidFill>
                  <a:srgbClr val="000066"/>
                </a:solidFill>
              </a:rPr>
              <a:t> </a:t>
            </a:r>
          </a:p>
          <a:p>
            <a:pPr marL="177800" defTabSz="762000">
              <a:spcBef>
                <a:spcPct val="40000"/>
              </a:spcBef>
              <a:buFont typeface="Wingdings" pitchFamily="2" charset="2"/>
              <a:buChar char="§"/>
              <a:tabLst>
                <a:tab pos="996950" algn="l"/>
              </a:tabLst>
            </a:pPr>
            <a:r>
              <a:rPr lang="en-GB" sz="1600">
                <a:solidFill>
                  <a:srgbClr val="000066"/>
                </a:solidFill>
              </a:rPr>
              <a:t> </a:t>
            </a:r>
            <a:r>
              <a:rPr lang="en-US" sz="1600">
                <a:solidFill>
                  <a:srgbClr val="000066"/>
                </a:solidFill>
              </a:rPr>
              <a:t>Atmosphere: air, steam,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argon</a:t>
            </a:r>
            <a:r>
              <a:rPr lang="en-GB" sz="1600">
                <a:solidFill>
                  <a:srgbClr val="000066"/>
                </a:solidFill>
              </a:rPr>
              <a:t> </a:t>
            </a:r>
          </a:p>
          <a:p>
            <a:pPr marL="177800" defTabSz="762000">
              <a:spcBef>
                <a:spcPct val="40000"/>
              </a:spcBef>
              <a:buFont typeface="Wingdings" pitchFamily="2" charset="2"/>
              <a:buChar char="§"/>
              <a:tabLst>
                <a:tab pos="996950" algn="l"/>
              </a:tabLst>
            </a:pPr>
            <a:r>
              <a:rPr lang="en-GB" sz="1600">
                <a:solidFill>
                  <a:srgbClr val="000066"/>
                </a:solidFill>
              </a:rPr>
              <a:t> </a:t>
            </a:r>
            <a:r>
              <a:rPr lang="en-US" sz="1600">
                <a:solidFill>
                  <a:srgbClr val="000066"/>
                </a:solidFill>
              </a:rPr>
              <a:t>Long-term expositions in 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a stationary regime</a:t>
            </a:r>
          </a:p>
          <a:p>
            <a:pPr marL="177800" defTabSz="762000">
              <a:spcBef>
                <a:spcPct val="40000"/>
              </a:spcBef>
              <a:buFont typeface="Wingdings" pitchFamily="2" charset="2"/>
              <a:buChar char="§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On-line measurements</a:t>
            </a:r>
            <a:r>
              <a:rPr lang="en-US">
                <a:solidFill>
                  <a:srgbClr val="000066"/>
                </a:solidFill>
              </a:rPr>
              <a:t>: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specimen temperature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melt surface temperature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specimen ablation depth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electric parameters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power deposition in the 	furnace components</a:t>
            </a:r>
          </a:p>
        </p:txBody>
      </p:sp>
      <p:pic>
        <p:nvPicPr>
          <p:cNvPr id="489472" name="Picture 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" r="5075"/>
          <a:stretch>
            <a:fillRect/>
          </a:stretch>
        </p:blipFill>
        <p:spPr bwMode="auto">
          <a:xfrm>
            <a:off x="1214438" y="1050925"/>
            <a:ext cx="444817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3063-097F-4F0E-BD69-07B5EB0595D0}" type="slidenum">
              <a:rPr lang="en-GB"/>
              <a:pPr/>
              <a:t>9</a:t>
            </a:fld>
            <a:endParaRPr lang="en-GB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0"/>
            <a:ext cx="8936037" cy="639763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Experimental methodology: Posttest analyses</a:t>
            </a:r>
          </a:p>
        </p:txBody>
      </p:sp>
      <p:sp>
        <p:nvSpPr>
          <p:cNvPr id="544771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44772" name="Rectangle 4"/>
          <p:cNvSpPr>
            <a:spLocks noChangeArrowheads="1"/>
          </p:cNvSpPr>
          <p:nvPr/>
        </p:nvSpPr>
        <p:spPr bwMode="auto">
          <a:xfrm>
            <a:off x="487363" y="523875"/>
            <a:ext cx="8337550" cy="55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2000">
                <a:solidFill>
                  <a:srgbClr val="000066"/>
                </a:solidFill>
              </a:rPr>
              <a:t> </a:t>
            </a:r>
            <a:endParaRPr lang="en-GB" sz="2000">
              <a:solidFill>
                <a:srgbClr val="000066"/>
              </a:solidFill>
            </a:endParaRP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679450" algn="l"/>
              </a:tabLst>
            </a:pPr>
            <a:r>
              <a:rPr lang="en-US" sz="1800">
                <a:solidFill>
                  <a:srgbClr val="000066"/>
                </a:solidFill>
              </a:rPr>
              <a:t> Calculation of the whole electromagnetic system 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1600" b="0">
                <a:solidFill>
                  <a:srgbClr val="000066"/>
                </a:solidFill>
              </a:rPr>
              <a:t>   Power deposition in the melt and its electric resistivity are determined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Measured electric parameters of the system and power deposited into the furnace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components are used in the numeric modeling</a:t>
            </a:r>
            <a:endParaRPr lang="en-US" sz="1800">
              <a:solidFill>
                <a:srgbClr val="000066"/>
              </a:solidFill>
            </a:endParaRP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679450" algn="l"/>
              </a:tabLst>
            </a:pPr>
            <a:r>
              <a:rPr lang="en-US" sz="1800">
                <a:solidFill>
                  <a:srgbClr val="000066"/>
                </a:solidFill>
              </a:rPr>
              <a:t> Integrated calculation of the electromagnetic system and melt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thermohydrodynamics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1600" b="0">
                <a:solidFill>
                  <a:srgbClr val="000066"/>
                </a:solidFill>
              </a:rPr>
              <a:t>   Radial heat flux distribution in the specimen top is determined.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Calculations of the whole electromagnetic system and boundary conditions on the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crucible and specimen surfaces are used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679450" algn="l"/>
              </a:tabLst>
            </a:pPr>
            <a:r>
              <a:rPr lang="en-US" sz="1800">
                <a:solidFill>
                  <a:srgbClr val="000066"/>
                </a:solidFill>
              </a:rPr>
              <a:t> Calculation of the specimen temperature conditions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1600" b="0">
                <a:solidFill>
                  <a:srgbClr val="000066"/>
                </a:solidFill>
              </a:rPr>
              <a:t>   Results of previous calculations, boundary conditions on the crucible surface and 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specimen calorimeters are used. The adequate agreement between calculations and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thermocouple measurements is achieved by varying heat flux into the specimen and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thermal resistance of the specimen side insulation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679450" algn="l"/>
              </a:tabLst>
            </a:pPr>
            <a:r>
              <a:rPr lang="en-US" sz="1800">
                <a:solidFill>
                  <a:srgbClr val="000066"/>
                </a:solidFill>
              </a:rPr>
              <a:t> Physicochemical analysis of the ingot, specimen and interaction zone 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1600" b="0">
                <a:solidFill>
                  <a:srgbClr val="000066"/>
                </a:solidFill>
              </a:rPr>
              <a:t>   XRF; SEM/EDX; optical microscopy; chemical analyses.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Elemental and mass balances, initial and final compositions of the system and its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components are determined</a:t>
            </a:r>
            <a:endParaRPr lang="en-GB" sz="1600" b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8000" tIns="10800" rIns="18000" bIns="10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8000" tIns="10800" rIns="18000" bIns="10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14310</TotalTime>
  <Words>1824</Words>
  <Application>Microsoft Office PowerPoint</Application>
  <PresentationFormat>Bildschirmpräsentation (4:3)</PresentationFormat>
  <Paragraphs>421</Paragraphs>
  <Slides>34</Slides>
  <Notes>25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34</vt:i4>
      </vt:variant>
    </vt:vector>
  </HeadingPairs>
  <TitlesOfParts>
    <vt:vector size="49" baseType="lpstr">
      <vt:lpstr>Times New Roman</vt:lpstr>
      <vt:lpstr>Trebuchet MS</vt:lpstr>
      <vt:lpstr>Arial</vt:lpstr>
      <vt:lpstr>Times New Roman CYR</vt:lpstr>
      <vt:lpstr>Arial Unicode MS</vt:lpstr>
      <vt:lpstr>Wingdings</vt:lpstr>
      <vt:lpstr>Symbol</vt:lpstr>
      <vt:lpstr>Batang</vt:lpstr>
      <vt:lpstr>Mangal</vt:lpstr>
      <vt:lpstr>Оформление по умолчанию</vt:lpstr>
      <vt:lpstr>CorelDRAW 7.0 Graphic</vt:lpstr>
      <vt:lpstr>Документ Microsoft Word</vt:lpstr>
      <vt:lpstr>Диаграмма Microsoft Excel</vt:lpstr>
      <vt:lpstr>Microsoft Equation 3.0</vt:lpstr>
      <vt:lpstr>Точечный рисунок</vt:lpstr>
      <vt:lpstr>Main results of the completed ISTC project #833.2. “Study of corium melt interaction with NPP reactor vessel steel” (METCOR-2) and status of the ISTC project #3592 (METCOR-P)</vt:lpstr>
      <vt:lpstr>  Contents </vt:lpstr>
      <vt:lpstr>METCOR project general information</vt:lpstr>
      <vt:lpstr>METCOR project general information </vt:lpstr>
      <vt:lpstr>Meetings of METCOR.2 projects </vt:lpstr>
      <vt:lpstr>Experimental matrix of METCOR</vt:lpstr>
      <vt:lpstr>Experimental matrix of METCOR</vt:lpstr>
      <vt:lpstr>Experimental methodology: Furnace section </vt:lpstr>
      <vt:lpstr>Experimental methodology: Posttest analyses</vt:lpstr>
      <vt:lpstr>Tests with oxidized corium   </vt:lpstr>
      <vt:lpstr>Tests with oxidized corium (continued)</vt:lpstr>
      <vt:lpstr>PowerPoint-Präsentation</vt:lpstr>
      <vt:lpstr>Tests with suboxidized corium</vt:lpstr>
      <vt:lpstr>Tests with suboxidized corium (continued)</vt:lpstr>
      <vt:lpstr>Reporting</vt:lpstr>
      <vt:lpstr>METCOR papers </vt:lpstr>
      <vt:lpstr>  METCOR papers (continued)  </vt:lpstr>
      <vt:lpstr>Conclusions</vt:lpstr>
      <vt:lpstr>METCOR-P project</vt:lpstr>
      <vt:lpstr>METCOR-P project general information </vt:lpstr>
      <vt:lpstr>PowerPoint-Präsentation</vt:lpstr>
      <vt:lpstr>Experimental matrix for the METCOR-P project</vt:lpstr>
      <vt:lpstr>Furnace schematics (1)</vt:lpstr>
      <vt:lpstr>Furnace schematics (2)</vt:lpstr>
      <vt:lpstr>Furnace schematics (3)</vt:lpstr>
      <vt:lpstr>PowerPoint-Präsentation</vt:lpstr>
      <vt:lpstr>PowerPoint-Präsentation</vt:lpstr>
      <vt:lpstr>PowerPoint-Präsentation</vt:lpstr>
      <vt:lpstr>Vessel steel ablation during molten corium oxidation by steam (3) </vt:lpstr>
      <vt:lpstr>PowerPoint-Präsentation</vt:lpstr>
      <vt:lpstr>PowerPoint-Präsentation</vt:lpstr>
      <vt:lpstr>Interaction of molten corium with European  vessel steel </vt:lpstr>
      <vt:lpstr>Interaction of molten corium with European vessel steel </vt:lpstr>
      <vt:lpstr>Short-term plans</vt:lpstr>
    </vt:vector>
  </TitlesOfParts>
  <Company>NITI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METCOR progress report</dc:title>
  <dc:subject>10CEG-SAM</dc:subject>
  <dc:creator>S BECHTA</dc:creator>
  <cp:lastModifiedBy>Peters, Ursula</cp:lastModifiedBy>
  <cp:revision>494</cp:revision>
  <cp:lastPrinted>2001-10-30T08:59:27Z</cp:lastPrinted>
  <dcterms:created xsi:type="dcterms:W3CDTF">1998-10-12T06:52:06Z</dcterms:created>
  <dcterms:modified xsi:type="dcterms:W3CDTF">2012-10-09T15:54:52Z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Main results of the completed ISTC project #833.2. “Study of corium melt interaction with NPP reactor vessel steel” (METCOR-2) and status of the ISTC project #3592 (METCOR-P)</vt:lpwstr>
  </property>
</Properties>
</file>