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3" r:id="rId2"/>
    <p:sldId id="289" r:id="rId3"/>
    <p:sldId id="264" r:id="rId4"/>
    <p:sldId id="281" r:id="rId5"/>
    <p:sldId id="282" r:id="rId6"/>
    <p:sldId id="284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FFCC"/>
    <a:srgbClr val="FF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0929"/>
  </p:normalViewPr>
  <p:slideViewPr>
    <p:cSldViewPr>
      <p:cViewPr>
        <p:scale>
          <a:sx n="87" d="100"/>
          <a:sy n="87" d="100"/>
        </p:scale>
        <p:origin x="-1325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48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FD6E98-15C3-46EE-9520-361D7BCA2AF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666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0D4F4-454F-4C54-9D98-66403076548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253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F5288-54F3-4089-A2E1-5E12B4DC6C8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6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0A8FE-70AD-4CC5-9DAD-5CB2AD84DF0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641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358C1-0190-4192-8330-BA0B93F434D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12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2C98D0-77AC-4874-9E7C-3D92D861A68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2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AA35A-A001-41F4-804F-CCC8DBBD80C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98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CC390A-B6C2-4212-B83F-94CEC824984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18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395CE-15F3-4F50-9A7D-E56938B3903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89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2AD72-6907-48EC-90E7-A617354F755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062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A47653-7496-46BA-8394-EA2EF89148DC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9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D8360-4042-430A-93E1-8AFC083E2C8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35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5D6CC5-5A8F-4AB4-BCFE-72C5FC5AE9EE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89863" cy="19812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Experimental investigation of aerosols transport in the primary circuit pipes</a:t>
            </a:r>
            <a:b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280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Presented by Dr.Oleg Krektunov</a:t>
            </a:r>
            <a:endParaRPr lang="ru-RU" sz="280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609600"/>
            <a:ext cx="6400800" cy="1752600"/>
          </a:xfrm>
        </p:spPr>
        <p:txBody>
          <a:bodyPr/>
          <a:lstStyle/>
          <a:p>
            <a:pPr algn="r"/>
            <a:r>
              <a:rPr lang="en-US"/>
              <a:t>JSC </a:t>
            </a:r>
            <a:r>
              <a:rPr lang="ru-RU"/>
              <a:t>С</a:t>
            </a:r>
            <a:r>
              <a:rPr lang="en-US"/>
              <a:t>KTI R&amp;D and </a:t>
            </a:r>
            <a:br>
              <a:rPr lang="en-US"/>
            </a:br>
            <a:r>
              <a:rPr lang="en-US"/>
              <a:t>Production Association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85800"/>
            <a:ext cx="714375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Presentaiton outline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Intro</a:t>
            </a:r>
          </a:p>
          <a:p>
            <a:r>
              <a:rPr lang="en-US"/>
              <a:t>Test matrix </a:t>
            </a:r>
          </a:p>
          <a:p>
            <a:r>
              <a:rPr lang="en-US"/>
              <a:t>Experimental setup description</a:t>
            </a:r>
          </a:p>
          <a:p>
            <a:r>
              <a:rPr lang="en-US"/>
              <a:t>Perspective for Phase 2</a:t>
            </a:r>
          </a:p>
          <a:p>
            <a:r>
              <a:rPr lang="en-US"/>
              <a:t>Conclusions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965325" y="900113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e-DE" sz="16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Test matrix (Phase 1)</a:t>
            </a:r>
            <a:endParaRPr lang="ru-RU">
              <a:solidFill>
                <a:schemeClr val="accent2"/>
              </a:solidFill>
            </a:endParaRPr>
          </a:p>
        </p:txBody>
      </p:sp>
      <p:graphicFrame>
        <p:nvGraphicFramePr>
          <p:cNvPr id="10432" name="Group 192"/>
          <p:cNvGraphicFramePr>
            <a:graphicFrameLocks noGrp="1"/>
          </p:cNvGraphicFramePr>
          <p:nvPr/>
        </p:nvGraphicFramePr>
        <p:xfrm>
          <a:off x="990600" y="1219200"/>
          <a:ext cx="7162800" cy="3749040"/>
        </p:xfrm>
        <a:graphic>
          <a:graphicData uri="http://schemas.openxmlformats.org/drawingml/2006/table">
            <a:tbl>
              <a:tblPr/>
              <a:tblGrid>
                <a:gridCol w="1143000"/>
                <a:gridCol w="1722438"/>
                <a:gridCol w="2087562"/>
                <a:gridCol w="1295400"/>
                <a:gridCol w="9144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Goals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Comment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2630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EVAN–AER1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Investigation of deposition and resuspension of aerosol particles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Vertical pipes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Re 400‑10000,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 aerosol NH4Cl and liquid aerosol (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JEM PRO-SMOKE HIGH DENSITY (SP MIX) FLUID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Atmosphere inert (N2) or dry air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–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quarters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Test matrix description</a:t>
            </a:r>
            <a:r>
              <a:rPr lang="ru-RU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solidFill>
            <a:schemeClr val="hlink"/>
          </a:solidFill>
        </p:spPr>
        <p:txBody>
          <a:bodyPr/>
          <a:lstStyle/>
          <a:p>
            <a:r>
              <a:rPr lang="en-US" sz="2400"/>
              <a:t>Experimental setup employs existing pipe with extensive instrumentation</a:t>
            </a:r>
            <a:endParaRPr lang="ru-RU" sz="2400"/>
          </a:p>
          <a:p>
            <a:r>
              <a:rPr lang="en-US" sz="2400"/>
              <a:t>Options of open-circuit and closed-circuit (preferred)</a:t>
            </a:r>
            <a:endParaRPr lang="ru-RU" sz="2400"/>
          </a:p>
          <a:p>
            <a:r>
              <a:rPr lang="en-US" sz="2400"/>
              <a:t>Vertical test sections. Various pipe diameters possible with different instrumentation capabilities.</a:t>
            </a:r>
            <a:endParaRPr lang="ru-RU" sz="2400"/>
          </a:p>
          <a:p>
            <a:r>
              <a:rPr lang="en-US" sz="2400"/>
              <a:t>Two aerosol types</a:t>
            </a:r>
            <a:r>
              <a:rPr lang="ru-RU" sz="2400"/>
              <a:t>: </a:t>
            </a:r>
            <a:r>
              <a:rPr lang="en-US" sz="2400"/>
              <a:t>solid NH</a:t>
            </a:r>
            <a:r>
              <a:rPr lang="en-US" sz="2400" baseline="-25000"/>
              <a:t>4</a:t>
            </a:r>
            <a:r>
              <a:rPr lang="en-US" sz="2400"/>
              <a:t>Cl</a:t>
            </a:r>
            <a:r>
              <a:rPr lang="ru-RU" sz="2400"/>
              <a:t> </a:t>
            </a:r>
            <a:r>
              <a:rPr lang="en-US" sz="2400"/>
              <a:t>and liquid JEM PRO-SMOKE FLUID</a:t>
            </a:r>
            <a:r>
              <a:rPr lang="ru-RU" sz="2400"/>
              <a:t>.</a:t>
            </a:r>
            <a:endParaRPr lang="en-US" sz="2400"/>
          </a:p>
          <a:p>
            <a:r>
              <a:rPr lang="en-US" sz="2400"/>
              <a:t>N2 carrier gas or dry air</a:t>
            </a:r>
            <a:r>
              <a:rPr lang="ru-RU" sz="2400"/>
              <a:t>.</a:t>
            </a:r>
            <a:r>
              <a:rPr lang="en-US" sz="2400"/>
              <a:t> Normal conditions</a:t>
            </a:r>
            <a:endParaRPr lang="ru-RU" sz="2400"/>
          </a:p>
          <a:p>
            <a:r>
              <a:rPr lang="en-US" sz="2400"/>
              <a:t>Reynolds numbers from </a:t>
            </a:r>
            <a:r>
              <a:rPr lang="ru-RU" sz="2400"/>
              <a:t>400 </a:t>
            </a:r>
            <a:r>
              <a:rPr lang="en-US" sz="2400"/>
              <a:t>to </a:t>
            </a:r>
            <a:r>
              <a:rPr lang="ru-RU" sz="2400"/>
              <a:t>10000.</a:t>
            </a:r>
          </a:p>
          <a:p>
            <a:pPr>
              <a:buFontTx/>
              <a:buNone/>
            </a:pPr>
            <a:r>
              <a:rPr lang="ru-RU" sz="24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Measured parameters</a:t>
            </a:r>
            <a:r>
              <a:rPr lang="ru-RU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hlink"/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/>
              <a:t>- Gas-carrier velocity profile </a:t>
            </a:r>
            <a:r>
              <a:rPr lang="ru-RU" sz="2400"/>
              <a:t>(</a:t>
            </a:r>
            <a:r>
              <a:rPr lang="en-US" sz="2400"/>
              <a:t>two components and pulsed component</a:t>
            </a:r>
            <a:r>
              <a:rPr lang="ru-RU" sz="2400"/>
              <a:t>);</a:t>
            </a:r>
          </a:p>
          <a:p>
            <a:pPr>
              <a:buFontTx/>
              <a:buNone/>
            </a:pPr>
            <a:r>
              <a:rPr lang="en-US" sz="2400"/>
              <a:t>- Suspended phase velocity profile </a:t>
            </a:r>
            <a:r>
              <a:rPr lang="ru-RU" sz="2400"/>
              <a:t>(</a:t>
            </a:r>
            <a:r>
              <a:rPr lang="en-US" sz="2400"/>
              <a:t>for large particles</a:t>
            </a:r>
            <a:r>
              <a:rPr lang="ru-RU" sz="2400"/>
              <a:t>);</a:t>
            </a:r>
          </a:p>
          <a:p>
            <a:pPr>
              <a:buFontTx/>
              <a:buNone/>
            </a:pPr>
            <a:r>
              <a:rPr lang="en-US" sz="2400"/>
              <a:t>- Concentration profile </a:t>
            </a:r>
            <a:r>
              <a:rPr lang="ru-RU" sz="2400"/>
              <a:t>(</a:t>
            </a:r>
            <a:r>
              <a:rPr lang="en-US" sz="2400"/>
              <a:t>volumetric and mass concentrations</a:t>
            </a:r>
            <a:r>
              <a:rPr lang="ru-RU" sz="2400"/>
              <a:t>, </a:t>
            </a:r>
            <a:r>
              <a:rPr lang="en-US" sz="2400"/>
              <a:t>local and cross-section averaged</a:t>
            </a:r>
            <a:r>
              <a:rPr lang="ru-RU" sz="2400"/>
              <a:t>);</a:t>
            </a:r>
          </a:p>
          <a:p>
            <a:pPr>
              <a:buFontTx/>
              <a:buNone/>
            </a:pPr>
            <a:r>
              <a:rPr lang="en-US" sz="2400"/>
              <a:t>- Deposition layer thickness</a:t>
            </a:r>
            <a:r>
              <a:rPr lang="ru-RU" sz="2400"/>
              <a:t>;</a:t>
            </a:r>
          </a:p>
          <a:p>
            <a:pPr>
              <a:buFontTx/>
              <a:buNone/>
            </a:pPr>
            <a:r>
              <a:rPr lang="en-US" sz="2400"/>
              <a:t>- Particles size</a:t>
            </a:r>
            <a:r>
              <a:rPr lang="ru-RU" sz="2400"/>
              <a:t>.</a:t>
            </a:r>
          </a:p>
          <a:p>
            <a:pPr>
              <a:buFontTx/>
              <a:buNone/>
            </a:pPr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sz="3200">
                <a:solidFill>
                  <a:schemeClr val="accent2"/>
                </a:solidFill>
              </a:rPr>
              <a:t>Experimental setup description</a:t>
            </a:r>
            <a:endParaRPr lang="ru-RU" sz="3200">
              <a:solidFill>
                <a:schemeClr val="accent2"/>
              </a:solidFill>
            </a:endParaRPr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985838" y="1044575"/>
          <a:ext cx="2767012" cy="543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9" name="Рисунок" r:id="rId3" imgW="5760720" imgH="9972720" progId="Word.Picture.8">
                  <p:embed/>
                </p:oleObj>
              </mc:Choice>
              <mc:Fallback>
                <p:oleObj name="Рисунок" r:id="rId3" imgW="5760720" imgH="9972720" progId="Word.Picture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1871"/>
                      <a:stretch>
                        <a:fillRect/>
                      </a:stretch>
                    </p:blipFill>
                    <p:spPr bwMode="auto">
                      <a:xfrm>
                        <a:off x="985838" y="1044575"/>
                        <a:ext cx="2767012" cy="543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038600" y="2133600"/>
            <a:ext cx="4267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0" hangingPunct="0"/>
            <a:r>
              <a:rPr lang="ru-RU" sz="2000"/>
              <a:t>1 – </a:t>
            </a:r>
            <a:r>
              <a:rPr lang="en-US" sz="2000"/>
              <a:t>Working section(s)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2 – </a:t>
            </a:r>
            <a:r>
              <a:rPr lang="en-US" sz="2000"/>
              <a:t>Current supply clamps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3 – </a:t>
            </a:r>
            <a:r>
              <a:rPr lang="en-US" sz="2000"/>
              <a:t>Water heater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4 – </a:t>
            </a:r>
            <a:r>
              <a:rPr lang="en-US" sz="2000"/>
              <a:t>Heat insulation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5 – </a:t>
            </a:r>
            <a:r>
              <a:rPr lang="en-US" sz="2000"/>
              <a:t>Air temperature probes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6 – </a:t>
            </a:r>
            <a:r>
              <a:rPr lang="en-US" sz="2000"/>
              <a:t>Optical windows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7 – </a:t>
            </a:r>
            <a:r>
              <a:rPr lang="en-US" sz="2000"/>
              <a:t>Aerosol generator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8 – </a:t>
            </a:r>
            <a:r>
              <a:rPr lang="en-US" sz="2000"/>
              <a:t>Fan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9 – </a:t>
            </a:r>
            <a:r>
              <a:rPr lang="en-US" sz="2000"/>
              <a:t>Gas sampling line</a:t>
            </a:r>
            <a:r>
              <a:rPr lang="ru-RU" sz="2000"/>
              <a:t>;</a:t>
            </a:r>
          </a:p>
          <a:p>
            <a:pPr eaLnBrk="0" hangingPunct="0"/>
            <a:r>
              <a:rPr lang="ru-RU" sz="2000"/>
              <a:t>10 – </a:t>
            </a:r>
            <a:r>
              <a:rPr lang="en-US" sz="2000"/>
              <a:t>Deposition measurement plugs</a:t>
            </a:r>
            <a:r>
              <a:rPr lang="ru-RU" sz="200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chemeClr val="accent2"/>
                </a:solidFill>
              </a:rPr>
              <a:t>Perspective for Phase 2</a:t>
            </a:r>
            <a:endParaRPr lang="ru-RU" sz="3200">
              <a:solidFill>
                <a:schemeClr val="accent2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495800"/>
          </a:xfrm>
          <a:solidFill>
            <a:schemeClr val="hlink"/>
          </a:solidFill>
        </p:spPr>
        <p:txBody>
          <a:bodyPr/>
          <a:lstStyle/>
          <a:p>
            <a:r>
              <a:rPr lang="en-US" sz="2400"/>
              <a:t>Basis: closed-loop circuit with optical instrumentation for two-phase flow diagnostics</a:t>
            </a:r>
          </a:p>
          <a:p>
            <a:r>
              <a:rPr lang="en-US" sz="2400"/>
              <a:t>Building curcuits of complex geometry (primary LEGO™):</a:t>
            </a:r>
          </a:p>
          <a:p>
            <a:pPr lvl="1"/>
            <a:r>
              <a:rPr lang="en-US" sz="2000"/>
              <a:t>Pipes of various diameter</a:t>
            </a:r>
          </a:p>
          <a:p>
            <a:pPr lvl="1"/>
            <a:r>
              <a:rPr lang="en-US" sz="2000"/>
              <a:t>Bends</a:t>
            </a:r>
          </a:p>
          <a:p>
            <a:pPr lvl="1"/>
            <a:r>
              <a:rPr lang="en-US" sz="2000"/>
              <a:t>Inlet/outlet conditions (chambers)</a:t>
            </a:r>
          </a:p>
          <a:p>
            <a:r>
              <a:rPr lang="en-US" sz="2400"/>
              <a:t>Exended (reasonably) boundary conditions</a:t>
            </a:r>
          </a:p>
          <a:p>
            <a:pPr lvl="1"/>
            <a:r>
              <a:rPr lang="en-US" sz="2000"/>
              <a:t>Thermal conditions</a:t>
            </a:r>
          </a:p>
          <a:p>
            <a:pPr lvl="1"/>
            <a:r>
              <a:rPr lang="en-US" sz="2000"/>
              <a:t>Carrier media</a:t>
            </a:r>
          </a:p>
          <a:p>
            <a:pPr lvl="1"/>
            <a:r>
              <a:rPr lang="en-US" sz="2000"/>
              <a:t>Materials and characteristics of surfaces</a:t>
            </a:r>
          </a:p>
          <a:p>
            <a:r>
              <a:rPr lang="en-US" sz="2400"/>
              <a:t>Other aerosol types</a:t>
            </a:r>
            <a:r>
              <a:rPr lang="ru-RU" sz="2400"/>
              <a:t> (</a:t>
            </a:r>
            <a:r>
              <a:rPr lang="en-US" sz="2400"/>
              <a:t>CsI</a:t>
            </a:r>
            <a:r>
              <a:rPr lang="ru-RU" sz="2400"/>
              <a:t>, </a:t>
            </a:r>
            <a:r>
              <a:rPr lang="en-US" sz="2400"/>
              <a:t>CsOH?)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chemeClr val="accent2"/>
                </a:solidFill>
              </a:rPr>
              <a:t>Goals for Phase 1 (Basis for Phase 2) </a:t>
            </a:r>
            <a:r>
              <a:rPr lang="ru-RU" sz="3200">
                <a:solidFill>
                  <a:schemeClr val="accent2"/>
                </a:solidFill>
              </a:rPr>
              <a:t>: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hlink"/>
          </a:solidFill>
        </p:spPr>
        <p:txBody>
          <a:bodyPr/>
          <a:lstStyle/>
          <a:p>
            <a:r>
              <a:rPr lang="en-US"/>
              <a:t>To workout the experimental technique</a:t>
            </a:r>
            <a:endParaRPr lang="ru-RU"/>
          </a:p>
          <a:p>
            <a:r>
              <a:rPr lang="en-US"/>
              <a:t>To design the setup extenstion</a:t>
            </a:r>
            <a:r>
              <a:rPr lang="ru-RU"/>
              <a:t>.</a:t>
            </a:r>
          </a:p>
          <a:p>
            <a:r>
              <a:rPr lang="en-US"/>
              <a:t>To obtain main equipment</a:t>
            </a:r>
            <a:r>
              <a:rPr lang="ru-RU"/>
              <a:t>.</a:t>
            </a:r>
          </a:p>
          <a:p>
            <a:r>
              <a:rPr lang="en-US"/>
              <a:t>To specify goals for Phase 2 based upon the Phase 1 results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838200"/>
          </a:xfrm>
        </p:spPr>
        <p:txBody>
          <a:bodyPr/>
          <a:lstStyle/>
          <a:p>
            <a:r>
              <a:rPr lang="en-US" sz="2400">
                <a:solidFill>
                  <a:schemeClr val="accent2"/>
                </a:solidFill>
              </a:rPr>
              <a:t>Complex geometry closed-loop setup prototype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1524000" y="117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1528763" y="117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1638300" y="1433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409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8" t="6903" r="3323" b="5440"/>
          <a:stretch>
            <a:fillRect/>
          </a:stretch>
        </p:blipFill>
        <p:spPr bwMode="auto">
          <a:xfrm>
            <a:off x="1143000" y="1600200"/>
            <a:ext cx="5867400" cy="399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</TotalTime>
  <Words>332</Words>
  <Application>Microsoft Office PowerPoint</Application>
  <PresentationFormat>Bildschirmpräsentation (4:3)</PresentationFormat>
  <Paragraphs>61</Paragraphs>
  <Slides>9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Times New Roman</vt:lpstr>
      <vt:lpstr>Оформление по умолчанию</vt:lpstr>
      <vt:lpstr>Рисунок Microsoft Word</vt:lpstr>
      <vt:lpstr>Experimental investigation of aerosols transport in the primary circuit pipes  Presented by Dr.Oleg Krektunov</vt:lpstr>
      <vt:lpstr>Presentaiton outline</vt:lpstr>
      <vt:lpstr>Test matrix (Phase 1)</vt:lpstr>
      <vt:lpstr>Test matrix description:</vt:lpstr>
      <vt:lpstr>Measured parameters:</vt:lpstr>
      <vt:lpstr>Experimental setup description</vt:lpstr>
      <vt:lpstr>Perspective for Phase 2</vt:lpstr>
      <vt:lpstr>Goals for Phase 1 (Basis for Phase 2) :</vt:lpstr>
      <vt:lpstr>Complex geometry closed-loop setup prototype</vt:lpstr>
    </vt:vector>
  </TitlesOfParts>
  <Company>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В ПАРИЖ</dc:title>
  <dc:creator>а</dc:creator>
  <cp:lastModifiedBy>Peters, Ursula</cp:lastModifiedBy>
  <cp:revision>29</cp:revision>
  <dcterms:created xsi:type="dcterms:W3CDTF">2006-02-28T12:58:04Z</dcterms:created>
  <dcterms:modified xsi:type="dcterms:W3CDTF">2012-10-09T11:01:33Z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Proposal on experimental investigation of aerosols transport in the primary circuit pipes</vt:lpwstr>
  </property>
</Properties>
</file>