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7"/>
  </p:notesMasterIdLst>
  <p:handoutMasterIdLst>
    <p:handoutMasterId r:id="rId38"/>
  </p:handoutMasterIdLst>
  <p:sldIdLst>
    <p:sldId id="384" r:id="rId2"/>
    <p:sldId id="385" r:id="rId3"/>
    <p:sldId id="386" r:id="rId4"/>
    <p:sldId id="387" r:id="rId5"/>
    <p:sldId id="388" r:id="rId6"/>
    <p:sldId id="449" r:id="rId7"/>
    <p:sldId id="454" r:id="rId8"/>
    <p:sldId id="409" r:id="rId9"/>
    <p:sldId id="410" r:id="rId10"/>
    <p:sldId id="455" r:id="rId11"/>
    <p:sldId id="411" r:id="rId12"/>
    <p:sldId id="412" r:id="rId13"/>
    <p:sldId id="413" r:id="rId14"/>
    <p:sldId id="416" r:id="rId15"/>
    <p:sldId id="418" r:id="rId16"/>
    <p:sldId id="420" r:id="rId17"/>
    <p:sldId id="422" r:id="rId18"/>
    <p:sldId id="423" r:id="rId19"/>
    <p:sldId id="450" r:id="rId20"/>
    <p:sldId id="456" r:id="rId21"/>
    <p:sldId id="457" r:id="rId22"/>
    <p:sldId id="458" r:id="rId23"/>
    <p:sldId id="444" r:id="rId24"/>
    <p:sldId id="430" r:id="rId25"/>
    <p:sldId id="431" r:id="rId26"/>
    <p:sldId id="448" r:id="rId27"/>
    <p:sldId id="432" r:id="rId28"/>
    <p:sldId id="434" r:id="rId29"/>
    <p:sldId id="436" r:id="rId30"/>
    <p:sldId id="440" r:id="rId31"/>
    <p:sldId id="451" r:id="rId32"/>
    <p:sldId id="407" r:id="rId33"/>
    <p:sldId id="445" r:id="rId34"/>
    <p:sldId id="452" r:id="rId35"/>
    <p:sldId id="453" r:id="rId36"/>
  </p:sldIdLst>
  <p:sldSz cx="9144000" cy="6858000" type="screen4x3"/>
  <p:notesSz cx="6645275" cy="9777413"/>
  <p:defaultTextStyle>
    <a:defPPr>
      <a:defRPr lang="en-GB"/>
    </a:defPPr>
    <a:lvl1pPr algn="l" rtl="0" eaLnBrk="0" fontAlgn="base" hangingPunct="0">
      <a:spcBef>
        <a:spcPct val="0"/>
      </a:spcBef>
      <a:spcAft>
        <a:spcPct val="0"/>
      </a:spcAft>
      <a:defRPr sz="2800" b="1" kern="1200" baseline="30000">
        <a:solidFill>
          <a:schemeClr val="tx1"/>
        </a:solidFill>
        <a:latin typeface="Arial" pitchFamily="34" charset="0"/>
        <a:ea typeface="+mn-ea"/>
        <a:cs typeface="+mn-cs"/>
      </a:defRPr>
    </a:lvl1pPr>
    <a:lvl2pPr marL="457200" algn="l" rtl="0" eaLnBrk="0" fontAlgn="base" hangingPunct="0">
      <a:spcBef>
        <a:spcPct val="0"/>
      </a:spcBef>
      <a:spcAft>
        <a:spcPct val="0"/>
      </a:spcAft>
      <a:defRPr sz="2800" b="1" kern="1200" baseline="30000">
        <a:solidFill>
          <a:schemeClr val="tx1"/>
        </a:solidFill>
        <a:latin typeface="Arial" pitchFamily="34" charset="0"/>
        <a:ea typeface="+mn-ea"/>
        <a:cs typeface="+mn-cs"/>
      </a:defRPr>
    </a:lvl2pPr>
    <a:lvl3pPr marL="914400" algn="l" rtl="0" eaLnBrk="0" fontAlgn="base" hangingPunct="0">
      <a:spcBef>
        <a:spcPct val="0"/>
      </a:spcBef>
      <a:spcAft>
        <a:spcPct val="0"/>
      </a:spcAft>
      <a:defRPr sz="2800" b="1" kern="1200" baseline="30000">
        <a:solidFill>
          <a:schemeClr val="tx1"/>
        </a:solidFill>
        <a:latin typeface="Arial" pitchFamily="34" charset="0"/>
        <a:ea typeface="+mn-ea"/>
        <a:cs typeface="+mn-cs"/>
      </a:defRPr>
    </a:lvl3pPr>
    <a:lvl4pPr marL="1371600" algn="l" rtl="0" eaLnBrk="0" fontAlgn="base" hangingPunct="0">
      <a:spcBef>
        <a:spcPct val="0"/>
      </a:spcBef>
      <a:spcAft>
        <a:spcPct val="0"/>
      </a:spcAft>
      <a:defRPr sz="2800" b="1" kern="1200" baseline="30000">
        <a:solidFill>
          <a:schemeClr val="tx1"/>
        </a:solidFill>
        <a:latin typeface="Arial" pitchFamily="34" charset="0"/>
        <a:ea typeface="+mn-ea"/>
        <a:cs typeface="+mn-cs"/>
      </a:defRPr>
    </a:lvl4pPr>
    <a:lvl5pPr marL="1828800" algn="l" rtl="0" eaLnBrk="0" fontAlgn="base" hangingPunct="0">
      <a:spcBef>
        <a:spcPct val="0"/>
      </a:spcBef>
      <a:spcAft>
        <a:spcPct val="0"/>
      </a:spcAft>
      <a:defRPr sz="2800" b="1" kern="1200" baseline="30000">
        <a:solidFill>
          <a:schemeClr val="tx1"/>
        </a:solidFill>
        <a:latin typeface="Arial" pitchFamily="34" charset="0"/>
        <a:ea typeface="+mn-ea"/>
        <a:cs typeface="+mn-cs"/>
      </a:defRPr>
    </a:lvl5pPr>
    <a:lvl6pPr marL="2286000" algn="l" defTabSz="914400" rtl="0" eaLnBrk="1" latinLnBrk="0" hangingPunct="1">
      <a:defRPr sz="2800" b="1" kern="1200" baseline="30000">
        <a:solidFill>
          <a:schemeClr val="tx1"/>
        </a:solidFill>
        <a:latin typeface="Arial" pitchFamily="34" charset="0"/>
        <a:ea typeface="+mn-ea"/>
        <a:cs typeface="+mn-cs"/>
      </a:defRPr>
    </a:lvl6pPr>
    <a:lvl7pPr marL="2743200" algn="l" defTabSz="914400" rtl="0" eaLnBrk="1" latinLnBrk="0" hangingPunct="1">
      <a:defRPr sz="2800" b="1" kern="1200" baseline="30000">
        <a:solidFill>
          <a:schemeClr val="tx1"/>
        </a:solidFill>
        <a:latin typeface="Arial" pitchFamily="34" charset="0"/>
        <a:ea typeface="+mn-ea"/>
        <a:cs typeface="+mn-cs"/>
      </a:defRPr>
    </a:lvl7pPr>
    <a:lvl8pPr marL="3200400" algn="l" defTabSz="914400" rtl="0" eaLnBrk="1" latinLnBrk="0" hangingPunct="1">
      <a:defRPr sz="2800" b="1" kern="1200" baseline="30000">
        <a:solidFill>
          <a:schemeClr val="tx1"/>
        </a:solidFill>
        <a:latin typeface="Arial" pitchFamily="34" charset="0"/>
        <a:ea typeface="+mn-ea"/>
        <a:cs typeface="+mn-cs"/>
      </a:defRPr>
    </a:lvl8pPr>
    <a:lvl9pPr marL="3657600" algn="l" defTabSz="914400" rtl="0" eaLnBrk="1" latinLnBrk="0" hangingPunct="1">
      <a:defRPr sz="2800" b="1" kern="1200" baseline="300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47638"/>
    <a:srgbClr val="83732D"/>
    <a:srgbClr val="993300"/>
    <a:srgbClr val="008000"/>
    <a:srgbClr val="00CC00"/>
    <a:srgbClr val="000099"/>
    <a:srgbClr val="FF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3" autoAdjust="0"/>
    <p:restoredTop sz="91394" autoAdjust="0"/>
  </p:normalViewPr>
  <p:slideViewPr>
    <p:cSldViewPr snapToGrid="0">
      <p:cViewPr>
        <p:scale>
          <a:sx n="88" d="100"/>
          <a:sy n="88" d="100"/>
        </p:scale>
        <p:origin x="-1397" y="-24"/>
      </p:cViewPr>
      <p:guideLst>
        <p:guide orient="horz" pos="4258"/>
        <p:guide/>
      </p:guideLst>
    </p:cSldViewPr>
  </p:slideViewPr>
  <p:outlineViewPr>
    <p:cViewPr>
      <p:scale>
        <a:sx n="25" d="100"/>
        <a:sy n="25"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snapToGrid="0">
      <p:cViewPr varScale="1">
        <p:scale>
          <a:sx n="52" d="100"/>
          <a:sy n="52" d="100"/>
        </p:scale>
        <p:origin x="-1956" y="-90"/>
      </p:cViewPr>
      <p:guideLst>
        <p:guide orient="horz" pos="3081"/>
        <p:guide pos="209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hdr" sz="quarter"/>
          </p:nvPr>
        </p:nvSpPr>
        <p:spPr bwMode="auto">
          <a:xfrm>
            <a:off x="0" y="0"/>
            <a:ext cx="2878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1" tIns="45242" rIns="90481" bIns="45242" numCol="1" anchor="t" anchorCtr="0" compatLnSpc="1">
            <a:prstTxWarp prst="textNoShape">
              <a:avLst/>
            </a:prstTxWarp>
          </a:bodyPr>
          <a:lstStyle>
            <a:lvl1pPr defTabSz="904875">
              <a:defRPr sz="1200" b="0" baseline="0">
                <a:latin typeface="Times New Roman CYR" charset="-52"/>
              </a:defRPr>
            </a:lvl1pPr>
          </a:lstStyle>
          <a:p>
            <a:endParaRPr lang="ru-RU"/>
          </a:p>
        </p:txBody>
      </p:sp>
      <p:sp>
        <p:nvSpPr>
          <p:cNvPr id="28675" name="Rectangle 1027"/>
          <p:cNvSpPr>
            <a:spLocks noGrp="1" noChangeArrowheads="1"/>
          </p:cNvSpPr>
          <p:nvPr>
            <p:ph type="dt" sz="quarter" idx="1"/>
          </p:nvPr>
        </p:nvSpPr>
        <p:spPr bwMode="auto">
          <a:xfrm>
            <a:off x="3767138" y="0"/>
            <a:ext cx="287813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1" tIns="45242" rIns="90481" bIns="45242" numCol="1" anchor="t" anchorCtr="0" compatLnSpc="1">
            <a:prstTxWarp prst="textNoShape">
              <a:avLst/>
            </a:prstTxWarp>
          </a:bodyPr>
          <a:lstStyle>
            <a:lvl1pPr algn="r" defTabSz="904875">
              <a:defRPr sz="1200" b="0" baseline="0">
                <a:latin typeface="Times New Roman CYR" charset="-52"/>
              </a:defRPr>
            </a:lvl1pPr>
          </a:lstStyle>
          <a:p>
            <a:endParaRPr lang="ru-RU"/>
          </a:p>
        </p:txBody>
      </p:sp>
      <p:sp>
        <p:nvSpPr>
          <p:cNvPr id="28676" name="Rectangle 1028"/>
          <p:cNvSpPr>
            <a:spLocks noGrp="1" noChangeArrowheads="1"/>
          </p:cNvSpPr>
          <p:nvPr>
            <p:ph type="ftr" sz="quarter" idx="2"/>
          </p:nvPr>
        </p:nvSpPr>
        <p:spPr bwMode="auto">
          <a:xfrm>
            <a:off x="0" y="9301163"/>
            <a:ext cx="2878138"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1" tIns="45242" rIns="90481" bIns="45242" numCol="1" anchor="b" anchorCtr="0" compatLnSpc="1">
            <a:prstTxWarp prst="textNoShape">
              <a:avLst/>
            </a:prstTxWarp>
          </a:bodyPr>
          <a:lstStyle>
            <a:lvl1pPr defTabSz="904875">
              <a:defRPr sz="1200" b="0" baseline="0">
                <a:latin typeface="Times New Roman CYR" charset="-52"/>
              </a:defRPr>
            </a:lvl1pPr>
          </a:lstStyle>
          <a:p>
            <a:endParaRPr lang="ru-RU"/>
          </a:p>
        </p:txBody>
      </p:sp>
    </p:spTree>
    <p:extLst>
      <p:ext uri="{BB962C8B-B14F-4D97-AF65-F5344CB8AC3E}">
        <p14:creationId xmlns:p14="http://schemas.microsoft.com/office/powerpoint/2010/main" val="2216293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78343"/>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Rot="1" noChangeArrowheads="1" noTextEdit="1"/>
          </p:cNvSpPr>
          <p:nvPr>
            <p:ph type="sldImg"/>
          </p:nvPr>
        </p:nvSpPr>
        <p:spPr bwMode="auto">
          <a:xfrm>
            <a:off x="879475" y="735013"/>
            <a:ext cx="4886325" cy="36639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82339" name="Rectangle 3"/>
          <p:cNvSpPr>
            <a:spLocks noGrp="1" noChangeArrowheads="1"/>
          </p:cNvSpPr>
          <p:nvPr>
            <p:ph type="body" idx="1"/>
          </p:nvPr>
        </p:nvSpPr>
        <p:spPr bwMode="auto">
          <a:xfrm>
            <a:off x="665163" y="4641850"/>
            <a:ext cx="5314950" cy="44005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785" tIns="44892" rIns="89785" bIns="44892"/>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18531"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Eutectics for</a:t>
            </a:r>
            <a:r>
              <a:rPr lang="ru-RU"/>
              <a:t> </a:t>
            </a:r>
            <a:r>
              <a:rPr lang="en-US"/>
              <a:t>UO2 from</a:t>
            </a:r>
            <a:r>
              <a:rPr lang="ru-RU"/>
              <a:t>  34.8 </a:t>
            </a:r>
            <a:r>
              <a:rPr lang="en-US"/>
              <a:t>to</a:t>
            </a:r>
            <a:r>
              <a:rPr lang="ru-RU"/>
              <a:t> 32.4</a:t>
            </a:r>
            <a:r>
              <a:rPr lang="en-US"/>
              <a:t>mol</a:t>
            </a:r>
            <a:r>
              <a:rPr lang="ru-RU"/>
              <a:t>.% </a:t>
            </a:r>
            <a:r>
              <a:rPr lang="en-US"/>
              <a:t>on</a:t>
            </a:r>
            <a:r>
              <a:rPr lang="ru-RU"/>
              <a:t> </a:t>
            </a:r>
            <a:r>
              <a:rPr lang="en-US"/>
              <a:t>PRS10</a:t>
            </a:r>
            <a:r>
              <a:rPr lang="ru-RU"/>
              <a:t> </a:t>
            </a:r>
            <a:r>
              <a:rPr lang="en-US"/>
              <a:t>and</a:t>
            </a:r>
            <a:r>
              <a:rPr lang="ru-RU"/>
              <a:t> 11 </a:t>
            </a:r>
            <a:r>
              <a:rPr lang="en-US"/>
              <a:t>respectively</a:t>
            </a:r>
            <a:r>
              <a:rPr lang="ru-RU"/>
              <a:t>.</a:t>
            </a:r>
            <a:r>
              <a:rPr lang="en-US"/>
              <a:t> In chemical compound</a:t>
            </a:r>
            <a:r>
              <a:rPr lang="ru-RU"/>
              <a:t> </a:t>
            </a:r>
            <a:r>
              <a:rPr lang="en-US"/>
              <a:t>UO2-33.3 mol</a:t>
            </a:r>
            <a:r>
              <a:rPr lang="ru-RU"/>
              <a:t>%</a:t>
            </a:r>
            <a:r>
              <a:rPr lang="en-BZ"/>
              <a:t> </a:t>
            </a:r>
          </a:p>
          <a:p>
            <a:r>
              <a:rPr lang="en-US"/>
              <a:t>The polished section of the ingot specimen top is presented, there the eutectics </a:t>
            </a:r>
            <a:r>
              <a:rPr lang="en-US" u="sng"/>
              <a:t>was driven/activated/started</a:t>
            </a:r>
            <a:r>
              <a:rPr lang="ru-RU" u="sng"/>
              <a:t>, куда отгоняли эвтектику. </a:t>
            </a:r>
          </a:p>
          <a:p>
            <a:r>
              <a:rPr lang="en-US"/>
              <a:t>The charge composition was close to the assumed eutectics, therefore extensive eutectics was expected</a:t>
            </a:r>
            <a:r>
              <a:rPr lang="ru-RU"/>
              <a:t>. </a:t>
            </a:r>
            <a:r>
              <a:rPr lang="en-US"/>
              <a:t>But eutectics was formed only in </a:t>
            </a:r>
            <a:r>
              <a:rPr lang="ru-RU"/>
              <a:t> </a:t>
            </a:r>
            <a:r>
              <a:rPr lang="en-US"/>
              <a:t>region</a:t>
            </a:r>
            <a:r>
              <a:rPr lang="ru-RU"/>
              <a:t> 9. </a:t>
            </a:r>
            <a:r>
              <a:rPr lang="en-US"/>
              <a:t>All other regions practically showed </a:t>
            </a:r>
            <a:r>
              <a:rPr lang="ru-RU"/>
              <a:t> </a:t>
            </a:r>
            <a:r>
              <a:rPr lang="en-US"/>
              <a:t>monophase layer of</a:t>
            </a:r>
            <a:r>
              <a:rPr lang="ru-RU"/>
              <a:t> </a:t>
            </a:r>
            <a:r>
              <a:rPr lang="en-US"/>
              <a:t>Ca2UO4</a:t>
            </a:r>
            <a:r>
              <a:rPr lang="ru-RU"/>
              <a:t>, </a:t>
            </a:r>
            <a:r>
              <a:rPr lang="en-US"/>
              <a:t>which is shown in the bottom images</a:t>
            </a:r>
            <a:r>
              <a:rPr lang="ru-RU"/>
              <a:t>. </a:t>
            </a:r>
            <a:r>
              <a:rPr lang="en-US"/>
              <a:t>As some publications mention the existence of this compound in the suboxidized region, we believe that here </a:t>
            </a:r>
            <a:r>
              <a:rPr lang="ru-RU"/>
              <a:t> </a:t>
            </a:r>
            <a:r>
              <a:rPr lang="en-US"/>
              <a:t>the eutectics is recrystallized in the suboxidized region into the chemical compound</a:t>
            </a:r>
            <a:r>
              <a:rPr lang="ru-RU"/>
              <a:t>.</a:t>
            </a:r>
            <a:r>
              <a:rPr lang="en-US"/>
              <a:t>Agreed with Almyashev</a:t>
            </a:r>
            <a:r>
              <a:rPr lang="ru-RU"/>
              <a:t>. </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3539"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5587"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7635"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3779"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7875"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50947"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54019"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5699"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6723"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ChangeArrowheads="1" noTextEdit="1"/>
          </p:cNvSpPr>
          <p:nvPr>
            <p:ph type="sldImg"/>
          </p:nvPr>
        </p:nvSpPr>
        <p:spPr bwMode="auto">
          <a:xfrm>
            <a:off x="879475" y="733425"/>
            <a:ext cx="4889500" cy="3667125"/>
          </a:xfrm>
          <a:prstGeom prst="rect">
            <a:avLst/>
          </a:prstGeom>
          <a:solidFill>
            <a:srgbClr val="FFFFFF"/>
          </a:solidFill>
          <a:ln>
            <a:solidFill>
              <a:srgbClr val="000000"/>
            </a:solidFill>
            <a:miter lim="800000"/>
            <a:headEnd/>
            <a:tailEnd/>
          </a:ln>
        </p:spPr>
      </p:sp>
      <p:sp>
        <p:nvSpPr>
          <p:cNvPr id="784387" name="Rectangle 3"/>
          <p:cNvSpPr>
            <a:spLocks noChangeArrowheads="1"/>
          </p:cNvSpPr>
          <p:nvPr>
            <p:ph type="body" idx="1"/>
          </p:nvPr>
        </p:nvSpPr>
        <p:spPr bwMode="auto">
          <a:xfrm>
            <a:off x="885825" y="4643438"/>
            <a:ext cx="4873625" cy="4400550"/>
          </a:xfrm>
          <a:prstGeom prst="rect">
            <a:avLst/>
          </a:prstGeom>
          <a:solidFill>
            <a:srgbClr val="FFFFFF"/>
          </a:solidFill>
          <a:ln>
            <a:solidFill>
              <a:srgbClr val="000000"/>
            </a:solidFill>
            <a:miter lim="800000"/>
            <a:headEnd/>
            <a:tailEnd/>
          </a:ln>
        </p:spPr>
        <p:txBody>
          <a:bodyPr lIns="89785" tIns="44892" rIns="89785" bIns="44892"/>
          <a:lstStyle/>
          <a:p>
            <a:pPr defTabSz="914400"/>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0579"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The slide shows specification and polished section of experiment with microimages of characteristic zones. In the oxidic part no macro-stratification into light and heavy liquids is observed, and similar to the UO2-SiO2 system the microstructure resembles the heavy liquid one. There the interaction of crucible material (Mo) with iron is observed. The iron was introduced in excess for FeO stoichiometry, but in the oxidic part Mo is absent.</a:t>
            </a:r>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627"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The slide shows specification and polished section of experiment with microimages of characteristic zones. Microstructure is inhomogeneous</a:t>
            </a:r>
            <a:r>
              <a:rPr lang="ru-RU"/>
              <a:t>. </a:t>
            </a:r>
            <a:r>
              <a:rPr lang="en-US"/>
              <a:t>Inclusions have irregular shape, which indicates the insufficient time of melt exposition (equilibrium not reached). Heavy liquid globules and light liquid matrix confirm that the composition was in the miscibility gap. For future studies it is suggested to increase the melt exposition time to 20 minutes.</a:t>
            </a:r>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4675"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The slide shows specification </a:t>
            </a:r>
            <a:r>
              <a:rPr lang="ru-RU"/>
              <a:t> </a:t>
            </a:r>
            <a:r>
              <a:rPr lang="en-US"/>
              <a:t>and polished section of experiment with microimages of typical zones. The macrostructure is homogeneous. But the microstructure is definitely inhomogeneous. Note that the </a:t>
            </a:r>
            <a:r>
              <a:rPr lang="ru-RU"/>
              <a:t>  </a:t>
            </a:r>
            <a:r>
              <a:rPr lang="en-US"/>
              <a:t>microstructure in UO</a:t>
            </a:r>
            <a:r>
              <a:rPr lang="ru-RU"/>
              <a:t>2-</a:t>
            </a:r>
            <a:r>
              <a:rPr lang="en-US"/>
              <a:t>SiO</a:t>
            </a:r>
            <a:r>
              <a:rPr lang="ru-RU"/>
              <a:t>2 </a:t>
            </a:r>
            <a:r>
              <a:rPr lang="en-US"/>
              <a:t>is above binodal</a:t>
            </a:r>
            <a:r>
              <a:rPr lang="ru-RU"/>
              <a:t>. </a:t>
            </a:r>
            <a:r>
              <a:rPr lang="en-US"/>
              <a:t>For this composition it is planned to decrease annealing temperature to </a:t>
            </a:r>
            <a:r>
              <a:rPr lang="ru-RU"/>
              <a:t>1800С</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4979"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After the experiment a sample was prepared and its XRF analysis made. The result on slide confirms that the composition is located in the sectoral triangle of the diagram: UO2-Fayalite-SiO2</a:t>
            </a:r>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87811"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The slide shows specification and polished section of experiment with microimages of characteristic zones. Eutectic microstructure in the bottom part of the crucible is found; its composition is given in the table.</a:t>
            </a:r>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81667"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a:p>
            <a:r>
              <a:rPr lang="en-US"/>
              <a:t>The slide presents preliminary experimental results of completed studies: shifts of integral compositions from charge compositions and determined compositions of heavy and light liquids. It also shows the composition of eutectics, temperature of which will be determined in a separate experiment</a:t>
            </a:r>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03171"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5283"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8355"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1907"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The slide shows results of the melt sample analysis.  Difference between XRF and chemical analysis has been found. XRF is more precise, because the chemical analysis determines CaO from the residue. The final composition will be determined after SEM/EDX analysis of melt samples. </a:t>
            </a:r>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ChangeArrowheads="1" noTextEdit="1"/>
          </p:cNvSpPr>
          <p:nvPr>
            <p:ph type="sldImg"/>
          </p:nvPr>
        </p:nvSpPr>
        <p:spPr bwMode="auto">
          <a:xfrm>
            <a:off x="881063" y="735013"/>
            <a:ext cx="4886325" cy="3663950"/>
          </a:xfrm>
          <a:prstGeom prst="rect">
            <a:avLst/>
          </a:prstGeom>
          <a:solidFill>
            <a:srgbClr val="FFFFFF"/>
          </a:solidFill>
          <a:ln>
            <a:solidFill>
              <a:srgbClr val="000000"/>
            </a:solidFill>
            <a:miter lim="800000"/>
            <a:headEnd/>
            <a:tailEnd/>
          </a:ln>
        </p:spPr>
      </p:sp>
      <p:sp>
        <p:nvSpPr>
          <p:cNvPr id="786435" name="Rectangle 3"/>
          <p:cNvSpPr>
            <a:spLocks noChangeArrowheads="1"/>
          </p:cNvSpPr>
          <p:nvPr>
            <p:ph type="body" idx="1"/>
          </p:nvPr>
        </p:nvSpPr>
        <p:spPr bwMode="auto">
          <a:xfrm>
            <a:off x="885825" y="4641850"/>
            <a:ext cx="4873625" cy="4400550"/>
          </a:xfrm>
          <a:prstGeom prst="rect">
            <a:avLst/>
          </a:prstGeom>
          <a:solidFill>
            <a:srgbClr val="FFFFFF"/>
          </a:solidFill>
          <a:ln>
            <a:solidFill>
              <a:srgbClr val="000000"/>
            </a:solidFill>
            <a:miter lim="800000"/>
            <a:headEnd/>
            <a:tailEnd/>
          </a:ln>
        </p:spPr>
        <p:txBody>
          <a:bodyPr lIns="89785" tIns="44892" rIns="89785" bIns="44892"/>
          <a:lstStyle/>
          <a:p>
            <a:pPr defTabSz="914400"/>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80643"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A template was made from ingot. The ingot study is aimed at the detection and composition determination of ternary eutectics, this is exactly what has been done.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7747"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25347"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8771"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9795"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14435"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ChangeArrowheads="1" noTextEdit="1"/>
          </p:cNvSpPr>
          <p:nvPr>
            <p:ph type="sldImg"/>
          </p:nvPr>
        </p:nvSpPr>
        <p:spPr bwMode="auto">
          <a:xfrm>
            <a:off x="879475" y="733425"/>
            <a:ext cx="4889500" cy="3667125"/>
          </a:xfrm>
          <a:prstGeom prst="rect">
            <a:avLst/>
          </a:prstGeom>
          <a:solidFill>
            <a:srgbClr val="FFFFFF"/>
          </a:solidFill>
          <a:ln>
            <a:solidFill>
              <a:srgbClr val="000000"/>
            </a:solidFill>
            <a:miter lim="800000"/>
            <a:headEnd/>
            <a:tailEnd/>
          </a:ln>
        </p:spPr>
      </p:sp>
      <p:sp>
        <p:nvSpPr>
          <p:cNvPr id="788483" name="Rectangle 3"/>
          <p:cNvSpPr>
            <a:spLocks noChangeArrowheads="1"/>
          </p:cNvSpPr>
          <p:nvPr>
            <p:ph type="body" idx="1"/>
          </p:nvPr>
        </p:nvSpPr>
        <p:spPr bwMode="auto">
          <a:xfrm>
            <a:off x="885825" y="4643438"/>
            <a:ext cx="4873625" cy="4400550"/>
          </a:xfrm>
          <a:prstGeom prst="rect">
            <a:avLst/>
          </a:prstGeom>
          <a:solidFill>
            <a:srgbClr val="FFFFFF"/>
          </a:solidFill>
          <a:ln>
            <a:solidFill>
              <a:srgbClr val="000000"/>
            </a:solidFill>
            <a:miter lim="800000"/>
            <a:headEnd/>
            <a:tailEnd/>
          </a:ln>
        </p:spPr>
        <p:txBody>
          <a:bodyPr lIns="89785" tIns="44892" rIns="89785" bIns="44892"/>
          <a:lstStyle/>
          <a:p>
            <a:pPr defTabSz="914400"/>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Rot="1" noChangeArrowheads="1" noTextEdit="1"/>
          </p:cNvSpPr>
          <p:nvPr>
            <p:ph type="sldImg"/>
          </p:nvPr>
        </p:nvSpPr>
        <p:spPr bwMode="auto">
          <a:xfrm>
            <a:off x="877888" y="733425"/>
            <a:ext cx="4889500" cy="36671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0531" name="Rectangle 3"/>
          <p:cNvSpPr>
            <a:spLocks noGrp="1" noChangeArrowheads="1"/>
          </p:cNvSpPr>
          <p:nvPr>
            <p:ph type="body" idx="1"/>
          </p:nvPr>
        </p:nvSpPr>
        <p:spPr bwMode="auto">
          <a:xfrm>
            <a:off x="665163" y="4645025"/>
            <a:ext cx="5314950" cy="4398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ChangeArrowheads="1" noTextEdit="1"/>
          </p:cNvSpPr>
          <p:nvPr>
            <p:ph type="sldImg"/>
          </p:nvPr>
        </p:nvSpPr>
        <p:spPr bwMode="auto">
          <a:xfrm>
            <a:off x="879475" y="733425"/>
            <a:ext cx="4889500" cy="3667125"/>
          </a:xfrm>
          <a:prstGeom prst="rect">
            <a:avLst/>
          </a:prstGeom>
          <a:solidFill>
            <a:srgbClr val="FFFFFF"/>
          </a:solidFill>
          <a:ln>
            <a:solidFill>
              <a:srgbClr val="000000"/>
            </a:solidFill>
            <a:miter lim="800000"/>
            <a:headEnd/>
            <a:tailEnd/>
          </a:ln>
        </p:spPr>
      </p:sp>
      <p:sp>
        <p:nvSpPr>
          <p:cNvPr id="905219" name="Rectangle 3"/>
          <p:cNvSpPr>
            <a:spLocks noChangeArrowheads="1"/>
          </p:cNvSpPr>
          <p:nvPr>
            <p:ph type="body" idx="1"/>
          </p:nvPr>
        </p:nvSpPr>
        <p:spPr bwMode="auto">
          <a:xfrm>
            <a:off x="885825" y="4643438"/>
            <a:ext cx="4873625" cy="4400550"/>
          </a:xfrm>
          <a:prstGeom prst="rect">
            <a:avLst/>
          </a:prstGeom>
          <a:solidFill>
            <a:srgbClr val="FFFFFF"/>
          </a:solidFill>
          <a:ln>
            <a:solidFill>
              <a:srgbClr val="000000"/>
            </a:solidFill>
            <a:miter lim="800000"/>
            <a:headEnd/>
            <a:tailEnd/>
          </a:ln>
        </p:spPr>
        <p:txBody>
          <a:bodyPr lIns="89785" tIns="44892" rIns="89785" bIns="44892"/>
          <a:lstStyle/>
          <a:p>
            <a:pPr defTabSz="914400"/>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ChangeArrowheads="1" noTextEdit="1"/>
          </p:cNvSpPr>
          <p:nvPr>
            <p:ph type="sldImg"/>
          </p:nvPr>
        </p:nvSpPr>
        <p:spPr bwMode="auto">
          <a:xfrm>
            <a:off x="879475" y="733425"/>
            <a:ext cx="4889500" cy="3667125"/>
          </a:xfrm>
          <a:prstGeom prst="rect">
            <a:avLst/>
          </a:prstGeom>
          <a:solidFill>
            <a:srgbClr val="FFFFFF"/>
          </a:solidFill>
          <a:ln>
            <a:solidFill>
              <a:srgbClr val="000000"/>
            </a:solidFill>
            <a:miter lim="800000"/>
            <a:headEnd/>
            <a:tailEnd/>
          </a:ln>
        </p:spPr>
      </p:sp>
      <p:sp>
        <p:nvSpPr>
          <p:cNvPr id="916483" name="Rectangle 3"/>
          <p:cNvSpPr>
            <a:spLocks noChangeArrowheads="1"/>
          </p:cNvSpPr>
          <p:nvPr>
            <p:ph type="body" idx="1"/>
          </p:nvPr>
        </p:nvSpPr>
        <p:spPr bwMode="auto">
          <a:xfrm>
            <a:off x="885825" y="4643438"/>
            <a:ext cx="4873625" cy="4400550"/>
          </a:xfrm>
          <a:prstGeom prst="rect">
            <a:avLst/>
          </a:prstGeom>
          <a:solidFill>
            <a:srgbClr val="FFFFFF"/>
          </a:solidFill>
          <a:ln>
            <a:solidFill>
              <a:srgbClr val="000000"/>
            </a:solidFill>
            <a:miter lim="800000"/>
            <a:headEnd/>
            <a:tailEnd/>
          </a:ln>
        </p:spPr>
        <p:txBody>
          <a:bodyPr lIns="89785" tIns="44892" rIns="89785" bIns="44892"/>
          <a:lstStyle/>
          <a:p>
            <a:pPr defTabSz="914400"/>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43"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ChangeArrowheads="1" noTextEdit="1"/>
          </p:cNvSpPr>
          <p:nvPr>
            <p:ph type="sldImg"/>
          </p:nvPr>
        </p:nvSpPr>
        <p:spPr bwMode="auto">
          <a:xfrm>
            <a:off x="884238" y="760413"/>
            <a:ext cx="4883150" cy="3662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1491" name="Rectangle 3"/>
          <p:cNvSpPr>
            <a:spLocks noGrp="1" noChangeArrowheads="1"/>
          </p:cNvSpPr>
          <p:nvPr>
            <p:ph type="body" idx="1"/>
          </p:nvPr>
        </p:nvSpPr>
        <p:spPr bwMode="auto">
          <a:xfrm>
            <a:off x="885825" y="4651375"/>
            <a:ext cx="4873625" cy="441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9" tIns="45236" rIns="90469" bIns="45236"/>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Foliennummernplatzhalter 3"/>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9A2A1D79-C170-4787-A8DB-907C477EB26F}" type="slidenum">
              <a:rPr lang="en-GB"/>
              <a:pPr/>
              <a:t>‹Nr.›</a:t>
            </a:fld>
            <a:endParaRPr lang="en-GB"/>
          </a:p>
        </p:txBody>
      </p:sp>
    </p:spTree>
    <p:extLst>
      <p:ext uri="{BB962C8B-B14F-4D97-AF65-F5344CB8AC3E}">
        <p14:creationId xmlns:p14="http://schemas.microsoft.com/office/powerpoint/2010/main" val="27894683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3196B1AF-40E3-4E28-8A13-5DAE7557CE87}" type="slidenum">
              <a:rPr lang="en-GB"/>
              <a:pPr/>
              <a:t>‹Nr.›</a:t>
            </a:fld>
            <a:endParaRPr lang="en-GB"/>
          </a:p>
        </p:txBody>
      </p:sp>
    </p:spTree>
    <p:extLst>
      <p:ext uri="{BB962C8B-B14F-4D97-AF65-F5344CB8AC3E}">
        <p14:creationId xmlns:p14="http://schemas.microsoft.com/office/powerpoint/2010/main" val="30554026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91300" y="0"/>
            <a:ext cx="1966913" cy="60960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0"/>
            <a:ext cx="5753100" cy="6096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D0F50362-1115-43AF-BCD6-84779AF8DFCD}" type="slidenum">
              <a:rPr lang="en-GB"/>
              <a:pPr/>
              <a:t>‹Nr.›</a:t>
            </a:fld>
            <a:endParaRPr lang="en-GB"/>
          </a:p>
        </p:txBody>
      </p:sp>
    </p:spTree>
    <p:extLst>
      <p:ext uri="{BB962C8B-B14F-4D97-AF65-F5344CB8AC3E}">
        <p14:creationId xmlns:p14="http://schemas.microsoft.com/office/powerpoint/2010/main" val="42244404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785813" y="0"/>
            <a:ext cx="7772400" cy="652463"/>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lipArt-Platzhalter 3"/>
          <p:cNvSpPr>
            <a:spLocks noGrp="1"/>
          </p:cNvSpPr>
          <p:nvPr>
            <p:ph type="clipArt" sz="half" idx="2"/>
          </p:nvPr>
        </p:nvSpPr>
        <p:spPr>
          <a:xfrm>
            <a:off x="4648200" y="1981200"/>
            <a:ext cx="3810000" cy="4114800"/>
          </a:xfrm>
        </p:spPr>
        <p:txBody>
          <a:bodyPr/>
          <a:lstStyle/>
          <a:p>
            <a:endParaRPr lang="de-DE"/>
          </a:p>
        </p:txBody>
      </p:sp>
      <p:sp>
        <p:nvSpPr>
          <p:cNvPr id="5" name="Foliennummernplatzhalter 4"/>
          <p:cNvSpPr>
            <a:spLocks noGrp="1"/>
          </p:cNvSpPr>
          <p:nvPr>
            <p:ph type="sldNum" sz="quarter" idx="10"/>
          </p:nvPr>
        </p:nvSpPr>
        <p:spPr>
          <a:xfrm>
            <a:off x="325438" y="6400800"/>
            <a:ext cx="8818562" cy="457200"/>
          </a:xfrm>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5B2325F4-2F04-4623-AB43-AC8F8E82D1B8}" type="slidenum">
              <a:rPr lang="en-GB"/>
              <a:pPr/>
              <a:t>‹Nr.›</a:t>
            </a:fld>
            <a:endParaRPr lang="en-GB"/>
          </a:p>
        </p:txBody>
      </p:sp>
    </p:spTree>
    <p:extLst>
      <p:ext uri="{BB962C8B-B14F-4D97-AF65-F5344CB8AC3E}">
        <p14:creationId xmlns:p14="http://schemas.microsoft.com/office/powerpoint/2010/main" val="272762667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0"/>
            <a:ext cx="7872413" cy="6096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2"/>
          <p:cNvSpPr>
            <a:spLocks noGrp="1"/>
          </p:cNvSpPr>
          <p:nvPr>
            <p:ph type="sldNum" sz="quarter" idx="10"/>
          </p:nvPr>
        </p:nvSpPr>
        <p:spPr>
          <a:xfrm>
            <a:off x="325438" y="6400800"/>
            <a:ext cx="8818562" cy="457200"/>
          </a:xfrm>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85EFFFA8-8126-4902-AC20-B10FD7007C0C}" type="slidenum">
              <a:rPr lang="en-GB"/>
              <a:pPr/>
              <a:t>‹Nr.›</a:t>
            </a:fld>
            <a:endParaRPr lang="en-GB"/>
          </a:p>
        </p:txBody>
      </p:sp>
    </p:spTree>
    <p:extLst>
      <p:ext uri="{BB962C8B-B14F-4D97-AF65-F5344CB8AC3E}">
        <p14:creationId xmlns:p14="http://schemas.microsoft.com/office/powerpoint/2010/main" val="11886344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65782404-2796-4EBB-981B-A4D086C2E871}" type="slidenum">
              <a:rPr lang="en-GB"/>
              <a:pPr/>
              <a:t>‹Nr.›</a:t>
            </a:fld>
            <a:endParaRPr lang="en-GB"/>
          </a:p>
        </p:txBody>
      </p:sp>
    </p:spTree>
    <p:extLst>
      <p:ext uri="{BB962C8B-B14F-4D97-AF65-F5344CB8AC3E}">
        <p14:creationId xmlns:p14="http://schemas.microsoft.com/office/powerpoint/2010/main" val="303099893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6708EBA5-C0EB-4756-BF7E-3FE0F2504312}" type="slidenum">
              <a:rPr lang="en-GB"/>
              <a:pPr/>
              <a:t>‹Nr.›</a:t>
            </a:fld>
            <a:endParaRPr lang="en-GB"/>
          </a:p>
        </p:txBody>
      </p:sp>
    </p:spTree>
    <p:extLst>
      <p:ext uri="{BB962C8B-B14F-4D97-AF65-F5344CB8AC3E}">
        <p14:creationId xmlns:p14="http://schemas.microsoft.com/office/powerpoint/2010/main" val="29103944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C1A2354C-36ED-49CE-8D53-4B8CF489DB30}" type="slidenum">
              <a:rPr lang="en-GB"/>
              <a:pPr/>
              <a:t>‹Nr.›</a:t>
            </a:fld>
            <a:endParaRPr lang="en-GB"/>
          </a:p>
        </p:txBody>
      </p:sp>
    </p:spTree>
    <p:extLst>
      <p:ext uri="{BB962C8B-B14F-4D97-AF65-F5344CB8AC3E}">
        <p14:creationId xmlns:p14="http://schemas.microsoft.com/office/powerpoint/2010/main" val="23365870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BBD36F52-4173-4A2A-8A4B-0FE01501677F}" type="slidenum">
              <a:rPr lang="en-GB"/>
              <a:pPr/>
              <a:t>‹Nr.›</a:t>
            </a:fld>
            <a:endParaRPr lang="en-GB"/>
          </a:p>
        </p:txBody>
      </p:sp>
    </p:spTree>
    <p:extLst>
      <p:ext uri="{BB962C8B-B14F-4D97-AF65-F5344CB8AC3E}">
        <p14:creationId xmlns:p14="http://schemas.microsoft.com/office/powerpoint/2010/main" val="309477693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FB71F196-8F7F-4363-939D-224FE9DA87CE}" type="slidenum">
              <a:rPr lang="en-GB"/>
              <a:pPr/>
              <a:t>‹Nr.›</a:t>
            </a:fld>
            <a:endParaRPr lang="en-GB"/>
          </a:p>
        </p:txBody>
      </p:sp>
    </p:spTree>
    <p:extLst>
      <p:ext uri="{BB962C8B-B14F-4D97-AF65-F5344CB8AC3E}">
        <p14:creationId xmlns:p14="http://schemas.microsoft.com/office/powerpoint/2010/main" val="2023912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403B5423-E818-4B8D-B88E-BA7D9D712BA7}" type="slidenum">
              <a:rPr lang="en-GB"/>
              <a:pPr/>
              <a:t>‹Nr.›</a:t>
            </a:fld>
            <a:endParaRPr lang="en-GB"/>
          </a:p>
        </p:txBody>
      </p:sp>
    </p:spTree>
    <p:extLst>
      <p:ext uri="{BB962C8B-B14F-4D97-AF65-F5344CB8AC3E}">
        <p14:creationId xmlns:p14="http://schemas.microsoft.com/office/powerpoint/2010/main" val="225317997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07A3BDB2-E7BA-4BD4-93FC-34B51A44289B}" type="slidenum">
              <a:rPr lang="en-GB"/>
              <a:pPr/>
              <a:t>‹Nr.›</a:t>
            </a:fld>
            <a:endParaRPr lang="en-GB"/>
          </a:p>
        </p:txBody>
      </p:sp>
    </p:spTree>
    <p:extLst>
      <p:ext uri="{BB962C8B-B14F-4D97-AF65-F5344CB8AC3E}">
        <p14:creationId xmlns:p14="http://schemas.microsoft.com/office/powerpoint/2010/main" val="24364221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en-GB"/>
              <a:t>                               </a:t>
            </a:r>
            <a:r>
              <a:rPr lang="en-US"/>
              <a:t>1</a:t>
            </a:r>
            <a:r>
              <a:rPr lang="ru-RU"/>
              <a:t>8</a:t>
            </a:r>
            <a:r>
              <a:rPr lang="en-US" baseline="30000"/>
              <a:t>th </a:t>
            </a:r>
            <a:r>
              <a:rPr lang="en-US"/>
              <a:t>CEG-SAM meeting, St. Petersburg, Russia, September 28-30, 2010 			</a:t>
            </a:r>
            <a:fld id="{98D2625A-976A-40DA-A171-F9836981A7CE}" type="slidenum">
              <a:rPr lang="en-GB"/>
              <a:pPr/>
              <a:t>‹Nr.›</a:t>
            </a:fld>
            <a:endParaRPr lang="en-GB"/>
          </a:p>
        </p:txBody>
      </p:sp>
    </p:spTree>
    <p:extLst>
      <p:ext uri="{BB962C8B-B14F-4D97-AF65-F5344CB8AC3E}">
        <p14:creationId xmlns:p14="http://schemas.microsoft.com/office/powerpoint/2010/main" val="3306954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85813" y="0"/>
            <a:ext cx="777240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GB" smtClean="0"/>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GB" smtClean="0"/>
              <a:t>Щелчок правит образец текста</a:t>
            </a:r>
          </a:p>
          <a:p>
            <a:pPr lvl="1"/>
            <a:r>
              <a:rPr lang="en-GB" smtClean="0"/>
              <a:t>Второй уровень</a:t>
            </a:r>
          </a:p>
          <a:p>
            <a:pPr lvl="2"/>
            <a:r>
              <a:rPr lang="en-GB" smtClean="0"/>
              <a:t>Третий уровень</a:t>
            </a:r>
          </a:p>
          <a:p>
            <a:pPr lvl="3"/>
            <a:r>
              <a:rPr lang="en-GB" smtClean="0"/>
              <a:t>Четвертый уровень</a:t>
            </a:r>
          </a:p>
          <a:p>
            <a:pPr lvl="4"/>
            <a:r>
              <a:rPr lang="en-GB" smtClean="0"/>
              <a:t>Пятый уровень</a:t>
            </a:r>
          </a:p>
        </p:txBody>
      </p:sp>
      <p:sp>
        <p:nvSpPr>
          <p:cNvPr id="1030" name="Rectangle 6"/>
          <p:cNvSpPr>
            <a:spLocks noGrp="1" noChangeArrowheads="1"/>
          </p:cNvSpPr>
          <p:nvPr>
            <p:ph type="sldNum" sz="quarter" idx="4"/>
          </p:nvPr>
        </p:nvSpPr>
        <p:spPr bwMode="auto">
          <a:xfrm>
            <a:off x="325438" y="6400800"/>
            <a:ext cx="881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00">
              <a:defRPr sz="1200" baseline="0">
                <a:solidFill>
                  <a:srgbClr val="000099"/>
                </a:solidFill>
              </a:defRPr>
            </a:lvl1pPr>
          </a:lstStyle>
          <a:p>
            <a:r>
              <a:rPr lang="en-GB"/>
              <a:t>                               </a:t>
            </a:r>
            <a:r>
              <a:rPr lang="en-US"/>
              <a:t>1</a:t>
            </a:r>
            <a:r>
              <a:rPr lang="ru-RU"/>
              <a:t>8</a:t>
            </a:r>
            <a:r>
              <a:rPr lang="en-US" baseline="30000"/>
              <a:t>th </a:t>
            </a:r>
            <a:r>
              <a:rPr lang="en-US"/>
              <a:t>CEG-SAM meeting, St. Petersburg, Russia, September 28-30, 2010 			</a:t>
            </a:r>
            <a:fld id="{4219A0D3-6E6E-46B7-B1BE-FEC04CBE2E20}" type="slidenum">
              <a:rPr lang="en-GB"/>
              <a:pPr/>
              <a:t>‹Nr.›</a:t>
            </a:fld>
            <a:endParaRPr lang="en-GB"/>
          </a:p>
        </p:txBody>
      </p:sp>
      <p:sp>
        <p:nvSpPr>
          <p:cNvPr id="1032" name="Line 8"/>
          <p:cNvSpPr>
            <a:spLocks noChangeShapeType="1"/>
          </p:cNvSpPr>
          <p:nvPr userDrawn="1"/>
        </p:nvSpPr>
        <p:spPr bwMode="auto">
          <a:xfrm>
            <a:off x="363538" y="6496050"/>
            <a:ext cx="8616950" cy="0"/>
          </a:xfrm>
          <a:prstGeom prst="line">
            <a:avLst/>
          </a:prstGeom>
          <a:noFill/>
          <a:ln w="28575">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hf hdr="0" ftr="0" dt="0"/>
  <p:txStyles>
    <p:titleStyle>
      <a:lvl1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mj-lt"/>
          <a:ea typeface="+mj-ea"/>
          <a:cs typeface="+mj-cs"/>
        </a:defRPr>
      </a:lvl1pPr>
      <a:lvl2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2pPr>
      <a:lvl3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3pPr>
      <a:lvl4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4pPr>
      <a:lvl5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5pPr>
      <a:lvl6pPr marL="457200"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6pPr>
      <a:lvl7pPr marL="914400"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7pPr>
      <a:lvl8pPr marL="1371600"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8pPr>
      <a:lvl9pPr marL="1828800"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9pPr>
    </p:titleStyle>
    <p:bodyStyle>
      <a:lvl1pPr marL="342900" indent="-342900" algn="l" defTabSz="762000" rtl="0" eaLnBrk="0" fontAlgn="base" hangingPunct="0">
        <a:spcBef>
          <a:spcPct val="20000"/>
        </a:spcBef>
        <a:spcAft>
          <a:spcPct val="0"/>
        </a:spcAft>
        <a:buChar char="•"/>
        <a:defRPr sz="2400" b="1">
          <a:solidFill>
            <a:schemeClr val="tx1"/>
          </a:solidFill>
          <a:effectLst>
            <a:outerShdw blurRad="38100" dist="38100" dir="2700000" algn="tl">
              <a:srgbClr val="FFFFFF"/>
            </a:outerShdw>
          </a:effectLst>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Arial Unicode MS" pitchFamily="34" charset="-128"/>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10" Type="http://schemas.openxmlformats.org/officeDocument/2006/relationships/image" Target="../media/image6.png"/><Relationship Id="rId4" Type="http://schemas.openxmlformats.org/officeDocument/2006/relationships/image" Target="../media/image4.wmf"/><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image" Target="../media/image17.wmf"/></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8.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20.xml"/><Relationship Id="rId7" Type="http://schemas.openxmlformats.org/officeDocument/2006/relationships/image" Target="../media/image36.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oleObject" Target="../embeddings/oleObject6.bin"/><Relationship Id="rId9" Type="http://schemas.openxmlformats.org/officeDocument/2006/relationships/image" Target="../media/image38.emf"/></Relationships>
</file>

<file path=ppt/slides/_rels/slide21.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39.emf"/><Relationship Id="rId3" Type="http://schemas.openxmlformats.org/officeDocument/2006/relationships/notesSlide" Target="../notesSlides/notesSlide21.xml"/><Relationship Id="rId7" Type="http://schemas.openxmlformats.org/officeDocument/2006/relationships/image" Target="../media/image43.emf"/><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2.emf"/><Relationship Id="rId11" Type="http://schemas.openxmlformats.org/officeDocument/2006/relationships/image" Target="../media/image47.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22.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notesSlide" Target="../notesSlides/notesSlide22.xml"/><Relationship Id="rId7" Type="http://schemas.openxmlformats.org/officeDocument/2006/relationships/image" Target="../media/image50.emf"/><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49.emf"/><Relationship Id="rId11" Type="http://schemas.openxmlformats.org/officeDocument/2006/relationships/image" Target="../media/image54.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oleObject" Target="../embeddings/oleObject8.bin"/><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6.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55.emf"/><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4.xml"/><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7.emf"/><Relationship Id="rId5" Type="http://schemas.openxmlformats.org/officeDocument/2006/relationships/oleObject" Target="../embeddings/oleObject11.bin"/><Relationship Id="rId4" Type="http://schemas.openxmlformats.org/officeDocument/2006/relationships/image" Target="../media/image58.emf"/><Relationship Id="rId9"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67.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ctrTitle"/>
          </p:nvPr>
        </p:nvSpPr>
        <p:spPr>
          <a:xfrm>
            <a:off x="231775" y="2982913"/>
            <a:ext cx="8562975" cy="1746250"/>
          </a:xfrm>
        </p:spPr>
        <p:txBody>
          <a:bodyPr/>
          <a:lstStyle/>
          <a:p>
            <a:pPr>
              <a:spcBef>
                <a:spcPct val="30000"/>
              </a:spcBef>
            </a:pPr>
            <a:r>
              <a:rPr lang="en-US">
                <a:effectLst/>
              </a:rPr>
              <a:t> </a:t>
            </a:r>
            <a:r>
              <a:rPr lang="en-US" sz="4400">
                <a:effectLst/>
              </a:rPr>
              <a:t>Progress report on the</a:t>
            </a:r>
            <a:r>
              <a:rPr lang="en-US">
                <a:effectLst/>
              </a:rPr>
              <a:t> </a:t>
            </a:r>
            <a:r>
              <a:rPr lang="en-US" sz="4400">
                <a:effectLst/>
              </a:rPr>
              <a:t>ISTC project #3813: </a:t>
            </a:r>
            <a:r>
              <a:rPr lang="en-US" sz="4400" u="sng">
                <a:effectLst/>
              </a:rPr>
              <a:t>P</a:t>
            </a:r>
            <a:r>
              <a:rPr lang="en-US" sz="4400">
                <a:effectLst/>
              </a:rPr>
              <a:t>hase </a:t>
            </a:r>
            <a:r>
              <a:rPr lang="en-US" sz="4400" u="sng">
                <a:effectLst/>
              </a:rPr>
              <a:t>re</a:t>
            </a:r>
            <a:r>
              <a:rPr lang="en-US" sz="4400">
                <a:effectLst/>
              </a:rPr>
              <a:t>lation in </a:t>
            </a:r>
            <a:r>
              <a:rPr lang="en-US" sz="4400" u="sng">
                <a:effectLst/>
              </a:rPr>
              <a:t>co</a:t>
            </a:r>
            <a:r>
              <a:rPr lang="en-US" sz="4400">
                <a:effectLst/>
              </a:rPr>
              <a:t>rium </a:t>
            </a:r>
            <a:r>
              <a:rPr lang="en-US" sz="4400" u="sng">
                <a:effectLst/>
              </a:rPr>
              <a:t>s</a:t>
            </a:r>
            <a:r>
              <a:rPr lang="en-US" sz="4400">
                <a:effectLst/>
              </a:rPr>
              <a:t>ystems</a:t>
            </a:r>
            <a:br>
              <a:rPr lang="en-US" sz="4400">
                <a:effectLst/>
              </a:rPr>
            </a:br>
            <a:r>
              <a:rPr lang="en-US" sz="4400">
                <a:effectLst/>
              </a:rPr>
              <a:t> (PRECOS)</a:t>
            </a:r>
            <a:r>
              <a:rPr lang="en-US" sz="4800">
                <a:effectLst/>
              </a:rPr>
              <a:t> </a:t>
            </a:r>
            <a:br>
              <a:rPr lang="en-US" sz="4800">
                <a:effectLst/>
              </a:rPr>
            </a:br>
            <a:endParaRPr lang="en-US" sz="4800">
              <a:effectLst/>
            </a:endParaRPr>
          </a:p>
        </p:txBody>
      </p:sp>
      <p:grpSp>
        <p:nvGrpSpPr>
          <p:cNvPr id="781315" name="Group 3"/>
          <p:cNvGrpSpPr>
            <a:grpSpLocks/>
          </p:cNvGrpSpPr>
          <p:nvPr/>
        </p:nvGrpSpPr>
        <p:grpSpPr bwMode="auto">
          <a:xfrm>
            <a:off x="3836988" y="0"/>
            <a:ext cx="5307012" cy="1712913"/>
            <a:chOff x="3062" y="0"/>
            <a:chExt cx="2542" cy="592"/>
          </a:xfrm>
        </p:grpSpPr>
        <p:sp>
          <p:nvSpPr>
            <p:cNvPr id="781316" name="Rectangle 4"/>
            <p:cNvSpPr>
              <a:spLocks noChangeArrowheads="1"/>
            </p:cNvSpPr>
            <p:nvPr/>
          </p:nvSpPr>
          <p:spPr bwMode="auto">
            <a:xfrm>
              <a:off x="3062" y="122"/>
              <a:ext cx="183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GB" sz="1800" baseline="0"/>
                <a:t> 		</a:t>
              </a:r>
            </a:p>
          </p:txBody>
        </p:sp>
        <p:pic>
          <p:nvPicPr>
            <p:cNvPr id="781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r="83064"/>
            <a:stretch>
              <a:fillRect/>
            </a:stretch>
          </p:blipFill>
          <p:spPr bwMode="auto">
            <a:xfrm>
              <a:off x="4896" y="0"/>
              <a:ext cx="708" cy="5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1318" name="Group 6"/>
          <p:cNvGrpSpPr>
            <a:grpSpLocks/>
          </p:cNvGrpSpPr>
          <p:nvPr/>
        </p:nvGrpSpPr>
        <p:grpSpPr bwMode="auto">
          <a:xfrm>
            <a:off x="0" y="130175"/>
            <a:ext cx="4498975" cy="914400"/>
            <a:chOff x="137" y="0"/>
            <a:chExt cx="2834" cy="576"/>
          </a:xfrm>
        </p:grpSpPr>
        <p:sp>
          <p:nvSpPr>
            <p:cNvPr id="781319" name="Rectangle 7"/>
            <p:cNvSpPr>
              <a:spLocks noChangeArrowheads="1"/>
            </p:cNvSpPr>
            <p:nvPr/>
          </p:nvSpPr>
          <p:spPr bwMode="auto">
            <a:xfrm>
              <a:off x="699" y="104"/>
              <a:ext cx="22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sz="1800" baseline="0">
                  <a:ea typeface="Arial Unicode MS" pitchFamily="34" charset="-128"/>
                  <a:cs typeface="Arial Unicode MS" pitchFamily="34" charset="-128"/>
                </a:rPr>
                <a:t>A.P. Alexandrov </a:t>
              </a:r>
              <a:r>
                <a:rPr lang="en-GB" sz="1800" baseline="0"/>
                <a:t>Research</a:t>
              </a:r>
              <a:r>
                <a:rPr lang="en-US" sz="1800" baseline="0"/>
                <a:t> </a:t>
              </a:r>
              <a:r>
                <a:rPr lang="en-GB" sz="1800" baseline="0"/>
                <a:t>Institute</a:t>
              </a:r>
              <a:r>
                <a:rPr lang="en-US" sz="1800" baseline="0"/>
                <a:t> of Technology</a:t>
              </a:r>
              <a:endParaRPr lang="en-GB" sz="1800" baseline="0"/>
            </a:p>
          </p:txBody>
        </p:sp>
        <p:graphicFrame>
          <p:nvGraphicFramePr>
            <p:cNvPr id="781320" name="Object 8"/>
            <p:cNvGraphicFramePr>
              <a:graphicFrameLocks noChangeAspect="1"/>
            </p:cNvGraphicFramePr>
            <p:nvPr/>
          </p:nvGraphicFramePr>
          <p:xfrm>
            <a:off x="137" y="0"/>
            <a:ext cx="517" cy="576"/>
          </p:xfrm>
          <a:graphic>
            <a:graphicData uri="http://schemas.openxmlformats.org/presentationml/2006/ole">
              <mc:AlternateContent xmlns:mc="http://schemas.openxmlformats.org/markup-compatibility/2006">
                <mc:Choice xmlns:v="urn:schemas-microsoft-com:vml" Requires="v">
                  <p:oleObj spid="_x0000_s781329" name="CorelDRAW" r:id="rId5" imgW="515520" imgH="574200" progId="CorelDraw.Graphic.7">
                    <p:embed/>
                  </p:oleObj>
                </mc:Choice>
                <mc:Fallback>
                  <p:oleObj name="CorelDRAW" r:id="rId5" imgW="515520" imgH="574200" progId="CorelDraw.Graphic.7">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 y="0"/>
                          <a:ext cx="517"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81321" name="Rectangle 9"/>
          <p:cNvSpPr>
            <a:spLocks noChangeArrowheads="1"/>
          </p:cNvSpPr>
          <p:nvPr/>
        </p:nvSpPr>
        <p:spPr bwMode="auto">
          <a:xfrm>
            <a:off x="190500" y="4613275"/>
            <a:ext cx="7508875"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9" tIns="46030" rIns="92059" bIns="46030" anchor="ctr"/>
          <a:lstStyle/>
          <a:p>
            <a:pPr marL="342900" indent="-342900"/>
            <a:r>
              <a:rPr lang="en-GB" sz="2000" baseline="0"/>
              <a:t>Presented by S. Bechta </a:t>
            </a:r>
          </a:p>
          <a:p>
            <a:pPr marL="342900" indent="-342900"/>
            <a:r>
              <a:rPr lang="en-US" sz="2000" baseline="0"/>
              <a:t>1</a:t>
            </a:r>
            <a:r>
              <a:rPr lang="ru-RU" sz="2000" baseline="0"/>
              <a:t>8</a:t>
            </a:r>
            <a:r>
              <a:rPr lang="en-US" sz="2000"/>
              <a:t>th</a:t>
            </a:r>
            <a:r>
              <a:rPr lang="en-US" sz="2000" baseline="0"/>
              <a:t> CEG-SAM meeting</a:t>
            </a:r>
          </a:p>
          <a:p>
            <a:pPr marL="342900" indent="-342900"/>
            <a:r>
              <a:rPr lang="en-US" sz="2000" baseline="0">
                <a:solidFill>
                  <a:srgbClr val="000000"/>
                </a:solidFill>
              </a:rPr>
              <a:t>St. Petersburg, Russia</a:t>
            </a:r>
          </a:p>
          <a:p>
            <a:pPr marL="342900" indent="-342900"/>
            <a:r>
              <a:rPr lang="en-US" sz="2000" baseline="0">
                <a:solidFill>
                  <a:srgbClr val="000000"/>
                </a:solidFill>
              </a:rPr>
              <a:t>September 28-30, 2010</a:t>
            </a:r>
            <a:endParaRPr lang="en-GB" sz="2000" baseline="0">
              <a:solidFill>
                <a:srgbClr val="000000"/>
              </a:solidFill>
            </a:endParaRPr>
          </a:p>
        </p:txBody>
      </p:sp>
      <p:graphicFrame>
        <p:nvGraphicFramePr>
          <p:cNvPr id="781322" name="Object 10"/>
          <p:cNvGraphicFramePr>
            <a:graphicFrameLocks noChangeAspect="1"/>
          </p:cNvGraphicFramePr>
          <p:nvPr/>
        </p:nvGraphicFramePr>
        <p:xfrm>
          <a:off x="417513" y="1125538"/>
          <a:ext cx="2868612" cy="906462"/>
        </p:xfrm>
        <a:graphic>
          <a:graphicData uri="http://schemas.openxmlformats.org/presentationml/2006/ole">
            <mc:AlternateContent xmlns:mc="http://schemas.openxmlformats.org/markup-compatibility/2006">
              <mc:Choice xmlns:v="urn:schemas-microsoft-com:vml" Requires="v">
                <p:oleObj spid="_x0000_s781330" name="CorelPhotoPaint.Image.11" r:id="rId7" imgW="2730159" imgH="863188" progId="CorelPhotoPaint.Image.11">
                  <p:embed/>
                </p:oleObj>
              </mc:Choice>
              <mc:Fallback>
                <p:oleObj name="CorelPhotoPaint.Image.11" r:id="rId7" imgW="2730159" imgH="863188" progId="CorelPhotoPaint.Image.11">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513" y="1125538"/>
                        <a:ext cx="2868612" cy="9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81323" name="Группа 16"/>
          <p:cNvGrpSpPr>
            <a:grpSpLocks/>
          </p:cNvGrpSpPr>
          <p:nvPr/>
        </p:nvGrpSpPr>
        <p:grpSpPr bwMode="auto">
          <a:xfrm>
            <a:off x="3829050" y="371475"/>
            <a:ext cx="1903413" cy="1539875"/>
            <a:chOff x="4478338" y="3784600"/>
            <a:chExt cx="1330325" cy="1206501"/>
          </a:xfrm>
        </p:grpSpPr>
        <p:sp>
          <p:nvSpPr>
            <p:cNvPr id="781324" name="Text Box 1065"/>
            <p:cNvSpPr txBox="1">
              <a:spLocks noChangeArrowheads="1"/>
            </p:cNvSpPr>
            <p:nvPr/>
          </p:nvSpPr>
          <p:spPr bwMode="auto">
            <a:xfrm>
              <a:off x="4478338" y="4652963"/>
              <a:ext cx="1330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lnSpc>
                  <a:spcPct val="80000"/>
                </a:lnSpc>
              </a:pPr>
              <a:r>
                <a:rPr lang="en-US" sz="1600" baseline="0">
                  <a:latin typeface="Calibri" pitchFamily="34" charset="0"/>
                </a:rPr>
                <a:t>ETU</a:t>
              </a:r>
              <a:endParaRPr lang="ru-RU" sz="1600" baseline="0">
                <a:latin typeface="Calibri" pitchFamily="34" charset="0"/>
              </a:endParaRPr>
            </a:p>
            <a:p>
              <a:pPr algn="ctr" eaLnBrk="1" hangingPunct="1">
                <a:lnSpc>
                  <a:spcPct val="80000"/>
                </a:lnSpc>
              </a:pPr>
              <a:r>
                <a:rPr lang="en-US" sz="1200" baseline="0">
                  <a:latin typeface="Calibri" pitchFamily="34" charset="0"/>
                </a:rPr>
                <a:t>Saint</a:t>
              </a:r>
              <a:r>
                <a:rPr lang="ru-RU" sz="1200" baseline="0">
                  <a:latin typeface="Calibri" pitchFamily="34" charset="0"/>
                </a:rPr>
                <a:t>-</a:t>
              </a:r>
              <a:r>
                <a:rPr lang="en-US" sz="1200" baseline="0">
                  <a:latin typeface="Calibri" pitchFamily="34" charset="0"/>
                </a:rPr>
                <a:t>Petersburg</a:t>
              </a:r>
            </a:p>
          </p:txBody>
        </p:sp>
        <p:pic>
          <p:nvPicPr>
            <p:cNvPr id="781325" name="Рисунок 15" descr="Безимени-2.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32350" y="3784600"/>
              <a:ext cx="61520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8"/>
          <p:cNvGrpSpPr>
            <a:grpSpLocks/>
          </p:cNvGrpSpPr>
          <p:nvPr/>
        </p:nvGrpSpPr>
        <p:grpSpPr bwMode="auto">
          <a:xfrm>
            <a:off x="5638800" y="382588"/>
            <a:ext cx="1974850" cy="1481137"/>
            <a:chOff x="4905" y="34"/>
            <a:chExt cx="850" cy="472"/>
          </a:xfrm>
        </p:grpSpPr>
        <p:sp>
          <p:nvSpPr>
            <p:cNvPr id="781327" name="Text Box 22"/>
            <p:cNvSpPr txBox="1">
              <a:spLocks noChangeArrowheads="1"/>
            </p:cNvSpPr>
            <p:nvPr/>
          </p:nvSpPr>
          <p:spPr bwMode="auto">
            <a:xfrm>
              <a:off x="4905" y="352"/>
              <a:ext cx="8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spcBef>
                  <a:spcPct val="50000"/>
                </a:spcBef>
              </a:pPr>
              <a:r>
                <a:rPr lang="en-US" sz="1600" baseline="0">
                  <a:latin typeface="Calibri" pitchFamily="34" charset="0"/>
                </a:rPr>
                <a:t>SPbSIT </a:t>
              </a:r>
              <a:r>
                <a:rPr lang="ru-RU" sz="1600" baseline="0">
                  <a:latin typeface="Calibri" pitchFamily="34" charset="0"/>
                </a:rPr>
                <a:t>(</a:t>
              </a:r>
              <a:r>
                <a:rPr lang="en-US" sz="1600" baseline="0">
                  <a:latin typeface="Calibri" pitchFamily="34" charset="0"/>
                </a:rPr>
                <a:t>TU</a:t>
              </a:r>
              <a:r>
                <a:rPr lang="ru-RU" sz="1600" baseline="0">
                  <a:latin typeface="Calibri" pitchFamily="34" charset="0"/>
                </a:rPr>
                <a:t>)</a:t>
              </a:r>
            </a:p>
          </p:txBody>
        </p:sp>
        <p:pic>
          <p:nvPicPr>
            <p:cNvPr id="781328" name="Picture 27" descr="C:\WINDOWS\Profiles\Альмяшев\Рабочий стол\ti.GIF"/>
            <p:cNvPicPr>
              <a:picLocks noChangeAspect="1" noChangeArrowheads="1"/>
            </p:cNvPicPr>
            <p:nvPr/>
          </p:nvPicPr>
          <p:blipFill>
            <a:blip r:embed="rId10">
              <a:grayscl/>
              <a:biLevel thresh="50000"/>
              <a:extLst>
                <a:ext uri="{28A0092B-C50C-407E-A947-70E740481C1C}">
                  <a14:useLocalDpi xmlns:a14="http://schemas.microsoft.com/office/drawing/2010/main" val="0"/>
                </a:ext>
              </a:extLst>
            </a:blip>
            <a:srcRect/>
            <a:stretch>
              <a:fillRect/>
            </a:stretch>
          </p:blipFill>
          <p:spPr bwMode="auto">
            <a:xfrm>
              <a:off x="5188" y="34"/>
              <a:ext cx="28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B22DE830-BFDF-4D52-84C8-D7CE95BCFDC7}" type="slidenum">
              <a:rPr lang="en-GB"/>
              <a:pPr/>
              <a:t>10</a:t>
            </a:fld>
            <a:endParaRPr lang="en-GB"/>
          </a:p>
        </p:txBody>
      </p:sp>
      <p:grpSp>
        <p:nvGrpSpPr>
          <p:cNvPr id="917633" name="Group 129"/>
          <p:cNvGrpSpPr>
            <a:grpSpLocks/>
          </p:cNvGrpSpPr>
          <p:nvPr/>
        </p:nvGrpSpPr>
        <p:grpSpPr bwMode="auto">
          <a:xfrm>
            <a:off x="155575" y="1174750"/>
            <a:ext cx="2279650" cy="1898650"/>
            <a:chOff x="98" y="740"/>
            <a:chExt cx="1436" cy="1196"/>
          </a:xfrm>
        </p:grpSpPr>
        <p:sp>
          <p:nvSpPr>
            <p:cNvPr id="917556" name="Line 52"/>
            <p:cNvSpPr>
              <a:spLocks noChangeShapeType="1"/>
            </p:cNvSpPr>
            <p:nvPr/>
          </p:nvSpPr>
          <p:spPr bwMode="auto">
            <a:xfrm>
              <a:off x="958" y="1768"/>
              <a:ext cx="366" cy="126"/>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917561" name="Picture 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 y="988"/>
              <a:ext cx="1436"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7562" name="Rectangle 58"/>
            <p:cNvSpPr>
              <a:spLocks noChangeArrowheads="1"/>
            </p:cNvSpPr>
            <p:nvPr/>
          </p:nvSpPr>
          <p:spPr bwMode="auto">
            <a:xfrm>
              <a:off x="99" y="740"/>
              <a:ext cx="2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100" b="0" baseline="0">
                  <a:solidFill>
                    <a:srgbClr val="000000"/>
                  </a:solidFill>
                  <a:latin typeface="Times New Roman" pitchFamily="18" charset="0"/>
                </a:rPr>
                <a:t> </a:t>
              </a:r>
              <a:endParaRPr lang="ru-RU"/>
            </a:p>
          </p:txBody>
        </p:sp>
        <p:sp>
          <p:nvSpPr>
            <p:cNvPr id="917563" name="Rectangle 59"/>
            <p:cNvSpPr>
              <a:spLocks noChangeArrowheads="1"/>
            </p:cNvSpPr>
            <p:nvPr/>
          </p:nvSpPr>
          <p:spPr bwMode="auto">
            <a:xfrm>
              <a:off x="974" y="1788"/>
              <a:ext cx="58" cy="13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564" name="Rectangle 60"/>
            <p:cNvSpPr>
              <a:spLocks noChangeArrowheads="1"/>
            </p:cNvSpPr>
            <p:nvPr/>
          </p:nvSpPr>
          <p:spPr bwMode="auto">
            <a:xfrm>
              <a:off x="974" y="1792"/>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1</a:t>
              </a:r>
              <a:endParaRPr lang="ru-RU"/>
            </a:p>
          </p:txBody>
        </p:sp>
        <p:sp>
          <p:nvSpPr>
            <p:cNvPr id="917565" name="Rectangle 61"/>
            <p:cNvSpPr>
              <a:spLocks noChangeArrowheads="1"/>
            </p:cNvSpPr>
            <p:nvPr/>
          </p:nvSpPr>
          <p:spPr bwMode="auto">
            <a:xfrm>
              <a:off x="1032" y="1792"/>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566" name="Rectangle 62"/>
            <p:cNvSpPr>
              <a:spLocks noChangeArrowheads="1"/>
            </p:cNvSpPr>
            <p:nvPr/>
          </p:nvSpPr>
          <p:spPr bwMode="auto">
            <a:xfrm>
              <a:off x="821" y="1765"/>
              <a:ext cx="124" cy="1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67" name="Rectangle 63"/>
            <p:cNvSpPr>
              <a:spLocks noChangeArrowheads="1"/>
            </p:cNvSpPr>
            <p:nvPr/>
          </p:nvSpPr>
          <p:spPr bwMode="auto">
            <a:xfrm>
              <a:off x="820" y="1764"/>
              <a:ext cx="126" cy="124"/>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68" name="Line 64"/>
            <p:cNvSpPr>
              <a:spLocks noChangeShapeType="1"/>
            </p:cNvSpPr>
            <p:nvPr/>
          </p:nvSpPr>
          <p:spPr bwMode="auto">
            <a:xfrm>
              <a:off x="1064" y="916"/>
              <a:ext cx="21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7569" name="Line 65"/>
            <p:cNvSpPr>
              <a:spLocks noChangeShapeType="1"/>
            </p:cNvSpPr>
            <p:nvPr/>
          </p:nvSpPr>
          <p:spPr bwMode="auto">
            <a:xfrm>
              <a:off x="1066" y="868"/>
              <a:ext cx="1" cy="8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7570" name="Line 66"/>
            <p:cNvSpPr>
              <a:spLocks noChangeShapeType="1"/>
            </p:cNvSpPr>
            <p:nvPr/>
          </p:nvSpPr>
          <p:spPr bwMode="auto">
            <a:xfrm>
              <a:off x="1274" y="868"/>
              <a:ext cx="1" cy="8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7571" name="Rectangle 67"/>
            <p:cNvSpPr>
              <a:spLocks noChangeArrowheads="1"/>
            </p:cNvSpPr>
            <p:nvPr/>
          </p:nvSpPr>
          <p:spPr bwMode="auto">
            <a:xfrm>
              <a:off x="1054" y="741"/>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5</a:t>
              </a:r>
              <a:endParaRPr lang="ru-RU"/>
            </a:p>
          </p:txBody>
        </p:sp>
        <p:sp>
          <p:nvSpPr>
            <p:cNvPr id="917572" name="Rectangle 68"/>
            <p:cNvSpPr>
              <a:spLocks noChangeArrowheads="1"/>
            </p:cNvSpPr>
            <p:nvPr/>
          </p:nvSpPr>
          <p:spPr bwMode="auto">
            <a:xfrm>
              <a:off x="1113" y="741"/>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573" name="Rectangle 69"/>
            <p:cNvSpPr>
              <a:spLocks noChangeArrowheads="1"/>
            </p:cNvSpPr>
            <p:nvPr/>
          </p:nvSpPr>
          <p:spPr bwMode="auto">
            <a:xfrm>
              <a:off x="1143" y="741"/>
              <a:ext cx="18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0" baseline="0">
                  <a:solidFill>
                    <a:srgbClr val="000000"/>
                  </a:solidFill>
                  <a:latin typeface="Times New Roman" pitchFamily="18" charset="0"/>
                </a:rPr>
                <a:t>mm</a:t>
              </a:r>
              <a:endParaRPr lang="ru-RU"/>
            </a:p>
          </p:txBody>
        </p:sp>
        <p:sp>
          <p:nvSpPr>
            <p:cNvPr id="917574" name="Rectangle 70"/>
            <p:cNvSpPr>
              <a:spLocks noChangeArrowheads="1"/>
            </p:cNvSpPr>
            <p:nvPr/>
          </p:nvSpPr>
          <p:spPr bwMode="auto">
            <a:xfrm>
              <a:off x="1292" y="741"/>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575" name="Rectangle 71"/>
            <p:cNvSpPr>
              <a:spLocks noChangeArrowheads="1"/>
            </p:cNvSpPr>
            <p:nvPr/>
          </p:nvSpPr>
          <p:spPr bwMode="auto">
            <a:xfrm>
              <a:off x="914" y="1504"/>
              <a:ext cx="89" cy="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76" name="Rectangle 72"/>
            <p:cNvSpPr>
              <a:spLocks noChangeArrowheads="1"/>
            </p:cNvSpPr>
            <p:nvPr/>
          </p:nvSpPr>
          <p:spPr bwMode="auto">
            <a:xfrm>
              <a:off x="913" y="1503"/>
              <a:ext cx="90" cy="89"/>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77" name="Rectangle 73"/>
            <p:cNvSpPr>
              <a:spLocks noChangeArrowheads="1"/>
            </p:cNvSpPr>
            <p:nvPr/>
          </p:nvSpPr>
          <p:spPr bwMode="auto">
            <a:xfrm>
              <a:off x="945" y="1601"/>
              <a:ext cx="58" cy="13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578" name="Rectangle 74"/>
            <p:cNvSpPr>
              <a:spLocks noChangeArrowheads="1"/>
            </p:cNvSpPr>
            <p:nvPr/>
          </p:nvSpPr>
          <p:spPr bwMode="auto">
            <a:xfrm>
              <a:off x="945" y="1605"/>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2</a:t>
              </a:r>
              <a:endParaRPr lang="ru-RU"/>
            </a:p>
          </p:txBody>
        </p:sp>
        <p:sp>
          <p:nvSpPr>
            <p:cNvPr id="917579" name="Rectangle 75"/>
            <p:cNvSpPr>
              <a:spLocks noChangeArrowheads="1"/>
            </p:cNvSpPr>
            <p:nvPr/>
          </p:nvSpPr>
          <p:spPr bwMode="auto">
            <a:xfrm>
              <a:off x="1003" y="1605"/>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580" name="Rectangle 76"/>
            <p:cNvSpPr>
              <a:spLocks noChangeArrowheads="1"/>
            </p:cNvSpPr>
            <p:nvPr/>
          </p:nvSpPr>
          <p:spPr bwMode="auto">
            <a:xfrm>
              <a:off x="1065" y="1460"/>
              <a:ext cx="124" cy="12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81" name="Rectangle 77"/>
            <p:cNvSpPr>
              <a:spLocks noChangeArrowheads="1"/>
            </p:cNvSpPr>
            <p:nvPr/>
          </p:nvSpPr>
          <p:spPr bwMode="auto">
            <a:xfrm>
              <a:off x="1064" y="1459"/>
              <a:ext cx="126" cy="125"/>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82" name="Rectangle 78"/>
            <p:cNvSpPr>
              <a:spLocks noChangeArrowheads="1"/>
            </p:cNvSpPr>
            <p:nvPr/>
          </p:nvSpPr>
          <p:spPr bwMode="auto">
            <a:xfrm>
              <a:off x="1209" y="1445"/>
              <a:ext cx="59" cy="13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583" name="Rectangle 79"/>
            <p:cNvSpPr>
              <a:spLocks noChangeArrowheads="1"/>
            </p:cNvSpPr>
            <p:nvPr/>
          </p:nvSpPr>
          <p:spPr bwMode="auto">
            <a:xfrm>
              <a:off x="1209" y="1449"/>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3</a:t>
              </a:r>
              <a:endParaRPr lang="ru-RU"/>
            </a:p>
          </p:txBody>
        </p:sp>
        <p:sp>
          <p:nvSpPr>
            <p:cNvPr id="917584" name="Rectangle 80"/>
            <p:cNvSpPr>
              <a:spLocks noChangeArrowheads="1"/>
            </p:cNvSpPr>
            <p:nvPr/>
          </p:nvSpPr>
          <p:spPr bwMode="auto">
            <a:xfrm>
              <a:off x="1268" y="1449"/>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585" name="Rectangle 81"/>
            <p:cNvSpPr>
              <a:spLocks noChangeArrowheads="1"/>
            </p:cNvSpPr>
            <p:nvPr/>
          </p:nvSpPr>
          <p:spPr bwMode="auto">
            <a:xfrm>
              <a:off x="947" y="1381"/>
              <a:ext cx="124" cy="1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86" name="Rectangle 82"/>
            <p:cNvSpPr>
              <a:spLocks noChangeArrowheads="1"/>
            </p:cNvSpPr>
            <p:nvPr/>
          </p:nvSpPr>
          <p:spPr bwMode="auto">
            <a:xfrm>
              <a:off x="946" y="1380"/>
              <a:ext cx="126" cy="124"/>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87" name="Rectangle 83"/>
            <p:cNvSpPr>
              <a:spLocks noChangeArrowheads="1"/>
            </p:cNvSpPr>
            <p:nvPr/>
          </p:nvSpPr>
          <p:spPr bwMode="auto">
            <a:xfrm>
              <a:off x="1076" y="1301"/>
              <a:ext cx="59" cy="13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588" name="Rectangle 84"/>
            <p:cNvSpPr>
              <a:spLocks noChangeArrowheads="1"/>
            </p:cNvSpPr>
            <p:nvPr/>
          </p:nvSpPr>
          <p:spPr bwMode="auto">
            <a:xfrm>
              <a:off x="1076" y="1304"/>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4</a:t>
              </a:r>
              <a:endParaRPr lang="ru-RU"/>
            </a:p>
          </p:txBody>
        </p:sp>
        <p:sp>
          <p:nvSpPr>
            <p:cNvPr id="917589" name="Rectangle 85"/>
            <p:cNvSpPr>
              <a:spLocks noChangeArrowheads="1"/>
            </p:cNvSpPr>
            <p:nvPr/>
          </p:nvSpPr>
          <p:spPr bwMode="auto">
            <a:xfrm>
              <a:off x="1135" y="1304"/>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590" name="Rectangle 86"/>
            <p:cNvSpPr>
              <a:spLocks noChangeArrowheads="1"/>
            </p:cNvSpPr>
            <p:nvPr/>
          </p:nvSpPr>
          <p:spPr bwMode="auto">
            <a:xfrm>
              <a:off x="539" y="1273"/>
              <a:ext cx="123" cy="1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91" name="Rectangle 87"/>
            <p:cNvSpPr>
              <a:spLocks noChangeArrowheads="1"/>
            </p:cNvSpPr>
            <p:nvPr/>
          </p:nvSpPr>
          <p:spPr bwMode="auto">
            <a:xfrm>
              <a:off x="538" y="1272"/>
              <a:ext cx="125" cy="125"/>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92" name="Rectangle 88"/>
            <p:cNvSpPr>
              <a:spLocks noChangeArrowheads="1"/>
            </p:cNvSpPr>
            <p:nvPr/>
          </p:nvSpPr>
          <p:spPr bwMode="auto">
            <a:xfrm>
              <a:off x="576" y="1397"/>
              <a:ext cx="58" cy="13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593" name="Rectangle 89"/>
            <p:cNvSpPr>
              <a:spLocks noChangeArrowheads="1"/>
            </p:cNvSpPr>
            <p:nvPr/>
          </p:nvSpPr>
          <p:spPr bwMode="auto">
            <a:xfrm>
              <a:off x="576" y="1402"/>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5</a:t>
              </a:r>
              <a:endParaRPr lang="ru-RU"/>
            </a:p>
          </p:txBody>
        </p:sp>
        <p:sp>
          <p:nvSpPr>
            <p:cNvPr id="917594" name="Rectangle 90"/>
            <p:cNvSpPr>
              <a:spLocks noChangeArrowheads="1"/>
            </p:cNvSpPr>
            <p:nvPr/>
          </p:nvSpPr>
          <p:spPr bwMode="auto">
            <a:xfrm>
              <a:off x="634" y="1402"/>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595" name="Rectangle 91"/>
            <p:cNvSpPr>
              <a:spLocks noChangeArrowheads="1"/>
            </p:cNvSpPr>
            <p:nvPr/>
          </p:nvSpPr>
          <p:spPr bwMode="auto">
            <a:xfrm>
              <a:off x="603" y="1149"/>
              <a:ext cx="123" cy="1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96" name="Rectangle 92"/>
            <p:cNvSpPr>
              <a:spLocks noChangeArrowheads="1"/>
            </p:cNvSpPr>
            <p:nvPr/>
          </p:nvSpPr>
          <p:spPr bwMode="auto">
            <a:xfrm>
              <a:off x="602" y="1148"/>
              <a:ext cx="125" cy="124"/>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597" name="Rectangle 93"/>
            <p:cNvSpPr>
              <a:spLocks noChangeArrowheads="1"/>
            </p:cNvSpPr>
            <p:nvPr/>
          </p:nvSpPr>
          <p:spPr bwMode="auto">
            <a:xfrm>
              <a:off x="700" y="1273"/>
              <a:ext cx="59" cy="13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598" name="Rectangle 94"/>
            <p:cNvSpPr>
              <a:spLocks noChangeArrowheads="1"/>
            </p:cNvSpPr>
            <p:nvPr/>
          </p:nvSpPr>
          <p:spPr bwMode="auto">
            <a:xfrm>
              <a:off x="700" y="1276"/>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6</a:t>
              </a:r>
              <a:endParaRPr lang="ru-RU"/>
            </a:p>
          </p:txBody>
        </p:sp>
        <p:sp>
          <p:nvSpPr>
            <p:cNvPr id="917599" name="Rectangle 95"/>
            <p:cNvSpPr>
              <a:spLocks noChangeArrowheads="1"/>
            </p:cNvSpPr>
            <p:nvPr/>
          </p:nvSpPr>
          <p:spPr bwMode="auto">
            <a:xfrm>
              <a:off x="759" y="1276"/>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600" name="Rectangle 96"/>
            <p:cNvSpPr>
              <a:spLocks noChangeArrowheads="1"/>
            </p:cNvSpPr>
            <p:nvPr/>
          </p:nvSpPr>
          <p:spPr bwMode="auto">
            <a:xfrm>
              <a:off x="731" y="1125"/>
              <a:ext cx="123" cy="1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01" name="Rectangle 97"/>
            <p:cNvSpPr>
              <a:spLocks noChangeArrowheads="1"/>
            </p:cNvSpPr>
            <p:nvPr/>
          </p:nvSpPr>
          <p:spPr bwMode="auto">
            <a:xfrm>
              <a:off x="729" y="1124"/>
              <a:ext cx="126" cy="124"/>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02" name="Rectangle 98"/>
            <p:cNvSpPr>
              <a:spLocks noChangeArrowheads="1"/>
            </p:cNvSpPr>
            <p:nvPr/>
          </p:nvSpPr>
          <p:spPr bwMode="auto">
            <a:xfrm>
              <a:off x="819" y="1252"/>
              <a:ext cx="59" cy="13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603" name="Rectangle 99"/>
            <p:cNvSpPr>
              <a:spLocks noChangeArrowheads="1"/>
            </p:cNvSpPr>
            <p:nvPr/>
          </p:nvSpPr>
          <p:spPr bwMode="auto">
            <a:xfrm>
              <a:off x="819" y="1255"/>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7</a:t>
              </a:r>
              <a:endParaRPr lang="ru-RU"/>
            </a:p>
          </p:txBody>
        </p:sp>
        <p:sp>
          <p:nvSpPr>
            <p:cNvPr id="917604" name="Rectangle 100"/>
            <p:cNvSpPr>
              <a:spLocks noChangeArrowheads="1"/>
            </p:cNvSpPr>
            <p:nvPr/>
          </p:nvSpPr>
          <p:spPr bwMode="auto">
            <a:xfrm>
              <a:off x="878" y="1255"/>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605" name="Rectangle 101"/>
            <p:cNvSpPr>
              <a:spLocks noChangeArrowheads="1"/>
            </p:cNvSpPr>
            <p:nvPr/>
          </p:nvSpPr>
          <p:spPr bwMode="auto">
            <a:xfrm>
              <a:off x="1011" y="1025"/>
              <a:ext cx="123" cy="1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06" name="Rectangle 102"/>
            <p:cNvSpPr>
              <a:spLocks noChangeArrowheads="1"/>
            </p:cNvSpPr>
            <p:nvPr/>
          </p:nvSpPr>
          <p:spPr bwMode="auto">
            <a:xfrm>
              <a:off x="1010" y="1024"/>
              <a:ext cx="126" cy="125"/>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07" name="Rectangle 103"/>
            <p:cNvSpPr>
              <a:spLocks noChangeArrowheads="1"/>
            </p:cNvSpPr>
            <p:nvPr/>
          </p:nvSpPr>
          <p:spPr bwMode="auto">
            <a:xfrm>
              <a:off x="576" y="1022"/>
              <a:ext cx="123" cy="1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08" name="Rectangle 104"/>
            <p:cNvSpPr>
              <a:spLocks noChangeArrowheads="1"/>
            </p:cNvSpPr>
            <p:nvPr/>
          </p:nvSpPr>
          <p:spPr bwMode="auto">
            <a:xfrm>
              <a:off x="575" y="1021"/>
              <a:ext cx="125" cy="124"/>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09" name="Rectangle 105"/>
            <p:cNvSpPr>
              <a:spLocks noChangeArrowheads="1"/>
            </p:cNvSpPr>
            <p:nvPr/>
          </p:nvSpPr>
          <p:spPr bwMode="auto">
            <a:xfrm>
              <a:off x="479" y="1054"/>
              <a:ext cx="59" cy="13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610" name="Rectangle 106"/>
            <p:cNvSpPr>
              <a:spLocks noChangeArrowheads="1"/>
            </p:cNvSpPr>
            <p:nvPr/>
          </p:nvSpPr>
          <p:spPr bwMode="auto">
            <a:xfrm>
              <a:off x="479" y="1058"/>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8</a:t>
              </a:r>
              <a:endParaRPr lang="ru-RU"/>
            </a:p>
          </p:txBody>
        </p:sp>
        <p:sp>
          <p:nvSpPr>
            <p:cNvPr id="917611" name="Rectangle 107"/>
            <p:cNvSpPr>
              <a:spLocks noChangeArrowheads="1"/>
            </p:cNvSpPr>
            <p:nvPr/>
          </p:nvSpPr>
          <p:spPr bwMode="auto">
            <a:xfrm>
              <a:off x="538" y="1058"/>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612" name="Rectangle 108"/>
            <p:cNvSpPr>
              <a:spLocks noChangeArrowheads="1"/>
            </p:cNvSpPr>
            <p:nvPr/>
          </p:nvSpPr>
          <p:spPr bwMode="auto">
            <a:xfrm>
              <a:off x="1142" y="1011"/>
              <a:ext cx="58" cy="13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613" name="Rectangle 109"/>
            <p:cNvSpPr>
              <a:spLocks noChangeArrowheads="1"/>
            </p:cNvSpPr>
            <p:nvPr/>
          </p:nvSpPr>
          <p:spPr bwMode="auto">
            <a:xfrm>
              <a:off x="1142" y="1015"/>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9</a:t>
              </a:r>
              <a:endParaRPr lang="ru-RU"/>
            </a:p>
          </p:txBody>
        </p:sp>
        <p:sp>
          <p:nvSpPr>
            <p:cNvPr id="917614" name="Rectangle 110"/>
            <p:cNvSpPr>
              <a:spLocks noChangeArrowheads="1"/>
            </p:cNvSpPr>
            <p:nvPr/>
          </p:nvSpPr>
          <p:spPr bwMode="auto">
            <a:xfrm>
              <a:off x="1200" y="1015"/>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615" name="Rectangle 111"/>
            <p:cNvSpPr>
              <a:spLocks noChangeArrowheads="1"/>
            </p:cNvSpPr>
            <p:nvPr/>
          </p:nvSpPr>
          <p:spPr bwMode="auto">
            <a:xfrm>
              <a:off x="225" y="1724"/>
              <a:ext cx="123" cy="1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16" name="Rectangle 112"/>
            <p:cNvSpPr>
              <a:spLocks noChangeArrowheads="1"/>
            </p:cNvSpPr>
            <p:nvPr/>
          </p:nvSpPr>
          <p:spPr bwMode="auto">
            <a:xfrm>
              <a:off x="223" y="1723"/>
              <a:ext cx="126" cy="124"/>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17" name="Rectangle 113"/>
            <p:cNvSpPr>
              <a:spLocks noChangeArrowheads="1"/>
            </p:cNvSpPr>
            <p:nvPr/>
          </p:nvSpPr>
          <p:spPr bwMode="auto">
            <a:xfrm>
              <a:off x="148" y="1569"/>
              <a:ext cx="118" cy="13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618" name="Rectangle 114"/>
            <p:cNvSpPr>
              <a:spLocks noChangeArrowheads="1"/>
            </p:cNvSpPr>
            <p:nvPr/>
          </p:nvSpPr>
          <p:spPr bwMode="auto">
            <a:xfrm>
              <a:off x="148" y="1573"/>
              <a:ext cx="1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10</a:t>
              </a:r>
              <a:endParaRPr lang="ru-RU"/>
            </a:p>
          </p:txBody>
        </p:sp>
        <p:sp>
          <p:nvSpPr>
            <p:cNvPr id="917619" name="Rectangle 115"/>
            <p:cNvSpPr>
              <a:spLocks noChangeArrowheads="1"/>
            </p:cNvSpPr>
            <p:nvPr/>
          </p:nvSpPr>
          <p:spPr bwMode="auto">
            <a:xfrm>
              <a:off x="266" y="1573"/>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620" name="Rectangle 116"/>
            <p:cNvSpPr>
              <a:spLocks noChangeArrowheads="1"/>
            </p:cNvSpPr>
            <p:nvPr/>
          </p:nvSpPr>
          <p:spPr bwMode="auto">
            <a:xfrm>
              <a:off x="501" y="1681"/>
              <a:ext cx="123" cy="1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21" name="Rectangle 117"/>
            <p:cNvSpPr>
              <a:spLocks noChangeArrowheads="1"/>
            </p:cNvSpPr>
            <p:nvPr/>
          </p:nvSpPr>
          <p:spPr bwMode="auto">
            <a:xfrm>
              <a:off x="500" y="1680"/>
              <a:ext cx="125" cy="124"/>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22" name="Rectangle 118"/>
            <p:cNvSpPr>
              <a:spLocks noChangeArrowheads="1"/>
            </p:cNvSpPr>
            <p:nvPr/>
          </p:nvSpPr>
          <p:spPr bwMode="auto">
            <a:xfrm>
              <a:off x="631" y="1751"/>
              <a:ext cx="119" cy="13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623" name="Rectangle 119"/>
            <p:cNvSpPr>
              <a:spLocks noChangeArrowheads="1"/>
            </p:cNvSpPr>
            <p:nvPr/>
          </p:nvSpPr>
          <p:spPr bwMode="auto">
            <a:xfrm>
              <a:off x="631" y="1755"/>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1</a:t>
              </a:r>
              <a:endParaRPr lang="ru-RU"/>
            </a:p>
          </p:txBody>
        </p:sp>
        <p:sp>
          <p:nvSpPr>
            <p:cNvPr id="917624" name="Rectangle 120"/>
            <p:cNvSpPr>
              <a:spLocks noChangeArrowheads="1"/>
            </p:cNvSpPr>
            <p:nvPr/>
          </p:nvSpPr>
          <p:spPr bwMode="auto">
            <a:xfrm>
              <a:off x="690" y="1755"/>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1</a:t>
              </a:r>
              <a:endParaRPr lang="ru-RU"/>
            </a:p>
          </p:txBody>
        </p:sp>
        <p:sp>
          <p:nvSpPr>
            <p:cNvPr id="917625" name="Rectangle 121"/>
            <p:cNvSpPr>
              <a:spLocks noChangeArrowheads="1"/>
            </p:cNvSpPr>
            <p:nvPr/>
          </p:nvSpPr>
          <p:spPr bwMode="auto">
            <a:xfrm>
              <a:off x="750" y="1755"/>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sp>
          <p:nvSpPr>
            <p:cNvPr id="917626" name="Rectangle 122"/>
            <p:cNvSpPr>
              <a:spLocks noChangeArrowheads="1"/>
            </p:cNvSpPr>
            <p:nvPr/>
          </p:nvSpPr>
          <p:spPr bwMode="auto">
            <a:xfrm>
              <a:off x="727" y="1439"/>
              <a:ext cx="124" cy="1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27" name="Rectangle 123"/>
            <p:cNvSpPr>
              <a:spLocks noChangeArrowheads="1"/>
            </p:cNvSpPr>
            <p:nvPr/>
          </p:nvSpPr>
          <p:spPr bwMode="auto">
            <a:xfrm>
              <a:off x="726" y="1438"/>
              <a:ext cx="126" cy="124"/>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917628" name="Rectangle 124"/>
            <p:cNvSpPr>
              <a:spLocks noChangeArrowheads="1"/>
            </p:cNvSpPr>
            <p:nvPr/>
          </p:nvSpPr>
          <p:spPr bwMode="auto">
            <a:xfrm>
              <a:off x="705" y="1569"/>
              <a:ext cx="119" cy="13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629" name="Rectangle 125"/>
            <p:cNvSpPr>
              <a:spLocks noChangeArrowheads="1"/>
            </p:cNvSpPr>
            <p:nvPr/>
          </p:nvSpPr>
          <p:spPr bwMode="auto">
            <a:xfrm>
              <a:off x="705" y="1573"/>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1</a:t>
              </a:r>
              <a:endParaRPr lang="ru-RU"/>
            </a:p>
          </p:txBody>
        </p:sp>
        <p:sp>
          <p:nvSpPr>
            <p:cNvPr id="917630" name="Rectangle 126"/>
            <p:cNvSpPr>
              <a:spLocks noChangeArrowheads="1"/>
            </p:cNvSpPr>
            <p:nvPr/>
          </p:nvSpPr>
          <p:spPr bwMode="auto">
            <a:xfrm>
              <a:off x="765" y="1573"/>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2</a:t>
              </a:r>
              <a:endParaRPr lang="ru-RU"/>
            </a:p>
          </p:txBody>
        </p:sp>
        <p:sp>
          <p:nvSpPr>
            <p:cNvPr id="917631" name="Rectangle 127"/>
            <p:cNvSpPr>
              <a:spLocks noChangeArrowheads="1"/>
            </p:cNvSpPr>
            <p:nvPr/>
          </p:nvSpPr>
          <p:spPr bwMode="auto">
            <a:xfrm>
              <a:off x="824" y="1573"/>
              <a:ext cx="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500" b="0" baseline="0">
                  <a:solidFill>
                    <a:srgbClr val="000000"/>
                  </a:solidFill>
                  <a:latin typeface="Times New Roman" pitchFamily="18" charset="0"/>
                </a:rPr>
                <a:t> </a:t>
              </a:r>
              <a:endParaRPr lang="ru-RU"/>
            </a:p>
          </p:txBody>
        </p:sp>
      </p:grpSp>
      <p:pic>
        <p:nvPicPr>
          <p:cNvPr id="917533"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138" y="3008313"/>
            <a:ext cx="1833562"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7558" name="AutoShape 54"/>
          <p:cNvSpPr>
            <a:spLocks noChangeAspect="1" noChangeArrowheads="1" noTextEdit="1"/>
          </p:cNvSpPr>
          <p:nvPr/>
        </p:nvSpPr>
        <p:spPr bwMode="auto">
          <a:xfrm>
            <a:off x="155575" y="1169988"/>
            <a:ext cx="2279650"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917531" name="Text Box 27"/>
          <p:cNvSpPr txBox="1">
            <a:spLocks noChangeArrowheads="1"/>
          </p:cNvSpPr>
          <p:nvPr/>
        </p:nvSpPr>
        <p:spPr bwMode="auto">
          <a:xfrm>
            <a:off x="5594350" y="4794250"/>
            <a:ext cx="6000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600" b="0" baseline="-25000">
                <a:latin typeface="Arial" pitchFamily="34" charset="0"/>
              </a:rPr>
              <a:t>3.3</a:t>
            </a:r>
            <a:r>
              <a:rPr lang="en-US" sz="1600" b="0" baseline="-25000">
                <a:latin typeface="Arial" pitchFamily="34" charset="0"/>
                <a:cs typeface="Arial" pitchFamily="34" charset="0"/>
              </a:rPr>
              <a:t>µm</a:t>
            </a:r>
          </a:p>
        </p:txBody>
      </p:sp>
      <p:pic>
        <p:nvPicPr>
          <p:cNvPr id="917534"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5438" y="2998788"/>
            <a:ext cx="1852612"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7535" name="Picture 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1988" y="903288"/>
            <a:ext cx="1804987" cy="180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7536" name="Line 32"/>
          <p:cNvSpPr>
            <a:spLocks noChangeShapeType="1"/>
          </p:cNvSpPr>
          <p:nvPr/>
        </p:nvSpPr>
        <p:spPr bwMode="auto">
          <a:xfrm flipV="1">
            <a:off x="1790700" y="914400"/>
            <a:ext cx="1409700" cy="704850"/>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37" name="Line 33"/>
          <p:cNvSpPr>
            <a:spLocks noChangeShapeType="1"/>
          </p:cNvSpPr>
          <p:nvPr/>
        </p:nvSpPr>
        <p:spPr bwMode="auto">
          <a:xfrm>
            <a:off x="1800225" y="1828800"/>
            <a:ext cx="1362075" cy="876300"/>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38" name="Rectangle 34"/>
          <p:cNvSpPr>
            <a:spLocks noChangeArrowheads="1"/>
          </p:cNvSpPr>
          <p:nvPr/>
        </p:nvSpPr>
        <p:spPr bwMode="auto">
          <a:xfrm>
            <a:off x="2714625" y="3562350"/>
            <a:ext cx="590550" cy="514350"/>
          </a:xfrm>
          <a:prstGeom prst="rect">
            <a:avLst/>
          </a:prstGeom>
          <a:noFill/>
          <a:ln w="25400" algn="ctr">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7539" name="Line 35"/>
          <p:cNvSpPr>
            <a:spLocks noChangeShapeType="1"/>
          </p:cNvSpPr>
          <p:nvPr/>
        </p:nvSpPr>
        <p:spPr bwMode="auto">
          <a:xfrm flipV="1">
            <a:off x="3305175" y="3009900"/>
            <a:ext cx="838200" cy="561975"/>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40" name="Line 36"/>
          <p:cNvSpPr>
            <a:spLocks noChangeShapeType="1"/>
          </p:cNvSpPr>
          <p:nvPr/>
        </p:nvSpPr>
        <p:spPr bwMode="auto">
          <a:xfrm>
            <a:off x="3311525" y="4083050"/>
            <a:ext cx="800100" cy="752475"/>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917541" name="Group 37"/>
          <p:cNvGrpSpPr>
            <a:grpSpLocks/>
          </p:cNvGrpSpPr>
          <p:nvPr/>
        </p:nvGrpSpPr>
        <p:grpSpPr bwMode="auto">
          <a:xfrm>
            <a:off x="4714875" y="2857500"/>
            <a:ext cx="238125" cy="123825"/>
            <a:chOff x="4338" y="2292"/>
            <a:chExt cx="210" cy="90"/>
          </a:xfrm>
        </p:grpSpPr>
        <p:sp>
          <p:nvSpPr>
            <p:cNvPr id="917542" name="Line 38"/>
            <p:cNvSpPr>
              <a:spLocks noChangeShapeType="1"/>
            </p:cNvSpPr>
            <p:nvPr/>
          </p:nvSpPr>
          <p:spPr bwMode="auto">
            <a:xfrm>
              <a:off x="4344" y="2340"/>
              <a:ext cx="19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43" name="Line 39"/>
            <p:cNvSpPr>
              <a:spLocks noChangeShapeType="1"/>
            </p:cNvSpPr>
            <p:nvPr/>
          </p:nvSpPr>
          <p:spPr bwMode="auto">
            <a:xfrm>
              <a:off x="4338" y="2292"/>
              <a:ext cx="0" cy="90"/>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44" name="Line 40"/>
            <p:cNvSpPr>
              <a:spLocks noChangeShapeType="1"/>
            </p:cNvSpPr>
            <p:nvPr/>
          </p:nvSpPr>
          <p:spPr bwMode="auto">
            <a:xfrm>
              <a:off x="4548" y="2298"/>
              <a:ext cx="0" cy="78"/>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917545" name="Group 41"/>
          <p:cNvGrpSpPr>
            <a:grpSpLocks/>
          </p:cNvGrpSpPr>
          <p:nvPr/>
        </p:nvGrpSpPr>
        <p:grpSpPr bwMode="auto">
          <a:xfrm>
            <a:off x="5711825" y="5045075"/>
            <a:ext cx="238125" cy="123825"/>
            <a:chOff x="4338" y="2292"/>
            <a:chExt cx="210" cy="90"/>
          </a:xfrm>
        </p:grpSpPr>
        <p:sp>
          <p:nvSpPr>
            <p:cNvPr id="917546" name="Line 42"/>
            <p:cNvSpPr>
              <a:spLocks noChangeShapeType="1"/>
            </p:cNvSpPr>
            <p:nvPr/>
          </p:nvSpPr>
          <p:spPr bwMode="auto">
            <a:xfrm>
              <a:off x="4344" y="2340"/>
              <a:ext cx="19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47" name="Line 43"/>
            <p:cNvSpPr>
              <a:spLocks noChangeShapeType="1"/>
            </p:cNvSpPr>
            <p:nvPr/>
          </p:nvSpPr>
          <p:spPr bwMode="auto">
            <a:xfrm>
              <a:off x="4338" y="2292"/>
              <a:ext cx="0" cy="90"/>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48" name="Line 44"/>
            <p:cNvSpPr>
              <a:spLocks noChangeShapeType="1"/>
            </p:cNvSpPr>
            <p:nvPr/>
          </p:nvSpPr>
          <p:spPr bwMode="auto">
            <a:xfrm>
              <a:off x="4548" y="2298"/>
              <a:ext cx="0" cy="78"/>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917549" name="Group 45"/>
          <p:cNvGrpSpPr>
            <a:grpSpLocks/>
          </p:cNvGrpSpPr>
          <p:nvPr/>
        </p:nvGrpSpPr>
        <p:grpSpPr bwMode="auto">
          <a:xfrm>
            <a:off x="3660775" y="5041900"/>
            <a:ext cx="238125" cy="123825"/>
            <a:chOff x="4338" y="2292"/>
            <a:chExt cx="210" cy="90"/>
          </a:xfrm>
        </p:grpSpPr>
        <p:sp>
          <p:nvSpPr>
            <p:cNvPr id="917550" name="Line 46"/>
            <p:cNvSpPr>
              <a:spLocks noChangeShapeType="1"/>
            </p:cNvSpPr>
            <p:nvPr/>
          </p:nvSpPr>
          <p:spPr bwMode="auto">
            <a:xfrm>
              <a:off x="4344" y="2340"/>
              <a:ext cx="19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51" name="Line 47"/>
            <p:cNvSpPr>
              <a:spLocks noChangeShapeType="1"/>
            </p:cNvSpPr>
            <p:nvPr/>
          </p:nvSpPr>
          <p:spPr bwMode="auto">
            <a:xfrm>
              <a:off x="4338" y="2292"/>
              <a:ext cx="0" cy="90"/>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52" name="Line 48"/>
            <p:cNvSpPr>
              <a:spLocks noChangeShapeType="1"/>
            </p:cNvSpPr>
            <p:nvPr/>
          </p:nvSpPr>
          <p:spPr bwMode="auto">
            <a:xfrm>
              <a:off x="4548" y="2298"/>
              <a:ext cx="0" cy="78"/>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917553" name="Text Box 49"/>
          <p:cNvSpPr txBox="1">
            <a:spLocks noChangeArrowheads="1"/>
          </p:cNvSpPr>
          <p:nvPr/>
        </p:nvSpPr>
        <p:spPr bwMode="auto">
          <a:xfrm>
            <a:off x="3533775" y="4784725"/>
            <a:ext cx="6000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ru-RU" sz="1600" b="0" baseline="-25000">
                <a:latin typeface="Arial" pitchFamily="34" charset="0"/>
              </a:rPr>
              <a:t>1</a:t>
            </a:r>
            <a:r>
              <a:rPr lang="en-US" sz="1600" b="0" baseline="-25000">
                <a:latin typeface="Arial" pitchFamily="34" charset="0"/>
              </a:rPr>
              <a:t>0</a:t>
            </a:r>
            <a:r>
              <a:rPr lang="en-US" sz="1600" b="0" baseline="-25000">
                <a:latin typeface="Arial" pitchFamily="34" charset="0"/>
                <a:cs typeface="Arial" pitchFamily="34" charset="0"/>
              </a:rPr>
              <a:t>µm</a:t>
            </a:r>
          </a:p>
        </p:txBody>
      </p:sp>
      <p:sp>
        <p:nvSpPr>
          <p:cNvPr id="917554" name="Text Box 50"/>
          <p:cNvSpPr txBox="1">
            <a:spLocks noChangeArrowheads="1"/>
          </p:cNvSpPr>
          <p:nvPr/>
        </p:nvSpPr>
        <p:spPr bwMode="auto">
          <a:xfrm>
            <a:off x="4826000" y="2619375"/>
            <a:ext cx="6762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ru-RU" sz="1600" b="0" baseline="-25000">
                <a:latin typeface="Arial" pitchFamily="34" charset="0"/>
              </a:rPr>
              <a:t>12.5</a:t>
            </a:r>
            <a:r>
              <a:rPr lang="en-US" sz="1600" b="0" baseline="-25000">
                <a:latin typeface="Arial" pitchFamily="34" charset="0"/>
                <a:cs typeface="Arial" pitchFamily="34" charset="0"/>
              </a:rPr>
              <a:t>µm</a:t>
            </a:r>
          </a:p>
        </p:txBody>
      </p:sp>
      <p:sp>
        <p:nvSpPr>
          <p:cNvPr id="917555" name="Line 51"/>
          <p:cNvSpPr>
            <a:spLocks noChangeShapeType="1"/>
          </p:cNvSpPr>
          <p:nvPr/>
        </p:nvSpPr>
        <p:spPr bwMode="auto">
          <a:xfrm>
            <a:off x="1323975" y="2990850"/>
            <a:ext cx="790575" cy="1828800"/>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7560" name="Rectangle 56"/>
          <p:cNvSpPr>
            <a:spLocks noChangeArrowheads="1"/>
          </p:cNvSpPr>
          <p:nvPr/>
        </p:nvSpPr>
        <p:spPr bwMode="auto">
          <a:xfrm>
            <a:off x="155575" y="1169988"/>
            <a:ext cx="381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200" b="0" baseline="0">
                <a:solidFill>
                  <a:srgbClr val="000000"/>
                </a:solidFill>
                <a:latin typeface="Times New Roman" pitchFamily="18" charset="0"/>
              </a:rPr>
              <a:t> </a:t>
            </a:r>
            <a:endParaRPr lang="ru-RU"/>
          </a:p>
        </p:txBody>
      </p:sp>
      <p:sp>
        <p:nvSpPr>
          <p:cNvPr id="917506" name="Rectangle 2"/>
          <p:cNvSpPr>
            <a:spLocks noChangeArrowheads="1"/>
          </p:cNvSpPr>
          <p:nvPr/>
        </p:nvSpPr>
        <p:spPr bwMode="auto">
          <a:xfrm>
            <a:off x="234950" y="0"/>
            <a:ext cx="89090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 </a:t>
            </a:r>
            <a:r>
              <a:rPr lang="en-US" sz="3200" baseline="0">
                <a:solidFill>
                  <a:srgbClr val="000099"/>
                </a:solidFill>
              </a:rPr>
              <a:t>- CaO</a:t>
            </a:r>
            <a:r>
              <a:rPr lang="ru-RU" sz="3200" baseline="0">
                <a:solidFill>
                  <a:srgbClr val="000099"/>
                </a:solidFill>
              </a:rPr>
              <a:t> </a:t>
            </a:r>
            <a:r>
              <a:rPr lang="en-US" sz="3200" baseline="0">
                <a:solidFill>
                  <a:srgbClr val="000099"/>
                </a:solidFill>
                <a:ea typeface="Arial Unicode MS" pitchFamily="34" charset="-128"/>
                <a:cs typeface="Arial Unicode MS" pitchFamily="34" charset="-128"/>
              </a:rPr>
              <a:t>system: </a:t>
            </a:r>
            <a:r>
              <a:rPr lang="en-US" sz="3200" baseline="0">
                <a:solidFill>
                  <a:srgbClr val="000099"/>
                </a:solidFill>
              </a:rPr>
              <a:t>PRS 1</a:t>
            </a:r>
            <a:r>
              <a:rPr lang="ru-RU" sz="3200" baseline="0">
                <a:solidFill>
                  <a:srgbClr val="000099"/>
                </a:solidFill>
              </a:rPr>
              <a:t>1</a:t>
            </a:r>
            <a:r>
              <a:rPr lang="en-US" sz="3200" baseline="0">
                <a:solidFill>
                  <a:srgbClr val="000099"/>
                </a:solidFill>
              </a:rPr>
              <a:t> test results (3)</a:t>
            </a:r>
            <a:endParaRPr lang="ru-RU" sz="3200" baseline="0">
              <a:solidFill>
                <a:srgbClr val="000099"/>
              </a:solidFill>
            </a:endParaRPr>
          </a:p>
        </p:txBody>
      </p:sp>
      <p:sp>
        <p:nvSpPr>
          <p:cNvPr id="917507" name="Rectangle 3"/>
          <p:cNvSpPr>
            <a:spLocks noChangeArrowheads="1"/>
          </p:cNvSpPr>
          <p:nvPr/>
        </p:nvSpPr>
        <p:spPr bwMode="auto">
          <a:xfrm>
            <a:off x="0" y="508000"/>
            <a:ext cx="5372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p>
            <a:pPr algn="ctr">
              <a:buFont typeface="Wingdings" pitchFamily="2" charset="2"/>
              <a:buChar char="Ø"/>
            </a:pPr>
            <a:r>
              <a:rPr lang="en-US" sz="2000" baseline="0">
                <a:solidFill>
                  <a:srgbClr val="990033"/>
                </a:solidFill>
              </a:rPr>
              <a:t>SEM/EDX analysis of the ingot </a:t>
            </a:r>
            <a:endParaRPr lang="en-GB" sz="2000" baseline="0">
              <a:solidFill>
                <a:srgbClr val="990033"/>
              </a:solidFill>
            </a:endParaRPr>
          </a:p>
        </p:txBody>
      </p:sp>
      <p:graphicFrame>
        <p:nvGraphicFramePr>
          <p:cNvPr id="917508" name="Group 4"/>
          <p:cNvGraphicFramePr>
            <a:graphicFrameLocks noGrp="1"/>
          </p:cNvGraphicFramePr>
          <p:nvPr/>
        </p:nvGraphicFramePr>
        <p:xfrm>
          <a:off x="5649913" y="1204913"/>
          <a:ext cx="3055937" cy="1143000"/>
        </p:xfrm>
        <a:graphic>
          <a:graphicData uri="http://schemas.openxmlformats.org/drawingml/2006/table">
            <a:tbl>
              <a:tblPr/>
              <a:tblGrid>
                <a:gridCol w="604837"/>
                <a:gridCol w="781050"/>
                <a:gridCol w="871538"/>
                <a:gridCol w="798512"/>
              </a:tblGrid>
              <a:tr h="381000">
                <a:tc grid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990033"/>
                          </a:solidFill>
                          <a:effectLst/>
                          <a:latin typeface="Arial" pitchFamily="34" charset="0"/>
                        </a:rPr>
                        <a:t>Eutectic</a:t>
                      </a:r>
                      <a:endParaRPr kumimoji="0" lang="ru-RU" sz="1600" b="1" i="0" u="none" strike="noStrike" cap="none" normalizeH="0" baseline="0" smtClean="0">
                        <a:ln>
                          <a:noFill/>
                        </a:ln>
                        <a:solidFill>
                          <a:srgbClr val="990033"/>
                        </a:solidFill>
                        <a:effectLst/>
                        <a:latin typeface="Arial" pitchFamily="34" charset="0"/>
                      </a:endParaRPr>
                    </a:p>
                  </a:txBody>
                  <a:tcPr marL="0" marR="0" marT="0" marB="0" anchor="ctr" anchorCtr="1" horzOverflow="overflow">
                    <a:lnL cap="flat">
                      <a:noFill/>
                    </a:lnL>
                    <a:lnR w="28575" cap="flat" cmpd="sng" algn="ctr">
                      <a:solidFill>
                        <a:srgbClr val="800000"/>
                      </a:solidFill>
                      <a:prstDash val="solid"/>
                      <a:round/>
                      <a:headEnd type="none" w="sm" len="sm"/>
                      <a:tailEnd type="none" w="sm" len="sm"/>
                    </a:lnR>
                    <a:lnT cap="flat">
                      <a:noFill/>
                    </a:lnT>
                    <a:lnB w="19050" cap="flat" cmpd="sng" algn="ctr">
                      <a:solidFill>
                        <a:srgbClr val="800000"/>
                      </a:solidFill>
                      <a:prstDash val="solid"/>
                      <a:round/>
                      <a:headEnd type="none" w="sm" len="sm"/>
                      <a:tailEnd type="none" w="sm" len="sm"/>
                    </a:lnB>
                    <a:lnTlToBr>
                      <a:noFill/>
                    </a:lnTlToBr>
                    <a:lnBlToTr>
                      <a:noFill/>
                    </a:lnBlToTr>
                    <a:no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33"/>
                          </a:solidFill>
                          <a:effectLst/>
                          <a:latin typeface="Arial" pitchFamily="34" charset="0"/>
                        </a:rPr>
                        <a:t>UO</a:t>
                      </a:r>
                      <a:r>
                        <a:rPr kumimoji="0" lang="en-US" sz="1600" b="1" i="0" u="none" strike="noStrike" cap="none" normalizeH="0" baseline="-25000" smtClean="0">
                          <a:ln>
                            <a:noFill/>
                          </a:ln>
                          <a:solidFill>
                            <a:srgbClr val="990033"/>
                          </a:solidFill>
                          <a:effectLst/>
                          <a:latin typeface="Arial" pitchFamily="34" charset="0"/>
                        </a:rPr>
                        <a:t>2</a:t>
                      </a:r>
                      <a:endParaRPr kumimoji="0" lang="ru-RU" sz="1600" b="1" i="0" u="none" strike="noStrike" cap="none" normalizeH="0" baseline="-25000" smtClean="0">
                        <a:ln>
                          <a:noFill/>
                        </a:ln>
                        <a:solidFill>
                          <a:srgbClr val="990033"/>
                        </a:solidFill>
                        <a:effectLst/>
                        <a:latin typeface="Arial" pitchFamily="34" charset="0"/>
                      </a:endParaRP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cap="fla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33"/>
                          </a:solidFill>
                          <a:effectLst/>
                          <a:latin typeface="Arial" pitchFamily="34" charset="0"/>
                        </a:rPr>
                        <a:t>CaO</a:t>
                      </a:r>
                      <a:endParaRPr kumimoji="0" lang="ru-RU" sz="1600" b="1" i="0" u="none" strike="noStrike" cap="none" normalizeH="0" baseline="0" smtClean="0">
                        <a:ln>
                          <a:noFill/>
                        </a:ln>
                        <a:solidFill>
                          <a:srgbClr val="990033"/>
                        </a:solidFill>
                        <a:effectLst/>
                        <a:latin typeface="Arial" pitchFamily="34" charset="0"/>
                      </a:endParaRPr>
                    </a:p>
                  </a:txBody>
                  <a:tcPr marL="0" marR="0" marT="0" marB="0" anchor="ctr" anchorCtr="1" horzOverflow="overflow">
                    <a:lnL w="19050" cap="flat" cmpd="sng" algn="ctr">
                      <a:solidFill>
                        <a:srgbClr val="990033"/>
                      </a:solidFill>
                      <a:prstDash val="solid"/>
                      <a:round/>
                      <a:headEnd type="none" w="sm" len="sm"/>
                      <a:tailEnd type="none" w="sm" len="sm"/>
                    </a:lnL>
                    <a:lnR cap="flat">
                      <a:noFill/>
                    </a:lnR>
                    <a:lnT cap="flat">
                      <a:noFill/>
                    </a:lnT>
                    <a:lnB w="19050" cap="flat" cmpd="sng" algn="ctr">
                      <a:solidFill>
                        <a:srgbClr val="800000"/>
                      </a:solidFill>
                      <a:prstDash val="solid"/>
                      <a:round/>
                      <a:headEnd type="none" w="sm" len="sm"/>
                      <a:tailEnd type="none" w="sm" len="sm"/>
                    </a:lnB>
                    <a:lnTlToBr>
                      <a:noFill/>
                    </a:lnTlToBr>
                    <a:lnBlToTr>
                      <a:noFill/>
                    </a:lnBlToTr>
                    <a:noFill/>
                  </a:tcPr>
                </a:tc>
              </a:tr>
              <a:tr h="381000">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990033"/>
                          </a:solidFill>
                          <a:effectLst/>
                          <a:latin typeface="Arial" pitchFamily="34" charset="0"/>
                        </a:rPr>
                        <a:t>EDX</a:t>
                      </a:r>
                    </a:p>
                  </a:txBody>
                  <a:tcPr marL="0" marR="0" marT="0" marB="0" anchor="ctr" anchorCtr="1" horzOverflow="overflow">
                    <a:lnL cap="flat">
                      <a:noFill/>
                    </a:lnL>
                    <a:lnR w="1270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sm" len="sm"/>
                      <a:tailEnd type="none" w="sm" len="sm"/>
                    </a:lnT>
                    <a:lnB cap="flat">
                      <a:noFill/>
                    </a:lnB>
                    <a:lnTlToBr>
                      <a:noFill/>
                    </a:lnTlToBr>
                    <a:lnBlToTr>
                      <a:noFill/>
                    </a:lnBlToTr>
                    <a:solidFill>
                      <a:srgbClr val="66FFFF">
                        <a:alpha val="50000"/>
                      </a:srgbClr>
                    </a:solid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990033"/>
                          </a:solidFill>
                          <a:effectLst/>
                          <a:latin typeface="Arial" pitchFamily="34" charset="0"/>
                          <a:ea typeface="Arial Unicode MS" pitchFamily="34" charset="-128"/>
                          <a:cs typeface="Arial Unicode MS" pitchFamily="34" charset="-128"/>
                        </a:rPr>
                        <a:t>mass %</a:t>
                      </a:r>
                      <a:endParaRPr kumimoji="0" lang="en-GB" sz="1600" b="1" i="0" u="none" strike="noStrike" cap="none" normalizeH="0" baseline="0" smtClean="0">
                        <a:ln>
                          <a:noFill/>
                        </a:ln>
                        <a:solidFill>
                          <a:srgbClr val="990033"/>
                        </a:solidFill>
                        <a:effectLst/>
                        <a:latin typeface="Arial" pitchFamily="34" charset="0"/>
                      </a:endParaRPr>
                    </a:p>
                  </a:txBody>
                  <a:tcPr marL="0" marR="0" marT="0" marB="0" anchor="ctr" anchorCtr="1" horzOverflow="overflow">
                    <a:lnL w="12700" cap="flat" cmpd="sng" algn="ctr">
                      <a:solidFill>
                        <a:srgbClr val="800000"/>
                      </a:solidFill>
                      <a:prstDash val="solid"/>
                      <a:round/>
                      <a:headEnd type="none" w="med" len="med"/>
                      <a:tailEnd type="none" w="med" len="med"/>
                    </a:lnL>
                    <a:lnR w="28575"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000"/>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33"/>
                          </a:solidFill>
                          <a:effectLst/>
                          <a:latin typeface="Arial" pitchFamily="34" charset="0"/>
                        </a:rPr>
                        <a:t>69.7</a:t>
                      </a:r>
                      <a:endParaRPr kumimoji="0" lang="en-US" sz="1600" b="1" i="0" u="none" strike="noStrike" cap="none" normalizeH="0" baseline="0" smtClean="0">
                        <a:ln>
                          <a:noFill/>
                        </a:ln>
                        <a:solidFill>
                          <a:srgbClr val="990033"/>
                        </a:solidFill>
                        <a:effectLst/>
                        <a:latin typeface="Arial" pitchFamily="34" charset="0"/>
                        <a:ea typeface="Arial Unicode MS" pitchFamily="34" charset="-128"/>
                        <a:cs typeface="Arial Unicode MS" pitchFamily="34" charset="-128"/>
                      </a:endParaRP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000"/>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33"/>
                          </a:solidFill>
                          <a:effectLst/>
                          <a:latin typeface="Arial" pitchFamily="34" charset="0"/>
                        </a:rPr>
                        <a:t>30.3</a:t>
                      </a:r>
                      <a:endParaRPr kumimoji="0" lang="ru-RU" sz="1600" b="1" i="0" u="none" strike="noStrike" cap="none" normalizeH="0" baseline="0" smtClean="0">
                        <a:ln>
                          <a:noFill/>
                        </a:ln>
                        <a:solidFill>
                          <a:srgbClr val="990033"/>
                        </a:solidFill>
                        <a:effectLst/>
                        <a:latin typeface="Arial" pitchFamily="34" charset="0"/>
                        <a:ea typeface="Arial Unicode MS" pitchFamily="34" charset="-128"/>
                        <a:cs typeface="Arial Unicode MS" pitchFamily="34" charset="-128"/>
                      </a:endParaRPr>
                    </a:p>
                  </a:txBody>
                  <a:tcPr marL="0" marR="0" marT="0" marB="0" anchor="ctr" anchorCtr="1" horzOverflow="overflow">
                    <a:lnL w="19050" cap="flat" cmpd="sng" algn="ctr">
                      <a:solidFill>
                        <a:srgbClr val="990033"/>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000"/>
                      </a:srgbClr>
                    </a:solidFill>
                  </a:tcPr>
                </a:tc>
              </a:tr>
              <a:tr h="381000">
                <a:tc vMerge="1">
                  <a:txBody>
                    <a:bodyPr/>
                    <a:lstStyle/>
                    <a:p>
                      <a:endParaRPr lang="de-DE"/>
                    </a:p>
                  </a:txBody>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990033"/>
                          </a:solidFill>
                          <a:effectLst/>
                          <a:latin typeface="Arial" pitchFamily="34" charset="0"/>
                          <a:ea typeface="Arial Unicode MS" pitchFamily="34" charset="-128"/>
                          <a:cs typeface="Arial Unicode MS" pitchFamily="34" charset="-128"/>
                        </a:rPr>
                        <a:t>mol%</a:t>
                      </a:r>
                      <a:endParaRPr kumimoji="0" lang="en-GB" sz="1600" b="1" i="0" u="none" strike="noStrike" cap="none" normalizeH="0" baseline="0" smtClean="0">
                        <a:ln>
                          <a:noFill/>
                        </a:ln>
                        <a:solidFill>
                          <a:srgbClr val="990033"/>
                        </a:solidFill>
                        <a:effectLst/>
                        <a:latin typeface="Arial" pitchFamily="34" charset="0"/>
                      </a:endParaRPr>
                    </a:p>
                  </a:txBody>
                  <a:tcPr marL="0" marR="0" marT="0" marB="0" anchor="ctr" anchorCtr="1" horzOverflow="overflow">
                    <a:lnL w="12700" cap="flat" cmpd="sng" algn="ctr">
                      <a:solidFill>
                        <a:srgbClr val="800000"/>
                      </a:solidFill>
                      <a:prstDash val="solid"/>
                      <a:round/>
                      <a:headEnd type="none" w="med" len="med"/>
                      <a:tailEnd type="none" w="med" len="med"/>
                    </a:lnL>
                    <a:lnR w="28575" cap="flat" cmpd="sng" algn="ctr">
                      <a:solidFill>
                        <a:srgbClr val="800000"/>
                      </a:solidFill>
                      <a:prstDash val="solid"/>
                      <a:round/>
                      <a:headEnd type="none" w="sm" len="sm"/>
                      <a:tailEnd type="none" w="sm" len="sm"/>
                    </a:lnR>
                    <a:lnT w="12700" cap="flat" cmpd="sng" algn="ctr">
                      <a:solidFill>
                        <a:srgbClr val="990033"/>
                      </a:solidFill>
                      <a:prstDash val="solid"/>
                      <a:round/>
                      <a:headEnd type="none" w="sm" len="sm"/>
                      <a:tailEnd type="none" w="sm" len="sm"/>
                    </a:lnT>
                    <a:lnB cap="flat">
                      <a:noFill/>
                    </a:lnB>
                    <a:lnTlToBr>
                      <a:noFill/>
                    </a:lnTlToBr>
                    <a:lnBlToTr>
                      <a:noFill/>
                    </a:lnBlToTr>
                    <a:solidFill>
                      <a:srgbClr val="66FFFF">
                        <a:alpha val="50000"/>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33"/>
                          </a:solidFill>
                          <a:effectLst/>
                          <a:latin typeface="Arial" pitchFamily="34" charset="0"/>
                        </a:rPr>
                        <a:t>32.4</a:t>
                      </a:r>
                      <a:endParaRPr kumimoji="0" lang="ru-RU" sz="1600" b="1" i="0" u="none" strike="noStrike" cap="none" normalizeH="0" baseline="0" smtClean="0">
                        <a:ln>
                          <a:noFill/>
                        </a:ln>
                        <a:solidFill>
                          <a:srgbClr val="990033"/>
                        </a:solidFill>
                        <a:effectLst/>
                        <a:latin typeface="Arial" pitchFamily="34" charset="0"/>
                        <a:ea typeface="Arial Unicode MS" pitchFamily="34" charset="-128"/>
                        <a:cs typeface="Arial Unicode MS" pitchFamily="34" charset="-128"/>
                      </a:endParaRP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w="12700" cap="flat" cmpd="sng" algn="ctr">
                      <a:solidFill>
                        <a:srgbClr val="990033"/>
                      </a:solidFill>
                      <a:prstDash val="solid"/>
                      <a:round/>
                      <a:headEnd type="none" w="sm" len="sm"/>
                      <a:tailEnd type="none" w="sm" len="sm"/>
                    </a:lnT>
                    <a:lnB cap="flat">
                      <a:noFill/>
                    </a:lnB>
                    <a:lnTlToBr>
                      <a:noFill/>
                    </a:lnTlToBr>
                    <a:lnBlToTr>
                      <a:noFill/>
                    </a:lnBlToTr>
                    <a:solidFill>
                      <a:srgbClr val="66FFFF">
                        <a:alpha val="50000"/>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33"/>
                          </a:solidFill>
                          <a:effectLst/>
                          <a:latin typeface="Arial" pitchFamily="34" charset="0"/>
                          <a:ea typeface="Arial Unicode MS" pitchFamily="34" charset="-128"/>
                          <a:cs typeface="Arial Unicode MS" pitchFamily="34" charset="-128"/>
                        </a:rPr>
                        <a:t>67.6</a:t>
                      </a:r>
                      <a:endParaRPr kumimoji="0" lang="ru-RU" sz="1600" b="1" i="0" u="none" strike="noStrike" cap="none" normalizeH="0" baseline="0" smtClean="0">
                        <a:ln>
                          <a:noFill/>
                        </a:ln>
                        <a:solidFill>
                          <a:srgbClr val="990033"/>
                        </a:solidFill>
                        <a:effectLst/>
                        <a:latin typeface="Arial" pitchFamily="34" charset="0"/>
                        <a:ea typeface="Arial Unicode MS" pitchFamily="34" charset="-128"/>
                        <a:cs typeface="Arial Unicode MS" pitchFamily="34" charset="-128"/>
                      </a:endParaRPr>
                    </a:p>
                  </a:txBody>
                  <a:tcPr marL="0" marR="0" marT="0" marB="0" anchor="ctr" anchorCtr="1" horzOverflow="overflow">
                    <a:lnL w="19050" cap="flat" cmpd="sng" algn="ctr">
                      <a:solidFill>
                        <a:srgbClr val="990033"/>
                      </a:solidFill>
                      <a:prstDash val="solid"/>
                      <a:round/>
                      <a:headEnd type="none" w="sm" len="sm"/>
                      <a:tailEnd type="none" w="sm" len="sm"/>
                    </a:lnL>
                    <a:lnR cap="flat">
                      <a:noFill/>
                    </a:lnR>
                    <a:lnT w="12700" cap="flat" cmpd="sng" algn="ctr">
                      <a:solidFill>
                        <a:srgbClr val="990033"/>
                      </a:solidFill>
                      <a:prstDash val="solid"/>
                      <a:round/>
                      <a:headEnd type="none" w="sm" len="sm"/>
                      <a:tailEnd type="none" w="sm" len="sm"/>
                    </a:lnT>
                    <a:lnB cap="flat">
                      <a:noFill/>
                    </a:lnB>
                    <a:lnTlToBr>
                      <a:noFill/>
                    </a:lnTlToBr>
                    <a:lnBlToTr>
                      <a:noFill/>
                    </a:lnBlToTr>
                    <a:solidFill>
                      <a:srgbClr val="66FFFF">
                        <a:alpha val="50000"/>
                      </a:srgbClr>
                    </a:solidFill>
                  </a:tcPr>
                </a:tc>
              </a:tr>
            </a:tbl>
          </a:graphicData>
        </a:graphic>
      </p:graphicFrame>
      <p:sp>
        <p:nvSpPr>
          <p:cNvPr id="917530" name="Text Box 50"/>
          <p:cNvSpPr txBox="1">
            <a:spLocks noChangeArrowheads="1"/>
          </p:cNvSpPr>
          <p:nvPr/>
        </p:nvSpPr>
        <p:spPr bwMode="auto">
          <a:xfrm>
            <a:off x="6122988" y="3798888"/>
            <a:ext cx="14525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0" tIns="46800" rIns="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nSpc>
                <a:spcPct val="70000"/>
              </a:lnSpc>
              <a:spcBef>
                <a:spcPct val="50000"/>
              </a:spcBef>
            </a:pPr>
            <a:r>
              <a:rPr lang="en-US" sz="1600" baseline="0">
                <a:solidFill>
                  <a:srgbClr val="993300"/>
                </a:solidFill>
                <a:latin typeface="Arial" pitchFamily="34" charset="0"/>
              </a:rPr>
              <a:t>Ca</a:t>
            </a:r>
            <a:r>
              <a:rPr lang="en-US" sz="1600" baseline="-25000">
                <a:solidFill>
                  <a:srgbClr val="993300"/>
                </a:solidFill>
                <a:latin typeface="Arial" pitchFamily="34" charset="0"/>
              </a:rPr>
              <a:t>2</a:t>
            </a:r>
            <a:r>
              <a:rPr lang="en-US" sz="1600" baseline="0">
                <a:solidFill>
                  <a:srgbClr val="993300"/>
                </a:solidFill>
                <a:latin typeface="Arial" pitchFamily="34" charset="0"/>
              </a:rPr>
              <a:t>UO</a:t>
            </a:r>
            <a:r>
              <a:rPr lang="en-US" sz="1600" baseline="-25000">
                <a:solidFill>
                  <a:srgbClr val="993300"/>
                </a:solidFill>
                <a:latin typeface="Arial" pitchFamily="34" charset="0"/>
              </a:rPr>
              <a:t>4</a:t>
            </a:r>
            <a:endParaRPr lang="ru-RU" sz="1600" baseline="-25000">
              <a:solidFill>
                <a:srgbClr val="993300"/>
              </a:solidFill>
              <a:latin typeface="Arial" pitchFamily="34" charset="0"/>
            </a:endParaRPr>
          </a:p>
        </p:txBody>
      </p:sp>
      <p:sp>
        <p:nvSpPr>
          <p:cNvPr id="917557" name="Text Box 93"/>
          <p:cNvSpPr txBox="1">
            <a:spLocks noChangeArrowheads="1"/>
          </p:cNvSpPr>
          <p:nvPr/>
        </p:nvSpPr>
        <p:spPr bwMode="auto">
          <a:xfrm>
            <a:off x="0" y="5291138"/>
            <a:ext cx="8950325"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just">
              <a:spcBef>
                <a:spcPct val="30000"/>
              </a:spcBef>
              <a:buFont typeface="Wingdings" pitchFamily="2" charset="2"/>
              <a:buChar char="ü"/>
            </a:pPr>
            <a:r>
              <a:rPr lang="en-US" sz="1800" baseline="0">
                <a:latin typeface="Arial" pitchFamily="34" charset="0"/>
              </a:rPr>
              <a:t> Ingot practically consists of</a:t>
            </a:r>
            <a:r>
              <a:rPr lang="ru-RU" sz="1800" baseline="0">
                <a:latin typeface="Arial" pitchFamily="34" charset="0"/>
              </a:rPr>
              <a:t> </a:t>
            </a:r>
            <a:r>
              <a:rPr lang="en-US" sz="1800" baseline="0">
                <a:latin typeface="Arial" pitchFamily="34" charset="0"/>
              </a:rPr>
              <a:t>Ca</a:t>
            </a:r>
            <a:r>
              <a:rPr lang="en-US" sz="1800" baseline="-25000">
                <a:latin typeface="Arial" pitchFamily="34" charset="0"/>
              </a:rPr>
              <a:t>2</a:t>
            </a:r>
            <a:r>
              <a:rPr lang="en-US" sz="1800" baseline="0">
                <a:latin typeface="Arial" pitchFamily="34" charset="0"/>
              </a:rPr>
              <a:t>UO</a:t>
            </a:r>
            <a:r>
              <a:rPr lang="en-US" sz="1800" baseline="-25000">
                <a:latin typeface="Arial" pitchFamily="34" charset="0"/>
              </a:rPr>
              <a:t>4</a:t>
            </a:r>
            <a:r>
              <a:rPr lang="ru-RU" sz="1800" baseline="0">
                <a:latin typeface="Arial" pitchFamily="34" charset="0"/>
              </a:rPr>
              <a:t> </a:t>
            </a:r>
            <a:r>
              <a:rPr lang="en-US" sz="1800" baseline="0">
                <a:latin typeface="Arial" pitchFamily="34" charset="0"/>
              </a:rPr>
              <a:t>and small eutectic regions</a:t>
            </a:r>
            <a:endParaRPr lang="ru-RU" sz="1800" baseline="0">
              <a:latin typeface="Arial" pitchFamily="34" charset="0"/>
            </a:endParaRPr>
          </a:p>
          <a:p>
            <a:pPr algn="just">
              <a:spcBef>
                <a:spcPct val="30000"/>
              </a:spcBef>
              <a:buFont typeface="Wingdings" pitchFamily="2" charset="2"/>
              <a:buChar char="ü"/>
            </a:pPr>
            <a:r>
              <a:rPr lang="ru-RU" sz="1800" baseline="0">
                <a:latin typeface="Arial" pitchFamily="34" charset="0"/>
              </a:rPr>
              <a:t> </a:t>
            </a:r>
            <a:r>
              <a:rPr lang="en-US" sz="1800" baseline="0">
                <a:latin typeface="Arial" pitchFamily="34" charset="0"/>
              </a:rPr>
              <a:t>Eutectic composition is close to the chemical compound, and during the </a:t>
            </a:r>
            <a:br>
              <a:rPr lang="en-US" sz="1800" baseline="0">
                <a:latin typeface="Arial" pitchFamily="34" charset="0"/>
              </a:rPr>
            </a:br>
            <a:r>
              <a:rPr lang="en-US" sz="1800" baseline="0">
                <a:latin typeface="Arial" pitchFamily="34" charset="0"/>
              </a:rPr>
              <a:t>    long-term exposure the crystallized eutectic regions undergo recrystallization</a:t>
            </a:r>
            <a:r>
              <a:rPr lang="ru-RU" sz="1800" baseline="0">
                <a:latin typeface="Arial" pitchFamily="34" charset="0"/>
              </a:rPr>
              <a:t> </a:t>
            </a:r>
          </a:p>
        </p:txBody>
      </p:sp>
      <p:sp>
        <p:nvSpPr>
          <p:cNvPr id="917635" name="Line 131"/>
          <p:cNvSpPr>
            <a:spLocks noChangeShapeType="1"/>
          </p:cNvSpPr>
          <p:nvPr/>
        </p:nvSpPr>
        <p:spPr bwMode="auto">
          <a:xfrm>
            <a:off x="1520825" y="2806700"/>
            <a:ext cx="581025" cy="200025"/>
          </a:xfrm>
          <a:prstGeom prst="line">
            <a:avLst/>
          </a:prstGeom>
          <a:noFill/>
          <a:ln w="254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7474F462-B8AB-46F9-B9D1-44A973D1BBAE}" type="slidenum">
              <a:rPr lang="en-GB"/>
              <a:pPr/>
              <a:t>11</a:t>
            </a:fld>
            <a:endParaRPr lang="en-GB"/>
          </a:p>
        </p:txBody>
      </p:sp>
      <p:sp>
        <p:nvSpPr>
          <p:cNvPr id="832514" name="Rectangle 3"/>
          <p:cNvSpPr>
            <a:spLocks noChangeArrowheads="1"/>
          </p:cNvSpPr>
          <p:nvPr/>
        </p:nvSpPr>
        <p:spPr bwMode="auto">
          <a:xfrm>
            <a:off x="403225" y="481013"/>
            <a:ext cx="43640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GB" sz="2400" baseline="0">
                <a:solidFill>
                  <a:srgbClr val="990033"/>
                </a:solidFill>
                <a:cs typeface="Times New Roman" pitchFamily="18" charset="0"/>
              </a:rPr>
              <a:t>Experimental objectives</a:t>
            </a:r>
            <a:endParaRPr lang="ru-RU" sz="2400" baseline="0">
              <a:solidFill>
                <a:srgbClr val="990033"/>
              </a:solidFill>
            </a:endParaRPr>
          </a:p>
        </p:txBody>
      </p:sp>
      <p:sp>
        <p:nvSpPr>
          <p:cNvPr id="693252" name="Rectangle 4"/>
          <p:cNvSpPr>
            <a:spLocks noChangeArrowheads="1"/>
          </p:cNvSpPr>
          <p:nvPr/>
        </p:nvSpPr>
        <p:spPr bwMode="auto">
          <a:xfrm>
            <a:off x="311150" y="795338"/>
            <a:ext cx="4352925" cy="438150"/>
          </a:xfrm>
          <a:prstGeom prst="rect">
            <a:avLst/>
          </a:prstGeom>
          <a:noFill/>
          <a:ln w="9525">
            <a:noFill/>
            <a:miter lim="800000"/>
            <a:headEnd/>
            <a:tailEnd/>
          </a:ln>
          <a:effectLst/>
        </p:spPr>
        <p:txBody>
          <a:bodyPr lIns="92075" tIns="46038" rIns="92075" bIns="46038"/>
          <a:lstStyle/>
          <a:p>
            <a:pPr marL="457200" indent="-457200" defTabSz="762000">
              <a:lnSpc>
                <a:spcPct val="80000"/>
              </a:lnSpc>
              <a:spcBef>
                <a:spcPct val="20000"/>
              </a:spcBef>
            </a:pPr>
            <a:r>
              <a:rPr lang="en-US" sz="1800" baseline="0"/>
              <a:t>T</a:t>
            </a:r>
            <a:r>
              <a:rPr lang="en-US" sz="1800" baseline="-25000"/>
              <a:t>liq  </a:t>
            </a:r>
            <a:r>
              <a:rPr lang="en-US" sz="1800" baseline="0"/>
              <a:t>determination at high UO</a:t>
            </a:r>
            <a:r>
              <a:rPr lang="en-US" sz="1800" baseline="-25000"/>
              <a:t>2</a:t>
            </a:r>
            <a:r>
              <a:rPr lang="en-US" sz="1800" baseline="0"/>
              <a:t> content </a:t>
            </a:r>
            <a:endParaRPr lang="en-US" sz="1600" baseline="0"/>
          </a:p>
        </p:txBody>
      </p:sp>
      <p:sp>
        <p:nvSpPr>
          <p:cNvPr id="693333" name="Rectangle 85"/>
          <p:cNvSpPr>
            <a:spLocks noChangeArrowheads="1"/>
          </p:cNvSpPr>
          <p:nvPr/>
        </p:nvSpPr>
        <p:spPr bwMode="auto">
          <a:xfrm>
            <a:off x="0" y="5099050"/>
            <a:ext cx="4603750" cy="1058863"/>
          </a:xfrm>
          <a:prstGeom prst="rect">
            <a:avLst/>
          </a:prstGeom>
          <a:noFill/>
          <a:ln w="9525">
            <a:noFill/>
            <a:miter lim="800000"/>
            <a:headEnd/>
            <a:tailEnd/>
          </a:ln>
          <a:effectLst/>
        </p:spPr>
        <p:txBody>
          <a:bodyPr lIns="92075" tIns="46038" rIns="92075" bIns="46038"/>
          <a:lstStyle/>
          <a:p>
            <a:pPr marL="457200" indent="-457200" defTabSz="762000">
              <a:spcBef>
                <a:spcPct val="20000"/>
              </a:spcBef>
              <a:buFont typeface="Wingdings" pitchFamily="2" charset="2"/>
              <a:buChar char="ü"/>
            </a:pPr>
            <a:r>
              <a:rPr lang="en-US" sz="1600" baseline="0">
                <a:effectLst>
                  <a:outerShdw blurRad="38100" dist="38100" dir="2700000" algn="tl">
                    <a:srgbClr val="FFFFFF"/>
                  </a:outerShdw>
                </a:effectLst>
              </a:rPr>
              <a:t>Two melt compositions have been </a:t>
            </a:r>
            <a:endParaRPr lang="ru-RU" sz="1600" baseline="0">
              <a:effectLst>
                <a:outerShdw blurRad="38100" dist="38100" dir="2700000" algn="tl">
                  <a:srgbClr val="FFFFFF"/>
                </a:outerShdw>
              </a:effectLst>
            </a:endParaRPr>
          </a:p>
          <a:p>
            <a:pPr marL="457200" indent="-457200" defTabSz="762000">
              <a:spcBef>
                <a:spcPct val="20000"/>
              </a:spcBef>
              <a:buFont typeface="Wingdings" pitchFamily="2" charset="2"/>
              <a:buNone/>
            </a:pPr>
            <a:r>
              <a:rPr lang="ru-RU" sz="1600" baseline="0">
                <a:effectLst>
                  <a:outerShdw blurRad="38100" dist="38100" dir="2700000" algn="tl">
                    <a:srgbClr val="FFFFFF"/>
                  </a:outerShdw>
                </a:effectLst>
              </a:rPr>
              <a:t>         </a:t>
            </a:r>
            <a:r>
              <a:rPr lang="en-US" sz="1600" baseline="0">
                <a:effectLst>
                  <a:outerShdw blurRad="38100" dist="38100" dir="2700000" algn="tl">
                    <a:srgbClr val="FFFFFF"/>
                  </a:outerShdw>
                </a:effectLst>
              </a:rPr>
              <a:t>realized within one melting cycle</a:t>
            </a:r>
            <a:endParaRPr lang="ru-RU" sz="1600" baseline="0">
              <a:effectLst>
                <a:outerShdw blurRad="38100" dist="38100" dir="2700000" algn="tl">
                  <a:srgbClr val="FFFFFF"/>
                </a:outerShdw>
              </a:effectLst>
            </a:endParaRPr>
          </a:p>
          <a:p>
            <a:pPr marL="457200" indent="-457200" defTabSz="762000">
              <a:spcBef>
                <a:spcPct val="20000"/>
              </a:spcBef>
              <a:buFont typeface="Wingdings" pitchFamily="2" charset="2"/>
              <a:buChar char="ü"/>
            </a:pPr>
            <a:r>
              <a:rPr lang="en-US" sz="1600" baseline="0">
                <a:effectLst>
                  <a:outerShdw blurRad="38100" dist="38100" dir="2700000" algn="tl">
                    <a:srgbClr val="FFFFFF"/>
                  </a:outerShdw>
                </a:effectLst>
              </a:rPr>
              <a:t>6 melt samples were taken and T</a:t>
            </a:r>
            <a:r>
              <a:rPr lang="en-US" sz="1600" baseline="-25000">
                <a:effectLst>
                  <a:outerShdw blurRad="38100" dist="38100" dir="2700000" algn="tl">
                    <a:srgbClr val="FFFFFF"/>
                  </a:outerShdw>
                </a:effectLst>
              </a:rPr>
              <a:t>liq</a:t>
            </a:r>
            <a:r>
              <a:rPr lang="en-US" sz="1600" baseline="0">
                <a:effectLst>
                  <a:outerShdw blurRad="38100" dist="38100" dir="2700000" algn="tl">
                    <a:srgbClr val="FFFFFF"/>
                  </a:outerShdw>
                </a:effectLst>
              </a:rPr>
              <a:t> was </a:t>
            </a:r>
            <a:endParaRPr lang="ru-RU" sz="1600" baseline="0">
              <a:effectLst>
                <a:outerShdw blurRad="38100" dist="38100" dir="2700000" algn="tl">
                  <a:srgbClr val="FFFFFF"/>
                </a:outerShdw>
              </a:effectLst>
            </a:endParaRPr>
          </a:p>
          <a:p>
            <a:pPr marL="457200" indent="-457200" defTabSz="762000">
              <a:spcBef>
                <a:spcPct val="20000"/>
              </a:spcBef>
              <a:buFont typeface="Wingdings" pitchFamily="2" charset="2"/>
              <a:buNone/>
            </a:pPr>
            <a:r>
              <a:rPr lang="ru-RU" sz="1600" baseline="0">
                <a:effectLst>
                  <a:outerShdw blurRad="38100" dist="38100" dir="2700000" algn="tl">
                    <a:srgbClr val="FFFFFF"/>
                  </a:outerShdw>
                </a:effectLst>
              </a:rPr>
              <a:t>        </a:t>
            </a:r>
            <a:r>
              <a:rPr lang="en-US" sz="1600" baseline="0">
                <a:effectLst>
                  <a:outerShdw blurRad="38100" dist="38100" dir="2700000" algn="tl">
                    <a:srgbClr val="FFFFFF"/>
                  </a:outerShdw>
                </a:effectLst>
              </a:rPr>
              <a:t>measured 6 times by VPA IMCC</a:t>
            </a:r>
          </a:p>
        </p:txBody>
      </p:sp>
      <p:sp>
        <p:nvSpPr>
          <p:cNvPr id="832517" name="Rectangle 87"/>
          <p:cNvSpPr>
            <a:spLocks noChangeArrowheads="1"/>
          </p:cNvSpPr>
          <p:nvPr/>
        </p:nvSpPr>
        <p:spPr bwMode="auto">
          <a:xfrm>
            <a:off x="412750" y="1368425"/>
            <a:ext cx="4041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400" baseline="0">
                <a:solidFill>
                  <a:srgbClr val="990033"/>
                </a:solidFill>
              </a:rPr>
              <a:t>Charge composition</a:t>
            </a:r>
            <a:endParaRPr lang="ru-RU" sz="2400" baseline="0">
              <a:solidFill>
                <a:srgbClr val="990033"/>
              </a:solidFill>
            </a:endParaRPr>
          </a:p>
        </p:txBody>
      </p:sp>
      <p:sp>
        <p:nvSpPr>
          <p:cNvPr id="693336" name="Rectangle 88"/>
          <p:cNvSpPr>
            <a:spLocks noChangeArrowheads="1"/>
          </p:cNvSpPr>
          <p:nvPr/>
        </p:nvSpPr>
        <p:spPr bwMode="auto">
          <a:xfrm>
            <a:off x="668338" y="1655763"/>
            <a:ext cx="3844925" cy="404812"/>
          </a:xfrm>
          <a:prstGeom prst="rect">
            <a:avLst/>
          </a:prstGeom>
          <a:noFill/>
          <a:ln w="9525">
            <a:noFill/>
            <a:miter lim="800000"/>
            <a:headEnd/>
            <a:tailEnd/>
          </a:ln>
          <a:effectLst/>
        </p:spPr>
        <p:txBody>
          <a:bodyPr lIns="92075" tIns="46038" rIns="92075" bIns="46038"/>
          <a:lstStyle/>
          <a:p>
            <a:pPr marL="457200" indent="-457200" defTabSz="762000">
              <a:spcBef>
                <a:spcPct val="20000"/>
              </a:spcBef>
              <a:buFont typeface="Wingdings" pitchFamily="2" charset="2"/>
              <a:buNone/>
            </a:pPr>
            <a:r>
              <a:rPr lang="en-US" sz="1800" baseline="0"/>
              <a:t>mol.%  60UO</a:t>
            </a:r>
            <a:r>
              <a:rPr lang="en-US" sz="1800" baseline="-25000"/>
              <a:t>2</a:t>
            </a:r>
            <a:r>
              <a:rPr lang="en-US" sz="1800" baseline="0"/>
              <a:t> + 40CaO</a:t>
            </a:r>
            <a:endParaRPr lang="en-US" sz="1800" baseline="-25000"/>
          </a:p>
        </p:txBody>
      </p:sp>
      <p:pic>
        <p:nvPicPr>
          <p:cNvPr id="832519" name="Picture 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700088"/>
            <a:ext cx="3900488"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832520" name="Oval 93"/>
          <p:cNvSpPr>
            <a:spLocks noChangeArrowheads="1"/>
          </p:cNvSpPr>
          <p:nvPr/>
        </p:nvSpPr>
        <p:spPr bwMode="auto">
          <a:xfrm>
            <a:off x="6375400" y="841375"/>
            <a:ext cx="717550" cy="412750"/>
          </a:xfrm>
          <a:prstGeom prst="ellipse">
            <a:avLst/>
          </a:prstGeom>
          <a:noFill/>
          <a:ln w="190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nchor="ctr"/>
          <a:lstStyle/>
          <a:p>
            <a:endParaRPr lang="ru-RU" baseline="0"/>
          </a:p>
        </p:txBody>
      </p:sp>
      <p:sp>
        <p:nvSpPr>
          <p:cNvPr id="832521" name="Oval 94"/>
          <p:cNvSpPr>
            <a:spLocks noChangeArrowheads="1"/>
          </p:cNvSpPr>
          <p:nvPr/>
        </p:nvSpPr>
        <p:spPr bwMode="auto">
          <a:xfrm>
            <a:off x="7493000" y="814388"/>
            <a:ext cx="422275" cy="323850"/>
          </a:xfrm>
          <a:prstGeom prst="ellipse">
            <a:avLst/>
          </a:prstGeom>
          <a:noFill/>
          <a:ln w="190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nchor="ctr"/>
          <a:lstStyle/>
          <a:p>
            <a:endParaRPr lang="ru-RU" baseline="0"/>
          </a:p>
        </p:txBody>
      </p:sp>
      <p:pic>
        <p:nvPicPr>
          <p:cNvPr id="832522" name="Picture 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2217738"/>
            <a:ext cx="38544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832523" name="Text Box 98"/>
          <p:cNvSpPr txBox="1">
            <a:spLocks noChangeArrowheads="1"/>
          </p:cNvSpPr>
          <p:nvPr/>
        </p:nvSpPr>
        <p:spPr bwMode="auto">
          <a:xfrm>
            <a:off x="2203450" y="3373438"/>
            <a:ext cx="731838"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baseline="0">
                <a:latin typeface="Arial" pitchFamily="34" charset="0"/>
              </a:rPr>
              <a:t>Samples</a:t>
            </a:r>
            <a:endParaRPr lang="ru-RU" sz="1000" baseline="0">
              <a:latin typeface="Arial" pitchFamily="34" charset="0"/>
            </a:endParaRPr>
          </a:p>
        </p:txBody>
      </p:sp>
      <p:sp>
        <p:nvSpPr>
          <p:cNvPr id="832524" name="Text Box 99"/>
          <p:cNvSpPr txBox="1">
            <a:spLocks noChangeArrowheads="1"/>
          </p:cNvSpPr>
          <p:nvPr/>
        </p:nvSpPr>
        <p:spPr bwMode="auto">
          <a:xfrm>
            <a:off x="1050925" y="3308350"/>
            <a:ext cx="593725"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baseline="0">
                <a:latin typeface="Arial" pitchFamily="34" charset="0"/>
              </a:rPr>
              <a:t>Tliq</a:t>
            </a:r>
            <a:endParaRPr lang="ru-RU" sz="1000" baseline="0">
              <a:latin typeface="Arial" pitchFamily="34" charset="0"/>
            </a:endParaRPr>
          </a:p>
        </p:txBody>
      </p:sp>
      <p:sp>
        <p:nvSpPr>
          <p:cNvPr id="832525" name="Line 100"/>
          <p:cNvSpPr>
            <a:spLocks noChangeShapeType="1"/>
          </p:cNvSpPr>
          <p:nvPr/>
        </p:nvSpPr>
        <p:spPr bwMode="auto">
          <a:xfrm flipH="1" flipV="1">
            <a:off x="963613" y="2994025"/>
            <a:ext cx="361950" cy="301625"/>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26" name="Line 101"/>
          <p:cNvSpPr>
            <a:spLocks noChangeShapeType="1"/>
          </p:cNvSpPr>
          <p:nvPr/>
        </p:nvSpPr>
        <p:spPr bwMode="auto">
          <a:xfrm flipV="1">
            <a:off x="1473200" y="2889250"/>
            <a:ext cx="542925" cy="406400"/>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27" name="Line 102"/>
          <p:cNvSpPr>
            <a:spLocks noChangeShapeType="1"/>
          </p:cNvSpPr>
          <p:nvPr/>
        </p:nvSpPr>
        <p:spPr bwMode="auto">
          <a:xfrm flipV="1">
            <a:off x="1647825" y="2913063"/>
            <a:ext cx="1492250" cy="381000"/>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28" name="Line 103"/>
          <p:cNvSpPr>
            <a:spLocks noChangeShapeType="1"/>
          </p:cNvSpPr>
          <p:nvPr/>
        </p:nvSpPr>
        <p:spPr bwMode="auto">
          <a:xfrm flipH="1" flipV="1">
            <a:off x="771525" y="2781300"/>
            <a:ext cx="1627188" cy="588963"/>
          </a:xfrm>
          <a:prstGeom prst="line">
            <a:avLst/>
          </a:prstGeom>
          <a:noFill/>
          <a:ln w="19050">
            <a:solidFill>
              <a:srgbClr val="00CC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29" name="Line 104"/>
          <p:cNvSpPr>
            <a:spLocks noChangeShapeType="1"/>
          </p:cNvSpPr>
          <p:nvPr/>
        </p:nvSpPr>
        <p:spPr bwMode="auto">
          <a:xfrm flipH="1" flipV="1">
            <a:off x="1720850" y="2814638"/>
            <a:ext cx="765175" cy="555625"/>
          </a:xfrm>
          <a:prstGeom prst="line">
            <a:avLst/>
          </a:prstGeom>
          <a:noFill/>
          <a:ln w="19050">
            <a:solidFill>
              <a:srgbClr val="00CC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30" name="Line 105"/>
          <p:cNvSpPr>
            <a:spLocks noChangeShapeType="1"/>
          </p:cNvSpPr>
          <p:nvPr/>
        </p:nvSpPr>
        <p:spPr bwMode="auto">
          <a:xfrm flipV="1">
            <a:off x="2468563" y="2849563"/>
            <a:ext cx="227012" cy="493712"/>
          </a:xfrm>
          <a:prstGeom prst="line">
            <a:avLst/>
          </a:prstGeom>
          <a:noFill/>
          <a:ln w="19050">
            <a:solidFill>
              <a:srgbClr val="00CC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pic>
        <p:nvPicPr>
          <p:cNvPr id="832531" name="Picture 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0" y="3478213"/>
            <a:ext cx="385603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832532" name="Line 108"/>
          <p:cNvSpPr>
            <a:spLocks noChangeShapeType="1"/>
          </p:cNvSpPr>
          <p:nvPr/>
        </p:nvSpPr>
        <p:spPr bwMode="auto">
          <a:xfrm flipH="1">
            <a:off x="3887788" y="1214438"/>
            <a:ext cx="2522537" cy="1298575"/>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33" name="Line 109"/>
          <p:cNvSpPr>
            <a:spLocks noChangeShapeType="1"/>
          </p:cNvSpPr>
          <p:nvPr/>
        </p:nvSpPr>
        <p:spPr bwMode="auto">
          <a:xfrm flipH="1">
            <a:off x="6838950" y="1125538"/>
            <a:ext cx="858838" cy="2405062"/>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34" name="Text Box 110"/>
          <p:cNvSpPr txBox="1">
            <a:spLocks noChangeArrowheads="1"/>
          </p:cNvSpPr>
          <p:nvPr/>
        </p:nvSpPr>
        <p:spPr bwMode="auto">
          <a:xfrm>
            <a:off x="7208838" y="4416425"/>
            <a:ext cx="731837"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baseline="0">
                <a:latin typeface="Arial" pitchFamily="34" charset="0"/>
              </a:rPr>
              <a:t>Samples</a:t>
            </a:r>
            <a:endParaRPr lang="ru-RU" sz="1000" baseline="0">
              <a:latin typeface="Arial" pitchFamily="34" charset="0"/>
            </a:endParaRPr>
          </a:p>
        </p:txBody>
      </p:sp>
      <p:sp>
        <p:nvSpPr>
          <p:cNvPr id="832535" name="Text Box 111"/>
          <p:cNvSpPr txBox="1">
            <a:spLocks noChangeArrowheads="1"/>
          </p:cNvSpPr>
          <p:nvPr/>
        </p:nvSpPr>
        <p:spPr bwMode="auto">
          <a:xfrm>
            <a:off x="5751513" y="4421188"/>
            <a:ext cx="593725"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baseline="0">
                <a:latin typeface="Arial" pitchFamily="34" charset="0"/>
              </a:rPr>
              <a:t>Tliq</a:t>
            </a:r>
            <a:endParaRPr lang="ru-RU" sz="1000" baseline="0">
              <a:latin typeface="Arial" pitchFamily="34" charset="0"/>
            </a:endParaRPr>
          </a:p>
        </p:txBody>
      </p:sp>
      <p:sp>
        <p:nvSpPr>
          <p:cNvPr id="832536" name="Line 112"/>
          <p:cNvSpPr>
            <a:spLocks noChangeShapeType="1"/>
          </p:cNvSpPr>
          <p:nvPr/>
        </p:nvSpPr>
        <p:spPr bwMode="auto">
          <a:xfrm flipV="1">
            <a:off x="6253163" y="3930650"/>
            <a:ext cx="1562100" cy="458788"/>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37" name="Line 113"/>
          <p:cNvSpPr>
            <a:spLocks noChangeShapeType="1"/>
          </p:cNvSpPr>
          <p:nvPr/>
        </p:nvSpPr>
        <p:spPr bwMode="auto">
          <a:xfrm flipV="1">
            <a:off x="6026150" y="3981450"/>
            <a:ext cx="560388" cy="415925"/>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38" name="Line 114"/>
          <p:cNvSpPr>
            <a:spLocks noChangeShapeType="1"/>
          </p:cNvSpPr>
          <p:nvPr/>
        </p:nvSpPr>
        <p:spPr bwMode="auto">
          <a:xfrm flipH="1" flipV="1">
            <a:off x="5645150" y="3948113"/>
            <a:ext cx="153988" cy="441325"/>
          </a:xfrm>
          <a:prstGeom prst="line">
            <a:avLst/>
          </a:prstGeom>
          <a:noFill/>
          <a:ln w="1905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39" name="Line 115"/>
          <p:cNvSpPr>
            <a:spLocks noChangeShapeType="1"/>
          </p:cNvSpPr>
          <p:nvPr/>
        </p:nvSpPr>
        <p:spPr bwMode="auto">
          <a:xfrm flipH="1" flipV="1">
            <a:off x="5454650" y="3894138"/>
            <a:ext cx="1879600" cy="511175"/>
          </a:xfrm>
          <a:prstGeom prst="line">
            <a:avLst/>
          </a:prstGeom>
          <a:noFill/>
          <a:ln w="19050">
            <a:solidFill>
              <a:srgbClr val="00CC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40" name="Line 116"/>
          <p:cNvSpPr>
            <a:spLocks noChangeShapeType="1"/>
          </p:cNvSpPr>
          <p:nvPr/>
        </p:nvSpPr>
        <p:spPr bwMode="auto">
          <a:xfrm flipH="1" flipV="1">
            <a:off x="6423025" y="3868738"/>
            <a:ext cx="1165225" cy="536575"/>
          </a:xfrm>
          <a:prstGeom prst="line">
            <a:avLst/>
          </a:prstGeom>
          <a:noFill/>
          <a:ln w="19050">
            <a:solidFill>
              <a:srgbClr val="00CC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41" name="Line 117"/>
          <p:cNvSpPr>
            <a:spLocks noChangeShapeType="1"/>
          </p:cNvSpPr>
          <p:nvPr/>
        </p:nvSpPr>
        <p:spPr bwMode="auto">
          <a:xfrm flipH="1" flipV="1">
            <a:off x="7624763" y="3902075"/>
            <a:ext cx="188912" cy="493713"/>
          </a:xfrm>
          <a:prstGeom prst="line">
            <a:avLst/>
          </a:prstGeom>
          <a:noFill/>
          <a:ln w="19050">
            <a:solidFill>
              <a:srgbClr val="00CC00"/>
            </a:solidFill>
            <a:round/>
            <a:headEnd type="none" w="sm" len="sm"/>
            <a:tailEnd type="triangl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32542" name="Rectangle 118"/>
          <p:cNvSpPr>
            <a:spLocks noChangeArrowheads="1"/>
          </p:cNvSpPr>
          <p:nvPr/>
        </p:nvSpPr>
        <p:spPr bwMode="auto">
          <a:xfrm>
            <a:off x="271463" y="0"/>
            <a:ext cx="85344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a:t>
            </a:r>
            <a:r>
              <a:rPr lang="en-US" sz="3200" baseline="0">
                <a:solidFill>
                  <a:srgbClr val="000099"/>
                </a:solidFill>
              </a:rPr>
              <a:t> - CaO</a:t>
            </a:r>
            <a:r>
              <a:rPr lang="ru-RU" sz="3200" baseline="0">
                <a:solidFill>
                  <a:srgbClr val="000099"/>
                </a:solidFill>
              </a:rPr>
              <a:t> </a:t>
            </a:r>
            <a:r>
              <a:rPr lang="en-US" sz="3200" baseline="0">
                <a:solidFill>
                  <a:srgbClr val="000099"/>
                </a:solidFill>
              </a:rPr>
              <a:t>system:</a:t>
            </a:r>
            <a:r>
              <a:rPr lang="en-US" baseline="-25000"/>
              <a:t> </a:t>
            </a:r>
            <a:r>
              <a:rPr lang="en-US" sz="3200" baseline="0">
                <a:solidFill>
                  <a:srgbClr val="000099"/>
                </a:solidFill>
              </a:rPr>
              <a:t>PRS 12 test results  </a:t>
            </a:r>
            <a:endParaRPr lang="ru-RU" sz="3200" baseline="0">
              <a:solidFill>
                <a:srgbClr val="000099"/>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3B740248-4B9F-45B3-A4B7-B1D08C2D05CE}" type="slidenum">
              <a:rPr lang="en-GB"/>
              <a:pPr/>
              <a:t>12</a:t>
            </a:fld>
            <a:endParaRPr lang="en-GB"/>
          </a:p>
        </p:txBody>
      </p:sp>
      <p:sp>
        <p:nvSpPr>
          <p:cNvPr id="726021" name="Rectangle 5"/>
          <p:cNvSpPr>
            <a:spLocks noChangeArrowheads="1"/>
          </p:cNvSpPr>
          <p:nvPr/>
        </p:nvSpPr>
        <p:spPr bwMode="auto">
          <a:xfrm>
            <a:off x="117475" y="974725"/>
            <a:ext cx="8208963" cy="403225"/>
          </a:xfrm>
          <a:prstGeom prst="rect">
            <a:avLst/>
          </a:prstGeom>
          <a:noFill/>
          <a:ln w="9525">
            <a:noFill/>
            <a:miter lim="800000"/>
            <a:headEnd/>
            <a:tailEnd/>
          </a:ln>
          <a:effectLst/>
        </p:spPr>
        <p:txBody>
          <a:bodyPr lIns="92059" tIns="46030" rIns="92059" bIns="46030" anchor="ctr"/>
          <a:lstStyle/>
          <a:p>
            <a:pPr defTabSz="762000">
              <a:lnSpc>
                <a:spcPct val="80000"/>
              </a:lnSpc>
              <a:buFont typeface="Wingdings" pitchFamily="2" charset="2"/>
              <a:buChar char="Ø"/>
            </a:pPr>
            <a:r>
              <a:rPr lang="ru-RU" sz="2000" baseline="0">
                <a:solidFill>
                  <a:srgbClr val="993300"/>
                </a:solidFill>
              </a:rPr>
              <a:t> </a:t>
            </a:r>
            <a:r>
              <a:rPr lang="en-US" sz="2000" baseline="0">
                <a:solidFill>
                  <a:srgbClr val="993300"/>
                </a:solidFill>
              </a:rPr>
              <a:t>VPA IMCC</a:t>
            </a:r>
            <a:r>
              <a:rPr lang="en-US" sz="2000" baseline="0">
                <a:solidFill>
                  <a:srgbClr val="993300"/>
                </a:solidFill>
                <a:effectLst>
                  <a:outerShdw blurRad="38100" dist="38100" dir="2700000" algn="tl">
                    <a:srgbClr val="000000"/>
                  </a:outerShdw>
                </a:effectLst>
              </a:rPr>
              <a:t>:</a:t>
            </a:r>
            <a:r>
              <a:rPr lang="en-GB" sz="2000" baseline="0">
                <a:solidFill>
                  <a:srgbClr val="993300"/>
                </a:solidFill>
                <a:effectLst>
                  <a:outerShdw blurRad="38100" dist="38100" dir="2700000" algn="tl">
                    <a:srgbClr val="000000"/>
                  </a:outerShdw>
                </a:effectLst>
              </a:rPr>
              <a:t> </a:t>
            </a:r>
            <a:r>
              <a:rPr lang="en-US" sz="2000" baseline="0">
                <a:solidFill>
                  <a:srgbClr val="993300"/>
                </a:solidFill>
              </a:rPr>
              <a:t>Fragment of the experiment thermogram 3 showing </a:t>
            </a:r>
            <a:br>
              <a:rPr lang="en-US" sz="2000" baseline="0">
                <a:solidFill>
                  <a:srgbClr val="993300"/>
                </a:solidFill>
              </a:rPr>
            </a:br>
            <a:r>
              <a:rPr lang="en-US" sz="2000" baseline="0">
                <a:solidFill>
                  <a:srgbClr val="993300"/>
                </a:solidFill>
              </a:rPr>
              <a:t>    melt surface</a:t>
            </a:r>
            <a:r>
              <a:rPr lang="en-GB" sz="2000" baseline="0">
                <a:solidFill>
                  <a:srgbClr val="993300"/>
                </a:solidFill>
                <a:effectLst>
                  <a:outerShdw blurRad="38100" dist="38100" dir="2700000" algn="tl">
                    <a:srgbClr val="000000"/>
                  </a:outerShdw>
                </a:effectLst>
              </a:rPr>
              <a:t> </a:t>
            </a:r>
            <a:endParaRPr lang="ru-RU" sz="2000" baseline="0">
              <a:solidFill>
                <a:srgbClr val="993300"/>
              </a:solidFill>
              <a:effectLst>
                <a:outerShdw blurRad="38100" dist="38100" dir="2700000" algn="tl">
                  <a:srgbClr val="000000"/>
                </a:outerShdw>
              </a:effectLst>
            </a:endParaRPr>
          </a:p>
        </p:txBody>
      </p:sp>
      <p:sp>
        <p:nvSpPr>
          <p:cNvPr id="834563" name="Rectangle 6"/>
          <p:cNvSpPr>
            <a:spLocks noChangeArrowheads="1"/>
          </p:cNvSpPr>
          <p:nvPr/>
        </p:nvSpPr>
        <p:spPr bwMode="auto">
          <a:xfrm>
            <a:off x="0" y="5172075"/>
            <a:ext cx="4030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nchor="ctr">
            <a:spAutoFit/>
          </a:bodyPr>
          <a:lstStyle/>
          <a:p>
            <a:pPr marL="358775" lvl="2" defTabSz="762000">
              <a:buFont typeface="Wingdings" pitchFamily="2" charset="2"/>
              <a:buChar char="ü"/>
              <a:tabLst>
                <a:tab pos="96838" algn="l"/>
              </a:tabLst>
            </a:pPr>
            <a:r>
              <a:rPr lang="en-US" sz="1800" baseline="0"/>
              <a:t>T</a:t>
            </a:r>
            <a:r>
              <a:rPr lang="en-US" sz="1800" baseline="-25000"/>
              <a:t>liq</a:t>
            </a:r>
            <a:r>
              <a:rPr lang="en-US" sz="1800" baseline="0"/>
              <a:t>  </a:t>
            </a:r>
            <a:r>
              <a:rPr lang="en-GB" sz="1800" baseline="0"/>
              <a:t>was measured 3 times: </a:t>
            </a:r>
            <a:br>
              <a:rPr lang="en-GB" sz="1800" baseline="0"/>
            </a:br>
            <a:r>
              <a:rPr lang="en-GB" sz="1800" baseline="0"/>
              <a:t>   2</a:t>
            </a:r>
            <a:r>
              <a:rPr lang="ru-RU" sz="1800" baseline="0"/>
              <a:t>4</a:t>
            </a:r>
            <a:r>
              <a:rPr lang="en-US" sz="1800" baseline="0"/>
              <a:t>40,</a:t>
            </a:r>
            <a:r>
              <a:rPr lang="en-GB" sz="1800" baseline="0"/>
              <a:t> 2</a:t>
            </a:r>
            <a:r>
              <a:rPr lang="en-US" sz="1800" baseline="0"/>
              <a:t>420</a:t>
            </a:r>
            <a:r>
              <a:rPr lang="en-GB" sz="1800" baseline="0"/>
              <a:t> and 243</a:t>
            </a:r>
            <a:r>
              <a:rPr lang="ru-RU" sz="1800" baseline="0"/>
              <a:t>2</a:t>
            </a:r>
            <a:r>
              <a:rPr lang="en-GB" sz="1800"/>
              <a:t>o</a:t>
            </a:r>
            <a:r>
              <a:rPr lang="en-US" sz="1800" baseline="0"/>
              <a:t>C</a:t>
            </a:r>
            <a:r>
              <a:rPr lang="en-GB" sz="1800" baseline="0"/>
              <a:t> </a:t>
            </a:r>
            <a:endParaRPr lang="ru-RU" sz="1600" baseline="0"/>
          </a:p>
        </p:txBody>
      </p:sp>
      <p:sp>
        <p:nvSpPr>
          <p:cNvPr id="834564" name="Text Box 70"/>
          <p:cNvSpPr txBox="1">
            <a:spLocks noChangeArrowheads="1"/>
          </p:cNvSpPr>
          <p:nvPr/>
        </p:nvSpPr>
        <p:spPr bwMode="auto">
          <a:xfrm>
            <a:off x="6983413" y="4238625"/>
            <a:ext cx="15224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0" tIns="46800" rIns="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600" baseline="0">
                <a:latin typeface="Arial" pitchFamily="34" charset="0"/>
              </a:rPr>
              <a:t>Melt samples composition</a:t>
            </a:r>
            <a:endParaRPr lang="ru-RU" sz="1600" baseline="0">
              <a:latin typeface="Arial" pitchFamily="34" charset="0"/>
            </a:endParaRPr>
          </a:p>
        </p:txBody>
      </p:sp>
      <p:graphicFrame>
        <p:nvGraphicFramePr>
          <p:cNvPr id="834565" name="Group 5"/>
          <p:cNvGraphicFramePr>
            <a:graphicFrameLocks noGrp="1"/>
          </p:cNvGraphicFramePr>
          <p:nvPr/>
        </p:nvGraphicFramePr>
        <p:xfrm>
          <a:off x="5510213" y="4910138"/>
          <a:ext cx="3086100" cy="1524000"/>
        </p:xfrm>
        <a:graphic>
          <a:graphicData uri="http://schemas.openxmlformats.org/drawingml/2006/table">
            <a:tbl>
              <a:tblPr/>
              <a:tblGrid>
                <a:gridCol w="1179512"/>
                <a:gridCol w="901700"/>
                <a:gridCol w="1004888"/>
              </a:tblGrid>
              <a:tr h="201613">
                <a:tc rowSpan="2">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Sample</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Cha</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XRF</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85738">
                <a:tc vMerge="1">
                  <a:txBody>
                    <a:bodyPr/>
                    <a:lstStyle/>
                    <a:p>
                      <a:endParaRPr lang="de-DE"/>
                    </a:p>
                  </a:txBody>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UO</a:t>
                      </a:r>
                      <a:r>
                        <a:rPr kumimoji="0" lang="en-US" sz="13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2 </a:t>
                      </a: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mol.%</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de-DE"/>
                    </a:p>
                  </a:txBody>
                  <a:tcPr/>
                </a:tc>
              </a:tr>
              <a:tr h="18415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№1</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57.3</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55.03</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8415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№2</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52.3</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56.3</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8415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a:t>
                      </a: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59.3</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55.1</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834590" name="Rectangle 119"/>
          <p:cNvSpPr>
            <a:spLocks noChangeArrowheads="1"/>
          </p:cNvSpPr>
          <p:nvPr/>
        </p:nvSpPr>
        <p:spPr bwMode="auto">
          <a:xfrm>
            <a:off x="271463" y="0"/>
            <a:ext cx="85344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a:t>
            </a:r>
            <a:r>
              <a:rPr lang="en-US" sz="3200" baseline="0">
                <a:solidFill>
                  <a:srgbClr val="000099"/>
                </a:solidFill>
              </a:rPr>
              <a:t> - CaO</a:t>
            </a:r>
            <a:r>
              <a:rPr lang="ru-RU" sz="3200" baseline="0">
                <a:solidFill>
                  <a:srgbClr val="000099"/>
                </a:solidFill>
              </a:rPr>
              <a:t> </a:t>
            </a:r>
            <a:r>
              <a:rPr lang="en-US" sz="3200" baseline="0">
                <a:solidFill>
                  <a:srgbClr val="000099"/>
                </a:solidFill>
              </a:rPr>
              <a:t>system:</a:t>
            </a:r>
            <a:r>
              <a:rPr lang="en-US" baseline="-25000"/>
              <a:t> </a:t>
            </a:r>
            <a:r>
              <a:rPr lang="en-US" sz="3200" baseline="0">
                <a:solidFill>
                  <a:srgbClr val="000099"/>
                </a:solidFill>
              </a:rPr>
              <a:t>PRS 12 test results (</a:t>
            </a:r>
            <a:r>
              <a:rPr lang="ru-RU" sz="3200" baseline="0">
                <a:solidFill>
                  <a:srgbClr val="000099"/>
                </a:solidFill>
              </a:rPr>
              <a:t>2</a:t>
            </a:r>
            <a:r>
              <a:rPr lang="en-US" sz="3200" baseline="0">
                <a:solidFill>
                  <a:srgbClr val="000099"/>
                </a:solidFill>
              </a:rPr>
              <a:t>) </a:t>
            </a:r>
            <a:endParaRPr lang="ru-RU" sz="3200" baseline="0">
              <a:solidFill>
                <a:srgbClr val="000099"/>
              </a:solidFill>
            </a:endParaRPr>
          </a:p>
        </p:txBody>
      </p:sp>
      <p:sp>
        <p:nvSpPr>
          <p:cNvPr id="834591" name="Rectangle 121"/>
          <p:cNvSpPr>
            <a:spLocks noChangeArrowheads="1"/>
          </p:cNvSpPr>
          <p:nvPr/>
        </p:nvSpPr>
        <p:spPr bwMode="auto">
          <a:xfrm>
            <a:off x="133350" y="463550"/>
            <a:ext cx="5718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p>
            <a:pPr>
              <a:buFont typeface="Wingdings" pitchFamily="2" charset="2"/>
              <a:buChar char="Ø"/>
            </a:pPr>
            <a:r>
              <a:rPr lang="en-US" sz="2000" baseline="0">
                <a:solidFill>
                  <a:srgbClr val="993300"/>
                </a:solidFill>
              </a:rPr>
              <a:t>Charge</a:t>
            </a:r>
            <a:r>
              <a:rPr lang="en-BZ" sz="2000" baseline="0">
                <a:solidFill>
                  <a:srgbClr val="993300"/>
                </a:solidFill>
              </a:rPr>
              <a:t> </a:t>
            </a:r>
            <a:r>
              <a:rPr lang="en-US" sz="2000" baseline="0">
                <a:solidFill>
                  <a:srgbClr val="993300"/>
                </a:solidFill>
              </a:rPr>
              <a:t>composition, m</a:t>
            </a:r>
            <a:r>
              <a:rPr lang="ru-RU" sz="2000" baseline="0">
                <a:solidFill>
                  <a:srgbClr val="993300"/>
                </a:solidFill>
              </a:rPr>
              <a:t>ol</a:t>
            </a:r>
            <a:r>
              <a:rPr lang="en-US" sz="2000" baseline="0">
                <a:solidFill>
                  <a:srgbClr val="993300"/>
                </a:solidFill>
              </a:rPr>
              <a:t>.</a:t>
            </a:r>
            <a:r>
              <a:rPr lang="ru-RU" sz="2000" baseline="0">
                <a:solidFill>
                  <a:srgbClr val="993300"/>
                </a:solidFill>
              </a:rPr>
              <a:t>%  60UO</a:t>
            </a:r>
            <a:r>
              <a:rPr lang="ru-RU" sz="2000" baseline="-25000">
                <a:solidFill>
                  <a:srgbClr val="993300"/>
                </a:solidFill>
              </a:rPr>
              <a:t>2</a:t>
            </a:r>
            <a:r>
              <a:rPr lang="ru-RU" sz="2000" baseline="0">
                <a:solidFill>
                  <a:srgbClr val="993300"/>
                </a:solidFill>
              </a:rPr>
              <a:t> + 40CaO</a:t>
            </a:r>
          </a:p>
        </p:txBody>
      </p:sp>
      <p:grpSp>
        <p:nvGrpSpPr>
          <p:cNvPr id="834592" name="Group 32"/>
          <p:cNvGrpSpPr>
            <a:grpSpLocks/>
          </p:cNvGrpSpPr>
          <p:nvPr/>
        </p:nvGrpSpPr>
        <p:grpSpPr bwMode="auto">
          <a:xfrm>
            <a:off x="0" y="1389063"/>
            <a:ext cx="6550025" cy="3686175"/>
            <a:chOff x="116" y="866"/>
            <a:chExt cx="4126" cy="2322"/>
          </a:xfrm>
        </p:grpSpPr>
        <p:pic>
          <p:nvPicPr>
            <p:cNvPr id="834593"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l="1498" t="10458" r="1767" b="2357"/>
            <a:stretch>
              <a:fillRect/>
            </a:stretch>
          </p:blipFill>
          <p:spPr bwMode="auto">
            <a:xfrm>
              <a:off x="116" y="866"/>
              <a:ext cx="4126" cy="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4594" name="Rectangle 34"/>
            <p:cNvSpPr>
              <a:spLocks noChangeArrowheads="1"/>
            </p:cNvSpPr>
            <p:nvPr/>
          </p:nvSpPr>
          <p:spPr bwMode="auto">
            <a:xfrm>
              <a:off x="421" y="1926"/>
              <a:ext cx="1195" cy="976"/>
            </a:xfrm>
            <a:prstGeom prst="rect">
              <a:avLst/>
            </a:prstGeom>
            <a:noFill/>
            <a:ln w="38100" algn="ctr">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834595" name="Text Box 35"/>
          <p:cNvSpPr txBox="1">
            <a:spLocks noChangeArrowheads="1"/>
          </p:cNvSpPr>
          <p:nvPr/>
        </p:nvSpPr>
        <p:spPr bwMode="auto">
          <a:xfrm>
            <a:off x="639763" y="6086475"/>
            <a:ext cx="2395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400" baseline="0">
                <a:latin typeface="Arial" pitchFamily="34" charset="0"/>
              </a:rPr>
              <a:t>SEM/EDX in progress</a:t>
            </a:r>
            <a:endParaRPr lang="ru-RU" sz="1400" baseline="0">
              <a:latin typeface="Arial" pitchFamily="34" charset="0"/>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38118DB0-49D5-4141-9C8D-92236BA9BD18}" type="slidenum">
              <a:rPr lang="en-GB"/>
              <a:pPr/>
              <a:t>13</a:t>
            </a:fld>
            <a:endParaRPr lang="en-GB"/>
          </a:p>
        </p:txBody>
      </p:sp>
      <p:sp>
        <p:nvSpPr>
          <p:cNvPr id="697349" name="Rectangle 5"/>
          <p:cNvSpPr>
            <a:spLocks noChangeArrowheads="1"/>
          </p:cNvSpPr>
          <p:nvPr/>
        </p:nvSpPr>
        <p:spPr bwMode="auto">
          <a:xfrm>
            <a:off x="201613" y="1244600"/>
            <a:ext cx="8942387" cy="403225"/>
          </a:xfrm>
          <a:prstGeom prst="rect">
            <a:avLst/>
          </a:prstGeom>
          <a:noFill/>
          <a:ln w="9525">
            <a:noFill/>
            <a:miter lim="800000"/>
            <a:headEnd/>
            <a:tailEnd/>
          </a:ln>
          <a:effectLst/>
        </p:spPr>
        <p:txBody>
          <a:bodyPr lIns="92059" tIns="46030" rIns="92059" bIns="46030" anchor="ctr"/>
          <a:lstStyle/>
          <a:p>
            <a:pPr defTabSz="762000">
              <a:lnSpc>
                <a:spcPct val="80000"/>
              </a:lnSpc>
              <a:buFont typeface="Wingdings" pitchFamily="2" charset="2"/>
              <a:buChar char="Ø"/>
            </a:pPr>
            <a:r>
              <a:rPr lang="ru-RU" sz="2000" baseline="0">
                <a:solidFill>
                  <a:srgbClr val="990033"/>
                </a:solidFill>
              </a:rPr>
              <a:t> </a:t>
            </a:r>
            <a:r>
              <a:rPr lang="en-US" sz="2000" baseline="0">
                <a:solidFill>
                  <a:srgbClr val="990033"/>
                </a:solidFill>
              </a:rPr>
              <a:t>VPA IMCC</a:t>
            </a:r>
            <a:r>
              <a:rPr lang="en-US" sz="2000" baseline="0">
                <a:solidFill>
                  <a:srgbClr val="990033"/>
                </a:solidFill>
                <a:effectLst>
                  <a:outerShdw blurRad="38100" dist="38100" dir="2700000" algn="tl">
                    <a:srgbClr val="000000"/>
                  </a:outerShdw>
                </a:effectLst>
              </a:rPr>
              <a:t>:</a:t>
            </a:r>
            <a:r>
              <a:rPr lang="en-GB" sz="2000" baseline="0">
                <a:solidFill>
                  <a:srgbClr val="990033"/>
                </a:solidFill>
                <a:effectLst>
                  <a:outerShdw blurRad="38100" dist="38100" dir="2700000" algn="tl">
                    <a:srgbClr val="000000"/>
                  </a:outerShdw>
                </a:effectLst>
              </a:rPr>
              <a:t> </a:t>
            </a:r>
            <a:r>
              <a:rPr lang="en-US" sz="2000" baseline="0">
                <a:solidFill>
                  <a:srgbClr val="990033"/>
                </a:solidFill>
              </a:rPr>
              <a:t>Fragment of the experimental thermogram </a:t>
            </a:r>
            <a:r>
              <a:rPr lang="ru-RU" sz="2000" baseline="0">
                <a:solidFill>
                  <a:srgbClr val="990033"/>
                </a:solidFill>
              </a:rPr>
              <a:t>4</a:t>
            </a:r>
            <a:r>
              <a:rPr lang="en-US" sz="2000" baseline="0">
                <a:solidFill>
                  <a:srgbClr val="990033"/>
                </a:solidFill>
              </a:rPr>
              <a:t> showing </a:t>
            </a:r>
            <a:br>
              <a:rPr lang="en-US" sz="2000" baseline="0">
                <a:solidFill>
                  <a:srgbClr val="990033"/>
                </a:solidFill>
              </a:rPr>
            </a:br>
            <a:r>
              <a:rPr lang="en-US" sz="2000" baseline="0">
                <a:solidFill>
                  <a:srgbClr val="990033"/>
                </a:solidFill>
              </a:rPr>
              <a:t>    melt surface</a:t>
            </a:r>
            <a:r>
              <a:rPr lang="en-GB" sz="2000" baseline="0">
                <a:solidFill>
                  <a:srgbClr val="990033"/>
                </a:solidFill>
                <a:effectLst>
                  <a:outerShdw blurRad="38100" dist="38100" dir="2700000" algn="tl">
                    <a:srgbClr val="000000"/>
                  </a:outerShdw>
                </a:effectLst>
              </a:rPr>
              <a:t> </a:t>
            </a:r>
            <a:endParaRPr lang="ru-RU" sz="2000" baseline="0">
              <a:solidFill>
                <a:srgbClr val="990033"/>
              </a:solidFill>
              <a:effectLst>
                <a:outerShdw blurRad="38100" dist="38100" dir="2700000" algn="tl">
                  <a:srgbClr val="000000"/>
                </a:outerShdw>
              </a:effectLst>
            </a:endParaRPr>
          </a:p>
        </p:txBody>
      </p:sp>
      <p:sp>
        <p:nvSpPr>
          <p:cNvPr id="836611" name="Rectangle 6"/>
          <p:cNvSpPr>
            <a:spLocks noChangeArrowheads="1"/>
          </p:cNvSpPr>
          <p:nvPr/>
        </p:nvSpPr>
        <p:spPr bwMode="auto">
          <a:xfrm>
            <a:off x="0" y="5151438"/>
            <a:ext cx="3795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nchor="ctr">
            <a:spAutoFit/>
          </a:bodyPr>
          <a:lstStyle/>
          <a:p>
            <a:pPr marL="358775" lvl="2" defTabSz="762000">
              <a:buFont typeface="Wingdings" pitchFamily="2" charset="2"/>
              <a:buChar char="ü"/>
              <a:tabLst>
                <a:tab pos="96838" algn="l"/>
              </a:tabLst>
            </a:pPr>
            <a:r>
              <a:rPr lang="en-US" sz="1800" baseline="0"/>
              <a:t>T</a:t>
            </a:r>
            <a:r>
              <a:rPr lang="en-US" sz="1800" baseline="-25000"/>
              <a:t>liq</a:t>
            </a:r>
            <a:r>
              <a:rPr lang="en-US" sz="1800" baseline="0"/>
              <a:t>  </a:t>
            </a:r>
            <a:r>
              <a:rPr lang="en-GB" sz="1800" baseline="0"/>
              <a:t>was measured 3 times:</a:t>
            </a:r>
            <a:br>
              <a:rPr lang="en-GB" sz="1800" baseline="0"/>
            </a:br>
            <a:r>
              <a:rPr lang="en-GB" sz="1800" baseline="0"/>
              <a:t>   2</a:t>
            </a:r>
            <a:r>
              <a:rPr lang="en-US" sz="1800" baseline="0"/>
              <a:t>5</a:t>
            </a:r>
            <a:r>
              <a:rPr lang="ru-RU" sz="1800" baseline="0"/>
              <a:t>89</a:t>
            </a:r>
            <a:r>
              <a:rPr lang="en-US" sz="1800" baseline="0"/>
              <a:t>, 2620 </a:t>
            </a:r>
            <a:r>
              <a:rPr lang="en-GB" sz="1800" baseline="0"/>
              <a:t>and 2</a:t>
            </a:r>
            <a:r>
              <a:rPr lang="en-US" sz="1800" baseline="0"/>
              <a:t>595</a:t>
            </a:r>
            <a:r>
              <a:rPr lang="en-GB" sz="1800"/>
              <a:t>o</a:t>
            </a:r>
            <a:r>
              <a:rPr lang="en-US" sz="1800" baseline="0"/>
              <a:t>C</a:t>
            </a:r>
            <a:r>
              <a:rPr lang="en-GB" sz="1800" baseline="0"/>
              <a:t> </a:t>
            </a:r>
            <a:r>
              <a:rPr lang="ru-RU" sz="1800" baseline="0"/>
              <a:t> </a:t>
            </a:r>
            <a:endParaRPr lang="ru-RU" sz="1600" baseline="0"/>
          </a:p>
        </p:txBody>
      </p:sp>
      <p:sp>
        <p:nvSpPr>
          <p:cNvPr id="836612" name="Rectangle 8"/>
          <p:cNvSpPr>
            <a:spLocks noChangeArrowheads="1"/>
          </p:cNvSpPr>
          <p:nvPr/>
        </p:nvSpPr>
        <p:spPr bwMode="auto">
          <a:xfrm>
            <a:off x="315913" y="527050"/>
            <a:ext cx="84978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000" baseline="0">
                <a:solidFill>
                  <a:srgbClr val="993300"/>
                </a:solidFill>
              </a:rPr>
              <a:t>Charge composition (after CaO addition in to the melt)</a:t>
            </a:r>
            <a:endParaRPr lang="ru-RU" sz="2000" baseline="0">
              <a:solidFill>
                <a:srgbClr val="993300"/>
              </a:solidFill>
            </a:endParaRPr>
          </a:p>
        </p:txBody>
      </p:sp>
      <p:sp>
        <p:nvSpPr>
          <p:cNvPr id="697353" name="Rectangle 9"/>
          <p:cNvSpPr>
            <a:spLocks noChangeArrowheads="1"/>
          </p:cNvSpPr>
          <p:nvPr/>
        </p:nvSpPr>
        <p:spPr bwMode="auto">
          <a:xfrm>
            <a:off x="1128713" y="803275"/>
            <a:ext cx="3844925" cy="419100"/>
          </a:xfrm>
          <a:prstGeom prst="rect">
            <a:avLst/>
          </a:prstGeom>
          <a:noFill/>
          <a:ln w="9525">
            <a:noFill/>
            <a:miter lim="800000"/>
            <a:headEnd/>
            <a:tailEnd/>
          </a:ln>
          <a:effectLst/>
        </p:spPr>
        <p:txBody>
          <a:bodyPr lIns="92075" tIns="46038" rIns="92075" bIns="46038"/>
          <a:lstStyle/>
          <a:p>
            <a:pPr marL="457200" indent="-457200" defTabSz="762000">
              <a:spcBef>
                <a:spcPct val="20000"/>
              </a:spcBef>
              <a:buFont typeface="Wingdings" pitchFamily="2" charset="2"/>
              <a:buNone/>
            </a:pPr>
            <a:r>
              <a:rPr lang="en-US" sz="1800" baseline="0"/>
              <a:t>mol.%  70UO</a:t>
            </a:r>
            <a:r>
              <a:rPr lang="en-US" sz="1800" baseline="-25000"/>
              <a:t>2</a:t>
            </a:r>
            <a:r>
              <a:rPr lang="en-US" sz="1800" baseline="0"/>
              <a:t> + 30CaO</a:t>
            </a:r>
            <a:endParaRPr lang="en-US" sz="1800" baseline="-25000"/>
          </a:p>
        </p:txBody>
      </p:sp>
      <p:sp>
        <p:nvSpPr>
          <p:cNvPr id="836614" name="Text Box 98"/>
          <p:cNvSpPr txBox="1">
            <a:spLocks noChangeArrowheads="1"/>
          </p:cNvSpPr>
          <p:nvPr/>
        </p:nvSpPr>
        <p:spPr bwMode="auto">
          <a:xfrm>
            <a:off x="6748463" y="2849563"/>
            <a:ext cx="2395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0" tIns="46800" rIns="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600" baseline="0">
                <a:latin typeface="Arial" pitchFamily="34" charset="0"/>
              </a:rPr>
              <a:t>Melt samples composition</a:t>
            </a:r>
            <a:endParaRPr lang="ru-RU" sz="1600" baseline="0">
              <a:latin typeface="Arial" pitchFamily="34" charset="0"/>
            </a:endParaRPr>
          </a:p>
        </p:txBody>
      </p:sp>
      <p:graphicFrame>
        <p:nvGraphicFramePr>
          <p:cNvPr id="836615" name="Group 7"/>
          <p:cNvGraphicFramePr>
            <a:graphicFrameLocks noGrp="1"/>
          </p:cNvGraphicFramePr>
          <p:nvPr/>
        </p:nvGraphicFramePr>
        <p:xfrm>
          <a:off x="6419850" y="3497263"/>
          <a:ext cx="2389188" cy="1524000"/>
        </p:xfrm>
        <a:graphic>
          <a:graphicData uri="http://schemas.openxmlformats.org/drawingml/2006/table">
            <a:tbl>
              <a:tblPr/>
              <a:tblGrid>
                <a:gridCol w="920750"/>
                <a:gridCol w="690563"/>
                <a:gridCol w="777875"/>
              </a:tblGrid>
              <a:tr h="238125">
                <a:tc rowSpan="2">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Sample</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Cha</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XRF</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85738">
                <a:tc vMerge="1">
                  <a:txBody>
                    <a:bodyPr/>
                    <a:lstStyle/>
                    <a:p>
                      <a:endParaRPr lang="de-DE"/>
                    </a:p>
                  </a:txBody>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UO</a:t>
                      </a:r>
                      <a:r>
                        <a:rPr kumimoji="0" lang="en-US" sz="13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2 </a:t>
                      </a: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mol.%</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de-DE"/>
                    </a:p>
                  </a:txBody>
                  <a:tcPr/>
                </a:tc>
              </a:tr>
              <a:tr h="18415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a:t>
                      </a: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4</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71.6</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70.3</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8415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a:t>
                      </a: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64.8</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70.1</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8415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a:t>
                      </a: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6</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64.0</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68.6</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836640" name="Text Box 127"/>
          <p:cNvSpPr txBox="1">
            <a:spLocks noChangeArrowheads="1"/>
          </p:cNvSpPr>
          <p:nvPr/>
        </p:nvSpPr>
        <p:spPr bwMode="auto">
          <a:xfrm>
            <a:off x="6445250" y="5307013"/>
            <a:ext cx="2395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0" tIns="46800" rIns="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400" baseline="0">
                <a:latin typeface="Arial" pitchFamily="34" charset="0"/>
              </a:rPr>
              <a:t>SEM/EDX in progress</a:t>
            </a:r>
            <a:endParaRPr lang="ru-RU" sz="1400" baseline="0">
              <a:latin typeface="Arial" pitchFamily="34" charset="0"/>
            </a:endParaRPr>
          </a:p>
        </p:txBody>
      </p:sp>
      <p:sp>
        <p:nvSpPr>
          <p:cNvPr id="836641" name="Rectangle 129"/>
          <p:cNvSpPr>
            <a:spLocks noChangeArrowheads="1"/>
          </p:cNvSpPr>
          <p:nvPr/>
        </p:nvSpPr>
        <p:spPr bwMode="auto">
          <a:xfrm>
            <a:off x="271463" y="0"/>
            <a:ext cx="85344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a:t>
            </a:r>
            <a:r>
              <a:rPr lang="en-US" sz="3200" baseline="0">
                <a:solidFill>
                  <a:srgbClr val="000099"/>
                </a:solidFill>
              </a:rPr>
              <a:t> - CaO</a:t>
            </a:r>
            <a:r>
              <a:rPr lang="ru-RU" sz="3200" baseline="0">
                <a:solidFill>
                  <a:srgbClr val="000099"/>
                </a:solidFill>
              </a:rPr>
              <a:t> </a:t>
            </a:r>
            <a:r>
              <a:rPr lang="en-US" sz="3200" baseline="0">
                <a:solidFill>
                  <a:srgbClr val="000099"/>
                </a:solidFill>
              </a:rPr>
              <a:t>system:</a:t>
            </a:r>
            <a:r>
              <a:rPr lang="en-US" baseline="-25000"/>
              <a:t> </a:t>
            </a:r>
            <a:r>
              <a:rPr lang="en-US" sz="3200" baseline="0">
                <a:solidFill>
                  <a:srgbClr val="000099"/>
                </a:solidFill>
              </a:rPr>
              <a:t>PRS 12 test results (</a:t>
            </a:r>
            <a:r>
              <a:rPr lang="ru-RU" sz="3200" baseline="0">
                <a:solidFill>
                  <a:srgbClr val="000099"/>
                </a:solidFill>
              </a:rPr>
              <a:t>3</a:t>
            </a:r>
            <a:r>
              <a:rPr lang="en-US" sz="3200" baseline="0">
                <a:solidFill>
                  <a:srgbClr val="000099"/>
                </a:solidFill>
              </a:rPr>
              <a:t>)</a:t>
            </a:r>
            <a:endParaRPr lang="ru-RU" sz="3200" baseline="0">
              <a:solidFill>
                <a:srgbClr val="000099"/>
              </a:solidFill>
            </a:endParaRPr>
          </a:p>
        </p:txBody>
      </p:sp>
      <p:grpSp>
        <p:nvGrpSpPr>
          <p:cNvPr id="836642" name="Group 34"/>
          <p:cNvGrpSpPr>
            <a:grpSpLocks/>
          </p:cNvGrpSpPr>
          <p:nvPr/>
        </p:nvGrpSpPr>
        <p:grpSpPr bwMode="auto">
          <a:xfrm>
            <a:off x="0" y="1719263"/>
            <a:ext cx="6232525" cy="3557587"/>
            <a:chOff x="251" y="1362"/>
            <a:chExt cx="3926" cy="2241"/>
          </a:xfrm>
        </p:grpSpPr>
        <p:pic>
          <p:nvPicPr>
            <p:cNvPr id="836643"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l="2110" t="11815" r="3253" b="1672"/>
            <a:stretch>
              <a:fillRect/>
            </a:stretch>
          </p:blipFill>
          <p:spPr bwMode="auto">
            <a:xfrm>
              <a:off x="251" y="1362"/>
              <a:ext cx="3926" cy="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6644" name="Rectangle 36"/>
            <p:cNvSpPr>
              <a:spLocks noChangeArrowheads="1"/>
            </p:cNvSpPr>
            <p:nvPr/>
          </p:nvSpPr>
          <p:spPr bwMode="auto">
            <a:xfrm>
              <a:off x="516" y="2356"/>
              <a:ext cx="1195" cy="962"/>
            </a:xfrm>
            <a:prstGeom prst="rect">
              <a:avLst/>
            </a:prstGeom>
            <a:noFill/>
            <a:ln w="38100" algn="ctr">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CB666296-3F2F-4491-9843-295B746C3AE6}" type="slidenum">
              <a:rPr lang="en-GB"/>
              <a:pPr/>
              <a:t>14</a:t>
            </a:fld>
            <a:endParaRPr lang="en-GB"/>
          </a:p>
        </p:txBody>
      </p:sp>
      <p:sp>
        <p:nvSpPr>
          <p:cNvPr id="732178" name="Rectangle 18"/>
          <p:cNvSpPr>
            <a:spLocks noChangeArrowheads="1"/>
          </p:cNvSpPr>
          <p:nvPr/>
        </p:nvSpPr>
        <p:spPr bwMode="auto">
          <a:xfrm>
            <a:off x="0" y="0"/>
            <a:ext cx="8942388" cy="503238"/>
          </a:xfrm>
          <a:prstGeom prst="rect">
            <a:avLst/>
          </a:prstGeom>
          <a:noFill/>
          <a:ln w="9525">
            <a:noFill/>
            <a:miter lim="800000"/>
            <a:headEnd/>
            <a:tailEnd/>
          </a:ln>
          <a:effectLst/>
        </p:spPr>
        <p:txBody>
          <a:bodyPr lIns="92075" tIns="46038" rIns="92075" bIns="46038" anchor="ctr"/>
          <a:lstStyle/>
          <a:p>
            <a:pPr algn="ctr" defTabSz="762000">
              <a:defRPr/>
            </a:pPr>
            <a:r>
              <a:rPr lang="en-US" sz="3200" baseline="0" dirty="0">
                <a:solidFill>
                  <a:srgbClr val="000099"/>
                </a:solidFill>
              </a:rPr>
              <a:t>Test results on </a:t>
            </a:r>
            <a:r>
              <a:rPr lang="en-US" sz="3200" baseline="0" dirty="0">
                <a:solidFill>
                  <a:srgbClr val="000099"/>
                </a:solidFill>
              </a:rPr>
              <a:t>the UO</a:t>
            </a:r>
            <a:r>
              <a:rPr lang="en-US" sz="3200" baseline="-25000" dirty="0">
                <a:solidFill>
                  <a:srgbClr val="000099"/>
                </a:solidFill>
              </a:rPr>
              <a:t>2 </a:t>
            </a:r>
            <a:r>
              <a:rPr lang="en-US" sz="3200" baseline="0" dirty="0">
                <a:solidFill>
                  <a:srgbClr val="000099"/>
                </a:solidFill>
              </a:rPr>
              <a:t>- </a:t>
            </a:r>
            <a:r>
              <a:rPr lang="en-US" sz="3200" baseline="0" dirty="0" err="1">
                <a:solidFill>
                  <a:srgbClr val="000099"/>
                </a:solidFill>
              </a:rPr>
              <a:t>CaO</a:t>
            </a:r>
            <a:r>
              <a:rPr lang="ru-RU" sz="3200" baseline="0" dirty="0">
                <a:solidFill>
                  <a:srgbClr val="000099"/>
                </a:solidFill>
              </a:rPr>
              <a:t> </a:t>
            </a:r>
            <a:r>
              <a:rPr lang="en-US" sz="3200" baseline="0" dirty="0">
                <a:solidFill>
                  <a:srgbClr val="000099"/>
                </a:solidFill>
                <a:ea typeface="Arial Unicode MS" pitchFamily="34" charset="-128"/>
                <a:cs typeface="Arial Unicode MS" pitchFamily="34" charset="-128"/>
              </a:rPr>
              <a:t>system</a:t>
            </a:r>
            <a:endParaRPr lang="ru-RU" sz="3200" baseline="0" dirty="0">
              <a:solidFill>
                <a:srgbClr val="000099"/>
              </a:solidFill>
              <a:effectLst>
                <a:outerShdw blurRad="38100" dist="38100" dir="2700000" algn="tl">
                  <a:srgbClr val="000000"/>
                </a:outerShdw>
              </a:effectLst>
              <a:ea typeface="Arial Unicode MS" pitchFamily="34" charset="-128"/>
              <a:cs typeface="Arial Unicode MS" pitchFamily="34" charset="-128"/>
            </a:endParaRPr>
          </a:p>
        </p:txBody>
      </p:sp>
      <p:sp>
        <p:nvSpPr>
          <p:cNvPr id="842755" name="Rectangle 24"/>
          <p:cNvSpPr>
            <a:spLocks noChangeArrowheads="1"/>
          </p:cNvSpPr>
          <p:nvPr/>
        </p:nvSpPr>
        <p:spPr bwMode="auto">
          <a:xfrm>
            <a:off x="244475" y="5481638"/>
            <a:ext cx="86502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p>
            <a:pPr>
              <a:buFont typeface="Wingdings" pitchFamily="2" charset="2"/>
              <a:buChar char="ü"/>
            </a:pPr>
            <a:r>
              <a:rPr lang="en-US" sz="1400" baseline="0"/>
              <a:t> Compositions of the final solid solutions and the eutectics will be refined after SEM/EDX has been</a:t>
            </a:r>
            <a:br>
              <a:rPr lang="en-US" sz="1400" baseline="0"/>
            </a:br>
            <a:r>
              <a:rPr lang="en-US" sz="1400" baseline="0"/>
              <a:t>    performed for PRS12</a:t>
            </a:r>
            <a:endParaRPr lang="ru-RU" sz="1400" baseline="0"/>
          </a:p>
          <a:p>
            <a:pPr>
              <a:buFont typeface="Wingdings" pitchFamily="2" charset="2"/>
              <a:buChar char="ü"/>
            </a:pPr>
            <a:r>
              <a:rPr lang="en-US" sz="1400" baseline="0"/>
              <a:t> The posttest analysis of samples from the corium ingot from VULCANO VP-U1, an ECOSTAR test,</a:t>
            </a:r>
            <a:br>
              <a:rPr lang="en-US" sz="1400" baseline="0"/>
            </a:br>
            <a:r>
              <a:rPr lang="en-US" sz="1400" baseline="0"/>
              <a:t>    has detected CaO</a:t>
            </a:r>
            <a:r>
              <a:rPr lang="ru-RU" sz="1400" baseline="0"/>
              <a:t> </a:t>
            </a:r>
            <a:r>
              <a:rPr lang="en-US" sz="1400" baseline="0"/>
              <a:t>solubility in UO</a:t>
            </a:r>
            <a:r>
              <a:rPr lang="en-US" sz="1400" baseline="-25000"/>
              <a:t>2</a:t>
            </a:r>
            <a:r>
              <a:rPr lang="en-US" sz="1400" baseline="0"/>
              <a:t> (aproximately </a:t>
            </a:r>
            <a:r>
              <a:rPr lang="ru-RU" sz="1400" baseline="0"/>
              <a:t>47.9</a:t>
            </a:r>
            <a:r>
              <a:rPr lang="en-US" sz="1400" baseline="0"/>
              <a:t> </a:t>
            </a:r>
            <a:r>
              <a:rPr lang="ru-RU" sz="1400" baseline="0"/>
              <a:t>мол.%</a:t>
            </a:r>
            <a:r>
              <a:rPr lang="en-US" sz="1400" baseline="0"/>
              <a:t>) in one of the samples</a:t>
            </a:r>
            <a:endParaRPr lang="ru-RU" sz="1400" baseline="0">
              <a:solidFill>
                <a:srgbClr val="FF0000"/>
              </a:solidFill>
            </a:endParaRPr>
          </a:p>
        </p:txBody>
      </p:sp>
      <p:pic>
        <p:nvPicPr>
          <p:cNvPr id="8427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738" y="565150"/>
            <a:ext cx="7823200" cy="4865688"/>
          </a:xfrm>
          <a:prstGeom prst="rect">
            <a:avLst/>
          </a:prstGeom>
          <a:solidFill>
            <a:schemeClr val="bg1"/>
          </a:solidFill>
          <a:ln>
            <a:noFill/>
          </a:ln>
          <a:effectLst/>
          <a:extLs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4ED0D2C4-AA96-4B8A-A4BA-9A0E687D355B}" type="slidenum">
              <a:rPr lang="en-GB"/>
              <a:pPr/>
              <a:t>15</a:t>
            </a:fld>
            <a:endParaRPr lang="en-GB"/>
          </a:p>
        </p:txBody>
      </p:sp>
      <p:sp>
        <p:nvSpPr>
          <p:cNvPr id="846850" name="Rectangle 2"/>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 </a:t>
            </a:r>
            <a:r>
              <a:rPr lang="en-US" sz="3200" baseline="0">
                <a:solidFill>
                  <a:srgbClr val="000099"/>
                </a:solidFill>
              </a:rPr>
              <a:t>– FeO – SiO</a:t>
            </a:r>
            <a:r>
              <a:rPr lang="en-US" sz="3200" baseline="-25000">
                <a:solidFill>
                  <a:srgbClr val="000099"/>
                </a:solidFill>
              </a:rPr>
              <a:t>2</a:t>
            </a:r>
            <a:r>
              <a:rPr lang="ru-RU" sz="3200" baseline="0">
                <a:solidFill>
                  <a:srgbClr val="000099"/>
                </a:solidFill>
              </a:rPr>
              <a:t> </a:t>
            </a:r>
            <a:r>
              <a:rPr lang="en-US" sz="3200" baseline="0">
                <a:solidFill>
                  <a:srgbClr val="000099"/>
                </a:solidFill>
                <a:ea typeface="Arial Unicode MS" pitchFamily="34" charset="-128"/>
                <a:cs typeface="Arial Unicode MS" pitchFamily="34" charset="-128"/>
              </a:rPr>
              <a:t>system: </a:t>
            </a:r>
            <a:r>
              <a:rPr lang="en-US" sz="3200" baseline="0">
                <a:solidFill>
                  <a:srgbClr val="000099"/>
                </a:solidFill>
              </a:rPr>
              <a:t>PRS 13 test results  </a:t>
            </a:r>
            <a:endParaRPr lang="ru-RU" sz="3200" baseline="0">
              <a:solidFill>
                <a:srgbClr val="000099"/>
              </a:solidFill>
            </a:endParaRPr>
          </a:p>
        </p:txBody>
      </p:sp>
      <p:sp>
        <p:nvSpPr>
          <p:cNvPr id="846851" name="Rectangle 3"/>
          <p:cNvSpPr>
            <a:spLocks noChangeArrowheads="1"/>
          </p:cNvSpPr>
          <p:nvPr/>
        </p:nvSpPr>
        <p:spPr bwMode="auto">
          <a:xfrm>
            <a:off x="158750" y="588963"/>
            <a:ext cx="58261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GB" sz="2400" baseline="0">
                <a:solidFill>
                  <a:srgbClr val="990033"/>
                </a:solidFill>
                <a:cs typeface="Times New Roman" pitchFamily="18" charset="0"/>
              </a:rPr>
              <a:t>Experimental objectives</a:t>
            </a:r>
            <a:endParaRPr lang="ru-RU" sz="2400" baseline="0">
              <a:solidFill>
                <a:srgbClr val="990033"/>
              </a:solidFill>
            </a:endParaRPr>
          </a:p>
        </p:txBody>
      </p:sp>
      <p:sp>
        <p:nvSpPr>
          <p:cNvPr id="846852" name="Rectangle 4"/>
          <p:cNvSpPr>
            <a:spLocks noChangeArrowheads="1"/>
          </p:cNvSpPr>
          <p:nvPr/>
        </p:nvSpPr>
        <p:spPr bwMode="auto">
          <a:xfrm>
            <a:off x="244475" y="1677988"/>
            <a:ext cx="4346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400" baseline="0">
                <a:solidFill>
                  <a:srgbClr val="990033"/>
                </a:solidFill>
              </a:rPr>
              <a:t>Charge composition</a:t>
            </a:r>
            <a:endParaRPr lang="ru-RU" sz="2400" baseline="0">
              <a:solidFill>
                <a:srgbClr val="990033"/>
              </a:solidFill>
            </a:endParaRPr>
          </a:p>
        </p:txBody>
      </p:sp>
      <p:sp>
        <p:nvSpPr>
          <p:cNvPr id="846853" name="Rectangle 5"/>
          <p:cNvSpPr>
            <a:spLocks noChangeArrowheads="1"/>
          </p:cNvSpPr>
          <p:nvPr/>
        </p:nvSpPr>
        <p:spPr bwMode="auto">
          <a:xfrm>
            <a:off x="217488" y="2111375"/>
            <a:ext cx="47323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800" baseline="0"/>
              <a:t>mol.%  </a:t>
            </a:r>
            <a:r>
              <a:rPr lang="ru-RU" sz="1800" baseline="0"/>
              <a:t>30</a:t>
            </a:r>
            <a:r>
              <a:rPr lang="en-US" sz="1800" baseline="0"/>
              <a:t>.00</a:t>
            </a:r>
            <a:r>
              <a:rPr lang="ru-RU" sz="1800" baseline="0"/>
              <a:t> </a:t>
            </a:r>
            <a:r>
              <a:rPr lang="en-US" sz="1800" baseline="0"/>
              <a:t>UO</a:t>
            </a:r>
            <a:r>
              <a:rPr lang="en-US" sz="1800" baseline="-25000"/>
              <a:t>2</a:t>
            </a:r>
            <a:r>
              <a:rPr lang="en-US" sz="1800" baseline="0"/>
              <a:t> + </a:t>
            </a:r>
            <a:r>
              <a:rPr lang="ru-RU" sz="1800" baseline="0"/>
              <a:t>46.67 </a:t>
            </a:r>
            <a:r>
              <a:rPr lang="en-US" sz="1800" baseline="0"/>
              <a:t>FeO +</a:t>
            </a:r>
            <a:r>
              <a:rPr lang="ru-RU" sz="1800" baseline="0"/>
              <a:t>23.33 </a:t>
            </a:r>
            <a:r>
              <a:rPr lang="en-US" sz="1800" baseline="0"/>
              <a:t>SiO</a:t>
            </a:r>
            <a:r>
              <a:rPr lang="en-US" sz="1800" baseline="-25000"/>
              <a:t>2</a:t>
            </a:r>
          </a:p>
        </p:txBody>
      </p:sp>
      <p:sp>
        <p:nvSpPr>
          <p:cNvPr id="846854" name="Rectangle 6"/>
          <p:cNvSpPr>
            <a:spLocks noChangeArrowheads="1"/>
          </p:cNvSpPr>
          <p:nvPr/>
        </p:nvSpPr>
        <p:spPr bwMode="auto">
          <a:xfrm>
            <a:off x="0" y="6132513"/>
            <a:ext cx="90011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ü"/>
            </a:pPr>
            <a:r>
              <a:rPr lang="en-US" sz="1800" baseline="0"/>
              <a:t>T</a:t>
            </a:r>
            <a:r>
              <a:rPr lang="en-US" sz="1800" baseline="-25000"/>
              <a:t>liq</a:t>
            </a:r>
            <a:r>
              <a:rPr lang="en-US" sz="1800" baseline="0"/>
              <a:t> was measured 4 times by VPA IMCC</a:t>
            </a:r>
            <a:r>
              <a:rPr lang="ru-RU" sz="1800" baseline="0"/>
              <a:t> </a:t>
            </a:r>
            <a:r>
              <a:rPr lang="en-US" sz="1800" baseline="0"/>
              <a:t>and accompanied by</a:t>
            </a:r>
            <a:r>
              <a:rPr lang="en-BZ" sz="1800" baseline="0"/>
              <a:t> melt sampling</a:t>
            </a:r>
            <a:endParaRPr lang="ru-RU" sz="1800" baseline="0"/>
          </a:p>
        </p:txBody>
      </p:sp>
      <p:sp>
        <p:nvSpPr>
          <p:cNvPr id="846855" name="Rectangle 7"/>
          <p:cNvSpPr>
            <a:spLocks noChangeArrowheads="1"/>
          </p:cNvSpPr>
          <p:nvPr/>
        </p:nvSpPr>
        <p:spPr bwMode="auto">
          <a:xfrm>
            <a:off x="5133975" y="4908550"/>
            <a:ext cx="36655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buFont typeface="Wingdings" pitchFamily="2" charset="2"/>
              <a:buNone/>
            </a:pPr>
            <a:r>
              <a:rPr lang="ru-RU" sz="1600" baseline="0">
                <a:solidFill>
                  <a:srgbClr val="000066"/>
                </a:solidFill>
              </a:rPr>
              <a:t> </a:t>
            </a:r>
            <a:r>
              <a:rPr lang="en-US" sz="1600" baseline="0">
                <a:solidFill>
                  <a:srgbClr val="000066"/>
                </a:solidFill>
              </a:rPr>
              <a:t>From</a:t>
            </a:r>
            <a:r>
              <a:rPr lang="ru-RU" sz="1600" baseline="0">
                <a:solidFill>
                  <a:srgbClr val="000066"/>
                </a:solidFill>
              </a:rPr>
              <a:t> </a:t>
            </a:r>
            <a:r>
              <a:rPr lang="en-US" sz="1600" baseline="0">
                <a:solidFill>
                  <a:srgbClr val="000066"/>
                </a:solidFill>
              </a:rPr>
              <a:t>3276 s, the pool was pulled out from inductor at 9 mm/h for 3.6 hours. This has ensured close to equilibrium crystallization and the eutectic liquid displacement into the ingot upper part </a:t>
            </a:r>
            <a:endParaRPr lang="ru-RU" sz="1600" baseline="0">
              <a:solidFill>
                <a:srgbClr val="000066"/>
              </a:solidFill>
            </a:endParaRPr>
          </a:p>
        </p:txBody>
      </p:sp>
      <p:sp>
        <p:nvSpPr>
          <p:cNvPr id="846856" name="Text Box 8"/>
          <p:cNvSpPr txBox="1">
            <a:spLocks noChangeArrowheads="1"/>
          </p:cNvSpPr>
          <p:nvPr/>
        </p:nvSpPr>
        <p:spPr bwMode="auto">
          <a:xfrm>
            <a:off x="190500" y="893763"/>
            <a:ext cx="8653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buFont typeface="Wingdings" pitchFamily="2" charset="2"/>
              <a:buChar char=""/>
            </a:pPr>
            <a:r>
              <a:rPr lang="en-US" sz="1800" baseline="0">
                <a:latin typeface="Arial" pitchFamily="34" charset="0"/>
              </a:rPr>
              <a:t> T</a:t>
            </a:r>
            <a:r>
              <a:rPr lang="en-US" sz="1800" baseline="-25000">
                <a:latin typeface="Arial" pitchFamily="34" charset="0"/>
              </a:rPr>
              <a:t>liq</a:t>
            </a:r>
            <a:r>
              <a:rPr lang="en-US" sz="1800" baseline="0">
                <a:latin typeface="Arial" pitchFamily="34" charset="0"/>
              </a:rPr>
              <a:t> determination by VPA IMCC</a:t>
            </a:r>
            <a:r>
              <a:rPr lang="ru-RU" sz="1800" baseline="0">
                <a:latin typeface="Arial" pitchFamily="34" charset="0"/>
              </a:rPr>
              <a:t>. </a:t>
            </a:r>
            <a:endParaRPr lang="en-US" sz="1800" baseline="0">
              <a:latin typeface="Arial" pitchFamily="34" charset="0"/>
            </a:endParaRPr>
          </a:p>
          <a:p>
            <a:pPr>
              <a:buFont typeface="Wingdings" pitchFamily="2" charset="2"/>
              <a:buChar char=""/>
            </a:pPr>
            <a:r>
              <a:rPr lang="en-US" sz="1800" baseline="0">
                <a:latin typeface="Arial" pitchFamily="34" charset="0"/>
              </a:rPr>
              <a:t> Determination of the ternary eutectic</a:t>
            </a:r>
            <a:r>
              <a:rPr lang="ru-RU" sz="1800" baseline="0">
                <a:latin typeface="Arial" pitchFamily="34" charset="0"/>
              </a:rPr>
              <a:t> </a:t>
            </a:r>
            <a:r>
              <a:rPr lang="en-BZ" sz="1800" baseline="0">
                <a:latin typeface="Arial" pitchFamily="34" charset="0"/>
              </a:rPr>
              <a:t>composition</a:t>
            </a:r>
            <a:endParaRPr lang="ru-RU" sz="1800" baseline="0">
              <a:latin typeface="Arial" pitchFamily="34" charset="0"/>
            </a:endParaRPr>
          </a:p>
        </p:txBody>
      </p:sp>
      <p:pic>
        <p:nvPicPr>
          <p:cNvPr id="84685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905125"/>
            <a:ext cx="44831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grpSp>
        <p:nvGrpSpPr>
          <p:cNvPr id="846858" name="Group 30"/>
          <p:cNvGrpSpPr>
            <a:grpSpLocks/>
          </p:cNvGrpSpPr>
          <p:nvPr/>
        </p:nvGrpSpPr>
        <p:grpSpPr bwMode="auto">
          <a:xfrm>
            <a:off x="4186238" y="1558925"/>
            <a:ext cx="4957762" cy="2952750"/>
            <a:chOff x="2637" y="982"/>
            <a:chExt cx="3123" cy="1860"/>
          </a:xfrm>
        </p:grpSpPr>
        <p:pic>
          <p:nvPicPr>
            <p:cNvPr id="846859"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 y="982"/>
              <a:ext cx="2684"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846860" name="Oval 13"/>
            <p:cNvSpPr>
              <a:spLocks noChangeArrowheads="1"/>
            </p:cNvSpPr>
            <p:nvPr/>
          </p:nvSpPr>
          <p:spPr bwMode="auto">
            <a:xfrm>
              <a:off x="3512" y="1192"/>
              <a:ext cx="440" cy="186"/>
            </a:xfrm>
            <a:prstGeom prst="ellipse">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ru-RU" baseline="0"/>
            </a:p>
          </p:txBody>
        </p:sp>
        <p:sp>
          <p:nvSpPr>
            <p:cNvPr id="846861" name="Line 14"/>
            <p:cNvSpPr>
              <a:spLocks noChangeShapeType="1"/>
            </p:cNvSpPr>
            <p:nvPr/>
          </p:nvSpPr>
          <p:spPr bwMode="auto">
            <a:xfrm flipH="1">
              <a:off x="2637" y="1355"/>
              <a:ext cx="1006" cy="610"/>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grpSp>
      <p:grpSp>
        <p:nvGrpSpPr>
          <p:cNvPr id="846862" name="Group 15"/>
          <p:cNvGrpSpPr>
            <a:grpSpLocks/>
          </p:cNvGrpSpPr>
          <p:nvPr/>
        </p:nvGrpSpPr>
        <p:grpSpPr bwMode="auto">
          <a:xfrm>
            <a:off x="1204913" y="2981325"/>
            <a:ext cx="3251200" cy="1385888"/>
            <a:chOff x="790" y="1839"/>
            <a:chExt cx="2048" cy="873"/>
          </a:xfrm>
        </p:grpSpPr>
        <p:sp>
          <p:nvSpPr>
            <p:cNvPr id="846863" name="Text Box 16"/>
            <p:cNvSpPr txBox="1">
              <a:spLocks noChangeArrowheads="1"/>
            </p:cNvSpPr>
            <p:nvPr/>
          </p:nvSpPr>
          <p:spPr bwMode="auto">
            <a:xfrm>
              <a:off x="1550" y="1839"/>
              <a:ext cx="677" cy="18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200" baseline="0">
                  <a:latin typeface="Arial" pitchFamily="34" charset="0"/>
                </a:rPr>
                <a:t>Samples</a:t>
              </a:r>
              <a:endParaRPr lang="ru-RU" sz="1200" baseline="0">
                <a:latin typeface="Arial" pitchFamily="34" charset="0"/>
              </a:endParaRPr>
            </a:p>
          </p:txBody>
        </p:sp>
        <p:sp>
          <p:nvSpPr>
            <p:cNvPr id="846864" name="Line 17"/>
            <p:cNvSpPr>
              <a:spLocks noChangeShapeType="1"/>
            </p:cNvSpPr>
            <p:nvPr/>
          </p:nvSpPr>
          <p:spPr bwMode="auto">
            <a:xfrm flipH="1">
              <a:off x="790" y="2038"/>
              <a:ext cx="860" cy="462"/>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46865" name="Line 18"/>
            <p:cNvSpPr>
              <a:spLocks noChangeShapeType="1"/>
            </p:cNvSpPr>
            <p:nvPr/>
          </p:nvSpPr>
          <p:spPr bwMode="auto">
            <a:xfrm flipH="1">
              <a:off x="1572" y="2036"/>
              <a:ext cx="84" cy="288"/>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46866" name="Line 19"/>
            <p:cNvSpPr>
              <a:spLocks noChangeShapeType="1"/>
            </p:cNvSpPr>
            <p:nvPr/>
          </p:nvSpPr>
          <p:spPr bwMode="auto">
            <a:xfrm flipH="1" flipV="1">
              <a:off x="1062" y="2566"/>
              <a:ext cx="686" cy="4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46867" name="Line 20"/>
            <p:cNvSpPr>
              <a:spLocks noChangeShapeType="1"/>
            </p:cNvSpPr>
            <p:nvPr/>
          </p:nvSpPr>
          <p:spPr bwMode="auto">
            <a:xfrm flipV="1">
              <a:off x="2122" y="2502"/>
              <a:ext cx="220" cy="130"/>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46868" name="Line 21"/>
            <p:cNvSpPr>
              <a:spLocks noChangeShapeType="1"/>
            </p:cNvSpPr>
            <p:nvPr/>
          </p:nvSpPr>
          <p:spPr bwMode="auto">
            <a:xfrm>
              <a:off x="1650" y="2039"/>
              <a:ext cx="532" cy="253"/>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46869" name="Line 22"/>
            <p:cNvSpPr>
              <a:spLocks noChangeShapeType="1"/>
            </p:cNvSpPr>
            <p:nvPr/>
          </p:nvSpPr>
          <p:spPr bwMode="auto">
            <a:xfrm>
              <a:off x="1646" y="2037"/>
              <a:ext cx="1000" cy="255"/>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46870" name="Line 23"/>
            <p:cNvSpPr>
              <a:spLocks noChangeShapeType="1"/>
            </p:cNvSpPr>
            <p:nvPr/>
          </p:nvSpPr>
          <p:spPr bwMode="auto">
            <a:xfrm flipH="1" flipV="1">
              <a:off x="1734" y="2374"/>
              <a:ext cx="18" cy="23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46871" name="Line 24"/>
            <p:cNvSpPr>
              <a:spLocks noChangeShapeType="1"/>
            </p:cNvSpPr>
            <p:nvPr/>
          </p:nvSpPr>
          <p:spPr bwMode="auto">
            <a:xfrm flipV="1">
              <a:off x="2112" y="2502"/>
              <a:ext cx="726" cy="131"/>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46872" name="Text Box 25"/>
            <p:cNvSpPr txBox="1">
              <a:spLocks noChangeArrowheads="1"/>
            </p:cNvSpPr>
            <p:nvPr/>
          </p:nvSpPr>
          <p:spPr bwMode="auto">
            <a:xfrm>
              <a:off x="1755" y="2527"/>
              <a:ext cx="358" cy="18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200" baseline="0">
                  <a:latin typeface="Arial" pitchFamily="34" charset="0"/>
                </a:rPr>
                <a:t>Tliq</a:t>
              </a:r>
              <a:endParaRPr lang="ru-RU" sz="1200" baseline="0">
                <a:latin typeface="Arial" pitchFamily="34" charset="0"/>
              </a:endParaRP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46255986-0F16-468B-A535-DB524B0E6A6B}" type="slidenum">
              <a:rPr lang="en-GB"/>
              <a:pPr/>
              <a:t>16</a:t>
            </a:fld>
            <a:endParaRPr lang="en-GB"/>
          </a:p>
        </p:txBody>
      </p:sp>
      <p:pic>
        <p:nvPicPr>
          <p:cNvPr id="8499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1477963"/>
            <a:ext cx="6611938"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49923" name="Group 3"/>
          <p:cNvGrpSpPr>
            <a:grpSpLocks/>
          </p:cNvGrpSpPr>
          <p:nvPr/>
        </p:nvGrpSpPr>
        <p:grpSpPr bwMode="auto">
          <a:xfrm>
            <a:off x="7023100" y="1289050"/>
            <a:ext cx="1803400" cy="4233863"/>
            <a:chOff x="4424" y="628"/>
            <a:chExt cx="1136" cy="2667"/>
          </a:xfrm>
        </p:grpSpPr>
        <p:pic>
          <p:nvPicPr>
            <p:cNvPr id="849924" name="Picture 4" descr="Prs13 2079 2667s"/>
            <p:cNvPicPr>
              <a:picLocks noChangeAspect="1" noChangeArrowheads="1"/>
            </p:cNvPicPr>
            <p:nvPr/>
          </p:nvPicPr>
          <p:blipFill>
            <a:blip r:embed="rId4" cstate="print">
              <a:lum bright="6000" contrast="12000"/>
              <a:extLst>
                <a:ext uri="{28A0092B-C50C-407E-A947-70E740481C1C}">
                  <a14:useLocalDpi xmlns:a14="http://schemas.microsoft.com/office/drawing/2010/main" val="0"/>
                </a:ext>
              </a:extLst>
            </a:blip>
            <a:srcRect/>
            <a:stretch>
              <a:fillRect/>
            </a:stretch>
          </p:blipFill>
          <p:spPr bwMode="auto">
            <a:xfrm>
              <a:off x="4429" y="2436"/>
              <a:ext cx="1117" cy="8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49925" name="Picture 5" descr="Prs13 2083 2072s"/>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a:stretch>
              <a:fillRect/>
            </a:stretch>
          </p:blipFill>
          <p:spPr bwMode="auto">
            <a:xfrm>
              <a:off x="4424" y="628"/>
              <a:ext cx="1111" cy="86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49926" name="Picture 6" descr="Prs13 2092 2395s"/>
            <p:cNvPicPr>
              <a:picLocks noChangeAspect="1" noChangeArrowheads="1"/>
            </p:cNvPicPr>
            <p:nvPr/>
          </p:nvPicPr>
          <p:blipFill>
            <a:blip r:embed="rId6" cstate="print">
              <a:lum bright="12000" contrast="6000"/>
              <a:extLst>
                <a:ext uri="{28A0092B-C50C-407E-A947-70E740481C1C}">
                  <a14:useLocalDpi xmlns:a14="http://schemas.microsoft.com/office/drawing/2010/main" val="0"/>
                </a:ext>
              </a:extLst>
            </a:blip>
            <a:srcRect/>
            <a:stretch>
              <a:fillRect/>
            </a:stretch>
          </p:blipFill>
          <p:spPr bwMode="auto">
            <a:xfrm>
              <a:off x="4424" y="1508"/>
              <a:ext cx="1111" cy="90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49927" name="Rectangle 7"/>
            <p:cNvSpPr>
              <a:spLocks noChangeArrowheads="1"/>
            </p:cNvSpPr>
            <p:nvPr/>
          </p:nvSpPr>
          <p:spPr bwMode="auto">
            <a:xfrm>
              <a:off x="5217" y="2237"/>
              <a:ext cx="326" cy="21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p>
              <a:r>
                <a:rPr lang="en-BZ" sz="1400" baseline="0">
                  <a:solidFill>
                    <a:srgbClr val="FFFF66"/>
                  </a:solidFill>
                </a:rPr>
                <a:t># </a:t>
              </a:r>
              <a:r>
                <a:rPr lang="en-US" sz="1400" baseline="0">
                  <a:solidFill>
                    <a:srgbClr val="FFFF66"/>
                  </a:solidFill>
                </a:rPr>
                <a:t>3</a:t>
              </a:r>
              <a:endParaRPr lang="ru-RU" sz="1400" baseline="0">
                <a:solidFill>
                  <a:srgbClr val="FFFF66"/>
                </a:solidFill>
              </a:endParaRPr>
            </a:p>
          </p:txBody>
        </p:sp>
        <p:sp>
          <p:nvSpPr>
            <p:cNvPr id="849928" name="Rectangle 8"/>
            <p:cNvSpPr>
              <a:spLocks noChangeArrowheads="1"/>
            </p:cNvSpPr>
            <p:nvPr/>
          </p:nvSpPr>
          <p:spPr bwMode="auto">
            <a:xfrm>
              <a:off x="5234" y="3085"/>
              <a:ext cx="326" cy="21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p>
              <a:r>
                <a:rPr lang="en-BZ" sz="1400" baseline="0">
                  <a:solidFill>
                    <a:srgbClr val="FFFF66"/>
                  </a:solidFill>
                </a:rPr>
                <a:t># </a:t>
              </a:r>
              <a:r>
                <a:rPr lang="en-US" sz="1400" baseline="0">
                  <a:solidFill>
                    <a:srgbClr val="FFFF66"/>
                  </a:solidFill>
                </a:rPr>
                <a:t>4</a:t>
              </a:r>
              <a:endParaRPr lang="ru-RU" sz="1400" baseline="0">
                <a:solidFill>
                  <a:srgbClr val="FFFF66"/>
                </a:solidFill>
              </a:endParaRPr>
            </a:p>
          </p:txBody>
        </p:sp>
        <p:sp>
          <p:nvSpPr>
            <p:cNvPr id="849929" name="Rectangle 9"/>
            <p:cNvSpPr>
              <a:spLocks noChangeArrowheads="1"/>
            </p:cNvSpPr>
            <p:nvPr/>
          </p:nvSpPr>
          <p:spPr bwMode="auto">
            <a:xfrm>
              <a:off x="5209" y="1301"/>
              <a:ext cx="326" cy="21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p>
              <a:r>
                <a:rPr lang="en-BZ" sz="1400" baseline="0">
                  <a:solidFill>
                    <a:srgbClr val="FFFF66"/>
                  </a:solidFill>
                </a:rPr>
                <a:t># </a:t>
              </a:r>
              <a:r>
                <a:rPr lang="en-US" sz="1400" baseline="0">
                  <a:solidFill>
                    <a:srgbClr val="FFFF66"/>
                  </a:solidFill>
                </a:rPr>
                <a:t>2</a:t>
              </a:r>
              <a:endParaRPr lang="ru-RU" sz="1400" baseline="0">
                <a:solidFill>
                  <a:srgbClr val="FFFF66"/>
                </a:solidFill>
              </a:endParaRPr>
            </a:p>
          </p:txBody>
        </p:sp>
      </p:grpSp>
      <p:sp>
        <p:nvSpPr>
          <p:cNvPr id="849930" name="Rectangle 2"/>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762000"/>
            <a:r>
              <a:rPr lang="en-US" sz="3200" baseline="0">
                <a:solidFill>
                  <a:srgbClr val="000099"/>
                </a:solidFill>
              </a:rPr>
              <a:t>UO</a:t>
            </a:r>
            <a:r>
              <a:rPr lang="en-US" sz="3200" baseline="-25000">
                <a:solidFill>
                  <a:srgbClr val="000099"/>
                </a:solidFill>
              </a:rPr>
              <a:t>2</a:t>
            </a:r>
            <a:r>
              <a:rPr lang="en-US" sz="3200" baseline="0">
                <a:solidFill>
                  <a:srgbClr val="000099"/>
                </a:solidFill>
              </a:rPr>
              <a:t>–FeO–SiO</a:t>
            </a:r>
            <a:r>
              <a:rPr lang="en-US" sz="3200" baseline="-25000">
                <a:solidFill>
                  <a:srgbClr val="000099"/>
                </a:solidFill>
              </a:rPr>
              <a:t>2</a:t>
            </a:r>
            <a:r>
              <a:rPr lang="ru-RU" sz="3200" baseline="0">
                <a:solidFill>
                  <a:srgbClr val="000099"/>
                </a:solidFill>
              </a:rPr>
              <a:t> </a:t>
            </a:r>
            <a:r>
              <a:rPr lang="en-US" sz="3200" baseline="0">
                <a:solidFill>
                  <a:srgbClr val="000099"/>
                </a:solidFill>
                <a:ea typeface="Arial Unicode MS" pitchFamily="34" charset="-128"/>
                <a:cs typeface="Arial Unicode MS" pitchFamily="34" charset="-128"/>
              </a:rPr>
              <a:t>system: </a:t>
            </a:r>
            <a:r>
              <a:rPr lang="en-US" sz="3200" baseline="0">
                <a:solidFill>
                  <a:srgbClr val="000099"/>
                </a:solidFill>
              </a:rPr>
              <a:t>PRS 13 test results (2)</a:t>
            </a:r>
            <a:endParaRPr lang="ru-RU" sz="3200" baseline="0">
              <a:solidFill>
                <a:srgbClr val="000099"/>
              </a:solidFill>
            </a:endParaRPr>
          </a:p>
        </p:txBody>
      </p:sp>
      <p:sp>
        <p:nvSpPr>
          <p:cNvPr id="849931" name="Rectangle 3"/>
          <p:cNvSpPr>
            <a:spLocks noChangeArrowheads="1"/>
          </p:cNvSpPr>
          <p:nvPr/>
        </p:nvSpPr>
        <p:spPr bwMode="auto">
          <a:xfrm>
            <a:off x="301625" y="820738"/>
            <a:ext cx="84486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400" baseline="0">
                <a:solidFill>
                  <a:srgbClr val="990000"/>
                </a:solidFill>
              </a:rPr>
              <a:t>VPA IMCC:</a:t>
            </a:r>
            <a:r>
              <a:rPr lang="en-GB" sz="2400" baseline="0">
                <a:solidFill>
                  <a:srgbClr val="990000"/>
                </a:solidFill>
              </a:rPr>
              <a:t> Example </a:t>
            </a:r>
            <a:r>
              <a:rPr lang="en-US" sz="2400" baseline="0">
                <a:solidFill>
                  <a:srgbClr val="990000"/>
                </a:solidFill>
              </a:rPr>
              <a:t>of thermogram 1 from the test</a:t>
            </a:r>
            <a:br>
              <a:rPr lang="en-US" sz="2400" baseline="0">
                <a:solidFill>
                  <a:srgbClr val="990000"/>
                </a:solidFill>
              </a:rPr>
            </a:br>
            <a:r>
              <a:rPr lang="en-US" sz="2400" baseline="0">
                <a:solidFill>
                  <a:srgbClr val="990000"/>
                </a:solidFill>
              </a:rPr>
              <a:t>   showing melt surface</a:t>
            </a:r>
            <a:r>
              <a:rPr lang="en-GB" sz="2400" baseline="0">
                <a:solidFill>
                  <a:srgbClr val="990000"/>
                </a:solidFill>
              </a:rPr>
              <a:t> </a:t>
            </a:r>
            <a:endParaRPr lang="ru-RU" sz="2400" baseline="0">
              <a:solidFill>
                <a:srgbClr val="990000"/>
              </a:solidFill>
            </a:endParaRPr>
          </a:p>
        </p:txBody>
      </p:sp>
      <p:sp>
        <p:nvSpPr>
          <p:cNvPr id="849932" name="Rectangle 4"/>
          <p:cNvSpPr>
            <a:spLocks noChangeArrowheads="1"/>
          </p:cNvSpPr>
          <p:nvPr/>
        </p:nvSpPr>
        <p:spPr bwMode="auto">
          <a:xfrm>
            <a:off x="268288" y="5832475"/>
            <a:ext cx="839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nchor="ctr">
            <a:spAutoFit/>
          </a:bodyPr>
          <a:lstStyle/>
          <a:p>
            <a:pPr marL="358775" lvl="2" defTabSz="762000">
              <a:buFont typeface="Wingdings" pitchFamily="2" charset="2"/>
              <a:buChar char="ü"/>
              <a:tabLst>
                <a:tab pos="96838" algn="l"/>
              </a:tabLst>
            </a:pPr>
            <a:r>
              <a:rPr lang="en-US" sz="2000" b="0" baseline="0"/>
              <a:t> Results of T</a:t>
            </a:r>
            <a:r>
              <a:rPr lang="en-US" sz="2000" b="0" baseline="-25000"/>
              <a:t>liq</a:t>
            </a:r>
            <a:r>
              <a:rPr lang="en-US" sz="2000" b="0" baseline="0"/>
              <a:t> </a:t>
            </a:r>
            <a:r>
              <a:rPr lang="en-GB" sz="2000" b="0" baseline="0"/>
              <a:t>measurements: </a:t>
            </a:r>
            <a:r>
              <a:rPr lang="en-US" sz="2000" b="0" baseline="0"/>
              <a:t>2055</a:t>
            </a:r>
            <a:r>
              <a:rPr lang="ru-RU" sz="2000" b="0" baseline="0"/>
              <a:t>, </a:t>
            </a:r>
            <a:r>
              <a:rPr lang="en-GB" sz="2000" b="0" baseline="0"/>
              <a:t>2083, 2092, 2079</a:t>
            </a:r>
            <a:r>
              <a:rPr lang="en-GB" sz="2000" b="0"/>
              <a:t>o</a:t>
            </a:r>
            <a:r>
              <a:rPr lang="en-US" sz="2000" b="0" baseline="0"/>
              <a:t>C</a:t>
            </a:r>
            <a:endParaRPr lang="en-GB" sz="2000" b="0" baseline="0"/>
          </a:p>
        </p:txBody>
      </p:sp>
      <p:sp>
        <p:nvSpPr>
          <p:cNvPr id="849933" name="Line 5"/>
          <p:cNvSpPr>
            <a:spLocks noChangeShapeType="1"/>
          </p:cNvSpPr>
          <p:nvPr/>
        </p:nvSpPr>
        <p:spPr bwMode="auto">
          <a:xfrm>
            <a:off x="4819650" y="3097213"/>
            <a:ext cx="0" cy="0"/>
          </a:xfrm>
          <a:prstGeom prst="line">
            <a:avLst/>
          </a:prstGeom>
          <a:noFill/>
          <a:ln w="28575"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849934" name="Line 6"/>
          <p:cNvSpPr>
            <a:spLocks noChangeShapeType="1"/>
          </p:cNvSpPr>
          <p:nvPr/>
        </p:nvSpPr>
        <p:spPr bwMode="auto">
          <a:xfrm>
            <a:off x="4743450" y="2898775"/>
            <a:ext cx="0" cy="0"/>
          </a:xfrm>
          <a:prstGeom prst="line">
            <a:avLst/>
          </a:prstGeom>
          <a:noFill/>
          <a:ln w="28575"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49935" name="Rectangle 13"/>
          <p:cNvSpPr>
            <a:spLocks noChangeArrowheads="1"/>
          </p:cNvSpPr>
          <p:nvPr/>
        </p:nvSpPr>
        <p:spPr bwMode="auto">
          <a:xfrm>
            <a:off x="4759325" y="1698625"/>
            <a:ext cx="1895475" cy="1495425"/>
          </a:xfrm>
          <a:prstGeom prst="rect">
            <a:avLst/>
          </a:prstGeom>
          <a:noFill/>
          <a:ln w="28575" algn="ctr">
            <a:solidFill>
              <a:srgbClr val="FF33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nchor="ctr"/>
          <a:lstStyle/>
          <a:p>
            <a:endParaRPr lang="ru-RU" baseline="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4A6C1E22-7B72-4BD4-A015-0BC82AC590D7}" type="slidenum">
              <a:rPr lang="en-GB"/>
              <a:pPr/>
              <a:t>17</a:t>
            </a:fld>
            <a:endParaRPr lang="en-GB"/>
          </a:p>
        </p:txBody>
      </p:sp>
      <p:sp>
        <p:nvSpPr>
          <p:cNvPr id="852994" name="Rectangle 25"/>
          <p:cNvSpPr>
            <a:spLocks noChangeArrowheads="1"/>
          </p:cNvSpPr>
          <p:nvPr/>
        </p:nvSpPr>
        <p:spPr bwMode="auto">
          <a:xfrm>
            <a:off x="763588" y="876300"/>
            <a:ext cx="550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spAutoFit/>
          </a:bodyPr>
          <a:lstStyle/>
          <a:p>
            <a:pPr algn="ctr">
              <a:buFont typeface="Wingdings" pitchFamily="2" charset="2"/>
              <a:buChar char="Ø"/>
            </a:pPr>
            <a:r>
              <a:rPr lang="en-US" sz="2400" baseline="0">
                <a:solidFill>
                  <a:srgbClr val="990033"/>
                </a:solidFill>
              </a:rPr>
              <a:t>Chemical analysis of melt samples</a:t>
            </a:r>
            <a:endParaRPr lang="en-GB" sz="2400" baseline="0">
              <a:solidFill>
                <a:srgbClr val="993300"/>
              </a:solidFill>
            </a:endParaRPr>
          </a:p>
        </p:txBody>
      </p:sp>
      <p:sp>
        <p:nvSpPr>
          <p:cNvPr id="852995" name="Rectangle 38"/>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a:t>
            </a:r>
            <a:r>
              <a:rPr lang="en-US" sz="3200" baseline="0">
                <a:solidFill>
                  <a:srgbClr val="000099"/>
                </a:solidFill>
              </a:rPr>
              <a:t>–FeO–SiO</a:t>
            </a:r>
            <a:r>
              <a:rPr lang="en-US" sz="3200" baseline="-25000">
                <a:solidFill>
                  <a:srgbClr val="000099"/>
                </a:solidFill>
              </a:rPr>
              <a:t>2</a:t>
            </a:r>
            <a:r>
              <a:rPr lang="ru-RU" sz="3200" baseline="0">
                <a:solidFill>
                  <a:srgbClr val="000099"/>
                </a:solidFill>
              </a:rPr>
              <a:t> </a:t>
            </a:r>
            <a:r>
              <a:rPr lang="en-US" sz="3200" baseline="0">
                <a:solidFill>
                  <a:srgbClr val="000099"/>
                </a:solidFill>
                <a:ea typeface="Arial Unicode MS" pitchFamily="34" charset="-128"/>
                <a:cs typeface="Arial Unicode MS" pitchFamily="34" charset="-128"/>
              </a:rPr>
              <a:t>system: </a:t>
            </a:r>
            <a:r>
              <a:rPr lang="en-US" sz="3200" baseline="0">
                <a:solidFill>
                  <a:srgbClr val="000099"/>
                </a:solidFill>
              </a:rPr>
              <a:t>PRS 13 test results (</a:t>
            </a:r>
            <a:r>
              <a:rPr lang="ru-RU" sz="3200" baseline="0">
                <a:solidFill>
                  <a:srgbClr val="000099"/>
                </a:solidFill>
              </a:rPr>
              <a:t>3</a:t>
            </a:r>
            <a:r>
              <a:rPr lang="en-US" sz="3200" baseline="0">
                <a:solidFill>
                  <a:srgbClr val="000099"/>
                </a:solidFill>
              </a:rPr>
              <a:t>) </a:t>
            </a:r>
            <a:endParaRPr lang="ru-RU" sz="3200" baseline="0">
              <a:solidFill>
                <a:srgbClr val="000099"/>
              </a:solidFill>
            </a:endParaRPr>
          </a:p>
        </p:txBody>
      </p:sp>
      <p:graphicFrame>
        <p:nvGraphicFramePr>
          <p:cNvPr id="852996" name="Object 39"/>
          <p:cNvGraphicFramePr>
            <a:graphicFrameLocks noChangeAspect="1"/>
          </p:cNvGraphicFramePr>
          <p:nvPr/>
        </p:nvGraphicFramePr>
        <p:xfrm>
          <a:off x="558800" y="1765300"/>
          <a:ext cx="8077200" cy="3263900"/>
        </p:xfrm>
        <a:graphic>
          <a:graphicData uri="http://schemas.openxmlformats.org/presentationml/2006/ole">
            <mc:AlternateContent xmlns:mc="http://schemas.openxmlformats.org/markup-compatibility/2006">
              <mc:Choice xmlns:v="urn:schemas-microsoft-com:vml" Requires="v">
                <p:oleObj spid="_x0000_s852998" name="Документ" r:id="rId4" imgW="7570324" imgH="3055374" progId="Word.Document.8">
                  <p:embed/>
                </p:oleObj>
              </mc:Choice>
              <mc:Fallback>
                <p:oleObj name="Документ" r:id="rId4" imgW="7570324" imgH="3055374" progId="Word.Document.8">
                  <p:embed/>
                  <p:pic>
                    <p:nvPicPr>
                      <p:cNvPr id="0" name="Object 39"/>
                      <p:cNvPicPr>
                        <a:picLocks noChangeAspect="1" noChangeArrowheads="1"/>
                      </p:cNvPicPr>
                      <p:nvPr/>
                    </p:nvPicPr>
                    <p:blipFill>
                      <a:blip r:embed="rId5">
                        <a:extLst>
                          <a:ext uri="{28A0092B-C50C-407E-A947-70E740481C1C}">
                            <a14:useLocalDpi xmlns:a14="http://schemas.microsoft.com/office/drawing/2010/main" val="0"/>
                          </a:ext>
                        </a:extLst>
                      </a:blip>
                      <a:srcRect l="3584" r="9084" b="19241"/>
                      <a:stretch>
                        <a:fillRect/>
                      </a:stretch>
                    </p:blipFill>
                    <p:spPr bwMode="auto">
                      <a:xfrm>
                        <a:off x="558800" y="1765300"/>
                        <a:ext cx="8077200" cy="32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2997" name="Rectangle 5"/>
          <p:cNvSpPr>
            <a:spLocks noChangeArrowheads="1"/>
          </p:cNvSpPr>
          <p:nvPr/>
        </p:nvSpPr>
        <p:spPr bwMode="auto">
          <a:xfrm>
            <a:off x="571500" y="4724400"/>
            <a:ext cx="82677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p>
            <a:r>
              <a:rPr lang="en-BZ" sz="2000" baseline="0"/>
              <a:t>In progress</a:t>
            </a:r>
            <a:r>
              <a:rPr lang="ru-RU" sz="2000" baseline="0"/>
              <a:t>:</a:t>
            </a:r>
          </a:p>
          <a:p>
            <a:r>
              <a:rPr lang="ru-RU" sz="2000" baseline="0"/>
              <a:t>	- </a:t>
            </a:r>
            <a:r>
              <a:rPr lang="en-US" sz="2000" baseline="0"/>
              <a:t>SEM/EDX analysis of melt samples</a:t>
            </a:r>
            <a:r>
              <a:rPr lang="ru-RU" sz="2000" baseline="0"/>
              <a:t>;</a:t>
            </a:r>
          </a:p>
          <a:p>
            <a:r>
              <a:rPr lang="ru-RU" sz="2000" baseline="0"/>
              <a:t>	- </a:t>
            </a:r>
            <a:r>
              <a:rPr lang="en-US" sz="2000" baseline="0"/>
              <a:t>chemical analysis of other fused products </a:t>
            </a:r>
            <a:r>
              <a:rPr lang="ru-RU" sz="2000" baseline="0"/>
              <a:t>(</a:t>
            </a:r>
            <a:r>
              <a:rPr lang="en-US" sz="2000" baseline="0"/>
              <a:t>ingot, crusts,</a:t>
            </a:r>
            <a:br>
              <a:rPr lang="en-US" sz="2000" baseline="0"/>
            </a:br>
            <a:r>
              <a:rPr lang="en-US" sz="2000" baseline="0"/>
              <a:t>               dry spillages  	and aerosols</a:t>
            </a:r>
            <a:r>
              <a:rPr lang="ru-RU" sz="2000" baseline="0"/>
              <a:t>) </a:t>
            </a:r>
            <a:r>
              <a:rPr lang="en-US" sz="2000" baseline="0"/>
              <a:t>for composing the elemental</a:t>
            </a:r>
            <a:br>
              <a:rPr lang="en-US" sz="2000" baseline="0"/>
            </a:br>
            <a:r>
              <a:rPr lang="en-US" sz="2000" baseline="0"/>
              <a:t>               material balance</a:t>
            </a: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6AF2592D-EF15-4F24-8E7A-53210E7A4327}" type="slidenum">
              <a:rPr lang="en-GB"/>
              <a:pPr/>
              <a:t>18</a:t>
            </a:fld>
            <a:endParaRPr lang="en-GB"/>
          </a:p>
        </p:txBody>
      </p:sp>
      <p:grpSp>
        <p:nvGrpSpPr>
          <p:cNvPr id="855042" name="Group 2"/>
          <p:cNvGrpSpPr>
            <a:grpSpLocks/>
          </p:cNvGrpSpPr>
          <p:nvPr/>
        </p:nvGrpSpPr>
        <p:grpSpPr bwMode="auto">
          <a:xfrm>
            <a:off x="176213" y="1262063"/>
            <a:ext cx="8751887" cy="1728787"/>
            <a:chOff x="176" y="952"/>
            <a:chExt cx="5513" cy="1089"/>
          </a:xfrm>
        </p:grpSpPr>
        <p:pic>
          <p:nvPicPr>
            <p:cNvPr id="855043" name="Picture 3" descr="GPRS45 PRS13 2 proba n3 copy"/>
            <p:cNvPicPr>
              <a:picLocks noChangeAspect="1" noChangeArrowheads="1"/>
            </p:cNvPicPr>
            <p:nvPr/>
          </p:nvPicPr>
          <p:blipFill>
            <a:blip r:embed="rId3">
              <a:extLst>
                <a:ext uri="{28A0092B-C50C-407E-A947-70E740481C1C}">
                  <a14:useLocalDpi xmlns:a14="http://schemas.microsoft.com/office/drawing/2010/main" val="0"/>
                </a:ext>
              </a:extLst>
            </a:blip>
            <a:srcRect r="24623" b="43217"/>
            <a:stretch>
              <a:fillRect/>
            </a:stretch>
          </p:blipFill>
          <p:spPr bwMode="auto">
            <a:xfrm>
              <a:off x="176" y="958"/>
              <a:ext cx="1908" cy="1078"/>
            </a:xfrm>
            <a:prstGeom prst="rect">
              <a:avLst/>
            </a:prstGeom>
            <a:noFill/>
            <a:extLst>
              <a:ext uri="{909E8E84-426E-40DD-AFC4-6F175D3DCCD1}">
                <a14:hiddenFill xmlns:a14="http://schemas.microsoft.com/office/drawing/2010/main">
                  <a:solidFill>
                    <a:srgbClr val="FFFFFF"/>
                  </a:solidFill>
                </a14:hiddenFill>
              </a:ext>
            </a:extLst>
          </p:spPr>
        </p:pic>
        <p:pic>
          <p:nvPicPr>
            <p:cNvPr id="855044" name="Picture 4" descr="GPRS45 PRS13 2 proba n4 copy"/>
            <p:cNvPicPr>
              <a:picLocks noChangeAspect="1" noChangeArrowheads="1"/>
            </p:cNvPicPr>
            <p:nvPr/>
          </p:nvPicPr>
          <p:blipFill>
            <a:blip r:embed="rId4">
              <a:extLst>
                <a:ext uri="{28A0092B-C50C-407E-A947-70E740481C1C}">
                  <a14:useLocalDpi xmlns:a14="http://schemas.microsoft.com/office/drawing/2010/main" val="0"/>
                </a:ext>
              </a:extLst>
            </a:blip>
            <a:srcRect r="24883" b="43159"/>
            <a:stretch>
              <a:fillRect/>
            </a:stretch>
          </p:blipFill>
          <p:spPr bwMode="auto">
            <a:xfrm>
              <a:off x="2081" y="952"/>
              <a:ext cx="1890" cy="1089"/>
            </a:xfrm>
            <a:prstGeom prst="rect">
              <a:avLst/>
            </a:prstGeom>
            <a:noFill/>
            <a:extLst>
              <a:ext uri="{909E8E84-426E-40DD-AFC4-6F175D3DCCD1}">
                <a14:hiddenFill xmlns:a14="http://schemas.microsoft.com/office/drawing/2010/main">
                  <a:solidFill>
                    <a:srgbClr val="FFFFFF"/>
                  </a:solidFill>
                </a14:hiddenFill>
              </a:ext>
            </a:extLst>
          </p:spPr>
        </p:pic>
        <p:pic>
          <p:nvPicPr>
            <p:cNvPr id="855045" name="Picture 5" descr="GPRS45 PRS13 2 proba n6 copy"/>
            <p:cNvPicPr>
              <a:picLocks noChangeAspect="1" noChangeArrowheads="1"/>
            </p:cNvPicPr>
            <p:nvPr/>
          </p:nvPicPr>
          <p:blipFill>
            <a:blip r:embed="rId5">
              <a:extLst>
                <a:ext uri="{28A0092B-C50C-407E-A947-70E740481C1C}">
                  <a14:useLocalDpi xmlns:a14="http://schemas.microsoft.com/office/drawing/2010/main" val="0"/>
                </a:ext>
              </a:extLst>
            </a:blip>
            <a:srcRect r="27350" b="45859"/>
            <a:stretch>
              <a:fillRect/>
            </a:stretch>
          </p:blipFill>
          <p:spPr bwMode="auto">
            <a:xfrm>
              <a:off x="3792" y="954"/>
              <a:ext cx="1897" cy="1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5046" name="Group 6"/>
          <p:cNvGrpSpPr>
            <a:grpSpLocks/>
          </p:cNvGrpSpPr>
          <p:nvPr/>
        </p:nvGrpSpPr>
        <p:grpSpPr bwMode="auto">
          <a:xfrm>
            <a:off x="574675" y="3257550"/>
            <a:ext cx="5940425" cy="1628775"/>
            <a:chOff x="404" y="2416"/>
            <a:chExt cx="3742" cy="1026"/>
          </a:xfrm>
        </p:grpSpPr>
        <p:pic>
          <p:nvPicPr>
            <p:cNvPr id="855047" name="Picture 7" descr="GPRS45 PRS13 2 proba n7 copy"/>
            <p:cNvPicPr>
              <a:picLocks noChangeAspect="1" noChangeArrowheads="1"/>
            </p:cNvPicPr>
            <p:nvPr/>
          </p:nvPicPr>
          <p:blipFill>
            <a:blip r:embed="rId6">
              <a:extLst>
                <a:ext uri="{28A0092B-C50C-407E-A947-70E740481C1C}">
                  <a14:useLocalDpi xmlns:a14="http://schemas.microsoft.com/office/drawing/2010/main" val="0"/>
                </a:ext>
              </a:extLst>
            </a:blip>
            <a:srcRect r="26445" b="48232"/>
            <a:stretch>
              <a:fillRect/>
            </a:stretch>
          </p:blipFill>
          <p:spPr bwMode="auto">
            <a:xfrm>
              <a:off x="404" y="2420"/>
              <a:ext cx="1883" cy="1022"/>
            </a:xfrm>
            <a:prstGeom prst="rect">
              <a:avLst/>
            </a:prstGeom>
            <a:noFill/>
            <a:extLst>
              <a:ext uri="{909E8E84-426E-40DD-AFC4-6F175D3DCCD1}">
                <a14:hiddenFill xmlns:a14="http://schemas.microsoft.com/office/drawing/2010/main">
                  <a:solidFill>
                    <a:srgbClr val="FFFFFF"/>
                  </a:solidFill>
                </a14:hiddenFill>
              </a:ext>
            </a:extLst>
          </p:spPr>
        </p:pic>
        <p:pic>
          <p:nvPicPr>
            <p:cNvPr id="855048" name="Picture 8" descr="GPRS45 PRS13 2 proba n9 copy"/>
            <p:cNvPicPr>
              <a:picLocks noChangeAspect="1" noChangeArrowheads="1"/>
            </p:cNvPicPr>
            <p:nvPr/>
          </p:nvPicPr>
          <p:blipFill>
            <a:blip r:embed="rId7">
              <a:extLst>
                <a:ext uri="{28A0092B-C50C-407E-A947-70E740481C1C}">
                  <a14:useLocalDpi xmlns:a14="http://schemas.microsoft.com/office/drawing/2010/main" val="0"/>
                </a:ext>
              </a:extLst>
            </a:blip>
            <a:srcRect r="25551" b="45668"/>
            <a:stretch>
              <a:fillRect/>
            </a:stretch>
          </p:blipFill>
          <p:spPr bwMode="auto">
            <a:xfrm>
              <a:off x="2282" y="2416"/>
              <a:ext cx="1864" cy="1020"/>
            </a:xfrm>
            <a:prstGeom prst="rect">
              <a:avLst/>
            </a:prstGeom>
            <a:noFill/>
            <a:extLst>
              <a:ext uri="{909E8E84-426E-40DD-AFC4-6F175D3DCCD1}">
                <a14:hiddenFill xmlns:a14="http://schemas.microsoft.com/office/drawing/2010/main">
                  <a:solidFill>
                    <a:srgbClr val="FFFFFF"/>
                  </a:solidFill>
                </a14:hiddenFill>
              </a:ext>
            </a:extLst>
          </p:spPr>
        </p:pic>
      </p:grpSp>
      <p:sp>
        <p:nvSpPr>
          <p:cNvPr id="855050" name="Text Box 10"/>
          <p:cNvSpPr txBox="1">
            <a:spLocks noChangeArrowheads="1"/>
          </p:cNvSpPr>
          <p:nvPr/>
        </p:nvSpPr>
        <p:spPr bwMode="auto">
          <a:xfrm>
            <a:off x="0" y="571500"/>
            <a:ext cx="864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buFont typeface="Wingdings" pitchFamily="2" charset="2"/>
              <a:buChar char="Ø"/>
            </a:pPr>
            <a:r>
              <a:rPr lang="en-US" baseline="0">
                <a:solidFill>
                  <a:srgbClr val="990033"/>
                </a:solidFill>
                <a:latin typeface="Arial" pitchFamily="34" charset="0"/>
              </a:rPr>
              <a:t>T</a:t>
            </a:r>
            <a:r>
              <a:rPr lang="en-US" baseline="-25000">
                <a:solidFill>
                  <a:srgbClr val="990033"/>
                </a:solidFill>
                <a:latin typeface="Arial" pitchFamily="34" charset="0"/>
              </a:rPr>
              <a:t>liq</a:t>
            </a:r>
            <a:r>
              <a:rPr lang="en-US" baseline="0">
                <a:solidFill>
                  <a:srgbClr val="990033"/>
                </a:solidFill>
                <a:latin typeface="Arial" pitchFamily="34" charset="0"/>
              </a:rPr>
              <a:t> and T</a:t>
            </a:r>
            <a:r>
              <a:rPr lang="en-US" baseline="-25000">
                <a:solidFill>
                  <a:srgbClr val="990033"/>
                </a:solidFill>
                <a:latin typeface="Arial" pitchFamily="34" charset="0"/>
              </a:rPr>
              <a:t>sol</a:t>
            </a:r>
            <a:r>
              <a:rPr lang="en-US" baseline="0">
                <a:solidFill>
                  <a:srgbClr val="990033"/>
                </a:solidFill>
                <a:latin typeface="Arial" pitchFamily="34" charset="0"/>
              </a:rPr>
              <a:t> determination in the Galakhov microfurnace</a:t>
            </a:r>
            <a:endParaRPr lang="ru-RU" baseline="0">
              <a:solidFill>
                <a:srgbClr val="990033"/>
              </a:solidFill>
              <a:latin typeface="Arial" pitchFamily="34" charset="0"/>
            </a:endParaRPr>
          </a:p>
        </p:txBody>
      </p:sp>
      <p:sp>
        <p:nvSpPr>
          <p:cNvPr id="855051" name="Text Box 11"/>
          <p:cNvSpPr txBox="1">
            <a:spLocks noChangeArrowheads="1"/>
          </p:cNvSpPr>
          <p:nvPr/>
        </p:nvSpPr>
        <p:spPr bwMode="auto">
          <a:xfrm>
            <a:off x="3830638" y="954088"/>
            <a:ext cx="1719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800" baseline="0">
                <a:latin typeface="Arial" pitchFamily="34" charset="0"/>
              </a:rPr>
              <a:t>Sample 2</a:t>
            </a:r>
            <a:endParaRPr lang="ru-RU" sz="1800" baseline="0">
              <a:latin typeface="Arial" pitchFamily="34" charset="0"/>
            </a:endParaRPr>
          </a:p>
        </p:txBody>
      </p:sp>
      <p:sp>
        <p:nvSpPr>
          <p:cNvPr id="855052" name="Text Box 12"/>
          <p:cNvSpPr txBox="1">
            <a:spLocks noChangeArrowheads="1"/>
          </p:cNvSpPr>
          <p:nvPr/>
        </p:nvSpPr>
        <p:spPr bwMode="auto">
          <a:xfrm>
            <a:off x="1309688" y="2981325"/>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baseline="0">
                <a:solidFill>
                  <a:schemeClr val="accent2"/>
                </a:solidFill>
                <a:latin typeface="Arial" pitchFamily="34" charset="0"/>
              </a:rPr>
              <a:t>1</a:t>
            </a:r>
            <a:r>
              <a:rPr lang="en-US" sz="1400" baseline="0">
                <a:solidFill>
                  <a:schemeClr val="accent2"/>
                </a:solidFill>
                <a:latin typeface="Arial" pitchFamily="34" charset="0"/>
              </a:rPr>
              <a:t>7</a:t>
            </a:r>
            <a:r>
              <a:rPr lang="ru-RU" sz="1400" baseline="0">
                <a:solidFill>
                  <a:schemeClr val="accent2"/>
                </a:solidFill>
                <a:latin typeface="Arial" pitchFamily="34" charset="0"/>
              </a:rPr>
              <a:t>04</a:t>
            </a:r>
            <a:r>
              <a:rPr lang="en-US" sz="1400" baseline="0">
                <a:solidFill>
                  <a:schemeClr val="accent2"/>
                </a:solidFill>
                <a:latin typeface="Arial" pitchFamily="34" charset="0"/>
                <a:sym typeface="Symbol" pitchFamily="18" charset="2"/>
              </a:rPr>
              <a:t>C</a:t>
            </a:r>
          </a:p>
        </p:txBody>
      </p:sp>
      <p:sp>
        <p:nvSpPr>
          <p:cNvPr id="855053" name="Text Box 13"/>
          <p:cNvSpPr txBox="1">
            <a:spLocks noChangeArrowheads="1"/>
          </p:cNvSpPr>
          <p:nvPr/>
        </p:nvSpPr>
        <p:spPr bwMode="auto">
          <a:xfrm>
            <a:off x="4203700" y="30099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baseline="0">
                <a:solidFill>
                  <a:schemeClr val="accent2"/>
                </a:solidFill>
                <a:latin typeface="Arial" pitchFamily="34" charset="0"/>
              </a:rPr>
              <a:t>1</a:t>
            </a:r>
            <a:r>
              <a:rPr lang="en-US" sz="1400" baseline="0">
                <a:solidFill>
                  <a:schemeClr val="accent2"/>
                </a:solidFill>
                <a:latin typeface="Arial" pitchFamily="34" charset="0"/>
              </a:rPr>
              <a:t>7</a:t>
            </a:r>
            <a:r>
              <a:rPr lang="ru-RU" sz="1400" baseline="0">
                <a:solidFill>
                  <a:schemeClr val="accent2"/>
                </a:solidFill>
                <a:latin typeface="Arial" pitchFamily="34" charset="0"/>
              </a:rPr>
              <a:t>55</a:t>
            </a:r>
            <a:r>
              <a:rPr lang="en-US" sz="1400" baseline="0">
                <a:solidFill>
                  <a:schemeClr val="accent2"/>
                </a:solidFill>
                <a:latin typeface="Arial" pitchFamily="34" charset="0"/>
                <a:sym typeface="Symbol" pitchFamily="18" charset="2"/>
              </a:rPr>
              <a:t>C</a:t>
            </a:r>
          </a:p>
        </p:txBody>
      </p:sp>
      <p:sp>
        <p:nvSpPr>
          <p:cNvPr id="855054" name="Text Box 14"/>
          <p:cNvSpPr txBox="1">
            <a:spLocks noChangeArrowheads="1"/>
          </p:cNvSpPr>
          <p:nvPr/>
        </p:nvSpPr>
        <p:spPr bwMode="auto">
          <a:xfrm>
            <a:off x="7177088" y="2982913"/>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baseline="0">
                <a:solidFill>
                  <a:schemeClr val="accent2"/>
                </a:solidFill>
                <a:latin typeface="Arial" pitchFamily="34" charset="0"/>
              </a:rPr>
              <a:t>1</a:t>
            </a:r>
            <a:r>
              <a:rPr lang="en-US" sz="1400" baseline="0">
                <a:solidFill>
                  <a:schemeClr val="accent2"/>
                </a:solidFill>
                <a:latin typeface="Arial" pitchFamily="34" charset="0"/>
              </a:rPr>
              <a:t>8</a:t>
            </a:r>
            <a:r>
              <a:rPr lang="ru-RU" sz="1400" baseline="0">
                <a:solidFill>
                  <a:schemeClr val="accent2"/>
                </a:solidFill>
                <a:latin typeface="Arial" pitchFamily="34" charset="0"/>
              </a:rPr>
              <a:t>46</a:t>
            </a:r>
            <a:r>
              <a:rPr lang="en-US" sz="1400" baseline="0">
                <a:solidFill>
                  <a:schemeClr val="accent2"/>
                </a:solidFill>
                <a:latin typeface="Arial" pitchFamily="34" charset="0"/>
                <a:sym typeface="Symbol" pitchFamily="18" charset="2"/>
              </a:rPr>
              <a:t>C</a:t>
            </a:r>
          </a:p>
        </p:txBody>
      </p:sp>
      <p:sp>
        <p:nvSpPr>
          <p:cNvPr id="855055" name="Text Box 15"/>
          <p:cNvSpPr txBox="1">
            <a:spLocks noChangeArrowheads="1"/>
          </p:cNvSpPr>
          <p:nvPr/>
        </p:nvSpPr>
        <p:spPr bwMode="auto">
          <a:xfrm>
            <a:off x="1306513" y="4906963"/>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baseline="0">
                <a:solidFill>
                  <a:schemeClr val="accent2"/>
                </a:solidFill>
                <a:latin typeface="Arial" pitchFamily="34" charset="0"/>
              </a:rPr>
              <a:t>1898</a:t>
            </a:r>
            <a:r>
              <a:rPr lang="en-US" sz="1400" baseline="0">
                <a:solidFill>
                  <a:schemeClr val="accent2"/>
                </a:solidFill>
                <a:latin typeface="Arial" pitchFamily="34" charset="0"/>
                <a:sym typeface="Symbol" pitchFamily="18" charset="2"/>
              </a:rPr>
              <a:t>C</a:t>
            </a:r>
          </a:p>
        </p:txBody>
      </p:sp>
      <p:sp>
        <p:nvSpPr>
          <p:cNvPr id="855056" name="Text Box 16"/>
          <p:cNvSpPr txBox="1">
            <a:spLocks noChangeArrowheads="1"/>
          </p:cNvSpPr>
          <p:nvPr/>
        </p:nvSpPr>
        <p:spPr bwMode="auto">
          <a:xfrm>
            <a:off x="4424363" y="4865688"/>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aseline="0">
                <a:solidFill>
                  <a:schemeClr val="accent2"/>
                </a:solidFill>
                <a:latin typeface="Arial" pitchFamily="34" charset="0"/>
              </a:rPr>
              <a:t>20</a:t>
            </a:r>
            <a:r>
              <a:rPr lang="ru-RU" sz="1400" baseline="0">
                <a:solidFill>
                  <a:schemeClr val="accent2"/>
                </a:solidFill>
                <a:latin typeface="Arial" pitchFamily="34" charset="0"/>
              </a:rPr>
              <a:t>17</a:t>
            </a:r>
            <a:r>
              <a:rPr lang="en-US" sz="1400" baseline="0">
                <a:solidFill>
                  <a:schemeClr val="accent2"/>
                </a:solidFill>
                <a:latin typeface="Arial" pitchFamily="34" charset="0"/>
                <a:sym typeface="Symbol" pitchFamily="18" charset="2"/>
              </a:rPr>
              <a:t>C</a:t>
            </a:r>
          </a:p>
        </p:txBody>
      </p:sp>
      <p:sp>
        <p:nvSpPr>
          <p:cNvPr id="855057" name="Rectangle 17"/>
          <p:cNvSpPr>
            <a:spLocks noChangeArrowheads="1"/>
          </p:cNvSpPr>
          <p:nvPr/>
        </p:nvSpPr>
        <p:spPr bwMode="auto">
          <a:xfrm>
            <a:off x="371475" y="5197475"/>
            <a:ext cx="844391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p>
            <a:pPr>
              <a:lnSpc>
                <a:spcPct val="110000"/>
              </a:lnSpc>
              <a:spcBef>
                <a:spcPct val="10000"/>
              </a:spcBef>
              <a:buFont typeface="Wingdings" pitchFamily="2" charset="2"/>
              <a:buChar char="ь"/>
            </a:pPr>
            <a:r>
              <a:rPr lang="en-US" sz="1600" baseline="0"/>
              <a:t>Visual polythermal analysis in the Galakhov microfurnace T</a:t>
            </a:r>
            <a:r>
              <a:rPr lang="en-US" sz="1600" baseline="-25000"/>
              <a:t>sol</a:t>
            </a:r>
            <a:r>
              <a:rPr lang="ru-RU" sz="1600" baseline="0"/>
              <a:t>=</a:t>
            </a:r>
            <a:r>
              <a:rPr lang="en-US" sz="1600" baseline="0"/>
              <a:t> 17</a:t>
            </a:r>
            <a:r>
              <a:rPr lang="ru-RU" sz="1600" baseline="0"/>
              <a:t>55</a:t>
            </a:r>
            <a:r>
              <a:rPr lang="en-US" sz="1600" baseline="0">
                <a:sym typeface="Symbol" pitchFamily="18" charset="2"/>
              </a:rPr>
              <a:t></a:t>
            </a:r>
            <a:r>
              <a:rPr lang="ru-RU" sz="1600" baseline="0">
                <a:sym typeface="Symbol" pitchFamily="18" charset="2"/>
              </a:rPr>
              <a:t>С</a:t>
            </a:r>
            <a:r>
              <a:rPr lang="en-US" sz="1600" baseline="0">
                <a:sym typeface="Symbol" pitchFamily="18" charset="2"/>
              </a:rPr>
              <a:t>; </a:t>
            </a:r>
            <a:r>
              <a:rPr lang="en-US" sz="1600" baseline="0"/>
              <a:t>T</a:t>
            </a:r>
            <a:r>
              <a:rPr lang="en-US" sz="1600" baseline="-25000"/>
              <a:t>liq</a:t>
            </a:r>
            <a:r>
              <a:rPr lang="ru-RU" sz="1600" baseline="0"/>
              <a:t>=</a:t>
            </a:r>
            <a:r>
              <a:rPr lang="en-US" sz="1600" baseline="0"/>
              <a:t>20</a:t>
            </a:r>
            <a:r>
              <a:rPr lang="ru-RU" sz="1600" baseline="0"/>
              <a:t>17</a:t>
            </a:r>
            <a:r>
              <a:rPr lang="en-US" sz="1600" baseline="0">
                <a:sym typeface="Symbol" pitchFamily="18" charset="2"/>
              </a:rPr>
              <a:t></a:t>
            </a:r>
            <a:r>
              <a:rPr lang="ru-RU" sz="1600" baseline="0">
                <a:sym typeface="Symbol" pitchFamily="18" charset="2"/>
              </a:rPr>
              <a:t>С</a:t>
            </a:r>
          </a:p>
          <a:p>
            <a:pPr>
              <a:lnSpc>
                <a:spcPct val="110000"/>
              </a:lnSpc>
              <a:spcBef>
                <a:spcPct val="10000"/>
              </a:spcBef>
              <a:buFont typeface="Wingdings" pitchFamily="2" charset="2"/>
              <a:buChar char="ь"/>
            </a:pPr>
            <a:r>
              <a:rPr lang="en-US" sz="1600" baseline="0"/>
              <a:t>T</a:t>
            </a:r>
            <a:r>
              <a:rPr lang="en-US" sz="1600" baseline="-25000"/>
              <a:t>liq</a:t>
            </a:r>
            <a:r>
              <a:rPr lang="ru-RU" sz="1600" baseline="0"/>
              <a:t>, </a:t>
            </a:r>
            <a:r>
              <a:rPr lang="en-US" sz="1600" baseline="0"/>
              <a:t>determined by the VPA IMCC </a:t>
            </a:r>
            <a:r>
              <a:rPr lang="ru-RU" sz="1600" baseline="0"/>
              <a:t>(2083</a:t>
            </a:r>
            <a:r>
              <a:rPr lang="ru-RU" sz="1600" baseline="0">
                <a:sym typeface="Symbol" pitchFamily="18" charset="2"/>
              </a:rPr>
              <a:t>30</a:t>
            </a:r>
            <a:r>
              <a:rPr lang="en-US" sz="1600" baseline="0">
                <a:sym typeface="Symbol" pitchFamily="18" charset="2"/>
              </a:rPr>
              <a:t></a:t>
            </a:r>
            <a:r>
              <a:rPr lang="ru-RU" sz="1600" baseline="0">
                <a:sym typeface="Symbol" pitchFamily="18" charset="2"/>
              </a:rPr>
              <a:t>С)</a:t>
            </a:r>
            <a:r>
              <a:rPr lang="ru-RU" sz="1600" baseline="0"/>
              <a:t> </a:t>
            </a:r>
            <a:r>
              <a:rPr lang="en-US" sz="1600" baseline="0"/>
              <a:t>and by the Galakhov method</a:t>
            </a:r>
            <a:r>
              <a:rPr lang="ru-RU" sz="1600" baseline="0"/>
              <a:t> </a:t>
            </a:r>
            <a:r>
              <a:rPr lang="en-US" sz="1600" baseline="0"/>
              <a:t/>
            </a:r>
            <a:br>
              <a:rPr lang="en-US" sz="1600" baseline="0"/>
            </a:br>
            <a:r>
              <a:rPr lang="en-US" sz="1600" baseline="0"/>
              <a:t>   </a:t>
            </a:r>
            <a:r>
              <a:rPr lang="ru-RU" sz="1600" baseline="0"/>
              <a:t>(</a:t>
            </a:r>
            <a:r>
              <a:rPr lang="en-US" sz="1600" baseline="0"/>
              <a:t>20</a:t>
            </a:r>
            <a:r>
              <a:rPr lang="ru-RU" sz="1600" baseline="0"/>
              <a:t>17</a:t>
            </a:r>
            <a:r>
              <a:rPr lang="en-US" sz="1600" baseline="0">
                <a:sym typeface="Symbol" pitchFamily="18" charset="2"/>
              </a:rPr>
              <a:t></a:t>
            </a:r>
            <a:r>
              <a:rPr lang="ru-RU" sz="1600" baseline="0">
                <a:sym typeface="Symbol" pitchFamily="18" charset="2"/>
              </a:rPr>
              <a:t>С</a:t>
            </a:r>
            <a:r>
              <a:rPr lang="ru-RU" sz="1600" baseline="0"/>
              <a:t>) </a:t>
            </a:r>
            <a:r>
              <a:rPr lang="en-US" sz="1600" baseline="0"/>
              <a:t>for the composition in question differ by </a:t>
            </a:r>
            <a:r>
              <a:rPr lang="ru-RU" sz="1600" baseline="0"/>
              <a:t>66</a:t>
            </a:r>
            <a:r>
              <a:rPr lang="ru-RU" sz="1600" baseline="0">
                <a:sym typeface="Symbol" pitchFamily="18" charset="2"/>
              </a:rPr>
              <a:t></a:t>
            </a:r>
            <a:r>
              <a:rPr lang="ru-RU" sz="1600" baseline="0"/>
              <a:t>С, </a:t>
            </a:r>
            <a:r>
              <a:rPr lang="en-US" sz="1600" baseline="0"/>
              <a:t>presumably, due to the</a:t>
            </a:r>
            <a:br>
              <a:rPr lang="en-US" sz="1600" baseline="0"/>
            </a:br>
            <a:r>
              <a:rPr lang="en-US" sz="1600" baseline="0"/>
              <a:t>   interaction of the sample with the holder in the Galakhov microfurnace</a:t>
            </a:r>
            <a:endParaRPr lang="ru-RU" sz="1600" baseline="0">
              <a:sym typeface="Symbol" pitchFamily="18" charset="2"/>
            </a:endParaRPr>
          </a:p>
        </p:txBody>
      </p:sp>
      <p:sp>
        <p:nvSpPr>
          <p:cNvPr id="855058" name="Text Box 18"/>
          <p:cNvSpPr txBox="1">
            <a:spLocks noChangeArrowheads="1"/>
          </p:cNvSpPr>
          <p:nvPr/>
        </p:nvSpPr>
        <p:spPr bwMode="auto">
          <a:xfrm>
            <a:off x="6951663" y="3733800"/>
            <a:ext cx="1736725" cy="303213"/>
          </a:xfrm>
          <a:prstGeom prst="rect">
            <a:avLst/>
          </a:prstGeom>
          <a:noFill/>
          <a:ln w="28575" algn="ctr">
            <a:pattFill prst="lgConfetti">
              <a:fgClr>
                <a:srgbClr val="FFFF00"/>
              </a:fgClr>
              <a:bgClr>
                <a:srgbClr val="990000"/>
              </a:bgClr>
            </a:patt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200" baseline="0">
                <a:latin typeface="Arial" pitchFamily="34" charset="0"/>
              </a:rPr>
              <a:t>Beginning of melting</a:t>
            </a:r>
            <a:endParaRPr lang="ru-RU" sz="1200" baseline="0">
              <a:latin typeface="Arial" pitchFamily="34" charset="0"/>
            </a:endParaRPr>
          </a:p>
        </p:txBody>
      </p:sp>
      <p:sp>
        <p:nvSpPr>
          <p:cNvPr id="855059" name="Line 19"/>
          <p:cNvSpPr>
            <a:spLocks noChangeShapeType="1"/>
          </p:cNvSpPr>
          <p:nvPr/>
        </p:nvSpPr>
        <p:spPr bwMode="auto">
          <a:xfrm flipH="1" flipV="1">
            <a:off x="5702300" y="2622550"/>
            <a:ext cx="1689100" cy="11049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55060" name="Text Box 18"/>
          <p:cNvSpPr txBox="1">
            <a:spLocks noChangeArrowheads="1"/>
          </p:cNvSpPr>
          <p:nvPr/>
        </p:nvSpPr>
        <p:spPr bwMode="auto">
          <a:xfrm>
            <a:off x="7015163" y="4597400"/>
            <a:ext cx="1681162" cy="303213"/>
          </a:xfrm>
          <a:prstGeom prst="rect">
            <a:avLst/>
          </a:prstGeom>
          <a:noFill/>
          <a:ln w="28575" algn="ctr">
            <a:pattFill prst="lgConfetti">
              <a:fgClr>
                <a:srgbClr val="FFFF00"/>
              </a:fgClr>
              <a:bgClr>
                <a:srgbClr val="990000"/>
              </a:bgClr>
            </a:patt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200" baseline="0">
                <a:latin typeface="Arial" pitchFamily="34" charset="0"/>
              </a:rPr>
              <a:t>Complete spreading</a:t>
            </a:r>
            <a:endParaRPr lang="ru-RU" sz="1200" baseline="0">
              <a:latin typeface="Arial" pitchFamily="34" charset="0"/>
            </a:endParaRPr>
          </a:p>
        </p:txBody>
      </p:sp>
      <p:sp>
        <p:nvSpPr>
          <p:cNvPr id="855061" name="Line 19"/>
          <p:cNvSpPr>
            <a:spLocks noChangeShapeType="1"/>
          </p:cNvSpPr>
          <p:nvPr/>
        </p:nvSpPr>
        <p:spPr bwMode="auto">
          <a:xfrm flipH="1" flipV="1">
            <a:off x="6477000" y="4565650"/>
            <a:ext cx="469900" cy="2159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855062" name="Rectangle 38"/>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 </a:t>
            </a:r>
            <a:r>
              <a:rPr lang="ru-RU" sz="3200" baseline="0">
                <a:solidFill>
                  <a:srgbClr val="000099"/>
                </a:solidFill>
              </a:rPr>
              <a:t>–</a:t>
            </a:r>
            <a:r>
              <a:rPr lang="en-US" sz="3200" baseline="0">
                <a:solidFill>
                  <a:srgbClr val="000099"/>
                </a:solidFill>
              </a:rPr>
              <a:t>FeO</a:t>
            </a:r>
            <a:r>
              <a:rPr lang="ru-RU" sz="3200" baseline="0">
                <a:solidFill>
                  <a:srgbClr val="000099"/>
                </a:solidFill>
              </a:rPr>
              <a:t>-</a:t>
            </a:r>
            <a:r>
              <a:rPr lang="en-US" sz="3200" baseline="0">
                <a:solidFill>
                  <a:srgbClr val="000099"/>
                </a:solidFill>
              </a:rPr>
              <a:t>SiO</a:t>
            </a:r>
            <a:r>
              <a:rPr lang="en-US" sz="3200" baseline="-25000">
                <a:solidFill>
                  <a:srgbClr val="000099"/>
                </a:solidFill>
              </a:rPr>
              <a:t>2</a:t>
            </a:r>
            <a:r>
              <a:rPr lang="ru-RU" sz="3200" baseline="0">
                <a:solidFill>
                  <a:srgbClr val="000099"/>
                </a:solidFill>
              </a:rPr>
              <a:t> </a:t>
            </a:r>
            <a:r>
              <a:rPr lang="en-US" sz="3200" baseline="0">
                <a:solidFill>
                  <a:srgbClr val="000099"/>
                </a:solidFill>
                <a:ea typeface="Arial Unicode MS" pitchFamily="34" charset="-128"/>
                <a:cs typeface="Arial Unicode MS" pitchFamily="34" charset="-128"/>
              </a:rPr>
              <a:t>system: </a:t>
            </a:r>
            <a:r>
              <a:rPr lang="en-US" sz="3200" baseline="0">
                <a:solidFill>
                  <a:srgbClr val="000099"/>
                </a:solidFill>
              </a:rPr>
              <a:t>PRS 13 test results (4) </a:t>
            </a:r>
            <a:endParaRPr lang="ru-RU" sz="3200" baseline="0">
              <a:solidFill>
                <a:srgbClr val="000099"/>
              </a:solidFill>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B6A2E412-2015-4479-9621-CB605946D4CF}" type="slidenum">
              <a:rPr lang="en-GB"/>
              <a:pPr/>
              <a:t>19</a:t>
            </a:fld>
            <a:endParaRPr lang="en-GB"/>
          </a:p>
        </p:txBody>
      </p:sp>
      <p:sp>
        <p:nvSpPr>
          <p:cNvPr id="908291" name="Rectangle 5"/>
          <p:cNvSpPr>
            <a:spLocks noChangeArrowheads="1"/>
          </p:cNvSpPr>
          <p:nvPr/>
        </p:nvSpPr>
        <p:spPr bwMode="auto">
          <a:xfrm>
            <a:off x="0" y="534988"/>
            <a:ext cx="56626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GB" sz="2000" baseline="0">
                <a:solidFill>
                  <a:srgbClr val="993300"/>
                </a:solidFill>
                <a:cs typeface="Times New Roman" pitchFamily="18" charset="0"/>
              </a:rPr>
              <a:t>Experimental objectives</a:t>
            </a:r>
            <a:endParaRPr lang="ru-RU" sz="2000" baseline="0">
              <a:solidFill>
                <a:srgbClr val="993300"/>
              </a:solidFill>
            </a:endParaRPr>
          </a:p>
        </p:txBody>
      </p:sp>
      <p:sp>
        <p:nvSpPr>
          <p:cNvPr id="908292" name="Rectangle 7"/>
          <p:cNvSpPr>
            <a:spLocks noChangeArrowheads="1"/>
          </p:cNvSpPr>
          <p:nvPr/>
        </p:nvSpPr>
        <p:spPr bwMode="auto">
          <a:xfrm>
            <a:off x="0" y="1485900"/>
            <a:ext cx="732472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000" baseline="0">
                <a:solidFill>
                  <a:srgbClr val="993300"/>
                </a:solidFill>
              </a:rPr>
              <a:t> Annealing, melting and quenching in the Galakhov</a:t>
            </a:r>
            <a:br>
              <a:rPr lang="en-US" sz="2000" baseline="0">
                <a:solidFill>
                  <a:srgbClr val="993300"/>
                </a:solidFill>
              </a:rPr>
            </a:br>
            <a:r>
              <a:rPr lang="en-US" sz="2000" baseline="0">
                <a:solidFill>
                  <a:srgbClr val="993300"/>
                </a:solidFill>
              </a:rPr>
              <a:t>   microfurnace (estimation of ternary eutectic position)</a:t>
            </a:r>
            <a:r>
              <a:rPr lang="ru-RU" sz="2000" baseline="0">
                <a:solidFill>
                  <a:srgbClr val="993300"/>
                </a:solidFill>
              </a:rPr>
              <a:t> </a:t>
            </a:r>
          </a:p>
        </p:txBody>
      </p:sp>
      <p:graphicFrame>
        <p:nvGraphicFramePr>
          <p:cNvPr id="908396" name="Group 108"/>
          <p:cNvGraphicFramePr>
            <a:graphicFrameLocks noGrp="1"/>
          </p:cNvGraphicFramePr>
          <p:nvPr/>
        </p:nvGraphicFramePr>
        <p:xfrm>
          <a:off x="114300" y="2249488"/>
          <a:ext cx="7038975" cy="3573462"/>
        </p:xfrm>
        <a:graphic>
          <a:graphicData uri="http://schemas.openxmlformats.org/drawingml/2006/table">
            <a:tbl>
              <a:tblPr/>
              <a:tblGrid>
                <a:gridCol w="911225"/>
                <a:gridCol w="550863"/>
                <a:gridCol w="649287"/>
                <a:gridCol w="673100"/>
                <a:gridCol w="936625"/>
                <a:gridCol w="958850"/>
                <a:gridCol w="2359025"/>
              </a:tblGrid>
              <a:tr h="120650">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Test</a:t>
                      </a:r>
                      <a:endParaRPr kumimoji="0" lang="en-US"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grid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Content</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mol</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de-DE"/>
                    </a:p>
                  </a:txBody>
                  <a:tcPr/>
                </a:tc>
                <a:tc hMerge="1">
                  <a:txBody>
                    <a:bodyPr/>
                    <a:lstStyle/>
                    <a:p>
                      <a:endParaRPr lang="de-DE"/>
                    </a:p>
                  </a:txBody>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Tempera</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ture</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С</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Exposure time, min</a:t>
                      </a:r>
                      <a:endParaRPr kumimoji="0" lang="en-US"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Note</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52413">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UO</a:t>
                      </a:r>
                      <a:r>
                        <a:rPr kumimoji="0" lang="ru-RU" sz="1400" b="1" i="0" u="none" strike="noStrike" cap="none" normalizeH="0" baseline="-30000" smtClean="0">
                          <a:ln>
                            <a:noFill/>
                          </a:ln>
                          <a:solidFill>
                            <a:schemeClr val="tx1"/>
                          </a:solidFill>
                          <a:effectLst/>
                          <a:latin typeface="Times New Roman" pitchFamily="18" charset="0"/>
                          <a:cs typeface="Times New Roman" pitchFamily="18" charset="0"/>
                        </a:rPr>
                        <a:t>2</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SiO</a:t>
                      </a:r>
                      <a:r>
                        <a:rPr kumimoji="0" lang="ru-RU" sz="1400" b="1" i="0" u="none" strike="noStrike" cap="none" normalizeH="0" baseline="-30000" smtClean="0">
                          <a:ln>
                            <a:noFill/>
                          </a:ln>
                          <a:solidFill>
                            <a:schemeClr val="tx1"/>
                          </a:solidFill>
                          <a:effectLst/>
                          <a:latin typeface="Times New Roman" pitchFamily="18" charset="0"/>
                          <a:cs typeface="Times New Roman" pitchFamily="18" charset="0"/>
                        </a:rPr>
                        <a:t>2</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FeO</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vMerge="1">
                  <a:txBody>
                    <a:bodyPr/>
                    <a:lstStyle/>
                    <a:p>
                      <a:endParaRPr lang="de-DE"/>
                    </a:p>
                  </a:txBody>
                  <a:tcPr/>
                </a:tc>
                <a:tc vMerge="1">
                  <a:txBody>
                    <a:bodyPr/>
                    <a:lstStyle/>
                    <a:p>
                      <a:endParaRPr lang="de-DE"/>
                    </a:p>
                  </a:txBody>
                  <a:tcPr/>
                </a:tc>
                <a:tc vMerge="1">
                  <a:txBody>
                    <a:bodyPr/>
                    <a:lstStyle/>
                    <a:p>
                      <a:endParaRPr lang="de-DE"/>
                    </a:p>
                  </a:txBody>
                  <a:tcPr/>
                </a:tc>
              </a:tr>
              <a:tr h="120650">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GPRS</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33</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70.0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25.0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1100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Annealing</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032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2100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Melting and quenching</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311150">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GPRS</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34</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80.0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1100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Annealing</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04788">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1850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Melting and quenching</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19063">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GPRS</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35</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73.0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7.0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1100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Annealing</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04788">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1950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Melting and quenching</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533400">
                <a:tc row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GPRS</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36</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1.7</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65.5</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32.8</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1100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Annealing</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19063">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1300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Melting</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80988">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1300-900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240</a:t>
                      </a:r>
                      <a:endParaRPr kumimoji="0" lang="ru-RU" sz="1400" b="1" i="0" u="none" strike="noStrike" cap="none" normalizeH="0" baseline="0" smtClean="0">
                        <a:ln>
                          <a:noFill/>
                        </a:ln>
                        <a:solidFill>
                          <a:schemeClr val="tx1"/>
                        </a:solidFill>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Cooling at</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 100</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C</a:t>
                      </a: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h</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908365" name="Rectangle 135"/>
          <p:cNvSpPr>
            <a:spLocks noChangeArrowheads="1"/>
          </p:cNvSpPr>
          <p:nvPr/>
        </p:nvSpPr>
        <p:spPr bwMode="auto">
          <a:xfrm>
            <a:off x="584200" y="785813"/>
            <a:ext cx="506253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762000">
              <a:spcBef>
                <a:spcPct val="5000"/>
              </a:spcBef>
              <a:buFont typeface="Wingdings" pitchFamily="2" charset="2"/>
              <a:buChar char=""/>
            </a:pPr>
            <a:r>
              <a:rPr lang="en-US" sz="1600" baseline="0"/>
              <a:t> Study the miscibility gap boundaries</a:t>
            </a:r>
            <a:endParaRPr lang="ru-RU" sz="1600" baseline="0"/>
          </a:p>
          <a:p>
            <a:pPr defTabSz="762000">
              <a:spcBef>
                <a:spcPct val="5000"/>
              </a:spcBef>
              <a:buFont typeface="Wingdings" pitchFamily="2" charset="2"/>
              <a:buChar char=""/>
            </a:pPr>
            <a:r>
              <a:rPr lang="en-US" sz="1600" baseline="0"/>
              <a:t> Determine ternary eutectic point</a:t>
            </a:r>
          </a:p>
        </p:txBody>
      </p:sp>
      <p:sp>
        <p:nvSpPr>
          <p:cNvPr id="908366" name="Text Box 8"/>
          <p:cNvSpPr txBox="1">
            <a:spLocks noChangeAspect="1" noChangeArrowheads="1"/>
          </p:cNvSpPr>
          <p:nvPr/>
        </p:nvSpPr>
        <p:spPr bwMode="auto">
          <a:xfrm>
            <a:off x="7743825" y="333375"/>
            <a:ext cx="566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aseline="0">
                <a:latin typeface="Arial" pitchFamily="34" charset="0"/>
              </a:rPr>
              <a:t>UO</a:t>
            </a:r>
            <a:r>
              <a:rPr lang="en-US" sz="1600" baseline="-25000">
                <a:latin typeface="Arial" pitchFamily="34" charset="0"/>
              </a:rPr>
              <a:t>2</a:t>
            </a:r>
            <a:endParaRPr lang="ru-RU" sz="1600" baseline="-25000">
              <a:latin typeface="Arial" pitchFamily="34" charset="0"/>
            </a:endParaRPr>
          </a:p>
        </p:txBody>
      </p:sp>
      <p:sp>
        <p:nvSpPr>
          <p:cNvPr id="908367" name="AutoShape 3"/>
          <p:cNvSpPr>
            <a:spLocks noChangeAspect="1" noChangeArrowheads="1"/>
          </p:cNvSpPr>
          <p:nvPr/>
        </p:nvSpPr>
        <p:spPr bwMode="auto">
          <a:xfrm>
            <a:off x="7132638" y="603250"/>
            <a:ext cx="1644650" cy="1365250"/>
          </a:xfrm>
          <a:prstGeom prst="triangle">
            <a:avLst>
              <a:gd name="adj" fmla="val 50000"/>
            </a:avLst>
          </a:prstGeom>
          <a:solidFill>
            <a:schemeClr val="accent1">
              <a:alpha val="20000"/>
            </a:schemeClr>
          </a:solidFill>
          <a:ln w="12700" algn="ctr">
            <a:solidFill>
              <a:srgbClr val="FF0000"/>
            </a:solidFill>
            <a:miter lim="800000"/>
            <a:headEnd type="none" w="sm" len="sm"/>
            <a:tailEnd type="none" w="sm" len="sm"/>
          </a:ln>
        </p:spPr>
        <p:txBody>
          <a:bodyPr wrap="none" anchor="ctr"/>
          <a:lstStyle/>
          <a:p>
            <a:endParaRPr lang="ru-RU" baseline="0"/>
          </a:p>
        </p:txBody>
      </p:sp>
      <p:sp>
        <p:nvSpPr>
          <p:cNvPr id="908368" name="Freeform 2"/>
          <p:cNvSpPr>
            <a:spLocks noChangeAspect="1"/>
          </p:cNvSpPr>
          <p:nvPr/>
        </p:nvSpPr>
        <p:spPr bwMode="auto">
          <a:xfrm>
            <a:off x="7200900" y="1665288"/>
            <a:ext cx="493713" cy="306387"/>
          </a:xfrm>
          <a:custGeom>
            <a:avLst/>
            <a:gdLst>
              <a:gd name="T0" fmla="*/ 0 w 400"/>
              <a:gd name="T1" fmla="*/ 256293 h 263"/>
              <a:gd name="T2" fmla="*/ 92571 w 400"/>
              <a:gd name="T3" fmla="*/ 428709 h 263"/>
              <a:gd name="T4" fmla="*/ 628250 w 400"/>
              <a:gd name="T5" fmla="*/ 421719 h 263"/>
              <a:gd name="T6" fmla="*/ 166628 w 400"/>
              <a:gd name="T7" fmla="*/ 0 h 263"/>
              <a:gd name="T8" fmla="*/ 0 w 400"/>
              <a:gd name="T9" fmla="*/ 256293 h 263"/>
              <a:gd name="T10" fmla="*/ 0 60000 65536"/>
              <a:gd name="T11" fmla="*/ 0 60000 65536"/>
              <a:gd name="T12" fmla="*/ 0 60000 65536"/>
              <a:gd name="T13" fmla="*/ 0 60000 65536"/>
              <a:gd name="T14" fmla="*/ 0 60000 65536"/>
              <a:gd name="T15" fmla="*/ 0 w 400"/>
              <a:gd name="T16" fmla="*/ 0 h 263"/>
              <a:gd name="T17" fmla="*/ 668 w 400"/>
              <a:gd name="T18" fmla="*/ 501 h 263"/>
            </a:gdLst>
            <a:ahLst/>
            <a:cxnLst>
              <a:cxn ang="T10">
                <a:pos x="T0" y="T1"/>
              </a:cxn>
              <a:cxn ang="T11">
                <a:pos x="T2" y="T3"/>
              </a:cxn>
              <a:cxn ang="T12">
                <a:pos x="T4" y="T5"/>
              </a:cxn>
              <a:cxn ang="T13">
                <a:pos x="T6" y="T7"/>
              </a:cxn>
              <a:cxn ang="T14">
                <a:pos x="T8" y="T9"/>
              </a:cxn>
            </a:cxnLst>
            <a:rect l="T15" t="T16" r="T17" b="T18"/>
            <a:pathLst>
              <a:path w="400" h="263">
                <a:moveTo>
                  <a:pt x="0" y="176"/>
                </a:moveTo>
                <a:cubicBezTo>
                  <a:pt x="0" y="176"/>
                  <a:pt x="14" y="211"/>
                  <a:pt x="5" y="261"/>
                </a:cubicBezTo>
                <a:cubicBezTo>
                  <a:pt x="58" y="263"/>
                  <a:pt x="2" y="261"/>
                  <a:pt x="389" y="261"/>
                </a:cubicBezTo>
                <a:cubicBezTo>
                  <a:pt x="400" y="211"/>
                  <a:pt x="277" y="0"/>
                  <a:pt x="101" y="5"/>
                </a:cubicBezTo>
                <a:cubicBezTo>
                  <a:pt x="2" y="183"/>
                  <a:pt x="0" y="176"/>
                  <a:pt x="0" y="176"/>
                </a:cubicBezTo>
                <a:close/>
              </a:path>
            </a:pathLst>
          </a:custGeom>
          <a:gradFill rotWithShape="1">
            <a:gsLst>
              <a:gs pos="0">
                <a:schemeClr val="accent1">
                  <a:alpha val="39000"/>
                </a:schemeClr>
              </a:gs>
              <a:gs pos="100000">
                <a:srgbClr val="000099">
                  <a:alpha val="14000"/>
                </a:srgbClr>
              </a:gs>
            </a:gsLst>
            <a:path path="rect">
              <a:fillToRect l="50000" t="50000" r="50000" b="50000"/>
            </a:path>
          </a:gradFill>
          <a:ln w="12700" cap="flat" cmpd="sng">
            <a:solidFill>
              <a:srgbClr val="008000"/>
            </a:solidFill>
            <a:prstDash val="lgDash"/>
            <a:round/>
            <a:headEnd type="none" w="sm" len="sm"/>
            <a:tailEnd type="none" w="sm" len="sm"/>
          </a:ln>
        </p:spPr>
        <p:txBody>
          <a:bodyPr/>
          <a:lstStyle/>
          <a:p>
            <a:endParaRPr lang="de-DE"/>
          </a:p>
        </p:txBody>
      </p:sp>
      <p:sp>
        <p:nvSpPr>
          <p:cNvPr id="908369" name="Text Box 6"/>
          <p:cNvSpPr txBox="1">
            <a:spLocks noChangeAspect="1" noChangeArrowheads="1"/>
          </p:cNvSpPr>
          <p:nvPr/>
        </p:nvSpPr>
        <p:spPr bwMode="auto">
          <a:xfrm>
            <a:off x="6921500" y="1949450"/>
            <a:ext cx="612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aseline="0">
                <a:latin typeface="Arial" pitchFamily="34" charset="0"/>
              </a:rPr>
              <a:t>SiO</a:t>
            </a:r>
            <a:r>
              <a:rPr lang="en-US" sz="1600" baseline="-25000">
                <a:latin typeface="Arial" pitchFamily="34" charset="0"/>
              </a:rPr>
              <a:t>2</a:t>
            </a:r>
            <a:endParaRPr lang="ru-RU" sz="1600" baseline="0">
              <a:latin typeface="Arial" pitchFamily="34" charset="0"/>
            </a:endParaRPr>
          </a:p>
        </p:txBody>
      </p:sp>
      <p:sp>
        <p:nvSpPr>
          <p:cNvPr id="908370" name="Text Box 7"/>
          <p:cNvSpPr txBox="1">
            <a:spLocks noChangeAspect="1" noChangeArrowheads="1"/>
          </p:cNvSpPr>
          <p:nvPr/>
        </p:nvSpPr>
        <p:spPr bwMode="auto">
          <a:xfrm>
            <a:off x="8612188" y="194945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aseline="0">
                <a:latin typeface="Arial" pitchFamily="34" charset="0"/>
              </a:rPr>
              <a:t>FeO</a:t>
            </a:r>
            <a:endParaRPr lang="ru-RU" sz="1600" baseline="-25000">
              <a:latin typeface="Arial" pitchFamily="34" charset="0"/>
            </a:endParaRPr>
          </a:p>
        </p:txBody>
      </p:sp>
      <p:sp>
        <p:nvSpPr>
          <p:cNvPr id="908371" name="Line 9"/>
          <p:cNvSpPr>
            <a:spLocks noChangeAspect="1" noChangeShapeType="1"/>
          </p:cNvSpPr>
          <p:nvPr/>
        </p:nvSpPr>
        <p:spPr bwMode="auto">
          <a:xfrm>
            <a:off x="7956550" y="603250"/>
            <a:ext cx="328613" cy="1370013"/>
          </a:xfrm>
          <a:prstGeom prst="line">
            <a:avLst/>
          </a:prstGeom>
          <a:noFill/>
          <a:ln w="317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908372" name="Line 11"/>
          <p:cNvSpPr>
            <a:spLocks noChangeAspect="1" noChangeShapeType="1"/>
          </p:cNvSpPr>
          <p:nvPr/>
        </p:nvSpPr>
        <p:spPr bwMode="auto">
          <a:xfrm>
            <a:off x="8274050" y="1968500"/>
            <a:ext cx="501650" cy="0"/>
          </a:xfrm>
          <a:prstGeom prst="line">
            <a:avLst/>
          </a:prstGeom>
          <a:noFill/>
          <a:ln w="508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908373" name="Line 12"/>
          <p:cNvSpPr>
            <a:spLocks noChangeAspect="1" noChangeShapeType="1"/>
          </p:cNvSpPr>
          <p:nvPr/>
        </p:nvSpPr>
        <p:spPr bwMode="auto">
          <a:xfrm flipV="1">
            <a:off x="7135813" y="596900"/>
            <a:ext cx="820737" cy="1377950"/>
          </a:xfrm>
          <a:prstGeom prst="line">
            <a:avLst/>
          </a:prstGeom>
          <a:noFill/>
          <a:ln w="50800">
            <a:solidFill>
              <a:srgbClr val="008000"/>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908374" name="Line 13"/>
          <p:cNvSpPr>
            <a:spLocks noChangeAspect="1" noChangeShapeType="1"/>
          </p:cNvSpPr>
          <p:nvPr/>
        </p:nvSpPr>
        <p:spPr bwMode="auto">
          <a:xfrm>
            <a:off x="7953375" y="601663"/>
            <a:ext cx="822325" cy="1366837"/>
          </a:xfrm>
          <a:prstGeom prst="line">
            <a:avLst/>
          </a:prstGeom>
          <a:noFill/>
          <a:ln w="50800">
            <a:solidFill>
              <a:srgbClr val="008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908375" name="Oval 198"/>
          <p:cNvSpPr>
            <a:spLocks noChangeAspect="1" noChangeArrowheads="1"/>
          </p:cNvSpPr>
          <p:nvPr/>
        </p:nvSpPr>
        <p:spPr bwMode="auto">
          <a:xfrm>
            <a:off x="8255000" y="1943100"/>
            <a:ext cx="46038" cy="42863"/>
          </a:xfrm>
          <a:prstGeom prst="ellipse">
            <a:avLst/>
          </a:prstGeom>
          <a:solidFill>
            <a:srgbClr val="FFFF00"/>
          </a:solidFill>
          <a:ln w="12700" algn="ctr">
            <a:solidFill>
              <a:schemeClr val="accent2"/>
            </a:solidFill>
            <a:round/>
            <a:headEnd type="none" w="sm" len="sm"/>
            <a:tailEnd type="none" w="sm" len="sm"/>
          </a:ln>
        </p:spPr>
        <p:txBody>
          <a:bodyPr wrap="none" anchor="ctr"/>
          <a:lstStyle/>
          <a:p>
            <a:endParaRPr lang="ru-RU" baseline="0"/>
          </a:p>
        </p:txBody>
      </p:sp>
      <p:sp>
        <p:nvSpPr>
          <p:cNvPr id="908376" name="Text Box 199"/>
          <p:cNvSpPr txBox="1">
            <a:spLocks noChangeAspect="1" noChangeArrowheads="1"/>
          </p:cNvSpPr>
          <p:nvPr/>
        </p:nvSpPr>
        <p:spPr bwMode="auto">
          <a:xfrm>
            <a:off x="7827963" y="1962150"/>
            <a:ext cx="92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aseline="0">
                <a:latin typeface="Arial" pitchFamily="34" charset="0"/>
              </a:rPr>
              <a:t>Fe</a:t>
            </a:r>
            <a:r>
              <a:rPr lang="en-US" sz="1600" baseline="-25000">
                <a:latin typeface="Arial" pitchFamily="34" charset="0"/>
              </a:rPr>
              <a:t>2</a:t>
            </a:r>
            <a:r>
              <a:rPr lang="en-US" sz="1600" baseline="0">
                <a:latin typeface="Arial" pitchFamily="34" charset="0"/>
              </a:rPr>
              <a:t>SiO</a:t>
            </a:r>
            <a:r>
              <a:rPr lang="en-US" sz="1600" baseline="-25000">
                <a:latin typeface="Arial" pitchFamily="34" charset="0"/>
              </a:rPr>
              <a:t>4</a:t>
            </a:r>
            <a:endParaRPr lang="ru-RU" sz="1600" baseline="-25000">
              <a:latin typeface="Arial" pitchFamily="34" charset="0"/>
            </a:endParaRPr>
          </a:p>
        </p:txBody>
      </p:sp>
      <p:sp>
        <p:nvSpPr>
          <p:cNvPr id="908377" name="Line 205"/>
          <p:cNvSpPr>
            <a:spLocks noChangeAspect="1" noChangeShapeType="1"/>
          </p:cNvSpPr>
          <p:nvPr/>
        </p:nvSpPr>
        <p:spPr bwMode="auto">
          <a:xfrm>
            <a:off x="7146925" y="1968500"/>
            <a:ext cx="1112838" cy="0"/>
          </a:xfrm>
          <a:prstGeom prst="line">
            <a:avLst/>
          </a:prstGeom>
          <a:noFill/>
          <a:ln w="50800">
            <a:solidFill>
              <a:srgbClr val="0000FF"/>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908378" name="Oval 447"/>
          <p:cNvSpPr>
            <a:spLocks noChangeAspect="1" noChangeArrowheads="1"/>
          </p:cNvSpPr>
          <p:nvPr/>
        </p:nvSpPr>
        <p:spPr bwMode="auto">
          <a:xfrm>
            <a:off x="7375525" y="1733550"/>
            <a:ext cx="44450" cy="42863"/>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baseline="0"/>
          </a:p>
        </p:txBody>
      </p:sp>
      <p:sp>
        <p:nvSpPr>
          <p:cNvPr id="908379" name="Oval 448"/>
          <p:cNvSpPr>
            <a:spLocks noChangeAspect="1" noChangeArrowheads="1"/>
          </p:cNvSpPr>
          <p:nvPr/>
        </p:nvSpPr>
        <p:spPr bwMode="auto">
          <a:xfrm>
            <a:off x="7494588" y="1893888"/>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baseline="0"/>
          </a:p>
        </p:txBody>
      </p:sp>
      <p:sp>
        <p:nvSpPr>
          <p:cNvPr id="908380" name="Oval 449"/>
          <p:cNvSpPr>
            <a:spLocks noChangeAspect="1" noChangeArrowheads="1"/>
          </p:cNvSpPr>
          <p:nvPr/>
        </p:nvSpPr>
        <p:spPr bwMode="auto">
          <a:xfrm>
            <a:off x="7362825" y="1844675"/>
            <a:ext cx="46038" cy="41275"/>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baseline="0"/>
          </a:p>
        </p:txBody>
      </p:sp>
      <p:sp>
        <p:nvSpPr>
          <p:cNvPr id="908381" name="Oval 453"/>
          <p:cNvSpPr>
            <a:spLocks noChangeAspect="1" noChangeArrowheads="1"/>
          </p:cNvSpPr>
          <p:nvPr/>
        </p:nvSpPr>
        <p:spPr bwMode="auto">
          <a:xfrm>
            <a:off x="8393113" y="1798638"/>
            <a:ext cx="98425" cy="98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endParaRPr lang="ru-RU" sz="1400" baseline="0">
              <a:solidFill>
                <a:srgbClr val="008000"/>
              </a:solidFill>
            </a:endParaRPr>
          </a:p>
        </p:txBody>
      </p:sp>
      <p:sp>
        <p:nvSpPr>
          <p:cNvPr id="908382" name="Text Box 93"/>
          <p:cNvSpPr txBox="1">
            <a:spLocks noChangeArrowheads="1"/>
          </p:cNvSpPr>
          <p:nvPr/>
        </p:nvSpPr>
        <p:spPr bwMode="auto">
          <a:xfrm>
            <a:off x="7942263" y="2349500"/>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aseline="0">
                <a:latin typeface="Arial" pitchFamily="34" charset="0"/>
              </a:rPr>
              <a:t>GPRS33</a:t>
            </a:r>
            <a:endParaRPr lang="ru-RU" sz="1600" baseline="0">
              <a:latin typeface="Arial" pitchFamily="34" charset="0"/>
            </a:endParaRPr>
          </a:p>
        </p:txBody>
      </p:sp>
      <p:sp>
        <p:nvSpPr>
          <p:cNvPr id="908383" name="Text Box 94"/>
          <p:cNvSpPr txBox="1">
            <a:spLocks noChangeArrowheads="1"/>
          </p:cNvSpPr>
          <p:nvPr/>
        </p:nvSpPr>
        <p:spPr bwMode="auto">
          <a:xfrm>
            <a:off x="6364288" y="1254125"/>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aseline="0">
                <a:latin typeface="Arial" pitchFamily="34" charset="0"/>
              </a:rPr>
              <a:t>GPRS35</a:t>
            </a:r>
            <a:endParaRPr lang="ru-RU" sz="1600" baseline="0">
              <a:latin typeface="Arial" pitchFamily="34" charset="0"/>
            </a:endParaRPr>
          </a:p>
        </p:txBody>
      </p:sp>
      <p:sp>
        <p:nvSpPr>
          <p:cNvPr id="908384" name="Freeform 95"/>
          <p:cNvSpPr>
            <a:spLocks/>
          </p:cNvSpPr>
          <p:nvPr/>
        </p:nvSpPr>
        <p:spPr bwMode="auto">
          <a:xfrm>
            <a:off x="7515225" y="1908175"/>
            <a:ext cx="1295400" cy="736600"/>
          </a:xfrm>
          <a:custGeom>
            <a:avLst/>
            <a:gdLst>
              <a:gd name="T0" fmla="*/ 0 w 816"/>
              <a:gd name="T1" fmla="*/ 0 h 464"/>
              <a:gd name="T2" fmla="*/ 495300 w 816"/>
              <a:gd name="T3" fmla="*/ 736600 h 464"/>
              <a:gd name="T4" fmla="*/ 1295400 w 816"/>
              <a:gd name="T5" fmla="*/ 736600 h 464"/>
              <a:gd name="T6" fmla="*/ 0 60000 65536"/>
              <a:gd name="T7" fmla="*/ 0 60000 65536"/>
              <a:gd name="T8" fmla="*/ 0 60000 65536"/>
            </a:gdLst>
            <a:ahLst/>
            <a:cxnLst>
              <a:cxn ang="T6">
                <a:pos x="T0" y="T1"/>
              </a:cxn>
              <a:cxn ang="T7">
                <a:pos x="T2" y="T3"/>
              </a:cxn>
              <a:cxn ang="T8">
                <a:pos x="T4" y="T5"/>
              </a:cxn>
            </a:cxnLst>
            <a:rect l="0" t="0" r="r" b="b"/>
            <a:pathLst>
              <a:path w="816" h="464">
                <a:moveTo>
                  <a:pt x="0" y="0"/>
                </a:moveTo>
                <a:lnTo>
                  <a:pt x="312" y="464"/>
                </a:lnTo>
                <a:lnTo>
                  <a:pt x="816" y="464"/>
                </a:lnTo>
              </a:path>
            </a:pathLst>
          </a:custGeom>
          <a:noFill/>
          <a:ln w="1905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908385" name="Text Box 96"/>
          <p:cNvSpPr txBox="1">
            <a:spLocks noChangeArrowheads="1"/>
          </p:cNvSpPr>
          <p:nvPr/>
        </p:nvSpPr>
        <p:spPr bwMode="auto">
          <a:xfrm>
            <a:off x="7802563" y="2743200"/>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aseline="0">
                <a:latin typeface="Arial" pitchFamily="34" charset="0"/>
              </a:rPr>
              <a:t>GPRS34</a:t>
            </a:r>
            <a:endParaRPr lang="ru-RU" sz="1600" baseline="0">
              <a:latin typeface="Arial" pitchFamily="34" charset="0"/>
            </a:endParaRPr>
          </a:p>
        </p:txBody>
      </p:sp>
      <p:sp>
        <p:nvSpPr>
          <p:cNvPr id="908386" name="Freeform 97"/>
          <p:cNvSpPr>
            <a:spLocks/>
          </p:cNvSpPr>
          <p:nvPr/>
        </p:nvSpPr>
        <p:spPr bwMode="auto">
          <a:xfrm>
            <a:off x="7375525" y="1870075"/>
            <a:ext cx="1308100" cy="1181100"/>
          </a:xfrm>
          <a:custGeom>
            <a:avLst/>
            <a:gdLst>
              <a:gd name="T0" fmla="*/ 0 w 824"/>
              <a:gd name="T1" fmla="*/ 0 h 744"/>
              <a:gd name="T2" fmla="*/ 508000 w 824"/>
              <a:gd name="T3" fmla="*/ 1181100 h 744"/>
              <a:gd name="T4" fmla="*/ 1308100 w 824"/>
              <a:gd name="T5" fmla="*/ 1181100 h 744"/>
              <a:gd name="T6" fmla="*/ 0 60000 65536"/>
              <a:gd name="T7" fmla="*/ 0 60000 65536"/>
              <a:gd name="T8" fmla="*/ 0 60000 65536"/>
            </a:gdLst>
            <a:ahLst/>
            <a:cxnLst>
              <a:cxn ang="T6">
                <a:pos x="T0" y="T1"/>
              </a:cxn>
              <a:cxn ang="T7">
                <a:pos x="T2" y="T3"/>
              </a:cxn>
              <a:cxn ang="T8">
                <a:pos x="T4" y="T5"/>
              </a:cxn>
            </a:cxnLst>
            <a:rect l="0" t="0" r="r" b="b"/>
            <a:pathLst>
              <a:path w="824" h="744">
                <a:moveTo>
                  <a:pt x="0" y="0"/>
                </a:moveTo>
                <a:lnTo>
                  <a:pt x="320" y="744"/>
                </a:lnTo>
                <a:lnTo>
                  <a:pt x="824" y="744"/>
                </a:lnTo>
              </a:path>
            </a:pathLst>
          </a:custGeom>
          <a:noFill/>
          <a:ln w="1905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908387" name="Oval 448"/>
          <p:cNvSpPr>
            <a:spLocks noChangeAspect="1" noChangeArrowheads="1"/>
          </p:cNvSpPr>
          <p:nvPr/>
        </p:nvSpPr>
        <p:spPr bwMode="auto">
          <a:xfrm>
            <a:off x="7373938" y="1731963"/>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baseline="0"/>
          </a:p>
        </p:txBody>
      </p:sp>
      <p:sp>
        <p:nvSpPr>
          <p:cNvPr id="908388" name="Oval 448"/>
          <p:cNvSpPr>
            <a:spLocks noChangeAspect="1" noChangeArrowheads="1"/>
          </p:cNvSpPr>
          <p:nvPr/>
        </p:nvSpPr>
        <p:spPr bwMode="auto">
          <a:xfrm>
            <a:off x="7358063" y="1839913"/>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baseline="0"/>
          </a:p>
        </p:txBody>
      </p:sp>
      <p:sp>
        <p:nvSpPr>
          <p:cNvPr id="908389" name="Text Box 101"/>
          <p:cNvSpPr txBox="1">
            <a:spLocks noChangeArrowheads="1"/>
          </p:cNvSpPr>
          <p:nvPr/>
        </p:nvSpPr>
        <p:spPr bwMode="auto">
          <a:xfrm>
            <a:off x="6523038" y="901700"/>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aseline="0">
                <a:latin typeface="Arial" pitchFamily="34" charset="0"/>
              </a:rPr>
              <a:t>GPRS3</a:t>
            </a:r>
            <a:r>
              <a:rPr lang="ru-RU" sz="1600" baseline="0">
                <a:latin typeface="Arial" pitchFamily="34" charset="0"/>
              </a:rPr>
              <a:t>6</a:t>
            </a:r>
          </a:p>
        </p:txBody>
      </p:sp>
      <p:sp>
        <p:nvSpPr>
          <p:cNvPr id="908390" name="Oval 448"/>
          <p:cNvSpPr>
            <a:spLocks noChangeAspect="1" noChangeArrowheads="1"/>
          </p:cNvSpPr>
          <p:nvPr/>
        </p:nvSpPr>
        <p:spPr bwMode="auto">
          <a:xfrm>
            <a:off x="7704138" y="1922463"/>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baseline="0"/>
          </a:p>
        </p:txBody>
      </p:sp>
      <p:sp>
        <p:nvSpPr>
          <p:cNvPr id="908391" name="Freeform 106"/>
          <p:cNvSpPr>
            <a:spLocks/>
          </p:cNvSpPr>
          <p:nvPr/>
        </p:nvSpPr>
        <p:spPr bwMode="auto">
          <a:xfrm>
            <a:off x="6696075" y="1184275"/>
            <a:ext cx="1022350" cy="752475"/>
          </a:xfrm>
          <a:custGeom>
            <a:avLst/>
            <a:gdLst>
              <a:gd name="T0" fmla="*/ 1022350 w 644"/>
              <a:gd name="T1" fmla="*/ 752475 h 474"/>
              <a:gd name="T2" fmla="*/ 698500 w 644"/>
              <a:gd name="T3" fmla="*/ 0 h 474"/>
              <a:gd name="T4" fmla="*/ 0 w 644"/>
              <a:gd name="T5" fmla="*/ 0 h 474"/>
              <a:gd name="T6" fmla="*/ 0 60000 65536"/>
              <a:gd name="T7" fmla="*/ 0 60000 65536"/>
              <a:gd name="T8" fmla="*/ 0 60000 65536"/>
            </a:gdLst>
            <a:ahLst/>
            <a:cxnLst>
              <a:cxn ang="T6">
                <a:pos x="T0" y="T1"/>
              </a:cxn>
              <a:cxn ang="T7">
                <a:pos x="T2" y="T3"/>
              </a:cxn>
              <a:cxn ang="T8">
                <a:pos x="T4" y="T5"/>
              </a:cxn>
            </a:cxnLst>
            <a:rect l="0" t="0" r="r" b="b"/>
            <a:pathLst>
              <a:path w="644" h="474">
                <a:moveTo>
                  <a:pt x="644" y="474"/>
                </a:moveTo>
                <a:lnTo>
                  <a:pt x="440" y="0"/>
                </a:lnTo>
                <a:lnTo>
                  <a:pt x="0" y="0"/>
                </a:lnTo>
              </a:path>
            </a:pathLst>
          </a:custGeom>
          <a:noFill/>
          <a:ln w="19050" cap="flat" cmpd="sng">
            <a:solidFill>
              <a:srgbClr val="FF33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908392" name="Freeform 107"/>
          <p:cNvSpPr>
            <a:spLocks/>
          </p:cNvSpPr>
          <p:nvPr/>
        </p:nvSpPr>
        <p:spPr bwMode="auto">
          <a:xfrm>
            <a:off x="6537325" y="1524000"/>
            <a:ext cx="857250" cy="231775"/>
          </a:xfrm>
          <a:custGeom>
            <a:avLst/>
            <a:gdLst>
              <a:gd name="T0" fmla="*/ 857250 w 540"/>
              <a:gd name="T1" fmla="*/ 231775 h 146"/>
              <a:gd name="T2" fmla="*/ 711200 w 540"/>
              <a:gd name="T3" fmla="*/ 0 h 146"/>
              <a:gd name="T4" fmla="*/ 0 w 540"/>
              <a:gd name="T5" fmla="*/ 0 h 146"/>
              <a:gd name="T6" fmla="*/ 0 60000 65536"/>
              <a:gd name="T7" fmla="*/ 0 60000 65536"/>
              <a:gd name="T8" fmla="*/ 0 60000 65536"/>
            </a:gdLst>
            <a:ahLst/>
            <a:cxnLst>
              <a:cxn ang="T6">
                <a:pos x="T0" y="T1"/>
              </a:cxn>
              <a:cxn ang="T7">
                <a:pos x="T2" y="T3"/>
              </a:cxn>
              <a:cxn ang="T8">
                <a:pos x="T4" y="T5"/>
              </a:cxn>
            </a:cxnLst>
            <a:rect l="0" t="0" r="r" b="b"/>
            <a:pathLst>
              <a:path w="540" h="146">
                <a:moveTo>
                  <a:pt x="540" y="146"/>
                </a:moveTo>
                <a:lnTo>
                  <a:pt x="448" y="0"/>
                </a:lnTo>
                <a:lnTo>
                  <a:pt x="0" y="0"/>
                </a:lnTo>
              </a:path>
            </a:pathLst>
          </a:custGeom>
          <a:noFill/>
          <a:ln w="19050" cap="flat" cmpd="sng">
            <a:solidFill>
              <a:srgbClr val="FF33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908393" name="Rectangle 88"/>
          <p:cNvSpPr>
            <a:spLocks noChangeArrowheads="1"/>
          </p:cNvSpPr>
          <p:nvPr/>
        </p:nvSpPr>
        <p:spPr bwMode="auto">
          <a:xfrm>
            <a:off x="0" y="5969000"/>
            <a:ext cx="914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762000">
              <a:spcBef>
                <a:spcPct val="20000"/>
              </a:spcBef>
              <a:buFont typeface="Wingdings" pitchFamily="2" charset="2"/>
              <a:buChar char="ü"/>
            </a:pPr>
            <a:r>
              <a:rPr lang="en-US" sz="1600" baseline="0"/>
              <a:t> UO</a:t>
            </a:r>
            <a:r>
              <a:rPr lang="en-GB" sz="1600" baseline="-25000"/>
              <a:t>2</a:t>
            </a:r>
            <a:r>
              <a:rPr lang="en-GB" sz="1600" baseline="0"/>
              <a:t> of &gt;99.0</a:t>
            </a:r>
            <a:r>
              <a:rPr lang="ru-RU" sz="1600" baseline="0"/>
              <a:t> </a:t>
            </a:r>
            <a:r>
              <a:rPr lang="en-US" sz="1600" baseline="0"/>
              <a:t>% purity</a:t>
            </a:r>
            <a:r>
              <a:rPr lang="ru-RU" sz="1600" baseline="0"/>
              <a:t>, </a:t>
            </a:r>
            <a:r>
              <a:rPr lang="en-US" sz="1600" baseline="0"/>
              <a:t>SiO</a:t>
            </a:r>
            <a:r>
              <a:rPr lang="en-US" sz="1600" baseline="-25000"/>
              <a:t>2</a:t>
            </a:r>
            <a:r>
              <a:rPr lang="en-US" sz="1600" baseline="0"/>
              <a:t> of 99.99% purity, charge mass </a:t>
            </a:r>
            <a:r>
              <a:rPr lang="en-US" sz="1600" baseline="0">
                <a:cs typeface="Arial" pitchFamily="34" charset="0"/>
              </a:rPr>
              <a:t>–</a:t>
            </a:r>
            <a:r>
              <a:rPr lang="en-US" sz="1600" baseline="0"/>
              <a:t> 150 mg</a:t>
            </a:r>
            <a:r>
              <a:rPr lang="ru-RU" sz="1600" baseline="0"/>
              <a:t>, </a:t>
            </a:r>
            <a:r>
              <a:rPr lang="en-US" sz="1600" baseline="0"/>
              <a:t>molybdenum</a:t>
            </a:r>
            <a:br>
              <a:rPr lang="en-US" sz="1600" baseline="0"/>
            </a:br>
            <a:r>
              <a:rPr lang="en-US" sz="1600" baseline="0"/>
              <a:t>    crucibles</a:t>
            </a:r>
            <a:r>
              <a:rPr lang="ru-RU" sz="1600" baseline="0"/>
              <a:t> </a:t>
            </a:r>
            <a:r>
              <a:rPr lang="ru-RU" sz="1600" baseline="0">
                <a:sym typeface="Symbol" pitchFamily="18" charset="2"/>
              </a:rPr>
              <a:t> 6 </a:t>
            </a:r>
            <a:r>
              <a:rPr lang="en-US" sz="1600" baseline="0">
                <a:sym typeface="Symbol" pitchFamily="18" charset="2"/>
              </a:rPr>
              <a:t>mm</a:t>
            </a:r>
            <a:endParaRPr lang="ru-RU" sz="1600" baseline="0">
              <a:solidFill>
                <a:srgbClr val="FF0000"/>
              </a:solidFill>
              <a:sym typeface="Symbol" pitchFamily="18" charset="2"/>
            </a:endParaRPr>
          </a:p>
        </p:txBody>
      </p:sp>
      <p:sp>
        <p:nvSpPr>
          <p:cNvPr id="908394" name="Rectangle 4"/>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a:t>
            </a:r>
            <a:r>
              <a:rPr lang="ru-RU" baseline="0">
                <a:solidFill>
                  <a:srgbClr val="000099"/>
                </a:solidFill>
              </a:rPr>
              <a:t>-</a:t>
            </a:r>
            <a:r>
              <a:rPr lang="en-US" baseline="0">
                <a:solidFill>
                  <a:srgbClr val="000099"/>
                </a:solidFill>
              </a:rPr>
              <a:t>FeO-SiO</a:t>
            </a:r>
            <a:r>
              <a:rPr lang="en-US" baseline="-25000">
                <a:solidFill>
                  <a:srgbClr val="000099"/>
                </a:solidFill>
              </a:rPr>
              <a:t>2</a:t>
            </a:r>
            <a:r>
              <a:rPr lang="ru-RU" baseline="0">
                <a:solidFill>
                  <a:srgbClr val="000099"/>
                </a:solidFill>
              </a:rPr>
              <a:t> </a:t>
            </a:r>
            <a:r>
              <a:rPr lang="en-US" baseline="0">
                <a:solidFill>
                  <a:srgbClr val="000099"/>
                </a:solidFill>
                <a:ea typeface="Arial Unicode MS" pitchFamily="34" charset="-128"/>
                <a:cs typeface="Arial Unicode MS" pitchFamily="34" charset="-128"/>
              </a:rPr>
              <a:t>system: </a:t>
            </a:r>
            <a:r>
              <a:rPr lang="en-US" baseline="0">
                <a:solidFill>
                  <a:srgbClr val="000099"/>
                </a:solidFill>
              </a:rPr>
              <a:t>GPRS #33-36 test results (5)</a:t>
            </a:r>
            <a:endParaRPr lang="ru-RU" baseline="0">
              <a:solidFill>
                <a:srgbClr val="000099"/>
              </a:solidFill>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liennummernplatzhalter 4"/>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973A6C35-EC60-4226-A871-48A96838DF15}" type="slidenum">
              <a:rPr lang="en-GB"/>
              <a:pPr/>
              <a:t>2</a:t>
            </a:fld>
            <a:endParaRPr lang="en-GB"/>
          </a:p>
        </p:txBody>
      </p:sp>
      <p:sp>
        <p:nvSpPr>
          <p:cNvPr id="783362" name="Rectangle 2"/>
          <p:cNvSpPr>
            <a:spLocks noGrp="1" noChangeArrowheads="1"/>
          </p:cNvSpPr>
          <p:nvPr>
            <p:ph type="title"/>
          </p:nvPr>
        </p:nvSpPr>
        <p:spPr>
          <a:xfrm>
            <a:off x="722313" y="223838"/>
            <a:ext cx="7772400" cy="762000"/>
          </a:xfrm>
        </p:spPr>
        <p:txBody>
          <a:bodyPr/>
          <a:lstStyle/>
          <a:p>
            <a:pPr defTabSz="914400"/>
            <a:r>
              <a:rPr lang="en-GB" sz="3600">
                <a:solidFill>
                  <a:srgbClr val="333399"/>
                </a:solidFill>
                <a:effectLst/>
                <a:cs typeface="Times New Roman" pitchFamily="18" charset="0"/>
              </a:rPr>
              <a:t>Contents</a:t>
            </a:r>
          </a:p>
        </p:txBody>
      </p:sp>
      <p:sp>
        <p:nvSpPr>
          <p:cNvPr id="783363" name="Rectangle 3"/>
          <p:cNvSpPr>
            <a:spLocks noChangeArrowheads="1"/>
          </p:cNvSpPr>
          <p:nvPr/>
        </p:nvSpPr>
        <p:spPr bwMode="auto">
          <a:xfrm>
            <a:off x="534988" y="665163"/>
            <a:ext cx="7731125"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i="1" baseline="0">
              <a:cs typeface="Arial" pitchFamily="34" charset="0"/>
            </a:endParaRPr>
          </a:p>
          <a:p>
            <a:pPr marL="817563" lvl="1" indent="-96838" algn="just">
              <a:lnSpc>
                <a:spcPct val="120000"/>
              </a:lnSpc>
              <a:buFont typeface="Wingdings" pitchFamily="2" charset="2"/>
              <a:buChar char="Ø"/>
            </a:pPr>
            <a:r>
              <a:rPr lang="en-GB" baseline="0">
                <a:effectLst>
                  <a:outerShdw blurRad="38100" dist="38100" dir="2700000" algn="tl">
                    <a:srgbClr val="FFFFFF"/>
                  </a:outerShdw>
                </a:effectLst>
              </a:rPr>
              <a:t> </a:t>
            </a:r>
            <a:r>
              <a:rPr lang="en-GB" baseline="0"/>
              <a:t>General information</a:t>
            </a:r>
            <a:endParaRPr lang="ru-RU" baseline="0"/>
          </a:p>
          <a:p>
            <a:pPr marL="817563" lvl="1" indent="-96838" algn="just">
              <a:lnSpc>
                <a:spcPct val="120000"/>
              </a:lnSpc>
              <a:buFont typeface="Wingdings" pitchFamily="2" charset="2"/>
              <a:buChar char="Ø"/>
            </a:pPr>
            <a:r>
              <a:rPr lang="en-US" baseline="0"/>
              <a:t> Project objectives</a:t>
            </a:r>
          </a:p>
          <a:p>
            <a:pPr marL="817563" lvl="1" indent="-96838" algn="just">
              <a:lnSpc>
                <a:spcPct val="120000"/>
              </a:lnSpc>
              <a:buFont typeface="Wingdings" pitchFamily="2" charset="2"/>
              <a:buChar char="Ø"/>
            </a:pPr>
            <a:r>
              <a:rPr lang="en-US" baseline="0"/>
              <a:t> PRECOS test matrix</a:t>
            </a:r>
            <a:endParaRPr lang="en-GB" i="1" baseline="0">
              <a:cs typeface="Times New Roman" pitchFamily="18" charset="0"/>
            </a:endParaRPr>
          </a:p>
          <a:p>
            <a:pPr marL="817563" lvl="1" indent="-96838" algn="just">
              <a:lnSpc>
                <a:spcPct val="120000"/>
              </a:lnSpc>
              <a:buFont typeface="Wingdings" pitchFamily="2" charset="2"/>
              <a:buChar char="Ø"/>
            </a:pPr>
            <a:r>
              <a:rPr lang="en-US" baseline="0"/>
              <a:t> Scope of work in quarters 8 - 9</a:t>
            </a:r>
          </a:p>
          <a:p>
            <a:pPr marL="817563" lvl="1" indent="-96838" algn="just">
              <a:lnSpc>
                <a:spcPct val="120000"/>
              </a:lnSpc>
              <a:buFont typeface="Wingdings" pitchFamily="2" charset="2"/>
              <a:buChar char="Ø"/>
            </a:pPr>
            <a:r>
              <a:rPr lang="en-US" baseline="0"/>
              <a:t> Test results:</a:t>
            </a:r>
          </a:p>
          <a:p>
            <a:pPr marL="817563" lvl="1" indent="-96838" algn="just">
              <a:lnSpc>
                <a:spcPct val="120000"/>
              </a:lnSpc>
              <a:buFont typeface="Wingdings" pitchFamily="2" charset="2"/>
              <a:buNone/>
            </a:pPr>
            <a:r>
              <a:rPr lang="en-US" baseline="0"/>
              <a:t>			 </a:t>
            </a:r>
            <a:r>
              <a:rPr lang="en-US" sz="2400" baseline="0"/>
              <a:t>UO</a:t>
            </a:r>
            <a:r>
              <a:rPr lang="en-US" sz="2400" baseline="-25000"/>
              <a:t>2</a:t>
            </a:r>
            <a:r>
              <a:rPr lang="en-US" sz="2400" baseline="0"/>
              <a:t>-CaO</a:t>
            </a:r>
            <a:r>
              <a:rPr lang="ru-RU" sz="2400" baseline="0"/>
              <a:t> </a:t>
            </a:r>
            <a:r>
              <a:rPr lang="en-US" sz="2400" baseline="0"/>
              <a:t>system</a:t>
            </a:r>
          </a:p>
          <a:p>
            <a:pPr marL="817563" lvl="1" indent="-96838" algn="just">
              <a:lnSpc>
                <a:spcPct val="120000"/>
              </a:lnSpc>
              <a:buFont typeface="Wingdings" pitchFamily="2" charset="2"/>
              <a:buNone/>
            </a:pPr>
            <a:r>
              <a:rPr lang="en-US" sz="2400" baseline="0"/>
              <a:t>			 UO</a:t>
            </a:r>
            <a:r>
              <a:rPr lang="en-US" sz="2400" baseline="-25000"/>
              <a:t>2</a:t>
            </a:r>
            <a:r>
              <a:rPr lang="en-US" sz="2400" baseline="0"/>
              <a:t>-SiO</a:t>
            </a:r>
            <a:r>
              <a:rPr lang="en-US" sz="2400" baseline="-25000"/>
              <a:t>2</a:t>
            </a:r>
            <a:r>
              <a:rPr lang="ru-RU" sz="2400" baseline="0"/>
              <a:t>- </a:t>
            </a:r>
            <a:r>
              <a:rPr lang="en-US" sz="2400" baseline="0"/>
              <a:t>FeO</a:t>
            </a:r>
            <a:r>
              <a:rPr lang="ru-RU" sz="2400" baseline="0"/>
              <a:t> </a:t>
            </a:r>
            <a:r>
              <a:rPr lang="en-US" sz="2400" baseline="0"/>
              <a:t>system</a:t>
            </a:r>
          </a:p>
          <a:p>
            <a:pPr marL="817563" lvl="1" indent="-96838" algn="just">
              <a:lnSpc>
                <a:spcPct val="120000"/>
              </a:lnSpc>
              <a:buFont typeface="Wingdings" pitchFamily="2" charset="2"/>
              <a:buNone/>
            </a:pPr>
            <a:r>
              <a:rPr lang="en-US" sz="2400" baseline="0"/>
              <a:t>			 UO</a:t>
            </a:r>
            <a:r>
              <a:rPr lang="en-US" sz="2400" baseline="-25000"/>
              <a:t>2</a:t>
            </a:r>
            <a:r>
              <a:rPr lang="en-US" sz="2400" baseline="0"/>
              <a:t>-CaO</a:t>
            </a:r>
            <a:r>
              <a:rPr lang="ru-RU" sz="2400" baseline="0"/>
              <a:t>- </a:t>
            </a:r>
            <a:r>
              <a:rPr lang="en-US" sz="2400" baseline="0"/>
              <a:t>FeO</a:t>
            </a:r>
            <a:r>
              <a:rPr lang="ru-RU" sz="2400" baseline="0"/>
              <a:t> </a:t>
            </a:r>
            <a:r>
              <a:rPr lang="en-US" sz="2400" baseline="0"/>
              <a:t>system</a:t>
            </a:r>
            <a:endParaRPr lang="en-GB" sz="2400" baseline="0"/>
          </a:p>
          <a:p>
            <a:pPr marL="817563" lvl="1" indent="-96838" algn="just">
              <a:lnSpc>
                <a:spcPct val="120000"/>
              </a:lnSpc>
              <a:buFont typeface="Wingdings" pitchFamily="2" charset="2"/>
              <a:buChar char="Ø"/>
            </a:pPr>
            <a:r>
              <a:rPr lang="en-US" baseline="0"/>
              <a:t>Concluding remarks</a:t>
            </a:r>
            <a:endParaRPr lang="en-GB" baseline="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liennummernplatzhalter 3"/>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A6244520-2C41-44C7-A6EC-CD25EA5BED65}" type="slidenum">
              <a:rPr lang="en-GB"/>
              <a:pPr/>
              <a:t>20</a:t>
            </a:fld>
            <a:endParaRPr lang="en-GB"/>
          </a:p>
        </p:txBody>
      </p:sp>
      <p:graphicFrame>
        <p:nvGraphicFramePr>
          <p:cNvPr id="919554" name="Object 2"/>
          <p:cNvGraphicFramePr>
            <a:graphicFrameLocks noChangeAspect="1"/>
          </p:cNvGraphicFramePr>
          <p:nvPr/>
        </p:nvGraphicFramePr>
        <p:xfrm>
          <a:off x="5880100" y="2176463"/>
          <a:ext cx="3263900" cy="2430462"/>
        </p:xfrm>
        <a:graphic>
          <a:graphicData uri="http://schemas.openxmlformats.org/presentationml/2006/ole">
            <mc:AlternateContent xmlns:mc="http://schemas.openxmlformats.org/markup-compatibility/2006">
              <mc:Choice xmlns:v="urn:schemas-microsoft-com:vml" Requires="v">
                <p:oleObj spid="_x0000_s919607" name="Документ" r:id="rId4" imgW="3572547" imgH="1815905" progId="Word.Document.8">
                  <p:embed/>
                </p:oleObj>
              </mc:Choice>
              <mc:Fallback>
                <p:oleObj name="Документ" r:id="rId4" imgW="3572547" imgH="181590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2897" t="-9895" r="13171" b="-668"/>
                      <a:stretch>
                        <a:fillRect/>
                      </a:stretch>
                    </p:blipFill>
                    <p:spPr bwMode="auto">
                      <a:xfrm>
                        <a:off x="5880100" y="2176463"/>
                        <a:ext cx="3263900"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9555" name="Rectangle 3"/>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a:t>
            </a:r>
            <a:r>
              <a:rPr lang="ru-RU" baseline="0">
                <a:solidFill>
                  <a:srgbClr val="000099"/>
                </a:solidFill>
              </a:rPr>
              <a:t>-</a:t>
            </a:r>
            <a:r>
              <a:rPr lang="en-US" baseline="0">
                <a:solidFill>
                  <a:srgbClr val="000099"/>
                </a:solidFill>
              </a:rPr>
              <a:t>FeO-SiO</a:t>
            </a:r>
            <a:r>
              <a:rPr lang="en-US" baseline="-25000">
                <a:solidFill>
                  <a:srgbClr val="000099"/>
                </a:solidFill>
              </a:rPr>
              <a:t>2</a:t>
            </a:r>
            <a:r>
              <a:rPr lang="ru-RU" baseline="0">
                <a:solidFill>
                  <a:srgbClr val="000099"/>
                </a:solidFill>
              </a:rPr>
              <a:t> </a:t>
            </a:r>
            <a:r>
              <a:rPr lang="en-US" baseline="0">
                <a:solidFill>
                  <a:srgbClr val="000099"/>
                </a:solidFill>
                <a:ea typeface="Arial Unicode MS" pitchFamily="34" charset="-128"/>
                <a:cs typeface="Arial Unicode MS" pitchFamily="34" charset="-128"/>
              </a:rPr>
              <a:t>system:</a:t>
            </a:r>
            <a:r>
              <a:rPr lang="en-US" baseline="0">
                <a:solidFill>
                  <a:srgbClr val="000099"/>
                </a:solidFill>
              </a:rPr>
              <a:t>GPRS #33-36 test results</a:t>
            </a:r>
            <a:r>
              <a:rPr lang="ru-RU" baseline="0">
                <a:solidFill>
                  <a:srgbClr val="000099"/>
                </a:solidFill>
              </a:rPr>
              <a:t>(6)</a:t>
            </a:r>
          </a:p>
        </p:txBody>
      </p:sp>
      <p:sp>
        <p:nvSpPr>
          <p:cNvPr id="919556" name="Text Box 4"/>
          <p:cNvSpPr txBox="1">
            <a:spLocks noChangeArrowheads="1"/>
          </p:cNvSpPr>
          <p:nvPr/>
        </p:nvSpPr>
        <p:spPr bwMode="auto">
          <a:xfrm>
            <a:off x="363538" y="608013"/>
            <a:ext cx="2901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 typeface="Wingdings" pitchFamily="2" charset="2"/>
              <a:buChar char="Ø"/>
            </a:pPr>
            <a:r>
              <a:rPr lang="en-US" sz="2000" baseline="0">
                <a:solidFill>
                  <a:srgbClr val="993300"/>
                </a:solidFill>
                <a:cs typeface="Arial" pitchFamily="34" charset="0"/>
              </a:rPr>
              <a:t>SEM</a:t>
            </a:r>
            <a:r>
              <a:rPr lang="ru-RU" sz="2000" baseline="0">
                <a:solidFill>
                  <a:srgbClr val="993300"/>
                </a:solidFill>
                <a:cs typeface="Arial" pitchFamily="34" charset="0"/>
              </a:rPr>
              <a:t>/</a:t>
            </a:r>
            <a:r>
              <a:rPr lang="en-US" sz="2000" baseline="0">
                <a:solidFill>
                  <a:srgbClr val="993300"/>
                </a:solidFill>
                <a:cs typeface="Arial" pitchFamily="34" charset="0"/>
              </a:rPr>
              <a:t>EDX GPRS 33</a:t>
            </a:r>
            <a:endParaRPr lang="ru-RU" sz="2000" baseline="0">
              <a:solidFill>
                <a:srgbClr val="993300"/>
              </a:solidFill>
              <a:cs typeface="Arial" pitchFamily="34" charset="0"/>
            </a:endParaRPr>
          </a:p>
        </p:txBody>
      </p:sp>
      <p:sp>
        <p:nvSpPr>
          <p:cNvPr id="919557" name="Rectangle 5"/>
          <p:cNvSpPr>
            <a:spLocks noChangeArrowheads="1"/>
          </p:cNvSpPr>
          <p:nvPr/>
        </p:nvSpPr>
        <p:spPr bwMode="auto">
          <a:xfrm>
            <a:off x="409575" y="3173413"/>
            <a:ext cx="3719513"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600" baseline="0">
                <a:solidFill>
                  <a:srgbClr val="000066"/>
                </a:solidFill>
              </a:rPr>
              <a:t>Conditions</a:t>
            </a:r>
            <a:r>
              <a:rPr lang="ru-RU" sz="1600" baseline="0">
                <a:solidFill>
                  <a:srgbClr val="000066"/>
                </a:solidFill>
              </a:rPr>
              <a:t>: </a:t>
            </a:r>
          </a:p>
          <a:p>
            <a:pPr marL="457200" indent="-457200" defTabSz="762000">
              <a:spcBef>
                <a:spcPct val="20000"/>
              </a:spcBef>
              <a:buFont typeface="Wingdings" pitchFamily="2" charset="2"/>
              <a:buChar char="ь"/>
            </a:pPr>
            <a:r>
              <a:rPr lang="en-US" sz="1600" baseline="0">
                <a:solidFill>
                  <a:srgbClr val="000066"/>
                </a:solidFill>
              </a:rPr>
              <a:t>Charge composition</a:t>
            </a:r>
            <a:r>
              <a:rPr lang="ru-RU" sz="1600" baseline="0">
                <a:solidFill>
                  <a:srgbClr val="000066"/>
                </a:solidFill>
              </a:rPr>
              <a:t>, </a:t>
            </a:r>
            <a:r>
              <a:rPr lang="en-US" sz="1600" baseline="0">
                <a:solidFill>
                  <a:srgbClr val="000066"/>
                </a:solidFill>
              </a:rPr>
              <a:t>mol% </a:t>
            </a:r>
            <a:endParaRPr lang="ru-RU" sz="1600" baseline="0">
              <a:solidFill>
                <a:srgbClr val="000066"/>
              </a:solidFill>
            </a:endParaRPr>
          </a:p>
          <a:p>
            <a:pPr marL="457200" indent="-457200" defTabSz="762000">
              <a:spcBef>
                <a:spcPct val="20000"/>
              </a:spcBef>
              <a:buFont typeface="Wingdings" pitchFamily="2" charset="2"/>
              <a:buChar char="ь"/>
            </a:pPr>
            <a:r>
              <a:rPr lang="en-US" sz="1600" baseline="0">
                <a:solidFill>
                  <a:srgbClr val="000066"/>
                </a:solidFill>
              </a:rPr>
              <a:t>5UO</a:t>
            </a:r>
            <a:r>
              <a:rPr lang="en-US" sz="1600" baseline="-25000">
                <a:solidFill>
                  <a:srgbClr val="000066"/>
                </a:solidFill>
              </a:rPr>
              <a:t>2</a:t>
            </a:r>
            <a:r>
              <a:rPr lang="en-US" sz="1600" baseline="0">
                <a:solidFill>
                  <a:srgbClr val="000066"/>
                </a:solidFill>
              </a:rPr>
              <a:t> + 25FeO +70SiO</a:t>
            </a:r>
            <a:r>
              <a:rPr lang="en-US" sz="1600" baseline="-25000">
                <a:solidFill>
                  <a:srgbClr val="000066"/>
                </a:solidFill>
              </a:rPr>
              <a:t>2</a:t>
            </a:r>
          </a:p>
          <a:p>
            <a:pPr marL="457200" indent="-457200" defTabSz="762000">
              <a:spcBef>
                <a:spcPct val="20000"/>
              </a:spcBef>
              <a:buFont typeface="Wingdings" pitchFamily="2" charset="2"/>
              <a:buChar char="ь"/>
            </a:pPr>
            <a:r>
              <a:rPr lang="en-US" sz="1600" baseline="0">
                <a:solidFill>
                  <a:srgbClr val="000066"/>
                </a:solidFill>
              </a:rPr>
              <a:t>isothermal exposure at 1100°</a:t>
            </a:r>
            <a:r>
              <a:rPr lang="ru-RU" sz="1600" baseline="0">
                <a:solidFill>
                  <a:srgbClr val="000066"/>
                </a:solidFill>
              </a:rPr>
              <a:t>С</a:t>
            </a:r>
            <a:r>
              <a:rPr lang="en-US" sz="1600" baseline="0">
                <a:solidFill>
                  <a:srgbClr val="000066"/>
                </a:solidFill>
              </a:rPr>
              <a:t> for 1 h., heating up to 2100°</a:t>
            </a:r>
            <a:r>
              <a:rPr lang="ru-RU" sz="1600" baseline="0">
                <a:solidFill>
                  <a:srgbClr val="000066"/>
                </a:solidFill>
              </a:rPr>
              <a:t>С</a:t>
            </a:r>
            <a:r>
              <a:rPr lang="en-US" sz="1600" baseline="0">
                <a:solidFill>
                  <a:srgbClr val="000066"/>
                </a:solidFill>
              </a:rPr>
              <a:t>, 5-min. exposure, quenching</a:t>
            </a:r>
          </a:p>
        </p:txBody>
      </p:sp>
      <p:sp>
        <p:nvSpPr>
          <p:cNvPr id="919558" name="Rectangle 6"/>
          <p:cNvSpPr>
            <a:spLocks noChangeArrowheads="1"/>
          </p:cNvSpPr>
          <p:nvPr/>
        </p:nvSpPr>
        <p:spPr bwMode="auto">
          <a:xfrm>
            <a:off x="4227513" y="533400"/>
            <a:ext cx="1800225" cy="1735138"/>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19559" name="Freeform 7"/>
          <p:cNvSpPr>
            <a:spLocks/>
          </p:cNvSpPr>
          <p:nvPr/>
        </p:nvSpPr>
        <p:spPr bwMode="auto">
          <a:xfrm>
            <a:off x="2578100" y="533400"/>
            <a:ext cx="1665288" cy="1744663"/>
          </a:xfrm>
          <a:custGeom>
            <a:avLst/>
            <a:gdLst>
              <a:gd name="T0" fmla="*/ 0 w 1206"/>
              <a:gd name="T1" fmla="*/ 510 h 1287"/>
              <a:gd name="T2" fmla="*/ 1197 w 1206"/>
              <a:gd name="T3" fmla="*/ 0 h 1287"/>
              <a:gd name="T4" fmla="*/ 1206 w 1206"/>
              <a:gd name="T5" fmla="*/ 1287 h 1287"/>
              <a:gd name="T6" fmla="*/ 6 w 1206"/>
              <a:gd name="T7" fmla="*/ 678 h 1287"/>
              <a:gd name="T8" fmla="*/ 0 w 1206"/>
              <a:gd name="T9" fmla="*/ 510 h 1287"/>
            </a:gdLst>
            <a:ahLst/>
            <a:cxnLst>
              <a:cxn ang="0">
                <a:pos x="T0" y="T1"/>
              </a:cxn>
              <a:cxn ang="0">
                <a:pos x="T2" y="T3"/>
              </a:cxn>
              <a:cxn ang="0">
                <a:pos x="T4" y="T5"/>
              </a:cxn>
              <a:cxn ang="0">
                <a:pos x="T6" y="T7"/>
              </a:cxn>
              <a:cxn ang="0">
                <a:pos x="T8" y="T9"/>
              </a:cxn>
            </a:cxnLst>
            <a:rect l="0" t="0" r="r" b="b"/>
            <a:pathLst>
              <a:path w="1206" h="1287">
                <a:moveTo>
                  <a:pt x="0" y="510"/>
                </a:moveTo>
                <a:lnTo>
                  <a:pt x="1197" y="0"/>
                </a:lnTo>
                <a:lnTo>
                  <a:pt x="1206" y="1287"/>
                </a:lnTo>
                <a:lnTo>
                  <a:pt x="6" y="678"/>
                </a:lnTo>
                <a:lnTo>
                  <a:pt x="0" y="510"/>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pic>
        <p:nvPicPr>
          <p:cNvPr id="91956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l="57475" r="8008" b="70096"/>
          <a:stretch>
            <a:fillRect/>
          </a:stretch>
        </p:blipFill>
        <p:spPr bwMode="auto">
          <a:xfrm>
            <a:off x="4224338" y="541338"/>
            <a:ext cx="1817687"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956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t="23239"/>
          <a:stretch>
            <a:fillRect/>
          </a:stretch>
        </p:blipFill>
        <p:spPr bwMode="auto">
          <a:xfrm>
            <a:off x="331788" y="1284288"/>
            <a:ext cx="1273175"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9562" name="Freeform 10"/>
          <p:cNvSpPr>
            <a:spLocks/>
          </p:cNvSpPr>
          <p:nvPr/>
        </p:nvSpPr>
        <p:spPr bwMode="auto">
          <a:xfrm>
            <a:off x="958850" y="1100138"/>
            <a:ext cx="1125538" cy="1846262"/>
          </a:xfrm>
          <a:custGeom>
            <a:avLst/>
            <a:gdLst>
              <a:gd name="T0" fmla="*/ 0 w 816"/>
              <a:gd name="T1" fmla="*/ 998 h 1361"/>
              <a:gd name="T2" fmla="*/ 816 w 816"/>
              <a:gd name="T3" fmla="*/ 0 h 1361"/>
              <a:gd name="T4" fmla="*/ 816 w 816"/>
              <a:gd name="T5" fmla="*/ 1361 h 1361"/>
              <a:gd name="T6" fmla="*/ 0 w 816"/>
              <a:gd name="T7" fmla="*/ 1134 h 1361"/>
              <a:gd name="T8" fmla="*/ 0 w 816"/>
              <a:gd name="T9" fmla="*/ 998 h 1361"/>
            </a:gdLst>
            <a:ahLst/>
            <a:cxnLst>
              <a:cxn ang="0">
                <a:pos x="T0" y="T1"/>
              </a:cxn>
              <a:cxn ang="0">
                <a:pos x="T2" y="T3"/>
              </a:cxn>
              <a:cxn ang="0">
                <a:pos x="T4" y="T5"/>
              </a:cxn>
              <a:cxn ang="0">
                <a:pos x="T6" y="T7"/>
              </a:cxn>
              <a:cxn ang="0">
                <a:pos x="T8" y="T9"/>
              </a:cxn>
            </a:cxnLst>
            <a:rect l="0" t="0" r="r" b="b"/>
            <a:pathLst>
              <a:path w="816" h="1361">
                <a:moveTo>
                  <a:pt x="0" y="998"/>
                </a:moveTo>
                <a:lnTo>
                  <a:pt x="816" y="0"/>
                </a:lnTo>
                <a:lnTo>
                  <a:pt x="816" y="1361"/>
                </a:lnTo>
                <a:lnTo>
                  <a:pt x="0" y="1134"/>
                </a:lnTo>
                <a:lnTo>
                  <a:pt x="0" y="998"/>
                </a:lnTo>
                <a:close/>
              </a:path>
            </a:pathLst>
          </a:custGeom>
          <a:solidFill>
            <a:srgbClr val="FFCC99">
              <a:alpha val="25000"/>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9563" name="Rectangle 11"/>
          <p:cNvSpPr>
            <a:spLocks noChangeArrowheads="1"/>
          </p:cNvSpPr>
          <p:nvPr/>
        </p:nvSpPr>
        <p:spPr bwMode="auto">
          <a:xfrm>
            <a:off x="769938" y="2454275"/>
            <a:ext cx="188912" cy="18415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919564"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4388" y="1100138"/>
            <a:ext cx="1863725"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9565" name="Rectangle 13"/>
          <p:cNvSpPr>
            <a:spLocks noChangeArrowheads="1"/>
          </p:cNvSpPr>
          <p:nvPr/>
        </p:nvSpPr>
        <p:spPr bwMode="auto">
          <a:xfrm>
            <a:off x="2084388" y="1100138"/>
            <a:ext cx="1878012" cy="1846262"/>
          </a:xfrm>
          <a:prstGeom prst="rect">
            <a:avLst/>
          </a:prstGeom>
          <a:solidFill>
            <a:schemeClr val="accent1">
              <a:alpha val="0"/>
            </a:schemeClr>
          </a:soli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sz="1800" b="0" baseline="0">
              <a:cs typeface="Arial" pitchFamily="34" charset="0"/>
            </a:endParaRPr>
          </a:p>
        </p:txBody>
      </p:sp>
      <p:sp>
        <p:nvSpPr>
          <p:cNvPr id="919566" name="Rectangle 14"/>
          <p:cNvSpPr>
            <a:spLocks noChangeArrowheads="1"/>
          </p:cNvSpPr>
          <p:nvPr/>
        </p:nvSpPr>
        <p:spPr bwMode="auto">
          <a:xfrm>
            <a:off x="2335213" y="1223963"/>
            <a:ext cx="250825" cy="228600"/>
          </a:xfrm>
          <a:prstGeom prst="rect">
            <a:avLst/>
          </a:prstGeom>
          <a:solidFill>
            <a:schemeClr val="accent1">
              <a:alpha val="0"/>
            </a:schemeClr>
          </a:solid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9567" name="Text Box 15"/>
          <p:cNvSpPr txBox="1">
            <a:spLocks noChangeArrowheads="1"/>
          </p:cNvSpPr>
          <p:nvPr/>
        </p:nvSpPr>
        <p:spPr bwMode="auto">
          <a:xfrm>
            <a:off x="2147888" y="1408113"/>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400" b="0" baseline="0">
                <a:solidFill>
                  <a:srgbClr val="FFFF00"/>
                </a:solidFill>
                <a:cs typeface="Arial" pitchFamily="34" charset="0"/>
              </a:rPr>
              <a:t>SQ1</a:t>
            </a:r>
            <a:endParaRPr lang="ru-RU" sz="1400" b="0" baseline="0">
              <a:solidFill>
                <a:srgbClr val="FFFF00"/>
              </a:solidFill>
              <a:cs typeface="Arial" pitchFamily="34" charset="0"/>
            </a:endParaRPr>
          </a:p>
        </p:txBody>
      </p:sp>
      <p:grpSp>
        <p:nvGrpSpPr>
          <p:cNvPr id="919568" name="Group 16"/>
          <p:cNvGrpSpPr>
            <a:grpSpLocks/>
          </p:cNvGrpSpPr>
          <p:nvPr/>
        </p:nvGrpSpPr>
        <p:grpSpPr bwMode="auto">
          <a:xfrm>
            <a:off x="3390900" y="2986088"/>
            <a:ext cx="627063" cy="300037"/>
            <a:chOff x="2223" y="1832"/>
            <a:chExt cx="382" cy="222"/>
          </a:xfrm>
        </p:grpSpPr>
        <p:sp>
          <p:nvSpPr>
            <p:cNvPr id="919569" name="Line 1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70" name="Line 1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71" name="Line 1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19572" name="Group 20"/>
            <p:cNvGrpSpPr>
              <a:grpSpLocks/>
            </p:cNvGrpSpPr>
            <p:nvPr/>
          </p:nvGrpSpPr>
          <p:grpSpPr bwMode="auto">
            <a:xfrm>
              <a:off x="2328" y="1863"/>
              <a:ext cx="178" cy="37"/>
              <a:chOff x="7118" y="3768"/>
              <a:chExt cx="511" cy="179"/>
            </a:xfrm>
          </p:grpSpPr>
          <p:sp>
            <p:nvSpPr>
              <p:cNvPr id="919573" name="Line 2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74" name="Line 2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75" name="Line 2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76" name="Line 2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19577" name="Text Box 2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167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grpSp>
        <p:nvGrpSpPr>
          <p:cNvPr id="919578" name="Group 26"/>
          <p:cNvGrpSpPr>
            <a:grpSpLocks/>
          </p:cNvGrpSpPr>
          <p:nvPr/>
        </p:nvGrpSpPr>
        <p:grpSpPr bwMode="auto">
          <a:xfrm>
            <a:off x="5422900" y="2268538"/>
            <a:ext cx="627063" cy="301625"/>
            <a:chOff x="2223" y="1832"/>
            <a:chExt cx="382" cy="222"/>
          </a:xfrm>
        </p:grpSpPr>
        <p:sp>
          <p:nvSpPr>
            <p:cNvPr id="919579" name="Line 2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80" name="Line 2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81" name="Line 2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19582" name="Group 30"/>
            <p:cNvGrpSpPr>
              <a:grpSpLocks/>
            </p:cNvGrpSpPr>
            <p:nvPr/>
          </p:nvGrpSpPr>
          <p:grpSpPr bwMode="auto">
            <a:xfrm>
              <a:off x="2328" y="1863"/>
              <a:ext cx="178" cy="37"/>
              <a:chOff x="7118" y="3768"/>
              <a:chExt cx="511" cy="179"/>
            </a:xfrm>
          </p:grpSpPr>
          <p:sp>
            <p:nvSpPr>
              <p:cNvPr id="919583" name="Line 3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84" name="Line 3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85" name="Line 3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86" name="Line 3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19587" name="Text Box 3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25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sp>
        <p:nvSpPr>
          <p:cNvPr id="919588" name="Rectangle 36"/>
          <p:cNvSpPr>
            <a:spLocks noChangeArrowheads="1"/>
          </p:cNvSpPr>
          <p:nvPr/>
        </p:nvSpPr>
        <p:spPr bwMode="auto">
          <a:xfrm>
            <a:off x="4929188" y="1754188"/>
            <a:ext cx="330200" cy="338137"/>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19589" name="Freeform 37"/>
          <p:cNvSpPr>
            <a:spLocks/>
          </p:cNvSpPr>
          <p:nvPr/>
        </p:nvSpPr>
        <p:spPr bwMode="auto">
          <a:xfrm>
            <a:off x="4205288" y="2079625"/>
            <a:ext cx="1744662" cy="528638"/>
          </a:xfrm>
          <a:custGeom>
            <a:avLst/>
            <a:gdLst>
              <a:gd name="T0" fmla="*/ 540 w 1296"/>
              <a:gd name="T1" fmla="*/ 0 h 390"/>
              <a:gd name="T2" fmla="*/ 0 w 1296"/>
              <a:gd name="T3" fmla="*/ 390 h 390"/>
              <a:gd name="T4" fmla="*/ 1296 w 1296"/>
              <a:gd name="T5" fmla="*/ 387 h 390"/>
              <a:gd name="T6" fmla="*/ 774 w 1296"/>
              <a:gd name="T7" fmla="*/ 0 h 390"/>
              <a:gd name="T8" fmla="*/ 540 w 1296"/>
              <a:gd name="T9" fmla="*/ 0 h 390"/>
            </a:gdLst>
            <a:ahLst/>
            <a:cxnLst>
              <a:cxn ang="0">
                <a:pos x="T0" y="T1"/>
              </a:cxn>
              <a:cxn ang="0">
                <a:pos x="T2" y="T3"/>
              </a:cxn>
              <a:cxn ang="0">
                <a:pos x="T4" y="T5"/>
              </a:cxn>
              <a:cxn ang="0">
                <a:pos x="T6" y="T7"/>
              </a:cxn>
              <a:cxn ang="0">
                <a:pos x="T8" y="T9"/>
              </a:cxn>
            </a:cxnLst>
            <a:rect l="0" t="0" r="r" b="b"/>
            <a:pathLst>
              <a:path w="1296" h="390">
                <a:moveTo>
                  <a:pt x="540" y="0"/>
                </a:moveTo>
                <a:lnTo>
                  <a:pt x="0" y="390"/>
                </a:lnTo>
                <a:lnTo>
                  <a:pt x="1296" y="387"/>
                </a:lnTo>
                <a:lnTo>
                  <a:pt x="774" y="0"/>
                </a:lnTo>
                <a:lnTo>
                  <a:pt x="540" y="0"/>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919590" name="Group 38"/>
          <p:cNvGrpSpPr>
            <a:grpSpLocks/>
          </p:cNvGrpSpPr>
          <p:nvPr/>
        </p:nvGrpSpPr>
        <p:grpSpPr bwMode="auto">
          <a:xfrm>
            <a:off x="4225925" y="2617788"/>
            <a:ext cx="1757363" cy="2084387"/>
            <a:chOff x="2662" y="1649"/>
            <a:chExt cx="1107" cy="1313"/>
          </a:xfrm>
        </p:grpSpPr>
        <p:pic>
          <p:nvPicPr>
            <p:cNvPr id="919591" name="Picture 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2" y="1649"/>
              <a:ext cx="1101" cy="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9592" name="Rectangle 40"/>
            <p:cNvSpPr>
              <a:spLocks noChangeArrowheads="1"/>
            </p:cNvSpPr>
            <p:nvPr/>
          </p:nvSpPr>
          <p:spPr bwMode="auto">
            <a:xfrm>
              <a:off x="2662" y="1649"/>
              <a:ext cx="1102" cy="1125"/>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919593" name="Group 41"/>
            <p:cNvGrpSpPr>
              <a:grpSpLocks/>
            </p:cNvGrpSpPr>
            <p:nvPr/>
          </p:nvGrpSpPr>
          <p:grpSpPr bwMode="auto">
            <a:xfrm>
              <a:off x="3374" y="2772"/>
              <a:ext cx="395" cy="190"/>
              <a:chOff x="2223" y="1832"/>
              <a:chExt cx="382" cy="222"/>
            </a:xfrm>
          </p:grpSpPr>
          <p:sp>
            <p:nvSpPr>
              <p:cNvPr id="919594" name="Line 4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95" name="Line 4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96" name="Line 4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19597" name="Group 45"/>
              <p:cNvGrpSpPr>
                <a:grpSpLocks/>
              </p:cNvGrpSpPr>
              <p:nvPr/>
            </p:nvGrpSpPr>
            <p:grpSpPr bwMode="auto">
              <a:xfrm>
                <a:off x="2328" y="1863"/>
                <a:ext cx="178" cy="37"/>
                <a:chOff x="7118" y="3768"/>
                <a:chExt cx="511" cy="179"/>
              </a:xfrm>
            </p:grpSpPr>
            <p:sp>
              <p:nvSpPr>
                <p:cNvPr id="919598" name="Line 4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599" name="Line 4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600" name="Line 4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19601" name="Line 4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19602" name="Text Box 5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0.92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sp>
          <p:nvSpPr>
            <p:cNvPr id="919603" name="Text Box 51"/>
            <p:cNvSpPr txBox="1">
              <a:spLocks noChangeArrowheads="1"/>
            </p:cNvSpPr>
            <p:nvPr/>
          </p:nvSpPr>
          <p:spPr bwMode="auto">
            <a:xfrm>
              <a:off x="3213" y="2039"/>
              <a:ext cx="3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2000" baseline="0">
                  <a:solidFill>
                    <a:srgbClr val="FFFF00"/>
                  </a:solidFill>
                </a:rPr>
                <a:t>.</a:t>
              </a:r>
              <a:r>
                <a:rPr lang="en-US" sz="1600" baseline="0">
                  <a:solidFill>
                    <a:srgbClr val="FFFF00"/>
                  </a:solidFill>
                </a:rPr>
                <a:t>P1</a:t>
              </a:r>
              <a:endParaRPr lang="ru-RU" sz="1600" baseline="0">
                <a:solidFill>
                  <a:srgbClr val="FFFF00"/>
                </a:solidFill>
              </a:endParaRPr>
            </a:p>
          </p:txBody>
        </p:sp>
        <p:sp>
          <p:nvSpPr>
            <p:cNvPr id="919604" name="Text Box 52"/>
            <p:cNvSpPr txBox="1">
              <a:spLocks noChangeArrowheads="1"/>
            </p:cNvSpPr>
            <p:nvPr/>
          </p:nvSpPr>
          <p:spPr bwMode="auto">
            <a:xfrm>
              <a:off x="3389" y="1831"/>
              <a:ext cx="3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2000" baseline="0">
                  <a:solidFill>
                    <a:srgbClr val="FFFF00"/>
                  </a:solidFill>
                </a:rPr>
                <a:t>.</a:t>
              </a:r>
              <a:r>
                <a:rPr lang="en-US" sz="1600" baseline="0">
                  <a:solidFill>
                    <a:srgbClr val="FFFF00"/>
                  </a:solidFill>
                </a:rPr>
                <a:t>P2</a:t>
              </a:r>
              <a:endParaRPr lang="ru-RU" sz="1600" baseline="0">
                <a:solidFill>
                  <a:srgbClr val="FFFF00"/>
                </a:solidFill>
              </a:endParaRPr>
            </a:p>
          </p:txBody>
        </p:sp>
        <p:sp>
          <p:nvSpPr>
            <p:cNvPr id="919605" name="Text Box 53"/>
            <p:cNvSpPr txBox="1">
              <a:spLocks noChangeArrowheads="1"/>
            </p:cNvSpPr>
            <p:nvPr/>
          </p:nvSpPr>
          <p:spPr bwMode="auto">
            <a:xfrm>
              <a:off x="2741" y="1855"/>
              <a:ext cx="3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2000" baseline="0">
                  <a:solidFill>
                    <a:srgbClr val="FFFF00"/>
                  </a:solidFill>
                </a:rPr>
                <a:t>.</a:t>
              </a:r>
              <a:r>
                <a:rPr lang="en-US" sz="1600" baseline="0">
                  <a:solidFill>
                    <a:srgbClr val="FFFF00"/>
                  </a:solidFill>
                </a:rPr>
                <a:t>P3</a:t>
              </a:r>
              <a:endParaRPr lang="ru-RU" sz="1600" baseline="0">
                <a:solidFill>
                  <a:srgbClr val="FFFF00"/>
                </a:solidFill>
              </a:endParaRPr>
            </a:p>
          </p:txBody>
        </p:sp>
      </p:grpSp>
      <p:sp>
        <p:nvSpPr>
          <p:cNvPr id="919606" name="Rectangle 54"/>
          <p:cNvSpPr>
            <a:spLocks noChangeArrowheads="1"/>
          </p:cNvSpPr>
          <p:nvPr/>
        </p:nvSpPr>
        <p:spPr bwMode="auto">
          <a:xfrm>
            <a:off x="0" y="5094288"/>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buFont typeface="Wingdings" pitchFamily="2" charset="2"/>
              <a:buChar char="ь"/>
              <a:tabLst>
                <a:tab pos="457200" algn="l"/>
              </a:tabLst>
            </a:pPr>
            <a:r>
              <a:rPr lang="en-US" sz="1800" baseline="0"/>
              <a:t>No macrostratification was found in the oxidic part of the polished section</a:t>
            </a:r>
            <a:endParaRPr lang="ru-RU" sz="1800" baseline="0"/>
          </a:p>
          <a:p>
            <a:pPr>
              <a:buFont typeface="Wingdings" pitchFamily="2" charset="2"/>
              <a:buChar char="ь"/>
              <a:tabLst>
                <a:tab pos="457200" algn="l"/>
              </a:tabLst>
            </a:pPr>
            <a:r>
              <a:rPr lang="en-US" sz="1800" baseline="0"/>
              <a:t>Microstructure resembling that of the ‘heavy’ liquid in the UO</a:t>
            </a:r>
            <a:r>
              <a:rPr lang="en-US" sz="1800" baseline="-25000"/>
              <a:t>2</a:t>
            </a:r>
            <a:r>
              <a:rPr lang="en-US" sz="1800" baseline="0"/>
              <a:t>-SiO</a:t>
            </a:r>
            <a:r>
              <a:rPr lang="en-US" sz="1800" baseline="-25000"/>
              <a:t>2</a:t>
            </a:r>
            <a:r>
              <a:rPr lang="en-US" sz="1800" baseline="0"/>
              <a:t> system. </a:t>
            </a:r>
            <a:br>
              <a:rPr lang="en-US" sz="1800" baseline="0"/>
            </a:br>
            <a:r>
              <a:rPr lang="en-US" sz="1800" baseline="0"/>
              <a:t>  As a result of the interaction between the melt and the crucible, the composition</a:t>
            </a:r>
            <a:br>
              <a:rPr lang="en-US" sz="1800" baseline="0"/>
            </a:br>
            <a:r>
              <a:rPr lang="en-US" sz="1800" baseline="0"/>
              <a:t>  got depleted in Fe, but no molybdenum was found in the oxidic part</a:t>
            </a: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Foliennummernplatzhalter 3"/>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ED9569A5-DFDE-4FD1-B801-B8CE2F8993AE}" type="slidenum">
              <a:rPr lang="en-GB"/>
              <a:pPr/>
              <a:t>21</a:t>
            </a:fld>
            <a:endParaRPr lang="en-GB"/>
          </a:p>
        </p:txBody>
      </p:sp>
      <p:pic>
        <p:nvPicPr>
          <p:cNvPr id="921603" name="Picture 3"/>
          <p:cNvPicPr>
            <a:picLocks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1846263" y="904875"/>
            <a:ext cx="1600200" cy="2298700"/>
          </a:xfrm>
          <a:noFill/>
          <a:ln/>
        </p:spPr>
      </p:pic>
      <p:sp>
        <p:nvSpPr>
          <p:cNvPr id="921604" name="Rectangle 4"/>
          <p:cNvSpPr>
            <a:spLocks noChangeArrowheads="1"/>
          </p:cNvSpPr>
          <p:nvPr/>
        </p:nvSpPr>
        <p:spPr bwMode="auto">
          <a:xfrm>
            <a:off x="2024063" y="2501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05" name="Rectangle 5"/>
          <p:cNvSpPr>
            <a:spLocks noChangeArrowheads="1"/>
          </p:cNvSpPr>
          <p:nvPr/>
        </p:nvSpPr>
        <p:spPr bwMode="auto">
          <a:xfrm>
            <a:off x="2379663" y="1733550"/>
            <a:ext cx="177800" cy="192088"/>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06" name="Rectangle 6"/>
          <p:cNvSpPr>
            <a:spLocks noChangeArrowheads="1"/>
          </p:cNvSpPr>
          <p:nvPr/>
        </p:nvSpPr>
        <p:spPr bwMode="auto">
          <a:xfrm>
            <a:off x="2557463" y="2873375"/>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07" name="Rectangle 7"/>
          <p:cNvSpPr>
            <a:spLocks noChangeArrowheads="1"/>
          </p:cNvSpPr>
          <p:nvPr/>
        </p:nvSpPr>
        <p:spPr bwMode="auto">
          <a:xfrm>
            <a:off x="2913063" y="2628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08" name="Rectangle 8"/>
          <p:cNvSpPr>
            <a:spLocks noChangeArrowheads="1"/>
          </p:cNvSpPr>
          <p:nvPr/>
        </p:nvSpPr>
        <p:spPr bwMode="auto">
          <a:xfrm>
            <a:off x="2913063" y="2628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09" name="Rectangle 9"/>
          <p:cNvSpPr>
            <a:spLocks noChangeArrowheads="1"/>
          </p:cNvSpPr>
          <p:nvPr/>
        </p:nvSpPr>
        <p:spPr bwMode="auto">
          <a:xfrm>
            <a:off x="2379663" y="1733550"/>
            <a:ext cx="177800" cy="192088"/>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10" name="Rectangle 10"/>
          <p:cNvSpPr>
            <a:spLocks noChangeArrowheads="1"/>
          </p:cNvSpPr>
          <p:nvPr/>
        </p:nvSpPr>
        <p:spPr bwMode="auto">
          <a:xfrm>
            <a:off x="2913063" y="2628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11" name="Rectangle 11"/>
          <p:cNvSpPr>
            <a:spLocks noChangeArrowheads="1"/>
          </p:cNvSpPr>
          <p:nvPr/>
        </p:nvSpPr>
        <p:spPr bwMode="auto">
          <a:xfrm>
            <a:off x="2024063" y="2501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12" name="Rectangle 12"/>
          <p:cNvSpPr>
            <a:spLocks noChangeArrowheads="1"/>
          </p:cNvSpPr>
          <p:nvPr/>
        </p:nvSpPr>
        <p:spPr bwMode="auto">
          <a:xfrm>
            <a:off x="2379663" y="1733550"/>
            <a:ext cx="177800" cy="192088"/>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13" name="Rectangle 13"/>
          <p:cNvSpPr>
            <a:spLocks noChangeArrowheads="1"/>
          </p:cNvSpPr>
          <p:nvPr/>
        </p:nvSpPr>
        <p:spPr bwMode="auto">
          <a:xfrm>
            <a:off x="2913063" y="2628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14" name="Rectangle 14"/>
          <p:cNvSpPr>
            <a:spLocks noChangeArrowheads="1"/>
          </p:cNvSpPr>
          <p:nvPr/>
        </p:nvSpPr>
        <p:spPr bwMode="auto">
          <a:xfrm>
            <a:off x="2557463" y="2884488"/>
            <a:ext cx="177800" cy="19208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15" name="Rectangle 15"/>
          <p:cNvSpPr>
            <a:spLocks noChangeArrowheads="1"/>
          </p:cNvSpPr>
          <p:nvPr/>
        </p:nvSpPr>
        <p:spPr bwMode="auto">
          <a:xfrm>
            <a:off x="2024063" y="2513013"/>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16" name="Rectangle 16"/>
          <p:cNvSpPr>
            <a:spLocks noChangeArrowheads="1"/>
          </p:cNvSpPr>
          <p:nvPr/>
        </p:nvSpPr>
        <p:spPr bwMode="auto">
          <a:xfrm>
            <a:off x="2379663" y="1744663"/>
            <a:ext cx="177800" cy="19208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17" name="Rectangle 17"/>
          <p:cNvSpPr>
            <a:spLocks noChangeArrowheads="1"/>
          </p:cNvSpPr>
          <p:nvPr/>
        </p:nvSpPr>
        <p:spPr bwMode="auto">
          <a:xfrm>
            <a:off x="2913063" y="2640013"/>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92161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6263" y="904875"/>
            <a:ext cx="160020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19" name="Rectangle 19"/>
          <p:cNvSpPr>
            <a:spLocks noChangeArrowheads="1"/>
          </p:cNvSpPr>
          <p:nvPr/>
        </p:nvSpPr>
        <p:spPr bwMode="auto">
          <a:xfrm>
            <a:off x="2557463" y="2884488"/>
            <a:ext cx="177800" cy="19208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0" name="Rectangle 20"/>
          <p:cNvSpPr>
            <a:spLocks noChangeArrowheads="1"/>
          </p:cNvSpPr>
          <p:nvPr/>
        </p:nvSpPr>
        <p:spPr bwMode="auto">
          <a:xfrm>
            <a:off x="2024063" y="2513013"/>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1" name="Rectangle 21"/>
          <p:cNvSpPr>
            <a:spLocks noChangeArrowheads="1"/>
          </p:cNvSpPr>
          <p:nvPr/>
        </p:nvSpPr>
        <p:spPr bwMode="auto">
          <a:xfrm>
            <a:off x="2379663" y="1744663"/>
            <a:ext cx="177800" cy="19208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2" name="Rectangle 22"/>
          <p:cNvSpPr>
            <a:spLocks noChangeArrowheads="1"/>
          </p:cNvSpPr>
          <p:nvPr/>
        </p:nvSpPr>
        <p:spPr bwMode="auto">
          <a:xfrm>
            <a:off x="2913063" y="2628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3" name="Rectangle 23"/>
          <p:cNvSpPr>
            <a:spLocks noChangeArrowheads="1"/>
          </p:cNvSpPr>
          <p:nvPr/>
        </p:nvSpPr>
        <p:spPr bwMode="auto">
          <a:xfrm>
            <a:off x="2913063" y="2628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4" name="Rectangle 24"/>
          <p:cNvSpPr>
            <a:spLocks noChangeArrowheads="1"/>
          </p:cNvSpPr>
          <p:nvPr/>
        </p:nvSpPr>
        <p:spPr bwMode="auto">
          <a:xfrm>
            <a:off x="2557463" y="2884488"/>
            <a:ext cx="177800" cy="19208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5" name="Rectangle 25"/>
          <p:cNvSpPr>
            <a:spLocks noChangeArrowheads="1"/>
          </p:cNvSpPr>
          <p:nvPr/>
        </p:nvSpPr>
        <p:spPr bwMode="auto">
          <a:xfrm>
            <a:off x="2913063" y="2628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6" name="Rectangle 26"/>
          <p:cNvSpPr>
            <a:spLocks noChangeArrowheads="1"/>
          </p:cNvSpPr>
          <p:nvPr/>
        </p:nvSpPr>
        <p:spPr bwMode="auto">
          <a:xfrm>
            <a:off x="2024063" y="2501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7" name="Rectangle 27"/>
          <p:cNvSpPr>
            <a:spLocks noChangeArrowheads="1"/>
          </p:cNvSpPr>
          <p:nvPr/>
        </p:nvSpPr>
        <p:spPr bwMode="auto">
          <a:xfrm>
            <a:off x="2557463" y="2873375"/>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8" name="Rectangle 28"/>
          <p:cNvSpPr>
            <a:spLocks noChangeArrowheads="1"/>
          </p:cNvSpPr>
          <p:nvPr/>
        </p:nvSpPr>
        <p:spPr bwMode="auto">
          <a:xfrm>
            <a:off x="2913063" y="2616200"/>
            <a:ext cx="177800" cy="192088"/>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29" name="Rectangle 29"/>
          <p:cNvSpPr>
            <a:spLocks noChangeArrowheads="1"/>
          </p:cNvSpPr>
          <p:nvPr/>
        </p:nvSpPr>
        <p:spPr bwMode="auto">
          <a:xfrm>
            <a:off x="2379663" y="1733550"/>
            <a:ext cx="177800" cy="192088"/>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30" name="Rectangle 30"/>
          <p:cNvSpPr>
            <a:spLocks noChangeArrowheads="1"/>
          </p:cNvSpPr>
          <p:nvPr/>
        </p:nvSpPr>
        <p:spPr bwMode="auto">
          <a:xfrm>
            <a:off x="2024063" y="2490788"/>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31" name="Rectangle 31"/>
          <p:cNvSpPr>
            <a:spLocks noChangeArrowheads="1"/>
          </p:cNvSpPr>
          <p:nvPr/>
        </p:nvSpPr>
        <p:spPr bwMode="auto">
          <a:xfrm>
            <a:off x="2557463" y="2862263"/>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32" name="Rectangle 32"/>
          <p:cNvSpPr>
            <a:spLocks noChangeArrowheads="1"/>
          </p:cNvSpPr>
          <p:nvPr/>
        </p:nvSpPr>
        <p:spPr bwMode="auto">
          <a:xfrm>
            <a:off x="2913063" y="2605088"/>
            <a:ext cx="177800" cy="19208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921633" name="Picture 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6263" y="904875"/>
            <a:ext cx="160020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34" name="Rectangle 34"/>
          <p:cNvSpPr>
            <a:spLocks noChangeArrowheads="1"/>
          </p:cNvSpPr>
          <p:nvPr/>
        </p:nvSpPr>
        <p:spPr bwMode="auto">
          <a:xfrm>
            <a:off x="2379663" y="1733550"/>
            <a:ext cx="177800" cy="192088"/>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35" name="Rectangle 35"/>
          <p:cNvSpPr>
            <a:spLocks noChangeArrowheads="1"/>
          </p:cNvSpPr>
          <p:nvPr/>
        </p:nvSpPr>
        <p:spPr bwMode="auto">
          <a:xfrm>
            <a:off x="2024063" y="2490788"/>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36" name="Rectangle 36"/>
          <p:cNvSpPr>
            <a:spLocks noChangeArrowheads="1"/>
          </p:cNvSpPr>
          <p:nvPr/>
        </p:nvSpPr>
        <p:spPr bwMode="auto">
          <a:xfrm>
            <a:off x="2913063" y="2628900"/>
            <a:ext cx="177800" cy="19050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37" name="Freeform 37"/>
          <p:cNvSpPr>
            <a:spLocks/>
          </p:cNvSpPr>
          <p:nvPr/>
        </p:nvSpPr>
        <p:spPr bwMode="auto">
          <a:xfrm>
            <a:off x="3090863" y="1670050"/>
            <a:ext cx="593725" cy="1149350"/>
          </a:xfrm>
          <a:custGeom>
            <a:avLst/>
            <a:gdLst>
              <a:gd name="T0" fmla="*/ 0 w 454"/>
              <a:gd name="T1" fmla="*/ 680 h 816"/>
              <a:gd name="T2" fmla="*/ 454 w 454"/>
              <a:gd name="T3" fmla="*/ 0 h 816"/>
              <a:gd name="T4" fmla="*/ 454 w 454"/>
              <a:gd name="T5" fmla="*/ 680 h 816"/>
              <a:gd name="T6" fmla="*/ 0 w 454"/>
              <a:gd name="T7" fmla="*/ 816 h 816"/>
              <a:gd name="T8" fmla="*/ 0 w 454"/>
              <a:gd name="T9" fmla="*/ 680 h 816"/>
            </a:gdLst>
            <a:ahLst/>
            <a:cxnLst>
              <a:cxn ang="0">
                <a:pos x="T0" y="T1"/>
              </a:cxn>
              <a:cxn ang="0">
                <a:pos x="T2" y="T3"/>
              </a:cxn>
              <a:cxn ang="0">
                <a:pos x="T4" y="T5"/>
              </a:cxn>
              <a:cxn ang="0">
                <a:pos x="T6" y="T7"/>
              </a:cxn>
              <a:cxn ang="0">
                <a:pos x="T8" y="T9"/>
              </a:cxn>
            </a:cxnLst>
            <a:rect l="0" t="0" r="r" b="b"/>
            <a:pathLst>
              <a:path w="454" h="816">
                <a:moveTo>
                  <a:pt x="0" y="680"/>
                </a:moveTo>
                <a:lnTo>
                  <a:pt x="454" y="0"/>
                </a:lnTo>
                <a:lnTo>
                  <a:pt x="454" y="680"/>
                </a:lnTo>
                <a:lnTo>
                  <a:pt x="0" y="816"/>
                </a:lnTo>
                <a:lnTo>
                  <a:pt x="0" y="680"/>
                </a:lnTo>
                <a:close/>
              </a:path>
            </a:pathLst>
          </a:custGeom>
          <a:solidFill>
            <a:srgbClr val="FFCC99">
              <a:alpha val="25999"/>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921638" name="Group 38"/>
          <p:cNvGrpSpPr>
            <a:grpSpLocks/>
          </p:cNvGrpSpPr>
          <p:nvPr/>
        </p:nvGrpSpPr>
        <p:grpSpPr bwMode="auto">
          <a:xfrm>
            <a:off x="3684588" y="1608138"/>
            <a:ext cx="2433637" cy="1370012"/>
            <a:chOff x="1474" y="2024"/>
            <a:chExt cx="1860" cy="974"/>
          </a:xfrm>
        </p:grpSpPr>
        <p:pic>
          <p:nvPicPr>
            <p:cNvPr id="921639" name="Picture 39"/>
            <p:cNvPicPr>
              <a:picLocks noChangeAspect="1" noChangeArrowheads="1"/>
            </p:cNvPicPr>
            <p:nvPr/>
          </p:nvPicPr>
          <p:blipFill>
            <a:blip r:embed="rId5" cstate="print">
              <a:extLst>
                <a:ext uri="{28A0092B-C50C-407E-A947-70E740481C1C}">
                  <a14:useLocalDpi xmlns:a14="http://schemas.microsoft.com/office/drawing/2010/main" val="0"/>
                </a:ext>
              </a:extLst>
            </a:blip>
            <a:srcRect l="12338" t="23000" r="21884" b="17325"/>
            <a:stretch>
              <a:fillRect/>
            </a:stretch>
          </p:blipFill>
          <p:spPr bwMode="auto">
            <a:xfrm>
              <a:off x="1474" y="2069"/>
              <a:ext cx="725" cy="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0" name="Rectangle 40"/>
            <p:cNvSpPr>
              <a:spLocks noChangeArrowheads="1"/>
            </p:cNvSpPr>
            <p:nvPr/>
          </p:nvSpPr>
          <p:spPr bwMode="auto">
            <a:xfrm>
              <a:off x="1474" y="2061"/>
              <a:ext cx="726" cy="681"/>
            </a:xfrm>
            <a:prstGeom prst="rect">
              <a:avLst/>
            </a:prstGeom>
            <a:solidFill>
              <a:schemeClr val="accent1">
                <a:alpha val="0"/>
              </a:schemeClr>
            </a:solidFill>
            <a:ln w="2857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41" name="Rectangle 41"/>
            <p:cNvSpPr>
              <a:spLocks noChangeArrowheads="1"/>
            </p:cNvSpPr>
            <p:nvPr/>
          </p:nvSpPr>
          <p:spPr bwMode="auto">
            <a:xfrm>
              <a:off x="1882" y="2367"/>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921642" name="Group 42"/>
            <p:cNvGrpSpPr>
              <a:grpSpLocks/>
            </p:cNvGrpSpPr>
            <p:nvPr/>
          </p:nvGrpSpPr>
          <p:grpSpPr bwMode="auto">
            <a:xfrm>
              <a:off x="2381" y="2032"/>
              <a:ext cx="953" cy="966"/>
              <a:chOff x="2381" y="2032"/>
              <a:chExt cx="953" cy="966"/>
            </a:xfrm>
          </p:grpSpPr>
          <p:pic>
            <p:nvPicPr>
              <p:cNvPr id="921643" name="Picture 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2045"/>
                <a:ext cx="953"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4" name="Rectangle 44"/>
              <p:cNvSpPr>
                <a:spLocks noChangeArrowheads="1"/>
              </p:cNvSpPr>
              <p:nvPr/>
            </p:nvSpPr>
            <p:spPr bwMode="auto">
              <a:xfrm>
                <a:off x="2381" y="2032"/>
                <a:ext cx="953" cy="952"/>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921645" name="Freeform 45"/>
            <p:cNvSpPr>
              <a:spLocks/>
            </p:cNvSpPr>
            <p:nvPr/>
          </p:nvSpPr>
          <p:spPr bwMode="auto">
            <a:xfrm>
              <a:off x="2018" y="2024"/>
              <a:ext cx="363" cy="952"/>
            </a:xfrm>
            <a:custGeom>
              <a:avLst/>
              <a:gdLst>
                <a:gd name="T0" fmla="*/ 0 w 363"/>
                <a:gd name="T1" fmla="*/ 363 h 952"/>
                <a:gd name="T2" fmla="*/ 363 w 363"/>
                <a:gd name="T3" fmla="*/ 0 h 952"/>
                <a:gd name="T4" fmla="*/ 363 w 363"/>
                <a:gd name="T5" fmla="*/ 952 h 952"/>
                <a:gd name="T6" fmla="*/ 0 w 363"/>
                <a:gd name="T7" fmla="*/ 454 h 952"/>
                <a:gd name="T8" fmla="*/ 0 w 363"/>
                <a:gd name="T9" fmla="*/ 363 h 952"/>
              </a:gdLst>
              <a:ahLst/>
              <a:cxnLst>
                <a:cxn ang="0">
                  <a:pos x="T0" y="T1"/>
                </a:cxn>
                <a:cxn ang="0">
                  <a:pos x="T2" y="T3"/>
                </a:cxn>
                <a:cxn ang="0">
                  <a:pos x="T4" y="T5"/>
                </a:cxn>
                <a:cxn ang="0">
                  <a:pos x="T6" y="T7"/>
                </a:cxn>
                <a:cxn ang="0">
                  <a:pos x="T8" y="T9"/>
                </a:cxn>
              </a:cxnLst>
              <a:rect l="0" t="0" r="r" b="b"/>
              <a:pathLst>
                <a:path w="363" h="952">
                  <a:moveTo>
                    <a:pt x="0" y="363"/>
                  </a:moveTo>
                  <a:lnTo>
                    <a:pt x="363" y="0"/>
                  </a:lnTo>
                  <a:lnTo>
                    <a:pt x="363" y="952"/>
                  </a:lnTo>
                  <a:lnTo>
                    <a:pt x="0" y="454"/>
                  </a:lnTo>
                  <a:lnTo>
                    <a:pt x="0" y="363"/>
                  </a:lnTo>
                  <a:close/>
                </a:path>
              </a:pathLst>
            </a:custGeom>
            <a:solidFill>
              <a:srgbClr val="FFCC99">
                <a:alpha val="25000"/>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921646" name="AutoShape 46"/>
          <p:cNvSpPr>
            <a:spLocks/>
          </p:cNvSpPr>
          <p:nvPr/>
        </p:nvSpPr>
        <p:spPr bwMode="auto">
          <a:xfrm>
            <a:off x="6507163" y="1928813"/>
            <a:ext cx="593725" cy="292100"/>
          </a:xfrm>
          <a:prstGeom prst="borderCallout1">
            <a:avLst>
              <a:gd name="adj1" fmla="val 39130"/>
              <a:gd name="adj2" fmla="val -12833"/>
              <a:gd name="adj3" fmla="val 95653"/>
              <a:gd name="adj4" fmla="val -174866"/>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baseline="0">
                <a:cs typeface="Arial" pitchFamily="34" charset="0"/>
              </a:rPr>
              <a:t>Fe</a:t>
            </a:r>
            <a:r>
              <a:rPr lang="ru-RU" sz="1400" b="0" baseline="0">
                <a:cs typeface="Arial" pitchFamily="34" charset="0"/>
              </a:rPr>
              <a:t> </a:t>
            </a:r>
          </a:p>
        </p:txBody>
      </p:sp>
      <p:sp>
        <p:nvSpPr>
          <p:cNvPr id="921647" name="AutoShape 47"/>
          <p:cNvSpPr>
            <a:spLocks/>
          </p:cNvSpPr>
          <p:nvPr/>
        </p:nvSpPr>
        <p:spPr bwMode="auto">
          <a:xfrm>
            <a:off x="6507163" y="1538288"/>
            <a:ext cx="593725" cy="293687"/>
          </a:xfrm>
          <a:prstGeom prst="borderCallout1">
            <a:avLst>
              <a:gd name="adj1" fmla="val 38917"/>
              <a:gd name="adj2" fmla="val -12833"/>
              <a:gd name="adj3" fmla="val 172972"/>
              <a:gd name="adj4" fmla="val -111231"/>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baseline="0">
                <a:cs typeface="Arial" pitchFamily="34" charset="0"/>
              </a:rPr>
              <a:t>UO</a:t>
            </a:r>
            <a:r>
              <a:rPr lang="en-US" sz="1400" b="0" baseline="-25000">
                <a:cs typeface="Arial" pitchFamily="34" charset="0"/>
              </a:rPr>
              <a:t>2</a:t>
            </a:r>
            <a:r>
              <a:rPr lang="ru-RU" sz="1400" b="0" baseline="0">
                <a:cs typeface="Arial" pitchFamily="34" charset="0"/>
              </a:rPr>
              <a:t> </a:t>
            </a:r>
          </a:p>
        </p:txBody>
      </p:sp>
      <p:sp>
        <p:nvSpPr>
          <p:cNvPr id="921648" name="AutoShape 48"/>
          <p:cNvSpPr>
            <a:spLocks/>
          </p:cNvSpPr>
          <p:nvPr/>
        </p:nvSpPr>
        <p:spPr bwMode="auto">
          <a:xfrm>
            <a:off x="6505575" y="2341563"/>
            <a:ext cx="1276350" cy="449262"/>
          </a:xfrm>
          <a:prstGeom prst="borderCallout1">
            <a:avLst>
              <a:gd name="adj1" fmla="val 25440"/>
              <a:gd name="adj2" fmla="val -5972"/>
              <a:gd name="adj3" fmla="val -7069"/>
              <a:gd name="adj4" fmla="val -66542"/>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baseline="0"/>
              <a:t>SiO</a:t>
            </a:r>
            <a:r>
              <a:rPr lang="ru-RU" sz="1400" b="0" baseline="-25000"/>
              <a:t>2</a:t>
            </a:r>
            <a:r>
              <a:rPr lang="ru-RU" sz="1400" b="0" baseline="0"/>
              <a:t> </a:t>
            </a:r>
            <a:r>
              <a:rPr lang="en-US" sz="1400" b="0" baseline="0"/>
              <a:t>with inclusions</a:t>
            </a:r>
            <a:endParaRPr lang="ru-RU" sz="1400" b="0" baseline="0">
              <a:cs typeface="Arial" pitchFamily="34" charset="0"/>
            </a:endParaRPr>
          </a:p>
        </p:txBody>
      </p:sp>
      <p:sp>
        <p:nvSpPr>
          <p:cNvPr id="921649" name="AutoShape 49"/>
          <p:cNvSpPr>
            <a:spLocks/>
          </p:cNvSpPr>
          <p:nvPr/>
        </p:nvSpPr>
        <p:spPr bwMode="auto">
          <a:xfrm>
            <a:off x="6510338" y="3068638"/>
            <a:ext cx="1009650" cy="292100"/>
          </a:xfrm>
          <a:prstGeom prst="borderCallout1">
            <a:avLst>
              <a:gd name="adj1" fmla="val 39130"/>
              <a:gd name="adj2" fmla="val -7546"/>
              <a:gd name="adj3" fmla="val -203806"/>
              <a:gd name="adj4" fmla="val -147954"/>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ru-RU" sz="1400" b="0" baseline="0">
                <a:cs typeface="Arial" pitchFamily="34" charset="0"/>
              </a:rPr>
              <a:t>FeSiO</a:t>
            </a:r>
            <a:r>
              <a:rPr lang="ru-RU" sz="1400" b="0" baseline="-25000">
                <a:cs typeface="Arial" pitchFamily="34" charset="0"/>
              </a:rPr>
              <a:t>3 </a:t>
            </a:r>
          </a:p>
        </p:txBody>
      </p:sp>
      <p:sp>
        <p:nvSpPr>
          <p:cNvPr id="921650" name="Freeform 50"/>
          <p:cNvSpPr>
            <a:spLocks/>
          </p:cNvSpPr>
          <p:nvPr/>
        </p:nvSpPr>
        <p:spPr bwMode="auto">
          <a:xfrm>
            <a:off x="1547813" y="1160463"/>
            <a:ext cx="831850" cy="1020762"/>
          </a:xfrm>
          <a:custGeom>
            <a:avLst/>
            <a:gdLst>
              <a:gd name="T0" fmla="*/ 0 w 635"/>
              <a:gd name="T1" fmla="*/ 0 h 726"/>
              <a:gd name="T2" fmla="*/ 635 w 635"/>
              <a:gd name="T3" fmla="*/ 408 h 726"/>
              <a:gd name="T4" fmla="*/ 635 w 635"/>
              <a:gd name="T5" fmla="*/ 544 h 726"/>
              <a:gd name="T6" fmla="*/ 0 w 635"/>
              <a:gd name="T7" fmla="*/ 726 h 726"/>
              <a:gd name="T8" fmla="*/ 0 w 635"/>
              <a:gd name="T9" fmla="*/ 0 h 726"/>
            </a:gdLst>
            <a:ahLst/>
            <a:cxnLst>
              <a:cxn ang="0">
                <a:pos x="T0" y="T1"/>
              </a:cxn>
              <a:cxn ang="0">
                <a:pos x="T2" y="T3"/>
              </a:cxn>
              <a:cxn ang="0">
                <a:pos x="T4" y="T5"/>
              </a:cxn>
              <a:cxn ang="0">
                <a:pos x="T6" y="T7"/>
              </a:cxn>
              <a:cxn ang="0">
                <a:pos x="T8" y="T9"/>
              </a:cxn>
            </a:cxnLst>
            <a:rect l="0" t="0" r="r" b="b"/>
            <a:pathLst>
              <a:path w="635" h="726">
                <a:moveTo>
                  <a:pt x="0" y="0"/>
                </a:moveTo>
                <a:lnTo>
                  <a:pt x="635" y="408"/>
                </a:lnTo>
                <a:lnTo>
                  <a:pt x="635" y="544"/>
                </a:lnTo>
                <a:lnTo>
                  <a:pt x="0" y="726"/>
                </a:lnTo>
                <a:lnTo>
                  <a:pt x="0" y="0"/>
                </a:lnTo>
                <a:close/>
              </a:path>
            </a:pathLst>
          </a:custGeom>
          <a:solidFill>
            <a:srgbClr val="FFCC99">
              <a:alpha val="25000"/>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921651" name="Picture 51"/>
          <p:cNvPicPr>
            <a:picLocks noChangeAspect="1" noChangeArrowheads="1"/>
          </p:cNvPicPr>
          <p:nvPr>
            <p:ph sz="quarter" idx="4294967295"/>
          </p:nvPr>
        </p:nvPicPr>
        <p:blipFill>
          <a:blip r:embed="rId7" cstate="print">
            <a:extLst>
              <a:ext uri="{28A0092B-C50C-407E-A947-70E740481C1C}">
                <a14:useLocalDpi xmlns:a14="http://schemas.microsoft.com/office/drawing/2010/main" val="0"/>
              </a:ext>
            </a:extLst>
          </a:blip>
          <a:srcRect/>
          <a:stretch>
            <a:fillRect/>
          </a:stretch>
        </p:blipFill>
        <p:spPr bwMode="auto">
          <a:xfrm>
            <a:off x="598488" y="1160463"/>
            <a:ext cx="949325" cy="102076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2" name="Rectangle 52"/>
          <p:cNvSpPr>
            <a:spLocks noChangeArrowheads="1"/>
          </p:cNvSpPr>
          <p:nvPr/>
        </p:nvSpPr>
        <p:spPr bwMode="auto">
          <a:xfrm>
            <a:off x="609600" y="1147763"/>
            <a:ext cx="947738" cy="1022350"/>
          </a:xfrm>
          <a:prstGeom prst="rect">
            <a:avLst/>
          </a:prstGeom>
          <a:solidFill>
            <a:schemeClr val="accent1">
              <a:alpha val="0"/>
            </a:schemeClr>
          </a:solidFill>
          <a:ln w="2857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53" name="Freeform 53"/>
          <p:cNvSpPr>
            <a:spLocks/>
          </p:cNvSpPr>
          <p:nvPr/>
        </p:nvSpPr>
        <p:spPr bwMode="auto">
          <a:xfrm>
            <a:off x="420688" y="2692400"/>
            <a:ext cx="1781175" cy="638175"/>
          </a:xfrm>
          <a:custGeom>
            <a:avLst/>
            <a:gdLst>
              <a:gd name="T0" fmla="*/ 1225 w 1361"/>
              <a:gd name="T1" fmla="*/ 0 h 453"/>
              <a:gd name="T2" fmla="*/ 0 w 1361"/>
              <a:gd name="T3" fmla="*/ 453 h 453"/>
              <a:gd name="T4" fmla="*/ 816 w 1361"/>
              <a:gd name="T5" fmla="*/ 453 h 453"/>
              <a:gd name="T6" fmla="*/ 1361 w 1361"/>
              <a:gd name="T7" fmla="*/ 0 h 453"/>
              <a:gd name="T8" fmla="*/ 1225 w 1361"/>
              <a:gd name="T9" fmla="*/ 0 h 453"/>
            </a:gdLst>
            <a:ahLst/>
            <a:cxnLst>
              <a:cxn ang="0">
                <a:pos x="T0" y="T1"/>
              </a:cxn>
              <a:cxn ang="0">
                <a:pos x="T2" y="T3"/>
              </a:cxn>
              <a:cxn ang="0">
                <a:pos x="T4" y="T5"/>
              </a:cxn>
              <a:cxn ang="0">
                <a:pos x="T6" y="T7"/>
              </a:cxn>
              <a:cxn ang="0">
                <a:pos x="T8" y="T9"/>
              </a:cxn>
            </a:cxnLst>
            <a:rect l="0" t="0" r="r" b="b"/>
            <a:pathLst>
              <a:path w="1361" h="453">
                <a:moveTo>
                  <a:pt x="1225" y="0"/>
                </a:moveTo>
                <a:lnTo>
                  <a:pt x="0" y="453"/>
                </a:lnTo>
                <a:lnTo>
                  <a:pt x="816" y="453"/>
                </a:lnTo>
                <a:lnTo>
                  <a:pt x="1361" y="0"/>
                </a:lnTo>
                <a:lnTo>
                  <a:pt x="1225" y="0"/>
                </a:lnTo>
                <a:close/>
              </a:path>
            </a:pathLst>
          </a:custGeom>
          <a:solidFill>
            <a:srgbClr val="FFCC99">
              <a:alpha val="24001"/>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921654" name="Group 54"/>
          <p:cNvGrpSpPr>
            <a:grpSpLocks/>
          </p:cNvGrpSpPr>
          <p:nvPr/>
        </p:nvGrpSpPr>
        <p:grpSpPr bwMode="auto">
          <a:xfrm>
            <a:off x="420688" y="3330575"/>
            <a:ext cx="1068387" cy="1149350"/>
            <a:chOff x="1066" y="2773"/>
            <a:chExt cx="1315" cy="1315"/>
          </a:xfrm>
        </p:grpSpPr>
        <p:pic>
          <p:nvPicPr>
            <p:cNvPr id="921655" name="Picture 5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 y="2773"/>
              <a:ext cx="1315"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6" name="Rectangle 56"/>
            <p:cNvSpPr>
              <a:spLocks noChangeArrowheads="1"/>
            </p:cNvSpPr>
            <p:nvPr/>
          </p:nvSpPr>
          <p:spPr bwMode="auto">
            <a:xfrm>
              <a:off x="1066" y="2795"/>
              <a:ext cx="1315" cy="1270"/>
            </a:xfrm>
            <a:prstGeom prst="rect">
              <a:avLst/>
            </a:prstGeom>
            <a:solidFill>
              <a:schemeClr val="accent1">
                <a:alpha val="0"/>
              </a:schemeClr>
            </a:soli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921657" name="Rectangle 57"/>
          <p:cNvSpPr>
            <a:spLocks noChangeArrowheads="1"/>
          </p:cNvSpPr>
          <p:nvPr/>
        </p:nvSpPr>
        <p:spPr bwMode="auto">
          <a:xfrm>
            <a:off x="657225" y="3522663"/>
            <a:ext cx="355600" cy="31908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921658" name="Picture 5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6875" y="3330575"/>
            <a:ext cx="1068388"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9" name="Rectangle 59"/>
          <p:cNvSpPr>
            <a:spLocks noChangeArrowheads="1"/>
          </p:cNvSpPr>
          <p:nvPr/>
        </p:nvSpPr>
        <p:spPr bwMode="auto">
          <a:xfrm>
            <a:off x="1666875" y="3330575"/>
            <a:ext cx="1068388" cy="108585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660" name="Freeform 60"/>
          <p:cNvSpPr>
            <a:spLocks/>
          </p:cNvSpPr>
          <p:nvPr/>
        </p:nvSpPr>
        <p:spPr bwMode="auto">
          <a:xfrm>
            <a:off x="1012825" y="3330575"/>
            <a:ext cx="654050" cy="1085850"/>
          </a:xfrm>
          <a:custGeom>
            <a:avLst/>
            <a:gdLst>
              <a:gd name="T0" fmla="*/ 0 w 499"/>
              <a:gd name="T1" fmla="*/ 136 h 771"/>
              <a:gd name="T2" fmla="*/ 499 w 499"/>
              <a:gd name="T3" fmla="*/ 0 h 771"/>
              <a:gd name="T4" fmla="*/ 499 w 499"/>
              <a:gd name="T5" fmla="*/ 771 h 771"/>
              <a:gd name="T6" fmla="*/ 0 w 499"/>
              <a:gd name="T7" fmla="*/ 363 h 771"/>
              <a:gd name="T8" fmla="*/ 0 w 499"/>
              <a:gd name="T9" fmla="*/ 136 h 771"/>
            </a:gdLst>
            <a:ahLst/>
            <a:cxnLst>
              <a:cxn ang="0">
                <a:pos x="T0" y="T1"/>
              </a:cxn>
              <a:cxn ang="0">
                <a:pos x="T2" y="T3"/>
              </a:cxn>
              <a:cxn ang="0">
                <a:pos x="T4" y="T5"/>
              </a:cxn>
              <a:cxn ang="0">
                <a:pos x="T6" y="T7"/>
              </a:cxn>
              <a:cxn ang="0">
                <a:pos x="T8" y="T9"/>
              </a:cxn>
            </a:cxnLst>
            <a:rect l="0" t="0" r="r" b="b"/>
            <a:pathLst>
              <a:path w="499" h="771">
                <a:moveTo>
                  <a:pt x="0" y="136"/>
                </a:moveTo>
                <a:lnTo>
                  <a:pt x="499" y="0"/>
                </a:lnTo>
                <a:lnTo>
                  <a:pt x="499" y="771"/>
                </a:lnTo>
                <a:lnTo>
                  <a:pt x="0" y="363"/>
                </a:lnTo>
                <a:lnTo>
                  <a:pt x="0" y="136"/>
                </a:lnTo>
                <a:close/>
              </a:path>
            </a:pathLst>
          </a:custGeom>
          <a:solidFill>
            <a:srgbClr val="FFCC99">
              <a:alpha val="25999"/>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921661" name="Group 61"/>
          <p:cNvGrpSpPr>
            <a:grpSpLocks/>
          </p:cNvGrpSpPr>
          <p:nvPr/>
        </p:nvGrpSpPr>
        <p:grpSpPr bwMode="auto">
          <a:xfrm>
            <a:off x="996950" y="2222500"/>
            <a:ext cx="595313" cy="312738"/>
            <a:chOff x="2223" y="1832"/>
            <a:chExt cx="382" cy="222"/>
          </a:xfrm>
        </p:grpSpPr>
        <p:sp>
          <p:nvSpPr>
            <p:cNvPr id="921662" name="Line 6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63" name="Line 6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64" name="Line 6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1665" name="Group 65"/>
            <p:cNvGrpSpPr>
              <a:grpSpLocks/>
            </p:cNvGrpSpPr>
            <p:nvPr/>
          </p:nvGrpSpPr>
          <p:grpSpPr bwMode="auto">
            <a:xfrm>
              <a:off x="2328" y="1863"/>
              <a:ext cx="178" cy="37"/>
              <a:chOff x="7118" y="3768"/>
              <a:chExt cx="511" cy="179"/>
            </a:xfrm>
          </p:grpSpPr>
          <p:sp>
            <p:nvSpPr>
              <p:cNvPr id="921666" name="Line 6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67" name="Line 6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68" name="Line 6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69" name="Line 6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1670" name="Text Box 7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124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grpSp>
        <p:nvGrpSpPr>
          <p:cNvPr id="921671" name="Group 71"/>
          <p:cNvGrpSpPr>
            <a:grpSpLocks/>
          </p:cNvGrpSpPr>
          <p:nvPr/>
        </p:nvGrpSpPr>
        <p:grpSpPr bwMode="auto">
          <a:xfrm>
            <a:off x="5603875" y="2932113"/>
            <a:ext cx="593725" cy="312737"/>
            <a:chOff x="2223" y="1832"/>
            <a:chExt cx="382" cy="222"/>
          </a:xfrm>
        </p:grpSpPr>
        <p:sp>
          <p:nvSpPr>
            <p:cNvPr id="921672" name="Line 7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73" name="Line 7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74" name="Line 7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1675" name="Group 75"/>
            <p:cNvGrpSpPr>
              <a:grpSpLocks/>
            </p:cNvGrpSpPr>
            <p:nvPr/>
          </p:nvGrpSpPr>
          <p:grpSpPr bwMode="auto">
            <a:xfrm>
              <a:off x="2328" y="1863"/>
              <a:ext cx="178" cy="37"/>
              <a:chOff x="7118" y="3768"/>
              <a:chExt cx="511" cy="179"/>
            </a:xfrm>
          </p:grpSpPr>
          <p:sp>
            <p:nvSpPr>
              <p:cNvPr id="921676" name="Line 7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77" name="Line 7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78" name="Line 7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79" name="Line 7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1680" name="Text Box 8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25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grpSp>
        <p:nvGrpSpPr>
          <p:cNvPr id="921681" name="Group 81"/>
          <p:cNvGrpSpPr>
            <a:grpSpLocks/>
          </p:cNvGrpSpPr>
          <p:nvPr/>
        </p:nvGrpSpPr>
        <p:grpSpPr bwMode="auto">
          <a:xfrm>
            <a:off x="946150" y="4475163"/>
            <a:ext cx="593725" cy="312737"/>
            <a:chOff x="2223" y="1832"/>
            <a:chExt cx="382" cy="222"/>
          </a:xfrm>
        </p:grpSpPr>
        <p:sp>
          <p:nvSpPr>
            <p:cNvPr id="921682" name="Line 8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83" name="Line 8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84" name="Line 8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1685" name="Group 85"/>
            <p:cNvGrpSpPr>
              <a:grpSpLocks/>
            </p:cNvGrpSpPr>
            <p:nvPr/>
          </p:nvGrpSpPr>
          <p:grpSpPr bwMode="auto">
            <a:xfrm>
              <a:off x="2328" y="1863"/>
              <a:ext cx="178" cy="37"/>
              <a:chOff x="7118" y="3768"/>
              <a:chExt cx="511" cy="179"/>
            </a:xfrm>
          </p:grpSpPr>
          <p:sp>
            <p:nvSpPr>
              <p:cNvPr id="921686" name="Line 8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87" name="Line 8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88" name="Line 8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89" name="Line 8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1690" name="Text Box 9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49.9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grpSp>
        <p:nvGrpSpPr>
          <p:cNvPr id="921691" name="Group 91"/>
          <p:cNvGrpSpPr>
            <a:grpSpLocks/>
          </p:cNvGrpSpPr>
          <p:nvPr/>
        </p:nvGrpSpPr>
        <p:grpSpPr bwMode="auto">
          <a:xfrm>
            <a:off x="2149475" y="4452938"/>
            <a:ext cx="593725" cy="312737"/>
            <a:chOff x="2223" y="1832"/>
            <a:chExt cx="382" cy="222"/>
          </a:xfrm>
        </p:grpSpPr>
        <p:sp>
          <p:nvSpPr>
            <p:cNvPr id="921692" name="Line 9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93" name="Line 9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94" name="Line 9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1695" name="Group 95"/>
            <p:cNvGrpSpPr>
              <a:grpSpLocks/>
            </p:cNvGrpSpPr>
            <p:nvPr/>
          </p:nvGrpSpPr>
          <p:grpSpPr bwMode="auto">
            <a:xfrm>
              <a:off x="2328" y="1863"/>
              <a:ext cx="178" cy="37"/>
              <a:chOff x="7118" y="3768"/>
              <a:chExt cx="511" cy="179"/>
            </a:xfrm>
          </p:grpSpPr>
          <p:sp>
            <p:nvSpPr>
              <p:cNvPr id="921696" name="Line 9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97" name="Line 9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98" name="Line 9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699" name="Line 9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1700" name="Text Box 10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12.5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grpSp>
        <p:nvGrpSpPr>
          <p:cNvPr id="921701" name="Group 101"/>
          <p:cNvGrpSpPr>
            <a:grpSpLocks/>
          </p:cNvGrpSpPr>
          <p:nvPr/>
        </p:nvGrpSpPr>
        <p:grpSpPr bwMode="auto">
          <a:xfrm>
            <a:off x="4022725" y="2625725"/>
            <a:ext cx="593725" cy="312738"/>
            <a:chOff x="2223" y="1832"/>
            <a:chExt cx="382" cy="222"/>
          </a:xfrm>
        </p:grpSpPr>
        <p:sp>
          <p:nvSpPr>
            <p:cNvPr id="921702" name="Line 10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03" name="Line 10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04" name="Line 10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1705" name="Group 105"/>
            <p:cNvGrpSpPr>
              <a:grpSpLocks/>
            </p:cNvGrpSpPr>
            <p:nvPr/>
          </p:nvGrpSpPr>
          <p:grpSpPr bwMode="auto">
            <a:xfrm>
              <a:off x="2328" y="1863"/>
              <a:ext cx="178" cy="37"/>
              <a:chOff x="7118" y="3768"/>
              <a:chExt cx="511" cy="179"/>
            </a:xfrm>
          </p:grpSpPr>
          <p:sp>
            <p:nvSpPr>
              <p:cNvPr id="921706" name="Line 10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07" name="Line 10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08" name="Line 10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09" name="Line 10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1710" name="Text Box 11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100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sp>
        <p:nvSpPr>
          <p:cNvPr id="921711" name="Rectangle 111"/>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a:t>
            </a:r>
            <a:r>
              <a:rPr lang="ru-RU" baseline="0">
                <a:solidFill>
                  <a:srgbClr val="000099"/>
                </a:solidFill>
              </a:rPr>
              <a:t>-</a:t>
            </a:r>
            <a:r>
              <a:rPr lang="en-US" baseline="0">
                <a:solidFill>
                  <a:srgbClr val="000099"/>
                </a:solidFill>
              </a:rPr>
              <a:t>FeO-SiO</a:t>
            </a:r>
            <a:r>
              <a:rPr lang="en-US" baseline="-25000">
                <a:solidFill>
                  <a:srgbClr val="000099"/>
                </a:solidFill>
              </a:rPr>
              <a:t>2</a:t>
            </a:r>
            <a:r>
              <a:rPr lang="ru-RU" baseline="0">
                <a:solidFill>
                  <a:srgbClr val="000099"/>
                </a:solidFill>
              </a:rPr>
              <a:t> </a:t>
            </a:r>
            <a:r>
              <a:rPr lang="en-US" baseline="0">
                <a:solidFill>
                  <a:srgbClr val="000099"/>
                </a:solidFill>
                <a:ea typeface="Arial Unicode MS" pitchFamily="34" charset="-128"/>
                <a:cs typeface="Arial Unicode MS" pitchFamily="34" charset="-128"/>
              </a:rPr>
              <a:t>system:</a:t>
            </a:r>
            <a:r>
              <a:rPr lang="en-US" baseline="0">
                <a:solidFill>
                  <a:srgbClr val="000099"/>
                </a:solidFill>
              </a:rPr>
              <a:t>GPRS #33-36 test results</a:t>
            </a:r>
            <a:r>
              <a:rPr lang="ru-RU" baseline="0">
                <a:solidFill>
                  <a:srgbClr val="000099"/>
                </a:solidFill>
              </a:rPr>
              <a:t>(7)</a:t>
            </a:r>
          </a:p>
        </p:txBody>
      </p:sp>
      <p:sp>
        <p:nvSpPr>
          <p:cNvPr id="921712" name="Rectangle 112"/>
          <p:cNvSpPr>
            <a:spLocks noGrp="1" noChangeArrowheads="1"/>
          </p:cNvSpPr>
          <p:nvPr>
            <p:ph type="title" sz="quarter"/>
          </p:nvPr>
        </p:nvSpPr>
        <p:spPr>
          <a:xfrm>
            <a:off x="190500" y="620713"/>
            <a:ext cx="3438525" cy="406400"/>
          </a:xfrm>
          <a:noFill/>
          <a:ln/>
        </p:spPr>
        <p:txBody>
          <a:bodyPr/>
          <a:lstStyle/>
          <a:p>
            <a:pPr>
              <a:buFont typeface="Wingdings" pitchFamily="2" charset="2"/>
              <a:buChar char="Ø"/>
            </a:pPr>
            <a:r>
              <a:rPr lang="en-US" sz="2000">
                <a:solidFill>
                  <a:srgbClr val="993300"/>
                </a:solidFill>
                <a:effectLst/>
              </a:rPr>
              <a:t>SEM</a:t>
            </a:r>
            <a:r>
              <a:rPr lang="ru-RU" sz="2000">
                <a:solidFill>
                  <a:srgbClr val="993300"/>
                </a:solidFill>
                <a:effectLst/>
              </a:rPr>
              <a:t>/</a:t>
            </a:r>
            <a:r>
              <a:rPr lang="en-US" sz="2000">
                <a:solidFill>
                  <a:srgbClr val="993300"/>
                </a:solidFill>
                <a:effectLst/>
              </a:rPr>
              <a:t>EDX</a:t>
            </a:r>
            <a:r>
              <a:rPr lang="ru-RU" sz="2000">
                <a:solidFill>
                  <a:srgbClr val="993300"/>
                </a:solidFill>
                <a:effectLst/>
              </a:rPr>
              <a:t> </a:t>
            </a:r>
            <a:r>
              <a:rPr lang="en-US" sz="2000">
                <a:solidFill>
                  <a:srgbClr val="993300"/>
                </a:solidFill>
                <a:effectLst/>
              </a:rPr>
              <a:t>GPRS 34</a:t>
            </a:r>
            <a:r>
              <a:rPr lang="ru-RU" sz="2000">
                <a:solidFill>
                  <a:srgbClr val="993300"/>
                </a:solidFill>
                <a:effectLst/>
              </a:rPr>
              <a:t/>
            </a:r>
            <a:br>
              <a:rPr lang="ru-RU" sz="2000">
                <a:solidFill>
                  <a:srgbClr val="993300"/>
                </a:solidFill>
                <a:effectLst/>
              </a:rPr>
            </a:br>
            <a:endParaRPr lang="ru-RU" sz="2000">
              <a:solidFill>
                <a:srgbClr val="993300"/>
              </a:solidFill>
              <a:effectLst/>
            </a:endParaRPr>
          </a:p>
        </p:txBody>
      </p:sp>
      <p:sp>
        <p:nvSpPr>
          <p:cNvPr id="921713" name="Rectangle 5"/>
          <p:cNvSpPr>
            <a:spLocks noChangeArrowheads="1"/>
          </p:cNvSpPr>
          <p:nvPr/>
        </p:nvSpPr>
        <p:spPr bwMode="auto">
          <a:xfrm>
            <a:off x="3787775" y="420688"/>
            <a:ext cx="535622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800" baseline="0"/>
              <a:t>Conditions</a:t>
            </a:r>
            <a:r>
              <a:rPr lang="ru-RU" sz="1800" baseline="0"/>
              <a:t>: </a:t>
            </a:r>
          </a:p>
          <a:p>
            <a:pPr marL="457200" indent="-457200" defTabSz="762000">
              <a:spcBef>
                <a:spcPct val="20000"/>
              </a:spcBef>
              <a:buFont typeface="Wingdings" pitchFamily="2" charset="2"/>
              <a:buChar char="ь"/>
            </a:pPr>
            <a:r>
              <a:rPr lang="en-US" sz="1400" baseline="0"/>
              <a:t>Charge composition</a:t>
            </a:r>
            <a:r>
              <a:rPr lang="ru-RU" sz="1400" baseline="0"/>
              <a:t>, </a:t>
            </a:r>
            <a:r>
              <a:rPr lang="en-US" sz="1400" baseline="0"/>
              <a:t>mol%  </a:t>
            </a:r>
            <a:r>
              <a:rPr lang="ru-RU" sz="1400" baseline="0"/>
              <a:t>10 </a:t>
            </a:r>
            <a:r>
              <a:rPr lang="en-US" sz="1400" baseline="0"/>
              <a:t>UO</a:t>
            </a:r>
            <a:r>
              <a:rPr lang="en-US" sz="1400" baseline="-25000"/>
              <a:t>2</a:t>
            </a:r>
            <a:r>
              <a:rPr lang="en-US" sz="1400" baseline="0"/>
              <a:t> + </a:t>
            </a:r>
            <a:r>
              <a:rPr lang="ru-RU" sz="1400" baseline="0"/>
              <a:t>10 </a:t>
            </a:r>
            <a:r>
              <a:rPr lang="en-US" sz="1400" baseline="0"/>
              <a:t>FeO +</a:t>
            </a:r>
            <a:r>
              <a:rPr lang="ru-RU" sz="1400" baseline="0"/>
              <a:t>80 </a:t>
            </a:r>
            <a:r>
              <a:rPr lang="en-US" sz="1400" baseline="0"/>
              <a:t>SiO</a:t>
            </a:r>
            <a:r>
              <a:rPr lang="en-US" sz="1400" baseline="-25000"/>
              <a:t>2</a:t>
            </a:r>
          </a:p>
          <a:p>
            <a:pPr marL="457200" indent="-457200" defTabSz="762000">
              <a:spcBef>
                <a:spcPct val="20000"/>
              </a:spcBef>
              <a:buFont typeface="Wingdings" pitchFamily="2" charset="2"/>
              <a:buChar char="ь"/>
            </a:pPr>
            <a:r>
              <a:rPr lang="en-US" sz="1400" baseline="0"/>
              <a:t>Isothermal exposure at 1100°</a:t>
            </a:r>
            <a:r>
              <a:rPr lang="ru-RU" sz="1400" baseline="0"/>
              <a:t>С</a:t>
            </a:r>
            <a:r>
              <a:rPr lang="en-US" sz="1400" baseline="0"/>
              <a:t> for 1 h., heating up to 1950°</a:t>
            </a:r>
            <a:r>
              <a:rPr lang="ru-RU" sz="1400" baseline="0"/>
              <a:t>С</a:t>
            </a:r>
            <a:r>
              <a:rPr lang="en-US" sz="1400" baseline="0"/>
              <a:t> and a 5-min. exposure, quenching</a:t>
            </a:r>
          </a:p>
        </p:txBody>
      </p:sp>
      <p:sp>
        <p:nvSpPr>
          <p:cNvPr id="921714" name="Rectangle 114"/>
          <p:cNvSpPr>
            <a:spLocks noChangeArrowheads="1"/>
          </p:cNvSpPr>
          <p:nvPr/>
        </p:nvSpPr>
        <p:spPr bwMode="auto">
          <a:xfrm>
            <a:off x="4697413" y="5145088"/>
            <a:ext cx="424815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buFont typeface="Wingdings" pitchFamily="2" charset="2"/>
              <a:buChar char="ь"/>
            </a:pPr>
            <a:r>
              <a:rPr lang="ru-RU" sz="1400" baseline="0"/>
              <a:t> </a:t>
            </a:r>
            <a:r>
              <a:rPr lang="en-BZ" sz="1400" baseline="0"/>
              <a:t>Indication of MG</a:t>
            </a:r>
            <a:endParaRPr lang="ru-RU" sz="1400" baseline="0"/>
          </a:p>
          <a:p>
            <a:pPr>
              <a:buFont typeface="Wingdings" pitchFamily="2" charset="2"/>
              <a:buChar char="ь"/>
            </a:pPr>
            <a:r>
              <a:rPr lang="en-US" sz="1400" baseline="0"/>
              <a:t>The microstructure is nonuniform. Inclusions </a:t>
            </a:r>
            <a:br>
              <a:rPr lang="en-US" sz="1400" baseline="0"/>
            </a:br>
            <a:r>
              <a:rPr lang="en-US" sz="1400" baseline="0"/>
              <a:t>   of irregular shape indicate that the melt</a:t>
            </a:r>
            <a:br>
              <a:rPr lang="en-US" sz="1400" baseline="0"/>
            </a:br>
            <a:r>
              <a:rPr lang="en-US" sz="1400" baseline="0"/>
              <a:t>   exposure time was insufficient (equilibrium</a:t>
            </a:r>
            <a:br>
              <a:rPr lang="en-US" sz="1400" baseline="0"/>
            </a:br>
            <a:r>
              <a:rPr lang="en-US" sz="1400" baseline="0"/>
              <a:t>   was not reached). The globules of heavy</a:t>
            </a:r>
            <a:br>
              <a:rPr lang="en-US" sz="1400" baseline="0"/>
            </a:br>
            <a:r>
              <a:rPr lang="en-US" sz="1400" baseline="0"/>
              <a:t>   liquid contain Fe</a:t>
            </a:r>
            <a:r>
              <a:rPr lang="en-US" sz="1400" baseline="-25000"/>
              <a:t>met</a:t>
            </a:r>
            <a:r>
              <a:rPr lang="en-US" sz="1400" baseline="0"/>
              <a:t> drops</a:t>
            </a:r>
          </a:p>
        </p:txBody>
      </p:sp>
      <p:grpSp>
        <p:nvGrpSpPr>
          <p:cNvPr id="921715" name="Group 115"/>
          <p:cNvGrpSpPr>
            <a:grpSpLocks/>
          </p:cNvGrpSpPr>
          <p:nvPr/>
        </p:nvGrpSpPr>
        <p:grpSpPr bwMode="auto">
          <a:xfrm>
            <a:off x="5603875" y="4764088"/>
            <a:ext cx="720725" cy="352425"/>
            <a:chOff x="2223" y="1832"/>
            <a:chExt cx="382" cy="222"/>
          </a:xfrm>
        </p:grpSpPr>
        <p:sp>
          <p:nvSpPr>
            <p:cNvPr id="921716" name="Line 116"/>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17" name="Line 117"/>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18" name="Line 118"/>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1719" name="Group 119"/>
            <p:cNvGrpSpPr>
              <a:grpSpLocks/>
            </p:cNvGrpSpPr>
            <p:nvPr/>
          </p:nvGrpSpPr>
          <p:grpSpPr bwMode="auto">
            <a:xfrm>
              <a:off x="2328" y="1863"/>
              <a:ext cx="178" cy="37"/>
              <a:chOff x="7118" y="3768"/>
              <a:chExt cx="511" cy="179"/>
            </a:xfrm>
          </p:grpSpPr>
          <p:sp>
            <p:nvSpPr>
              <p:cNvPr id="921720" name="Line 120"/>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21" name="Line 121"/>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22" name="Line 122"/>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23" name="Line 123"/>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1724" name="Text Box 124"/>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6.67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grpSp>
        <p:nvGrpSpPr>
          <p:cNvPr id="921725" name="Group 125"/>
          <p:cNvGrpSpPr>
            <a:grpSpLocks/>
          </p:cNvGrpSpPr>
          <p:nvPr/>
        </p:nvGrpSpPr>
        <p:grpSpPr bwMode="auto">
          <a:xfrm>
            <a:off x="3698875" y="4189413"/>
            <a:ext cx="720725" cy="352425"/>
            <a:chOff x="2223" y="1832"/>
            <a:chExt cx="382" cy="222"/>
          </a:xfrm>
        </p:grpSpPr>
        <p:sp>
          <p:nvSpPr>
            <p:cNvPr id="921726" name="Line 126"/>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27" name="Line 127"/>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28" name="Line 128"/>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1729" name="Group 129"/>
            <p:cNvGrpSpPr>
              <a:grpSpLocks/>
            </p:cNvGrpSpPr>
            <p:nvPr/>
          </p:nvGrpSpPr>
          <p:grpSpPr bwMode="auto">
            <a:xfrm>
              <a:off x="2328" y="1863"/>
              <a:ext cx="178" cy="37"/>
              <a:chOff x="7118" y="3768"/>
              <a:chExt cx="511" cy="179"/>
            </a:xfrm>
          </p:grpSpPr>
          <p:sp>
            <p:nvSpPr>
              <p:cNvPr id="921730" name="Line 130"/>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31" name="Line 131"/>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32" name="Line 132"/>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1733" name="Line 133"/>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1734" name="Text Box 134"/>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100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sp>
        <p:nvSpPr>
          <p:cNvPr id="921735" name="Rectangle 135"/>
          <p:cNvSpPr>
            <a:spLocks noChangeArrowheads="1"/>
          </p:cNvSpPr>
          <p:nvPr/>
        </p:nvSpPr>
        <p:spPr bwMode="auto">
          <a:xfrm>
            <a:off x="2514600" y="2781300"/>
            <a:ext cx="215900" cy="19050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21736" name="Freeform 136"/>
          <p:cNvSpPr>
            <a:spLocks/>
          </p:cNvSpPr>
          <p:nvPr/>
        </p:nvSpPr>
        <p:spPr bwMode="auto">
          <a:xfrm>
            <a:off x="2728913" y="2776538"/>
            <a:ext cx="1071562" cy="1371600"/>
          </a:xfrm>
          <a:custGeom>
            <a:avLst/>
            <a:gdLst>
              <a:gd name="T0" fmla="*/ 3 w 675"/>
              <a:gd name="T1" fmla="*/ 0 h 864"/>
              <a:gd name="T2" fmla="*/ 669 w 675"/>
              <a:gd name="T3" fmla="*/ 330 h 864"/>
              <a:gd name="T4" fmla="*/ 675 w 675"/>
              <a:gd name="T5" fmla="*/ 864 h 864"/>
              <a:gd name="T6" fmla="*/ 0 w 675"/>
              <a:gd name="T7" fmla="*/ 123 h 864"/>
              <a:gd name="T8" fmla="*/ 3 w 675"/>
              <a:gd name="T9" fmla="*/ 0 h 864"/>
            </a:gdLst>
            <a:ahLst/>
            <a:cxnLst>
              <a:cxn ang="0">
                <a:pos x="T0" y="T1"/>
              </a:cxn>
              <a:cxn ang="0">
                <a:pos x="T2" y="T3"/>
              </a:cxn>
              <a:cxn ang="0">
                <a:pos x="T4" y="T5"/>
              </a:cxn>
              <a:cxn ang="0">
                <a:pos x="T6" y="T7"/>
              </a:cxn>
              <a:cxn ang="0">
                <a:pos x="T8" y="T9"/>
              </a:cxn>
            </a:cxnLst>
            <a:rect l="0" t="0" r="r" b="b"/>
            <a:pathLst>
              <a:path w="675" h="864">
                <a:moveTo>
                  <a:pt x="3" y="0"/>
                </a:moveTo>
                <a:lnTo>
                  <a:pt x="669" y="330"/>
                </a:lnTo>
                <a:lnTo>
                  <a:pt x="675" y="864"/>
                </a:lnTo>
                <a:lnTo>
                  <a:pt x="0" y="123"/>
                </a:lnTo>
                <a:lnTo>
                  <a:pt x="3" y="0"/>
                </a:lnTo>
                <a:close/>
              </a:path>
            </a:pathLst>
          </a:custGeom>
          <a:solidFill>
            <a:srgbClr val="FFCC99">
              <a:alpha val="27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921739" name="Group 139"/>
          <p:cNvGrpSpPr>
            <a:grpSpLocks/>
          </p:cNvGrpSpPr>
          <p:nvPr/>
        </p:nvGrpSpPr>
        <p:grpSpPr bwMode="auto">
          <a:xfrm>
            <a:off x="3798888" y="3306763"/>
            <a:ext cx="849312" cy="839787"/>
            <a:chOff x="748" y="572"/>
            <a:chExt cx="635" cy="635"/>
          </a:xfrm>
        </p:grpSpPr>
        <p:grpSp>
          <p:nvGrpSpPr>
            <p:cNvPr id="921740" name="Group 140"/>
            <p:cNvGrpSpPr>
              <a:grpSpLocks/>
            </p:cNvGrpSpPr>
            <p:nvPr/>
          </p:nvGrpSpPr>
          <p:grpSpPr bwMode="auto">
            <a:xfrm>
              <a:off x="748" y="572"/>
              <a:ext cx="635" cy="635"/>
              <a:chOff x="657" y="754"/>
              <a:chExt cx="635" cy="635"/>
            </a:xfrm>
          </p:grpSpPr>
          <p:pic>
            <p:nvPicPr>
              <p:cNvPr id="921741" name="Picture 141"/>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7" y="754"/>
                <a:ext cx="635" cy="635"/>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42" name="Rectangle 142"/>
              <p:cNvSpPr>
                <a:spLocks noChangeArrowheads="1"/>
              </p:cNvSpPr>
              <p:nvPr/>
            </p:nvSpPr>
            <p:spPr bwMode="auto">
              <a:xfrm>
                <a:off x="657" y="754"/>
                <a:ext cx="635" cy="635"/>
              </a:xfrm>
              <a:prstGeom prst="rect">
                <a:avLst/>
              </a:prstGeom>
              <a:solidFill>
                <a:srgbClr val="FFCC99">
                  <a:alpha val="0"/>
                </a:srgbClr>
              </a:solidFill>
              <a:ln w="2857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921743" name="Rectangle 143"/>
            <p:cNvSpPr>
              <a:spLocks noChangeArrowheads="1"/>
            </p:cNvSpPr>
            <p:nvPr/>
          </p:nvSpPr>
          <p:spPr bwMode="auto">
            <a:xfrm>
              <a:off x="975" y="981"/>
              <a:ext cx="181" cy="181"/>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921744" name="Freeform 144"/>
          <p:cNvSpPr>
            <a:spLocks/>
          </p:cNvSpPr>
          <p:nvPr/>
        </p:nvSpPr>
        <p:spPr bwMode="auto">
          <a:xfrm>
            <a:off x="4332288" y="3306763"/>
            <a:ext cx="485775" cy="1439862"/>
          </a:xfrm>
          <a:custGeom>
            <a:avLst/>
            <a:gdLst>
              <a:gd name="T0" fmla="*/ 0 w 363"/>
              <a:gd name="T1" fmla="*/ 409 h 1089"/>
              <a:gd name="T2" fmla="*/ 363 w 363"/>
              <a:gd name="T3" fmla="*/ 0 h 1089"/>
              <a:gd name="T4" fmla="*/ 363 w 363"/>
              <a:gd name="T5" fmla="*/ 1089 h 1089"/>
              <a:gd name="T6" fmla="*/ 0 w 363"/>
              <a:gd name="T7" fmla="*/ 590 h 1089"/>
              <a:gd name="T8" fmla="*/ 0 w 363"/>
              <a:gd name="T9" fmla="*/ 409 h 1089"/>
            </a:gdLst>
            <a:ahLst/>
            <a:cxnLst>
              <a:cxn ang="0">
                <a:pos x="T0" y="T1"/>
              </a:cxn>
              <a:cxn ang="0">
                <a:pos x="T2" y="T3"/>
              </a:cxn>
              <a:cxn ang="0">
                <a:pos x="T4" y="T5"/>
              </a:cxn>
              <a:cxn ang="0">
                <a:pos x="T6" y="T7"/>
              </a:cxn>
              <a:cxn ang="0">
                <a:pos x="T8" y="T9"/>
              </a:cxn>
            </a:cxnLst>
            <a:rect l="0" t="0" r="r" b="b"/>
            <a:pathLst>
              <a:path w="363" h="1089">
                <a:moveTo>
                  <a:pt x="0" y="409"/>
                </a:moveTo>
                <a:lnTo>
                  <a:pt x="363" y="0"/>
                </a:lnTo>
                <a:lnTo>
                  <a:pt x="363" y="1089"/>
                </a:lnTo>
                <a:lnTo>
                  <a:pt x="0" y="590"/>
                </a:lnTo>
                <a:lnTo>
                  <a:pt x="0" y="409"/>
                </a:lnTo>
                <a:close/>
              </a:path>
            </a:pathLst>
          </a:custGeom>
          <a:solidFill>
            <a:srgbClr val="FFCC99">
              <a:alpha val="25999"/>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921745" name="Group 145"/>
          <p:cNvGrpSpPr>
            <a:grpSpLocks/>
          </p:cNvGrpSpPr>
          <p:nvPr/>
        </p:nvGrpSpPr>
        <p:grpSpPr bwMode="auto">
          <a:xfrm>
            <a:off x="4784725" y="3306763"/>
            <a:ext cx="1457325" cy="1439862"/>
            <a:chOff x="1565" y="436"/>
            <a:chExt cx="1088" cy="1089"/>
          </a:xfrm>
        </p:grpSpPr>
        <p:pic>
          <p:nvPicPr>
            <p:cNvPr id="921746" name="Picture 14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5" y="436"/>
              <a:ext cx="1088"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47" name="Rectangle 147"/>
            <p:cNvSpPr>
              <a:spLocks noChangeArrowheads="1"/>
            </p:cNvSpPr>
            <p:nvPr/>
          </p:nvSpPr>
          <p:spPr bwMode="auto">
            <a:xfrm>
              <a:off x="1565" y="436"/>
              <a:ext cx="1088" cy="1089"/>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921748" name="AutoShape 148"/>
          <p:cNvSpPr>
            <a:spLocks/>
          </p:cNvSpPr>
          <p:nvPr/>
        </p:nvSpPr>
        <p:spPr bwMode="auto">
          <a:xfrm>
            <a:off x="6462713" y="3894138"/>
            <a:ext cx="2122487" cy="508000"/>
          </a:xfrm>
          <a:prstGeom prst="borderCallout1">
            <a:avLst>
              <a:gd name="adj1" fmla="val 22500"/>
              <a:gd name="adj2" fmla="val -3588"/>
              <a:gd name="adj3" fmla="val 940"/>
              <a:gd name="adj4" fmla="val -62005"/>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baseline="0"/>
              <a:t>SiO</a:t>
            </a:r>
            <a:r>
              <a:rPr lang="ru-RU" sz="1400" b="0" baseline="-25000"/>
              <a:t>2</a:t>
            </a:r>
            <a:r>
              <a:rPr lang="ru-RU" sz="1400" b="0" baseline="0"/>
              <a:t> </a:t>
            </a:r>
            <a:r>
              <a:rPr lang="en-US" sz="1400" b="0" baseline="0"/>
              <a:t>with inclusions</a:t>
            </a:r>
            <a:endParaRPr lang="ru-RU" sz="1400" b="0" baseline="0"/>
          </a:p>
          <a:p>
            <a:pPr algn="ctr" eaLnBrk="1" hangingPunct="1"/>
            <a:r>
              <a:rPr lang="ru-RU" sz="1400" b="0" baseline="0">
                <a:cs typeface="Arial" pitchFamily="34" charset="0"/>
              </a:rPr>
              <a:t> </a:t>
            </a:r>
            <a:r>
              <a:rPr lang="en-US" sz="1400" b="0" baseline="0">
                <a:cs typeface="Arial" pitchFamily="34" charset="0"/>
              </a:rPr>
              <a:t>Mo(Fe)</a:t>
            </a:r>
            <a:r>
              <a:rPr lang="ru-RU" sz="1400" b="0" baseline="0">
                <a:cs typeface="Arial" pitchFamily="34" charset="0"/>
              </a:rPr>
              <a:t> </a:t>
            </a:r>
          </a:p>
        </p:txBody>
      </p:sp>
      <p:sp>
        <p:nvSpPr>
          <p:cNvPr id="921749" name="AutoShape 149"/>
          <p:cNvSpPr>
            <a:spLocks/>
          </p:cNvSpPr>
          <p:nvPr/>
        </p:nvSpPr>
        <p:spPr bwMode="auto">
          <a:xfrm>
            <a:off x="6464300" y="4478338"/>
            <a:ext cx="769938" cy="312737"/>
          </a:xfrm>
          <a:prstGeom prst="borderCallout1">
            <a:avLst>
              <a:gd name="adj1" fmla="val 36546"/>
              <a:gd name="adj2" fmla="val -9898"/>
              <a:gd name="adj3" fmla="val -67514"/>
              <a:gd name="adj4" fmla="val -119588"/>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baseline="0">
                <a:cs typeface="Arial" pitchFamily="34" charset="0"/>
              </a:rPr>
              <a:t>UO</a:t>
            </a:r>
            <a:r>
              <a:rPr lang="en-US" sz="1400" b="0" baseline="-25000">
                <a:cs typeface="Arial" pitchFamily="34" charset="0"/>
              </a:rPr>
              <a:t>2</a:t>
            </a:r>
            <a:r>
              <a:rPr lang="ru-RU" sz="1400" b="0" baseline="0">
                <a:cs typeface="Arial" pitchFamily="34" charset="0"/>
              </a:rPr>
              <a:t> </a:t>
            </a:r>
          </a:p>
        </p:txBody>
      </p:sp>
      <p:sp>
        <p:nvSpPr>
          <p:cNvPr id="921750" name="Rectangle 150"/>
          <p:cNvSpPr>
            <a:spLocks noChangeArrowheads="1"/>
          </p:cNvSpPr>
          <p:nvPr/>
        </p:nvSpPr>
        <p:spPr bwMode="auto">
          <a:xfrm>
            <a:off x="3937000" y="3727450"/>
            <a:ext cx="182563" cy="160338"/>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751" name="Rectangle 151"/>
          <p:cNvSpPr>
            <a:spLocks noChangeArrowheads="1"/>
          </p:cNvSpPr>
          <p:nvPr/>
        </p:nvSpPr>
        <p:spPr bwMode="auto">
          <a:xfrm>
            <a:off x="3948113" y="3427413"/>
            <a:ext cx="182562" cy="16033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21752" name="Text Box 152"/>
          <p:cNvSpPr txBox="1">
            <a:spLocks noChangeArrowheads="1"/>
          </p:cNvSpPr>
          <p:nvPr/>
        </p:nvSpPr>
        <p:spPr bwMode="auto">
          <a:xfrm>
            <a:off x="4075113" y="3271838"/>
            <a:ext cx="488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b="0" baseline="0">
                <a:solidFill>
                  <a:srgbClr val="FFFF00"/>
                </a:solidFill>
                <a:cs typeface="Arial" pitchFamily="34" charset="0"/>
              </a:rPr>
              <a:t>SQ2</a:t>
            </a:r>
            <a:endParaRPr lang="ru-RU" sz="1200" b="0" baseline="0">
              <a:solidFill>
                <a:srgbClr val="FFFF00"/>
              </a:solidFill>
              <a:cs typeface="Arial" pitchFamily="34" charset="0"/>
            </a:endParaRPr>
          </a:p>
        </p:txBody>
      </p:sp>
      <p:sp>
        <p:nvSpPr>
          <p:cNvPr id="921753" name="Text Box 153"/>
          <p:cNvSpPr txBox="1">
            <a:spLocks noChangeArrowheads="1"/>
          </p:cNvSpPr>
          <p:nvPr/>
        </p:nvSpPr>
        <p:spPr bwMode="auto">
          <a:xfrm>
            <a:off x="3692525" y="3833813"/>
            <a:ext cx="488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b="0" baseline="0">
                <a:solidFill>
                  <a:srgbClr val="FFFF00"/>
                </a:solidFill>
                <a:cs typeface="Arial" pitchFamily="34" charset="0"/>
              </a:rPr>
              <a:t>SQ1</a:t>
            </a:r>
            <a:endParaRPr lang="ru-RU" sz="1200" b="0" baseline="0">
              <a:solidFill>
                <a:srgbClr val="FFFF00"/>
              </a:solidFill>
              <a:cs typeface="Arial" pitchFamily="34" charset="0"/>
            </a:endParaRPr>
          </a:p>
        </p:txBody>
      </p:sp>
      <p:sp>
        <p:nvSpPr>
          <p:cNvPr id="921754" name="Text Box 154"/>
          <p:cNvSpPr txBox="1">
            <a:spLocks noChangeArrowheads="1"/>
          </p:cNvSpPr>
          <p:nvPr/>
        </p:nvSpPr>
        <p:spPr bwMode="auto">
          <a:xfrm>
            <a:off x="601663" y="1811338"/>
            <a:ext cx="54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400" b="0" baseline="0">
                <a:solidFill>
                  <a:srgbClr val="FFFF00"/>
                </a:solidFill>
              </a:rPr>
              <a:t>SQ3</a:t>
            </a:r>
            <a:endParaRPr lang="ru-RU" sz="1400" b="0" baseline="0">
              <a:solidFill>
                <a:srgbClr val="FFFF00"/>
              </a:solidFill>
            </a:endParaRPr>
          </a:p>
        </p:txBody>
      </p:sp>
      <p:graphicFrame>
        <p:nvGraphicFramePr>
          <p:cNvPr id="921756" name="Object 156"/>
          <p:cNvGraphicFramePr>
            <a:graphicFrameLocks noChangeAspect="1"/>
          </p:cNvGraphicFramePr>
          <p:nvPr/>
        </p:nvGraphicFramePr>
        <p:xfrm>
          <a:off x="290513" y="4992688"/>
          <a:ext cx="4467225" cy="1611312"/>
        </p:xfrm>
        <a:graphic>
          <a:graphicData uri="http://schemas.openxmlformats.org/presentationml/2006/ole">
            <mc:AlternateContent xmlns:mc="http://schemas.openxmlformats.org/markup-compatibility/2006">
              <mc:Choice xmlns:v="urn:schemas-microsoft-com:vml" Requires="v">
                <p:oleObj spid="_x0000_s921759" name="Документ" r:id="rId12" imgW="4886197" imgH="1776412" progId="Word.Document.8">
                  <p:embed/>
                </p:oleObj>
              </mc:Choice>
              <mc:Fallback>
                <p:oleObj name="Документ" r:id="rId12" imgW="4886197" imgH="1776412" progId="Word.Document.8">
                  <p:embed/>
                  <p:pic>
                    <p:nvPicPr>
                      <p:cNvPr id="0" name="Object 1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513" y="4992688"/>
                        <a:ext cx="4467225" cy="16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758" name="Line 158"/>
          <p:cNvSpPr>
            <a:spLocks noChangeShapeType="1"/>
          </p:cNvSpPr>
          <p:nvPr/>
        </p:nvSpPr>
        <p:spPr bwMode="auto">
          <a:xfrm flipH="1">
            <a:off x="4143375" y="3495675"/>
            <a:ext cx="95250" cy="47625"/>
          </a:xfrm>
          <a:prstGeom prst="line">
            <a:avLst/>
          </a:prstGeom>
          <a:noFill/>
          <a:ln w="12700">
            <a:solidFill>
              <a:srgbClr val="FFFF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oliennummernplatzhalter 2"/>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7C0281FD-B073-4572-868E-E63379357938}" type="slidenum">
              <a:rPr lang="en-GB"/>
              <a:pPr/>
              <a:t>22</a:t>
            </a:fld>
            <a:endParaRPr lang="en-GB"/>
          </a:p>
        </p:txBody>
      </p:sp>
      <p:sp>
        <p:nvSpPr>
          <p:cNvPr id="923650" name="Rectangle 2"/>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a:t>
            </a:r>
            <a:r>
              <a:rPr lang="ru-RU" baseline="0">
                <a:solidFill>
                  <a:srgbClr val="000099"/>
                </a:solidFill>
              </a:rPr>
              <a:t>-</a:t>
            </a:r>
            <a:r>
              <a:rPr lang="en-US" baseline="0">
                <a:solidFill>
                  <a:srgbClr val="000099"/>
                </a:solidFill>
              </a:rPr>
              <a:t>FeO-SiO</a:t>
            </a:r>
            <a:r>
              <a:rPr lang="en-US" baseline="-25000">
                <a:solidFill>
                  <a:srgbClr val="000099"/>
                </a:solidFill>
              </a:rPr>
              <a:t>2</a:t>
            </a:r>
            <a:r>
              <a:rPr lang="ru-RU" baseline="0">
                <a:solidFill>
                  <a:srgbClr val="000099"/>
                </a:solidFill>
              </a:rPr>
              <a:t> </a:t>
            </a:r>
            <a:r>
              <a:rPr lang="en-US" baseline="0">
                <a:solidFill>
                  <a:srgbClr val="000099"/>
                </a:solidFill>
                <a:ea typeface="Arial Unicode MS" pitchFamily="34" charset="-128"/>
                <a:cs typeface="Arial Unicode MS" pitchFamily="34" charset="-128"/>
              </a:rPr>
              <a:t>system:</a:t>
            </a:r>
            <a:r>
              <a:rPr lang="en-US" baseline="0">
                <a:solidFill>
                  <a:srgbClr val="000099"/>
                </a:solidFill>
              </a:rPr>
              <a:t>GPRS #33-36 test results</a:t>
            </a:r>
            <a:r>
              <a:rPr lang="ru-RU" baseline="0">
                <a:solidFill>
                  <a:srgbClr val="000099"/>
                </a:solidFill>
              </a:rPr>
              <a:t>(8)</a:t>
            </a:r>
          </a:p>
        </p:txBody>
      </p:sp>
      <p:sp>
        <p:nvSpPr>
          <p:cNvPr id="923725" name="Rectangle 5"/>
          <p:cNvSpPr>
            <a:spLocks noChangeArrowheads="1"/>
          </p:cNvSpPr>
          <p:nvPr/>
        </p:nvSpPr>
        <p:spPr bwMode="auto">
          <a:xfrm>
            <a:off x="5629275" y="747713"/>
            <a:ext cx="33115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800" baseline="0"/>
              <a:t>Conditions</a:t>
            </a:r>
            <a:r>
              <a:rPr lang="ru-RU" sz="1800" baseline="0"/>
              <a:t>: </a:t>
            </a:r>
          </a:p>
          <a:p>
            <a:pPr marL="457200" indent="-457200" defTabSz="762000">
              <a:spcBef>
                <a:spcPct val="20000"/>
              </a:spcBef>
              <a:buFont typeface="Wingdings" pitchFamily="2" charset="2"/>
              <a:buChar char="ь"/>
            </a:pPr>
            <a:r>
              <a:rPr lang="en-US" sz="1400" baseline="0"/>
              <a:t>Charge composition</a:t>
            </a:r>
            <a:r>
              <a:rPr lang="ru-RU" sz="1400" baseline="0"/>
              <a:t>, </a:t>
            </a:r>
            <a:r>
              <a:rPr lang="en-US" sz="1400" baseline="0"/>
              <a:t>mol% </a:t>
            </a:r>
            <a:endParaRPr lang="ru-RU" sz="1400" baseline="0"/>
          </a:p>
          <a:p>
            <a:pPr marL="457200" indent="-457200" defTabSz="762000">
              <a:spcBef>
                <a:spcPct val="20000"/>
              </a:spcBef>
              <a:buFont typeface="Wingdings" pitchFamily="2" charset="2"/>
              <a:buNone/>
            </a:pPr>
            <a:r>
              <a:rPr lang="ru-RU" sz="1400" baseline="0"/>
              <a:t>	</a:t>
            </a:r>
            <a:r>
              <a:rPr lang="en-US" sz="1400" baseline="0"/>
              <a:t> </a:t>
            </a:r>
            <a:r>
              <a:rPr lang="ru-RU" sz="1400" baseline="0"/>
              <a:t>20 </a:t>
            </a:r>
            <a:r>
              <a:rPr lang="en-US" sz="1400" baseline="0"/>
              <a:t>UO</a:t>
            </a:r>
            <a:r>
              <a:rPr lang="en-US" sz="1400" baseline="-25000"/>
              <a:t>2</a:t>
            </a:r>
            <a:r>
              <a:rPr lang="en-US" sz="1400" baseline="0"/>
              <a:t> + </a:t>
            </a:r>
            <a:r>
              <a:rPr lang="ru-RU" sz="1400" baseline="0"/>
              <a:t>7 </a:t>
            </a:r>
            <a:r>
              <a:rPr lang="en-US" sz="1400" baseline="0"/>
              <a:t>FeO +</a:t>
            </a:r>
            <a:r>
              <a:rPr lang="ru-RU" sz="1400" baseline="0"/>
              <a:t>73 </a:t>
            </a:r>
            <a:r>
              <a:rPr lang="en-US" sz="1400" baseline="0"/>
              <a:t>SiO</a:t>
            </a:r>
            <a:r>
              <a:rPr lang="en-US" sz="1400" baseline="-25000"/>
              <a:t>2</a:t>
            </a:r>
          </a:p>
          <a:p>
            <a:pPr marL="457200" indent="-457200" defTabSz="762000">
              <a:spcBef>
                <a:spcPct val="20000"/>
              </a:spcBef>
              <a:buFont typeface="Wingdings" pitchFamily="2" charset="2"/>
              <a:buChar char="ь"/>
            </a:pPr>
            <a:r>
              <a:rPr lang="en-US" sz="1400" baseline="0"/>
              <a:t>Isothermal exposure at 1100°</a:t>
            </a:r>
            <a:r>
              <a:rPr lang="ru-RU" sz="1400" baseline="0"/>
              <a:t>С</a:t>
            </a:r>
            <a:r>
              <a:rPr lang="en-US" sz="1400" baseline="0"/>
              <a:t> for 1 h., heating up to 1850°</a:t>
            </a:r>
            <a:r>
              <a:rPr lang="ru-RU" sz="1400" baseline="0"/>
              <a:t>С</a:t>
            </a:r>
            <a:r>
              <a:rPr lang="en-US" sz="1400" baseline="0"/>
              <a:t>, 5-min. exposure, quenching</a:t>
            </a:r>
          </a:p>
        </p:txBody>
      </p:sp>
      <p:sp>
        <p:nvSpPr>
          <p:cNvPr id="923732" name="Rectangle 84"/>
          <p:cNvSpPr>
            <a:spLocks noChangeArrowheads="1"/>
          </p:cNvSpPr>
          <p:nvPr/>
        </p:nvSpPr>
        <p:spPr bwMode="auto">
          <a:xfrm>
            <a:off x="5886450" y="2638425"/>
            <a:ext cx="325755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762000">
              <a:buFont typeface="Wingdings" pitchFamily="2" charset="2"/>
              <a:buChar char=""/>
              <a:tabLst>
                <a:tab pos="457200" algn="l"/>
              </a:tabLst>
            </a:pPr>
            <a:r>
              <a:rPr lang="en-US" sz="1600" baseline="0"/>
              <a:t>Though the macrostructure</a:t>
            </a:r>
            <a:br>
              <a:rPr lang="en-US" sz="1600" baseline="0"/>
            </a:br>
            <a:r>
              <a:rPr lang="en-US" sz="1600" baseline="0"/>
              <a:t>   is uniform, the</a:t>
            </a:r>
            <a:br>
              <a:rPr lang="en-US" sz="1600" baseline="0"/>
            </a:br>
            <a:r>
              <a:rPr lang="en-US" sz="1600" baseline="0"/>
              <a:t>   microstructure is extremely</a:t>
            </a:r>
            <a:br>
              <a:rPr lang="en-US" sz="1600" baseline="0"/>
            </a:br>
            <a:r>
              <a:rPr lang="en-US" sz="1600" baseline="0"/>
              <a:t>   inhomogeneous and</a:t>
            </a:r>
            <a:br>
              <a:rPr lang="en-US" sz="1600" baseline="0"/>
            </a:br>
            <a:r>
              <a:rPr lang="en-US" sz="1600" baseline="0"/>
              <a:t>   resembles that in   </a:t>
            </a:r>
            <a:br>
              <a:rPr lang="en-US" sz="1600" baseline="0"/>
            </a:br>
            <a:r>
              <a:rPr lang="en-US" sz="1600" baseline="0"/>
              <a:t>   UO</a:t>
            </a:r>
            <a:r>
              <a:rPr lang="en-US" sz="1600" baseline="-25000"/>
              <a:t>2</a:t>
            </a:r>
            <a:r>
              <a:rPr lang="en-US" sz="1600" baseline="0"/>
              <a:t>-SiO</a:t>
            </a:r>
            <a:r>
              <a:rPr lang="en-US" sz="1600" baseline="-25000"/>
              <a:t>2</a:t>
            </a:r>
            <a:r>
              <a:rPr lang="en-US" sz="1600" baseline="0"/>
              <a:t> near the binodal</a:t>
            </a:r>
            <a:endParaRPr lang="en-US" sz="1600" baseline="0">
              <a:solidFill>
                <a:srgbClr val="00CC00"/>
              </a:solidFill>
            </a:endParaRPr>
          </a:p>
        </p:txBody>
      </p:sp>
      <p:graphicFrame>
        <p:nvGraphicFramePr>
          <p:cNvPr id="923734" name="Object 86"/>
          <p:cNvGraphicFramePr>
            <a:graphicFrameLocks noChangeAspect="1"/>
          </p:cNvGraphicFramePr>
          <p:nvPr>
            <p:ph/>
          </p:nvPr>
        </p:nvGraphicFramePr>
        <p:xfrm>
          <a:off x="4014788" y="4816475"/>
          <a:ext cx="4795837" cy="1755775"/>
        </p:xfrm>
        <a:graphic>
          <a:graphicData uri="http://schemas.openxmlformats.org/presentationml/2006/ole">
            <mc:AlternateContent xmlns:mc="http://schemas.openxmlformats.org/markup-compatibility/2006">
              <mc:Choice xmlns:v="urn:schemas-microsoft-com:vml" Requires="v">
                <p:oleObj spid="_x0000_s923737" name="Документ" r:id="rId4" imgW="5299186" imgH="1940648" progId="Word.Document.8">
                  <p:embed/>
                </p:oleObj>
              </mc:Choice>
              <mc:Fallback>
                <p:oleObj name="Документ" r:id="rId4" imgW="5299186" imgH="1940648" progId="Word.Document.8">
                  <p:embed/>
                  <p:pic>
                    <p:nvPicPr>
                      <p:cNvPr id="0" name="Object 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788" y="4816475"/>
                        <a:ext cx="479583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2"/>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23736" name="Group 88"/>
          <p:cNvGrpSpPr>
            <a:grpSpLocks/>
          </p:cNvGrpSpPr>
          <p:nvPr/>
        </p:nvGrpSpPr>
        <p:grpSpPr bwMode="auto">
          <a:xfrm>
            <a:off x="201613" y="652463"/>
            <a:ext cx="5475287" cy="5464175"/>
            <a:chOff x="127" y="411"/>
            <a:chExt cx="3449" cy="3442"/>
          </a:xfrm>
        </p:grpSpPr>
        <p:sp>
          <p:nvSpPr>
            <p:cNvPr id="923651" name="Rectangle 3"/>
            <p:cNvSpPr>
              <a:spLocks noChangeArrowheads="1"/>
            </p:cNvSpPr>
            <p:nvPr/>
          </p:nvSpPr>
          <p:spPr bwMode="auto">
            <a:xfrm>
              <a:off x="885" y="411"/>
              <a:ext cx="2126"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buFont typeface="Wingdings" pitchFamily="2" charset="2"/>
                <a:buChar char="Ø"/>
              </a:pPr>
              <a:r>
                <a:rPr lang="en-US" sz="2000" baseline="0">
                  <a:solidFill>
                    <a:srgbClr val="993300"/>
                  </a:solidFill>
                </a:rPr>
                <a:t>SEM</a:t>
              </a:r>
              <a:r>
                <a:rPr lang="ru-RU" sz="2000" baseline="0">
                  <a:solidFill>
                    <a:srgbClr val="993300"/>
                  </a:solidFill>
                </a:rPr>
                <a:t>/</a:t>
              </a:r>
              <a:r>
                <a:rPr lang="en-US" sz="2000" baseline="0">
                  <a:solidFill>
                    <a:srgbClr val="993300"/>
                  </a:solidFill>
                </a:rPr>
                <a:t>EDX</a:t>
              </a:r>
              <a:r>
                <a:rPr lang="ru-RU" sz="2000" baseline="0">
                  <a:solidFill>
                    <a:srgbClr val="993300"/>
                  </a:solidFill>
                </a:rPr>
                <a:t> </a:t>
              </a:r>
              <a:r>
                <a:rPr lang="en-US" sz="2000" baseline="0">
                  <a:solidFill>
                    <a:srgbClr val="993300"/>
                  </a:solidFill>
                </a:rPr>
                <a:t>GPRS 35</a:t>
              </a:r>
              <a:r>
                <a:rPr lang="ru-RU" sz="2000" baseline="0">
                  <a:solidFill>
                    <a:srgbClr val="993300"/>
                  </a:solidFill>
                </a:rPr>
                <a:t/>
              </a:r>
              <a:br>
                <a:rPr lang="ru-RU" sz="2000" baseline="0">
                  <a:solidFill>
                    <a:srgbClr val="993300"/>
                  </a:solidFill>
                </a:rPr>
              </a:br>
              <a:endParaRPr lang="ru-RU" sz="2000" baseline="0">
                <a:solidFill>
                  <a:srgbClr val="993300"/>
                </a:solidFill>
              </a:endParaRPr>
            </a:p>
          </p:txBody>
        </p:sp>
        <p:grpSp>
          <p:nvGrpSpPr>
            <p:cNvPr id="923653" name="Group 5"/>
            <p:cNvGrpSpPr>
              <a:grpSpLocks/>
            </p:cNvGrpSpPr>
            <p:nvPr/>
          </p:nvGrpSpPr>
          <p:grpSpPr bwMode="auto">
            <a:xfrm>
              <a:off x="127" y="499"/>
              <a:ext cx="1056" cy="1564"/>
              <a:chOff x="95" y="458"/>
              <a:chExt cx="1090" cy="1674"/>
            </a:xfrm>
          </p:grpSpPr>
          <p:pic>
            <p:nvPicPr>
              <p:cNvPr id="9236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 y="458"/>
                <a:ext cx="1090" cy="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655" name="Rectangle 7"/>
              <p:cNvSpPr>
                <a:spLocks noChangeArrowheads="1"/>
              </p:cNvSpPr>
              <p:nvPr/>
            </p:nvSpPr>
            <p:spPr bwMode="auto">
              <a:xfrm>
                <a:off x="568" y="1864"/>
                <a:ext cx="200" cy="176"/>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23656" name="Rectangle 8"/>
              <p:cNvSpPr>
                <a:spLocks noChangeArrowheads="1"/>
              </p:cNvSpPr>
              <p:nvPr/>
            </p:nvSpPr>
            <p:spPr bwMode="auto">
              <a:xfrm>
                <a:off x="432" y="1408"/>
                <a:ext cx="200" cy="176"/>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923657" name="Freeform 9"/>
            <p:cNvSpPr>
              <a:spLocks/>
            </p:cNvSpPr>
            <p:nvPr/>
          </p:nvSpPr>
          <p:spPr bwMode="auto">
            <a:xfrm>
              <a:off x="189" y="1977"/>
              <a:ext cx="825" cy="818"/>
            </a:xfrm>
            <a:custGeom>
              <a:avLst/>
              <a:gdLst>
                <a:gd name="T0" fmla="*/ 0 w 852"/>
                <a:gd name="T1" fmla="*/ 867 h 876"/>
                <a:gd name="T2" fmla="*/ 408 w 852"/>
                <a:gd name="T3" fmla="*/ 3 h 876"/>
                <a:gd name="T4" fmla="*/ 597 w 852"/>
                <a:gd name="T5" fmla="*/ 0 h 876"/>
                <a:gd name="T6" fmla="*/ 852 w 852"/>
                <a:gd name="T7" fmla="*/ 876 h 876"/>
                <a:gd name="T8" fmla="*/ 0 w 852"/>
                <a:gd name="T9" fmla="*/ 867 h 876"/>
              </a:gdLst>
              <a:ahLst/>
              <a:cxnLst>
                <a:cxn ang="0">
                  <a:pos x="T0" y="T1"/>
                </a:cxn>
                <a:cxn ang="0">
                  <a:pos x="T2" y="T3"/>
                </a:cxn>
                <a:cxn ang="0">
                  <a:pos x="T4" y="T5"/>
                </a:cxn>
                <a:cxn ang="0">
                  <a:pos x="T6" y="T7"/>
                </a:cxn>
                <a:cxn ang="0">
                  <a:pos x="T8" y="T9"/>
                </a:cxn>
              </a:cxnLst>
              <a:rect l="0" t="0" r="r" b="b"/>
              <a:pathLst>
                <a:path w="852" h="876">
                  <a:moveTo>
                    <a:pt x="0" y="867"/>
                  </a:moveTo>
                  <a:lnTo>
                    <a:pt x="408" y="3"/>
                  </a:lnTo>
                  <a:lnTo>
                    <a:pt x="597" y="0"/>
                  </a:lnTo>
                  <a:lnTo>
                    <a:pt x="852" y="876"/>
                  </a:lnTo>
                  <a:lnTo>
                    <a:pt x="0" y="867"/>
                  </a:lnTo>
                  <a:close/>
                </a:path>
              </a:pathLst>
            </a:custGeom>
            <a:solidFill>
              <a:srgbClr val="FFCC99">
                <a:alpha val="25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923658" name="Group 10"/>
            <p:cNvGrpSpPr>
              <a:grpSpLocks/>
            </p:cNvGrpSpPr>
            <p:nvPr/>
          </p:nvGrpSpPr>
          <p:grpSpPr bwMode="auto">
            <a:xfrm>
              <a:off x="190" y="2792"/>
              <a:ext cx="829" cy="844"/>
              <a:chOff x="1344" y="1904"/>
              <a:chExt cx="1680" cy="1688"/>
            </a:xfrm>
          </p:grpSpPr>
          <p:pic>
            <p:nvPicPr>
              <p:cNvPr id="92365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4" y="1908"/>
                <a:ext cx="1680"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660" name="Rectangle 12"/>
              <p:cNvSpPr>
                <a:spLocks noChangeArrowheads="1"/>
              </p:cNvSpPr>
              <p:nvPr/>
            </p:nvSpPr>
            <p:spPr bwMode="auto">
              <a:xfrm>
                <a:off x="1352" y="1904"/>
                <a:ext cx="1656" cy="1688"/>
              </a:xfrm>
              <a:prstGeom prst="rect">
                <a:avLst/>
              </a:prstGeom>
              <a:noFill/>
              <a:ln w="28575" algn="ctr">
                <a:solidFill>
                  <a:srgbClr val="99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923661" name="Rectangle 13"/>
            <p:cNvSpPr>
              <a:spLocks noChangeArrowheads="1"/>
            </p:cNvSpPr>
            <p:nvPr/>
          </p:nvSpPr>
          <p:spPr bwMode="auto">
            <a:xfrm>
              <a:off x="554" y="3195"/>
              <a:ext cx="109" cy="9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23662" name="Freeform 14"/>
            <p:cNvSpPr>
              <a:spLocks/>
            </p:cNvSpPr>
            <p:nvPr/>
          </p:nvSpPr>
          <p:spPr bwMode="auto">
            <a:xfrm>
              <a:off x="659" y="2631"/>
              <a:ext cx="499" cy="998"/>
            </a:xfrm>
            <a:custGeom>
              <a:avLst/>
              <a:gdLst>
                <a:gd name="T0" fmla="*/ 12 w 516"/>
                <a:gd name="T1" fmla="*/ 600 h 1068"/>
                <a:gd name="T2" fmla="*/ 516 w 516"/>
                <a:gd name="T3" fmla="*/ 0 h 1068"/>
                <a:gd name="T4" fmla="*/ 516 w 516"/>
                <a:gd name="T5" fmla="*/ 1068 h 1068"/>
                <a:gd name="T6" fmla="*/ 0 w 516"/>
                <a:gd name="T7" fmla="*/ 696 h 1068"/>
                <a:gd name="T8" fmla="*/ 12 w 516"/>
                <a:gd name="T9" fmla="*/ 600 h 1068"/>
              </a:gdLst>
              <a:ahLst/>
              <a:cxnLst>
                <a:cxn ang="0">
                  <a:pos x="T0" y="T1"/>
                </a:cxn>
                <a:cxn ang="0">
                  <a:pos x="T2" y="T3"/>
                </a:cxn>
                <a:cxn ang="0">
                  <a:pos x="T4" y="T5"/>
                </a:cxn>
                <a:cxn ang="0">
                  <a:pos x="T6" y="T7"/>
                </a:cxn>
                <a:cxn ang="0">
                  <a:pos x="T8" y="T9"/>
                </a:cxn>
              </a:cxnLst>
              <a:rect l="0" t="0" r="r" b="b"/>
              <a:pathLst>
                <a:path w="516" h="1068">
                  <a:moveTo>
                    <a:pt x="12" y="600"/>
                  </a:moveTo>
                  <a:lnTo>
                    <a:pt x="516" y="0"/>
                  </a:lnTo>
                  <a:lnTo>
                    <a:pt x="516" y="1068"/>
                  </a:lnTo>
                  <a:lnTo>
                    <a:pt x="0" y="696"/>
                  </a:lnTo>
                  <a:lnTo>
                    <a:pt x="12" y="600"/>
                  </a:lnTo>
                  <a:close/>
                </a:path>
              </a:pathLst>
            </a:custGeom>
            <a:solidFill>
              <a:srgbClr val="FFCC99">
                <a:alpha val="25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923663" name="Group 15"/>
            <p:cNvGrpSpPr>
              <a:grpSpLocks/>
            </p:cNvGrpSpPr>
            <p:nvPr/>
          </p:nvGrpSpPr>
          <p:grpSpPr bwMode="auto">
            <a:xfrm>
              <a:off x="1151" y="2642"/>
              <a:ext cx="1030" cy="998"/>
              <a:chOff x="2536" y="784"/>
              <a:chExt cx="1064" cy="1068"/>
            </a:xfrm>
          </p:grpSpPr>
          <p:pic>
            <p:nvPicPr>
              <p:cNvPr id="923664"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6" y="788"/>
                <a:ext cx="1064"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665" name="Rectangle 17"/>
              <p:cNvSpPr>
                <a:spLocks noChangeArrowheads="1"/>
              </p:cNvSpPr>
              <p:nvPr/>
            </p:nvSpPr>
            <p:spPr bwMode="auto">
              <a:xfrm>
                <a:off x="2536" y="784"/>
                <a:ext cx="1048" cy="1064"/>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923666" name="Freeform 18"/>
            <p:cNvSpPr>
              <a:spLocks/>
            </p:cNvSpPr>
            <p:nvPr/>
          </p:nvSpPr>
          <p:spPr bwMode="auto">
            <a:xfrm>
              <a:off x="642" y="1234"/>
              <a:ext cx="648" cy="1029"/>
            </a:xfrm>
            <a:custGeom>
              <a:avLst/>
              <a:gdLst>
                <a:gd name="T0" fmla="*/ 0 w 669"/>
                <a:gd name="T1" fmla="*/ 159 h 1101"/>
                <a:gd name="T2" fmla="*/ 669 w 669"/>
                <a:gd name="T3" fmla="*/ 0 h 1101"/>
                <a:gd name="T4" fmla="*/ 657 w 669"/>
                <a:gd name="T5" fmla="*/ 1101 h 1101"/>
                <a:gd name="T6" fmla="*/ 0 w 669"/>
                <a:gd name="T7" fmla="*/ 330 h 1101"/>
                <a:gd name="T8" fmla="*/ 0 w 669"/>
                <a:gd name="T9" fmla="*/ 159 h 1101"/>
              </a:gdLst>
              <a:ahLst/>
              <a:cxnLst>
                <a:cxn ang="0">
                  <a:pos x="T0" y="T1"/>
                </a:cxn>
                <a:cxn ang="0">
                  <a:pos x="T2" y="T3"/>
                </a:cxn>
                <a:cxn ang="0">
                  <a:pos x="T4" y="T5"/>
                </a:cxn>
                <a:cxn ang="0">
                  <a:pos x="T6" y="T7"/>
                </a:cxn>
                <a:cxn ang="0">
                  <a:pos x="T8" y="T9"/>
                </a:cxn>
              </a:cxnLst>
              <a:rect l="0" t="0" r="r" b="b"/>
              <a:pathLst>
                <a:path w="669" h="1101">
                  <a:moveTo>
                    <a:pt x="0" y="159"/>
                  </a:moveTo>
                  <a:lnTo>
                    <a:pt x="669" y="0"/>
                  </a:lnTo>
                  <a:lnTo>
                    <a:pt x="657" y="1101"/>
                  </a:lnTo>
                  <a:lnTo>
                    <a:pt x="0" y="330"/>
                  </a:lnTo>
                  <a:lnTo>
                    <a:pt x="0" y="159"/>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923667" name="Group 19"/>
            <p:cNvGrpSpPr>
              <a:grpSpLocks/>
            </p:cNvGrpSpPr>
            <p:nvPr/>
          </p:nvGrpSpPr>
          <p:grpSpPr bwMode="auto">
            <a:xfrm>
              <a:off x="2507" y="1805"/>
              <a:ext cx="1038" cy="1009"/>
              <a:chOff x="3752" y="2480"/>
              <a:chExt cx="1072" cy="1080"/>
            </a:xfrm>
          </p:grpSpPr>
          <p:pic>
            <p:nvPicPr>
              <p:cNvPr id="923668" name="Picture 20" descr="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5" y="2491"/>
                <a:ext cx="1069"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69" name="Rectangle 21"/>
              <p:cNvSpPr>
                <a:spLocks noChangeArrowheads="1"/>
              </p:cNvSpPr>
              <p:nvPr/>
            </p:nvSpPr>
            <p:spPr bwMode="auto">
              <a:xfrm>
                <a:off x="3752" y="2480"/>
                <a:ext cx="1072" cy="1072"/>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grpSp>
          <p:nvGrpSpPr>
            <p:cNvPr id="923671" name="Group 23"/>
            <p:cNvGrpSpPr>
              <a:grpSpLocks/>
            </p:cNvGrpSpPr>
            <p:nvPr/>
          </p:nvGrpSpPr>
          <p:grpSpPr bwMode="auto">
            <a:xfrm>
              <a:off x="2507" y="628"/>
              <a:ext cx="1023" cy="986"/>
              <a:chOff x="2360" y="2476"/>
              <a:chExt cx="1056" cy="1056"/>
            </a:xfrm>
          </p:grpSpPr>
          <p:pic>
            <p:nvPicPr>
              <p:cNvPr id="923672" name="Picture 2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60" y="2476"/>
                <a:ext cx="1056"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673" name="Rectangle 25"/>
              <p:cNvSpPr>
                <a:spLocks noChangeArrowheads="1"/>
              </p:cNvSpPr>
              <p:nvPr/>
            </p:nvSpPr>
            <p:spPr bwMode="auto">
              <a:xfrm>
                <a:off x="2360" y="2480"/>
                <a:ext cx="1056" cy="1048"/>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grpSp>
          <p:nvGrpSpPr>
            <p:cNvPr id="923674" name="Group 26"/>
            <p:cNvGrpSpPr>
              <a:grpSpLocks/>
            </p:cNvGrpSpPr>
            <p:nvPr/>
          </p:nvGrpSpPr>
          <p:grpSpPr bwMode="auto">
            <a:xfrm>
              <a:off x="1282" y="1244"/>
              <a:ext cx="1070" cy="1028"/>
              <a:chOff x="936" y="2512"/>
              <a:chExt cx="1104" cy="1100"/>
            </a:xfrm>
          </p:grpSpPr>
          <p:pic>
            <p:nvPicPr>
              <p:cNvPr id="923675" name="Picture 2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4" y="2516"/>
                <a:ext cx="1096" cy="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676" name="Rectangle 28"/>
              <p:cNvSpPr>
                <a:spLocks noChangeArrowheads="1"/>
              </p:cNvSpPr>
              <p:nvPr/>
            </p:nvSpPr>
            <p:spPr bwMode="auto">
              <a:xfrm>
                <a:off x="936" y="2512"/>
                <a:ext cx="1080" cy="1096"/>
              </a:xfrm>
              <a:prstGeom prst="rect">
                <a:avLst/>
              </a:prstGeom>
              <a:noFill/>
              <a:ln w="28575" algn="ctr">
                <a:solidFill>
                  <a:srgbClr val="99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923677" name="Rectangle 29"/>
            <p:cNvSpPr>
              <a:spLocks noChangeArrowheads="1"/>
            </p:cNvSpPr>
            <p:nvPr/>
          </p:nvSpPr>
          <p:spPr bwMode="auto">
            <a:xfrm>
              <a:off x="1670" y="2134"/>
              <a:ext cx="93" cy="82"/>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23678" name="Rectangle 30"/>
            <p:cNvSpPr>
              <a:spLocks noChangeArrowheads="1"/>
            </p:cNvSpPr>
            <p:nvPr/>
          </p:nvSpPr>
          <p:spPr bwMode="auto">
            <a:xfrm>
              <a:off x="2088" y="1439"/>
              <a:ext cx="93" cy="82"/>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23679" name="Freeform 31"/>
            <p:cNvSpPr>
              <a:spLocks/>
            </p:cNvSpPr>
            <p:nvPr/>
          </p:nvSpPr>
          <p:spPr bwMode="auto">
            <a:xfrm>
              <a:off x="2178" y="626"/>
              <a:ext cx="340" cy="989"/>
            </a:xfrm>
            <a:custGeom>
              <a:avLst/>
              <a:gdLst>
                <a:gd name="T0" fmla="*/ 3 w 351"/>
                <a:gd name="T1" fmla="*/ 867 h 1059"/>
                <a:gd name="T2" fmla="*/ 351 w 351"/>
                <a:gd name="T3" fmla="*/ 0 h 1059"/>
                <a:gd name="T4" fmla="*/ 351 w 351"/>
                <a:gd name="T5" fmla="*/ 1059 h 1059"/>
                <a:gd name="T6" fmla="*/ 0 w 351"/>
                <a:gd name="T7" fmla="*/ 957 h 1059"/>
                <a:gd name="T8" fmla="*/ 3 w 351"/>
                <a:gd name="T9" fmla="*/ 867 h 1059"/>
              </a:gdLst>
              <a:ahLst/>
              <a:cxnLst>
                <a:cxn ang="0">
                  <a:pos x="T0" y="T1"/>
                </a:cxn>
                <a:cxn ang="0">
                  <a:pos x="T2" y="T3"/>
                </a:cxn>
                <a:cxn ang="0">
                  <a:pos x="T4" y="T5"/>
                </a:cxn>
                <a:cxn ang="0">
                  <a:pos x="T6" y="T7"/>
                </a:cxn>
                <a:cxn ang="0">
                  <a:pos x="T8" y="T9"/>
                </a:cxn>
              </a:cxnLst>
              <a:rect l="0" t="0" r="r" b="b"/>
              <a:pathLst>
                <a:path w="351" h="1059">
                  <a:moveTo>
                    <a:pt x="3" y="867"/>
                  </a:moveTo>
                  <a:lnTo>
                    <a:pt x="351" y="0"/>
                  </a:lnTo>
                  <a:lnTo>
                    <a:pt x="351" y="1059"/>
                  </a:lnTo>
                  <a:lnTo>
                    <a:pt x="0" y="957"/>
                  </a:lnTo>
                  <a:lnTo>
                    <a:pt x="3" y="867"/>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923680" name="Line 32"/>
            <p:cNvSpPr>
              <a:spLocks noChangeShapeType="1"/>
            </p:cNvSpPr>
            <p:nvPr/>
          </p:nvSpPr>
          <p:spPr bwMode="auto">
            <a:xfrm>
              <a:off x="3148" y="1689"/>
              <a:ext cx="3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81" name="Line 33"/>
            <p:cNvSpPr>
              <a:spLocks noChangeShapeType="1"/>
            </p:cNvSpPr>
            <p:nvPr/>
          </p:nvSpPr>
          <p:spPr bwMode="auto">
            <a:xfrm flipV="1">
              <a:off x="3153" y="1620"/>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82" name="Line 34"/>
            <p:cNvSpPr>
              <a:spLocks noChangeShapeType="1"/>
            </p:cNvSpPr>
            <p:nvPr/>
          </p:nvSpPr>
          <p:spPr bwMode="auto">
            <a:xfrm flipV="1">
              <a:off x="3497" y="1620"/>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3683" name="Group 35"/>
            <p:cNvGrpSpPr>
              <a:grpSpLocks/>
            </p:cNvGrpSpPr>
            <p:nvPr/>
          </p:nvGrpSpPr>
          <p:grpSpPr bwMode="auto">
            <a:xfrm>
              <a:off x="3220" y="1649"/>
              <a:ext cx="204" cy="36"/>
              <a:chOff x="7118" y="3768"/>
              <a:chExt cx="511" cy="179"/>
            </a:xfrm>
          </p:grpSpPr>
          <p:sp>
            <p:nvSpPr>
              <p:cNvPr id="923684" name="Line 3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85" name="Line 3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86" name="Line 3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87" name="Line 3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3688" name="Text Box 40"/>
            <p:cNvSpPr txBox="1">
              <a:spLocks noChangeArrowheads="1"/>
            </p:cNvSpPr>
            <p:nvPr/>
          </p:nvSpPr>
          <p:spPr bwMode="auto">
            <a:xfrm>
              <a:off x="3100" y="1694"/>
              <a:ext cx="437"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4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sp>
          <p:nvSpPr>
            <p:cNvPr id="923689" name="Line 41"/>
            <p:cNvSpPr>
              <a:spLocks noChangeShapeType="1"/>
            </p:cNvSpPr>
            <p:nvPr/>
          </p:nvSpPr>
          <p:spPr bwMode="auto">
            <a:xfrm>
              <a:off x="3186" y="2875"/>
              <a:ext cx="35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90" name="Line 42"/>
            <p:cNvSpPr>
              <a:spLocks noChangeShapeType="1"/>
            </p:cNvSpPr>
            <p:nvPr/>
          </p:nvSpPr>
          <p:spPr bwMode="auto">
            <a:xfrm flipV="1">
              <a:off x="3191" y="2806"/>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91" name="Line 43"/>
            <p:cNvSpPr>
              <a:spLocks noChangeShapeType="1"/>
            </p:cNvSpPr>
            <p:nvPr/>
          </p:nvSpPr>
          <p:spPr bwMode="auto">
            <a:xfrm flipV="1">
              <a:off x="3536" y="2806"/>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3692" name="Group 44"/>
            <p:cNvGrpSpPr>
              <a:grpSpLocks/>
            </p:cNvGrpSpPr>
            <p:nvPr/>
          </p:nvGrpSpPr>
          <p:grpSpPr bwMode="auto">
            <a:xfrm>
              <a:off x="3258" y="2835"/>
              <a:ext cx="204" cy="36"/>
              <a:chOff x="7118" y="3768"/>
              <a:chExt cx="511" cy="179"/>
            </a:xfrm>
          </p:grpSpPr>
          <p:sp>
            <p:nvSpPr>
              <p:cNvPr id="923693" name="Line 45"/>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94" name="Line 46"/>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95" name="Line 47"/>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96" name="Line 48"/>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3697" name="Text Box 49"/>
            <p:cNvSpPr txBox="1">
              <a:spLocks noChangeArrowheads="1"/>
            </p:cNvSpPr>
            <p:nvPr/>
          </p:nvSpPr>
          <p:spPr bwMode="auto">
            <a:xfrm>
              <a:off x="3138" y="2880"/>
              <a:ext cx="438"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2.5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sp>
          <p:nvSpPr>
            <p:cNvPr id="923698" name="Line 50"/>
            <p:cNvSpPr>
              <a:spLocks noChangeShapeType="1"/>
            </p:cNvSpPr>
            <p:nvPr/>
          </p:nvSpPr>
          <p:spPr bwMode="auto">
            <a:xfrm>
              <a:off x="1389" y="2343"/>
              <a:ext cx="35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699" name="Line 51"/>
            <p:cNvSpPr>
              <a:spLocks noChangeShapeType="1"/>
            </p:cNvSpPr>
            <p:nvPr/>
          </p:nvSpPr>
          <p:spPr bwMode="auto">
            <a:xfrm flipV="1">
              <a:off x="1394" y="2274"/>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00" name="Line 52"/>
            <p:cNvSpPr>
              <a:spLocks noChangeShapeType="1"/>
            </p:cNvSpPr>
            <p:nvPr/>
          </p:nvSpPr>
          <p:spPr bwMode="auto">
            <a:xfrm flipV="1">
              <a:off x="1739" y="2274"/>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3701" name="Group 53"/>
            <p:cNvGrpSpPr>
              <a:grpSpLocks/>
            </p:cNvGrpSpPr>
            <p:nvPr/>
          </p:nvGrpSpPr>
          <p:grpSpPr bwMode="auto">
            <a:xfrm>
              <a:off x="1461" y="2303"/>
              <a:ext cx="204" cy="36"/>
              <a:chOff x="7118" y="3768"/>
              <a:chExt cx="511" cy="179"/>
            </a:xfrm>
          </p:grpSpPr>
          <p:sp>
            <p:nvSpPr>
              <p:cNvPr id="923702" name="Line 54"/>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03" name="Line 55"/>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04" name="Line 56"/>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05" name="Line 57"/>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3706" name="Text Box 58"/>
            <p:cNvSpPr txBox="1">
              <a:spLocks noChangeArrowheads="1"/>
            </p:cNvSpPr>
            <p:nvPr/>
          </p:nvSpPr>
          <p:spPr bwMode="auto">
            <a:xfrm>
              <a:off x="1341" y="2348"/>
              <a:ext cx="438"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167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sp>
          <p:nvSpPr>
            <p:cNvPr id="923707" name="Line 59"/>
            <p:cNvSpPr>
              <a:spLocks noChangeShapeType="1"/>
            </p:cNvSpPr>
            <p:nvPr/>
          </p:nvSpPr>
          <p:spPr bwMode="auto">
            <a:xfrm>
              <a:off x="1798" y="3696"/>
              <a:ext cx="35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08" name="Line 60"/>
            <p:cNvSpPr>
              <a:spLocks noChangeShapeType="1"/>
            </p:cNvSpPr>
            <p:nvPr/>
          </p:nvSpPr>
          <p:spPr bwMode="auto">
            <a:xfrm flipV="1">
              <a:off x="1803" y="3627"/>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09" name="Line 61"/>
            <p:cNvSpPr>
              <a:spLocks noChangeShapeType="1"/>
            </p:cNvSpPr>
            <p:nvPr/>
          </p:nvSpPr>
          <p:spPr bwMode="auto">
            <a:xfrm flipV="1">
              <a:off x="2148" y="3627"/>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3710" name="Group 62"/>
            <p:cNvGrpSpPr>
              <a:grpSpLocks/>
            </p:cNvGrpSpPr>
            <p:nvPr/>
          </p:nvGrpSpPr>
          <p:grpSpPr bwMode="auto">
            <a:xfrm>
              <a:off x="1870" y="3656"/>
              <a:ext cx="204" cy="36"/>
              <a:chOff x="7118" y="3768"/>
              <a:chExt cx="511" cy="179"/>
            </a:xfrm>
          </p:grpSpPr>
          <p:sp>
            <p:nvSpPr>
              <p:cNvPr id="923711" name="Line 63"/>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12" name="Line 64"/>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13" name="Line 65"/>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14" name="Line 66"/>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3715" name="Text Box 67"/>
            <p:cNvSpPr txBox="1">
              <a:spLocks noChangeArrowheads="1"/>
            </p:cNvSpPr>
            <p:nvPr/>
          </p:nvSpPr>
          <p:spPr bwMode="auto">
            <a:xfrm>
              <a:off x="1750" y="3701"/>
              <a:ext cx="438"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6.67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sp>
          <p:nvSpPr>
            <p:cNvPr id="923716" name="Line 68"/>
            <p:cNvSpPr>
              <a:spLocks noChangeShapeType="1"/>
            </p:cNvSpPr>
            <p:nvPr/>
          </p:nvSpPr>
          <p:spPr bwMode="auto">
            <a:xfrm>
              <a:off x="625" y="3711"/>
              <a:ext cx="35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17" name="Line 69"/>
            <p:cNvSpPr>
              <a:spLocks noChangeShapeType="1"/>
            </p:cNvSpPr>
            <p:nvPr/>
          </p:nvSpPr>
          <p:spPr bwMode="auto">
            <a:xfrm flipV="1">
              <a:off x="630" y="3642"/>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18" name="Line 70"/>
            <p:cNvSpPr>
              <a:spLocks noChangeShapeType="1"/>
            </p:cNvSpPr>
            <p:nvPr/>
          </p:nvSpPr>
          <p:spPr bwMode="auto">
            <a:xfrm flipV="1">
              <a:off x="975" y="3642"/>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923719" name="Group 71"/>
            <p:cNvGrpSpPr>
              <a:grpSpLocks/>
            </p:cNvGrpSpPr>
            <p:nvPr/>
          </p:nvGrpSpPr>
          <p:grpSpPr bwMode="auto">
            <a:xfrm>
              <a:off x="697" y="3671"/>
              <a:ext cx="204" cy="36"/>
              <a:chOff x="7118" y="3768"/>
              <a:chExt cx="511" cy="179"/>
            </a:xfrm>
          </p:grpSpPr>
          <p:sp>
            <p:nvSpPr>
              <p:cNvPr id="923720" name="Line 72"/>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21" name="Line 73"/>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22" name="Line 74"/>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3723" name="Line 75"/>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3724" name="Text Box 76"/>
            <p:cNvSpPr txBox="1">
              <a:spLocks noChangeArrowheads="1"/>
            </p:cNvSpPr>
            <p:nvPr/>
          </p:nvSpPr>
          <p:spPr bwMode="auto">
            <a:xfrm>
              <a:off x="577" y="3716"/>
              <a:ext cx="438"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144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sp>
          <p:nvSpPr>
            <p:cNvPr id="923726" name="Rectangle 78"/>
            <p:cNvSpPr>
              <a:spLocks noChangeArrowheads="1"/>
            </p:cNvSpPr>
            <p:nvPr/>
          </p:nvSpPr>
          <p:spPr bwMode="auto">
            <a:xfrm>
              <a:off x="1371" y="1605"/>
              <a:ext cx="87" cy="9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23727" name="Text Box 79"/>
            <p:cNvSpPr txBox="1">
              <a:spLocks noChangeArrowheads="1"/>
            </p:cNvSpPr>
            <p:nvPr/>
          </p:nvSpPr>
          <p:spPr bwMode="auto">
            <a:xfrm>
              <a:off x="1408" y="1516"/>
              <a:ext cx="3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400" baseline="0">
                  <a:solidFill>
                    <a:srgbClr val="FFFF00"/>
                  </a:solidFill>
                </a:rPr>
                <a:t>SQ1</a:t>
              </a:r>
              <a:endParaRPr lang="ru-RU" sz="1400" baseline="0">
                <a:solidFill>
                  <a:srgbClr val="FFFF00"/>
                </a:solidFill>
              </a:endParaRPr>
            </a:p>
          </p:txBody>
        </p:sp>
        <p:sp>
          <p:nvSpPr>
            <p:cNvPr id="923728" name="Text Box 80"/>
            <p:cNvSpPr txBox="1">
              <a:spLocks noChangeArrowheads="1"/>
            </p:cNvSpPr>
            <p:nvPr/>
          </p:nvSpPr>
          <p:spPr bwMode="auto">
            <a:xfrm>
              <a:off x="1235" y="2867"/>
              <a:ext cx="3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400" baseline="0">
                  <a:solidFill>
                    <a:srgbClr val="FFFF00"/>
                  </a:solidFill>
                </a:rPr>
                <a:t>SQ3</a:t>
              </a:r>
              <a:endParaRPr lang="ru-RU" sz="1400" baseline="0">
                <a:solidFill>
                  <a:srgbClr val="FFFF00"/>
                </a:solidFill>
              </a:endParaRPr>
            </a:p>
          </p:txBody>
        </p:sp>
        <p:sp>
          <p:nvSpPr>
            <p:cNvPr id="923729" name="Rectangle 81"/>
            <p:cNvSpPr>
              <a:spLocks noChangeArrowheads="1"/>
            </p:cNvSpPr>
            <p:nvPr/>
          </p:nvSpPr>
          <p:spPr bwMode="auto">
            <a:xfrm>
              <a:off x="1335" y="1542"/>
              <a:ext cx="792" cy="753"/>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923730" name="Text Box 82"/>
            <p:cNvSpPr txBox="1">
              <a:spLocks noChangeArrowheads="1"/>
            </p:cNvSpPr>
            <p:nvPr/>
          </p:nvSpPr>
          <p:spPr bwMode="auto">
            <a:xfrm>
              <a:off x="1961" y="2252"/>
              <a:ext cx="3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400" baseline="0">
                  <a:solidFill>
                    <a:srgbClr val="FFFF00"/>
                  </a:solidFill>
                </a:rPr>
                <a:t>SQ2</a:t>
              </a:r>
              <a:endParaRPr lang="ru-RU" sz="1400" baseline="0">
                <a:solidFill>
                  <a:srgbClr val="FFFF00"/>
                </a:solidFill>
              </a:endParaRPr>
            </a:p>
          </p:txBody>
        </p:sp>
        <p:sp>
          <p:nvSpPr>
            <p:cNvPr id="923670" name="Freeform 22"/>
            <p:cNvSpPr>
              <a:spLocks/>
            </p:cNvSpPr>
            <p:nvPr/>
          </p:nvSpPr>
          <p:spPr bwMode="auto">
            <a:xfrm>
              <a:off x="1760" y="1803"/>
              <a:ext cx="761" cy="1004"/>
            </a:xfrm>
            <a:custGeom>
              <a:avLst/>
              <a:gdLst>
                <a:gd name="T0" fmla="*/ 12 w 786"/>
                <a:gd name="T1" fmla="*/ 354 h 1074"/>
                <a:gd name="T2" fmla="*/ 786 w 786"/>
                <a:gd name="T3" fmla="*/ 0 h 1074"/>
                <a:gd name="T4" fmla="*/ 780 w 786"/>
                <a:gd name="T5" fmla="*/ 1074 h 1074"/>
                <a:gd name="T6" fmla="*/ 0 w 786"/>
                <a:gd name="T7" fmla="*/ 438 h 1074"/>
                <a:gd name="T8" fmla="*/ 12 w 786"/>
                <a:gd name="T9" fmla="*/ 354 h 1074"/>
              </a:gdLst>
              <a:ahLst/>
              <a:cxnLst>
                <a:cxn ang="0">
                  <a:pos x="T0" y="T1"/>
                </a:cxn>
                <a:cxn ang="0">
                  <a:pos x="T2" y="T3"/>
                </a:cxn>
                <a:cxn ang="0">
                  <a:pos x="T4" y="T5"/>
                </a:cxn>
                <a:cxn ang="0">
                  <a:pos x="T6" y="T7"/>
                </a:cxn>
                <a:cxn ang="0">
                  <a:pos x="T8" y="T9"/>
                </a:cxn>
              </a:cxnLst>
              <a:rect l="0" t="0" r="r" b="b"/>
              <a:pathLst>
                <a:path w="786" h="1074">
                  <a:moveTo>
                    <a:pt x="12" y="354"/>
                  </a:moveTo>
                  <a:lnTo>
                    <a:pt x="786" y="0"/>
                  </a:lnTo>
                  <a:lnTo>
                    <a:pt x="780" y="1074"/>
                  </a:lnTo>
                  <a:lnTo>
                    <a:pt x="0" y="438"/>
                  </a:lnTo>
                  <a:lnTo>
                    <a:pt x="12" y="354"/>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FF58C06E-ACBF-4200-A761-B211719BB52E}" type="slidenum">
              <a:rPr lang="en-GB"/>
              <a:pPr/>
              <a:t>23</a:t>
            </a:fld>
            <a:endParaRPr lang="en-GB"/>
          </a:p>
        </p:txBody>
      </p:sp>
      <p:graphicFrame>
        <p:nvGraphicFramePr>
          <p:cNvPr id="893954" name="Object 4"/>
          <p:cNvGraphicFramePr>
            <a:graphicFrameLocks noChangeAspect="1"/>
          </p:cNvGraphicFramePr>
          <p:nvPr>
            <p:ph sz="half" idx="4294967295"/>
          </p:nvPr>
        </p:nvGraphicFramePr>
        <p:xfrm>
          <a:off x="771525" y="998538"/>
          <a:ext cx="7467600" cy="2630487"/>
        </p:xfrm>
        <a:graphic>
          <a:graphicData uri="http://schemas.openxmlformats.org/presentationml/2006/ole">
            <mc:AlternateContent xmlns:mc="http://schemas.openxmlformats.org/markup-compatibility/2006">
              <mc:Choice xmlns:v="urn:schemas-microsoft-com:vml" Requires="v">
                <p:oleObj spid="_x0000_s893963" name="Рисунок" r:id="rId4" imgW="5525343" imgH="4333035" progId="Word.Picture.8">
                  <p:embed/>
                </p:oleObj>
              </mc:Choice>
              <mc:Fallback>
                <p:oleObj name="Рисунок" r:id="rId4" imgW="5525343" imgH="4333035" progId="Word.Pictur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t="46318" b="258"/>
                      <a:stretch>
                        <a:fillRect/>
                      </a:stretch>
                    </p:blipFill>
                    <p:spPr bwMode="auto">
                      <a:xfrm>
                        <a:off x="771525" y="998538"/>
                        <a:ext cx="7467600" cy="263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FFFF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3955" name="Text Box 6"/>
          <p:cNvSpPr txBox="1">
            <a:spLocks noChangeArrowheads="1"/>
          </p:cNvSpPr>
          <p:nvPr/>
        </p:nvSpPr>
        <p:spPr bwMode="auto">
          <a:xfrm>
            <a:off x="1912938" y="382588"/>
            <a:ext cx="187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endParaRPr lang="ru-RU" sz="2800" baseline="0">
              <a:latin typeface="Arial" pitchFamily="34" charset="0"/>
            </a:endParaRPr>
          </a:p>
        </p:txBody>
      </p:sp>
      <p:sp>
        <p:nvSpPr>
          <p:cNvPr id="893956" name="Rectangle 7"/>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a:t>
            </a:r>
            <a:r>
              <a:rPr lang="ru-RU" baseline="0">
                <a:solidFill>
                  <a:srgbClr val="000099"/>
                </a:solidFill>
              </a:rPr>
              <a:t>-</a:t>
            </a:r>
            <a:r>
              <a:rPr lang="en-US" baseline="0">
                <a:solidFill>
                  <a:srgbClr val="000099"/>
                </a:solidFill>
              </a:rPr>
              <a:t>FeO-SiO</a:t>
            </a:r>
            <a:r>
              <a:rPr lang="en-US" baseline="-25000">
                <a:solidFill>
                  <a:srgbClr val="000099"/>
                </a:solidFill>
              </a:rPr>
              <a:t>2</a:t>
            </a:r>
            <a:r>
              <a:rPr lang="ru-RU" baseline="0">
                <a:solidFill>
                  <a:srgbClr val="000099"/>
                </a:solidFill>
              </a:rPr>
              <a:t> </a:t>
            </a:r>
            <a:r>
              <a:rPr lang="en-US" baseline="0">
                <a:solidFill>
                  <a:srgbClr val="000099"/>
                </a:solidFill>
                <a:ea typeface="Arial Unicode MS" pitchFamily="34" charset="-128"/>
                <a:cs typeface="Arial Unicode MS" pitchFamily="34" charset="-128"/>
              </a:rPr>
              <a:t>system:</a:t>
            </a:r>
            <a:r>
              <a:rPr lang="en-US" baseline="0">
                <a:solidFill>
                  <a:srgbClr val="000099"/>
                </a:solidFill>
              </a:rPr>
              <a:t>GPRS #33-36 test results</a:t>
            </a:r>
            <a:r>
              <a:rPr lang="ru-RU" baseline="0">
                <a:solidFill>
                  <a:srgbClr val="000099"/>
                </a:solidFill>
              </a:rPr>
              <a:t> (9</a:t>
            </a:r>
            <a:r>
              <a:rPr lang="en-US" baseline="0">
                <a:solidFill>
                  <a:srgbClr val="000099"/>
                </a:solidFill>
              </a:rPr>
              <a:t>)</a:t>
            </a:r>
            <a:endParaRPr lang="ru-RU" baseline="0">
              <a:solidFill>
                <a:srgbClr val="000099"/>
              </a:solidFill>
            </a:endParaRPr>
          </a:p>
        </p:txBody>
      </p:sp>
      <p:sp>
        <p:nvSpPr>
          <p:cNvPr id="893957" name="Text Box 8"/>
          <p:cNvSpPr txBox="1">
            <a:spLocks noChangeArrowheads="1"/>
          </p:cNvSpPr>
          <p:nvPr/>
        </p:nvSpPr>
        <p:spPr bwMode="auto">
          <a:xfrm>
            <a:off x="612775" y="528638"/>
            <a:ext cx="4222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buFont typeface="Wingdings" pitchFamily="2" charset="2"/>
              <a:buChar char="ü"/>
            </a:pPr>
            <a:r>
              <a:rPr lang="en-US" sz="2000" baseline="0">
                <a:solidFill>
                  <a:srgbClr val="993300"/>
                </a:solidFill>
                <a:latin typeface="Arial" pitchFamily="34" charset="0"/>
              </a:rPr>
              <a:t>XR</a:t>
            </a:r>
            <a:r>
              <a:rPr lang="en-BZ" sz="2000" baseline="0">
                <a:solidFill>
                  <a:srgbClr val="993300"/>
                </a:solidFill>
                <a:latin typeface="Arial" pitchFamily="34" charset="0"/>
              </a:rPr>
              <a:t>D</a:t>
            </a:r>
            <a:r>
              <a:rPr lang="ru-RU" sz="2000" baseline="0">
                <a:solidFill>
                  <a:srgbClr val="993300"/>
                </a:solidFill>
                <a:latin typeface="Arial" pitchFamily="34" charset="0"/>
              </a:rPr>
              <a:t> </a:t>
            </a:r>
            <a:r>
              <a:rPr lang="en-BZ" sz="2000" baseline="0">
                <a:solidFill>
                  <a:srgbClr val="993300"/>
                </a:solidFill>
                <a:latin typeface="Arial" pitchFamily="34" charset="0"/>
              </a:rPr>
              <a:t>of sample of </a:t>
            </a:r>
            <a:r>
              <a:rPr lang="en-US" sz="2000" baseline="0">
                <a:solidFill>
                  <a:srgbClr val="993300"/>
                </a:solidFill>
                <a:latin typeface="Arial" pitchFamily="34" charset="0"/>
              </a:rPr>
              <a:t>GPRS 36 test</a:t>
            </a:r>
            <a:r>
              <a:rPr lang="en-US" sz="2000" baseline="0">
                <a:solidFill>
                  <a:srgbClr val="FF0000"/>
                </a:solidFill>
                <a:latin typeface="Arial" pitchFamily="34" charset="0"/>
              </a:rPr>
              <a:t> </a:t>
            </a:r>
            <a:endParaRPr lang="ru-RU" sz="2000" baseline="0">
              <a:solidFill>
                <a:srgbClr val="FF0000"/>
              </a:solidFill>
              <a:latin typeface="Arial" pitchFamily="34" charset="0"/>
            </a:endParaRPr>
          </a:p>
        </p:txBody>
      </p:sp>
      <p:sp>
        <p:nvSpPr>
          <p:cNvPr id="893959" name="Text Box 15"/>
          <p:cNvSpPr txBox="1">
            <a:spLocks noChangeArrowheads="1"/>
          </p:cNvSpPr>
          <p:nvPr/>
        </p:nvSpPr>
        <p:spPr bwMode="auto">
          <a:xfrm>
            <a:off x="4097338" y="3295650"/>
            <a:ext cx="40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0" baseline="0">
                <a:latin typeface="Arial" pitchFamily="34" charset="0"/>
              </a:rPr>
              <a:t>2</a:t>
            </a:r>
            <a:r>
              <a:rPr lang="en-US" sz="1600" b="0" baseline="0">
                <a:latin typeface="Arial" pitchFamily="34" charset="0"/>
                <a:sym typeface="Symbol" pitchFamily="18" charset="2"/>
              </a:rPr>
              <a:t></a:t>
            </a:r>
            <a:endParaRPr lang="ru-RU" sz="1600" b="0" baseline="0">
              <a:latin typeface="Arial" pitchFamily="34" charset="0"/>
              <a:sym typeface="Symbol" pitchFamily="18" charset="2"/>
            </a:endParaRPr>
          </a:p>
        </p:txBody>
      </p:sp>
      <p:sp>
        <p:nvSpPr>
          <p:cNvPr id="893961" name="Text Box 8"/>
          <p:cNvSpPr txBox="1">
            <a:spLocks noChangeArrowheads="1"/>
          </p:cNvSpPr>
          <p:nvPr/>
        </p:nvSpPr>
        <p:spPr bwMode="auto">
          <a:xfrm>
            <a:off x="585788" y="3676650"/>
            <a:ext cx="7667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buFont typeface="Wingdings" pitchFamily="2" charset="2"/>
              <a:buChar char="ü"/>
            </a:pPr>
            <a:r>
              <a:rPr lang="en-US" sz="2000" baseline="0">
                <a:solidFill>
                  <a:srgbClr val="993300"/>
                </a:solidFill>
                <a:latin typeface="Arial" pitchFamily="34" charset="0"/>
              </a:rPr>
              <a:t>The analysis was done using FARAD desktop diffractometer</a:t>
            </a:r>
            <a:br>
              <a:rPr lang="en-US" sz="2000" baseline="0">
                <a:solidFill>
                  <a:srgbClr val="993300"/>
                </a:solidFill>
                <a:latin typeface="Arial" pitchFamily="34" charset="0"/>
              </a:rPr>
            </a:br>
            <a:r>
              <a:rPr lang="en-US" sz="2000" baseline="0">
                <a:solidFill>
                  <a:srgbClr val="993300"/>
                </a:solidFill>
                <a:latin typeface="Arial" pitchFamily="34" charset="0"/>
              </a:rPr>
              <a:t>    with CrK</a:t>
            </a:r>
            <a:r>
              <a:rPr lang="ru-RU" sz="2000" baseline="0">
                <a:solidFill>
                  <a:srgbClr val="993300"/>
                </a:solidFill>
                <a:latin typeface="Arial" pitchFamily="34" charset="0"/>
              </a:rPr>
              <a:t>α</a:t>
            </a:r>
            <a:r>
              <a:rPr lang="en-US" sz="2000" baseline="-25000">
                <a:solidFill>
                  <a:srgbClr val="993300"/>
                </a:solidFill>
                <a:latin typeface="Arial" pitchFamily="34" charset="0"/>
              </a:rPr>
              <a:t>1 </a:t>
            </a:r>
            <a:r>
              <a:rPr lang="en-US" sz="2000" baseline="0">
                <a:solidFill>
                  <a:srgbClr val="993300"/>
                </a:solidFill>
                <a:latin typeface="Arial" pitchFamily="34" charset="0"/>
              </a:rPr>
              <a:t>radiation (</a:t>
            </a:r>
            <a:r>
              <a:rPr lang="ru-RU" sz="2000" baseline="0">
                <a:solidFill>
                  <a:srgbClr val="993300"/>
                </a:solidFill>
                <a:latin typeface="Arial" pitchFamily="34" charset="0"/>
              </a:rPr>
              <a:t>λ</a:t>
            </a:r>
            <a:r>
              <a:rPr lang="en-US" sz="2000" baseline="0">
                <a:solidFill>
                  <a:srgbClr val="993300"/>
                </a:solidFill>
                <a:latin typeface="Arial" pitchFamily="34" charset="0"/>
              </a:rPr>
              <a:t> = 0.22897 nm)</a:t>
            </a:r>
            <a:endParaRPr lang="ru-RU" sz="2000" baseline="0">
              <a:solidFill>
                <a:srgbClr val="993300"/>
              </a:solidFill>
              <a:latin typeface="Arial" pitchFamily="34" charset="0"/>
            </a:endParaRPr>
          </a:p>
        </p:txBody>
      </p:sp>
      <p:graphicFrame>
        <p:nvGraphicFramePr>
          <p:cNvPr id="893962" name="Object 10"/>
          <p:cNvGraphicFramePr>
            <a:graphicFrameLocks noChangeAspect="1"/>
          </p:cNvGraphicFramePr>
          <p:nvPr/>
        </p:nvGraphicFramePr>
        <p:xfrm>
          <a:off x="881063" y="4495800"/>
          <a:ext cx="6577012" cy="2166938"/>
        </p:xfrm>
        <a:graphic>
          <a:graphicData uri="http://schemas.openxmlformats.org/presentationml/2006/ole">
            <mc:AlternateContent xmlns:mc="http://schemas.openxmlformats.org/markup-compatibility/2006">
              <mc:Choice xmlns:v="urn:schemas-microsoft-com:vml" Requires="v">
                <p:oleObj spid="_x0000_s893964" name="Документ" r:id="rId6" imgW="6062318" imgH="1885663" progId="Word.Document.8">
                  <p:embed/>
                </p:oleObj>
              </mc:Choice>
              <mc:Fallback>
                <p:oleObj name="Документ" r:id="rId6" imgW="6062318" imgH="1885663" progId="Word.Document.8">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063" y="4495800"/>
                        <a:ext cx="6577012"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liennummernplatzhalter 3"/>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561DDCA4-B336-4E3B-8B09-B56104FCAA15}" type="slidenum">
              <a:rPr lang="en-GB"/>
              <a:pPr/>
              <a:t>24</a:t>
            </a:fld>
            <a:endParaRPr lang="en-GB"/>
          </a:p>
        </p:txBody>
      </p:sp>
      <p:pic>
        <p:nvPicPr>
          <p:cNvPr id="86221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6750" y="796925"/>
            <a:ext cx="1682750" cy="1712913"/>
          </a:xfrm>
          <a:prstGeom prst="rect">
            <a:avLst/>
          </a:prstGeom>
          <a:noFill/>
          <a:extLst>
            <a:ext uri="{909E8E84-426E-40DD-AFC4-6F175D3DCCD1}">
              <a14:hiddenFill xmlns:a14="http://schemas.microsoft.com/office/drawing/2010/main">
                <a:solidFill>
                  <a:srgbClr val="FFFFFF"/>
                </a:solidFill>
              </a14:hiddenFill>
            </a:ext>
          </a:extLst>
        </p:spPr>
      </p:pic>
      <p:sp>
        <p:nvSpPr>
          <p:cNvPr id="862210" name="Rectangle 2"/>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a:t>
            </a:r>
            <a:r>
              <a:rPr lang="ru-RU" baseline="0">
                <a:solidFill>
                  <a:srgbClr val="000099"/>
                </a:solidFill>
              </a:rPr>
              <a:t>-</a:t>
            </a:r>
            <a:r>
              <a:rPr lang="en-US" baseline="0">
                <a:solidFill>
                  <a:srgbClr val="000099"/>
                </a:solidFill>
              </a:rPr>
              <a:t>FeO-SiO</a:t>
            </a:r>
            <a:r>
              <a:rPr lang="en-US" baseline="-25000">
                <a:solidFill>
                  <a:srgbClr val="000099"/>
                </a:solidFill>
              </a:rPr>
              <a:t>2</a:t>
            </a:r>
            <a:r>
              <a:rPr lang="ru-RU" baseline="0">
                <a:solidFill>
                  <a:srgbClr val="000099"/>
                </a:solidFill>
              </a:rPr>
              <a:t> </a:t>
            </a:r>
            <a:r>
              <a:rPr lang="en-US" baseline="0">
                <a:solidFill>
                  <a:srgbClr val="000099"/>
                </a:solidFill>
                <a:ea typeface="Arial Unicode MS" pitchFamily="34" charset="-128"/>
                <a:cs typeface="Arial Unicode MS" pitchFamily="34" charset="-128"/>
              </a:rPr>
              <a:t>system:</a:t>
            </a:r>
            <a:r>
              <a:rPr lang="en-US" baseline="0">
                <a:solidFill>
                  <a:srgbClr val="000099"/>
                </a:solidFill>
              </a:rPr>
              <a:t>GPRS #33-36 test results</a:t>
            </a:r>
            <a:r>
              <a:rPr lang="ru-RU" baseline="0">
                <a:solidFill>
                  <a:srgbClr val="000099"/>
                </a:solidFill>
              </a:rPr>
              <a:t>(10)</a:t>
            </a:r>
          </a:p>
        </p:txBody>
      </p:sp>
      <p:sp>
        <p:nvSpPr>
          <p:cNvPr id="862211" name="Rectangle 3"/>
          <p:cNvSpPr>
            <a:spLocks noGrp="1" noChangeArrowheads="1"/>
          </p:cNvSpPr>
          <p:nvPr>
            <p:ph type="title"/>
          </p:nvPr>
        </p:nvSpPr>
        <p:spPr>
          <a:xfrm>
            <a:off x="1023938" y="647700"/>
            <a:ext cx="2692400" cy="385763"/>
          </a:xfrm>
          <a:noFill/>
          <a:ln/>
        </p:spPr>
        <p:txBody>
          <a:bodyPr/>
          <a:lstStyle/>
          <a:p>
            <a:pPr>
              <a:buFont typeface="Wingdings" pitchFamily="2" charset="2"/>
              <a:buChar char="Ø"/>
            </a:pPr>
            <a:r>
              <a:rPr lang="en-US" sz="2000">
                <a:solidFill>
                  <a:srgbClr val="993300"/>
                </a:solidFill>
                <a:effectLst/>
              </a:rPr>
              <a:t>SEM</a:t>
            </a:r>
            <a:r>
              <a:rPr lang="ru-RU" sz="2000">
                <a:solidFill>
                  <a:srgbClr val="993300"/>
                </a:solidFill>
                <a:effectLst/>
              </a:rPr>
              <a:t>/</a:t>
            </a:r>
            <a:r>
              <a:rPr lang="en-US" sz="2000">
                <a:solidFill>
                  <a:srgbClr val="993300"/>
                </a:solidFill>
                <a:effectLst/>
              </a:rPr>
              <a:t>EDX</a:t>
            </a:r>
            <a:r>
              <a:rPr lang="ru-RU" sz="2000">
                <a:solidFill>
                  <a:srgbClr val="993300"/>
                </a:solidFill>
                <a:effectLst/>
              </a:rPr>
              <a:t> </a:t>
            </a:r>
            <a:r>
              <a:rPr lang="en-US" sz="2000">
                <a:solidFill>
                  <a:srgbClr val="993300"/>
                </a:solidFill>
                <a:effectLst/>
              </a:rPr>
              <a:t>GPRS 36</a:t>
            </a:r>
            <a:r>
              <a:rPr lang="ru-RU" sz="2000">
                <a:solidFill>
                  <a:srgbClr val="993300"/>
                </a:solidFill>
                <a:effectLst/>
              </a:rPr>
              <a:t/>
            </a:r>
            <a:br>
              <a:rPr lang="ru-RU" sz="2000">
                <a:solidFill>
                  <a:srgbClr val="993300"/>
                </a:solidFill>
                <a:effectLst/>
              </a:rPr>
            </a:br>
            <a:endParaRPr lang="ru-RU" sz="2000">
              <a:solidFill>
                <a:srgbClr val="993300"/>
              </a:solidFill>
              <a:effectLst/>
            </a:endParaRPr>
          </a:p>
        </p:txBody>
      </p:sp>
      <p:graphicFrame>
        <p:nvGraphicFramePr>
          <p:cNvPr id="862212" name="Object 4"/>
          <p:cNvGraphicFramePr>
            <a:graphicFrameLocks noChangeAspect="1"/>
          </p:cNvGraphicFramePr>
          <p:nvPr>
            <p:ph idx="1"/>
          </p:nvPr>
        </p:nvGraphicFramePr>
        <p:xfrm>
          <a:off x="2389188" y="4100513"/>
          <a:ext cx="4629150" cy="1492250"/>
        </p:xfrm>
        <a:graphic>
          <a:graphicData uri="http://schemas.openxmlformats.org/presentationml/2006/ole">
            <mc:AlternateContent xmlns:mc="http://schemas.openxmlformats.org/markup-compatibility/2006">
              <mc:Choice xmlns:v="urn:schemas-microsoft-com:vml" Requires="v">
                <p:oleObj spid="_x0000_s862268" name="Документ" r:id="rId5" imgW="6037495" imgH="1945679" progId="Word.Document.8">
                  <p:embed/>
                </p:oleObj>
              </mc:Choice>
              <mc:Fallback>
                <p:oleObj name="Документ" r:id="rId5" imgW="6037495" imgH="1945679"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l="19579" t="-2847" r="20624" b="42847"/>
                      <a:stretch>
                        <a:fillRect/>
                      </a:stretch>
                    </p:blipFill>
                    <p:spPr bwMode="auto">
                      <a:xfrm>
                        <a:off x="2389188" y="4100513"/>
                        <a:ext cx="462915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FFFF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622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650" y="928688"/>
            <a:ext cx="189865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2214" name="Rectangle 6"/>
          <p:cNvSpPr>
            <a:spLocks noChangeArrowheads="1"/>
          </p:cNvSpPr>
          <p:nvPr/>
        </p:nvSpPr>
        <p:spPr bwMode="auto">
          <a:xfrm>
            <a:off x="998538" y="3506788"/>
            <a:ext cx="276225" cy="257175"/>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pic>
        <p:nvPicPr>
          <p:cNvPr id="862215" name="Picture 7" descr="1-5"/>
          <p:cNvPicPr>
            <a:picLocks noChangeAspect="1" noChangeArrowheads="1"/>
          </p:cNvPicPr>
          <p:nvPr/>
        </p:nvPicPr>
        <p:blipFill>
          <a:blip r:embed="rId8" cstate="print">
            <a:lum contrast="20000"/>
            <a:extLst>
              <a:ext uri="{28A0092B-C50C-407E-A947-70E740481C1C}">
                <a14:useLocalDpi xmlns:a14="http://schemas.microsoft.com/office/drawing/2010/main" val="0"/>
              </a:ext>
            </a:extLst>
          </a:blip>
          <a:srcRect/>
          <a:stretch>
            <a:fillRect/>
          </a:stretch>
        </p:blipFill>
        <p:spPr bwMode="auto">
          <a:xfrm>
            <a:off x="3890963" y="817563"/>
            <a:ext cx="1677987" cy="170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2217" name="Rectangle 9"/>
          <p:cNvSpPr>
            <a:spLocks noChangeArrowheads="1"/>
          </p:cNvSpPr>
          <p:nvPr/>
        </p:nvSpPr>
        <p:spPr bwMode="auto">
          <a:xfrm>
            <a:off x="3871913" y="815975"/>
            <a:ext cx="1670050" cy="1711325"/>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862218" name="Rectangle 10"/>
          <p:cNvSpPr>
            <a:spLocks noChangeArrowheads="1"/>
          </p:cNvSpPr>
          <p:nvPr/>
        </p:nvSpPr>
        <p:spPr bwMode="auto">
          <a:xfrm>
            <a:off x="4521200" y="1916113"/>
            <a:ext cx="215900" cy="220662"/>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862219" name="Freeform 11"/>
          <p:cNvSpPr>
            <a:spLocks/>
          </p:cNvSpPr>
          <p:nvPr/>
        </p:nvSpPr>
        <p:spPr bwMode="auto">
          <a:xfrm>
            <a:off x="4292600" y="1120775"/>
            <a:ext cx="1022350" cy="1211263"/>
          </a:xfrm>
          <a:custGeom>
            <a:avLst/>
            <a:gdLst>
              <a:gd name="T0" fmla="*/ 240 w 680"/>
              <a:gd name="T1" fmla="*/ 0 h 792"/>
              <a:gd name="T2" fmla="*/ 8 w 680"/>
              <a:gd name="T3" fmla="*/ 256 h 792"/>
              <a:gd name="T4" fmla="*/ 0 w 680"/>
              <a:gd name="T5" fmla="*/ 664 h 792"/>
              <a:gd name="T6" fmla="*/ 256 w 680"/>
              <a:gd name="T7" fmla="*/ 792 h 792"/>
              <a:gd name="T8" fmla="*/ 544 w 680"/>
              <a:gd name="T9" fmla="*/ 672 h 792"/>
              <a:gd name="T10" fmla="*/ 680 w 680"/>
              <a:gd name="T11" fmla="*/ 328 h 792"/>
              <a:gd name="T12" fmla="*/ 568 w 680"/>
              <a:gd name="T13" fmla="*/ 88 h 792"/>
              <a:gd name="T14" fmla="*/ 240 w 680"/>
              <a:gd name="T15" fmla="*/ 0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0" h="792">
                <a:moveTo>
                  <a:pt x="240" y="0"/>
                </a:moveTo>
                <a:lnTo>
                  <a:pt x="8" y="256"/>
                </a:lnTo>
                <a:lnTo>
                  <a:pt x="0" y="664"/>
                </a:lnTo>
                <a:lnTo>
                  <a:pt x="256" y="792"/>
                </a:lnTo>
                <a:lnTo>
                  <a:pt x="544" y="672"/>
                </a:lnTo>
                <a:lnTo>
                  <a:pt x="680" y="328"/>
                </a:lnTo>
                <a:lnTo>
                  <a:pt x="568" y="88"/>
                </a:lnTo>
                <a:lnTo>
                  <a:pt x="240" y="0"/>
                </a:lnTo>
                <a:close/>
              </a:path>
            </a:pathLst>
          </a:custGeom>
          <a:noFill/>
          <a:ln w="28575"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862220" name="Text Box 12"/>
          <p:cNvSpPr txBox="1">
            <a:spLocks noChangeArrowheads="1"/>
          </p:cNvSpPr>
          <p:nvPr/>
        </p:nvSpPr>
        <p:spPr bwMode="auto">
          <a:xfrm>
            <a:off x="4552950" y="1314450"/>
            <a:ext cx="54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en-US" sz="1400" baseline="0">
                <a:solidFill>
                  <a:srgbClr val="FFFF00"/>
                </a:solidFill>
                <a:latin typeface="Arial" pitchFamily="34" charset="0"/>
              </a:rPr>
              <a:t>SQ</a:t>
            </a:r>
            <a:r>
              <a:rPr lang="ru-RU" sz="1400" baseline="0">
                <a:solidFill>
                  <a:srgbClr val="FFFF00"/>
                </a:solidFill>
                <a:latin typeface="Arial" pitchFamily="34" charset="0"/>
              </a:rPr>
              <a:t>2</a:t>
            </a:r>
          </a:p>
        </p:txBody>
      </p:sp>
      <p:sp>
        <p:nvSpPr>
          <p:cNvPr id="862221" name="Rectangle 13"/>
          <p:cNvSpPr>
            <a:spLocks noChangeArrowheads="1"/>
          </p:cNvSpPr>
          <p:nvPr/>
        </p:nvSpPr>
        <p:spPr bwMode="auto">
          <a:xfrm>
            <a:off x="5746750" y="803275"/>
            <a:ext cx="1682750" cy="1700213"/>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nvGrpSpPr>
          <p:cNvPr id="862224" name="Group 16"/>
          <p:cNvGrpSpPr>
            <a:grpSpLocks/>
          </p:cNvGrpSpPr>
          <p:nvPr/>
        </p:nvGrpSpPr>
        <p:grpSpPr bwMode="auto">
          <a:xfrm>
            <a:off x="3057525" y="2536825"/>
            <a:ext cx="682625" cy="339725"/>
            <a:chOff x="2223" y="1832"/>
            <a:chExt cx="382" cy="222"/>
          </a:xfrm>
        </p:grpSpPr>
        <p:sp>
          <p:nvSpPr>
            <p:cNvPr id="862225" name="Line 1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6" name="Line 1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27" name="Line 1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862228" name="Group 20"/>
            <p:cNvGrpSpPr>
              <a:grpSpLocks/>
            </p:cNvGrpSpPr>
            <p:nvPr/>
          </p:nvGrpSpPr>
          <p:grpSpPr bwMode="auto">
            <a:xfrm>
              <a:off x="2328" y="1863"/>
              <a:ext cx="178" cy="37"/>
              <a:chOff x="7118" y="3768"/>
              <a:chExt cx="511" cy="179"/>
            </a:xfrm>
          </p:grpSpPr>
          <p:sp>
            <p:nvSpPr>
              <p:cNvPr id="862229" name="Line 2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0" name="Line 2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1" name="Line 2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2" name="Line 2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862233" name="Text Box 2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144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grpSp>
        <p:nvGrpSpPr>
          <p:cNvPr id="862234" name="Group 26"/>
          <p:cNvGrpSpPr>
            <a:grpSpLocks/>
          </p:cNvGrpSpPr>
          <p:nvPr/>
        </p:nvGrpSpPr>
        <p:grpSpPr bwMode="auto">
          <a:xfrm>
            <a:off x="4900613" y="2549525"/>
            <a:ext cx="682625" cy="338138"/>
            <a:chOff x="2223" y="1832"/>
            <a:chExt cx="382" cy="222"/>
          </a:xfrm>
        </p:grpSpPr>
        <p:sp>
          <p:nvSpPr>
            <p:cNvPr id="862235" name="Line 2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6" name="Line 2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37" name="Line 2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862238" name="Group 30"/>
            <p:cNvGrpSpPr>
              <a:grpSpLocks/>
            </p:cNvGrpSpPr>
            <p:nvPr/>
          </p:nvGrpSpPr>
          <p:grpSpPr bwMode="auto">
            <a:xfrm>
              <a:off x="2328" y="1863"/>
              <a:ext cx="178" cy="37"/>
              <a:chOff x="7118" y="3768"/>
              <a:chExt cx="511" cy="179"/>
            </a:xfrm>
          </p:grpSpPr>
          <p:sp>
            <p:nvSpPr>
              <p:cNvPr id="862239" name="Line 3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0" name="Line 3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1" name="Line 3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2" name="Line 3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862243" name="Text Box 3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40.1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grpSp>
        <p:nvGrpSpPr>
          <p:cNvPr id="862244" name="Group 36"/>
          <p:cNvGrpSpPr>
            <a:grpSpLocks/>
          </p:cNvGrpSpPr>
          <p:nvPr/>
        </p:nvGrpSpPr>
        <p:grpSpPr bwMode="auto">
          <a:xfrm>
            <a:off x="6772275" y="2513013"/>
            <a:ext cx="682625" cy="338137"/>
            <a:chOff x="2223" y="1832"/>
            <a:chExt cx="382" cy="222"/>
          </a:xfrm>
        </p:grpSpPr>
        <p:sp>
          <p:nvSpPr>
            <p:cNvPr id="862245" name="Line 3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6" name="Line 3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47" name="Line 3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862248" name="Group 40"/>
            <p:cNvGrpSpPr>
              <a:grpSpLocks/>
            </p:cNvGrpSpPr>
            <p:nvPr/>
          </p:nvGrpSpPr>
          <p:grpSpPr bwMode="auto">
            <a:xfrm>
              <a:off x="2328" y="1863"/>
              <a:ext cx="178" cy="37"/>
              <a:chOff x="7118" y="3768"/>
              <a:chExt cx="511" cy="179"/>
            </a:xfrm>
          </p:grpSpPr>
          <p:sp>
            <p:nvSpPr>
              <p:cNvPr id="862249" name="Line 4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0" name="Line 4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1" name="Line 4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2252" name="Line 4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862253" name="Text Box 4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baseline="0">
                  <a:solidFill>
                    <a:srgbClr val="000000"/>
                  </a:solidFill>
                </a:rPr>
                <a:t>1.67 </a:t>
              </a:r>
              <a:r>
                <a:rPr lang="ru-RU" sz="1200" baseline="0">
                  <a:solidFill>
                    <a:srgbClr val="000000"/>
                  </a:solidFill>
                  <a:sym typeface="Symbol" pitchFamily="18" charset="2"/>
                </a:rPr>
                <a:t></a:t>
              </a:r>
              <a:r>
                <a:rPr lang="ru-RU" sz="1200" baseline="0">
                  <a:solidFill>
                    <a:srgbClr val="000000"/>
                  </a:solidFill>
                </a:rPr>
                <a:t>m</a:t>
              </a:r>
              <a:endParaRPr lang="ru-RU" baseline="0">
                <a:solidFill>
                  <a:srgbClr val="800000"/>
                </a:solidFill>
              </a:endParaRPr>
            </a:p>
          </p:txBody>
        </p:sp>
      </p:grpSp>
      <p:sp>
        <p:nvSpPr>
          <p:cNvPr id="862254" name="Freeform 46"/>
          <p:cNvSpPr>
            <a:spLocks/>
          </p:cNvSpPr>
          <p:nvPr/>
        </p:nvSpPr>
        <p:spPr bwMode="auto">
          <a:xfrm>
            <a:off x="1276350" y="1162050"/>
            <a:ext cx="1114425" cy="2600325"/>
          </a:xfrm>
          <a:custGeom>
            <a:avLst/>
            <a:gdLst>
              <a:gd name="T0" fmla="*/ 6 w 702"/>
              <a:gd name="T1" fmla="*/ 1482 h 1638"/>
              <a:gd name="T2" fmla="*/ 702 w 702"/>
              <a:gd name="T3" fmla="*/ 0 h 1638"/>
              <a:gd name="T4" fmla="*/ 702 w 702"/>
              <a:gd name="T5" fmla="*/ 852 h 1638"/>
              <a:gd name="T6" fmla="*/ 0 w 702"/>
              <a:gd name="T7" fmla="*/ 1638 h 1638"/>
              <a:gd name="T8" fmla="*/ 6 w 702"/>
              <a:gd name="T9" fmla="*/ 1482 h 1638"/>
            </a:gdLst>
            <a:ahLst/>
            <a:cxnLst>
              <a:cxn ang="0">
                <a:pos x="T0" y="T1"/>
              </a:cxn>
              <a:cxn ang="0">
                <a:pos x="T2" y="T3"/>
              </a:cxn>
              <a:cxn ang="0">
                <a:pos x="T4" y="T5"/>
              </a:cxn>
              <a:cxn ang="0">
                <a:pos x="T6" y="T7"/>
              </a:cxn>
              <a:cxn ang="0">
                <a:pos x="T8" y="T9"/>
              </a:cxn>
            </a:cxnLst>
            <a:rect l="0" t="0" r="r" b="b"/>
            <a:pathLst>
              <a:path w="702" h="1638">
                <a:moveTo>
                  <a:pt x="6" y="1482"/>
                </a:moveTo>
                <a:lnTo>
                  <a:pt x="702" y="0"/>
                </a:lnTo>
                <a:lnTo>
                  <a:pt x="702" y="852"/>
                </a:lnTo>
                <a:lnTo>
                  <a:pt x="0" y="1638"/>
                </a:lnTo>
                <a:lnTo>
                  <a:pt x="6" y="1482"/>
                </a:lnTo>
                <a:close/>
              </a:path>
            </a:pathLst>
          </a:custGeom>
          <a:solidFill>
            <a:srgbClr val="FFCC99">
              <a:alpha val="25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862255" name="Group 47"/>
          <p:cNvGrpSpPr>
            <a:grpSpLocks/>
          </p:cNvGrpSpPr>
          <p:nvPr/>
        </p:nvGrpSpPr>
        <p:grpSpPr bwMode="auto">
          <a:xfrm>
            <a:off x="2370138" y="1182688"/>
            <a:ext cx="1346200" cy="1350962"/>
            <a:chOff x="1696" y="880"/>
            <a:chExt cx="896" cy="884"/>
          </a:xfrm>
        </p:grpSpPr>
        <p:grpSp>
          <p:nvGrpSpPr>
            <p:cNvPr id="862256" name="Group 48"/>
            <p:cNvGrpSpPr>
              <a:grpSpLocks/>
            </p:cNvGrpSpPr>
            <p:nvPr/>
          </p:nvGrpSpPr>
          <p:grpSpPr bwMode="auto">
            <a:xfrm>
              <a:off x="1696" y="880"/>
              <a:ext cx="896" cy="884"/>
              <a:chOff x="1696" y="880"/>
              <a:chExt cx="896" cy="884"/>
            </a:xfrm>
          </p:grpSpPr>
          <p:pic>
            <p:nvPicPr>
              <p:cNvPr id="862257" name="Picture 4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4" y="884"/>
                <a:ext cx="880" cy="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2258" name="Rectangle 50"/>
              <p:cNvSpPr>
                <a:spLocks noChangeArrowheads="1"/>
              </p:cNvSpPr>
              <p:nvPr/>
            </p:nvSpPr>
            <p:spPr bwMode="auto">
              <a:xfrm>
                <a:off x="1696" y="880"/>
                <a:ext cx="896" cy="872"/>
              </a:xfrm>
              <a:prstGeom prst="rect">
                <a:avLst/>
              </a:prstGeom>
              <a:noFill/>
              <a:ln w="28575" algn="ctr">
                <a:solidFill>
                  <a:srgbClr val="99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pPr algn="ctr"/>
                <a:endParaRPr lang="ru-RU" baseline="0">
                  <a:solidFill>
                    <a:srgbClr val="993300"/>
                  </a:solidFill>
                </a:endParaRPr>
              </a:p>
            </p:txBody>
          </p:sp>
        </p:grpSp>
        <p:sp>
          <p:nvSpPr>
            <p:cNvPr id="862259" name="Text Box 51"/>
            <p:cNvSpPr txBox="1">
              <a:spLocks noChangeArrowheads="1"/>
            </p:cNvSpPr>
            <p:nvPr/>
          </p:nvSpPr>
          <p:spPr bwMode="auto">
            <a:xfrm>
              <a:off x="1789" y="975"/>
              <a:ext cx="361"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en-US" sz="1400" baseline="0">
                  <a:solidFill>
                    <a:srgbClr val="FFFF00"/>
                  </a:solidFill>
                  <a:latin typeface="Arial" pitchFamily="34" charset="0"/>
                </a:rPr>
                <a:t>SQ</a:t>
              </a:r>
              <a:r>
                <a:rPr lang="ru-RU" sz="1400" baseline="0">
                  <a:solidFill>
                    <a:srgbClr val="FFFF00"/>
                  </a:solidFill>
                  <a:latin typeface="Arial" pitchFamily="34" charset="0"/>
                </a:rPr>
                <a:t>1</a:t>
              </a:r>
            </a:p>
          </p:txBody>
        </p:sp>
        <p:sp>
          <p:nvSpPr>
            <p:cNvPr id="862260" name="Rectangle 52"/>
            <p:cNvSpPr>
              <a:spLocks noChangeArrowheads="1"/>
            </p:cNvSpPr>
            <p:nvPr/>
          </p:nvSpPr>
          <p:spPr bwMode="auto">
            <a:xfrm>
              <a:off x="1800" y="896"/>
              <a:ext cx="704" cy="60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862261" name="Rectangle 53"/>
            <p:cNvSpPr>
              <a:spLocks noChangeArrowheads="1"/>
            </p:cNvSpPr>
            <p:nvPr/>
          </p:nvSpPr>
          <p:spPr bwMode="auto">
            <a:xfrm>
              <a:off x="2184" y="992"/>
              <a:ext cx="184" cy="176"/>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862262" name="Rectangle 4"/>
          <p:cNvSpPr>
            <a:spLocks noChangeArrowheads="1"/>
          </p:cNvSpPr>
          <p:nvPr/>
        </p:nvSpPr>
        <p:spPr bwMode="auto">
          <a:xfrm>
            <a:off x="2393950" y="3424238"/>
            <a:ext cx="4346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endParaRPr lang="ru-RU" sz="2400" baseline="0">
              <a:solidFill>
                <a:srgbClr val="990033"/>
              </a:solidFill>
            </a:endParaRPr>
          </a:p>
        </p:txBody>
      </p:sp>
      <p:sp>
        <p:nvSpPr>
          <p:cNvPr id="862263" name="Rectangle 5"/>
          <p:cNvSpPr>
            <a:spLocks noChangeArrowheads="1"/>
          </p:cNvSpPr>
          <p:nvPr/>
        </p:nvSpPr>
        <p:spPr bwMode="auto">
          <a:xfrm>
            <a:off x="2466975" y="2855913"/>
            <a:ext cx="59499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800" baseline="0"/>
              <a:t>Conditions</a:t>
            </a:r>
            <a:r>
              <a:rPr lang="ru-RU" sz="1800" baseline="0"/>
              <a:t>: </a:t>
            </a:r>
          </a:p>
          <a:p>
            <a:pPr marL="457200" indent="-457200" defTabSz="762000">
              <a:spcBef>
                <a:spcPct val="20000"/>
              </a:spcBef>
              <a:buFont typeface="Wingdings" pitchFamily="2" charset="2"/>
              <a:buChar char="ь"/>
            </a:pPr>
            <a:r>
              <a:rPr lang="en-US" sz="1400" baseline="0"/>
              <a:t>Charge composition</a:t>
            </a:r>
            <a:r>
              <a:rPr lang="ru-RU" sz="1400" baseline="0"/>
              <a:t>, </a:t>
            </a:r>
            <a:r>
              <a:rPr lang="en-US" sz="1400" baseline="0"/>
              <a:t>mol%  </a:t>
            </a:r>
            <a:r>
              <a:rPr lang="ru-RU" sz="1400" baseline="0"/>
              <a:t>1.7 </a:t>
            </a:r>
            <a:r>
              <a:rPr lang="en-US" sz="1400" baseline="0"/>
              <a:t>UO</a:t>
            </a:r>
            <a:r>
              <a:rPr lang="en-US" sz="1400" baseline="-25000"/>
              <a:t>2</a:t>
            </a:r>
            <a:r>
              <a:rPr lang="en-US" sz="1400" baseline="0"/>
              <a:t> + </a:t>
            </a:r>
            <a:r>
              <a:rPr lang="ru-RU" sz="1400" baseline="0"/>
              <a:t>32.8 </a:t>
            </a:r>
            <a:r>
              <a:rPr lang="en-US" sz="1400" baseline="0"/>
              <a:t>FeO +</a:t>
            </a:r>
            <a:r>
              <a:rPr lang="ru-RU" sz="1400" baseline="0"/>
              <a:t>65.5 </a:t>
            </a:r>
            <a:r>
              <a:rPr lang="en-US" sz="1400" baseline="0"/>
              <a:t>SiO</a:t>
            </a:r>
            <a:r>
              <a:rPr lang="en-US" sz="1400" baseline="-25000"/>
              <a:t>2</a:t>
            </a:r>
          </a:p>
          <a:p>
            <a:pPr marL="457200" indent="-457200" defTabSz="762000">
              <a:spcBef>
                <a:spcPct val="20000"/>
              </a:spcBef>
              <a:buFont typeface="Wingdings" pitchFamily="2" charset="2"/>
              <a:buChar char="ь"/>
            </a:pPr>
            <a:r>
              <a:rPr lang="en-US" sz="1400" baseline="0"/>
              <a:t>Isothermal exposure at 1100°</a:t>
            </a:r>
            <a:r>
              <a:rPr lang="ru-RU" sz="1400" baseline="0"/>
              <a:t>С</a:t>
            </a:r>
            <a:r>
              <a:rPr lang="en-US" sz="1400" baseline="0"/>
              <a:t> for 1 h., heating up to 1300°</a:t>
            </a:r>
            <a:r>
              <a:rPr lang="ru-RU" sz="1400" baseline="0"/>
              <a:t>С</a:t>
            </a:r>
            <a:r>
              <a:rPr lang="en-US" sz="1400" baseline="0"/>
              <a:t>, 20-min. exposure, chilling from 1300 down to 900°</a:t>
            </a:r>
            <a:r>
              <a:rPr lang="ru-RU" sz="1400" baseline="0"/>
              <a:t>С</a:t>
            </a:r>
            <a:r>
              <a:rPr lang="en-US" sz="1400" baseline="0"/>
              <a:t> for 240 min.</a:t>
            </a:r>
          </a:p>
        </p:txBody>
      </p:sp>
      <p:sp>
        <p:nvSpPr>
          <p:cNvPr id="862264" name="Rectangle 56"/>
          <p:cNvSpPr>
            <a:spLocks noChangeArrowheads="1"/>
          </p:cNvSpPr>
          <p:nvPr/>
        </p:nvSpPr>
        <p:spPr bwMode="auto">
          <a:xfrm>
            <a:off x="514350" y="5480050"/>
            <a:ext cx="84264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buFont typeface="Wingdings" pitchFamily="2" charset="2"/>
              <a:buChar char="ь"/>
            </a:pPr>
            <a:r>
              <a:rPr lang="en-US" sz="1600" baseline="0"/>
              <a:t>Microstructure in the lower part of the crucible shows the eutectic crystallization.</a:t>
            </a:r>
            <a:br>
              <a:rPr lang="en-US" sz="1600" baseline="0"/>
            </a:br>
            <a:r>
              <a:rPr lang="en-US" sz="1600" baseline="0"/>
              <a:t>   In terms of composition, this eutectics lies within a specific triangle </a:t>
            </a:r>
            <a:br>
              <a:rPr lang="en-US" sz="1600" baseline="0"/>
            </a:br>
            <a:r>
              <a:rPr lang="en-US" sz="1600" baseline="0"/>
              <a:t>   UO</a:t>
            </a:r>
            <a:r>
              <a:rPr lang="en-US" sz="1600" baseline="-25000"/>
              <a:t>2</a:t>
            </a:r>
            <a:r>
              <a:rPr lang="en-US" sz="1600" baseline="0"/>
              <a:t>-Fe</a:t>
            </a:r>
            <a:r>
              <a:rPr lang="en-US" sz="1600" baseline="-25000"/>
              <a:t>2</a:t>
            </a:r>
            <a:r>
              <a:rPr lang="en-US" sz="1600" baseline="0"/>
              <a:t>SiO</a:t>
            </a:r>
            <a:r>
              <a:rPr lang="en-US" sz="1600" baseline="-25000"/>
              <a:t>4</a:t>
            </a:r>
            <a:r>
              <a:rPr lang="en-US" sz="1600" baseline="0"/>
              <a:t>-SiO</a:t>
            </a:r>
            <a:r>
              <a:rPr lang="en-US" sz="1600" baseline="-25000"/>
              <a:t>2</a:t>
            </a:r>
            <a:r>
              <a:rPr lang="en-US" sz="1600" baseline="0"/>
              <a:t>.</a:t>
            </a:r>
          </a:p>
        </p:txBody>
      </p:sp>
      <p:grpSp>
        <p:nvGrpSpPr>
          <p:cNvPr id="862266" name="Group 58"/>
          <p:cNvGrpSpPr>
            <a:grpSpLocks/>
          </p:cNvGrpSpPr>
          <p:nvPr/>
        </p:nvGrpSpPr>
        <p:grpSpPr bwMode="auto">
          <a:xfrm>
            <a:off x="4725988" y="800100"/>
            <a:ext cx="1862137" cy="1711325"/>
            <a:chOff x="2977" y="504"/>
            <a:chExt cx="1173" cy="1078"/>
          </a:xfrm>
        </p:grpSpPr>
        <p:sp>
          <p:nvSpPr>
            <p:cNvPr id="862223" name="Freeform 15"/>
            <p:cNvSpPr>
              <a:spLocks/>
            </p:cNvSpPr>
            <p:nvPr/>
          </p:nvSpPr>
          <p:spPr bwMode="auto">
            <a:xfrm>
              <a:off x="2977" y="504"/>
              <a:ext cx="644" cy="1078"/>
            </a:xfrm>
            <a:custGeom>
              <a:avLst/>
              <a:gdLst>
                <a:gd name="T0" fmla="*/ 3 w 681"/>
                <a:gd name="T1" fmla="*/ 729 h 1119"/>
                <a:gd name="T2" fmla="*/ 678 w 681"/>
                <a:gd name="T3" fmla="*/ 0 h 1119"/>
                <a:gd name="T4" fmla="*/ 681 w 681"/>
                <a:gd name="T5" fmla="*/ 1119 h 1119"/>
                <a:gd name="T6" fmla="*/ 0 w 681"/>
                <a:gd name="T7" fmla="*/ 885 h 1119"/>
                <a:gd name="T8" fmla="*/ 3 w 681"/>
                <a:gd name="T9" fmla="*/ 729 h 1119"/>
              </a:gdLst>
              <a:ahLst/>
              <a:cxnLst>
                <a:cxn ang="0">
                  <a:pos x="T0" y="T1"/>
                </a:cxn>
                <a:cxn ang="0">
                  <a:pos x="T2" y="T3"/>
                </a:cxn>
                <a:cxn ang="0">
                  <a:pos x="T4" y="T5"/>
                </a:cxn>
                <a:cxn ang="0">
                  <a:pos x="T6" y="T7"/>
                </a:cxn>
                <a:cxn ang="0">
                  <a:pos x="T8" y="T9"/>
                </a:cxn>
              </a:cxnLst>
              <a:rect l="0" t="0" r="r" b="b"/>
              <a:pathLst>
                <a:path w="681" h="1119">
                  <a:moveTo>
                    <a:pt x="3" y="729"/>
                  </a:moveTo>
                  <a:lnTo>
                    <a:pt x="678" y="0"/>
                  </a:lnTo>
                  <a:lnTo>
                    <a:pt x="681" y="1119"/>
                  </a:lnTo>
                  <a:lnTo>
                    <a:pt x="0" y="885"/>
                  </a:lnTo>
                  <a:lnTo>
                    <a:pt x="3" y="729"/>
                  </a:lnTo>
                  <a:close/>
                </a:path>
              </a:pathLst>
            </a:custGeom>
            <a:solidFill>
              <a:srgbClr val="FFCC99">
                <a:alpha val="25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862265" name="Text Box 57"/>
            <p:cNvSpPr txBox="1">
              <a:spLocks noChangeArrowheads="1"/>
            </p:cNvSpPr>
            <p:nvPr/>
          </p:nvSpPr>
          <p:spPr bwMode="auto">
            <a:xfrm>
              <a:off x="3808" y="820"/>
              <a:ext cx="3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en-US" sz="1400" baseline="0">
                  <a:solidFill>
                    <a:srgbClr val="FFFF00"/>
                  </a:solidFill>
                  <a:latin typeface="Arial" pitchFamily="34" charset="0"/>
                </a:rPr>
                <a:t>SQ3</a:t>
              </a:r>
              <a:endParaRPr lang="ru-RU" sz="1400" baseline="0">
                <a:solidFill>
                  <a:srgbClr val="FFFF00"/>
                </a:solidFill>
                <a:latin typeface="Arial" pitchFamily="34" charset="0"/>
              </a:endParaRPr>
            </a:p>
          </p:txBody>
        </p:sp>
      </p:grpSp>
      <p:sp>
        <p:nvSpPr>
          <p:cNvPr id="862222" name="Freeform 14"/>
          <p:cNvSpPr>
            <a:spLocks/>
          </p:cNvSpPr>
          <p:nvPr/>
        </p:nvSpPr>
        <p:spPr bwMode="auto">
          <a:xfrm>
            <a:off x="3368675" y="817563"/>
            <a:ext cx="504825" cy="1706562"/>
          </a:xfrm>
          <a:custGeom>
            <a:avLst/>
            <a:gdLst>
              <a:gd name="T0" fmla="*/ 3 w 336"/>
              <a:gd name="T1" fmla="*/ 351 h 1116"/>
              <a:gd name="T2" fmla="*/ 336 w 336"/>
              <a:gd name="T3" fmla="*/ 0 h 1116"/>
              <a:gd name="T4" fmla="*/ 336 w 336"/>
              <a:gd name="T5" fmla="*/ 1116 h 1116"/>
              <a:gd name="T6" fmla="*/ 0 w 336"/>
              <a:gd name="T7" fmla="*/ 513 h 1116"/>
              <a:gd name="T8" fmla="*/ 3 w 336"/>
              <a:gd name="T9" fmla="*/ 351 h 1116"/>
            </a:gdLst>
            <a:ahLst/>
            <a:cxnLst>
              <a:cxn ang="0">
                <a:pos x="T0" y="T1"/>
              </a:cxn>
              <a:cxn ang="0">
                <a:pos x="T2" y="T3"/>
              </a:cxn>
              <a:cxn ang="0">
                <a:pos x="T4" y="T5"/>
              </a:cxn>
              <a:cxn ang="0">
                <a:pos x="T6" y="T7"/>
              </a:cxn>
              <a:cxn ang="0">
                <a:pos x="T8" y="T9"/>
              </a:cxn>
            </a:cxnLst>
            <a:rect l="0" t="0" r="r" b="b"/>
            <a:pathLst>
              <a:path w="336" h="1116">
                <a:moveTo>
                  <a:pt x="3" y="351"/>
                </a:moveTo>
                <a:lnTo>
                  <a:pt x="336" y="0"/>
                </a:lnTo>
                <a:lnTo>
                  <a:pt x="336" y="1116"/>
                </a:lnTo>
                <a:lnTo>
                  <a:pt x="0" y="513"/>
                </a:lnTo>
                <a:lnTo>
                  <a:pt x="3" y="351"/>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oliennummernplatzhalter 3"/>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659405C5-1E5F-4F6F-B5EC-82AA233C93B6}" type="slidenum">
              <a:rPr lang="en-GB"/>
              <a:pPr/>
              <a:t>25</a:t>
            </a:fld>
            <a:endParaRPr lang="en-GB"/>
          </a:p>
        </p:txBody>
      </p:sp>
      <p:sp>
        <p:nvSpPr>
          <p:cNvPr id="863234" name="Rectangle 8"/>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a:t>
            </a:r>
            <a:r>
              <a:rPr lang="ru-RU" baseline="0">
                <a:solidFill>
                  <a:srgbClr val="000099"/>
                </a:solidFill>
              </a:rPr>
              <a:t>-</a:t>
            </a:r>
            <a:r>
              <a:rPr lang="en-US" baseline="0">
                <a:solidFill>
                  <a:srgbClr val="000099"/>
                </a:solidFill>
              </a:rPr>
              <a:t>FeO-SiO</a:t>
            </a:r>
            <a:r>
              <a:rPr lang="en-US" baseline="-25000">
                <a:solidFill>
                  <a:srgbClr val="000099"/>
                </a:solidFill>
              </a:rPr>
              <a:t>2</a:t>
            </a:r>
            <a:r>
              <a:rPr lang="ru-RU" baseline="0">
                <a:solidFill>
                  <a:srgbClr val="000099"/>
                </a:solidFill>
              </a:rPr>
              <a:t> </a:t>
            </a:r>
            <a:r>
              <a:rPr lang="en-US" baseline="0">
                <a:solidFill>
                  <a:srgbClr val="000099"/>
                </a:solidFill>
                <a:ea typeface="Arial Unicode MS" pitchFamily="34" charset="-128"/>
                <a:cs typeface="Arial Unicode MS" pitchFamily="34" charset="-128"/>
              </a:rPr>
              <a:t>system: </a:t>
            </a:r>
            <a:r>
              <a:rPr lang="en-US" baseline="0">
                <a:solidFill>
                  <a:srgbClr val="000099"/>
                </a:solidFill>
              </a:rPr>
              <a:t>GPRS #33-36 test results</a:t>
            </a:r>
            <a:r>
              <a:rPr lang="ru-RU" baseline="0">
                <a:solidFill>
                  <a:srgbClr val="000099"/>
                </a:solidFill>
              </a:rPr>
              <a:t>(11)</a:t>
            </a:r>
          </a:p>
        </p:txBody>
      </p:sp>
      <p:grpSp>
        <p:nvGrpSpPr>
          <p:cNvPr id="863235" name="Group 3"/>
          <p:cNvGrpSpPr>
            <a:grpSpLocks/>
          </p:cNvGrpSpPr>
          <p:nvPr/>
        </p:nvGrpSpPr>
        <p:grpSpPr bwMode="auto">
          <a:xfrm>
            <a:off x="1042988" y="517525"/>
            <a:ext cx="6832600" cy="3708400"/>
            <a:chOff x="657" y="326"/>
            <a:chExt cx="4304" cy="2336"/>
          </a:xfrm>
        </p:grpSpPr>
        <p:pic>
          <p:nvPicPr>
            <p:cNvPr id="8632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 y="326"/>
              <a:ext cx="4304" cy="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863237" name="Text Box 7"/>
            <p:cNvSpPr txBox="1">
              <a:spLocks noChangeArrowheads="1"/>
            </p:cNvSpPr>
            <p:nvPr/>
          </p:nvSpPr>
          <p:spPr bwMode="auto">
            <a:xfrm rot="-3278597">
              <a:off x="449" y="989"/>
              <a:ext cx="7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3200" b="0" baseline="0">
                  <a:latin typeface="Arial" pitchFamily="34" charset="0"/>
                </a:rPr>
                <a:t>SiO</a:t>
              </a:r>
              <a:r>
                <a:rPr lang="en-US" sz="3200" b="0" baseline="-25000">
                  <a:latin typeface="Arial" pitchFamily="34" charset="0"/>
                </a:rPr>
                <a:t>2</a:t>
              </a:r>
              <a:endParaRPr lang="ru-RU" sz="3200" b="0" baseline="-25000">
                <a:latin typeface="Arial" pitchFamily="34" charset="0"/>
              </a:endParaRPr>
            </a:p>
          </p:txBody>
        </p:sp>
        <p:sp>
          <p:nvSpPr>
            <p:cNvPr id="863238" name="Freeform 13"/>
            <p:cNvSpPr>
              <a:spLocks/>
            </p:cNvSpPr>
            <p:nvPr/>
          </p:nvSpPr>
          <p:spPr bwMode="auto">
            <a:xfrm>
              <a:off x="2621" y="1376"/>
              <a:ext cx="98" cy="86"/>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39" name="Freeform 14"/>
            <p:cNvSpPr>
              <a:spLocks/>
            </p:cNvSpPr>
            <p:nvPr/>
          </p:nvSpPr>
          <p:spPr bwMode="auto">
            <a:xfrm>
              <a:off x="2647" y="1354"/>
              <a:ext cx="98"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40" name="Freeform 15"/>
            <p:cNvSpPr>
              <a:spLocks/>
            </p:cNvSpPr>
            <p:nvPr/>
          </p:nvSpPr>
          <p:spPr bwMode="auto">
            <a:xfrm>
              <a:off x="2361" y="1087"/>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19050"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863241" name="Freeform 17"/>
            <p:cNvSpPr>
              <a:spLocks/>
            </p:cNvSpPr>
            <p:nvPr/>
          </p:nvSpPr>
          <p:spPr bwMode="auto">
            <a:xfrm>
              <a:off x="2383" y="999"/>
              <a:ext cx="96"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19050"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863242" name="Freeform 18"/>
            <p:cNvSpPr>
              <a:spLocks/>
            </p:cNvSpPr>
            <p:nvPr/>
          </p:nvSpPr>
          <p:spPr bwMode="auto">
            <a:xfrm>
              <a:off x="1716" y="1384"/>
              <a:ext cx="96"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chemeClr val="tx1"/>
              </a:solidFill>
              <a:prstDash val="solid"/>
              <a:round/>
              <a:headEnd type="none" w="sm" len="sm"/>
              <a:tailEnd type="none" w="sm" len="sm"/>
            </a:ln>
          </p:spPr>
          <p:txBody>
            <a:bodyPr lIns="93600" tIns="46800" rIns="93600" bIns="46800" anchor="ctr"/>
            <a:lstStyle/>
            <a:p>
              <a:endParaRPr lang="de-DE"/>
            </a:p>
          </p:txBody>
        </p:sp>
        <p:sp>
          <p:nvSpPr>
            <p:cNvPr id="863243" name="Rectangle 19"/>
            <p:cNvSpPr>
              <a:spLocks noChangeArrowheads="1"/>
            </p:cNvSpPr>
            <p:nvPr/>
          </p:nvSpPr>
          <p:spPr bwMode="auto">
            <a:xfrm rot="-2937879">
              <a:off x="1958" y="931"/>
              <a:ext cx="96" cy="10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sz="1600" baseline="0"/>
            </a:p>
          </p:txBody>
        </p:sp>
        <p:sp>
          <p:nvSpPr>
            <p:cNvPr id="863244" name="Rectangle 21"/>
            <p:cNvSpPr>
              <a:spLocks noChangeArrowheads="1"/>
            </p:cNvSpPr>
            <p:nvPr/>
          </p:nvSpPr>
          <p:spPr bwMode="auto">
            <a:xfrm rot="-2937879">
              <a:off x="1845" y="1416"/>
              <a:ext cx="96" cy="10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sz="1600" baseline="0"/>
            </a:p>
          </p:txBody>
        </p:sp>
        <p:sp>
          <p:nvSpPr>
            <p:cNvPr id="863245" name="Freeform 22"/>
            <p:cNvSpPr>
              <a:spLocks/>
            </p:cNvSpPr>
            <p:nvPr/>
          </p:nvSpPr>
          <p:spPr bwMode="auto">
            <a:xfrm>
              <a:off x="2343" y="1699"/>
              <a:ext cx="95" cy="80"/>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FF"/>
            </a:solidFill>
            <a:ln w="19050" cap="flat" cmpd="sng">
              <a:solidFill>
                <a:srgbClr val="FF00FF"/>
              </a:solidFill>
              <a:prstDash val="solid"/>
              <a:round/>
              <a:headEnd type="none" w="sm" len="sm"/>
              <a:tailEnd type="none" w="sm" len="sm"/>
            </a:ln>
          </p:spPr>
          <p:txBody>
            <a:bodyPr lIns="93600" tIns="46800" rIns="93600" bIns="46800" anchor="ctr"/>
            <a:lstStyle/>
            <a:p>
              <a:endParaRPr lang="de-DE"/>
            </a:p>
          </p:txBody>
        </p:sp>
        <p:sp>
          <p:nvSpPr>
            <p:cNvPr id="863246" name="Rectangle 23"/>
            <p:cNvSpPr>
              <a:spLocks noChangeArrowheads="1"/>
            </p:cNvSpPr>
            <p:nvPr/>
          </p:nvSpPr>
          <p:spPr bwMode="auto">
            <a:xfrm rot="-2937879">
              <a:off x="2561" y="1662"/>
              <a:ext cx="95" cy="10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sz="1600" baseline="0"/>
            </a:p>
          </p:txBody>
        </p:sp>
        <p:sp>
          <p:nvSpPr>
            <p:cNvPr id="863247" name="Rectangle 25"/>
            <p:cNvSpPr>
              <a:spLocks noChangeArrowheads="1"/>
            </p:cNvSpPr>
            <p:nvPr/>
          </p:nvSpPr>
          <p:spPr bwMode="auto">
            <a:xfrm rot="-2937879">
              <a:off x="2906" y="1826"/>
              <a:ext cx="96" cy="10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sz="1600" baseline="0"/>
            </a:p>
          </p:txBody>
        </p:sp>
        <p:sp>
          <p:nvSpPr>
            <p:cNvPr id="863248" name="Freeform 31"/>
            <p:cNvSpPr>
              <a:spLocks/>
            </p:cNvSpPr>
            <p:nvPr/>
          </p:nvSpPr>
          <p:spPr bwMode="auto">
            <a:xfrm>
              <a:off x="4006" y="1816"/>
              <a:ext cx="99" cy="92"/>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863249" name="Freeform 32"/>
            <p:cNvSpPr>
              <a:spLocks/>
            </p:cNvSpPr>
            <p:nvPr/>
          </p:nvSpPr>
          <p:spPr bwMode="auto">
            <a:xfrm>
              <a:off x="3990" y="1824"/>
              <a:ext cx="98"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863250" name="Freeform 33"/>
            <p:cNvSpPr>
              <a:spLocks/>
            </p:cNvSpPr>
            <p:nvPr/>
          </p:nvSpPr>
          <p:spPr bwMode="auto">
            <a:xfrm>
              <a:off x="4092" y="1813"/>
              <a:ext cx="98" cy="92"/>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863251" name="Freeform 34"/>
            <p:cNvSpPr>
              <a:spLocks/>
            </p:cNvSpPr>
            <p:nvPr/>
          </p:nvSpPr>
          <p:spPr bwMode="auto">
            <a:xfrm>
              <a:off x="4062" y="1828"/>
              <a:ext cx="98" cy="92"/>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863252" name="Freeform 35"/>
            <p:cNvSpPr>
              <a:spLocks/>
            </p:cNvSpPr>
            <p:nvPr/>
          </p:nvSpPr>
          <p:spPr bwMode="auto">
            <a:xfrm>
              <a:off x="3359" y="1849"/>
              <a:ext cx="98"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CCFFCC"/>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863253" name="Freeform 39"/>
            <p:cNvSpPr>
              <a:spLocks/>
            </p:cNvSpPr>
            <p:nvPr/>
          </p:nvSpPr>
          <p:spPr bwMode="auto">
            <a:xfrm>
              <a:off x="1215" y="1763"/>
              <a:ext cx="99" cy="92"/>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54" name="Freeform 40"/>
            <p:cNvSpPr>
              <a:spLocks/>
            </p:cNvSpPr>
            <p:nvPr/>
          </p:nvSpPr>
          <p:spPr bwMode="auto">
            <a:xfrm>
              <a:off x="1172" y="1803"/>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55" name="Freeform 41"/>
            <p:cNvSpPr>
              <a:spLocks/>
            </p:cNvSpPr>
            <p:nvPr/>
          </p:nvSpPr>
          <p:spPr bwMode="auto">
            <a:xfrm>
              <a:off x="1209" y="1809"/>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56" name="Freeform 42"/>
            <p:cNvSpPr>
              <a:spLocks/>
            </p:cNvSpPr>
            <p:nvPr/>
          </p:nvSpPr>
          <p:spPr bwMode="auto">
            <a:xfrm>
              <a:off x="1167" y="1813"/>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57" name="Freeform 44"/>
            <p:cNvSpPr>
              <a:spLocks/>
            </p:cNvSpPr>
            <p:nvPr/>
          </p:nvSpPr>
          <p:spPr bwMode="auto">
            <a:xfrm>
              <a:off x="1429" y="1714"/>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FF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58" name="Freeform 45"/>
            <p:cNvSpPr>
              <a:spLocks/>
            </p:cNvSpPr>
            <p:nvPr/>
          </p:nvSpPr>
          <p:spPr bwMode="auto">
            <a:xfrm>
              <a:off x="1420" y="1704"/>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33CCCC"/>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59" name="Freeform 46"/>
            <p:cNvSpPr>
              <a:spLocks/>
            </p:cNvSpPr>
            <p:nvPr/>
          </p:nvSpPr>
          <p:spPr bwMode="auto">
            <a:xfrm>
              <a:off x="1363" y="1720"/>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33CCCC"/>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60" name="Freeform 50"/>
            <p:cNvSpPr>
              <a:spLocks/>
            </p:cNvSpPr>
            <p:nvPr/>
          </p:nvSpPr>
          <p:spPr bwMode="auto">
            <a:xfrm>
              <a:off x="2528" y="1383"/>
              <a:ext cx="99" cy="85"/>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61" name="Freeform 51"/>
            <p:cNvSpPr>
              <a:spLocks/>
            </p:cNvSpPr>
            <p:nvPr/>
          </p:nvSpPr>
          <p:spPr bwMode="auto">
            <a:xfrm>
              <a:off x="2579" y="1345"/>
              <a:ext cx="99" cy="86"/>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62" name="Freeform 52"/>
            <p:cNvSpPr>
              <a:spLocks/>
            </p:cNvSpPr>
            <p:nvPr/>
          </p:nvSpPr>
          <p:spPr bwMode="auto">
            <a:xfrm>
              <a:off x="1693" y="1496"/>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rgbClr val="000000"/>
              </a:solidFill>
              <a:prstDash val="solid"/>
              <a:round/>
              <a:headEnd type="none" w="sm" len="sm"/>
              <a:tailEnd type="none" w="sm" len="sm"/>
            </a:ln>
          </p:spPr>
          <p:txBody>
            <a:bodyPr lIns="93600" tIns="46800" rIns="93600" bIns="46800" anchor="ctr"/>
            <a:lstStyle/>
            <a:p>
              <a:endParaRPr lang="de-DE"/>
            </a:p>
          </p:txBody>
        </p:sp>
        <p:sp>
          <p:nvSpPr>
            <p:cNvPr id="863263" name="Freeform 53"/>
            <p:cNvSpPr>
              <a:spLocks/>
            </p:cNvSpPr>
            <p:nvPr/>
          </p:nvSpPr>
          <p:spPr bwMode="auto">
            <a:xfrm>
              <a:off x="1622" y="1487"/>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rgbClr val="000000"/>
              </a:solidFill>
              <a:prstDash val="solid"/>
              <a:round/>
              <a:headEnd type="none" w="sm" len="sm"/>
              <a:tailEnd type="none" w="sm" len="sm"/>
            </a:ln>
          </p:spPr>
          <p:txBody>
            <a:bodyPr lIns="93600" tIns="46800" rIns="93600" bIns="46800" anchor="ctr"/>
            <a:lstStyle/>
            <a:p>
              <a:endParaRPr lang="de-DE"/>
            </a:p>
          </p:txBody>
        </p:sp>
        <p:sp>
          <p:nvSpPr>
            <p:cNvPr id="863264" name="Freeform 54"/>
            <p:cNvSpPr>
              <a:spLocks/>
            </p:cNvSpPr>
            <p:nvPr/>
          </p:nvSpPr>
          <p:spPr bwMode="auto">
            <a:xfrm>
              <a:off x="1554" y="1531"/>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rgbClr val="000000"/>
              </a:solidFill>
              <a:prstDash val="solid"/>
              <a:round/>
              <a:headEnd type="none" w="sm" len="sm"/>
              <a:tailEnd type="none" w="sm" len="sm"/>
            </a:ln>
          </p:spPr>
          <p:txBody>
            <a:bodyPr lIns="93600" tIns="46800" rIns="93600" bIns="46800" anchor="ctr"/>
            <a:lstStyle/>
            <a:p>
              <a:endParaRPr lang="de-DE"/>
            </a:p>
          </p:txBody>
        </p:sp>
        <p:sp>
          <p:nvSpPr>
            <p:cNvPr id="863265" name="Oval 55"/>
            <p:cNvSpPr>
              <a:spLocks noChangeArrowheads="1"/>
            </p:cNvSpPr>
            <p:nvPr/>
          </p:nvSpPr>
          <p:spPr bwMode="auto">
            <a:xfrm>
              <a:off x="1663" y="1511"/>
              <a:ext cx="59" cy="57"/>
            </a:xfrm>
            <a:prstGeom prst="ellipse">
              <a:avLst/>
            </a:prstGeom>
            <a:solidFill>
              <a:srgbClr val="FF6600"/>
            </a:solidFill>
            <a:ln w="19050" algn="ctr">
              <a:solidFill>
                <a:srgbClr val="0000FF"/>
              </a:solidFill>
              <a:round/>
              <a:headEnd type="none" w="sm" len="sm"/>
              <a:tailEnd type="none" w="sm" len="sm"/>
            </a:ln>
          </p:spPr>
          <p:txBody>
            <a:bodyPr wrap="none" lIns="93600" tIns="46800" rIns="93600" bIns="46800" anchor="ctr"/>
            <a:lstStyle/>
            <a:p>
              <a:endParaRPr lang="ru-RU" sz="1600" baseline="0"/>
            </a:p>
          </p:txBody>
        </p:sp>
        <p:sp>
          <p:nvSpPr>
            <p:cNvPr id="863266" name="Freeform 60"/>
            <p:cNvSpPr>
              <a:spLocks/>
            </p:cNvSpPr>
            <p:nvPr/>
          </p:nvSpPr>
          <p:spPr bwMode="auto">
            <a:xfrm>
              <a:off x="1304" y="1724"/>
              <a:ext cx="95" cy="80"/>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CC99"/>
            </a:solidFill>
            <a:ln w="28575"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863267" name="Freeform 61"/>
            <p:cNvSpPr>
              <a:spLocks/>
            </p:cNvSpPr>
            <p:nvPr/>
          </p:nvSpPr>
          <p:spPr bwMode="auto">
            <a:xfrm>
              <a:off x="1280" y="1735"/>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CC99"/>
            </a:solidFill>
            <a:ln w="28575" cap="flat" cmpd="sng">
              <a:solidFill>
                <a:srgbClr val="FF0000"/>
              </a:solidFill>
              <a:prstDash val="solid"/>
              <a:round/>
              <a:headEnd type="none" w="sm" len="sm"/>
              <a:tailEnd type="none" w="sm" len="sm"/>
            </a:ln>
          </p:spPr>
          <p:txBody>
            <a:bodyPr lIns="93600" tIns="46800" rIns="93600" bIns="46800" anchor="ctr"/>
            <a:lstStyle/>
            <a:p>
              <a:endParaRPr lang="de-DE"/>
            </a:p>
          </p:txBody>
        </p:sp>
      </p:grpSp>
      <p:sp>
        <p:nvSpPr>
          <p:cNvPr id="863268" name="Text Box 37"/>
          <p:cNvSpPr txBox="1">
            <a:spLocks noChangeArrowheads="1"/>
          </p:cNvSpPr>
          <p:nvPr/>
        </p:nvSpPr>
        <p:spPr bwMode="auto">
          <a:xfrm>
            <a:off x="4600575" y="4265613"/>
            <a:ext cx="4821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Bulk composition of the total microstructure in GPRS 35</a:t>
            </a:r>
            <a:endParaRPr lang="ru-RU" sz="1400" b="0" baseline="0">
              <a:latin typeface="Arial" pitchFamily="34" charset="0"/>
            </a:endParaRPr>
          </a:p>
        </p:txBody>
      </p:sp>
      <p:sp>
        <p:nvSpPr>
          <p:cNvPr id="863269" name="Text Box 38"/>
          <p:cNvSpPr txBox="1">
            <a:spLocks noChangeArrowheads="1"/>
          </p:cNvSpPr>
          <p:nvPr/>
        </p:nvSpPr>
        <p:spPr bwMode="auto">
          <a:xfrm>
            <a:off x="357188" y="5216525"/>
            <a:ext cx="3840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‘Heavy’ liquid in GPRS</a:t>
            </a:r>
            <a:r>
              <a:rPr lang="ru-RU" sz="1400" b="0" baseline="0">
                <a:latin typeface="Arial" pitchFamily="34" charset="0"/>
              </a:rPr>
              <a:t> 34 (</a:t>
            </a:r>
            <a:r>
              <a:rPr lang="en-US" sz="1400" b="0" baseline="0">
                <a:latin typeface="Arial" pitchFamily="34" charset="0"/>
              </a:rPr>
              <a:t>T from Tq up to Tm</a:t>
            </a:r>
            <a:r>
              <a:rPr lang="ru-RU" sz="1400" b="0" baseline="0">
                <a:latin typeface="Arial" pitchFamily="34" charset="0"/>
              </a:rPr>
              <a:t>)</a:t>
            </a:r>
          </a:p>
        </p:txBody>
      </p:sp>
      <p:sp>
        <p:nvSpPr>
          <p:cNvPr id="863270" name="Text Box 48"/>
          <p:cNvSpPr txBox="1">
            <a:spLocks noChangeArrowheads="1"/>
          </p:cNvSpPr>
          <p:nvPr/>
        </p:nvSpPr>
        <p:spPr bwMode="auto">
          <a:xfrm>
            <a:off x="344488" y="6218238"/>
            <a:ext cx="439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Composition of the light matrix in GPRS</a:t>
            </a:r>
            <a:r>
              <a:rPr lang="ru-RU" sz="1400" b="0" baseline="0">
                <a:latin typeface="Arial" pitchFamily="34" charset="0"/>
              </a:rPr>
              <a:t> 34 (</a:t>
            </a:r>
            <a:r>
              <a:rPr lang="en-US" sz="1400" b="0" baseline="0">
                <a:latin typeface="Arial" pitchFamily="34" charset="0"/>
              </a:rPr>
              <a:t>T</a:t>
            </a:r>
            <a:r>
              <a:rPr lang="ru-RU" sz="1400" b="0" baseline="0">
                <a:latin typeface="Arial" pitchFamily="34" charset="0"/>
              </a:rPr>
              <a:t>~</a:t>
            </a:r>
            <a:r>
              <a:rPr lang="en-US" sz="1400" b="0" baseline="0">
                <a:latin typeface="Arial" pitchFamily="34" charset="0"/>
              </a:rPr>
              <a:t>Tm</a:t>
            </a:r>
            <a:r>
              <a:rPr lang="ru-RU" sz="1400" b="0" baseline="0">
                <a:latin typeface="Arial" pitchFamily="34" charset="0"/>
              </a:rPr>
              <a:t>)</a:t>
            </a:r>
          </a:p>
        </p:txBody>
      </p:sp>
      <p:sp>
        <p:nvSpPr>
          <p:cNvPr id="863271" name="Text Box 49"/>
          <p:cNvSpPr txBox="1">
            <a:spLocks noChangeArrowheads="1"/>
          </p:cNvSpPr>
          <p:nvPr/>
        </p:nvSpPr>
        <p:spPr bwMode="auto">
          <a:xfrm>
            <a:off x="371475" y="5673725"/>
            <a:ext cx="39243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Composition of the ‘light’ liquid with globules in GPRS</a:t>
            </a:r>
            <a:r>
              <a:rPr lang="ru-RU" sz="1400" b="0" baseline="0">
                <a:latin typeface="Arial" pitchFamily="34" charset="0"/>
              </a:rPr>
              <a:t> 34 (</a:t>
            </a:r>
            <a:r>
              <a:rPr lang="en-US" sz="1400" b="0" baseline="0">
                <a:latin typeface="Arial" pitchFamily="34" charset="0"/>
              </a:rPr>
              <a:t>T</a:t>
            </a:r>
            <a:r>
              <a:rPr lang="ru-RU" sz="1400" b="0" baseline="0">
                <a:latin typeface="Arial" pitchFamily="34" charset="0"/>
              </a:rPr>
              <a:t>~</a:t>
            </a:r>
            <a:r>
              <a:rPr lang="en-US" sz="1400" b="0" baseline="0">
                <a:latin typeface="Arial" pitchFamily="34" charset="0"/>
              </a:rPr>
              <a:t>Tq</a:t>
            </a:r>
            <a:r>
              <a:rPr lang="ru-RU" sz="1400" b="0" baseline="0">
                <a:latin typeface="Arial" pitchFamily="34" charset="0"/>
              </a:rPr>
              <a:t>~1850</a:t>
            </a:r>
            <a:r>
              <a:rPr lang="en-US" sz="1400" b="0" baseline="0">
                <a:latin typeface="Arial" pitchFamily="34" charset="0"/>
              </a:rPr>
              <a:t>C</a:t>
            </a:r>
            <a:r>
              <a:rPr lang="ru-RU" sz="1400" b="0" baseline="0">
                <a:latin typeface="Arial" pitchFamily="34" charset="0"/>
              </a:rPr>
              <a:t>)</a:t>
            </a:r>
          </a:p>
        </p:txBody>
      </p:sp>
      <p:sp>
        <p:nvSpPr>
          <p:cNvPr id="863272" name="Text Box 57"/>
          <p:cNvSpPr txBox="1">
            <a:spLocks noChangeArrowheads="1"/>
          </p:cNvSpPr>
          <p:nvPr/>
        </p:nvSpPr>
        <p:spPr bwMode="auto">
          <a:xfrm>
            <a:off x="4570413" y="4646613"/>
            <a:ext cx="4573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Composition of the liquid at T~Tq~1950C (above MG)</a:t>
            </a:r>
            <a:endParaRPr lang="ru-RU" sz="1400" b="0" baseline="0">
              <a:latin typeface="Arial" pitchFamily="34" charset="0"/>
            </a:endParaRPr>
          </a:p>
        </p:txBody>
      </p:sp>
      <p:sp>
        <p:nvSpPr>
          <p:cNvPr id="863273" name="Text Box 59"/>
          <p:cNvSpPr txBox="1">
            <a:spLocks noChangeArrowheads="1"/>
          </p:cNvSpPr>
          <p:nvPr/>
        </p:nvSpPr>
        <p:spPr bwMode="auto">
          <a:xfrm>
            <a:off x="411163" y="4267200"/>
            <a:ext cx="2974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Characteristic points of the diagram</a:t>
            </a:r>
            <a:endParaRPr lang="ru-RU" sz="1400" b="0" baseline="0">
              <a:latin typeface="Arial" pitchFamily="34" charset="0"/>
            </a:endParaRPr>
          </a:p>
        </p:txBody>
      </p:sp>
      <p:sp>
        <p:nvSpPr>
          <p:cNvPr id="863274" name="Text Box 27"/>
          <p:cNvSpPr txBox="1">
            <a:spLocks noChangeArrowheads="1"/>
          </p:cNvSpPr>
          <p:nvPr/>
        </p:nvSpPr>
        <p:spPr bwMode="auto">
          <a:xfrm>
            <a:off x="412750" y="4568825"/>
            <a:ext cx="3484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Initial composition of the charge</a:t>
            </a:r>
            <a:endParaRPr lang="ru-RU" sz="1400" b="0" baseline="0">
              <a:latin typeface="Arial" pitchFamily="34" charset="0"/>
            </a:endParaRPr>
          </a:p>
        </p:txBody>
      </p:sp>
      <p:sp>
        <p:nvSpPr>
          <p:cNvPr id="863275" name="Text Box 65"/>
          <p:cNvSpPr txBox="1">
            <a:spLocks noChangeArrowheads="1"/>
          </p:cNvSpPr>
          <p:nvPr/>
        </p:nvSpPr>
        <p:spPr bwMode="auto">
          <a:xfrm>
            <a:off x="4616450" y="4949825"/>
            <a:ext cx="3657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Light matrix composition in GPRS 35 (T is presumably around Tm)</a:t>
            </a:r>
            <a:endParaRPr lang="ru-RU" sz="1400" b="0" baseline="0">
              <a:latin typeface="Arial" pitchFamily="34" charset="0"/>
            </a:endParaRPr>
          </a:p>
        </p:txBody>
      </p:sp>
      <p:sp>
        <p:nvSpPr>
          <p:cNvPr id="863276" name="Text Box 66"/>
          <p:cNvSpPr txBox="1">
            <a:spLocks noChangeArrowheads="1"/>
          </p:cNvSpPr>
          <p:nvPr/>
        </p:nvSpPr>
        <p:spPr bwMode="auto">
          <a:xfrm>
            <a:off x="4572000" y="5368925"/>
            <a:ext cx="4114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Composition of globules in the light matrix in GPRS 35 (T is presumably around Tm)</a:t>
            </a:r>
            <a:endParaRPr lang="ru-RU" sz="1400" b="0" baseline="0">
              <a:latin typeface="Arial" pitchFamily="34" charset="0"/>
            </a:endParaRPr>
          </a:p>
        </p:txBody>
      </p:sp>
      <p:sp>
        <p:nvSpPr>
          <p:cNvPr id="863277" name="Text Box 68"/>
          <p:cNvSpPr txBox="1">
            <a:spLocks noChangeArrowheads="1"/>
          </p:cNvSpPr>
          <p:nvPr/>
        </p:nvSpPr>
        <p:spPr bwMode="auto">
          <a:xfrm>
            <a:off x="4629150" y="5889625"/>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Ternary eutectics composition in GPRS 36</a:t>
            </a:r>
            <a:endParaRPr lang="ru-RU" sz="1400" b="0" baseline="0">
              <a:latin typeface="Arial" pitchFamily="34" charset="0"/>
            </a:endParaRPr>
          </a:p>
        </p:txBody>
      </p:sp>
      <p:grpSp>
        <p:nvGrpSpPr>
          <p:cNvPr id="863278" name="Group 46"/>
          <p:cNvGrpSpPr>
            <a:grpSpLocks/>
          </p:cNvGrpSpPr>
          <p:nvPr/>
        </p:nvGrpSpPr>
        <p:grpSpPr bwMode="auto">
          <a:xfrm>
            <a:off x="4424363" y="4337050"/>
            <a:ext cx="219075" cy="2020888"/>
            <a:chOff x="2877" y="2732"/>
            <a:chExt cx="138" cy="1273"/>
          </a:xfrm>
        </p:grpSpPr>
        <p:sp>
          <p:nvSpPr>
            <p:cNvPr id="863279" name="Freeform 16"/>
            <p:cNvSpPr>
              <a:spLocks/>
            </p:cNvSpPr>
            <p:nvPr/>
          </p:nvSpPr>
          <p:spPr bwMode="auto">
            <a:xfrm>
              <a:off x="2888" y="2732"/>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chemeClr val="tx1"/>
              </a:solidFill>
              <a:prstDash val="solid"/>
              <a:round/>
              <a:headEnd type="none" w="sm" len="sm"/>
              <a:tailEnd type="none" w="sm" len="sm"/>
            </a:ln>
          </p:spPr>
          <p:txBody>
            <a:bodyPr lIns="93600" tIns="46800" rIns="93600" bIns="46800" anchor="ctr"/>
            <a:lstStyle/>
            <a:p>
              <a:endParaRPr lang="de-DE"/>
            </a:p>
          </p:txBody>
        </p:sp>
        <p:sp>
          <p:nvSpPr>
            <p:cNvPr id="863280" name="Freeform 29"/>
            <p:cNvSpPr>
              <a:spLocks/>
            </p:cNvSpPr>
            <p:nvPr/>
          </p:nvSpPr>
          <p:spPr bwMode="auto">
            <a:xfrm>
              <a:off x="2877" y="3436"/>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19050"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863281" name="Oval 56"/>
            <p:cNvSpPr>
              <a:spLocks noChangeArrowheads="1"/>
            </p:cNvSpPr>
            <p:nvPr/>
          </p:nvSpPr>
          <p:spPr bwMode="auto">
            <a:xfrm>
              <a:off x="2921" y="2986"/>
              <a:ext cx="71" cy="69"/>
            </a:xfrm>
            <a:prstGeom prst="ellipse">
              <a:avLst/>
            </a:prstGeom>
            <a:solidFill>
              <a:srgbClr val="FF6600"/>
            </a:solidFill>
            <a:ln w="19050" algn="ctr">
              <a:solidFill>
                <a:srgbClr val="0000FF"/>
              </a:solidFill>
              <a:round/>
              <a:headEnd type="none" w="sm" len="sm"/>
              <a:tailEnd type="none" w="sm" len="sm"/>
            </a:ln>
          </p:spPr>
          <p:txBody>
            <a:bodyPr wrap="none" lIns="93600" tIns="46800" rIns="93600" bIns="46800" anchor="ctr"/>
            <a:lstStyle/>
            <a:p>
              <a:endParaRPr lang="ru-RU" baseline="0"/>
            </a:p>
          </p:txBody>
        </p:sp>
        <p:sp>
          <p:nvSpPr>
            <p:cNvPr id="863282" name="Freeform 62"/>
            <p:cNvSpPr>
              <a:spLocks/>
            </p:cNvSpPr>
            <p:nvPr/>
          </p:nvSpPr>
          <p:spPr bwMode="auto">
            <a:xfrm>
              <a:off x="2900" y="3166"/>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CC99"/>
            </a:solidFill>
            <a:ln w="28575"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863283" name="Freeform 67"/>
            <p:cNvSpPr>
              <a:spLocks/>
            </p:cNvSpPr>
            <p:nvPr/>
          </p:nvSpPr>
          <p:spPr bwMode="auto">
            <a:xfrm>
              <a:off x="2901" y="3740"/>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863284" name="Freeform 69"/>
            <p:cNvSpPr>
              <a:spLocks/>
            </p:cNvSpPr>
            <p:nvPr/>
          </p:nvSpPr>
          <p:spPr bwMode="auto">
            <a:xfrm>
              <a:off x="2893" y="3908"/>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CCFFCC"/>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grpSp>
      <p:grpSp>
        <p:nvGrpSpPr>
          <p:cNvPr id="863285" name="Group 53"/>
          <p:cNvGrpSpPr>
            <a:grpSpLocks/>
          </p:cNvGrpSpPr>
          <p:nvPr/>
        </p:nvGrpSpPr>
        <p:grpSpPr bwMode="auto">
          <a:xfrm>
            <a:off x="152400" y="4343400"/>
            <a:ext cx="206375" cy="2074863"/>
            <a:chOff x="213" y="2736"/>
            <a:chExt cx="130" cy="1307"/>
          </a:xfrm>
        </p:grpSpPr>
        <p:sp>
          <p:nvSpPr>
            <p:cNvPr id="863286" name="Freeform 43"/>
            <p:cNvSpPr>
              <a:spLocks/>
            </p:cNvSpPr>
            <p:nvPr/>
          </p:nvSpPr>
          <p:spPr bwMode="auto">
            <a:xfrm>
              <a:off x="225" y="3932"/>
              <a:ext cx="118" cy="11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87" name="Freeform 47"/>
            <p:cNvSpPr>
              <a:spLocks/>
            </p:cNvSpPr>
            <p:nvPr/>
          </p:nvSpPr>
          <p:spPr bwMode="auto">
            <a:xfrm>
              <a:off x="222" y="3596"/>
              <a:ext cx="118" cy="11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33CCCC"/>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88" name="Rectangle 58"/>
            <p:cNvSpPr>
              <a:spLocks noChangeArrowheads="1"/>
            </p:cNvSpPr>
            <p:nvPr/>
          </p:nvSpPr>
          <p:spPr bwMode="auto">
            <a:xfrm rot="-2658583">
              <a:off x="239" y="2736"/>
              <a:ext cx="74" cy="73"/>
            </a:xfrm>
            <a:prstGeom prst="rect">
              <a:avLst/>
            </a:prstGeom>
            <a:noFill/>
            <a:ln w="3810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nchor="ctr"/>
            <a:lstStyle/>
            <a:p>
              <a:endParaRPr lang="ru-RU" baseline="0"/>
            </a:p>
          </p:txBody>
        </p:sp>
        <p:sp>
          <p:nvSpPr>
            <p:cNvPr id="863289" name="Rectangle 26"/>
            <p:cNvSpPr>
              <a:spLocks noChangeArrowheads="1"/>
            </p:cNvSpPr>
            <p:nvPr/>
          </p:nvSpPr>
          <p:spPr bwMode="auto">
            <a:xfrm rot="-2937879">
              <a:off x="223" y="2890"/>
              <a:ext cx="115" cy="12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baseline="0"/>
            </a:p>
          </p:txBody>
        </p:sp>
        <p:sp>
          <p:nvSpPr>
            <p:cNvPr id="863290" name="Freeform 28"/>
            <p:cNvSpPr>
              <a:spLocks/>
            </p:cNvSpPr>
            <p:nvPr/>
          </p:nvSpPr>
          <p:spPr bwMode="auto">
            <a:xfrm>
              <a:off x="217" y="3321"/>
              <a:ext cx="118" cy="11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863291" name="Freeform 70"/>
            <p:cNvSpPr>
              <a:spLocks/>
            </p:cNvSpPr>
            <p:nvPr/>
          </p:nvSpPr>
          <p:spPr bwMode="auto">
            <a:xfrm>
              <a:off x="213" y="3100"/>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FF"/>
            </a:solidFill>
            <a:ln w="19050" cap="flat" cmpd="sng">
              <a:solidFill>
                <a:srgbClr val="FF00FF"/>
              </a:solidFill>
              <a:prstDash val="solid"/>
              <a:round/>
              <a:headEnd type="none" w="sm" len="sm"/>
              <a:tailEnd type="none" w="sm" len="sm"/>
            </a:ln>
          </p:spPr>
          <p:txBody>
            <a:bodyPr lIns="93600" tIns="46800" rIns="93600" bIns="46800" anchor="ctr"/>
            <a:lstStyle/>
            <a:p>
              <a:endParaRPr lang="de-DE"/>
            </a:p>
          </p:txBody>
        </p:sp>
      </p:grpSp>
      <p:sp>
        <p:nvSpPr>
          <p:cNvPr id="863292" name="Text Box 71"/>
          <p:cNvSpPr txBox="1">
            <a:spLocks noChangeArrowheads="1"/>
          </p:cNvSpPr>
          <p:nvPr/>
        </p:nvSpPr>
        <p:spPr bwMode="auto">
          <a:xfrm>
            <a:off x="4684713" y="6132513"/>
            <a:ext cx="3097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Solid phase composition in GPRS 36</a:t>
            </a:r>
            <a:endParaRPr lang="ru-RU" sz="1400" b="0" baseline="0">
              <a:latin typeface="Arial" pitchFamily="34" charset="0"/>
            </a:endParaRPr>
          </a:p>
        </p:txBody>
      </p:sp>
      <p:sp>
        <p:nvSpPr>
          <p:cNvPr id="863293" name="Text Box 73"/>
          <p:cNvSpPr txBox="1">
            <a:spLocks noChangeArrowheads="1"/>
          </p:cNvSpPr>
          <p:nvPr/>
        </p:nvSpPr>
        <p:spPr bwMode="auto">
          <a:xfrm>
            <a:off x="369888" y="4862513"/>
            <a:ext cx="4302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baseline="0">
                <a:latin typeface="Arial" pitchFamily="34" charset="0"/>
              </a:rPr>
              <a:t>Bulk composition in GPRS</a:t>
            </a:r>
            <a:r>
              <a:rPr lang="ru-RU" sz="1400" b="0" baseline="0">
                <a:latin typeface="Arial" pitchFamily="34" charset="0"/>
              </a:rPr>
              <a:t> 33 (</a:t>
            </a:r>
            <a:r>
              <a:rPr lang="en-US" sz="1400" b="0" baseline="0">
                <a:latin typeface="Arial" pitchFamily="34" charset="0"/>
              </a:rPr>
              <a:t>no MG</a:t>
            </a:r>
            <a:r>
              <a:rPr lang="ru-RU" sz="1400" b="0" baseline="0">
                <a:latin typeface="Arial" pitchFamily="34" charset="0"/>
              </a:rPr>
              <a:t>)</a:t>
            </a:r>
          </a:p>
        </p:txBody>
      </p:sp>
      <p:sp>
        <p:nvSpPr>
          <p:cNvPr id="863294" name="AutoShape 74"/>
          <p:cNvSpPr>
            <a:spLocks noChangeAspect="1" noChangeArrowheads="1"/>
          </p:cNvSpPr>
          <p:nvPr/>
        </p:nvSpPr>
        <p:spPr bwMode="auto">
          <a:xfrm>
            <a:off x="1085850" y="546100"/>
            <a:ext cx="6832600" cy="37084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863295" name="AutoShape 310"/>
          <p:cNvSpPr>
            <a:spLocks noChangeAspect="1" noChangeArrowheads="1"/>
          </p:cNvSpPr>
          <p:nvPr/>
        </p:nvSpPr>
        <p:spPr bwMode="auto">
          <a:xfrm>
            <a:off x="0" y="0"/>
            <a:ext cx="4763" cy="31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3"/>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9996EEDF-7342-445E-BA4D-3957EC451F9E}" type="slidenum">
              <a:rPr lang="en-GB"/>
              <a:pPr/>
              <a:t>26</a:t>
            </a:fld>
            <a:endParaRPr lang="en-GB"/>
          </a:p>
        </p:txBody>
      </p:sp>
      <p:sp>
        <p:nvSpPr>
          <p:cNvPr id="902146" name="Rectangle 8"/>
          <p:cNvSpPr>
            <a:spLocks noChangeArrowheads="1"/>
          </p:cNvSpPr>
          <p:nvPr/>
        </p:nvSpPr>
        <p:spPr bwMode="auto">
          <a:xfrm>
            <a:off x="0" y="193675"/>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a:t>
            </a:r>
            <a:r>
              <a:rPr lang="ru-RU" sz="3200" baseline="0">
                <a:solidFill>
                  <a:srgbClr val="000099"/>
                </a:solidFill>
              </a:rPr>
              <a:t>-</a:t>
            </a:r>
            <a:r>
              <a:rPr lang="en-US" sz="3200" baseline="0">
                <a:solidFill>
                  <a:srgbClr val="000099"/>
                </a:solidFill>
              </a:rPr>
              <a:t>FeO-SiO</a:t>
            </a:r>
            <a:r>
              <a:rPr lang="en-US" sz="3200" baseline="-25000">
                <a:solidFill>
                  <a:srgbClr val="000099"/>
                </a:solidFill>
              </a:rPr>
              <a:t>2</a:t>
            </a:r>
            <a:r>
              <a:rPr lang="ru-RU" sz="3200" baseline="0">
                <a:solidFill>
                  <a:srgbClr val="000099"/>
                </a:solidFill>
              </a:rPr>
              <a:t> </a:t>
            </a:r>
            <a:r>
              <a:rPr lang="en-US" sz="3200" baseline="0">
                <a:solidFill>
                  <a:srgbClr val="000099"/>
                </a:solidFill>
                <a:ea typeface="Arial Unicode MS" pitchFamily="34" charset="-128"/>
                <a:cs typeface="Arial Unicode MS" pitchFamily="34" charset="-128"/>
              </a:rPr>
              <a:t>system: </a:t>
            </a:r>
            <a:r>
              <a:rPr lang="en-US" sz="3200" baseline="0">
                <a:solidFill>
                  <a:srgbClr val="000099"/>
                </a:solidFill>
              </a:rPr>
              <a:t> test results </a:t>
            </a:r>
            <a:r>
              <a:rPr lang="ru-RU" sz="3200" baseline="0">
                <a:solidFill>
                  <a:srgbClr val="000099"/>
                </a:solidFill>
              </a:rPr>
              <a:t>(12)</a:t>
            </a:r>
          </a:p>
        </p:txBody>
      </p:sp>
      <p:sp>
        <p:nvSpPr>
          <p:cNvPr id="902147" name="AutoShape 74"/>
          <p:cNvSpPr>
            <a:spLocks noChangeAspect="1" noChangeArrowheads="1"/>
          </p:cNvSpPr>
          <p:nvPr/>
        </p:nvSpPr>
        <p:spPr bwMode="auto">
          <a:xfrm>
            <a:off x="1085850" y="546100"/>
            <a:ext cx="6832600" cy="37084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902148" name="AutoShape 310"/>
          <p:cNvSpPr>
            <a:spLocks noChangeAspect="1" noChangeArrowheads="1"/>
          </p:cNvSpPr>
          <p:nvPr/>
        </p:nvSpPr>
        <p:spPr bwMode="auto">
          <a:xfrm>
            <a:off x="0" y="0"/>
            <a:ext cx="4763" cy="31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902149" name="Rectangle 5"/>
          <p:cNvSpPr>
            <a:spLocks noChangeArrowheads="1"/>
          </p:cNvSpPr>
          <p:nvPr/>
        </p:nvSpPr>
        <p:spPr bwMode="auto">
          <a:xfrm>
            <a:off x="750888" y="1217613"/>
            <a:ext cx="7977187" cy="471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buFont typeface="Wingdings" pitchFamily="2" charset="2"/>
              <a:buChar char="ü"/>
            </a:pPr>
            <a:r>
              <a:rPr lang="en-US" sz="2400" baseline="0"/>
              <a:t> The  performed  tests  confirm the  existence of </a:t>
            </a:r>
            <a:br>
              <a:rPr lang="en-US" sz="2400" baseline="0"/>
            </a:br>
            <a:r>
              <a:rPr lang="en-US" sz="2400" baseline="0"/>
              <a:t>    a miscibility gap in a fairly narrow region adjacent</a:t>
            </a:r>
            <a:br>
              <a:rPr lang="en-US" sz="2400" baseline="0"/>
            </a:br>
            <a:r>
              <a:rPr lang="en-US" sz="2400" baseline="0"/>
              <a:t>    to the diagram corner on the   SiO</a:t>
            </a:r>
            <a:r>
              <a:rPr lang="en-US" sz="2400" baseline="-25000"/>
              <a:t>2   </a:t>
            </a:r>
            <a:r>
              <a:rPr lang="en-US" sz="2400" baseline="0"/>
              <a:t>side</a:t>
            </a:r>
            <a:br>
              <a:rPr lang="en-US" sz="2400" baseline="0"/>
            </a:br>
            <a:endParaRPr lang="en-US" sz="2400" baseline="0"/>
          </a:p>
          <a:p>
            <a:pPr>
              <a:buFont typeface="Wingdings" pitchFamily="2" charset="2"/>
              <a:buChar char="ü"/>
            </a:pPr>
            <a:r>
              <a:rPr lang="en-US" sz="2400" baseline="0"/>
              <a:t> The ternary eutectics has been determined within </a:t>
            </a:r>
            <a:br>
              <a:rPr lang="en-US" sz="2400" baseline="0"/>
            </a:br>
            <a:r>
              <a:rPr lang="en-US" sz="2400" baseline="0"/>
              <a:t>    a particular triangle of the   UO</a:t>
            </a:r>
            <a:r>
              <a:rPr lang="en-US" sz="2400" baseline="-25000"/>
              <a:t>2 </a:t>
            </a:r>
            <a:r>
              <a:rPr lang="en-US" sz="2400" baseline="0"/>
              <a:t>- Fe</a:t>
            </a:r>
            <a:r>
              <a:rPr lang="en-US" sz="2400" baseline="-25000"/>
              <a:t>2</a:t>
            </a:r>
            <a:r>
              <a:rPr lang="en-US" sz="2400" baseline="0"/>
              <a:t>SiO</a:t>
            </a:r>
            <a:r>
              <a:rPr lang="en-US" sz="2400" baseline="-25000"/>
              <a:t>4 </a:t>
            </a:r>
            <a:r>
              <a:rPr lang="en-US" sz="2400" baseline="0"/>
              <a:t>- SiO</a:t>
            </a:r>
            <a:r>
              <a:rPr lang="en-US" sz="2400" baseline="-25000"/>
              <a:t>2</a:t>
            </a:r>
            <a:br>
              <a:rPr lang="en-US" sz="2400" baseline="-25000"/>
            </a:br>
            <a:r>
              <a:rPr lang="en-US" sz="2400" baseline="-25000"/>
              <a:t>    </a:t>
            </a:r>
            <a:r>
              <a:rPr lang="en-US" sz="2400" baseline="0"/>
              <a:t> ternary system</a:t>
            </a:r>
            <a:endParaRPr lang="en-US" sz="2400" baseline="-25000"/>
          </a:p>
          <a:p>
            <a:pPr>
              <a:buFont typeface="Wingdings" pitchFamily="2" charset="2"/>
              <a:buChar char="ü"/>
            </a:pPr>
            <a:endParaRPr lang="en-US" sz="2400" baseline="-25000"/>
          </a:p>
          <a:p>
            <a:pPr>
              <a:buFont typeface="Wingdings" pitchFamily="2" charset="2"/>
              <a:buChar char="ü"/>
            </a:pPr>
            <a:r>
              <a:rPr lang="en-US" sz="2400" baseline="0"/>
              <a:t> The PRS13 test has been performed for</a:t>
            </a:r>
            <a:br>
              <a:rPr lang="en-US" sz="2400" baseline="0"/>
            </a:br>
            <a:r>
              <a:rPr lang="en-US" sz="2400" baseline="0"/>
              <a:t>    determining composition of the second ternary</a:t>
            </a:r>
            <a:br>
              <a:rPr lang="en-US" sz="2400" baseline="0"/>
            </a:br>
            <a:r>
              <a:rPr lang="en-US" sz="2400" baseline="0"/>
              <a:t>    eutectics  within a  particular  triangle of the </a:t>
            </a:r>
            <a:br>
              <a:rPr lang="en-US" sz="2400" baseline="0"/>
            </a:br>
            <a:r>
              <a:rPr lang="en-US" sz="2400" baseline="0"/>
              <a:t>    UO</a:t>
            </a:r>
            <a:r>
              <a:rPr lang="en-US" sz="2400" baseline="-25000"/>
              <a:t>2 </a:t>
            </a:r>
            <a:r>
              <a:rPr lang="en-US" sz="2400" baseline="0"/>
              <a:t>- Fe</a:t>
            </a:r>
            <a:r>
              <a:rPr lang="en-US" sz="2400" baseline="-25000"/>
              <a:t>2</a:t>
            </a:r>
            <a:r>
              <a:rPr lang="en-US" sz="2400" baseline="0"/>
              <a:t>SiO</a:t>
            </a:r>
            <a:r>
              <a:rPr lang="en-US" sz="2400" baseline="-25000"/>
              <a:t>4 </a:t>
            </a:r>
            <a:r>
              <a:rPr lang="en-US" sz="2400" baseline="0"/>
              <a:t>- FeO ternary system</a:t>
            </a:r>
            <a:r>
              <a:rPr lang="ru-RU" sz="2400" baseline="0"/>
              <a:t>. </a:t>
            </a:r>
            <a:r>
              <a:rPr lang="en-US" sz="2400" baseline="0"/>
              <a:t>The ingot</a:t>
            </a:r>
            <a:br>
              <a:rPr lang="en-US" sz="2400" baseline="0"/>
            </a:br>
            <a:r>
              <a:rPr lang="en-US" sz="2400" baseline="0"/>
              <a:t>    analysis is underway</a:t>
            </a: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E9992A11-0414-4933-BA8A-D66BB12A59EF}" type="slidenum">
              <a:rPr lang="en-GB"/>
              <a:pPr/>
              <a:t>27</a:t>
            </a:fld>
            <a:endParaRPr lang="en-GB"/>
          </a:p>
        </p:txBody>
      </p:sp>
      <p:pic>
        <p:nvPicPr>
          <p:cNvPr id="864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622550"/>
            <a:ext cx="4468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864259" name="Rectangle 3"/>
          <p:cNvSpPr>
            <a:spLocks noChangeArrowheads="1"/>
          </p:cNvSpPr>
          <p:nvPr/>
        </p:nvSpPr>
        <p:spPr bwMode="auto">
          <a:xfrm>
            <a:off x="0" y="-41275"/>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 </a:t>
            </a:r>
            <a:r>
              <a:rPr lang="en-US" sz="3200" baseline="0">
                <a:solidFill>
                  <a:srgbClr val="000099"/>
                </a:solidFill>
              </a:rPr>
              <a:t>– FeO – CaO</a:t>
            </a:r>
            <a:r>
              <a:rPr lang="ru-RU" sz="3200" baseline="0">
                <a:solidFill>
                  <a:srgbClr val="000099"/>
                </a:solidFill>
              </a:rPr>
              <a:t> </a:t>
            </a:r>
            <a:r>
              <a:rPr lang="en-US" sz="3200" baseline="0">
                <a:solidFill>
                  <a:srgbClr val="000099"/>
                </a:solidFill>
                <a:ea typeface="Arial Unicode MS" pitchFamily="34" charset="-128"/>
                <a:cs typeface="Arial Unicode MS" pitchFamily="34" charset="-128"/>
              </a:rPr>
              <a:t>system: </a:t>
            </a:r>
            <a:r>
              <a:rPr lang="en-US" sz="3200" baseline="0">
                <a:solidFill>
                  <a:srgbClr val="000099"/>
                </a:solidFill>
              </a:rPr>
              <a:t>PRS 14 test results </a:t>
            </a:r>
            <a:endParaRPr lang="ru-RU" sz="3200" baseline="0">
              <a:solidFill>
                <a:srgbClr val="000099"/>
              </a:solidFill>
            </a:endParaRPr>
          </a:p>
        </p:txBody>
      </p:sp>
      <p:sp>
        <p:nvSpPr>
          <p:cNvPr id="864260" name="Rectangle 4"/>
          <p:cNvSpPr>
            <a:spLocks noChangeArrowheads="1"/>
          </p:cNvSpPr>
          <p:nvPr/>
        </p:nvSpPr>
        <p:spPr bwMode="auto">
          <a:xfrm>
            <a:off x="196850" y="542925"/>
            <a:ext cx="43386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GB" sz="2400" baseline="0">
                <a:solidFill>
                  <a:srgbClr val="990033"/>
                </a:solidFill>
                <a:cs typeface="Times New Roman" pitchFamily="18" charset="0"/>
              </a:rPr>
              <a:t>Experimental objectives</a:t>
            </a:r>
            <a:endParaRPr lang="ru-RU" sz="2400" baseline="0">
              <a:solidFill>
                <a:srgbClr val="990033"/>
              </a:solidFill>
            </a:endParaRPr>
          </a:p>
        </p:txBody>
      </p:sp>
      <p:sp>
        <p:nvSpPr>
          <p:cNvPr id="864261" name="Rectangle 5"/>
          <p:cNvSpPr>
            <a:spLocks noChangeArrowheads="1"/>
          </p:cNvSpPr>
          <p:nvPr/>
        </p:nvSpPr>
        <p:spPr bwMode="auto">
          <a:xfrm>
            <a:off x="179388" y="1795463"/>
            <a:ext cx="4346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400" baseline="0">
                <a:solidFill>
                  <a:srgbClr val="990033"/>
                </a:solidFill>
              </a:rPr>
              <a:t>Charge composition</a:t>
            </a:r>
            <a:endParaRPr lang="ru-RU" sz="2400" baseline="0">
              <a:solidFill>
                <a:srgbClr val="990033"/>
              </a:solidFill>
            </a:endParaRPr>
          </a:p>
        </p:txBody>
      </p:sp>
      <p:sp>
        <p:nvSpPr>
          <p:cNvPr id="864262" name="Rectangle 6"/>
          <p:cNvSpPr>
            <a:spLocks noChangeArrowheads="1"/>
          </p:cNvSpPr>
          <p:nvPr/>
        </p:nvSpPr>
        <p:spPr bwMode="auto">
          <a:xfrm>
            <a:off x="227013" y="2101850"/>
            <a:ext cx="43878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600" baseline="0"/>
              <a:t>mol.%  20.1UO</a:t>
            </a:r>
            <a:r>
              <a:rPr lang="en-US" sz="1600" baseline="-25000"/>
              <a:t>2</a:t>
            </a:r>
            <a:r>
              <a:rPr lang="en-US" sz="1600" baseline="0"/>
              <a:t> + 66.7FeO +13.2CaO</a:t>
            </a:r>
            <a:endParaRPr lang="en-US" sz="1600" baseline="-25000"/>
          </a:p>
        </p:txBody>
      </p:sp>
      <p:sp>
        <p:nvSpPr>
          <p:cNvPr id="864263" name="Rectangle 7"/>
          <p:cNvSpPr>
            <a:spLocks noChangeArrowheads="1"/>
          </p:cNvSpPr>
          <p:nvPr/>
        </p:nvSpPr>
        <p:spPr bwMode="auto">
          <a:xfrm>
            <a:off x="550863" y="6097588"/>
            <a:ext cx="8115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90000"/>
              </a:lnSpc>
              <a:buFont typeface="Wingdings" pitchFamily="2" charset="2"/>
              <a:buChar char="ü"/>
            </a:pPr>
            <a:r>
              <a:rPr lang="en-US" sz="1800" baseline="0"/>
              <a:t>T</a:t>
            </a:r>
            <a:r>
              <a:rPr lang="en-US" sz="1800" baseline="-25000"/>
              <a:t>liq</a:t>
            </a:r>
            <a:r>
              <a:rPr lang="ru-RU" sz="1800" baseline="-25000"/>
              <a:t>,</a:t>
            </a:r>
            <a:r>
              <a:rPr lang="ru-RU" sz="1800" baseline="0"/>
              <a:t>,</a:t>
            </a:r>
            <a:r>
              <a:rPr lang="en-US" sz="1800" baseline="0"/>
              <a:t>was measured by VPA IMCC 3 times; video record of one</a:t>
            </a:r>
            <a:br>
              <a:rPr lang="en-US" sz="1800" baseline="0"/>
            </a:br>
            <a:r>
              <a:rPr lang="en-US" sz="1800" baseline="0"/>
              <a:t>   measurement could not be deciphered</a:t>
            </a:r>
            <a:r>
              <a:rPr lang="ru-RU" sz="1800" baseline="0"/>
              <a:t>. </a:t>
            </a:r>
            <a:r>
              <a:rPr lang="en-US" sz="1800" baseline="0"/>
              <a:t>Samples were taken 3 times</a:t>
            </a:r>
            <a:endParaRPr lang="ru-RU" sz="1800" baseline="0"/>
          </a:p>
          <a:p>
            <a:pPr defTabSz="762000">
              <a:lnSpc>
                <a:spcPct val="90000"/>
              </a:lnSpc>
              <a:buFont typeface="Wingdings" pitchFamily="2" charset="2"/>
              <a:buNone/>
            </a:pPr>
            <a:endParaRPr lang="ru-RU" sz="1800" baseline="0"/>
          </a:p>
        </p:txBody>
      </p:sp>
      <p:grpSp>
        <p:nvGrpSpPr>
          <p:cNvPr id="864264" name="Group 26"/>
          <p:cNvGrpSpPr>
            <a:grpSpLocks/>
          </p:cNvGrpSpPr>
          <p:nvPr/>
        </p:nvGrpSpPr>
        <p:grpSpPr bwMode="auto">
          <a:xfrm>
            <a:off x="4321175" y="1584325"/>
            <a:ext cx="4822825" cy="2671763"/>
            <a:chOff x="2757" y="1111"/>
            <a:chExt cx="3003" cy="1570"/>
          </a:xfrm>
        </p:grpSpPr>
        <p:pic>
          <p:nvPicPr>
            <p:cNvPr id="864265"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 y="1111"/>
              <a:ext cx="275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864266" name="Oval 10"/>
            <p:cNvSpPr>
              <a:spLocks noChangeArrowheads="1"/>
            </p:cNvSpPr>
            <p:nvPr/>
          </p:nvSpPr>
          <p:spPr bwMode="auto">
            <a:xfrm>
              <a:off x="3400" y="1305"/>
              <a:ext cx="336" cy="186"/>
            </a:xfrm>
            <a:prstGeom prst="ellipse">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ru-RU" baseline="0"/>
            </a:p>
          </p:txBody>
        </p:sp>
        <p:sp>
          <p:nvSpPr>
            <p:cNvPr id="864267" name="Line 11"/>
            <p:cNvSpPr>
              <a:spLocks noChangeShapeType="1"/>
            </p:cNvSpPr>
            <p:nvPr/>
          </p:nvSpPr>
          <p:spPr bwMode="auto">
            <a:xfrm flipH="1">
              <a:off x="2757" y="1476"/>
              <a:ext cx="694" cy="346"/>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grpSp>
      <p:sp>
        <p:nvSpPr>
          <p:cNvPr id="864268" name="Text Box 12"/>
          <p:cNvSpPr txBox="1">
            <a:spLocks noChangeArrowheads="1"/>
          </p:cNvSpPr>
          <p:nvPr/>
        </p:nvSpPr>
        <p:spPr bwMode="auto">
          <a:xfrm>
            <a:off x="2520950" y="2952750"/>
            <a:ext cx="731838"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baseline="0">
                <a:latin typeface="Arial" pitchFamily="34" charset="0"/>
              </a:rPr>
              <a:t>Samples</a:t>
            </a:r>
            <a:endParaRPr lang="ru-RU" sz="1000" baseline="0">
              <a:latin typeface="Arial" pitchFamily="34" charset="0"/>
            </a:endParaRPr>
          </a:p>
        </p:txBody>
      </p:sp>
      <p:sp>
        <p:nvSpPr>
          <p:cNvPr id="864269" name="Line 13"/>
          <p:cNvSpPr>
            <a:spLocks noChangeShapeType="1"/>
          </p:cNvSpPr>
          <p:nvPr/>
        </p:nvSpPr>
        <p:spPr bwMode="auto">
          <a:xfrm flipH="1">
            <a:off x="1647825" y="3235325"/>
            <a:ext cx="971550" cy="390525"/>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64270" name="Line 14"/>
          <p:cNvSpPr>
            <a:spLocks noChangeShapeType="1"/>
          </p:cNvSpPr>
          <p:nvPr/>
        </p:nvSpPr>
        <p:spPr bwMode="auto">
          <a:xfrm flipH="1" flipV="1">
            <a:off x="2168525" y="3756025"/>
            <a:ext cx="366713" cy="76676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64271" name="Line 15"/>
          <p:cNvSpPr>
            <a:spLocks noChangeShapeType="1"/>
          </p:cNvSpPr>
          <p:nvPr/>
        </p:nvSpPr>
        <p:spPr bwMode="auto">
          <a:xfrm flipV="1">
            <a:off x="2528888" y="3654425"/>
            <a:ext cx="1646237" cy="884238"/>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64272" name="Rectangle 16"/>
          <p:cNvSpPr>
            <a:spLocks noChangeArrowheads="1"/>
          </p:cNvSpPr>
          <p:nvPr/>
        </p:nvSpPr>
        <p:spPr bwMode="auto">
          <a:xfrm>
            <a:off x="4878388" y="4603750"/>
            <a:ext cx="4011612"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buFont typeface="Wingdings" pitchFamily="2" charset="2"/>
              <a:buNone/>
            </a:pPr>
            <a:r>
              <a:rPr lang="ru-RU" sz="1600" baseline="0">
                <a:solidFill>
                  <a:srgbClr val="000066"/>
                </a:solidFill>
              </a:rPr>
              <a:t> </a:t>
            </a:r>
            <a:r>
              <a:rPr lang="en-US" sz="1600" baseline="0">
                <a:solidFill>
                  <a:srgbClr val="000066"/>
                </a:solidFill>
              </a:rPr>
              <a:t>From</a:t>
            </a:r>
            <a:r>
              <a:rPr lang="ru-RU" sz="1600" baseline="0">
                <a:solidFill>
                  <a:srgbClr val="000066"/>
                </a:solidFill>
              </a:rPr>
              <a:t> </a:t>
            </a:r>
            <a:r>
              <a:rPr lang="en-US" sz="1600" baseline="0">
                <a:solidFill>
                  <a:srgbClr val="000066"/>
                </a:solidFill>
              </a:rPr>
              <a:t>4519 s, the pool was pulled out from the inductor at 9 mm/h for 5.9 hours. This has ensured close to equilibrium crystallization and the eutectic liquid displacement into the ingot upper part </a:t>
            </a:r>
            <a:endParaRPr lang="ru-RU" sz="1600" baseline="0">
              <a:solidFill>
                <a:srgbClr val="000066"/>
              </a:solidFill>
            </a:endParaRPr>
          </a:p>
        </p:txBody>
      </p:sp>
      <p:sp>
        <p:nvSpPr>
          <p:cNvPr id="864273" name="Text Box 17"/>
          <p:cNvSpPr txBox="1">
            <a:spLocks noChangeArrowheads="1"/>
          </p:cNvSpPr>
          <p:nvPr/>
        </p:nvSpPr>
        <p:spPr bwMode="auto">
          <a:xfrm>
            <a:off x="215900" y="898525"/>
            <a:ext cx="91440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10000"/>
              </a:spcBef>
              <a:buFont typeface="Wingdings" pitchFamily="2" charset="2"/>
              <a:buChar char=""/>
            </a:pPr>
            <a:r>
              <a:rPr lang="en-US" sz="1800" baseline="0">
                <a:latin typeface="Arial" pitchFamily="34" charset="0"/>
              </a:rPr>
              <a:t> T</a:t>
            </a:r>
            <a:r>
              <a:rPr lang="en-US" sz="1800" baseline="-25000">
                <a:latin typeface="Arial" pitchFamily="34" charset="0"/>
              </a:rPr>
              <a:t>liq</a:t>
            </a:r>
            <a:r>
              <a:rPr lang="en-US" sz="1800" baseline="0">
                <a:latin typeface="Arial" pitchFamily="34" charset="0"/>
              </a:rPr>
              <a:t> determination by</a:t>
            </a:r>
            <a:r>
              <a:rPr lang="ru-RU" sz="1800" baseline="0">
                <a:latin typeface="Arial" pitchFamily="34" charset="0"/>
              </a:rPr>
              <a:t> </a:t>
            </a:r>
            <a:r>
              <a:rPr lang="en-US" sz="1800" baseline="0">
                <a:latin typeface="Arial" pitchFamily="34" charset="0"/>
              </a:rPr>
              <a:t>VPA IMCC</a:t>
            </a:r>
            <a:r>
              <a:rPr lang="ru-RU" sz="1800" baseline="0">
                <a:latin typeface="Arial" pitchFamily="34" charset="0"/>
              </a:rPr>
              <a:t> </a:t>
            </a:r>
          </a:p>
          <a:p>
            <a:pPr>
              <a:spcBef>
                <a:spcPct val="10000"/>
              </a:spcBef>
              <a:buFont typeface="Wingdings" pitchFamily="2" charset="2"/>
              <a:buChar char=""/>
            </a:pPr>
            <a:r>
              <a:rPr lang="en-BZ" sz="1800" baseline="0">
                <a:latin typeface="Arial" pitchFamily="34" charset="0"/>
              </a:rPr>
              <a:t> Determination of eutectic composition</a:t>
            </a:r>
            <a:endParaRPr lang="ru-RU" sz="1800" baseline="0">
              <a:latin typeface="Arial" pitchFamily="34" charset="0"/>
            </a:endParaRPr>
          </a:p>
          <a:p>
            <a:pPr>
              <a:spcBef>
                <a:spcPct val="10000"/>
              </a:spcBef>
              <a:buFont typeface="Wingdings" pitchFamily="2" charset="2"/>
              <a:buChar char=""/>
            </a:pPr>
            <a:endParaRPr lang="ru-RU" sz="1800" baseline="0">
              <a:latin typeface="Arial" pitchFamily="34" charset="0"/>
            </a:endParaRPr>
          </a:p>
        </p:txBody>
      </p:sp>
      <p:sp>
        <p:nvSpPr>
          <p:cNvPr id="864274" name="Line 18"/>
          <p:cNvSpPr>
            <a:spLocks noChangeShapeType="1"/>
          </p:cNvSpPr>
          <p:nvPr/>
        </p:nvSpPr>
        <p:spPr bwMode="auto">
          <a:xfrm>
            <a:off x="2619375" y="3236913"/>
            <a:ext cx="488950" cy="350837"/>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64275" name="Line 19"/>
          <p:cNvSpPr>
            <a:spLocks noChangeShapeType="1"/>
          </p:cNvSpPr>
          <p:nvPr/>
        </p:nvSpPr>
        <p:spPr bwMode="auto">
          <a:xfrm>
            <a:off x="2613025" y="3233738"/>
            <a:ext cx="1257300" cy="315912"/>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64276" name="Line 20"/>
          <p:cNvSpPr>
            <a:spLocks noChangeShapeType="1"/>
          </p:cNvSpPr>
          <p:nvPr/>
        </p:nvSpPr>
        <p:spPr bwMode="auto">
          <a:xfrm flipV="1">
            <a:off x="2547938" y="3578225"/>
            <a:ext cx="915987" cy="95091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64277" name="Text Box 21"/>
          <p:cNvSpPr txBox="1">
            <a:spLocks noChangeArrowheads="1"/>
          </p:cNvSpPr>
          <p:nvPr/>
        </p:nvSpPr>
        <p:spPr bwMode="auto">
          <a:xfrm>
            <a:off x="2333625" y="4541838"/>
            <a:ext cx="454025"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baseline="0">
                <a:latin typeface="Arial" pitchFamily="34" charset="0"/>
              </a:rPr>
              <a:t>Tliq</a:t>
            </a:r>
            <a:endParaRPr lang="ru-RU" sz="1000" baseline="0">
              <a:latin typeface="Arial" pitchFamily="34" charset="0"/>
            </a:endParaRPr>
          </a:p>
        </p:txBody>
      </p:sp>
      <p:sp>
        <p:nvSpPr>
          <p:cNvPr id="864278" name="Text Box 22"/>
          <p:cNvSpPr txBox="1">
            <a:spLocks noChangeArrowheads="1"/>
          </p:cNvSpPr>
          <p:nvPr/>
        </p:nvSpPr>
        <p:spPr bwMode="auto">
          <a:xfrm>
            <a:off x="5126038" y="1893888"/>
            <a:ext cx="187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endParaRPr lang="ru-RU" sz="2800" baseline="0">
              <a:latin typeface="Arial"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E89390B4-975C-4154-BF22-809579BD7630}" type="slidenum">
              <a:rPr lang="en-GB"/>
              <a:pPr/>
              <a:t>28</a:t>
            </a:fld>
            <a:endParaRPr lang="en-GB"/>
          </a:p>
        </p:txBody>
      </p:sp>
      <p:sp>
        <p:nvSpPr>
          <p:cNvPr id="867330" name="Rectangle 2"/>
          <p:cNvSpPr>
            <a:spLocks noChangeArrowheads="1"/>
          </p:cNvSpPr>
          <p:nvPr/>
        </p:nvSpPr>
        <p:spPr bwMode="auto">
          <a:xfrm>
            <a:off x="177800" y="212725"/>
            <a:ext cx="87645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 </a:t>
            </a:r>
            <a:r>
              <a:rPr lang="en-US" baseline="0">
                <a:solidFill>
                  <a:srgbClr val="000099"/>
                </a:solidFill>
              </a:rPr>
              <a:t>– FeO – CaO</a:t>
            </a:r>
            <a:r>
              <a:rPr lang="ru-RU" baseline="0">
                <a:solidFill>
                  <a:srgbClr val="000099"/>
                </a:solidFill>
              </a:rPr>
              <a:t> </a:t>
            </a:r>
            <a:r>
              <a:rPr lang="en-US" baseline="0">
                <a:solidFill>
                  <a:srgbClr val="000099"/>
                </a:solidFill>
                <a:ea typeface="Arial Unicode MS" pitchFamily="34" charset="-128"/>
                <a:cs typeface="Arial Unicode MS" pitchFamily="34" charset="-128"/>
              </a:rPr>
              <a:t>system: </a:t>
            </a:r>
            <a:r>
              <a:rPr lang="en-US" baseline="0">
                <a:solidFill>
                  <a:srgbClr val="000099"/>
                </a:solidFill>
              </a:rPr>
              <a:t>PRS 14 test results (</a:t>
            </a:r>
            <a:r>
              <a:rPr lang="ru-RU" baseline="0">
                <a:solidFill>
                  <a:srgbClr val="000099"/>
                </a:solidFill>
              </a:rPr>
              <a:t>2</a:t>
            </a:r>
            <a:r>
              <a:rPr lang="en-US" baseline="0">
                <a:solidFill>
                  <a:srgbClr val="000099"/>
                </a:solidFill>
              </a:rPr>
              <a:t>) </a:t>
            </a:r>
            <a:endParaRPr lang="ru-RU" baseline="0">
              <a:solidFill>
                <a:srgbClr val="000099"/>
              </a:solidFill>
            </a:endParaRPr>
          </a:p>
        </p:txBody>
      </p:sp>
      <p:sp>
        <p:nvSpPr>
          <p:cNvPr id="867331" name="Rectangle 3"/>
          <p:cNvSpPr>
            <a:spLocks noChangeArrowheads="1"/>
          </p:cNvSpPr>
          <p:nvPr/>
        </p:nvSpPr>
        <p:spPr bwMode="auto">
          <a:xfrm>
            <a:off x="352425" y="795338"/>
            <a:ext cx="87915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000" baseline="0">
                <a:solidFill>
                  <a:srgbClr val="990033"/>
                </a:solidFill>
              </a:rPr>
              <a:t>VPA IMCC:</a:t>
            </a:r>
            <a:r>
              <a:rPr lang="en-GB" sz="2000" baseline="0">
                <a:solidFill>
                  <a:srgbClr val="990033"/>
                </a:solidFill>
              </a:rPr>
              <a:t> </a:t>
            </a:r>
            <a:r>
              <a:rPr lang="en-GB" sz="2000" baseline="0">
                <a:solidFill>
                  <a:srgbClr val="993300"/>
                </a:solidFill>
              </a:rPr>
              <a:t>Example </a:t>
            </a:r>
            <a:r>
              <a:rPr lang="en-US" sz="2000" baseline="0">
                <a:solidFill>
                  <a:srgbClr val="993300"/>
                </a:solidFill>
              </a:rPr>
              <a:t>of thermogram #2 showing melt surface</a:t>
            </a:r>
            <a:r>
              <a:rPr lang="en-GB" sz="2000" baseline="0">
                <a:solidFill>
                  <a:srgbClr val="990033"/>
                </a:solidFill>
              </a:rPr>
              <a:t> </a:t>
            </a:r>
            <a:endParaRPr lang="ru-RU" sz="2000" baseline="0">
              <a:solidFill>
                <a:srgbClr val="990033"/>
              </a:solidFill>
            </a:endParaRPr>
          </a:p>
        </p:txBody>
      </p:sp>
      <p:sp>
        <p:nvSpPr>
          <p:cNvPr id="867332" name="Rectangle 4"/>
          <p:cNvSpPr>
            <a:spLocks noChangeArrowheads="1"/>
          </p:cNvSpPr>
          <p:nvPr/>
        </p:nvSpPr>
        <p:spPr bwMode="auto">
          <a:xfrm>
            <a:off x="254000" y="5845175"/>
            <a:ext cx="8391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nchor="ctr">
            <a:spAutoFit/>
          </a:bodyPr>
          <a:lstStyle/>
          <a:p>
            <a:pPr marL="358775" lvl="2" defTabSz="762000">
              <a:buFont typeface="Wingdings" pitchFamily="2" charset="2"/>
              <a:buChar char="ü"/>
              <a:tabLst>
                <a:tab pos="96838" algn="l"/>
              </a:tabLst>
            </a:pPr>
            <a:r>
              <a:rPr lang="en-US" sz="1600" baseline="0"/>
              <a:t> Results of T</a:t>
            </a:r>
            <a:r>
              <a:rPr lang="en-US" sz="1600" baseline="-25000"/>
              <a:t>liq</a:t>
            </a:r>
            <a:r>
              <a:rPr lang="en-US" sz="1600" baseline="0"/>
              <a:t> </a:t>
            </a:r>
            <a:r>
              <a:rPr lang="en-GB" sz="1600" baseline="0"/>
              <a:t>measurements: </a:t>
            </a:r>
            <a:r>
              <a:rPr lang="en-US" sz="1600" baseline="0"/>
              <a:t>1238</a:t>
            </a:r>
            <a:r>
              <a:rPr lang="ru-RU" sz="1600" baseline="0"/>
              <a:t>, </a:t>
            </a:r>
            <a:r>
              <a:rPr lang="en-GB" sz="1600" baseline="0"/>
              <a:t>1247</a:t>
            </a:r>
            <a:r>
              <a:rPr lang="en-GB" sz="1600"/>
              <a:t>o</a:t>
            </a:r>
            <a:r>
              <a:rPr lang="en-US" sz="1600" baseline="0"/>
              <a:t>C</a:t>
            </a:r>
            <a:endParaRPr lang="en-GB" sz="1600" baseline="0"/>
          </a:p>
        </p:txBody>
      </p:sp>
      <p:grpSp>
        <p:nvGrpSpPr>
          <p:cNvPr id="867333" name="Group 5"/>
          <p:cNvGrpSpPr>
            <a:grpSpLocks/>
          </p:cNvGrpSpPr>
          <p:nvPr/>
        </p:nvGrpSpPr>
        <p:grpSpPr bwMode="auto">
          <a:xfrm>
            <a:off x="0" y="1373188"/>
            <a:ext cx="6753225" cy="4262437"/>
            <a:chOff x="0" y="701"/>
            <a:chExt cx="4766" cy="2965"/>
          </a:xfrm>
        </p:grpSpPr>
        <p:pic>
          <p:nvPicPr>
            <p:cNvPr id="86733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01"/>
              <a:ext cx="4766" cy="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7335" name="Rectangle 7"/>
            <p:cNvSpPr>
              <a:spLocks noChangeArrowheads="1"/>
            </p:cNvSpPr>
            <p:nvPr/>
          </p:nvSpPr>
          <p:spPr bwMode="auto">
            <a:xfrm>
              <a:off x="3392" y="824"/>
              <a:ext cx="1224" cy="984"/>
            </a:xfrm>
            <a:prstGeom prst="rect">
              <a:avLst/>
            </a:prstGeom>
            <a:noFill/>
            <a:ln w="28575" algn="ctr">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grpSp>
        <p:nvGrpSpPr>
          <p:cNvPr id="867336" name="Group 8"/>
          <p:cNvGrpSpPr>
            <a:grpSpLocks/>
          </p:cNvGrpSpPr>
          <p:nvPr/>
        </p:nvGrpSpPr>
        <p:grpSpPr bwMode="auto">
          <a:xfrm>
            <a:off x="6753225" y="1501775"/>
            <a:ext cx="2124075" cy="1698625"/>
            <a:chOff x="4366" y="1226"/>
            <a:chExt cx="1338" cy="1070"/>
          </a:xfrm>
        </p:grpSpPr>
        <p:pic>
          <p:nvPicPr>
            <p:cNvPr id="86733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 y="1226"/>
              <a:ext cx="1338" cy="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7338" name="Text Box 21"/>
            <p:cNvSpPr txBox="1">
              <a:spLocks noChangeArrowheads="1"/>
            </p:cNvSpPr>
            <p:nvPr/>
          </p:nvSpPr>
          <p:spPr bwMode="auto">
            <a:xfrm>
              <a:off x="5375" y="2047"/>
              <a:ext cx="285" cy="204"/>
            </a:xfrm>
            <a:prstGeom prst="rect">
              <a:avLst/>
            </a:prstGeom>
            <a:noFill/>
            <a:ln w="19050" algn="ctr">
              <a:solidFill>
                <a:srgbClr val="FFFF66"/>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BZ" sz="1400" baseline="0">
                  <a:solidFill>
                    <a:srgbClr val="FFFF66"/>
                  </a:solidFill>
                  <a:latin typeface="Arial" pitchFamily="34" charset="0"/>
                </a:rPr>
                <a:t># </a:t>
              </a:r>
              <a:r>
                <a:rPr lang="en-US" sz="1400" baseline="0">
                  <a:solidFill>
                    <a:srgbClr val="FFFF66"/>
                  </a:solidFill>
                  <a:latin typeface="Arial" pitchFamily="34" charset="0"/>
                </a:rPr>
                <a:t>3</a:t>
              </a:r>
              <a:endParaRPr lang="ru-RU" sz="1400" baseline="0">
                <a:solidFill>
                  <a:srgbClr val="FFFF66"/>
                </a:solidFill>
                <a:latin typeface="Arial" pitchFamily="34" charset="0"/>
              </a:endParaRPr>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5E6AF5D1-7D55-492B-A55E-B14D0AE409B9}" type="slidenum">
              <a:rPr lang="en-GB"/>
              <a:pPr/>
              <a:t>29</a:t>
            </a:fld>
            <a:endParaRPr lang="en-GB"/>
          </a:p>
        </p:txBody>
      </p:sp>
      <p:sp>
        <p:nvSpPr>
          <p:cNvPr id="870402" name="Rectangle 4"/>
          <p:cNvSpPr>
            <a:spLocks noChangeArrowheads="1"/>
          </p:cNvSpPr>
          <p:nvPr/>
        </p:nvSpPr>
        <p:spPr bwMode="auto">
          <a:xfrm>
            <a:off x="457200" y="0"/>
            <a:ext cx="8447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 </a:t>
            </a:r>
            <a:r>
              <a:rPr lang="en-US" baseline="0">
                <a:solidFill>
                  <a:srgbClr val="000099"/>
                </a:solidFill>
              </a:rPr>
              <a:t>– FeO – CaO</a:t>
            </a:r>
            <a:r>
              <a:rPr lang="ru-RU" baseline="0">
                <a:solidFill>
                  <a:srgbClr val="000099"/>
                </a:solidFill>
              </a:rPr>
              <a:t> </a:t>
            </a:r>
            <a:r>
              <a:rPr lang="en-US" baseline="0">
                <a:solidFill>
                  <a:srgbClr val="000099"/>
                </a:solidFill>
                <a:ea typeface="Arial Unicode MS" pitchFamily="34" charset="-128"/>
                <a:cs typeface="Arial Unicode MS" pitchFamily="34" charset="-128"/>
              </a:rPr>
              <a:t>system: </a:t>
            </a:r>
            <a:r>
              <a:rPr lang="en-US" baseline="0">
                <a:solidFill>
                  <a:srgbClr val="000099"/>
                </a:solidFill>
              </a:rPr>
              <a:t>PRS 14 test results (</a:t>
            </a:r>
            <a:r>
              <a:rPr lang="ru-RU" baseline="0">
                <a:solidFill>
                  <a:srgbClr val="000099"/>
                </a:solidFill>
              </a:rPr>
              <a:t>3</a:t>
            </a:r>
            <a:r>
              <a:rPr lang="en-US" baseline="0">
                <a:solidFill>
                  <a:srgbClr val="000099"/>
                </a:solidFill>
              </a:rPr>
              <a:t>) </a:t>
            </a:r>
            <a:endParaRPr lang="ru-RU" baseline="0">
              <a:solidFill>
                <a:srgbClr val="000099"/>
              </a:solidFill>
            </a:endParaRPr>
          </a:p>
        </p:txBody>
      </p:sp>
      <p:sp>
        <p:nvSpPr>
          <p:cNvPr id="870403" name="Rectangle 7"/>
          <p:cNvSpPr>
            <a:spLocks noChangeArrowheads="1"/>
          </p:cNvSpPr>
          <p:nvPr/>
        </p:nvSpPr>
        <p:spPr bwMode="auto">
          <a:xfrm>
            <a:off x="693738" y="585788"/>
            <a:ext cx="678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p>
            <a:pPr>
              <a:buFont typeface="Wingdings" pitchFamily="2" charset="2"/>
              <a:buChar char="Ø"/>
            </a:pPr>
            <a:r>
              <a:rPr lang="en-US" sz="2400" baseline="0">
                <a:solidFill>
                  <a:srgbClr val="990033"/>
                </a:solidFill>
              </a:rPr>
              <a:t>XRF and Chemical analysis</a:t>
            </a:r>
            <a:r>
              <a:rPr lang="en-US" sz="2400" baseline="0"/>
              <a:t> </a:t>
            </a:r>
            <a:r>
              <a:rPr lang="en-US" sz="2400" baseline="0">
                <a:solidFill>
                  <a:srgbClr val="990033"/>
                </a:solidFill>
              </a:rPr>
              <a:t>of melt samples</a:t>
            </a:r>
            <a:endParaRPr lang="en-GB" sz="2400" baseline="0">
              <a:solidFill>
                <a:srgbClr val="990033"/>
              </a:solidFill>
            </a:endParaRPr>
          </a:p>
        </p:txBody>
      </p:sp>
      <p:sp>
        <p:nvSpPr>
          <p:cNvPr id="870404" name="Text Box 16"/>
          <p:cNvSpPr txBox="1">
            <a:spLocks noChangeArrowheads="1"/>
          </p:cNvSpPr>
          <p:nvPr/>
        </p:nvSpPr>
        <p:spPr bwMode="auto">
          <a:xfrm>
            <a:off x="944563" y="3695700"/>
            <a:ext cx="2493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baseline="0">
                <a:latin typeface="Arial" pitchFamily="34" charset="0"/>
              </a:rPr>
              <a:t>* - </a:t>
            </a:r>
            <a:r>
              <a:rPr lang="en-US" sz="1400" baseline="0">
                <a:latin typeface="Arial" pitchFamily="34" charset="0"/>
              </a:rPr>
              <a:t>determined from residue</a:t>
            </a:r>
            <a:endParaRPr lang="ru-RU" sz="1400" baseline="0">
              <a:latin typeface="Arial" pitchFamily="34" charset="0"/>
            </a:endParaRPr>
          </a:p>
        </p:txBody>
      </p:sp>
      <p:sp>
        <p:nvSpPr>
          <p:cNvPr id="870405" name="Text Box 17"/>
          <p:cNvSpPr txBox="1">
            <a:spLocks noChangeArrowheads="1"/>
          </p:cNvSpPr>
          <p:nvPr/>
        </p:nvSpPr>
        <p:spPr bwMode="auto">
          <a:xfrm>
            <a:off x="485775" y="4251325"/>
            <a:ext cx="839628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buFont typeface="Wingdings" pitchFamily="2" charset="2"/>
              <a:buChar char="ь"/>
            </a:pPr>
            <a:r>
              <a:rPr lang="en-US" sz="1800" baseline="0">
                <a:latin typeface="Arial" pitchFamily="34" charset="0"/>
              </a:rPr>
              <a:t>The results of corium samples XRF and chemical analysis were found </a:t>
            </a:r>
            <a:br>
              <a:rPr lang="en-US" sz="1800" baseline="0">
                <a:latin typeface="Arial" pitchFamily="34" charset="0"/>
              </a:rPr>
            </a:br>
            <a:r>
              <a:rPr lang="en-US" sz="1800" baseline="0">
                <a:latin typeface="Arial" pitchFamily="34" charset="0"/>
              </a:rPr>
              <a:t>   to differ significantly</a:t>
            </a:r>
            <a:endParaRPr lang="ru-RU" sz="1800" baseline="0">
              <a:latin typeface="Arial" pitchFamily="34" charset="0"/>
            </a:endParaRPr>
          </a:p>
          <a:p>
            <a:pPr>
              <a:buFont typeface="Wingdings" pitchFamily="2" charset="2"/>
              <a:buChar char="ь"/>
            </a:pPr>
            <a:r>
              <a:rPr lang="en-US" sz="1800" baseline="0">
                <a:latin typeface="Arial" pitchFamily="34" charset="0"/>
              </a:rPr>
              <a:t>XRF results are believed to be more accurate, since the content of CaO </a:t>
            </a:r>
            <a:br>
              <a:rPr lang="en-US" sz="1800" baseline="0">
                <a:latin typeface="Arial" pitchFamily="34" charset="0"/>
              </a:rPr>
            </a:br>
            <a:r>
              <a:rPr lang="en-US" sz="1800" baseline="0">
                <a:latin typeface="Arial" pitchFamily="34" charset="0"/>
              </a:rPr>
              <a:t>   was not determined by chemical analysis, but calculated from the residue</a:t>
            </a:r>
            <a:endParaRPr lang="ru-RU" sz="1800" baseline="0">
              <a:latin typeface="Arial" pitchFamily="34" charset="0"/>
            </a:endParaRPr>
          </a:p>
          <a:p>
            <a:pPr>
              <a:buFont typeface="Wingdings" pitchFamily="2" charset="2"/>
              <a:buChar char="ь"/>
            </a:pPr>
            <a:r>
              <a:rPr lang="en-US" sz="1800" baseline="0">
                <a:latin typeface="Arial" pitchFamily="34" charset="0"/>
              </a:rPr>
              <a:t> In progress</a:t>
            </a:r>
            <a:r>
              <a:rPr lang="ru-RU" sz="1800" baseline="0">
                <a:latin typeface="Arial" pitchFamily="34" charset="0"/>
              </a:rPr>
              <a:t>:</a:t>
            </a:r>
            <a:r>
              <a:rPr lang="en-US" sz="1800" baseline="0">
                <a:latin typeface="Arial" pitchFamily="34" charset="0"/>
              </a:rPr>
              <a:t/>
            </a:r>
            <a:br>
              <a:rPr lang="en-US" sz="1800" baseline="0">
                <a:latin typeface="Arial" pitchFamily="34" charset="0"/>
              </a:rPr>
            </a:br>
            <a:r>
              <a:rPr lang="ru-RU" sz="1800" baseline="0">
                <a:latin typeface="Arial" pitchFamily="34" charset="0"/>
              </a:rPr>
              <a:t>	- </a:t>
            </a:r>
            <a:r>
              <a:rPr lang="en-US" sz="1800" baseline="0">
                <a:latin typeface="Arial" pitchFamily="34" charset="0"/>
              </a:rPr>
              <a:t>the SEM/EDX analysis of melt samples</a:t>
            </a:r>
            <a:br>
              <a:rPr lang="en-US" sz="1800" baseline="0">
                <a:latin typeface="Arial" pitchFamily="34" charset="0"/>
              </a:rPr>
            </a:br>
            <a:r>
              <a:rPr lang="ru-RU" sz="1800" baseline="0">
                <a:latin typeface="Arial" pitchFamily="34" charset="0"/>
              </a:rPr>
              <a:t>	</a:t>
            </a:r>
          </a:p>
        </p:txBody>
      </p:sp>
      <p:graphicFrame>
        <p:nvGraphicFramePr>
          <p:cNvPr id="870409" name="Object 9"/>
          <p:cNvGraphicFramePr>
            <a:graphicFrameLocks noChangeAspect="1"/>
          </p:cNvGraphicFramePr>
          <p:nvPr/>
        </p:nvGraphicFramePr>
        <p:xfrm>
          <a:off x="679450" y="1085850"/>
          <a:ext cx="7875588" cy="2700338"/>
        </p:xfrm>
        <a:graphic>
          <a:graphicData uri="http://schemas.openxmlformats.org/presentationml/2006/ole">
            <mc:AlternateContent xmlns:mc="http://schemas.openxmlformats.org/markup-compatibility/2006">
              <mc:Choice xmlns:v="urn:schemas-microsoft-com:vml" Requires="v">
                <p:oleObj spid="_x0000_s870410" name="Документ" r:id="rId4" imgW="6619674" imgH="2270199" progId="Word.Document.8">
                  <p:embed/>
                </p:oleObj>
              </mc:Choice>
              <mc:Fallback>
                <p:oleObj name="Документ" r:id="rId4" imgW="6619674" imgH="2270199" progId="Word.Document.8">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0" y="1085850"/>
                        <a:ext cx="7875588"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 name="Foliennummernplatzhalter 3"/>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D3009447-436E-4F93-8CED-7A662135C93D}" type="slidenum">
              <a:rPr lang="en-GB"/>
              <a:pPr/>
              <a:t>3</a:t>
            </a:fld>
            <a:endParaRPr lang="en-GB"/>
          </a:p>
        </p:txBody>
      </p:sp>
      <p:sp>
        <p:nvSpPr>
          <p:cNvPr id="785410" name="Rectangle 2"/>
          <p:cNvSpPr>
            <a:spLocks noGrp="1" noChangeArrowheads="1"/>
          </p:cNvSpPr>
          <p:nvPr>
            <p:ph type="title"/>
          </p:nvPr>
        </p:nvSpPr>
        <p:spPr/>
        <p:txBody>
          <a:bodyPr/>
          <a:lstStyle/>
          <a:p>
            <a:pPr defTabSz="914400"/>
            <a:r>
              <a:rPr lang="en-GB" sz="3200">
                <a:solidFill>
                  <a:srgbClr val="333399"/>
                </a:solidFill>
                <a:effectLst/>
                <a:cs typeface="Times New Roman" pitchFamily="18" charset="0"/>
              </a:rPr>
              <a:t>PRECOS project general information</a:t>
            </a:r>
            <a:r>
              <a:rPr lang="en-GB">
                <a:solidFill>
                  <a:srgbClr val="333399"/>
                </a:solidFill>
                <a:effectLst/>
                <a:cs typeface="Times New Roman" pitchFamily="18" charset="0"/>
              </a:rPr>
              <a:t> </a:t>
            </a:r>
          </a:p>
        </p:txBody>
      </p:sp>
      <p:sp>
        <p:nvSpPr>
          <p:cNvPr id="785411" name="Rectangle 3"/>
          <p:cNvSpPr>
            <a:spLocks noChangeArrowheads="1"/>
          </p:cNvSpPr>
          <p:nvPr/>
        </p:nvSpPr>
        <p:spPr bwMode="auto">
          <a:xfrm>
            <a:off x="677863" y="612775"/>
            <a:ext cx="7620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buSzPct val="85000"/>
            </a:pPr>
            <a:r>
              <a:rPr lang="en-GB" sz="2000" baseline="0">
                <a:solidFill>
                  <a:srgbClr val="993300"/>
                </a:solidFill>
                <a:cs typeface="Times New Roman" pitchFamily="18" charset="0"/>
              </a:rPr>
              <a:t>Project participants and coordination</a:t>
            </a:r>
          </a:p>
        </p:txBody>
      </p:sp>
      <p:graphicFrame>
        <p:nvGraphicFramePr>
          <p:cNvPr id="785433" name="Object 25"/>
          <p:cNvGraphicFramePr>
            <a:graphicFrameLocks noChangeAspect="1"/>
          </p:cNvGraphicFramePr>
          <p:nvPr>
            <p:ph idx="1"/>
          </p:nvPr>
        </p:nvGraphicFramePr>
        <p:xfrm>
          <a:off x="1171575" y="5403850"/>
          <a:ext cx="6765925" cy="1155700"/>
        </p:xfrm>
        <a:graphic>
          <a:graphicData uri="http://schemas.openxmlformats.org/presentationml/2006/ole">
            <mc:AlternateContent xmlns:mc="http://schemas.openxmlformats.org/markup-compatibility/2006">
              <mc:Choice xmlns:v="urn:schemas-microsoft-com:vml" Requires="v">
                <p:oleObj spid="_x0000_s785485" name="Документ" r:id="rId4" imgW="5468117" imgH="988293" progId="Word.Document.8">
                  <p:embed/>
                </p:oleObj>
              </mc:Choice>
              <mc:Fallback>
                <p:oleObj name="Документ" r:id="rId4" imgW="5468117" imgH="988293" progId="Word.Document.8">
                  <p:embed/>
                  <p:pic>
                    <p:nvPicPr>
                      <p:cNvPr id="0"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75" y="5403850"/>
                        <a:ext cx="676592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85463" name="Group 55"/>
          <p:cNvGrpSpPr>
            <a:grpSpLocks/>
          </p:cNvGrpSpPr>
          <p:nvPr/>
        </p:nvGrpSpPr>
        <p:grpSpPr bwMode="auto">
          <a:xfrm>
            <a:off x="1049338" y="755650"/>
            <a:ext cx="6448425" cy="4568825"/>
            <a:chOff x="661" y="342"/>
            <a:chExt cx="4062" cy="2878"/>
          </a:xfrm>
        </p:grpSpPr>
        <p:sp>
          <p:nvSpPr>
            <p:cNvPr id="556053" name="Rectangle 21"/>
            <p:cNvSpPr>
              <a:spLocks noChangeArrowheads="1"/>
            </p:cNvSpPr>
            <p:nvPr/>
          </p:nvSpPr>
          <p:spPr bwMode="auto">
            <a:xfrm>
              <a:off x="3814" y="713"/>
              <a:ext cx="909" cy="466"/>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500" baseline="0"/>
                <a:t>Areva NP</a:t>
              </a:r>
              <a:r>
                <a:rPr lang="en-GB" sz="1500" b="0" baseline="0">
                  <a:latin typeface="Times New Roman" pitchFamily="18" charset="0"/>
                </a:rPr>
                <a:t>, </a:t>
              </a:r>
              <a:r>
                <a:rPr lang="en-GB" sz="1400" b="0" baseline="0"/>
                <a:t>Germany</a:t>
              </a:r>
            </a:p>
          </p:txBody>
        </p:sp>
        <p:sp>
          <p:nvSpPr>
            <p:cNvPr id="556037" name="Rectangle 5"/>
            <p:cNvSpPr>
              <a:spLocks noChangeArrowheads="1"/>
            </p:cNvSpPr>
            <p:nvPr/>
          </p:nvSpPr>
          <p:spPr bwMode="auto">
            <a:xfrm>
              <a:off x="661" y="1584"/>
              <a:ext cx="817" cy="465"/>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300" baseline="0"/>
                <a:t>ISTC, </a:t>
              </a:r>
              <a:br>
                <a:rPr lang="en-GB" sz="1300" baseline="0"/>
              </a:br>
              <a:r>
                <a:rPr lang="en-GB" sz="1400" b="0" baseline="0"/>
                <a:t>Moscow</a:t>
              </a:r>
            </a:p>
          </p:txBody>
        </p:sp>
        <p:sp>
          <p:nvSpPr>
            <p:cNvPr id="556038" name="Rectangle 6"/>
            <p:cNvSpPr>
              <a:spLocks noChangeArrowheads="1"/>
            </p:cNvSpPr>
            <p:nvPr/>
          </p:nvSpPr>
          <p:spPr bwMode="auto">
            <a:xfrm>
              <a:off x="1194" y="704"/>
              <a:ext cx="726" cy="466"/>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500" baseline="0"/>
                <a:t>FZK, </a:t>
              </a:r>
              <a:r>
                <a:rPr lang="en-GB" sz="1400" b="0" baseline="0"/>
                <a:t>Germany</a:t>
              </a:r>
            </a:p>
          </p:txBody>
        </p:sp>
        <p:sp>
          <p:nvSpPr>
            <p:cNvPr id="556039" name="Rectangle 7"/>
            <p:cNvSpPr>
              <a:spLocks noChangeArrowheads="1"/>
            </p:cNvSpPr>
            <p:nvPr/>
          </p:nvSpPr>
          <p:spPr bwMode="auto">
            <a:xfrm>
              <a:off x="1959" y="700"/>
              <a:ext cx="546" cy="468"/>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500" baseline="0"/>
                <a:t>IRSN,</a:t>
              </a:r>
            </a:p>
            <a:p>
              <a:r>
                <a:rPr lang="en-GB" sz="1400" b="0" baseline="0"/>
                <a:t>France</a:t>
              </a:r>
            </a:p>
          </p:txBody>
        </p:sp>
        <p:sp>
          <p:nvSpPr>
            <p:cNvPr id="556040" name="Rectangle 8"/>
            <p:cNvSpPr>
              <a:spLocks noChangeArrowheads="1"/>
            </p:cNvSpPr>
            <p:nvPr/>
          </p:nvSpPr>
          <p:spPr bwMode="auto">
            <a:xfrm>
              <a:off x="2554" y="700"/>
              <a:ext cx="637" cy="468"/>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500" baseline="0"/>
                <a:t>ITU, </a:t>
              </a:r>
            </a:p>
            <a:p>
              <a:r>
                <a:rPr lang="en-GB" sz="1400" b="0" baseline="0"/>
                <a:t>EU</a:t>
              </a:r>
            </a:p>
          </p:txBody>
        </p:sp>
        <p:sp>
          <p:nvSpPr>
            <p:cNvPr id="556041" name="Rectangle 9"/>
            <p:cNvSpPr>
              <a:spLocks noChangeArrowheads="1"/>
            </p:cNvSpPr>
            <p:nvPr/>
          </p:nvSpPr>
          <p:spPr bwMode="auto">
            <a:xfrm>
              <a:off x="3231" y="700"/>
              <a:ext cx="544" cy="468"/>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500" baseline="0"/>
                <a:t>CEA,</a:t>
              </a:r>
            </a:p>
            <a:p>
              <a:r>
                <a:rPr lang="en-GB" sz="1400" b="0" baseline="0"/>
                <a:t>France</a:t>
              </a:r>
            </a:p>
          </p:txBody>
        </p:sp>
        <p:sp>
          <p:nvSpPr>
            <p:cNvPr id="556042" name="Rectangle 10"/>
            <p:cNvSpPr>
              <a:spLocks noChangeArrowheads="1"/>
            </p:cNvSpPr>
            <p:nvPr/>
          </p:nvSpPr>
          <p:spPr bwMode="auto">
            <a:xfrm>
              <a:off x="1194" y="342"/>
              <a:ext cx="3391" cy="349"/>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pPr algn="ctr">
                <a:defRPr/>
              </a:pPr>
              <a:r>
                <a:rPr lang="en-GB" sz="1700" baseline="0"/>
                <a:t>Collaborators</a:t>
              </a:r>
            </a:p>
          </p:txBody>
        </p:sp>
        <p:sp>
          <p:nvSpPr>
            <p:cNvPr id="556043" name="Rectangle 11"/>
            <p:cNvSpPr>
              <a:spLocks noChangeArrowheads="1"/>
            </p:cNvSpPr>
            <p:nvPr/>
          </p:nvSpPr>
          <p:spPr bwMode="auto">
            <a:xfrm>
              <a:off x="2385" y="1588"/>
              <a:ext cx="1181" cy="348"/>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pPr algn="ctr">
                <a:defRPr/>
              </a:pPr>
              <a:r>
                <a:rPr lang="en-GB" sz="1500" baseline="0"/>
                <a:t>Steering committee</a:t>
              </a:r>
            </a:p>
          </p:txBody>
        </p:sp>
        <p:sp>
          <p:nvSpPr>
            <p:cNvPr id="556044" name="Rectangle 12"/>
            <p:cNvSpPr>
              <a:spLocks noChangeArrowheads="1"/>
            </p:cNvSpPr>
            <p:nvPr/>
          </p:nvSpPr>
          <p:spPr bwMode="auto">
            <a:xfrm>
              <a:off x="810" y="2230"/>
              <a:ext cx="3909" cy="349"/>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pPr algn="ctr"/>
              <a:r>
                <a:rPr lang="en-GB" sz="1500" baseline="0"/>
                <a:t>Operation Agent: A.P. Alexandrov RIT, </a:t>
              </a:r>
              <a:r>
                <a:rPr lang="en-GB" sz="1500" b="0" baseline="0"/>
                <a:t>Russia</a:t>
              </a:r>
            </a:p>
            <a:p>
              <a:pPr algn="ctr"/>
              <a:endParaRPr lang="en-GB" sz="1500" baseline="0"/>
            </a:p>
          </p:txBody>
        </p:sp>
        <p:sp>
          <p:nvSpPr>
            <p:cNvPr id="556045" name="Rectangle 13"/>
            <p:cNvSpPr>
              <a:spLocks noChangeArrowheads="1"/>
            </p:cNvSpPr>
            <p:nvPr/>
          </p:nvSpPr>
          <p:spPr bwMode="auto">
            <a:xfrm>
              <a:off x="680" y="1350"/>
              <a:ext cx="818" cy="234"/>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pPr>
                <a:defRPr/>
              </a:pPr>
              <a:r>
                <a:rPr lang="en-GB" sz="1500" baseline="0"/>
                <a:t>Coordinator </a:t>
              </a:r>
            </a:p>
          </p:txBody>
        </p:sp>
        <p:sp>
          <p:nvSpPr>
            <p:cNvPr id="556046" name="Line 14"/>
            <p:cNvSpPr>
              <a:spLocks noChangeShapeType="1"/>
            </p:cNvSpPr>
            <p:nvPr/>
          </p:nvSpPr>
          <p:spPr bwMode="auto">
            <a:xfrm>
              <a:off x="674" y="2080"/>
              <a:ext cx="91" cy="367"/>
            </a:xfrm>
            <a:prstGeom prst="line">
              <a:avLst/>
            </a:prstGeom>
            <a:noFill/>
            <a:ln w="9525">
              <a:solidFill>
                <a:srgbClr val="000000"/>
              </a:solidFill>
              <a:round/>
              <a:headEnd/>
              <a:tailEnd/>
            </a:ln>
            <a:effectLst>
              <a:outerShdw dist="107763" dir="18900000" algn="ctr" rotWithShape="0">
                <a:srgbClr val="808080"/>
              </a:outerShdw>
            </a:effectLst>
          </p:spPr>
          <p:txBody>
            <a:bodyPr/>
            <a:lstStyle/>
            <a:p>
              <a:pPr>
                <a:defRPr/>
              </a:pPr>
              <a:endParaRPr lang="ru-RU" baseline="0"/>
            </a:p>
          </p:txBody>
        </p:sp>
        <p:sp>
          <p:nvSpPr>
            <p:cNvPr id="556047" name="Line 15"/>
            <p:cNvSpPr>
              <a:spLocks noChangeShapeType="1"/>
            </p:cNvSpPr>
            <p:nvPr/>
          </p:nvSpPr>
          <p:spPr bwMode="auto">
            <a:xfrm flipH="1">
              <a:off x="3221" y="1201"/>
              <a:ext cx="354" cy="301"/>
            </a:xfrm>
            <a:prstGeom prst="line">
              <a:avLst/>
            </a:prstGeom>
            <a:noFill/>
            <a:ln w="9525">
              <a:solidFill>
                <a:srgbClr val="000000"/>
              </a:solidFill>
              <a:round/>
              <a:headEnd/>
              <a:tailEnd/>
            </a:ln>
            <a:effectLst>
              <a:outerShdw dist="107763" dir="18900000" algn="ctr" rotWithShape="0">
                <a:srgbClr val="808080"/>
              </a:outerShdw>
            </a:effectLst>
          </p:spPr>
          <p:txBody>
            <a:bodyPr/>
            <a:lstStyle/>
            <a:p>
              <a:pPr>
                <a:defRPr/>
              </a:pPr>
              <a:endParaRPr lang="ru-RU" baseline="0"/>
            </a:p>
          </p:txBody>
        </p:sp>
        <p:sp>
          <p:nvSpPr>
            <p:cNvPr id="556048" name="Line 16"/>
            <p:cNvSpPr>
              <a:spLocks noChangeShapeType="1"/>
            </p:cNvSpPr>
            <p:nvPr/>
          </p:nvSpPr>
          <p:spPr bwMode="auto">
            <a:xfrm>
              <a:off x="2726" y="1200"/>
              <a:ext cx="143" cy="340"/>
            </a:xfrm>
            <a:prstGeom prst="line">
              <a:avLst/>
            </a:prstGeom>
            <a:noFill/>
            <a:ln w="9525">
              <a:solidFill>
                <a:srgbClr val="000000"/>
              </a:solidFill>
              <a:round/>
              <a:headEnd/>
              <a:tailEnd/>
            </a:ln>
            <a:effectLst>
              <a:outerShdw dist="107763" dir="18900000" algn="ctr" rotWithShape="0">
                <a:srgbClr val="808080"/>
              </a:outerShdw>
            </a:effectLst>
          </p:spPr>
          <p:txBody>
            <a:bodyPr/>
            <a:lstStyle/>
            <a:p>
              <a:pPr>
                <a:defRPr/>
              </a:pPr>
              <a:endParaRPr lang="ru-RU" baseline="0"/>
            </a:p>
          </p:txBody>
        </p:sp>
        <p:sp>
          <p:nvSpPr>
            <p:cNvPr id="556049" name="Line 17"/>
            <p:cNvSpPr>
              <a:spLocks noChangeShapeType="1"/>
            </p:cNvSpPr>
            <p:nvPr/>
          </p:nvSpPr>
          <p:spPr bwMode="auto">
            <a:xfrm flipH="1">
              <a:off x="3638" y="1230"/>
              <a:ext cx="817" cy="482"/>
            </a:xfrm>
            <a:prstGeom prst="line">
              <a:avLst/>
            </a:prstGeom>
            <a:noFill/>
            <a:ln w="9525">
              <a:solidFill>
                <a:srgbClr val="000000"/>
              </a:solidFill>
              <a:round/>
              <a:headEnd/>
              <a:tailEnd/>
            </a:ln>
            <a:effectLst>
              <a:outerShdw dist="107763" dir="18900000" algn="ctr" rotWithShape="0">
                <a:srgbClr val="808080"/>
              </a:outerShdw>
            </a:effectLst>
          </p:spPr>
          <p:txBody>
            <a:bodyPr/>
            <a:lstStyle/>
            <a:p>
              <a:pPr>
                <a:defRPr/>
              </a:pPr>
              <a:endParaRPr lang="ru-RU" baseline="0"/>
            </a:p>
          </p:txBody>
        </p:sp>
        <p:sp>
          <p:nvSpPr>
            <p:cNvPr id="556050" name="Line 18"/>
            <p:cNvSpPr>
              <a:spLocks noChangeShapeType="1"/>
            </p:cNvSpPr>
            <p:nvPr/>
          </p:nvSpPr>
          <p:spPr bwMode="auto">
            <a:xfrm>
              <a:off x="1430" y="1199"/>
              <a:ext cx="936" cy="473"/>
            </a:xfrm>
            <a:prstGeom prst="line">
              <a:avLst/>
            </a:prstGeom>
            <a:noFill/>
            <a:ln w="9525">
              <a:solidFill>
                <a:srgbClr val="000000"/>
              </a:solidFill>
              <a:round/>
              <a:headEnd/>
              <a:tailEnd/>
            </a:ln>
            <a:effectLst>
              <a:outerShdw dist="107763" dir="18900000" algn="ctr" rotWithShape="0">
                <a:srgbClr val="808080"/>
              </a:outerShdw>
            </a:effectLst>
          </p:spPr>
          <p:txBody>
            <a:bodyPr/>
            <a:lstStyle/>
            <a:p>
              <a:pPr>
                <a:defRPr/>
              </a:pPr>
              <a:endParaRPr lang="ru-RU" baseline="0"/>
            </a:p>
          </p:txBody>
        </p:sp>
        <p:sp>
          <p:nvSpPr>
            <p:cNvPr id="556051" name="Line 19"/>
            <p:cNvSpPr>
              <a:spLocks noChangeShapeType="1"/>
            </p:cNvSpPr>
            <p:nvPr/>
          </p:nvSpPr>
          <p:spPr bwMode="auto">
            <a:xfrm>
              <a:off x="2861" y="1961"/>
              <a:ext cx="0" cy="269"/>
            </a:xfrm>
            <a:prstGeom prst="line">
              <a:avLst/>
            </a:prstGeom>
            <a:noFill/>
            <a:ln w="9525">
              <a:solidFill>
                <a:srgbClr val="000000"/>
              </a:solidFill>
              <a:round/>
              <a:headEnd/>
              <a:tailEnd/>
            </a:ln>
            <a:effectLst>
              <a:outerShdw dist="107763" dir="18900000" algn="ctr" rotWithShape="0">
                <a:srgbClr val="808080"/>
              </a:outerShdw>
            </a:effectLst>
          </p:spPr>
          <p:txBody>
            <a:bodyPr/>
            <a:lstStyle/>
            <a:p>
              <a:pPr>
                <a:defRPr/>
              </a:pPr>
              <a:endParaRPr lang="ru-RU" baseline="0"/>
            </a:p>
          </p:txBody>
        </p:sp>
        <p:sp>
          <p:nvSpPr>
            <p:cNvPr id="556052" name="Line 20"/>
            <p:cNvSpPr>
              <a:spLocks noChangeShapeType="1"/>
            </p:cNvSpPr>
            <p:nvPr/>
          </p:nvSpPr>
          <p:spPr bwMode="auto">
            <a:xfrm flipH="1">
              <a:off x="828" y="682"/>
              <a:ext cx="336" cy="619"/>
            </a:xfrm>
            <a:prstGeom prst="line">
              <a:avLst/>
            </a:prstGeom>
            <a:noFill/>
            <a:ln w="9525">
              <a:solidFill>
                <a:srgbClr val="000000"/>
              </a:solidFill>
              <a:round/>
              <a:headEnd/>
              <a:tailEnd/>
            </a:ln>
            <a:effectLst>
              <a:outerShdw dist="107763" dir="18900000" algn="ctr" rotWithShape="0">
                <a:srgbClr val="808080"/>
              </a:outerShdw>
            </a:effectLst>
          </p:spPr>
          <p:txBody>
            <a:bodyPr/>
            <a:lstStyle/>
            <a:p>
              <a:pPr>
                <a:defRPr/>
              </a:pPr>
              <a:endParaRPr lang="ru-RU" baseline="0"/>
            </a:p>
          </p:txBody>
        </p:sp>
        <p:sp>
          <p:nvSpPr>
            <p:cNvPr id="556054" name="Line 22"/>
            <p:cNvSpPr>
              <a:spLocks noChangeShapeType="1"/>
            </p:cNvSpPr>
            <p:nvPr/>
          </p:nvSpPr>
          <p:spPr bwMode="auto">
            <a:xfrm>
              <a:off x="2124" y="1178"/>
              <a:ext cx="408" cy="375"/>
            </a:xfrm>
            <a:prstGeom prst="line">
              <a:avLst/>
            </a:prstGeom>
            <a:noFill/>
            <a:ln w="9525">
              <a:solidFill>
                <a:srgbClr val="000000"/>
              </a:solidFill>
              <a:round/>
              <a:headEnd/>
              <a:tailEnd/>
            </a:ln>
            <a:effectLst>
              <a:outerShdw dist="107763" dir="18900000" algn="ctr" rotWithShape="0">
                <a:srgbClr val="808080"/>
              </a:outerShdw>
            </a:effectLst>
          </p:spPr>
          <p:txBody>
            <a:bodyPr/>
            <a:lstStyle/>
            <a:p>
              <a:pPr>
                <a:defRPr/>
              </a:pPr>
              <a:endParaRPr lang="ru-RU" baseline="0"/>
            </a:p>
          </p:txBody>
        </p:sp>
        <p:sp>
          <p:nvSpPr>
            <p:cNvPr id="556056" name="Rectangle 24"/>
            <p:cNvSpPr>
              <a:spLocks noChangeArrowheads="1"/>
            </p:cNvSpPr>
            <p:nvPr/>
          </p:nvSpPr>
          <p:spPr bwMode="auto">
            <a:xfrm>
              <a:off x="811" y="2559"/>
              <a:ext cx="623" cy="468"/>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500" baseline="0"/>
                <a:t>IVTAN,</a:t>
              </a:r>
            </a:p>
            <a:p>
              <a:r>
                <a:rPr lang="en-GB" sz="1400" b="0" baseline="0"/>
                <a:t>Russia</a:t>
              </a:r>
            </a:p>
          </p:txBody>
        </p:sp>
        <p:sp>
          <p:nvSpPr>
            <p:cNvPr id="556057" name="Rectangle 25"/>
            <p:cNvSpPr>
              <a:spLocks noChangeArrowheads="1"/>
            </p:cNvSpPr>
            <p:nvPr/>
          </p:nvSpPr>
          <p:spPr bwMode="auto">
            <a:xfrm>
              <a:off x="3664" y="2589"/>
              <a:ext cx="1053" cy="631"/>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500" baseline="0"/>
                <a:t>SPb State Electrotechnical University,</a:t>
              </a:r>
              <a:r>
                <a:rPr lang="en-GB" sz="1500" b="0" baseline="0"/>
                <a:t> </a:t>
              </a:r>
            </a:p>
            <a:p>
              <a:r>
                <a:rPr lang="en-GB" sz="1400" b="0" baseline="0"/>
                <a:t>Russia</a:t>
              </a:r>
            </a:p>
          </p:txBody>
        </p:sp>
        <p:sp>
          <p:nvSpPr>
            <p:cNvPr id="556067" name="Rectangle 35"/>
            <p:cNvSpPr>
              <a:spLocks noChangeArrowheads="1"/>
            </p:cNvSpPr>
            <p:nvPr/>
          </p:nvSpPr>
          <p:spPr bwMode="auto">
            <a:xfrm>
              <a:off x="2100" y="2587"/>
              <a:ext cx="1081" cy="599"/>
            </a:xfrm>
            <a:prstGeom prst="rect">
              <a:avLst/>
            </a:prstGeom>
            <a:gradFill rotWithShape="0">
              <a:gsLst>
                <a:gs pos="0">
                  <a:srgbClr val="FFFFFF"/>
                </a:gs>
                <a:gs pos="100000">
                  <a:srgbClr val="DDDDDD"/>
                </a:gs>
              </a:gsLst>
              <a:path path="shape">
                <a:fillToRect l="50000" t="50000" r="50000" b="50000"/>
              </a:path>
            </a:gradFill>
            <a:ln w="9525">
              <a:solidFill>
                <a:srgbClr val="000000"/>
              </a:solidFill>
              <a:miter lim="800000"/>
              <a:headEnd/>
              <a:tailEnd/>
            </a:ln>
            <a:effectLst>
              <a:outerShdw dist="107763" dir="18900000" algn="ctr" rotWithShape="0">
                <a:srgbClr val="808080"/>
              </a:outerShdw>
            </a:effectLst>
          </p:spPr>
          <p:txBody>
            <a:bodyPr lIns="91379" tIns="45691" rIns="91379" bIns="45691"/>
            <a:lstStyle/>
            <a:p>
              <a:r>
                <a:rPr lang="en-GB" sz="1500" baseline="0"/>
                <a:t>SPb State </a:t>
              </a:r>
            </a:p>
            <a:p>
              <a:r>
                <a:rPr lang="en-GB" sz="1500" baseline="0"/>
                <a:t>Technological University</a:t>
              </a:r>
              <a:r>
                <a:rPr lang="en-GB" sz="1300" b="0" baseline="0"/>
                <a:t>, </a:t>
              </a:r>
              <a:r>
                <a:rPr lang="en-GB" sz="1400" b="0" baseline="0"/>
                <a:t>Russia</a:t>
              </a:r>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45B12D59-6DBB-47CE-A525-A8B7384D8AA1}" type="slidenum">
              <a:rPr lang="en-GB"/>
              <a:pPr/>
              <a:t>30</a:t>
            </a:fld>
            <a:endParaRPr lang="en-GB"/>
          </a:p>
        </p:txBody>
      </p:sp>
      <p:pic>
        <p:nvPicPr>
          <p:cNvPr id="879618" name="Рисунок 32" descr="Безимени-1.png"/>
          <p:cNvPicPr>
            <a:picLocks noChangeAspect="1"/>
          </p:cNvPicPr>
          <p:nvPr/>
        </p:nvPicPr>
        <p:blipFill>
          <a:blip r:embed="rId3">
            <a:extLst>
              <a:ext uri="{28A0092B-C50C-407E-A947-70E740481C1C}">
                <a14:useLocalDpi xmlns:a14="http://schemas.microsoft.com/office/drawing/2010/main" val="0"/>
              </a:ext>
            </a:extLst>
          </a:blip>
          <a:srcRect b="15517"/>
          <a:stretch>
            <a:fillRect/>
          </a:stretch>
        </p:blipFill>
        <p:spPr bwMode="auto">
          <a:xfrm>
            <a:off x="722313" y="1597025"/>
            <a:ext cx="11430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21" name="Text Box 117"/>
          <p:cNvSpPr txBox="1">
            <a:spLocks noChangeArrowheads="1"/>
          </p:cNvSpPr>
          <p:nvPr/>
        </p:nvSpPr>
        <p:spPr bwMode="auto">
          <a:xfrm>
            <a:off x="433388" y="831850"/>
            <a:ext cx="84899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endParaRPr lang="en-US" baseline="0">
              <a:solidFill>
                <a:srgbClr val="800000"/>
              </a:solidFill>
              <a:latin typeface="Arial" pitchFamily="34" charset="0"/>
            </a:endParaRPr>
          </a:p>
          <a:p>
            <a:pPr>
              <a:buFont typeface="Wingdings" pitchFamily="2" charset="2"/>
              <a:buChar char="ü"/>
            </a:pPr>
            <a:endParaRPr lang="en-US" baseline="0">
              <a:solidFill>
                <a:srgbClr val="800000"/>
              </a:solidFill>
              <a:latin typeface="Arial" pitchFamily="34" charset="0"/>
            </a:endParaRPr>
          </a:p>
          <a:p>
            <a:endParaRPr lang="en-US" baseline="0">
              <a:solidFill>
                <a:srgbClr val="800000"/>
              </a:solidFill>
              <a:latin typeface="Arial" pitchFamily="34" charset="0"/>
            </a:endParaRPr>
          </a:p>
        </p:txBody>
      </p:sp>
      <p:grpSp>
        <p:nvGrpSpPr>
          <p:cNvPr id="879623" name="Группа 63"/>
          <p:cNvGrpSpPr>
            <a:grpSpLocks/>
          </p:cNvGrpSpPr>
          <p:nvPr/>
        </p:nvGrpSpPr>
        <p:grpSpPr bwMode="auto">
          <a:xfrm>
            <a:off x="1757363" y="3562350"/>
            <a:ext cx="746125" cy="404813"/>
            <a:chOff x="1757363" y="3562350"/>
            <a:chExt cx="745994" cy="404621"/>
          </a:xfrm>
        </p:grpSpPr>
        <p:cxnSp>
          <p:nvCxnSpPr>
            <p:cNvPr id="28" name="Прямая соединительная линия 27"/>
            <p:cNvCxnSpPr/>
            <p:nvPr/>
          </p:nvCxnSpPr>
          <p:spPr>
            <a:xfrm>
              <a:off x="1866881" y="3562350"/>
              <a:ext cx="498387" cy="0"/>
            </a:xfrm>
            <a:prstGeom prst="line">
              <a:avLst/>
            </a:prstGeom>
            <a:ln>
              <a:solidFill>
                <a:schemeClr val="tx1">
                  <a:lumMod val="95000"/>
                  <a:lumOff val="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79625" name="TextBox 10"/>
            <p:cNvSpPr txBox="1">
              <a:spLocks noChangeArrowheads="1"/>
            </p:cNvSpPr>
            <p:nvPr/>
          </p:nvSpPr>
          <p:spPr bwMode="auto">
            <a:xfrm>
              <a:off x="1757363" y="3597639"/>
              <a:ext cx="745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ru-RU" sz="1800" baseline="0">
                  <a:latin typeface="Arial" pitchFamily="34" charset="0"/>
                </a:rPr>
                <a:t>1 </a:t>
              </a:r>
              <a:r>
                <a:rPr lang="en-US" sz="1800" baseline="0">
                  <a:latin typeface="Arial" pitchFamily="34" charset="0"/>
                  <a:sym typeface="Symbol" pitchFamily="18" charset="2"/>
                </a:rPr>
                <a:t>s</a:t>
              </a:r>
              <a:r>
                <a:rPr lang="en-US" sz="1800" baseline="0">
                  <a:latin typeface="Arial" pitchFamily="34" charset="0"/>
                </a:rPr>
                <a:t>m</a:t>
              </a:r>
              <a:endParaRPr lang="ru-RU" sz="1800" baseline="0">
                <a:latin typeface="Arial" pitchFamily="34" charset="0"/>
              </a:endParaRPr>
            </a:p>
          </p:txBody>
        </p:sp>
      </p:grpSp>
      <p:sp>
        <p:nvSpPr>
          <p:cNvPr id="879626" name="Прямоугольник 39"/>
          <p:cNvSpPr>
            <a:spLocks noChangeArrowheads="1"/>
          </p:cNvSpPr>
          <p:nvPr/>
        </p:nvSpPr>
        <p:spPr bwMode="auto">
          <a:xfrm>
            <a:off x="963613" y="1698625"/>
            <a:ext cx="284162" cy="284163"/>
          </a:xfrm>
          <a:prstGeom prst="rect">
            <a:avLst/>
          </a:prstGeom>
          <a:solidFill>
            <a:schemeClr val="accent1">
              <a:alpha val="39999"/>
            </a:schemeClr>
          </a:solidFill>
          <a:ln w="25400" algn="ctr">
            <a:solidFill>
              <a:srgbClr val="FFFF00"/>
            </a:solidFill>
            <a:miter lim="800000"/>
            <a:headEnd/>
            <a:tailEnd/>
          </a:ln>
        </p:spPr>
        <p:txBody>
          <a:bodyPr anchor="ctr"/>
          <a:lstStyle/>
          <a:p>
            <a:pPr algn="ctr"/>
            <a:endParaRPr lang="ru-RU" sz="1800" baseline="0">
              <a:solidFill>
                <a:srgbClr val="FFFFFF"/>
              </a:solidFill>
            </a:endParaRPr>
          </a:p>
        </p:txBody>
      </p:sp>
      <p:cxnSp>
        <p:nvCxnSpPr>
          <p:cNvPr id="879627" name="Прямая со стрелкой 40"/>
          <p:cNvCxnSpPr>
            <a:cxnSpLocks noChangeShapeType="1"/>
            <a:stCxn id="879626" idx="3"/>
          </p:cNvCxnSpPr>
          <p:nvPr/>
        </p:nvCxnSpPr>
        <p:spPr bwMode="auto">
          <a:xfrm>
            <a:off x="1247775" y="1841500"/>
            <a:ext cx="1441450" cy="703263"/>
          </a:xfrm>
          <a:prstGeom prst="straightConnector1">
            <a:avLst/>
          </a:prstGeom>
          <a:noFill/>
          <a:ln w="127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879628" name="Rectangle 15"/>
          <p:cNvSpPr>
            <a:spLocks noChangeArrowheads="1"/>
          </p:cNvSpPr>
          <p:nvPr/>
        </p:nvSpPr>
        <p:spPr bwMode="auto">
          <a:xfrm>
            <a:off x="0" y="3600450"/>
            <a:ext cx="2433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nchor="ctr">
            <a:spAutoFit/>
          </a:bodyPr>
          <a:lstStyle/>
          <a:p>
            <a:pPr algn="ctr" defTabSz="762000"/>
            <a:r>
              <a:rPr lang="ru-RU" sz="1800" baseline="0">
                <a:solidFill>
                  <a:srgbClr val="000099"/>
                </a:solidFill>
                <a:sym typeface="Symbol" pitchFamily="18" charset="2"/>
              </a:rPr>
              <a:t> </a:t>
            </a:r>
          </a:p>
          <a:p>
            <a:pPr algn="ctr" defTabSz="762000"/>
            <a:r>
              <a:rPr lang="en-US" sz="1800" baseline="0">
                <a:solidFill>
                  <a:srgbClr val="000099"/>
                </a:solidFill>
              </a:rPr>
              <a:t>ingot</a:t>
            </a:r>
            <a:endParaRPr lang="en-GB" sz="1800" baseline="0">
              <a:solidFill>
                <a:srgbClr val="000099"/>
              </a:solidFill>
            </a:endParaRPr>
          </a:p>
        </p:txBody>
      </p:sp>
      <p:pic>
        <p:nvPicPr>
          <p:cNvPr id="879629" name="Рисунок 31" descr="1.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9225" y="1279525"/>
            <a:ext cx="25320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9630" name="Рисунок 39" descr="1-1-1`.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6738" y="688975"/>
            <a:ext cx="23685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31" name="Прямоугольник 39"/>
          <p:cNvSpPr>
            <a:spLocks noChangeArrowheads="1"/>
          </p:cNvSpPr>
          <p:nvPr/>
        </p:nvSpPr>
        <p:spPr bwMode="auto">
          <a:xfrm>
            <a:off x="4130675" y="2362200"/>
            <a:ext cx="252413" cy="252413"/>
          </a:xfrm>
          <a:prstGeom prst="rect">
            <a:avLst/>
          </a:prstGeom>
          <a:solidFill>
            <a:schemeClr val="accent1">
              <a:alpha val="39999"/>
            </a:schemeClr>
          </a:solidFill>
          <a:ln w="25400" algn="ctr">
            <a:solidFill>
              <a:srgbClr val="FFFF00"/>
            </a:solidFill>
            <a:miter lim="800000"/>
            <a:headEnd/>
            <a:tailEnd/>
          </a:ln>
        </p:spPr>
        <p:txBody>
          <a:bodyPr anchor="ctr"/>
          <a:lstStyle/>
          <a:p>
            <a:pPr algn="ctr"/>
            <a:endParaRPr lang="ru-RU" sz="1800" baseline="0">
              <a:solidFill>
                <a:srgbClr val="FFFFFF"/>
              </a:solidFill>
            </a:endParaRPr>
          </a:p>
        </p:txBody>
      </p:sp>
      <p:cxnSp>
        <p:nvCxnSpPr>
          <p:cNvPr id="879632" name="Прямая со стрелкой 40"/>
          <p:cNvCxnSpPr>
            <a:cxnSpLocks noChangeShapeType="1"/>
            <a:stCxn id="879631" idx="3"/>
            <a:endCxn id="879630" idx="1"/>
          </p:cNvCxnSpPr>
          <p:nvPr/>
        </p:nvCxnSpPr>
        <p:spPr bwMode="auto">
          <a:xfrm flipV="1">
            <a:off x="4395788" y="1873250"/>
            <a:ext cx="1250950" cy="615950"/>
          </a:xfrm>
          <a:prstGeom prst="straightConnector1">
            <a:avLst/>
          </a:prstGeom>
          <a:noFill/>
          <a:ln w="12700" algn="ctr">
            <a:solidFill>
              <a:schemeClr val="accent2"/>
            </a:solidFill>
            <a:round/>
            <a:headEnd/>
            <a:tailEnd type="arrow" w="med" len="med"/>
          </a:ln>
          <a:extLst>
            <a:ext uri="{909E8E84-426E-40DD-AFC4-6F175D3DCCD1}">
              <a14:hiddenFill xmlns:a14="http://schemas.microsoft.com/office/drawing/2010/main">
                <a:noFill/>
              </a14:hiddenFill>
            </a:ext>
          </a:extLst>
        </p:spPr>
      </p:cxnSp>
      <p:pic>
        <p:nvPicPr>
          <p:cNvPr id="879633" name="Рисунок 44" descr="1-3-1.bmp"/>
          <p:cNvPicPr>
            <a:picLocks noChangeAspect="1"/>
          </p:cNvPicPr>
          <p:nvPr/>
        </p:nvPicPr>
        <p:blipFill>
          <a:blip r:embed="rId6" cstate="print">
            <a:lum bright="-10000" contrast="30000"/>
            <a:extLst>
              <a:ext uri="{28A0092B-C50C-407E-A947-70E740481C1C}">
                <a14:useLocalDpi xmlns:a14="http://schemas.microsoft.com/office/drawing/2010/main" val="0"/>
              </a:ext>
            </a:extLst>
          </a:blip>
          <a:srcRect/>
          <a:stretch>
            <a:fillRect/>
          </a:stretch>
        </p:blipFill>
        <p:spPr bwMode="auto">
          <a:xfrm>
            <a:off x="5832475" y="3649663"/>
            <a:ext cx="165576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34" name="Прямоугольник 39"/>
          <p:cNvSpPr>
            <a:spLocks noChangeArrowheads="1"/>
          </p:cNvSpPr>
          <p:nvPr/>
        </p:nvSpPr>
        <p:spPr bwMode="auto">
          <a:xfrm>
            <a:off x="4219575" y="2901950"/>
            <a:ext cx="252413" cy="252413"/>
          </a:xfrm>
          <a:prstGeom prst="rect">
            <a:avLst/>
          </a:prstGeom>
          <a:solidFill>
            <a:schemeClr val="accent1">
              <a:alpha val="39999"/>
            </a:schemeClr>
          </a:solidFill>
          <a:ln w="25400" algn="ctr">
            <a:solidFill>
              <a:srgbClr val="FFFF00"/>
            </a:solidFill>
            <a:miter lim="800000"/>
            <a:headEnd/>
            <a:tailEnd/>
          </a:ln>
        </p:spPr>
        <p:txBody>
          <a:bodyPr anchor="ctr"/>
          <a:lstStyle/>
          <a:p>
            <a:pPr algn="ctr"/>
            <a:endParaRPr lang="ru-RU" sz="1800" baseline="0">
              <a:solidFill>
                <a:srgbClr val="FFFFFF"/>
              </a:solidFill>
            </a:endParaRPr>
          </a:p>
        </p:txBody>
      </p:sp>
      <p:cxnSp>
        <p:nvCxnSpPr>
          <p:cNvPr id="879635" name="Прямая со стрелкой 40"/>
          <p:cNvCxnSpPr>
            <a:cxnSpLocks noChangeShapeType="1"/>
            <a:stCxn id="879634" idx="3"/>
            <a:endCxn id="879633" idx="1"/>
          </p:cNvCxnSpPr>
          <p:nvPr/>
        </p:nvCxnSpPr>
        <p:spPr bwMode="auto">
          <a:xfrm>
            <a:off x="4484688" y="3028950"/>
            <a:ext cx="1347787" cy="1447800"/>
          </a:xfrm>
          <a:prstGeom prst="straightConnector1">
            <a:avLst/>
          </a:prstGeom>
          <a:noFill/>
          <a:ln w="12700" algn="ctr">
            <a:solidFill>
              <a:schemeClr val="accent2"/>
            </a:solidFill>
            <a:round/>
            <a:headEnd/>
            <a:tailEnd type="arrow" w="med" len="med"/>
          </a:ln>
          <a:extLst>
            <a:ext uri="{909E8E84-426E-40DD-AFC4-6F175D3DCCD1}">
              <a14:hiddenFill xmlns:a14="http://schemas.microsoft.com/office/drawing/2010/main">
                <a:noFill/>
              </a14:hiddenFill>
            </a:ext>
          </a:extLst>
        </p:spPr>
      </p:cxnSp>
      <p:pic>
        <p:nvPicPr>
          <p:cNvPr id="879636" name="Рисунок 51" descr="1-4-1.bmp"/>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5225" y="4192588"/>
            <a:ext cx="1865313"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37" name="Прямоугольник 39"/>
          <p:cNvSpPr>
            <a:spLocks noChangeArrowheads="1"/>
          </p:cNvSpPr>
          <p:nvPr/>
        </p:nvSpPr>
        <p:spPr bwMode="auto">
          <a:xfrm>
            <a:off x="3619500" y="2825750"/>
            <a:ext cx="252413" cy="252413"/>
          </a:xfrm>
          <a:prstGeom prst="rect">
            <a:avLst/>
          </a:prstGeom>
          <a:solidFill>
            <a:schemeClr val="accent1">
              <a:alpha val="39999"/>
            </a:schemeClr>
          </a:solidFill>
          <a:ln w="25400" algn="ctr">
            <a:solidFill>
              <a:srgbClr val="FFFF00"/>
            </a:solidFill>
            <a:miter lim="800000"/>
            <a:headEnd/>
            <a:tailEnd/>
          </a:ln>
        </p:spPr>
        <p:txBody>
          <a:bodyPr anchor="ctr"/>
          <a:lstStyle/>
          <a:p>
            <a:pPr algn="ctr"/>
            <a:endParaRPr lang="ru-RU" sz="1800" baseline="0">
              <a:solidFill>
                <a:srgbClr val="FFFFFF"/>
              </a:solidFill>
            </a:endParaRPr>
          </a:p>
        </p:txBody>
      </p:sp>
      <p:cxnSp>
        <p:nvCxnSpPr>
          <p:cNvPr id="879638" name="Прямая со стрелкой 40"/>
          <p:cNvCxnSpPr>
            <a:cxnSpLocks noChangeShapeType="1"/>
            <a:stCxn id="879637" idx="1"/>
            <a:endCxn id="879636" idx="0"/>
          </p:cNvCxnSpPr>
          <p:nvPr/>
        </p:nvCxnSpPr>
        <p:spPr bwMode="auto">
          <a:xfrm flipH="1">
            <a:off x="2098675" y="2952750"/>
            <a:ext cx="1508125" cy="1239838"/>
          </a:xfrm>
          <a:prstGeom prst="straightConnector1">
            <a:avLst/>
          </a:prstGeom>
          <a:noFill/>
          <a:ln w="12700" algn="ctr">
            <a:solidFill>
              <a:schemeClr val="accent2"/>
            </a:solidFill>
            <a:round/>
            <a:headEnd/>
            <a:tailEnd type="arrow" w="med" len="med"/>
          </a:ln>
          <a:extLst>
            <a:ext uri="{909E8E84-426E-40DD-AFC4-6F175D3DCCD1}">
              <a14:hiddenFill xmlns:a14="http://schemas.microsoft.com/office/drawing/2010/main">
                <a:noFill/>
              </a14:hiddenFill>
            </a:ext>
          </a:extLst>
        </p:spPr>
      </p:cxnSp>
      <p:grpSp>
        <p:nvGrpSpPr>
          <p:cNvPr id="879639" name="Группа 65"/>
          <p:cNvGrpSpPr>
            <a:grpSpLocks/>
          </p:cNvGrpSpPr>
          <p:nvPr/>
        </p:nvGrpSpPr>
        <p:grpSpPr bwMode="auto">
          <a:xfrm>
            <a:off x="4391025" y="3897313"/>
            <a:ext cx="1036638" cy="404812"/>
            <a:chOff x="1612063" y="3562350"/>
            <a:chExt cx="1036594" cy="404621"/>
          </a:xfrm>
        </p:grpSpPr>
        <p:cxnSp>
          <p:nvCxnSpPr>
            <p:cNvPr id="67" name="Прямая соединительная линия 66"/>
            <p:cNvCxnSpPr/>
            <p:nvPr/>
          </p:nvCxnSpPr>
          <p:spPr>
            <a:xfrm>
              <a:off x="1867640" y="3562350"/>
              <a:ext cx="498454" cy="0"/>
            </a:xfrm>
            <a:prstGeom prst="line">
              <a:avLst/>
            </a:prstGeom>
            <a:ln>
              <a:solidFill>
                <a:schemeClr val="tx1">
                  <a:lumMod val="95000"/>
                  <a:lumOff val="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79641" name="TextBox 10"/>
            <p:cNvSpPr txBox="1">
              <a:spLocks noChangeArrowheads="1"/>
            </p:cNvSpPr>
            <p:nvPr/>
          </p:nvSpPr>
          <p:spPr bwMode="auto">
            <a:xfrm>
              <a:off x="1612063" y="3597639"/>
              <a:ext cx="1036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800" baseline="0">
                  <a:latin typeface="Arial" pitchFamily="34" charset="0"/>
                </a:rPr>
                <a:t>250</a:t>
              </a:r>
              <a:r>
                <a:rPr lang="ru-RU" sz="1800" baseline="0">
                  <a:latin typeface="Arial" pitchFamily="34" charset="0"/>
                </a:rPr>
                <a:t> </a:t>
              </a:r>
              <a:r>
                <a:rPr lang="en-US" sz="1800" baseline="0">
                  <a:latin typeface="Arial" pitchFamily="34" charset="0"/>
                  <a:sym typeface="Symbol" pitchFamily="18" charset="2"/>
                </a:rPr>
                <a:t></a:t>
              </a:r>
              <a:r>
                <a:rPr lang="en-US" sz="1800" baseline="0">
                  <a:latin typeface="Arial" pitchFamily="34" charset="0"/>
                </a:rPr>
                <a:t>m</a:t>
              </a:r>
              <a:endParaRPr lang="ru-RU" sz="1800" baseline="0">
                <a:latin typeface="Arial" pitchFamily="34" charset="0"/>
              </a:endParaRPr>
            </a:p>
          </p:txBody>
        </p:sp>
      </p:grpSp>
      <p:grpSp>
        <p:nvGrpSpPr>
          <p:cNvPr id="879642" name="Группа 68"/>
          <p:cNvGrpSpPr>
            <a:grpSpLocks/>
          </p:cNvGrpSpPr>
          <p:nvPr/>
        </p:nvGrpSpPr>
        <p:grpSpPr bwMode="auto">
          <a:xfrm>
            <a:off x="2006600" y="6119813"/>
            <a:ext cx="1036638" cy="401637"/>
            <a:chOff x="1612063" y="3562350"/>
            <a:chExt cx="1036594" cy="401448"/>
          </a:xfrm>
        </p:grpSpPr>
        <p:cxnSp>
          <p:nvCxnSpPr>
            <p:cNvPr id="70" name="Прямая соединительная линия 69"/>
            <p:cNvCxnSpPr/>
            <p:nvPr/>
          </p:nvCxnSpPr>
          <p:spPr>
            <a:xfrm>
              <a:off x="1867640" y="3562350"/>
              <a:ext cx="498454" cy="0"/>
            </a:xfrm>
            <a:prstGeom prst="line">
              <a:avLst/>
            </a:prstGeom>
            <a:ln>
              <a:solidFill>
                <a:schemeClr val="tx1">
                  <a:lumMod val="95000"/>
                  <a:lumOff val="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79644" name="TextBox 10"/>
            <p:cNvSpPr txBox="1">
              <a:spLocks noChangeArrowheads="1"/>
            </p:cNvSpPr>
            <p:nvPr/>
          </p:nvSpPr>
          <p:spPr bwMode="auto">
            <a:xfrm>
              <a:off x="1612063" y="3597258"/>
              <a:ext cx="1036594" cy="36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800" baseline="0">
                  <a:latin typeface="Arial" pitchFamily="34" charset="0"/>
                </a:rPr>
                <a:t>6</a:t>
              </a:r>
              <a:r>
                <a:rPr lang="ru-RU" sz="1800" baseline="0">
                  <a:latin typeface="Arial" pitchFamily="34" charset="0"/>
                </a:rPr>
                <a:t> </a:t>
              </a:r>
              <a:r>
                <a:rPr lang="en-US" sz="1800" baseline="0">
                  <a:latin typeface="Arial" pitchFamily="34" charset="0"/>
                  <a:sym typeface="Symbol" pitchFamily="18" charset="2"/>
                </a:rPr>
                <a:t></a:t>
              </a:r>
              <a:r>
                <a:rPr lang="en-US" sz="1800" baseline="0">
                  <a:latin typeface="Arial" pitchFamily="34" charset="0"/>
                </a:rPr>
                <a:t>m</a:t>
              </a:r>
              <a:endParaRPr lang="ru-RU" sz="1800" baseline="0">
                <a:latin typeface="Arial" pitchFamily="34" charset="0"/>
              </a:endParaRPr>
            </a:p>
          </p:txBody>
        </p:sp>
      </p:grpSp>
      <p:grpSp>
        <p:nvGrpSpPr>
          <p:cNvPr id="879645" name="Группа 71"/>
          <p:cNvGrpSpPr>
            <a:grpSpLocks/>
          </p:cNvGrpSpPr>
          <p:nvPr/>
        </p:nvGrpSpPr>
        <p:grpSpPr bwMode="auto">
          <a:xfrm>
            <a:off x="6659563" y="5354638"/>
            <a:ext cx="1036637" cy="401637"/>
            <a:chOff x="1612063" y="3562350"/>
            <a:chExt cx="1036594" cy="401448"/>
          </a:xfrm>
        </p:grpSpPr>
        <p:cxnSp>
          <p:nvCxnSpPr>
            <p:cNvPr id="73" name="Прямая соединительная линия 72"/>
            <p:cNvCxnSpPr/>
            <p:nvPr/>
          </p:nvCxnSpPr>
          <p:spPr>
            <a:xfrm>
              <a:off x="1867639" y="3562350"/>
              <a:ext cx="498454" cy="0"/>
            </a:xfrm>
            <a:prstGeom prst="line">
              <a:avLst/>
            </a:prstGeom>
            <a:ln>
              <a:solidFill>
                <a:schemeClr val="tx1">
                  <a:lumMod val="95000"/>
                  <a:lumOff val="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79647" name="TextBox 10"/>
            <p:cNvSpPr txBox="1">
              <a:spLocks noChangeArrowheads="1"/>
            </p:cNvSpPr>
            <p:nvPr/>
          </p:nvSpPr>
          <p:spPr bwMode="auto">
            <a:xfrm>
              <a:off x="1612063" y="3597258"/>
              <a:ext cx="1036594" cy="36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800" baseline="0">
                  <a:latin typeface="Arial" pitchFamily="34" charset="0"/>
                </a:rPr>
                <a:t>6</a:t>
              </a:r>
              <a:r>
                <a:rPr lang="ru-RU" sz="1800" baseline="0">
                  <a:latin typeface="Arial" pitchFamily="34" charset="0"/>
                </a:rPr>
                <a:t> </a:t>
              </a:r>
              <a:r>
                <a:rPr lang="en-US" sz="1800" baseline="0">
                  <a:latin typeface="Arial" pitchFamily="34" charset="0"/>
                  <a:sym typeface="Symbol" pitchFamily="18" charset="2"/>
                </a:rPr>
                <a:t></a:t>
              </a:r>
              <a:r>
                <a:rPr lang="en-US" sz="1800" baseline="0">
                  <a:latin typeface="Arial" pitchFamily="34" charset="0"/>
                </a:rPr>
                <a:t>m</a:t>
              </a:r>
              <a:endParaRPr lang="ru-RU" sz="1800" baseline="0">
                <a:latin typeface="Arial" pitchFamily="34" charset="0"/>
              </a:endParaRPr>
            </a:p>
          </p:txBody>
        </p:sp>
      </p:grpSp>
      <p:grpSp>
        <p:nvGrpSpPr>
          <p:cNvPr id="879648" name="Группа 74"/>
          <p:cNvGrpSpPr>
            <a:grpSpLocks/>
          </p:cNvGrpSpPr>
          <p:nvPr/>
        </p:nvGrpSpPr>
        <p:grpSpPr bwMode="auto">
          <a:xfrm>
            <a:off x="7202488" y="3182938"/>
            <a:ext cx="1036637" cy="401637"/>
            <a:chOff x="1612063" y="3562350"/>
            <a:chExt cx="1036594" cy="401448"/>
          </a:xfrm>
        </p:grpSpPr>
        <p:cxnSp>
          <p:nvCxnSpPr>
            <p:cNvPr id="76" name="Прямая соединительная линия 75"/>
            <p:cNvCxnSpPr/>
            <p:nvPr/>
          </p:nvCxnSpPr>
          <p:spPr>
            <a:xfrm>
              <a:off x="1867639" y="3562350"/>
              <a:ext cx="498454" cy="0"/>
            </a:xfrm>
            <a:prstGeom prst="line">
              <a:avLst/>
            </a:prstGeom>
            <a:ln>
              <a:solidFill>
                <a:schemeClr val="tx1">
                  <a:lumMod val="95000"/>
                  <a:lumOff val="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79650" name="TextBox 10"/>
            <p:cNvSpPr txBox="1">
              <a:spLocks noChangeArrowheads="1"/>
            </p:cNvSpPr>
            <p:nvPr/>
          </p:nvSpPr>
          <p:spPr bwMode="auto">
            <a:xfrm>
              <a:off x="1612063" y="3597258"/>
              <a:ext cx="1036594" cy="36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800" baseline="0">
                  <a:latin typeface="Arial" pitchFamily="34" charset="0"/>
                </a:rPr>
                <a:t>15</a:t>
              </a:r>
              <a:r>
                <a:rPr lang="ru-RU" sz="1800" baseline="0">
                  <a:latin typeface="Arial" pitchFamily="34" charset="0"/>
                </a:rPr>
                <a:t> </a:t>
              </a:r>
              <a:r>
                <a:rPr lang="en-US" sz="1800" baseline="0">
                  <a:latin typeface="Arial" pitchFamily="34" charset="0"/>
                  <a:sym typeface="Symbol" pitchFamily="18" charset="2"/>
                </a:rPr>
                <a:t></a:t>
              </a:r>
              <a:r>
                <a:rPr lang="en-US" sz="1800" baseline="0">
                  <a:latin typeface="Arial" pitchFamily="34" charset="0"/>
                </a:rPr>
                <a:t>m</a:t>
              </a:r>
              <a:endParaRPr lang="ru-RU" sz="1800" baseline="0">
                <a:latin typeface="Arial" pitchFamily="34" charset="0"/>
              </a:endParaRPr>
            </a:p>
          </p:txBody>
        </p:sp>
      </p:grpSp>
      <p:sp>
        <p:nvSpPr>
          <p:cNvPr id="879651" name="Oval 45"/>
          <p:cNvSpPr>
            <a:spLocks noChangeArrowheads="1"/>
          </p:cNvSpPr>
          <p:nvPr/>
        </p:nvSpPr>
        <p:spPr bwMode="auto">
          <a:xfrm>
            <a:off x="7097713" y="1712913"/>
            <a:ext cx="169862" cy="173037"/>
          </a:xfrm>
          <a:prstGeom prst="ellipse">
            <a:avLst/>
          </a:prstGeom>
          <a:solidFill>
            <a:srgbClr val="FFFFFF">
              <a:alpha val="10196"/>
            </a:srgbClr>
          </a:solidFill>
          <a:ln w="25400" algn="ctr">
            <a:solidFill>
              <a:srgbClr val="800000"/>
            </a:solidFill>
            <a:round/>
            <a:headEnd type="none" w="sm" len="sm"/>
            <a:tailEnd type="none" w="sm" len="sm"/>
          </a:ln>
        </p:spPr>
        <p:txBody>
          <a:bodyPr wrap="none" anchor="ctr"/>
          <a:lstStyle/>
          <a:p>
            <a:endParaRPr lang="ru-RU" baseline="0"/>
          </a:p>
        </p:txBody>
      </p:sp>
      <p:sp>
        <p:nvSpPr>
          <p:cNvPr id="879672" name="Line 71"/>
          <p:cNvSpPr>
            <a:spLocks noChangeShapeType="1"/>
          </p:cNvSpPr>
          <p:nvPr/>
        </p:nvSpPr>
        <p:spPr bwMode="auto">
          <a:xfrm flipH="1" flipV="1">
            <a:off x="7267575" y="1792288"/>
            <a:ext cx="933450" cy="188912"/>
          </a:xfrm>
          <a:prstGeom prst="line">
            <a:avLst/>
          </a:prstGeom>
          <a:noFill/>
          <a:ln w="25400">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pic>
        <p:nvPicPr>
          <p:cNvPr id="879673" name="Рисунок 80" descr="2-1-1.bmp"/>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00425" y="790575"/>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74" name="Oval 45"/>
          <p:cNvSpPr>
            <a:spLocks noChangeArrowheads="1"/>
          </p:cNvSpPr>
          <p:nvPr/>
        </p:nvSpPr>
        <p:spPr bwMode="auto">
          <a:xfrm>
            <a:off x="3916363" y="827088"/>
            <a:ext cx="169862" cy="173037"/>
          </a:xfrm>
          <a:prstGeom prst="ellipse">
            <a:avLst/>
          </a:prstGeom>
          <a:solidFill>
            <a:srgbClr val="FFFFFF">
              <a:alpha val="10196"/>
            </a:srgbClr>
          </a:solidFill>
          <a:ln w="25400" algn="ctr">
            <a:solidFill>
              <a:srgbClr val="800000"/>
            </a:solidFill>
            <a:round/>
            <a:headEnd type="none" w="sm" len="sm"/>
            <a:tailEnd type="none" w="sm" len="sm"/>
          </a:ln>
        </p:spPr>
        <p:txBody>
          <a:bodyPr wrap="none" anchor="ctr"/>
          <a:lstStyle/>
          <a:p>
            <a:endParaRPr lang="ru-RU" baseline="0"/>
          </a:p>
        </p:txBody>
      </p:sp>
      <p:sp>
        <p:nvSpPr>
          <p:cNvPr id="879675" name="Line 71"/>
          <p:cNvSpPr>
            <a:spLocks noChangeShapeType="1"/>
          </p:cNvSpPr>
          <p:nvPr/>
        </p:nvSpPr>
        <p:spPr bwMode="auto">
          <a:xfrm flipH="1" flipV="1">
            <a:off x="4076700" y="944563"/>
            <a:ext cx="323850" cy="17462"/>
          </a:xfrm>
          <a:prstGeom prst="line">
            <a:avLst/>
          </a:prstGeom>
          <a:noFill/>
          <a:ln w="25400">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879676" name="Rectangle 15"/>
          <p:cNvSpPr>
            <a:spLocks noChangeArrowheads="1"/>
          </p:cNvSpPr>
          <p:nvPr/>
        </p:nvSpPr>
        <p:spPr bwMode="auto">
          <a:xfrm>
            <a:off x="4252913" y="493713"/>
            <a:ext cx="1547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nchor="ctr">
            <a:spAutoFit/>
          </a:bodyPr>
          <a:lstStyle/>
          <a:p>
            <a:pPr algn="ctr" defTabSz="762000"/>
            <a:r>
              <a:rPr lang="ru-RU" sz="1800" baseline="0">
                <a:solidFill>
                  <a:srgbClr val="000099"/>
                </a:solidFill>
                <a:sym typeface="Symbol" pitchFamily="18" charset="2"/>
              </a:rPr>
              <a:t> </a:t>
            </a:r>
          </a:p>
          <a:p>
            <a:pPr algn="ctr" defTabSz="762000"/>
            <a:r>
              <a:rPr lang="en-US" sz="1800" baseline="0">
                <a:solidFill>
                  <a:srgbClr val="000099"/>
                </a:solidFill>
              </a:rPr>
              <a:t>CaU(Fe)O</a:t>
            </a:r>
            <a:r>
              <a:rPr lang="en-US" sz="1800" baseline="-25000">
                <a:solidFill>
                  <a:srgbClr val="000099"/>
                </a:solidFill>
              </a:rPr>
              <a:t>3</a:t>
            </a:r>
            <a:endParaRPr lang="en-GB" sz="1800" baseline="-25000">
              <a:solidFill>
                <a:srgbClr val="000099"/>
              </a:solidFill>
            </a:endParaRPr>
          </a:p>
        </p:txBody>
      </p:sp>
      <p:sp>
        <p:nvSpPr>
          <p:cNvPr id="879677" name="Rectangle 15"/>
          <p:cNvSpPr>
            <a:spLocks noChangeArrowheads="1"/>
          </p:cNvSpPr>
          <p:nvPr/>
        </p:nvSpPr>
        <p:spPr bwMode="auto">
          <a:xfrm>
            <a:off x="7958138" y="1666875"/>
            <a:ext cx="1214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nchor="ctr">
            <a:spAutoFit/>
          </a:bodyPr>
          <a:lstStyle/>
          <a:p>
            <a:pPr algn="ctr" defTabSz="762000"/>
            <a:r>
              <a:rPr lang="ru-RU" sz="1800" baseline="0">
                <a:solidFill>
                  <a:srgbClr val="000099"/>
                </a:solidFill>
                <a:sym typeface="Symbol" pitchFamily="18" charset="2"/>
              </a:rPr>
              <a:t> </a:t>
            </a:r>
          </a:p>
          <a:p>
            <a:pPr algn="ctr" defTabSz="762000"/>
            <a:r>
              <a:rPr lang="en-US" sz="1800" baseline="0">
                <a:solidFill>
                  <a:srgbClr val="000099"/>
                </a:solidFill>
              </a:rPr>
              <a:t>Fe(Ca)O</a:t>
            </a:r>
            <a:endParaRPr lang="en-GB" sz="1800" baseline="-25000">
              <a:solidFill>
                <a:srgbClr val="000099"/>
              </a:solidFill>
            </a:endParaRPr>
          </a:p>
        </p:txBody>
      </p:sp>
      <p:sp>
        <p:nvSpPr>
          <p:cNvPr id="879678" name="Oval 45"/>
          <p:cNvSpPr>
            <a:spLocks noChangeArrowheads="1"/>
          </p:cNvSpPr>
          <p:nvPr/>
        </p:nvSpPr>
        <p:spPr bwMode="auto">
          <a:xfrm>
            <a:off x="5697538" y="2760663"/>
            <a:ext cx="169862" cy="173037"/>
          </a:xfrm>
          <a:prstGeom prst="ellipse">
            <a:avLst/>
          </a:prstGeom>
          <a:solidFill>
            <a:srgbClr val="FFFFFF">
              <a:alpha val="10196"/>
            </a:srgbClr>
          </a:solidFill>
          <a:ln w="25400" algn="ctr">
            <a:solidFill>
              <a:srgbClr val="800000"/>
            </a:solidFill>
            <a:round/>
            <a:headEnd type="none" w="sm" len="sm"/>
            <a:tailEnd type="none" w="sm" len="sm"/>
          </a:ln>
        </p:spPr>
        <p:txBody>
          <a:bodyPr wrap="none" anchor="ctr"/>
          <a:lstStyle/>
          <a:p>
            <a:endParaRPr lang="ru-RU" baseline="0"/>
          </a:p>
        </p:txBody>
      </p:sp>
      <p:sp>
        <p:nvSpPr>
          <p:cNvPr id="879679" name="Line 71"/>
          <p:cNvSpPr>
            <a:spLocks noChangeShapeType="1"/>
          </p:cNvSpPr>
          <p:nvPr/>
        </p:nvSpPr>
        <p:spPr bwMode="auto">
          <a:xfrm flipH="1" flipV="1">
            <a:off x="5848350" y="2914650"/>
            <a:ext cx="304800" cy="276225"/>
          </a:xfrm>
          <a:prstGeom prst="line">
            <a:avLst/>
          </a:prstGeom>
          <a:noFill/>
          <a:ln w="25400">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879680" name="Rectangle 15"/>
          <p:cNvSpPr>
            <a:spLocks noChangeArrowheads="1"/>
          </p:cNvSpPr>
          <p:nvPr/>
        </p:nvSpPr>
        <p:spPr bwMode="auto">
          <a:xfrm>
            <a:off x="5843588" y="2895600"/>
            <a:ext cx="1214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nchor="ctr">
            <a:spAutoFit/>
          </a:bodyPr>
          <a:lstStyle/>
          <a:p>
            <a:pPr algn="ctr" defTabSz="762000"/>
            <a:r>
              <a:rPr lang="ru-RU" sz="1800" baseline="0">
                <a:solidFill>
                  <a:srgbClr val="000099"/>
                </a:solidFill>
                <a:sym typeface="Symbol" pitchFamily="18" charset="2"/>
              </a:rPr>
              <a:t> </a:t>
            </a:r>
          </a:p>
          <a:p>
            <a:pPr algn="ctr" defTabSz="762000"/>
            <a:r>
              <a:rPr lang="en-US" sz="1800" baseline="0">
                <a:solidFill>
                  <a:srgbClr val="000099"/>
                </a:solidFill>
              </a:rPr>
              <a:t>CaFeO</a:t>
            </a:r>
            <a:r>
              <a:rPr lang="en-US" sz="1800" baseline="-25000">
                <a:solidFill>
                  <a:srgbClr val="000099"/>
                </a:solidFill>
              </a:rPr>
              <a:t>3</a:t>
            </a:r>
            <a:endParaRPr lang="en-GB" sz="1800" baseline="-25000">
              <a:solidFill>
                <a:srgbClr val="000099"/>
              </a:solidFill>
            </a:endParaRPr>
          </a:p>
        </p:txBody>
      </p:sp>
      <p:graphicFrame>
        <p:nvGraphicFramePr>
          <p:cNvPr id="879681" name="Group 65"/>
          <p:cNvGraphicFramePr>
            <a:graphicFrameLocks noGrp="1"/>
          </p:cNvGraphicFramePr>
          <p:nvPr/>
        </p:nvGraphicFramePr>
        <p:xfrm>
          <a:off x="3025775" y="5464175"/>
          <a:ext cx="2181225" cy="530225"/>
        </p:xfrm>
        <a:graphic>
          <a:graphicData uri="http://schemas.openxmlformats.org/drawingml/2006/table">
            <a:tbl>
              <a:tblPr/>
              <a:tblGrid>
                <a:gridCol w="442913"/>
                <a:gridCol w="571500"/>
                <a:gridCol w="388937"/>
                <a:gridCol w="388938"/>
                <a:gridCol w="388937"/>
              </a:tblGrid>
              <a:tr h="165100">
                <a:tc grid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Eutectic</a:t>
                      </a:r>
                      <a:endParaRPr kumimoji="0" lang="ru-RU"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a:noFill/>
                    </a:lnL>
                    <a:lnR w="28575" cap="flat" cmpd="sng" algn="ctr">
                      <a:solidFill>
                        <a:srgbClr val="800000"/>
                      </a:solidFill>
                      <a:prstDash val="solid"/>
                      <a:round/>
                      <a:headEnd type="none" w="sm" len="sm"/>
                      <a:tailEnd type="none" w="sm" len="sm"/>
                    </a:lnR>
                    <a:lnT>
                      <a:noFill/>
                    </a:lnT>
                    <a:lnB w="19050" cap="flat" cmpd="sng" algn="ctr">
                      <a:solidFill>
                        <a:srgbClr val="800000"/>
                      </a:solidFill>
                      <a:prstDash val="solid"/>
                      <a:round/>
                      <a:headEnd type="none" w="sm" len="sm"/>
                      <a:tailEnd type="none" w="sm" len="sm"/>
                    </a:lnB>
                    <a:lnTlToBr>
                      <a:noFill/>
                    </a:lnTlToBr>
                    <a:lnBlToTr>
                      <a:noFill/>
                    </a:lnBlToTr>
                    <a:no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UO</a:t>
                      </a:r>
                      <a:r>
                        <a:rPr kumimoji="0" lang="en-US" sz="1000" b="1" i="0" u="none" strike="noStrike" cap="none" normalizeH="0" baseline="-25000" smtClean="0">
                          <a:ln>
                            <a:noFill/>
                          </a:ln>
                          <a:solidFill>
                            <a:srgbClr val="990033"/>
                          </a:solidFill>
                          <a:effectLst>
                            <a:outerShdw blurRad="38100" dist="38100" dir="2700000" algn="tl">
                              <a:srgbClr val="000000"/>
                            </a:outerShdw>
                          </a:effectLst>
                          <a:latin typeface="Arial Unicode MS" pitchFamily="34" charset="-128"/>
                        </a:rPr>
                        <a:t>2</a:t>
                      </a:r>
                      <a:endParaRPr kumimoji="0" lang="ru-RU" sz="1000" b="1" i="0" u="none" strike="noStrike" cap="none" normalizeH="0" baseline="-2500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FeO</a:t>
                      </a:r>
                      <a:endParaRPr kumimoji="0" lang="ru-RU" sz="1000" b="1" i="0" u="none" strike="noStrike" cap="none" normalizeH="0" baseline="-2500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19050" cap="flat" cmpd="sng" algn="ctr">
                      <a:solidFill>
                        <a:srgbClr val="990033"/>
                      </a:solidFill>
                      <a:prstDash val="solid"/>
                      <a:round/>
                      <a:headEnd type="none" w="sm" len="sm"/>
                      <a:tailEnd type="none" w="sm" len="sm"/>
                    </a:lnL>
                    <a:lnR w="19050" cap="flat" cmpd="sng" algn="ctr">
                      <a:solidFill>
                        <a:srgbClr val="990033"/>
                      </a:solidFill>
                      <a:prstDash val="solid"/>
                      <a:round/>
                      <a:headEnd type="none" w="sm" len="sm"/>
                      <a:tailEnd type="none" w="sm" len="sm"/>
                    </a:lnR>
                    <a:ln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CaO</a:t>
                      </a:r>
                      <a:endParaRPr kumimoji="0" lang="ru-RU"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19050" cap="flat" cmpd="sng" algn="ctr">
                      <a:solidFill>
                        <a:srgbClr val="990033"/>
                      </a:solidFill>
                      <a:prstDash val="solid"/>
                      <a:round/>
                      <a:headEnd type="none" w="sm" len="sm"/>
                      <a:tailEnd type="none" w="sm" len="sm"/>
                    </a:lnL>
                    <a:lnR>
                      <a:noFill/>
                    </a:lnR>
                    <a:lnT>
                      <a:noFill/>
                    </a:lnT>
                    <a:lnB w="19050" cap="flat" cmpd="sng" algn="ctr">
                      <a:solidFill>
                        <a:srgbClr val="800000"/>
                      </a:solidFill>
                      <a:prstDash val="solid"/>
                      <a:round/>
                      <a:headEnd type="none" w="sm" len="sm"/>
                      <a:tailEnd type="none" w="sm" len="sm"/>
                    </a:lnB>
                    <a:lnTlToBr>
                      <a:noFill/>
                    </a:lnTlToBr>
                    <a:lnBlToTr>
                      <a:noFill/>
                    </a:lnBlToTr>
                    <a:noFill/>
                  </a:tcPr>
                </a:tc>
              </a:tr>
              <a:tr h="138113">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EDX</a:t>
                      </a:r>
                    </a:p>
                  </a:txBody>
                  <a:tcPr marL="0" marR="0" marT="0" marB="0" anchor="ctr" anchorCtr="1" horzOverflow="overflow">
                    <a:lnL>
                      <a:noFill/>
                    </a:lnL>
                    <a:lnR w="1270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sm" len="sm"/>
                      <a:tailEnd type="none" w="sm" len="sm"/>
                    </a:lnT>
                    <a:lnB>
                      <a:noFill/>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mass %</a:t>
                      </a:r>
                      <a:endPar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12700" cap="flat" cmpd="sng" algn="ctr">
                      <a:solidFill>
                        <a:srgbClr val="800000"/>
                      </a:solidFill>
                      <a:prstDash val="solid"/>
                      <a:round/>
                      <a:headEnd type="none" w="med" len="med"/>
                      <a:tailEnd type="none" w="med" len="med"/>
                    </a:lnL>
                    <a:lnR w="28575"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10.3</a:t>
                      </a: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62.4</a:t>
                      </a:r>
                    </a:p>
                  </a:txBody>
                  <a:tcPr marL="0" marR="0" marT="0" marB="0" anchor="ctr" anchorCtr="1" horzOverflow="overflow">
                    <a:lnL w="19050" cap="flat" cmpd="sng" algn="ctr">
                      <a:solidFill>
                        <a:srgbClr val="990033"/>
                      </a:solidFill>
                      <a:prstDash val="solid"/>
                      <a:round/>
                      <a:headEnd type="none" w="sm" len="sm"/>
                      <a:tailEnd type="none" w="sm" len="sm"/>
                    </a:lnL>
                    <a:lnR w="19050" cap="flat" cmpd="sng" algn="ctr">
                      <a:solidFill>
                        <a:srgbClr val="990033"/>
                      </a:solidFill>
                      <a:prstDash val="solid"/>
                      <a:round/>
                      <a:headEnd type="none" w="sm" len="sm"/>
                      <a:tailEnd type="none" w="sm" len="sm"/>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27.2</a:t>
                      </a:r>
                    </a:p>
                  </a:txBody>
                  <a:tcPr marL="0" marR="0" marT="0" marB="0" anchor="ctr" anchorCtr="1" horzOverflow="overflow">
                    <a:lnL w="19050" cap="flat" cmpd="sng" algn="ctr">
                      <a:solidFill>
                        <a:srgbClr val="990033"/>
                      </a:solidFill>
                      <a:prstDash val="solid"/>
                      <a:round/>
                      <a:headEnd type="none" w="sm" len="sm"/>
                      <a:tailEnd type="none" w="sm" len="sm"/>
                    </a:lnL>
                    <a:lnR>
                      <a:noFill/>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195"/>
                      </a:srgbClr>
                    </a:solidFill>
                  </a:tcPr>
                </a:tc>
              </a:tr>
              <a:tr h="157163">
                <a:tc vMerge="1">
                  <a:txBody>
                    <a:bodyPr/>
                    <a:lstStyle/>
                    <a:p>
                      <a:endParaRPr lang="de-DE"/>
                    </a:p>
                  </a:txBody>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mol%</a:t>
                      </a:r>
                      <a:endPar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12700" cap="flat" cmpd="sng" algn="ctr">
                      <a:solidFill>
                        <a:srgbClr val="800000"/>
                      </a:solidFill>
                      <a:prstDash val="solid"/>
                      <a:round/>
                      <a:headEnd type="none" w="med" len="med"/>
                      <a:tailEnd type="none" w="med" len="med"/>
                    </a:lnL>
                    <a:lnR w="28575" cap="flat" cmpd="sng" algn="ctr">
                      <a:solidFill>
                        <a:srgbClr val="800000"/>
                      </a:solidFill>
                      <a:prstDash val="solid"/>
                      <a:round/>
                      <a:headEnd type="none" w="sm" len="sm"/>
                      <a:tailEnd type="none" w="sm" len="sm"/>
                    </a:lnR>
                    <a:lnT w="12700" cap="flat" cmpd="sng" algn="ctr">
                      <a:solidFill>
                        <a:srgbClr val="990033"/>
                      </a:solidFill>
                      <a:prstDash val="solid"/>
                      <a:round/>
                      <a:headEnd type="none" w="sm" len="sm"/>
                      <a:tailEnd type="none" w="sm" len="sm"/>
                    </a:lnT>
                    <a:lnB>
                      <a:noFill/>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2.8</a:t>
                      </a: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w="12700" cap="flat" cmpd="sng" algn="ctr">
                      <a:solidFill>
                        <a:srgbClr val="990033"/>
                      </a:solidFill>
                      <a:prstDash val="solid"/>
                      <a:round/>
                      <a:headEnd type="none" w="sm" len="sm"/>
                      <a:tailEnd type="none" w="sm" len="sm"/>
                    </a:lnT>
                    <a:lnB>
                      <a:noFill/>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62.4</a:t>
                      </a:r>
                    </a:p>
                  </a:txBody>
                  <a:tcPr marL="0" marR="0" marT="0" marB="0" anchor="ctr" anchorCtr="1" horzOverflow="overflow">
                    <a:lnL w="19050" cap="flat" cmpd="sng" algn="ctr">
                      <a:solidFill>
                        <a:srgbClr val="990033"/>
                      </a:solidFill>
                      <a:prstDash val="solid"/>
                      <a:round/>
                      <a:headEnd type="none" w="sm" len="sm"/>
                      <a:tailEnd type="none" w="sm" len="sm"/>
                    </a:lnL>
                    <a:lnR w="19050" cap="flat" cmpd="sng" algn="ctr">
                      <a:solidFill>
                        <a:srgbClr val="990033"/>
                      </a:solidFill>
                      <a:prstDash val="solid"/>
                      <a:round/>
                      <a:headEnd type="none" w="sm" len="sm"/>
                      <a:tailEnd type="none" w="sm" len="sm"/>
                    </a:lnR>
                    <a:lnT w="12700" cap="flat" cmpd="sng" algn="ctr">
                      <a:solidFill>
                        <a:srgbClr val="990033"/>
                      </a:solidFill>
                      <a:prstDash val="solid"/>
                      <a:round/>
                      <a:headEnd type="none" w="sm" len="sm"/>
                      <a:tailEnd type="none" w="sm" len="sm"/>
                    </a:lnT>
                    <a:lnB>
                      <a:noFill/>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34.9</a:t>
                      </a:r>
                    </a:p>
                  </a:txBody>
                  <a:tcPr marL="0" marR="0" marT="0" marB="0" anchor="ctr" anchorCtr="1" horzOverflow="overflow">
                    <a:lnL w="19050" cap="flat" cmpd="sng" algn="ctr">
                      <a:solidFill>
                        <a:srgbClr val="990033"/>
                      </a:solidFill>
                      <a:prstDash val="solid"/>
                      <a:round/>
                      <a:headEnd type="none" w="sm" len="sm"/>
                      <a:tailEnd type="none" w="sm" len="sm"/>
                    </a:lnL>
                    <a:lnR>
                      <a:noFill/>
                    </a:lnR>
                    <a:lnT w="12700" cap="flat" cmpd="sng" algn="ctr">
                      <a:solidFill>
                        <a:srgbClr val="990033"/>
                      </a:solidFill>
                      <a:prstDash val="solid"/>
                      <a:round/>
                      <a:headEnd type="none" w="sm" len="sm"/>
                      <a:tailEnd type="none" w="sm" len="sm"/>
                    </a:lnT>
                    <a:lnB>
                      <a:noFill/>
                    </a:lnB>
                    <a:lnTlToBr>
                      <a:noFill/>
                    </a:lnTlToBr>
                    <a:lnBlToTr>
                      <a:noFill/>
                    </a:lnBlToTr>
                    <a:solidFill>
                      <a:srgbClr val="66FFFF">
                        <a:alpha val="50195"/>
                      </a:srgbClr>
                    </a:solidFill>
                  </a:tcPr>
                </a:tc>
              </a:tr>
            </a:tbl>
          </a:graphicData>
        </a:graphic>
      </p:graphicFrame>
      <p:graphicFrame>
        <p:nvGraphicFramePr>
          <p:cNvPr id="879723" name="Group 107"/>
          <p:cNvGraphicFramePr>
            <a:graphicFrameLocks noGrp="1"/>
          </p:cNvGraphicFramePr>
          <p:nvPr/>
        </p:nvGraphicFramePr>
        <p:xfrm>
          <a:off x="6588125" y="5692775"/>
          <a:ext cx="2181225" cy="517525"/>
        </p:xfrm>
        <a:graphic>
          <a:graphicData uri="http://schemas.openxmlformats.org/drawingml/2006/table">
            <a:tbl>
              <a:tblPr/>
              <a:tblGrid>
                <a:gridCol w="442913"/>
                <a:gridCol w="571500"/>
                <a:gridCol w="388937"/>
                <a:gridCol w="388938"/>
                <a:gridCol w="388937"/>
              </a:tblGrid>
              <a:tr h="146050">
                <a:tc grid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Eutectic</a:t>
                      </a:r>
                      <a:endParaRPr kumimoji="0" lang="ru-RU"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a:noFill/>
                    </a:lnL>
                    <a:lnR w="28575" cap="flat" cmpd="sng" algn="ctr">
                      <a:solidFill>
                        <a:srgbClr val="800000"/>
                      </a:solidFill>
                      <a:prstDash val="solid"/>
                      <a:round/>
                      <a:headEnd type="none" w="sm" len="sm"/>
                      <a:tailEnd type="none" w="sm" len="sm"/>
                    </a:lnR>
                    <a:lnT>
                      <a:noFill/>
                    </a:lnT>
                    <a:lnB w="19050" cap="flat" cmpd="sng" algn="ctr">
                      <a:solidFill>
                        <a:srgbClr val="800000"/>
                      </a:solidFill>
                      <a:prstDash val="solid"/>
                      <a:round/>
                      <a:headEnd type="none" w="sm" len="sm"/>
                      <a:tailEnd type="none" w="sm" len="sm"/>
                    </a:lnB>
                    <a:lnTlToBr>
                      <a:noFill/>
                    </a:lnTlToBr>
                    <a:lnBlToTr>
                      <a:noFill/>
                    </a:lnBlToTr>
                    <a:no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UO</a:t>
                      </a:r>
                      <a:r>
                        <a:rPr kumimoji="0" lang="en-US" sz="1000" b="1" i="0" u="none" strike="noStrike" cap="none" normalizeH="0" baseline="-25000" smtClean="0">
                          <a:ln>
                            <a:noFill/>
                          </a:ln>
                          <a:solidFill>
                            <a:srgbClr val="990033"/>
                          </a:solidFill>
                          <a:effectLst>
                            <a:outerShdw blurRad="38100" dist="38100" dir="2700000" algn="tl">
                              <a:srgbClr val="000000"/>
                            </a:outerShdw>
                          </a:effectLst>
                          <a:latin typeface="Arial Unicode MS" pitchFamily="34" charset="-128"/>
                        </a:rPr>
                        <a:t>2</a:t>
                      </a:r>
                      <a:endParaRPr kumimoji="0" lang="ru-RU" sz="1000" b="1" i="0" u="none" strike="noStrike" cap="none" normalizeH="0" baseline="-2500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FeO</a:t>
                      </a:r>
                      <a:endParaRPr kumimoji="0" lang="ru-RU" sz="1000" b="1" i="0" u="none" strike="noStrike" cap="none" normalizeH="0" baseline="-2500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19050" cap="flat" cmpd="sng" algn="ctr">
                      <a:solidFill>
                        <a:srgbClr val="990033"/>
                      </a:solidFill>
                      <a:prstDash val="solid"/>
                      <a:round/>
                      <a:headEnd type="none" w="sm" len="sm"/>
                      <a:tailEnd type="none" w="sm" len="sm"/>
                    </a:lnL>
                    <a:lnR w="19050" cap="flat" cmpd="sng" algn="ctr">
                      <a:solidFill>
                        <a:srgbClr val="990033"/>
                      </a:solidFill>
                      <a:prstDash val="solid"/>
                      <a:round/>
                      <a:headEnd type="none" w="sm" len="sm"/>
                      <a:tailEnd type="none" w="sm" len="sm"/>
                    </a:lnR>
                    <a:ln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CaO</a:t>
                      </a:r>
                      <a:endParaRPr kumimoji="0" lang="ru-RU" sz="1000" b="1"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19050" cap="flat" cmpd="sng" algn="ctr">
                      <a:solidFill>
                        <a:srgbClr val="990033"/>
                      </a:solidFill>
                      <a:prstDash val="solid"/>
                      <a:round/>
                      <a:headEnd type="none" w="sm" len="sm"/>
                      <a:tailEnd type="none" w="sm" len="sm"/>
                    </a:lnL>
                    <a:lnR>
                      <a:noFill/>
                    </a:lnR>
                    <a:lnT>
                      <a:noFill/>
                    </a:lnT>
                    <a:lnB w="19050" cap="flat" cmpd="sng" algn="ctr">
                      <a:solidFill>
                        <a:srgbClr val="800000"/>
                      </a:solidFill>
                      <a:prstDash val="solid"/>
                      <a:round/>
                      <a:headEnd type="none" w="sm" len="sm"/>
                      <a:tailEnd type="none" w="sm" len="sm"/>
                    </a:lnB>
                    <a:lnTlToBr>
                      <a:noFill/>
                    </a:lnTlToBr>
                    <a:lnBlToTr>
                      <a:noFill/>
                    </a:lnBlToTr>
                    <a:noFill/>
                  </a:tcPr>
                </a:tc>
              </a:tr>
              <a:tr h="138113">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rPr>
                        <a:t>EDX</a:t>
                      </a:r>
                    </a:p>
                  </a:txBody>
                  <a:tcPr marL="0" marR="0" marT="0" marB="0" anchor="ctr" anchorCtr="1" horzOverflow="overflow">
                    <a:lnL>
                      <a:noFill/>
                    </a:lnL>
                    <a:lnR w="1270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sm" len="sm"/>
                      <a:tailEnd type="none" w="sm" len="sm"/>
                    </a:lnT>
                    <a:lnB>
                      <a:noFill/>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mass %</a:t>
                      </a:r>
                      <a:endPar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12700" cap="flat" cmpd="sng" algn="ctr">
                      <a:solidFill>
                        <a:srgbClr val="800000"/>
                      </a:solidFill>
                      <a:prstDash val="solid"/>
                      <a:round/>
                      <a:headEnd type="none" w="med" len="med"/>
                      <a:tailEnd type="none" w="med" len="med"/>
                    </a:lnL>
                    <a:lnR w="28575"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10.5</a:t>
                      </a: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61.4</a:t>
                      </a:r>
                    </a:p>
                  </a:txBody>
                  <a:tcPr marL="0" marR="0" marT="0" marB="0" anchor="ctr" anchorCtr="1" horzOverflow="overflow">
                    <a:lnL w="19050" cap="flat" cmpd="sng" algn="ctr">
                      <a:solidFill>
                        <a:srgbClr val="990033"/>
                      </a:solidFill>
                      <a:prstDash val="solid"/>
                      <a:round/>
                      <a:headEnd type="none" w="sm" len="sm"/>
                      <a:tailEnd type="none" w="sm" len="sm"/>
                    </a:lnL>
                    <a:lnR w="19050" cap="flat" cmpd="sng" algn="ctr">
                      <a:solidFill>
                        <a:srgbClr val="990033"/>
                      </a:solidFill>
                      <a:prstDash val="solid"/>
                      <a:round/>
                      <a:headEnd type="none" w="sm" len="sm"/>
                      <a:tailEnd type="none" w="sm" len="sm"/>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28.2</a:t>
                      </a:r>
                    </a:p>
                  </a:txBody>
                  <a:tcPr marL="0" marR="0" marT="0" marB="0" anchor="ctr" anchorCtr="1" horzOverflow="overflow">
                    <a:lnL w="19050" cap="flat" cmpd="sng" algn="ctr">
                      <a:solidFill>
                        <a:srgbClr val="990033"/>
                      </a:solidFill>
                      <a:prstDash val="solid"/>
                      <a:round/>
                      <a:headEnd type="none" w="sm" len="sm"/>
                      <a:tailEnd type="none" w="sm" len="sm"/>
                    </a:lnL>
                    <a:lnR>
                      <a:noFill/>
                    </a:lnR>
                    <a:lnT w="19050" cap="flat" cmpd="sng" algn="ctr">
                      <a:solidFill>
                        <a:srgbClr val="800000"/>
                      </a:solidFill>
                      <a:prstDash val="solid"/>
                      <a:round/>
                      <a:headEnd type="none" w="sm" len="sm"/>
                      <a:tailEnd type="none" w="sm" len="sm"/>
                    </a:lnT>
                    <a:lnB w="12700" cap="flat" cmpd="sng" algn="ctr">
                      <a:solidFill>
                        <a:srgbClr val="990033"/>
                      </a:solidFill>
                      <a:prstDash val="solid"/>
                      <a:round/>
                      <a:headEnd type="none" w="sm" len="sm"/>
                      <a:tailEnd type="none" w="sm" len="sm"/>
                    </a:lnB>
                    <a:lnTlToBr>
                      <a:noFill/>
                    </a:lnTlToBr>
                    <a:lnBlToTr>
                      <a:noFill/>
                    </a:lnBlToTr>
                    <a:solidFill>
                      <a:srgbClr val="66FFFF">
                        <a:alpha val="50195"/>
                      </a:srgbClr>
                    </a:solidFill>
                  </a:tcPr>
                </a:tc>
              </a:tr>
              <a:tr h="157163">
                <a:tc vMerge="1">
                  <a:txBody>
                    <a:bodyPr/>
                    <a:lstStyle/>
                    <a:p>
                      <a:endParaRPr lang="de-DE"/>
                    </a:p>
                  </a:txBody>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mol%</a:t>
                      </a:r>
                      <a:endParaRPr kumimoji="0" lang="en-GB" sz="10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ndParaRPr>
                    </a:p>
                  </a:txBody>
                  <a:tcPr marL="0" marR="0" marT="0" marB="0" anchor="ctr" anchorCtr="1" horzOverflow="overflow">
                    <a:lnL w="12700" cap="flat" cmpd="sng" algn="ctr">
                      <a:solidFill>
                        <a:srgbClr val="800000"/>
                      </a:solidFill>
                      <a:prstDash val="solid"/>
                      <a:round/>
                      <a:headEnd type="none" w="med" len="med"/>
                      <a:tailEnd type="none" w="med" len="med"/>
                    </a:lnL>
                    <a:lnR w="28575" cap="flat" cmpd="sng" algn="ctr">
                      <a:solidFill>
                        <a:srgbClr val="800000"/>
                      </a:solidFill>
                      <a:prstDash val="solid"/>
                      <a:round/>
                      <a:headEnd type="none" w="sm" len="sm"/>
                      <a:tailEnd type="none" w="sm" len="sm"/>
                    </a:lnR>
                    <a:lnT w="12700" cap="flat" cmpd="sng" algn="ctr">
                      <a:solidFill>
                        <a:srgbClr val="990033"/>
                      </a:solidFill>
                      <a:prstDash val="solid"/>
                      <a:round/>
                      <a:headEnd type="none" w="sm" len="sm"/>
                      <a:tailEnd type="none" w="sm" len="sm"/>
                    </a:lnT>
                    <a:lnB>
                      <a:noFill/>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2.8</a:t>
                      </a:r>
                    </a:p>
                  </a:txBody>
                  <a:tcPr marL="0" marR="0" marT="0" marB="0" anchor="ctr" anchorCtr="1" horzOverflow="overflow">
                    <a:lnL w="28575" cap="flat" cmpd="sng" algn="ctr">
                      <a:solidFill>
                        <a:srgbClr val="800000"/>
                      </a:solidFill>
                      <a:prstDash val="solid"/>
                      <a:round/>
                      <a:headEnd type="none" w="sm" len="sm"/>
                      <a:tailEnd type="none" w="sm" len="sm"/>
                    </a:lnL>
                    <a:lnR w="19050" cap="flat" cmpd="sng" algn="ctr">
                      <a:solidFill>
                        <a:srgbClr val="990033"/>
                      </a:solidFill>
                      <a:prstDash val="solid"/>
                      <a:round/>
                      <a:headEnd type="none" w="sm" len="sm"/>
                      <a:tailEnd type="none" w="sm" len="sm"/>
                    </a:lnR>
                    <a:lnT w="12700" cap="flat" cmpd="sng" algn="ctr">
                      <a:solidFill>
                        <a:srgbClr val="990033"/>
                      </a:solidFill>
                      <a:prstDash val="solid"/>
                      <a:round/>
                      <a:headEnd type="none" w="sm" len="sm"/>
                      <a:tailEnd type="none" w="sm" len="sm"/>
                    </a:lnT>
                    <a:lnB>
                      <a:noFill/>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61.2</a:t>
                      </a:r>
                    </a:p>
                  </a:txBody>
                  <a:tcPr marL="0" marR="0" marT="0" marB="0" anchor="ctr" anchorCtr="1" horzOverflow="overflow">
                    <a:lnL w="19050" cap="flat" cmpd="sng" algn="ctr">
                      <a:solidFill>
                        <a:srgbClr val="990033"/>
                      </a:solidFill>
                      <a:prstDash val="solid"/>
                      <a:round/>
                      <a:headEnd type="none" w="sm" len="sm"/>
                      <a:tailEnd type="none" w="sm" len="sm"/>
                    </a:lnL>
                    <a:lnR w="19050" cap="flat" cmpd="sng" algn="ctr">
                      <a:solidFill>
                        <a:srgbClr val="990033"/>
                      </a:solidFill>
                      <a:prstDash val="solid"/>
                      <a:round/>
                      <a:headEnd type="none" w="sm" len="sm"/>
                      <a:tailEnd type="none" w="sm" len="sm"/>
                    </a:lnR>
                    <a:lnT w="12700" cap="flat" cmpd="sng" algn="ctr">
                      <a:solidFill>
                        <a:srgbClr val="990033"/>
                      </a:solidFill>
                      <a:prstDash val="solid"/>
                      <a:round/>
                      <a:headEnd type="none" w="sm" len="sm"/>
                      <a:tailEnd type="none" w="sm" len="sm"/>
                    </a:lnT>
                    <a:lnB>
                      <a:noFill/>
                    </a:lnB>
                    <a:lnTlToBr>
                      <a:noFill/>
                    </a:lnTlToBr>
                    <a:lnBlToTr>
                      <a:noFill/>
                    </a:lnBlToTr>
                    <a:solidFill>
                      <a:srgbClr val="66FFFF">
                        <a:alpha val="50195"/>
                      </a:srgbClr>
                    </a:solid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990033"/>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36.0</a:t>
                      </a:r>
                    </a:p>
                  </a:txBody>
                  <a:tcPr marL="0" marR="0" marT="0" marB="0" anchor="ctr" anchorCtr="1" horzOverflow="overflow">
                    <a:lnL w="19050" cap="flat" cmpd="sng" algn="ctr">
                      <a:solidFill>
                        <a:srgbClr val="990033"/>
                      </a:solidFill>
                      <a:prstDash val="solid"/>
                      <a:round/>
                      <a:headEnd type="none" w="sm" len="sm"/>
                      <a:tailEnd type="none" w="sm" len="sm"/>
                    </a:lnL>
                    <a:lnR>
                      <a:noFill/>
                    </a:lnR>
                    <a:lnT w="12700" cap="flat" cmpd="sng" algn="ctr">
                      <a:solidFill>
                        <a:srgbClr val="990033"/>
                      </a:solidFill>
                      <a:prstDash val="solid"/>
                      <a:round/>
                      <a:headEnd type="none" w="sm" len="sm"/>
                      <a:tailEnd type="none" w="sm" len="sm"/>
                    </a:lnT>
                    <a:lnB>
                      <a:noFill/>
                    </a:lnB>
                    <a:lnTlToBr>
                      <a:noFill/>
                    </a:lnTlToBr>
                    <a:lnBlToTr>
                      <a:noFill/>
                    </a:lnBlToTr>
                    <a:solidFill>
                      <a:srgbClr val="66FFFF">
                        <a:alpha val="50195"/>
                      </a:srgbClr>
                    </a:solidFill>
                  </a:tcPr>
                </a:tc>
              </a:tr>
            </a:tbl>
          </a:graphicData>
        </a:graphic>
      </p:graphicFrame>
      <p:sp>
        <p:nvSpPr>
          <p:cNvPr id="879721" name="Rectangle 4"/>
          <p:cNvSpPr>
            <a:spLocks noChangeArrowheads="1"/>
          </p:cNvSpPr>
          <p:nvPr/>
        </p:nvSpPr>
        <p:spPr bwMode="auto">
          <a:xfrm>
            <a:off x="323850" y="0"/>
            <a:ext cx="8447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 </a:t>
            </a:r>
            <a:r>
              <a:rPr lang="en-US" baseline="0">
                <a:solidFill>
                  <a:srgbClr val="000099"/>
                </a:solidFill>
              </a:rPr>
              <a:t>– FeO – CaO</a:t>
            </a:r>
            <a:r>
              <a:rPr lang="ru-RU" baseline="0">
                <a:solidFill>
                  <a:srgbClr val="000099"/>
                </a:solidFill>
              </a:rPr>
              <a:t> </a:t>
            </a:r>
            <a:r>
              <a:rPr lang="en-US" baseline="0">
                <a:solidFill>
                  <a:srgbClr val="000099"/>
                </a:solidFill>
                <a:ea typeface="Arial Unicode MS" pitchFamily="34" charset="-128"/>
                <a:cs typeface="Arial Unicode MS" pitchFamily="34" charset="-128"/>
              </a:rPr>
              <a:t>system: </a:t>
            </a:r>
            <a:r>
              <a:rPr lang="en-US" baseline="0">
                <a:solidFill>
                  <a:srgbClr val="000099"/>
                </a:solidFill>
              </a:rPr>
              <a:t>PRS 14 test results (</a:t>
            </a:r>
            <a:r>
              <a:rPr lang="ru-RU" baseline="0">
                <a:solidFill>
                  <a:srgbClr val="000099"/>
                </a:solidFill>
              </a:rPr>
              <a:t>4</a:t>
            </a:r>
            <a:r>
              <a:rPr lang="en-US" baseline="0">
                <a:solidFill>
                  <a:srgbClr val="000099"/>
                </a:solidFill>
              </a:rPr>
              <a:t>) </a:t>
            </a:r>
            <a:endParaRPr lang="ru-RU" baseline="0">
              <a:solidFill>
                <a:srgbClr val="000099"/>
              </a:solidFill>
            </a:endParaRPr>
          </a:p>
        </p:txBody>
      </p:sp>
      <p:sp>
        <p:nvSpPr>
          <p:cNvPr id="879722" name="Rectangle 106"/>
          <p:cNvSpPr>
            <a:spLocks noChangeArrowheads="1"/>
          </p:cNvSpPr>
          <p:nvPr/>
        </p:nvSpPr>
        <p:spPr bwMode="auto">
          <a:xfrm>
            <a:off x="0" y="723900"/>
            <a:ext cx="269240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buFont typeface="Wingdings" pitchFamily="2" charset="2"/>
              <a:buChar char="Ø"/>
            </a:pPr>
            <a:r>
              <a:rPr lang="en-US" sz="2000" baseline="0">
                <a:solidFill>
                  <a:srgbClr val="993300"/>
                </a:solidFill>
              </a:rPr>
              <a:t>SEM</a:t>
            </a:r>
            <a:r>
              <a:rPr lang="ru-RU" sz="2000" baseline="0">
                <a:solidFill>
                  <a:srgbClr val="993300"/>
                </a:solidFill>
              </a:rPr>
              <a:t>/</a:t>
            </a:r>
            <a:r>
              <a:rPr lang="en-US" sz="2000" baseline="0">
                <a:solidFill>
                  <a:srgbClr val="993300"/>
                </a:solidFill>
              </a:rPr>
              <a:t>EDX</a:t>
            </a:r>
            <a:r>
              <a:rPr lang="ru-RU" sz="2000" baseline="0">
                <a:solidFill>
                  <a:srgbClr val="993300"/>
                </a:solidFill>
              </a:rPr>
              <a:t> </a:t>
            </a:r>
            <a:br>
              <a:rPr lang="ru-RU" sz="2000" baseline="0">
                <a:solidFill>
                  <a:srgbClr val="993300"/>
                </a:solidFill>
              </a:rPr>
            </a:br>
            <a:endParaRPr lang="ru-RU" sz="2000" baseline="0">
              <a:solidFill>
                <a:srgbClr val="993300"/>
              </a:solidFill>
            </a:endParaRP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BF921857-4154-472F-98B1-08742596FAD4}" type="slidenum">
              <a:rPr lang="en-GB"/>
              <a:pPr/>
              <a:t>31</a:t>
            </a:fld>
            <a:endParaRPr lang="en-GB"/>
          </a:p>
        </p:txBody>
      </p:sp>
      <p:sp>
        <p:nvSpPr>
          <p:cNvPr id="911363" name="Rectangle 3"/>
          <p:cNvSpPr>
            <a:spLocks noChangeArrowheads="1"/>
          </p:cNvSpPr>
          <p:nvPr/>
        </p:nvSpPr>
        <p:spPr bwMode="auto">
          <a:xfrm>
            <a:off x="612775" y="1492250"/>
            <a:ext cx="7519988"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lnSpc>
                <a:spcPct val="120000"/>
              </a:lnSpc>
              <a:buFont typeface="Wingdings" pitchFamily="2" charset="2"/>
              <a:buChar char="ü"/>
            </a:pPr>
            <a:r>
              <a:rPr lang="en-US" sz="2400" baseline="0"/>
              <a:t> VPA IMCC is used to determine liquidus</a:t>
            </a:r>
            <a:br>
              <a:rPr lang="en-US" sz="2400" baseline="0"/>
            </a:br>
            <a:r>
              <a:rPr lang="en-US" sz="2400" baseline="0"/>
              <a:t>    temperature of composition, mass</a:t>
            </a:r>
            <a:r>
              <a:rPr lang="ru-RU" sz="2400" baseline="0"/>
              <a:t>%:</a:t>
            </a:r>
            <a:r>
              <a:rPr lang="en-US" sz="2400" baseline="0"/>
              <a:t/>
            </a:r>
            <a:br>
              <a:rPr lang="en-US" sz="2400" baseline="0"/>
            </a:br>
            <a:r>
              <a:rPr lang="en-US" sz="2400" baseline="0"/>
              <a:t>   19.3</a:t>
            </a:r>
            <a:r>
              <a:rPr lang="en-US" sz="2400" b="0" baseline="0"/>
              <a:t>±</a:t>
            </a:r>
            <a:r>
              <a:rPr lang="en-US" sz="2400" baseline="0"/>
              <a:t>1.0 UO</a:t>
            </a:r>
            <a:r>
              <a:rPr lang="en-US" sz="2400" baseline="-25000"/>
              <a:t>2</a:t>
            </a:r>
            <a:r>
              <a:rPr lang="ru-RU" sz="2400" baseline="0"/>
              <a:t> +</a:t>
            </a:r>
            <a:r>
              <a:rPr lang="en-US" sz="2400" baseline="0"/>
              <a:t> 66.</a:t>
            </a:r>
            <a:r>
              <a:rPr lang="ru-RU" sz="2400" baseline="0"/>
              <a:t>6</a:t>
            </a:r>
            <a:r>
              <a:rPr lang="en-US" sz="2400" b="0" baseline="0"/>
              <a:t>±</a:t>
            </a:r>
            <a:r>
              <a:rPr lang="en-US" sz="2400" baseline="0"/>
              <a:t>3.3 FeO</a:t>
            </a:r>
            <a:r>
              <a:rPr lang="ru-RU" sz="2400" baseline="0"/>
              <a:t> +</a:t>
            </a:r>
            <a:r>
              <a:rPr lang="en-US" sz="2400" baseline="0"/>
              <a:t> 14.</a:t>
            </a:r>
            <a:r>
              <a:rPr lang="ru-RU" sz="2400" baseline="0"/>
              <a:t>1</a:t>
            </a:r>
            <a:r>
              <a:rPr lang="en-US" sz="2400" b="0" baseline="0"/>
              <a:t>±</a:t>
            </a:r>
            <a:r>
              <a:rPr lang="en-US" sz="2400" baseline="0"/>
              <a:t>0.7 CaO </a:t>
            </a:r>
            <a:r>
              <a:rPr lang="ru-RU" sz="2400" baseline="0"/>
              <a:t>–</a:t>
            </a:r>
            <a:r>
              <a:rPr lang="en-US" sz="2400" baseline="0"/>
              <a:t/>
            </a:r>
            <a:br>
              <a:rPr lang="en-US" sz="2400" baseline="0"/>
            </a:br>
            <a:r>
              <a:rPr lang="en-US" sz="2400" baseline="0"/>
              <a:t>  </a:t>
            </a:r>
            <a:r>
              <a:rPr lang="ru-RU" sz="2400" baseline="0"/>
              <a:t> </a:t>
            </a:r>
            <a:r>
              <a:rPr lang="en-US" sz="2400" baseline="0"/>
              <a:t>T</a:t>
            </a:r>
            <a:r>
              <a:rPr lang="en-US" sz="2400" baseline="-25000"/>
              <a:t>liq</a:t>
            </a:r>
            <a:r>
              <a:rPr lang="en-US" sz="2400" baseline="0"/>
              <a:t>= 124</a:t>
            </a:r>
            <a:r>
              <a:rPr lang="ru-RU" sz="2400" baseline="0"/>
              <a:t>2</a:t>
            </a:r>
            <a:r>
              <a:rPr lang="en-US" sz="2400" b="0" baseline="0"/>
              <a:t>±</a:t>
            </a:r>
            <a:r>
              <a:rPr lang="ru-RU" sz="2400" baseline="0"/>
              <a:t>2</a:t>
            </a:r>
            <a:r>
              <a:rPr lang="en-US" sz="2400" baseline="0"/>
              <a:t>0 °C </a:t>
            </a:r>
            <a:br>
              <a:rPr lang="en-US" sz="2400" baseline="0"/>
            </a:br>
            <a:endParaRPr lang="ru-RU" sz="2400" baseline="0"/>
          </a:p>
          <a:p>
            <a:pPr>
              <a:lnSpc>
                <a:spcPct val="120000"/>
              </a:lnSpc>
              <a:buFont typeface="Wingdings" pitchFamily="2" charset="2"/>
              <a:buChar char="ь"/>
            </a:pPr>
            <a:r>
              <a:rPr lang="en-US" sz="2400" baseline="0"/>
              <a:t>EDX method is used to determine the ternary</a:t>
            </a:r>
            <a:br>
              <a:rPr lang="en-US" sz="2400" baseline="0"/>
            </a:br>
            <a:r>
              <a:rPr lang="en-US" sz="2400" baseline="0"/>
              <a:t>  eutectic composition</a:t>
            </a:r>
            <a:r>
              <a:rPr lang="ru-RU" sz="2400" baseline="0"/>
              <a:t>, </a:t>
            </a:r>
            <a:r>
              <a:rPr lang="en-US" sz="2400" baseline="0"/>
              <a:t>mass</a:t>
            </a:r>
            <a:r>
              <a:rPr lang="ru-RU" sz="2400" baseline="0"/>
              <a:t>%:</a:t>
            </a:r>
          </a:p>
          <a:p>
            <a:pPr>
              <a:lnSpc>
                <a:spcPct val="120000"/>
              </a:lnSpc>
              <a:buFont typeface="Wingdings" pitchFamily="2" charset="2"/>
              <a:buNone/>
            </a:pPr>
            <a:r>
              <a:rPr lang="en-US" sz="2400" baseline="0"/>
              <a:t> </a:t>
            </a:r>
            <a:r>
              <a:rPr lang="ru-RU" sz="2400" baseline="0"/>
              <a:t> </a:t>
            </a:r>
            <a:r>
              <a:rPr lang="en-US" sz="2400" baseline="0"/>
              <a:t>1</a:t>
            </a:r>
            <a:r>
              <a:rPr lang="ru-RU" sz="2400" baseline="0"/>
              <a:t>0.4</a:t>
            </a:r>
            <a:r>
              <a:rPr lang="en-US" sz="2400" b="0" baseline="0"/>
              <a:t>±</a:t>
            </a:r>
            <a:r>
              <a:rPr lang="en-US" sz="2400" baseline="0"/>
              <a:t>0</a:t>
            </a:r>
            <a:r>
              <a:rPr lang="ru-RU" sz="2400" baseline="0"/>
              <a:t>.1</a:t>
            </a:r>
            <a:r>
              <a:rPr lang="en-US" sz="2400" baseline="0"/>
              <a:t> UO2</a:t>
            </a:r>
            <a:r>
              <a:rPr lang="ru-RU" sz="2400" baseline="0"/>
              <a:t> +</a:t>
            </a:r>
            <a:r>
              <a:rPr lang="en-US" sz="2400" baseline="0"/>
              <a:t> 6</a:t>
            </a:r>
            <a:r>
              <a:rPr lang="ru-RU" sz="2400" baseline="0"/>
              <a:t>1.9</a:t>
            </a:r>
            <a:r>
              <a:rPr lang="en-US" sz="2400" b="0" baseline="0"/>
              <a:t>±</a:t>
            </a:r>
            <a:r>
              <a:rPr lang="ru-RU" sz="2400" baseline="0"/>
              <a:t>0.5</a:t>
            </a:r>
            <a:r>
              <a:rPr lang="en-US" sz="2400" baseline="0"/>
              <a:t> FeO</a:t>
            </a:r>
            <a:r>
              <a:rPr lang="ru-RU" sz="2400" baseline="0"/>
              <a:t> +</a:t>
            </a:r>
            <a:r>
              <a:rPr lang="en-US" sz="2400" baseline="0"/>
              <a:t> </a:t>
            </a:r>
            <a:r>
              <a:rPr lang="ru-RU" sz="2400" baseline="0"/>
              <a:t>27.7</a:t>
            </a:r>
            <a:r>
              <a:rPr lang="en-US" sz="2400" b="0" baseline="0"/>
              <a:t>±</a:t>
            </a:r>
            <a:r>
              <a:rPr lang="en-US" sz="2400" baseline="0"/>
              <a:t>0.</a:t>
            </a:r>
            <a:r>
              <a:rPr lang="ru-RU" sz="2400" baseline="0"/>
              <a:t>5</a:t>
            </a:r>
            <a:r>
              <a:rPr lang="en-US" sz="2400" baseline="0"/>
              <a:t> CaO</a:t>
            </a:r>
          </a:p>
        </p:txBody>
      </p:sp>
      <p:sp>
        <p:nvSpPr>
          <p:cNvPr id="911364" name="Rectangle 4"/>
          <p:cNvSpPr>
            <a:spLocks noChangeArrowheads="1"/>
          </p:cNvSpPr>
          <p:nvPr/>
        </p:nvSpPr>
        <p:spPr bwMode="auto">
          <a:xfrm>
            <a:off x="333375" y="430213"/>
            <a:ext cx="844708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baseline="0">
                <a:solidFill>
                  <a:srgbClr val="000099"/>
                </a:solidFill>
              </a:rPr>
              <a:t>UO</a:t>
            </a:r>
            <a:r>
              <a:rPr lang="en-US" baseline="-25000">
                <a:solidFill>
                  <a:srgbClr val="000099"/>
                </a:solidFill>
              </a:rPr>
              <a:t>2 </a:t>
            </a:r>
            <a:r>
              <a:rPr lang="en-US" baseline="0">
                <a:solidFill>
                  <a:srgbClr val="000099"/>
                </a:solidFill>
              </a:rPr>
              <a:t>– FeO – CaO</a:t>
            </a:r>
            <a:r>
              <a:rPr lang="ru-RU" baseline="0">
                <a:solidFill>
                  <a:srgbClr val="000099"/>
                </a:solidFill>
              </a:rPr>
              <a:t> </a:t>
            </a:r>
            <a:r>
              <a:rPr lang="en-US" baseline="0">
                <a:solidFill>
                  <a:srgbClr val="000099"/>
                </a:solidFill>
                <a:ea typeface="Arial Unicode MS" pitchFamily="34" charset="-128"/>
                <a:cs typeface="Arial Unicode MS" pitchFamily="34" charset="-128"/>
              </a:rPr>
              <a:t>system: </a:t>
            </a:r>
            <a:r>
              <a:rPr lang="en-US" baseline="0">
                <a:solidFill>
                  <a:srgbClr val="000099"/>
                </a:solidFill>
              </a:rPr>
              <a:t>PRS 14 test results (</a:t>
            </a:r>
            <a:r>
              <a:rPr lang="ru-RU" baseline="0">
                <a:solidFill>
                  <a:srgbClr val="000099"/>
                </a:solidFill>
              </a:rPr>
              <a:t>5</a:t>
            </a:r>
            <a:r>
              <a:rPr lang="en-US" baseline="0">
                <a:solidFill>
                  <a:srgbClr val="000099"/>
                </a:solidFill>
              </a:rPr>
              <a:t>) </a:t>
            </a:r>
            <a:endParaRPr lang="ru-RU" baseline="0">
              <a:solidFill>
                <a:srgbClr val="000099"/>
              </a:solidFill>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4"/>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D74EAA88-0AFE-4BF9-BFEB-BDFBFF5BA676}" type="slidenum">
              <a:rPr lang="en-GB"/>
              <a:pPr/>
              <a:t>32</a:t>
            </a:fld>
            <a:endParaRPr lang="en-GB"/>
          </a:p>
        </p:txBody>
      </p:sp>
      <p:sp>
        <p:nvSpPr>
          <p:cNvPr id="824322" name="Rectangle 2"/>
          <p:cNvSpPr>
            <a:spLocks noGrp="1" noChangeArrowheads="1"/>
          </p:cNvSpPr>
          <p:nvPr>
            <p:ph type="title"/>
          </p:nvPr>
        </p:nvSpPr>
        <p:spPr>
          <a:xfrm>
            <a:off x="652463" y="376238"/>
            <a:ext cx="7772400" cy="652462"/>
          </a:xfrm>
        </p:spPr>
        <p:txBody>
          <a:bodyPr/>
          <a:lstStyle/>
          <a:p>
            <a:r>
              <a:rPr lang="en-US" sz="3200">
                <a:effectLst/>
              </a:rPr>
              <a:t>Joint publication with collaborators</a:t>
            </a:r>
            <a:r>
              <a:rPr lang="ru-RU" sz="3200">
                <a:effectLst/>
              </a:rPr>
              <a:t> </a:t>
            </a:r>
            <a:r>
              <a:rPr lang="en-BZ" sz="3200">
                <a:effectLst/>
              </a:rPr>
              <a:t>within the reported quarters</a:t>
            </a:r>
            <a:endParaRPr lang="ru-RU" sz="3200">
              <a:effectLst/>
            </a:endParaRPr>
          </a:p>
        </p:txBody>
      </p:sp>
      <p:sp>
        <p:nvSpPr>
          <p:cNvPr id="824323" name="Text Box 3"/>
          <p:cNvSpPr txBox="1">
            <a:spLocks noChangeArrowheads="1"/>
          </p:cNvSpPr>
          <p:nvPr/>
        </p:nvSpPr>
        <p:spPr bwMode="auto">
          <a:xfrm>
            <a:off x="433388" y="831850"/>
            <a:ext cx="84899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endParaRPr lang="en-US" baseline="0">
              <a:solidFill>
                <a:srgbClr val="800000"/>
              </a:solidFill>
              <a:latin typeface="Arial" pitchFamily="34" charset="0"/>
            </a:endParaRPr>
          </a:p>
          <a:p>
            <a:pPr>
              <a:buFont typeface="Wingdings" pitchFamily="2" charset="2"/>
              <a:buChar char="ü"/>
            </a:pPr>
            <a:endParaRPr lang="en-US" baseline="0">
              <a:solidFill>
                <a:srgbClr val="800000"/>
              </a:solidFill>
              <a:latin typeface="Arial" pitchFamily="34" charset="0"/>
            </a:endParaRPr>
          </a:p>
          <a:p>
            <a:endParaRPr lang="en-US" baseline="0">
              <a:solidFill>
                <a:srgbClr val="800000"/>
              </a:solidFill>
              <a:latin typeface="Arial" pitchFamily="34" charset="0"/>
            </a:endParaRPr>
          </a:p>
        </p:txBody>
      </p:sp>
      <p:sp>
        <p:nvSpPr>
          <p:cNvPr id="824324" name="Rectangle 4"/>
          <p:cNvSpPr>
            <a:spLocks noChangeArrowheads="1"/>
          </p:cNvSpPr>
          <p:nvPr/>
        </p:nvSpPr>
        <p:spPr bwMode="auto">
          <a:xfrm>
            <a:off x="306388" y="2740025"/>
            <a:ext cx="88376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nchor="ctr">
            <a:spAutoFit/>
          </a:bodyPr>
          <a:lstStyle/>
          <a:p>
            <a:pPr marL="457200" indent="-457200" defTabSz="762000">
              <a:lnSpc>
                <a:spcPct val="110000"/>
              </a:lnSpc>
              <a:spcBef>
                <a:spcPct val="50000"/>
              </a:spcBef>
              <a:buFontTx/>
              <a:buChar char="•"/>
            </a:pPr>
            <a:endParaRPr lang="ru-RU" sz="1800" baseline="0"/>
          </a:p>
        </p:txBody>
      </p:sp>
      <p:sp>
        <p:nvSpPr>
          <p:cNvPr id="824325" name="Rectangle 5"/>
          <p:cNvSpPr>
            <a:spLocks noChangeArrowheads="1"/>
          </p:cNvSpPr>
          <p:nvPr/>
        </p:nvSpPr>
        <p:spPr bwMode="auto">
          <a:xfrm>
            <a:off x="220663" y="3322638"/>
            <a:ext cx="870426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defTabSz="762000">
              <a:lnSpc>
                <a:spcPct val="110000"/>
              </a:lnSpc>
              <a:buFont typeface="Wingdings" pitchFamily="2" charset="2"/>
              <a:buChar char="Ø"/>
            </a:pPr>
            <a:endParaRPr lang="ru-RU" sz="2400" b="0" baseline="0">
              <a:latin typeface="Arial Unicode MS" pitchFamily="34" charset="-128"/>
            </a:endParaRPr>
          </a:p>
        </p:txBody>
      </p:sp>
      <p:sp>
        <p:nvSpPr>
          <p:cNvPr id="824326" name="Rectangle 3"/>
          <p:cNvSpPr>
            <a:spLocks noChangeArrowheads="1"/>
          </p:cNvSpPr>
          <p:nvPr/>
        </p:nvSpPr>
        <p:spPr bwMode="auto">
          <a:xfrm>
            <a:off x="449263" y="1514475"/>
            <a:ext cx="83058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p>
            <a:pPr marL="457200" indent="-457200"/>
            <a:r>
              <a:rPr lang="en-US" sz="2400" b="0" i="1" baseline="0">
                <a:latin typeface="Calibri" pitchFamily="34" charset="0"/>
              </a:rPr>
              <a:t>	Almjashev V</a:t>
            </a:r>
            <a:r>
              <a:rPr lang="ru-RU" sz="2400" b="0" i="1" baseline="0">
                <a:latin typeface="Calibri" pitchFamily="34" charset="0"/>
              </a:rPr>
              <a:t>.</a:t>
            </a:r>
            <a:r>
              <a:rPr lang="en-US" sz="2400" b="0" i="1" baseline="0">
                <a:latin typeface="Calibri" pitchFamily="34" charset="0"/>
              </a:rPr>
              <a:t>I</a:t>
            </a:r>
            <a:r>
              <a:rPr lang="ru-RU" sz="2400" b="0" i="1" baseline="0">
                <a:latin typeface="Calibri" pitchFamily="34" charset="0"/>
              </a:rPr>
              <a:t>., </a:t>
            </a:r>
            <a:r>
              <a:rPr lang="en-US" sz="2400" b="0" i="1" baseline="0">
                <a:latin typeface="Calibri" pitchFamily="34" charset="0"/>
              </a:rPr>
              <a:t>Barrachin M</a:t>
            </a:r>
            <a:r>
              <a:rPr lang="ru-RU" sz="2400" b="0" i="1" baseline="0">
                <a:latin typeface="Calibri" pitchFamily="34" charset="0"/>
              </a:rPr>
              <a:t>., </a:t>
            </a:r>
            <a:r>
              <a:rPr lang="en-US" sz="2400" b="0" i="1" baseline="0">
                <a:latin typeface="Calibri" pitchFamily="34" charset="0"/>
              </a:rPr>
              <a:t>Bechta S</a:t>
            </a:r>
            <a:r>
              <a:rPr lang="ru-RU" sz="2400" b="0" i="1" baseline="0">
                <a:latin typeface="Calibri" pitchFamily="34" charset="0"/>
              </a:rPr>
              <a:t>.</a:t>
            </a:r>
            <a:r>
              <a:rPr lang="en-US" sz="2400" b="0" i="1" baseline="0">
                <a:latin typeface="Calibri" pitchFamily="34" charset="0"/>
              </a:rPr>
              <a:t>V</a:t>
            </a:r>
            <a:r>
              <a:rPr lang="ru-RU" sz="2400" b="0" i="1" baseline="0">
                <a:latin typeface="Calibri" pitchFamily="34" charset="0"/>
              </a:rPr>
              <a:t>., </a:t>
            </a:r>
            <a:r>
              <a:rPr lang="en-US" sz="2400" b="0" i="1" baseline="0">
                <a:latin typeface="Calibri" pitchFamily="34" charset="0"/>
              </a:rPr>
              <a:t>Bottomley D</a:t>
            </a:r>
            <a:r>
              <a:rPr lang="ru-RU" sz="2400" b="0" i="1" baseline="0">
                <a:latin typeface="Calibri" pitchFamily="34" charset="0"/>
              </a:rPr>
              <a:t>., </a:t>
            </a:r>
            <a:r>
              <a:rPr lang="en-US" sz="2400" b="0" i="1" baseline="0">
                <a:latin typeface="Calibri" pitchFamily="34" charset="0"/>
              </a:rPr>
              <a:t>Defoort F</a:t>
            </a:r>
            <a:r>
              <a:rPr lang="ru-RU" sz="2400" b="0" i="1" baseline="0">
                <a:latin typeface="Calibri" pitchFamily="34" charset="0"/>
              </a:rPr>
              <a:t>., </a:t>
            </a:r>
            <a:r>
              <a:rPr lang="en-US" sz="2400" b="0" i="1" baseline="0">
                <a:latin typeface="Calibri" pitchFamily="34" charset="0"/>
              </a:rPr>
              <a:t>Fischer M</a:t>
            </a:r>
            <a:r>
              <a:rPr lang="ru-RU" sz="2400" b="0" i="1" baseline="0">
                <a:latin typeface="Calibri" pitchFamily="34" charset="0"/>
              </a:rPr>
              <a:t>., </a:t>
            </a:r>
            <a:r>
              <a:rPr lang="en-US" sz="2400" b="0" i="1" baseline="0">
                <a:latin typeface="Calibri" pitchFamily="34" charset="0"/>
              </a:rPr>
              <a:t>Gusarov V</a:t>
            </a:r>
            <a:r>
              <a:rPr lang="ru-RU" sz="2400" b="0" i="1" baseline="0">
                <a:latin typeface="Calibri" pitchFamily="34" charset="0"/>
              </a:rPr>
              <a:t>.</a:t>
            </a:r>
            <a:r>
              <a:rPr lang="en-US" sz="2400" b="0" i="1" baseline="0">
                <a:latin typeface="Calibri" pitchFamily="34" charset="0"/>
              </a:rPr>
              <a:t>V</a:t>
            </a:r>
            <a:r>
              <a:rPr lang="ru-RU" sz="2400" b="0" i="1" baseline="0">
                <a:latin typeface="Calibri" pitchFamily="34" charset="0"/>
              </a:rPr>
              <a:t>., </a:t>
            </a:r>
            <a:r>
              <a:rPr lang="en-US" sz="2400" b="0" i="1" baseline="0">
                <a:latin typeface="Calibri" pitchFamily="34" charset="0"/>
              </a:rPr>
              <a:t>Hellmann S</a:t>
            </a:r>
            <a:r>
              <a:rPr lang="ru-RU" sz="2400" b="0" i="1" baseline="0">
                <a:latin typeface="Calibri" pitchFamily="34" charset="0"/>
              </a:rPr>
              <a:t>.,</a:t>
            </a:r>
            <a:r>
              <a:rPr lang="en-US" sz="2400" b="0" i="1" baseline="0">
                <a:latin typeface="Calibri" pitchFamily="34" charset="0"/>
              </a:rPr>
              <a:t/>
            </a:r>
            <a:br>
              <a:rPr lang="en-US" sz="2400" b="0" i="1" baseline="0">
                <a:latin typeface="Calibri" pitchFamily="34" charset="0"/>
              </a:rPr>
            </a:br>
            <a:r>
              <a:rPr lang="en-US" sz="2400" b="0" i="1" baseline="0">
                <a:latin typeface="Calibri" pitchFamily="34" charset="0"/>
              </a:rPr>
              <a:t>Khabensky V</a:t>
            </a:r>
            <a:r>
              <a:rPr lang="ru-RU" sz="2400" b="0" i="1" baseline="0">
                <a:latin typeface="Calibri" pitchFamily="34" charset="0"/>
              </a:rPr>
              <a:t>.</a:t>
            </a:r>
            <a:r>
              <a:rPr lang="en-US" sz="2400" b="0" i="1" baseline="0">
                <a:latin typeface="Calibri" pitchFamily="34" charset="0"/>
              </a:rPr>
              <a:t>B</a:t>
            </a:r>
            <a:r>
              <a:rPr lang="ru-RU" sz="2400" b="0" i="1" baseline="0">
                <a:latin typeface="Calibri" pitchFamily="34" charset="0"/>
              </a:rPr>
              <a:t>., </a:t>
            </a:r>
            <a:r>
              <a:rPr lang="en-US" sz="2400" b="0" i="1" baseline="0">
                <a:latin typeface="Calibri" pitchFamily="34" charset="0"/>
              </a:rPr>
              <a:t>Krushinov E</a:t>
            </a:r>
            <a:r>
              <a:rPr lang="ru-RU" sz="2400" b="0" i="1" baseline="0">
                <a:latin typeface="Calibri" pitchFamily="34" charset="0"/>
              </a:rPr>
              <a:t>.</a:t>
            </a:r>
            <a:r>
              <a:rPr lang="en-US" sz="2400" b="0" i="1" baseline="0">
                <a:latin typeface="Calibri" pitchFamily="34" charset="0"/>
              </a:rPr>
              <a:t>V</a:t>
            </a:r>
            <a:r>
              <a:rPr lang="ru-RU" sz="2400" b="0" i="1" baseline="0">
                <a:latin typeface="Calibri" pitchFamily="34" charset="0"/>
              </a:rPr>
              <a:t>., </a:t>
            </a:r>
            <a:r>
              <a:rPr lang="en-US" sz="2400" b="0" i="1" baseline="0">
                <a:latin typeface="Calibri" pitchFamily="34" charset="0"/>
              </a:rPr>
              <a:t>Lopukh D</a:t>
            </a:r>
            <a:r>
              <a:rPr lang="ru-RU" sz="2400" b="0" i="1" baseline="0">
                <a:latin typeface="Calibri" pitchFamily="34" charset="0"/>
              </a:rPr>
              <a:t>.</a:t>
            </a:r>
            <a:r>
              <a:rPr lang="en-US" sz="2400" b="0" i="1" baseline="0">
                <a:latin typeface="Calibri" pitchFamily="34" charset="0"/>
              </a:rPr>
              <a:t>B</a:t>
            </a:r>
            <a:r>
              <a:rPr lang="ru-RU" sz="2400" b="0" i="1" baseline="0">
                <a:latin typeface="Calibri" pitchFamily="34" charset="0"/>
              </a:rPr>
              <a:t>., </a:t>
            </a:r>
            <a:r>
              <a:rPr lang="en-US" sz="2400" b="0" i="1" baseline="0">
                <a:latin typeface="Calibri" pitchFamily="34" charset="0"/>
              </a:rPr>
              <a:t>Mezentseva L</a:t>
            </a:r>
            <a:r>
              <a:rPr lang="ru-RU" sz="2400" b="0" i="1" baseline="0">
                <a:latin typeface="Calibri" pitchFamily="34" charset="0"/>
              </a:rPr>
              <a:t>.</a:t>
            </a:r>
            <a:r>
              <a:rPr lang="en-US" sz="2400" b="0" i="1" baseline="0">
                <a:latin typeface="Calibri" pitchFamily="34" charset="0"/>
              </a:rPr>
              <a:t>P</a:t>
            </a:r>
            <a:r>
              <a:rPr lang="ru-RU" sz="2400" b="0" i="1" baseline="0">
                <a:latin typeface="Calibri" pitchFamily="34" charset="0"/>
              </a:rPr>
              <a:t>., </a:t>
            </a:r>
            <a:r>
              <a:rPr lang="en-US" sz="2400" b="0" i="1" baseline="0">
                <a:latin typeface="Calibri" pitchFamily="34" charset="0"/>
              </a:rPr>
              <a:t>Miassoedov A</a:t>
            </a:r>
            <a:r>
              <a:rPr lang="ru-RU" sz="2400" b="0" i="1" baseline="0">
                <a:latin typeface="Calibri" pitchFamily="34" charset="0"/>
              </a:rPr>
              <a:t>., </a:t>
            </a:r>
            <a:r>
              <a:rPr lang="en-US" sz="2400" b="0" i="1" baseline="0">
                <a:latin typeface="Calibri" pitchFamily="34" charset="0"/>
              </a:rPr>
              <a:t>Petrov Yu</a:t>
            </a:r>
            <a:r>
              <a:rPr lang="ru-RU" sz="2400" b="0" i="1" baseline="0">
                <a:latin typeface="Calibri" pitchFamily="34" charset="0"/>
              </a:rPr>
              <a:t>.</a:t>
            </a:r>
            <a:r>
              <a:rPr lang="en-US" sz="2400" b="0" i="1" baseline="0">
                <a:latin typeface="Calibri" pitchFamily="34" charset="0"/>
              </a:rPr>
              <a:t>B</a:t>
            </a:r>
            <a:r>
              <a:rPr lang="ru-RU" sz="2400" b="0" i="1" baseline="0">
                <a:latin typeface="Calibri" pitchFamily="34" charset="0"/>
              </a:rPr>
              <a:t>.</a:t>
            </a:r>
            <a:r>
              <a:rPr lang="en-US" sz="2400" b="0" i="1" baseline="0">
                <a:latin typeface="Calibri" pitchFamily="34" charset="0"/>
              </a:rPr>
              <a:t>,</a:t>
            </a:r>
            <a:r>
              <a:rPr lang="ru-RU" sz="2400" b="0" i="1" baseline="0">
                <a:latin typeface="Calibri" pitchFamily="34" charset="0"/>
              </a:rPr>
              <a:t> </a:t>
            </a:r>
            <a:r>
              <a:rPr lang="en-US" sz="2400" b="0" i="1" baseline="0">
                <a:latin typeface="Calibri" pitchFamily="34" charset="0"/>
              </a:rPr>
              <a:t>Vitol S</a:t>
            </a:r>
            <a:r>
              <a:rPr lang="ru-RU" sz="2400" b="0" i="1" baseline="0">
                <a:latin typeface="Calibri" pitchFamily="34" charset="0"/>
              </a:rPr>
              <a:t>.</a:t>
            </a:r>
            <a:r>
              <a:rPr lang="en-US" sz="2400" b="0" i="1" baseline="0">
                <a:latin typeface="Calibri" pitchFamily="34" charset="0"/>
              </a:rPr>
              <a:t>A.</a:t>
            </a:r>
            <a:endParaRPr lang="en-US" sz="2400" baseline="0">
              <a:latin typeface="Calibri" pitchFamily="34" charset="0"/>
            </a:endParaRPr>
          </a:p>
          <a:p>
            <a:pPr marL="457200" indent="-457200"/>
            <a:endParaRPr lang="en-US" sz="800" baseline="0">
              <a:latin typeface="Calibri" pitchFamily="34" charset="0"/>
            </a:endParaRPr>
          </a:p>
          <a:p>
            <a:pPr marL="457200" indent="-457200"/>
            <a:r>
              <a:rPr lang="en-US" sz="2400" baseline="0">
                <a:latin typeface="Calibri" pitchFamily="34" charset="0"/>
              </a:rPr>
              <a:t>	Phase equilibria in the FeO</a:t>
            </a:r>
            <a:r>
              <a:rPr lang="ru-RU" sz="2400" baseline="-25000">
                <a:latin typeface="Calibri" pitchFamily="34" charset="0"/>
              </a:rPr>
              <a:t>1+</a:t>
            </a:r>
            <a:r>
              <a:rPr lang="en-US" sz="2400" i="1" baseline="-25000">
                <a:latin typeface="Calibri" pitchFamily="34" charset="0"/>
              </a:rPr>
              <a:t>x</a:t>
            </a:r>
            <a:r>
              <a:rPr lang="ru-RU" sz="2400" baseline="0">
                <a:latin typeface="Calibri" pitchFamily="34" charset="0"/>
              </a:rPr>
              <a:t>–</a:t>
            </a:r>
            <a:r>
              <a:rPr lang="en-US" sz="2400" baseline="0">
                <a:latin typeface="Calibri" pitchFamily="34" charset="0"/>
              </a:rPr>
              <a:t>UO</a:t>
            </a:r>
            <a:r>
              <a:rPr lang="ru-RU" sz="2400" baseline="-25000">
                <a:latin typeface="Calibri" pitchFamily="34" charset="0"/>
              </a:rPr>
              <a:t>2</a:t>
            </a:r>
            <a:r>
              <a:rPr lang="ru-RU" sz="2400" baseline="0">
                <a:latin typeface="Calibri" pitchFamily="34" charset="0"/>
              </a:rPr>
              <a:t>–</a:t>
            </a:r>
            <a:r>
              <a:rPr lang="en-US" sz="2400" baseline="0">
                <a:latin typeface="Calibri" pitchFamily="34" charset="0"/>
              </a:rPr>
              <a:t>ZrO</a:t>
            </a:r>
            <a:r>
              <a:rPr lang="ru-RU" sz="2400" baseline="-25000">
                <a:latin typeface="Calibri" pitchFamily="34" charset="0"/>
              </a:rPr>
              <a:t>2</a:t>
            </a:r>
            <a:r>
              <a:rPr lang="ru-RU" sz="2400" baseline="0">
                <a:latin typeface="Calibri" pitchFamily="34" charset="0"/>
              </a:rPr>
              <a:t> </a:t>
            </a:r>
            <a:r>
              <a:rPr lang="en-US" sz="2400" baseline="0">
                <a:latin typeface="Calibri" pitchFamily="34" charset="0"/>
              </a:rPr>
              <a:t>system in the FeO</a:t>
            </a:r>
            <a:r>
              <a:rPr lang="ru-RU" sz="2400" baseline="-25000">
                <a:latin typeface="Calibri" pitchFamily="34" charset="0"/>
              </a:rPr>
              <a:t>1+</a:t>
            </a:r>
            <a:r>
              <a:rPr lang="en-US" sz="2400" i="1" baseline="-25000">
                <a:latin typeface="Calibri" pitchFamily="34" charset="0"/>
              </a:rPr>
              <a:t>x</a:t>
            </a:r>
            <a:r>
              <a:rPr lang="ru-RU" sz="2400" baseline="0">
                <a:latin typeface="Calibri" pitchFamily="34" charset="0"/>
              </a:rPr>
              <a:t>-</a:t>
            </a:r>
            <a:r>
              <a:rPr lang="en-US" sz="2400" baseline="0">
                <a:latin typeface="Calibri" pitchFamily="34" charset="0"/>
              </a:rPr>
              <a:t>enriched domain</a:t>
            </a:r>
            <a:r>
              <a:rPr lang="ru-RU" sz="2400" b="0" baseline="0">
                <a:latin typeface="Calibri" pitchFamily="34" charset="0"/>
              </a:rPr>
              <a:t> </a:t>
            </a:r>
            <a:r>
              <a:rPr lang="ru-RU" sz="2400" baseline="0">
                <a:latin typeface="Calibri" pitchFamily="34" charset="0"/>
              </a:rPr>
              <a:t> </a:t>
            </a:r>
            <a:endParaRPr lang="en-US" sz="2400" baseline="0">
              <a:latin typeface="Calibri" pitchFamily="34" charset="0"/>
            </a:endParaRPr>
          </a:p>
          <a:p>
            <a:pPr marL="457200" indent="-457200"/>
            <a:r>
              <a:rPr lang="en-US" sz="2400" baseline="0">
                <a:latin typeface="Calibri" pitchFamily="34" charset="0"/>
              </a:rPr>
              <a:t>	</a:t>
            </a:r>
            <a:r>
              <a:rPr lang="ru-RU" sz="2400" b="0" baseline="0">
                <a:latin typeface="Calibri" pitchFamily="34" charset="0"/>
              </a:rPr>
              <a:t>// </a:t>
            </a:r>
            <a:r>
              <a:rPr lang="en-US" sz="2400" b="0" baseline="0">
                <a:latin typeface="Calibri" pitchFamily="34" charset="0"/>
              </a:rPr>
              <a:t>JNM</a:t>
            </a:r>
            <a:r>
              <a:rPr lang="ru-RU" sz="2400" b="0" baseline="0">
                <a:latin typeface="Calibri" pitchFamily="34" charset="0"/>
              </a:rPr>
              <a:t>. 20</a:t>
            </a:r>
            <a:r>
              <a:rPr lang="en-US" sz="2400" b="0" baseline="0">
                <a:latin typeface="Calibri" pitchFamily="34" charset="0"/>
              </a:rPr>
              <a:t>10</a:t>
            </a:r>
            <a:r>
              <a:rPr lang="ru-RU" sz="2400" b="0" baseline="0">
                <a:latin typeface="Calibri" pitchFamily="34" charset="0"/>
              </a:rPr>
              <a:t>. </a:t>
            </a:r>
            <a:r>
              <a:rPr lang="en-US" sz="2400" b="0" baseline="0">
                <a:latin typeface="Calibri" pitchFamily="34" charset="0"/>
              </a:rPr>
              <a:t>V</a:t>
            </a:r>
            <a:r>
              <a:rPr lang="ru-RU" sz="2400" b="0" baseline="0">
                <a:latin typeface="Calibri" pitchFamily="34" charset="0"/>
              </a:rPr>
              <a:t>. </a:t>
            </a:r>
            <a:r>
              <a:rPr lang="en-US" sz="2400" b="0" baseline="0">
                <a:latin typeface="Calibri" pitchFamily="34" charset="0"/>
              </a:rPr>
              <a:t>400</a:t>
            </a:r>
            <a:r>
              <a:rPr lang="ru-RU" sz="2400" b="0" baseline="0">
                <a:latin typeface="Calibri" pitchFamily="34" charset="0"/>
              </a:rPr>
              <a:t>. </a:t>
            </a:r>
            <a:r>
              <a:rPr lang="en-US" sz="2400" b="0" baseline="0">
                <a:latin typeface="Calibri" pitchFamily="34" charset="0"/>
              </a:rPr>
              <a:t>N</a:t>
            </a:r>
            <a:r>
              <a:rPr lang="ru-RU" sz="2400" b="0" baseline="0">
                <a:latin typeface="Calibri" pitchFamily="34" charset="0"/>
              </a:rPr>
              <a:t>. </a:t>
            </a:r>
            <a:r>
              <a:rPr lang="en-US" sz="2400" b="0" baseline="0">
                <a:latin typeface="Calibri" pitchFamily="34" charset="0"/>
              </a:rPr>
              <a:t>2</a:t>
            </a:r>
            <a:r>
              <a:rPr lang="ru-RU" sz="2400" b="0" baseline="0">
                <a:latin typeface="Calibri" pitchFamily="34" charset="0"/>
              </a:rPr>
              <a:t>. </a:t>
            </a:r>
            <a:r>
              <a:rPr lang="en-US" sz="2400" b="0" baseline="0">
                <a:latin typeface="Calibri" pitchFamily="34" charset="0"/>
              </a:rPr>
              <a:t>P</a:t>
            </a:r>
            <a:r>
              <a:rPr lang="ru-RU" sz="2400" b="0" baseline="0">
                <a:latin typeface="Calibri" pitchFamily="34" charset="0"/>
              </a:rPr>
              <a:t>. </a:t>
            </a:r>
            <a:r>
              <a:rPr lang="en-US" sz="2400" b="0" baseline="0">
                <a:latin typeface="Calibri" pitchFamily="34" charset="0"/>
              </a:rPr>
              <a:t>119–126</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1CF85544-F6F3-49B6-A23D-900F09789EAD}" type="slidenum">
              <a:rPr lang="en-GB"/>
              <a:pPr/>
              <a:t>33</a:t>
            </a:fld>
            <a:endParaRPr lang="en-GB"/>
          </a:p>
        </p:txBody>
      </p:sp>
      <p:sp>
        <p:nvSpPr>
          <p:cNvPr id="896003" name="Rectangle 2"/>
          <p:cNvSpPr>
            <a:spLocks noGrp="1" noChangeArrowheads="1"/>
          </p:cNvSpPr>
          <p:nvPr>
            <p:ph type="title" idx="4294967295"/>
          </p:nvPr>
        </p:nvSpPr>
        <p:spPr>
          <a:xfrm>
            <a:off x="306388" y="193675"/>
            <a:ext cx="8837612" cy="652463"/>
          </a:xfrm>
        </p:spPr>
        <p:txBody>
          <a:bodyPr lIns="92015" tIns="46007" rIns="92015" bIns="46007"/>
          <a:lstStyle/>
          <a:p>
            <a:r>
              <a:rPr lang="en-US" sz="3200">
                <a:effectLst/>
              </a:rPr>
              <a:t>3</a:t>
            </a:r>
            <a:r>
              <a:rPr lang="en-US" sz="3200" baseline="30000">
                <a:effectLst/>
              </a:rPr>
              <a:t>rd</a:t>
            </a:r>
            <a:r>
              <a:rPr lang="en-US" sz="3200">
                <a:effectLst/>
              </a:rPr>
              <a:t> </a:t>
            </a:r>
            <a:r>
              <a:rPr lang="en-BZ" sz="3200">
                <a:effectLst/>
              </a:rPr>
              <a:t>PRECOS </a:t>
            </a:r>
            <a:r>
              <a:rPr lang="en-US" sz="3200">
                <a:effectLst/>
              </a:rPr>
              <a:t>project meeting</a:t>
            </a:r>
            <a:r>
              <a:rPr lang="ru-RU" sz="3200">
                <a:effectLst/>
              </a:rPr>
              <a:t/>
            </a:r>
            <a:br>
              <a:rPr lang="ru-RU" sz="3200">
                <a:effectLst/>
              </a:rPr>
            </a:br>
            <a:r>
              <a:rPr lang="en-US" sz="3200">
                <a:effectLst/>
              </a:rPr>
              <a:t> </a:t>
            </a:r>
            <a:r>
              <a:rPr lang="ru-RU" sz="2400" b="0">
                <a:solidFill>
                  <a:srgbClr val="000066"/>
                </a:solidFill>
                <a:effectLst/>
              </a:rPr>
              <a:t>( </a:t>
            </a:r>
            <a:r>
              <a:rPr lang="en-US" sz="2400" b="0">
                <a:solidFill>
                  <a:srgbClr val="000066"/>
                </a:solidFill>
                <a:effectLst/>
              </a:rPr>
              <a:t>June 2, 2010, St. Petersburg</a:t>
            </a:r>
            <a:r>
              <a:rPr lang="ru-RU" sz="2400" b="0">
                <a:solidFill>
                  <a:srgbClr val="000066"/>
                </a:solidFill>
                <a:effectLst/>
              </a:rPr>
              <a:t>)</a:t>
            </a:r>
            <a:r>
              <a:rPr lang="en-US" sz="3200">
                <a:effectLst/>
              </a:rPr>
              <a:t> </a:t>
            </a:r>
            <a:endParaRPr lang="ru-RU" sz="3200">
              <a:effectLst/>
            </a:endParaRPr>
          </a:p>
        </p:txBody>
      </p:sp>
      <p:sp>
        <p:nvSpPr>
          <p:cNvPr id="896004" name="Text Box 117"/>
          <p:cNvSpPr txBox="1">
            <a:spLocks noChangeArrowheads="1"/>
          </p:cNvSpPr>
          <p:nvPr/>
        </p:nvSpPr>
        <p:spPr bwMode="auto">
          <a:xfrm>
            <a:off x="433388" y="831850"/>
            <a:ext cx="84899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lIns="91379" tIns="45691" rIns="91379" bIns="45691">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endParaRPr lang="en-US" sz="2300" baseline="0">
              <a:solidFill>
                <a:srgbClr val="800000"/>
              </a:solidFill>
              <a:latin typeface="Arial" pitchFamily="34" charset="0"/>
            </a:endParaRPr>
          </a:p>
          <a:p>
            <a:pPr>
              <a:buFont typeface="Wingdings" pitchFamily="2" charset="2"/>
              <a:buChar char="ü"/>
            </a:pPr>
            <a:endParaRPr lang="en-US" sz="2300" baseline="0">
              <a:solidFill>
                <a:srgbClr val="800000"/>
              </a:solidFill>
              <a:latin typeface="Arial" pitchFamily="34" charset="0"/>
            </a:endParaRPr>
          </a:p>
          <a:p>
            <a:endParaRPr lang="en-US" sz="2300" baseline="0">
              <a:solidFill>
                <a:srgbClr val="800000"/>
              </a:solidFill>
              <a:latin typeface="Arial" pitchFamily="34" charset="0"/>
            </a:endParaRPr>
          </a:p>
        </p:txBody>
      </p:sp>
      <p:sp>
        <p:nvSpPr>
          <p:cNvPr id="896005" name="Rectangle 118"/>
          <p:cNvSpPr>
            <a:spLocks noChangeArrowheads="1"/>
          </p:cNvSpPr>
          <p:nvPr/>
        </p:nvSpPr>
        <p:spPr bwMode="auto">
          <a:xfrm>
            <a:off x="708025" y="1131888"/>
            <a:ext cx="7853363"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lIns="91379" tIns="45691" rIns="91379" bIns="45691">
            <a:spAutoFit/>
          </a:bodyPr>
          <a:lstStyle/>
          <a:p>
            <a:pPr>
              <a:spcBef>
                <a:spcPct val="60000"/>
              </a:spcBef>
              <a:buFont typeface="Wingdings" pitchFamily="2" charset="2"/>
              <a:buNone/>
            </a:pPr>
            <a:r>
              <a:rPr lang="en-BZ" sz="2400" baseline="0">
                <a:solidFill>
                  <a:srgbClr val="993300"/>
                </a:solidFill>
              </a:rPr>
              <a:t>Objectives:</a:t>
            </a:r>
            <a:endParaRPr lang="en-US" sz="2400" baseline="0">
              <a:solidFill>
                <a:srgbClr val="993300"/>
              </a:solidFill>
            </a:endParaRPr>
          </a:p>
          <a:p>
            <a:pPr>
              <a:spcBef>
                <a:spcPct val="60000"/>
              </a:spcBef>
              <a:buFont typeface="Wingdings" pitchFamily="2" charset="2"/>
              <a:buChar char="Ø"/>
            </a:pPr>
            <a:r>
              <a:rPr lang="en-US" sz="2000" baseline="0"/>
              <a:t>Discuss test results related to binary and ternary oxidic</a:t>
            </a:r>
            <a:br>
              <a:rPr lang="en-US" sz="2000" baseline="0"/>
            </a:br>
            <a:r>
              <a:rPr lang="en-US" sz="2000" baseline="0"/>
              <a:t>   systems:</a:t>
            </a:r>
          </a:p>
          <a:p>
            <a:pPr>
              <a:spcBef>
                <a:spcPct val="60000"/>
              </a:spcBef>
              <a:buFont typeface="Wingdings" pitchFamily="2" charset="2"/>
              <a:buNone/>
            </a:pPr>
            <a:r>
              <a:rPr lang="en-US" sz="2000" baseline="0"/>
              <a:t>	 </a:t>
            </a:r>
            <a:r>
              <a:rPr lang="en-US" sz="2000" baseline="0">
                <a:solidFill>
                  <a:srgbClr val="000000"/>
                </a:solidFill>
                <a:cs typeface="Times New Roman" pitchFamily="18" charset="0"/>
              </a:rPr>
              <a:t>UO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-SiO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 UO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-CaO; ZrO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-FeO</a:t>
            </a:r>
            <a:r>
              <a:rPr lang="en-US" sz="2000" baseline="-30000">
                <a:solidFill>
                  <a:srgbClr val="000000"/>
                </a:solidFill>
                <a:cs typeface="Times New Roman" pitchFamily="18" charset="0"/>
              </a:rPr>
              <a:t>y</a:t>
            </a:r>
          </a:p>
          <a:p>
            <a:pPr>
              <a:spcBef>
                <a:spcPct val="60000"/>
              </a:spcBef>
              <a:buFont typeface="Wingdings" pitchFamily="2" charset="2"/>
              <a:buNone/>
            </a:pPr>
            <a:r>
              <a:rPr lang="en-US" sz="2000" baseline="-30000">
                <a:solidFill>
                  <a:srgbClr val="000000"/>
                </a:solidFill>
                <a:cs typeface="Times New Roman" pitchFamily="18" charset="0"/>
              </a:rPr>
              <a:t>	</a:t>
            </a:r>
            <a:r>
              <a:rPr lang="en-US" sz="2000" baseline="0">
                <a:solidFill>
                  <a:srgbClr val="000000"/>
                </a:solidFill>
                <a:cs typeface="Times New Roman" pitchFamily="18" charset="0"/>
              </a:rPr>
              <a:t> UO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-FeO-SiO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 UO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-FeO-CaO</a:t>
            </a:r>
            <a:endParaRPr lang="en-US" sz="2000" baseline="0"/>
          </a:p>
          <a:p>
            <a:pPr>
              <a:spcBef>
                <a:spcPct val="60000"/>
              </a:spcBef>
              <a:buFont typeface="Wingdings" pitchFamily="2" charset="2"/>
              <a:buChar char="Ø"/>
            </a:pPr>
            <a:r>
              <a:rPr lang="en-US" sz="2000" baseline="0"/>
              <a:t> Discuss and agree upon future works</a:t>
            </a:r>
            <a:r>
              <a:rPr lang="ru-RU" sz="2000" baseline="0"/>
              <a:t> </a:t>
            </a:r>
            <a:endParaRPr lang="en-US" sz="2000" baseline="0"/>
          </a:p>
          <a:p>
            <a:pPr>
              <a:spcBef>
                <a:spcPct val="60000"/>
              </a:spcBef>
              <a:buFont typeface="Wingdings" pitchFamily="2" charset="2"/>
              <a:buChar char="Ø"/>
            </a:pPr>
            <a:r>
              <a:rPr lang="en-US" sz="2000" baseline="0"/>
              <a:t> Discuss possible reasons of discrepancies between XRF,</a:t>
            </a:r>
            <a:br>
              <a:rPr lang="en-US" sz="2000" baseline="0"/>
            </a:br>
            <a:r>
              <a:rPr lang="en-US" sz="2000" baseline="0"/>
              <a:t>    Chemical and EDX analyses of </a:t>
            </a:r>
            <a:r>
              <a:rPr lang="en-US" sz="2000" baseline="0">
                <a:solidFill>
                  <a:srgbClr val="000000"/>
                </a:solidFill>
                <a:cs typeface="Times New Roman" pitchFamily="18" charset="0"/>
              </a:rPr>
              <a:t>UO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-SiO</a:t>
            </a:r>
            <a:r>
              <a:rPr lang="en-US" sz="2000" baseline="-30000">
                <a:solidFill>
                  <a:srgbClr val="000000"/>
                </a:solidFill>
                <a:cs typeface="Times New Roman" pitchFamily="18" charset="0"/>
              </a:rPr>
              <a:t>2 </a:t>
            </a:r>
            <a:r>
              <a:rPr lang="en-US" sz="2000" baseline="0">
                <a:solidFill>
                  <a:srgbClr val="000000"/>
                </a:solidFill>
                <a:cs typeface="Times New Roman" pitchFamily="18" charset="0"/>
              </a:rPr>
              <a:t>and UO</a:t>
            </a:r>
            <a:r>
              <a:rPr lang="en-US" sz="2000" baseline="-30000">
                <a:solidFill>
                  <a:srgbClr val="000000"/>
                </a:solidFill>
                <a:cs typeface="Times New Roman" pitchFamily="18" charset="0"/>
              </a:rPr>
              <a:t>2</a:t>
            </a:r>
            <a:r>
              <a:rPr lang="en-US" sz="2000" baseline="0">
                <a:solidFill>
                  <a:srgbClr val="000000"/>
                </a:solidFill>
                <a:cs typeface="Times New Roman" pitchFamily="18" charset="0"/>
              </a:rPr>
              <a:t>-CaO</a:t>
            </a:r>
            <a:br>
              <a:rPr lang="en-US" sz="2000" baseline="0">
                <a:solidFill>
                  <a:srgbClr val="000000"/>
                </a:solidFill>
                <a:cs typeface="Times New Roman" pitchFamily="18" charset="0"/>
              </a:rPr>
            </a:br>
            <a:r>
              <a:rPr lang="en-US" sz="2000" baseline="0">
                <a:solidFill>
                  <a:srgbClr val="000000"/>
                </a:solidFill>
                <a:cs typeface="Times New Roman" pitchFamily="18" charset="0"/>
              </a:rPr>
              <a:t>    samples</a:t>
            </a:r>
            <a:endParaRPr lang="en-US" sz="2000" baseline="0"/>
          </a:p>
          <a:p>
            <a:pPr>
              <a:spcBef>
                <a:spcPct val="60000"/>
              </a:spcBef>
              <a:buFont typeface="Wingdings" pitchFamily="2" charset="2"/>
              <a:buChar char="Ø"/>
            </a:pPr>
            <a:r>
              <a:rPr lang="en-US" sz="2000" baseline="0"/>
              <a:t> Publications</a:t>
            </a:r>
          </a:p>
          <a:p>
            <a:pPr>
              <a:spcBef>
                <a:spcPct val="60000"/>
              </a:spcBef>
              <a:buFont typeface="Wingdings" pitchFamily="2" charset="2"/>
              <a:buChar char="Ø"/>
            </a:pPr>
            <a:r>
              <a:rPr lang="en-US" sz="2000" baseline="0"/>
              <a:t>To discuss PRECOS project prolongation without additional</a:t>
            </a:r>
            <a:br>
              <a:rPr lang="en-US" sz="2000" baseline="0"/>
            </a:br>
            <a:r>
              <a:rPr lang="en-US" sz="2000" baseline="0"/>
              <a:t>   funding</a:t>
            </a:r>
            <a:endParaRPr lang="ru-RU" sz="2000" baseline="0"/>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F363657C-E38D-493D-A2D4-0D85DE7DBA35}" type="slidenum">
              <a:rPr lang="en-GB"/>
              <a:pPr/>
              <a:t>34</a:t>
            </a:fld>
            <a:endParaRPr lang="en-GB"/>
          </a:p>
        </p:txBody>
      </p:sp>
      <p:sp>
        <p:nvSpPr>
          <p:cNvPr id="897026" name="Rectangle 2"/>
          <p:cNvSpPr>
            <a:spLocks noGrp="1" noChangeArrowheads="1"/>
          </p:cNvSpPr>
          <p:nvPr>
            <p:ph type="title" idx="4294967295"/>
          </p:nvPr>
        </p:nvSpPr>
        <p:spPr>
          <a:xfrm>
            <a:off x="306388" y="382588"/>
            <a:ext cx="8837612" cy="652462"/>
          </a:xfrm>
        </p:spPr>
        <p:txBody>
          <a:bodyPr lIns="92015" tIns="46007" rIns="92015" bIns="46007"/>
          <a:lstStyle/>
          <a:p>
            <a:r>
              <a:rPr lang="en-US" sz="3200">
                <a:effectLst/>
              </a:rPr>
              <a:t>3</a:t>
            </a:r>
            <a:r>
              <a:rPr lang="en-US" sz="3200" baseline="30000">
                <a:effectLst/>
              </a:rPr>
              <a:t>rd</a:t>
            </a:r>
            <a:r>
              <a:rPr lang="en-US" sz="3200">
                <a:effectLst/>
              </a:rPr>
              <a:t> project meeting</a:t>
            </a:r>
            <a:r>
              <a:rPr lang="ru-RU" sz="3200">
                <a:effectLst/>
              </a:rPr>
              <a:t/>
            </a:r>
            <a:br>
              <a:rPr lang="ru-RU" sz="3200">
                <a:effectLst/>
              </a:rPr>
            </a:br>
            <a:r>
              <a:rPr lang="en-US" sz="3200">
                <a:effectLst/>
              </a:rPr>
              <a:t>decisions about further work</a:t>
            </a:r>
            <a:endParaRPr lang="ru-RU" sz="3200">
              <a:effectLst/>
            </a:endParaRPr>
          </a:p>
        </p:txBody>
      </p:sp>
      <p:sp>
        <p:nvSpPr>
          <p:cNvPr id="912388" name="Text Box 117"/>
          <p:cNvSpPr txBox="1">
            <a:spLocks noChangeArrowheads="1"/>
          </p:cNvSpPr>
          <p:nvPr/>
        </p:nvSpPr>
        <p:spPr bwMode="auto">
          <a:xfrm>
            <a:off x="433388" y="831850"/>
            <a:ext cx="84899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lIns="91379" tIns="45691" rIns="91379" bIns="45691">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endParaRPr lang="en-US" sz="2300" baseline="0">
              <a:solidFill>
                <a:srgbClr val="800000"/>
              </a:solidFill>
              <a:latin typeface="Arial" pitchFamily="34" charset="0"/>
            </a:endParaRPr>
          </a:p>
          <a:p>
            <a:pPr>
              <a:buFont typeface="Wingdings" pitchFamily="2" charset="2"/>
              <a:buChar char="ü"/>
            </a:pPr>
            <a:endParaRPr lang="en-US" sz="2300" baseline="0">
              <a:solidFill>
                <a:srgbClr val="800000"/>
              </a:solidFill>
              <a:latin typeface="Arial" pitchFamily="34" charset="0"/>
            </a:endParaRPr>
          </a:p>
          <a:p>
            <a:endParaRPr lang="en-US" sz="2300" baseline="0">
              <a:solidFill>
                <a:srgbClr val="800000"/>
              </a:solidFill>
              <a:latin typeface="Arial" pitchFamily="34" charset="0"/>
            </a:endParaRPr>
          </a:p>
        </p:txBody>
      </p:sp>
      <p:sp>
        <p:nvSpPr>
          <p:cNvPr id="912389" name="Rectangle 118"/>
          <p:cNvSpPr>
            <a:spLocks noChangeArrowheads="1"/>
          </p:cNvSpPr>
          <p:nvPr/>
        </p:nvSpPr>
        <p:spPr bwMode="auto">
          <a:xfrm>
            <a:off x="763588" y="1643063"/>
            <a:ext cx="78819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lIns="91379" tIns="45691" rIns="91379" bIns="45691">
            <a:spAutoFit/>
          </a:bodyPr>
          <a:lstStyle/>
          <a:p>
            <a:pPr>
              <a:spcBef>
                <a:spcPct val="60000"/>
              </a:spcBef>
              <a:buFont typeface="Wingdings" pitchFamily="2" charset="2"/>
              <a:buChar char="Ø"/>
            </a:pPr>
            <a:r>
              <a:rPr lang="ru-RU" sz="2400" baseline="0"/>
              <a:t> </a:t>
            </a:r>
            <a:r>
              <a:rPr lang="en-US" sz="2400" baseline="0"/>
              <a:t>Conduct</a:t>
            </a:r>
            <a:r>
              <a:rPr lang="ru-RU" sz="2400" baseline="0"/>
              <a:t> 1 </a:t>
            </a:r>
            <a:r>
              <a:rPr lang="en-US" sz="2400" baseline="0"/>
              <a:t>experiment in the UO</a:t>
            </a:r>
            <a:r>
              <a:rPr lang="en-US" sz="2400" baseline="-25000"/>
              <a:t>2</a:t>
            </a:r>
            <a:r>
              <a:rPr lang="en-US" sz="2400" baseline="0"/>
              <a:t>-SiO</a:t>
            </a:r>
            <a:r>
              <a:rPr lang="en-US" sz="2400" baseline="-25000"/>
              <a:t>2</a:t>
            </a:r>
            <a:r>
              <a:rPr lang="en-US" sz="2400" baseline="0"/>
              <a:t> system by</a:t>
            </a:r>
            <a:br>
              <a:rPr lang="en-US" sz="2400" baseline="0"/>
            </a:br>
            <a:r>
              <a:rPr lang="en-US" sz="2400" baseline="0"/>
              <a:t>    LPH method</a:t>
            </a:r>
          </a:p>
          <a:p>
            <a:pPr>
              <a:spcBef>
                <a:spcPct val="60000"/>
              </a:spcBef>
              <a:buFont typeface="Wingdings" pitchFamily="2" charset="2"/>
              <a:buChar char="Ø"/>
            </a:pPr>
            <a:r>
              <a:rPr lang="ru-RU" sz="2400" baseline="0"/>
              <a:t> </a:t>
            </a:r>
            <a:r>
              <a:rPr lang="en-US" sz="2400" baseline="0"/>
              <a:t>Cancel the studies of eutectic points in the</a:t>
            </a:r>
            <a:r>
              <a:rPr lang="ru-RU" sz="2400" baseline="0"/>
              <a:t> </a:t>
            </a:r>
            <a:r>
              <a:rPr lang="en-US" sz="2400" baseline="0"/>
              <a:t/>
            </a:r>
            <a:br>
              <a:rPr lang="en-US" sz="2400" baseline="0"/>
            </a:br>
            <a:r>
              <a:rPr lang="en-US" sz="2400" baseline="0"/>
              <a:t>    </a:t>
            </a:r>
            <a:r>
              <a:rPr lang="en-GB" sz="2400" baseline="0"/>
              <a:t>ZrO</a:t>
            </a:r>
            <a:r>
              <a:rPr lang="ru-RU" sz="2400" baseline="-25000"/>
              <a:t>2</a:t>
            </a:r>
            <a:r>
              <a:rPr lang="ru-RU" sz="2400" baseline="0"/>
              <a:t>–</a:t>
            </a:r>
            <a:r>
              <a:rPr lang="en-GB" sz="2400" baseline="0"/>
              <a:t>FeO</a:t>
            </a:r>
            <a:r>
              <a:rPr lang="ru-RU" sz="2400" baseline="0"/>
              <a:t>–</a:t>
            </a:r>
            <a:r>
              <a:rPr lang="en-GB" sz="2400" baseline="0"/>
              <a:t>SiO</a:t>
            </a:r>
            <a:r>
              <a:rPr lang="ru-RU" sz="2400" baseline="-25000"/>
              <a:t>2</a:t>
            </a:r>
            <a:r>
              <a:rPr lang="ru-RU" sz="2400" baseline="0"/>
              <a:t>, </a:t>
            </a:r>
            <a:r>
              <a:rPr lang="en-GB" sz="2400" baseline="0"/>
              <a:t>ZrO</a:t>
            </a:r>
            <a:r>
              <a:rPr lang="ru-RU" sz="2400" baseline="-25000"/>
              <a:t>2</a:t>
            </a:r>
            <a:r>
              <a:rPr lang="ru-RU" sz="2400" baseline="0"/>
              <a:t>–</a:t>
            </a:r>
            <a:r>
              <a:rPr lang="en-GB" sz="2400" baseline="0"/>
              <a:t>FeO</a:t>
            </a:r>
            <a:r>
              <a:rPr lang="ru-RU" sz="2400" baseline="0"/>
              <a:t>–</a:t>
            </a:r>
            <a:r>
              <a:rPr lang="en-GB" sz="2400" baseline="0"/>
              <a:t>CaO systems for a</a:t>
            </a:r>
            <a:br>
              <a:rPr lang="en-GB" sz="2400" baseline="0"/>
            </a:br>
            <a:r>
              <a:rPr lang="en-GB" sz="2400" baseline="0"/>
              <a:t>    more detailed study of priority system</a:t>
            </a:r>
            <a:endParaRPr lang="ru-RU" sz="2400" baseline="0"/>
          </a:p>
          <a:p>
            <a:pPr>
              <a:spcBef>
                <a:spcPct val="60000"/>
              </a:spcBef>
              <a:buFont typeface="Wingdings" pitchFamily="2" charset="2"/>
              <a:buChar char="Ø"/>
            </a:pPr>
            <a:r>
              <a:rPr lang="ru-RU" sz="2400" baseline="0"/>
              <a:t> </a:t>
            </a:r>
            <a:r>
              <a:rPr lang="en-US" sz="2400" baseline="0"/>
              <a:t>Check melt pollution by the crucible material </a:t>
            </a:r>
            <a:br>
              <a:rPr lang="en-US" sz="2400" baseline="0"/>
            </a:br>
            <a:r>
              <a:rPr lang="en-US" sz="2400" baseline="0"/>
              <a:t>    in the</a:t>
            </a:r>
            <a:r>
              <a:rPr lang="ru-RU" sz="2400" baseline="0"/>
              <a:t> </a:t>
            </a:r>
            <a:r>
              <a:rPr lang="en-US" sz="2400" baseline="0"/>
              <a:t>GPRS experiments in the </a:t>
            </a:r>
            <a:r>
              <a:rPr lang="en-BZ" sz="2400" baseline="0"/>
              <a:t>UO</a:t>
            </a:r>
            <a:r>
              <a:rPr lang="en-BZ" sz="2400" baseline="-25000"/>
              <a:t>2</a:t>
            </a:r>
            <a:r>
              <a:rPr lang="en-BZ" sz="2400" baseline="0"/>
              <a:t>-FeO-SiO</a:t>
            </a:r>
            <a:r>
              <a:rPr lang="en-BZ" sz="2400" baseline="-25000"/>
              <a:t>2</a:t>
            </a:r>
            <a:br>
              <a:rPr lang="en-BZ" sz="2400" baseline="-25000"/>
            </a:br>
            <a:r>
              <a:rPr lang="en-BZ" sz="2400" baseline="-25000"/>
              <a:t>    </a:t>
            </a:r>
            <a:r>
              <a:rPr lang="en-BZ" sz="2400" baseline="0"/>
              <a:t> system</a:t>
            </a:r>
            <a:r>
              <a:rPr lang="ru-RU" sz="2400" baseline="0"/>
              <a:t>,</a:t>
            </a:r>
            <a:r>
              <a:rPr lang="en-BZ" sz="2400" baseline="0"/>
              <a:t> </a:t>
            </a:r>
            <a:r>
              <a:rPr lang="ru-RU" sz="2400" baseline="0"/>
              <a:t> </a:t>
            </a:r>
            <a:r>
              <a:rPr lang="en-US" sz="2400" baseline="0"/>
              <a:t>to determine a possibility of </a:t>
            </a:r>
            <a:r>
              <a:rPr lang="ru-RU" sz="2400" baseline="0"/>
              <a:t> </a:t>
            </a:r>
            <a:r>
              <a:rPr lang="en-US" sz="2400" baseline="0"/>
              <a:t>studies in</a:t>
            </a:r>
            <a:br>
              <a:rPr lang="en-US" sz="2400" baseline="0"/>
            </a:br>
            <a:r>
              <a:rPr lang="en-US" sz="2400" baseline="0"/>
              <a:t>    the Mo</a:t>
            </a:r>
            <a:r>
              <a:rPr lang="ru-RU" sz="2400" baseline="0"/>
              <a:t> </a:t>
            </a:r>
            <a:r>
              <a:rPr lang="en-US" sz="2400" baseline="0"/>
              <a:t>crucibles and discuss it with collaborators</a:t>
            </a:r>
            <a:endParaRPr lang="ru-RU" sz="2400" baseline="0"/>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236A8CB6-2F17-42E2-AA8F-D0B19DF7EBB6}" type="slidenum">
              <a:rPr lang="en-GB"/>
              <a:pPr/>
              <a:t>35</a:t>
            </a:fld>
            <a:endParaRPr lang="en-GB"/>
          </a:p>
        </p:txBody>
      </p:sp>
      <p:sp>
        <p:nvSpPr>
          <p:cNvPr id="913411" name="Rectangle 2"/>
          <p:cNvSpPr>
            <a:spLocks noGrp="1" noChangeArrowheads="1"/>
          </p:cNvSpPr>
          <p:nvPr>
            <p:ph type="title" idx="4294967295"/>
          </p:nvPr>
        </p:nvSpPr>
        <p:spPr>
          <a:xfrm>
            <a:off x="652463" y="236538"/>
            <a:ext cx="7772400" cy="652462"/>
          </a:xfrm>
        </p:spPr>
        <p:txBody>
          <a:bodyPr/>
          <a:lstStyle/>
          <a:p>
            <a:r>
              <a:rPr lang="en-US" sz="3200">
                <a:solidFill>
                  <a:srgbClr val="003399"/>
                </a:solidFill>
                <a:effectLst/>
              </a:rPr>
              <a:t>Concluding remarks</a:t>
            </a:r>
            <a:endParaRPr lang="ru-RU" sz="3200">
              <a:solidFill>
                <a:srgbClr val="003399"/>
              </a:solidFill>
              <a:effectLst/>
            </a:endParaRPr>
          </a:p>
        </p:txBody>
      </p:sp>
      <p:sp>
        <p:nvSpPr>
          <p:cNvPr id="913412" name="Text Box 3"/>
          <p:cNvSpPr txBox="1">
            <a:spLocks noChangeArrowheads="1"/>
          </p:cNvSpPr>
          <p:nvPr/>
        </p:nvSpPr>
        <p:spPr bwMode="auto">
          <a:xfrm>
            <a:off x="433388" y="831850"/>
            <a:ext cx="84899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endParaRPr lang="en-US" baseline="0">
              <a:solidFill>
                <a:srgbClr val="800000"/>
              </a:solidFill>
              <a:latin typeface="Arial" pitchFamily="34" charset="0"/>
            </a:endParaRPr>
          </a:p>
          <a:p>
            <a:pPr>
              <a:buFont typeface="Wingdings" pitchFamily="2" charset="2"/>
              <a:buChar char="ü"/>
            </a:pPr>
            <a:endParaRPr lang="en-US" baseline="0">
              <a:solidFill>
                <a:srgbClr val="800000"/>
              </a:solidFill>
              <a:latin typeface="Arial" pitchFamily="34" charset="0"/>
            </a:endParaRPr>
          </a:p>
          <a:p>
            <a:endParaRPr lang="en-US" baseline="0">
              <a:solidFill>
                <a:srgbClr val="800000"/>
              </a:solidFill>
              <a:latin typeface="Arial" pitchFamily="34" charset="0"/>
            </a:endParaRPr>
          </a:p>
        </p:txBody>
      </p:sp>
      <p:sp>
        <p:nvSpPr>
          <p:cNvPr id="913413" name="Rectangle 4"/>
          <p:cNvSpPr>
            <a:spLocks noChangeArrowheads="1"/>
          </p:cNvSpPr>
          <p:nvPr/>
        </p:nvSpPr>
        <p:spPr bwMode="auto">
          <a:xfrm>
            <a:off x="306388" y="2740025"/>
            <a:ext cx="88376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nchor="ctr">
            <a:spAutoFit/>
          </a:bodyPr>
          <a:lstStyle/>
          <a:p>
            <a:pPr marL="457200" indent="-457200" defTabSz="762000">
              <a:lnSpc>
                <a:spcPct val="110000"/>
              </a:lnSpc>
              <a:spcBef>
                <a:spcPct val="50000"/>
              </a:spcBef>
              <a:buFontTx/>
              <a:buChar char="•"/>
            </a:pPr>
            <a:endParaRPr lang="ru-RU" sz="1800" baseline="0"/>
          </a:p>
        </p:txBody>
      </p:sp>
      <p:sp>
        <p:nvSpPr>
          <p:cNvPr id="913414" name="Rectangle 5"/>
          <p:cNvSpPr>
            <a:spLocks noChangeArrowheads="1"/>
          </p:cNvSpPr>
          <p:nvPr/>
        </p:nvSpPr>
        <p:spPr bwMode="auto">
          <a:xfrm>
            <a:off x="719138" y="1354138"/>
            <a:ext cx="782955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 typeface="Wingdings" pitchFamily="2" charset="2"/>
              <a:buChar char="ü"/>
            </a:pPr>
            <a:r>
              <a:rPr lang="en-US" sz="2400" baseline="0"/>
              <a:t> Experimental studies in the</a:t>
            </a:r>
            <a:r>
              <a:rPr lang="ru-RU" sz="2400" baseline="0"/>
              <a:t> </a:t>
            </a:r>
            <a:r>
              <a:rPr lang="en-US" sz="2400" baseline="0"/>
              <a:t>UO</a:t>
            </a:r>
            <a:r>
              <a:rPr lang="en-US" sz="2400" baseline="-25000"/>
              <a:t>2</a:t>
            </a:r>
            <a:r>
              <a:rPr lang="en-US" sz="2400" baseline="0"/>
              <a:t>-CaO</a:t>
            </a:r>
            <a:r>
              <a:rPr lang="ru-RU" sz="2400" baseline="0"/>
              <a:t> </a:t>
            </a:r>
            <a:r>
              <a:rPr lang="en-US" sz="2400" baseline="0"/>
              <a:t>system have</a:t>
            </a:r>
            <a:br>
              <a:rPr lang="en-US" sz="2400" baseline="0"/>
            </a:br>
            <a:r>
              <a:rPr lang="en-US" sz="2400" baseline="0"/>
              <a:t>    been completed</a:t>
            </a:r>
            <a:endParaRPr lang="ru-RU" sz="2400" baseline="0"/>
          </a:p>
          <a:p>
            <a:pPr>
              <a:spcBef>
                <a:spcPct val="20000"/>
              </a:spcBef>
              <a:buFont typeface="Wingdings" pitchFamily="2" charset="2"/>
              <a:buChar char="ü"/>
            </a:pPr>
            <a:r>
              <a:rPr lang="en-US" sz="2400" baseline="0"/>
              <a:t> Study of the UO</a:t>
            </a:r>
            <a:r>
              <a:rPr lang="en-US" sz="2400" baseline="-25000"/>
              <a:t>2</a:t>
            </a:r>
            <a:r>
              <a:rPr lang="en-US" sz="2400" baseline="0"/>
              <a:t>-CaO-FeO ternary system have</a:t>
            </a:r>
            <a:br>
              <a:rPr lang="en-US" sz="2400" baseline="0"/>
            </a:br>
            <a:r>
              <a:rPr lang="en-US" sz="2400" baseline="0"/>
              <a:t>    been started</a:t>
            </a:r>
            <a:endParaRPr lang="ru-RU" sz="2400" baseline="0"/>
          </a:p>
          <a:p>
            <a:pPr>
              <a:spcBef>
                <a:spcPct val="20000"/>
              </a:spcBef>
              <a:buFont typeface="Wingdings" pitchFamily="2" charset="2"/>
              <a:buChar char="ü"/>
            </a:pPr>
            <a:r>
              <a:rPr lang="en-US" sz="2400" baseline="0"/>
              <a:t> Plans for quarters # </a:t>
            </a:r>
            <a:r>
              <a:rPr lang="ru-RU" sz="2400" baseline="0"/>
              <a:t>10</a:t>
            </a:r>
            <a:r>
              <a:rPr lang="en-US" sz="2400" baseline="0"/>
              <a:t> - </a:t>
            </a:r>
            <a:r>
              <a:rPr lang="ru-RU" sz="2400" baseline="0"/>
              <a:t>11:</a:t>
            </a:r>
          </a:p>
          <a:p>
            <a:pPr>
              <a:spcBef>
                <a:spcPct val="20000"/>
              </a:spcBef>
              <a:buFontTx/>
              <a:buChar char="-"/>
            </a:pPr>
            <a:r>
              <a:rPr lang="en-BZ" baseline="0"/>
              <a:t> </a:t>
            </a:r>
            <a:r>
              <a:rPr lang="en-BZ" sz="2400" baseline="0"/>
              <a:t>Complete the</a:t>
            </a:r>
            <a:r>
              <a:rPr lang="ru-RU" sz="2400" baseline="0"/>
              <a:t> </a:t>
            </a:r>
            <a:r>
              <a:rPr lang="en-US" sz="2400" baseline="0"/>
              <a:t>UO</a:t>
            </a:r>
            <a:r>
              <a:rPr lang="en-US" sz="2400" baseline="-25000"/>
              <a:t>2</a:t>
            </a:r>
            <a:r>
              <a:rPr lang="ru-RU" sz="2400" baseline="0"/>
              <a:t>-</a:t>
            </a:r>
            <a:r>
              <a:rPr lang="en-US" sz="2400" baseline="0"/>
              <a:t>CaO</a:t>
            </a:r>
            <a:r>
              <a:rPr lang="en-BZ" sz="2400" baseline="0"/>
              <a:t> systems and start a </a:t>
            </a:r>
            <a:r>
              <a:rPr lang="en-US" sz="2400" baseline="0"/>
              <a:t>report</a:t>
            </a:r>
            <a:br>
              <a:rPr lang="en-US" sz="2400" baseline="0"/>
            </a:br>
            <a:r>
              <a:rPr lang="en-US" sz="2400" baseline="0"/>
              <a:t>   </a:t>
            </a:r>
            <a:r>
              <a:rPr lang="en-BZ" sz="2400" baseline="0"/>
              <a:t>preparation</a:t>
            </a:r>
            <a:endParaRPr lang="ru-RU" sz="2400" baseline="-25000"/>
          </a:p>
          <a:p>
            <a:pPr>
              <a:lnSpc>
                <a:spcPct val="105000"/>
              </a:lnSpc>
              <a:spcBef>
                <a:spcPct val="30000"/>
              </a:spcBef>
              <a:buFontTx/>
              <a:buChar char="-"/>
            </a:pPr>
            <a:r>
              <a:rPr lang="en-US" sz="2400" baseline="0"/>
              <a:t> Continue study of the </a:t>
            </a:r>
            <a:r>
              <a:rPr lang="en-BZ" sz="2400" baseline="0"/>
              <a:t>ZrO</a:t>
            </a:r>
            <a:r>
              <a:rPr lang="en-BZ" sz="2400" baseline="-25000"/>
              <a:t>2</a:t>
            </a:r>
            <a:r>
              <a:rPr lang="en-BZ" sz="2400" baseline="0"/>
              <a:t>-FeO</a:t>
            </a:r>
            <a:r>
              <a:rPr lang="en-BZ" sz="2400" baseline="-25000"/>
              <a:t>y</a:t>
            </a:r>
            <a:r>
              <a:rPr lang="en-BZ" sz="2400" baseline="0"/>
              <a:t> ; </a:t>
            </a:r>
            <a:r>
              <a:rPr lang="en-US" sz="2400" baseline="0"/>
              <a:t>UO</a:t>
            </a:r>
            <a:r>
              <a:rPr lang="en-US" sz="2400" baseline="-25000"/>
              <a:t>2</a:t>
            </a:r>
            <a:r>
              <a:rPr lang="en-US" sz="2400" baseline="0"/>
              <a:t>-SiO</a:t>
            </a:r>
            <a:r>
              <a:rPr lang="en-US" sz="2400" baseline="-25000"/>
              <a:t>2</a:t>
            </a:r>
            <a:r>
              <a:rPr lang="en-US" sz="2400" baseline="0"/>
              <a:t>-FeO;</a:t>
            </a:r>
            <a:r>
              <a:rPr lang="en-BZ" sz="2400" baseline="0"/>
              <a:t> </a:t>
            </a:r>
            <a:r>
              <a:rPr lang="en-US" sz="2400" baseline="0"/>
              <a:t>CaO-UO</a:t>
            </a:r>
            <a:r>
              <a:rPr lang="en-US" sz="2400" baseline="-25000"/>
              <a:t>2</a:t>
            </a:r>
            <a:r>
              <a:rPr lang="ru-RU" sz="2400" baseline="0"/>
              <a:t>-</a:t>
            </a:r>
            <a:r>
              <a:rPr lang="en-US" sz="2400" baseline="0"/>
              <a:t>FeO and </a:t>
            </a:r>
            <a:r>
              <a:rPr lang="en-BZ" sz="2400" baseline="0"/>
              <a:t>U-Zr-O systems (the last one by LPH in IVT RAN)</a:t>
            </a:r>
            <a:endParaRPr lang="ru-RU" sz="2400" baseline="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liennummernplatzhalter 4"/>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C5B47687-5787-485F-A11C-442E4EFEBA6B}" type="slidenum">
              <a:rPr lang="en-GB"/>
              <a:pPr/>
              <a:t>4</a:t>
            </a:fld>
            <a:endParaRPr lang="en-GB"/>
          </a:p>
        </p:txBody>
      </p:sp>
      <p:sp>
        <p:nvSpPr>
          <p:cNvPr id="787458" name="Rectangle 2"/>
          <p:cNvSpPr>
            <a:spLocks noGrp="1" noChangeArrowheads="1"/>
          </p:cNvSpPr>
          <p:nvPr>
            <p:ph type="title"/>
          </p:nvPr>
        </p:nvSpPr>
        <p:spPr>
          <a:xfrm>
            <a:off x="536575" y="279400"/>
            <a:ext cx="7772400" cy="762000"/>
          </a:xfrm>
        </p:spPr>
        <p:txBody>
          <a:bodyPr/>
          <a:lstStyle/>
          <a:p>
            <a:pPr defTabSz="914400"/>
            <a:r>
              <a:rPr lang="en-US" sz="3600">
                <a:solidFill>
                  <a:srgbClr val="333399"/>
                </a:solidFill>
                <a:effectLst/>
                <a:cs typeface="Times New Roman" pitchFamily="18" charset="0"/>
              </a:rPr>
              <a:t>Project objectives</a:t>
            </a:r>
            <a:endParaRPr lang="en-GB" sz="3600">
              <a:solidFill>
                <a:srgbClr val="333399"/>
              </a:solidFill>
              <a:effectLst/>
              <a:cs typeface="Times New Roman" pitchFamily="18" charset="0"/>
            </a:endParaRPr>
          </a:p>
        </p:txBody>
      </p:sp>
      <p:sp>
        <p:nvSpPr>
          <p:cNvPr id="787459" name="Rectangle 3"/>
          <p:cNvSpPr>
            <a:spLocks noChangeArrowheads="1"/>
          </p:cNvSpPr>
          <p:nvPr/>
        </p:nvSpPr>
        <p:spPr bwMode="auto">
          <a:xfrm>
            <a:off x="271463" y="1412875"/>
            <a:ext cx="8872537" cy="35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defTabSz="762000">
              <a:lnSpc>
                <a:spcPct val="125000"/>
              </a:lnSpc>
            </a:pPr>
            <a:r>
              <a:rPr lang="en-US" baseline="0">
                <a:solidFill>
                  <a:srgbClr val="993300"/>
                </a:solidFill>
              </a:rPr>
              <a:t>Experimental determination of</a:t>
            </a:r>
            <a:r>
              <a:rPr lang="ru-RU" baseline="0">
                <a:solidFill>
                  <a:srgbClr val="993300"/>
                </a:solidFill>
              </a:rPr>
              <a:t>:</a:t>
            </a:r>
            <a:r>
              <a:rPr lang="ru-RU" sz="3200" baseline="0"/>
              <a:t> </a:t>
            </a:r>
          </a:p>
          <a:p>
            <a:pPr defTabSz="762000">
              <a:lnSpc>
                <a:spcPct val="185000"/>
              </a:lnSpc>
              <a:buFont typeface="Wingdings" pitchFamily="2" charset="2"/>
              <a:buChar char="Ø"/>
            </a:pPr>
            <a:r>
              <a:rPr lang="ru-RU" sz="2400" baseline="0"/>
              <a:t> </a:t>
            </a:r>
            <a:r>
              <a:rPr lang="en-US" sz="2400" baseline="0"/>
              <a:t>liquidus – solidus temperatures</a:t>
            </a:r>
            <a:endParaRPr lang="ru-RU" sz="2400" baseline="0"/>
          </a:p>
          <a:p>
            <a:pPr defTabSz="762000">
              <a:lnSpc>
                <a:spcPct val="195000"/>
              </a:lnSpc>
              <a:buFont typeface="Wingdings" pitchFamily="2" charset="2"/>
              <a:buChar char="Ø"/>
            </a:pPr>
            <a:r>
              <a:rPr lang="ru-RU" sz="2400" baseline="0"/>
              <a:t> </a:t>
            </a:r>
            <a:r>
              <a:rPr lang="en-US" sz="2400" baseline="0"/>
              <a:t>coordinates of reference points (eutectics, etc.)</a:t>
            </a:r>
            <a:endParaRPr lang="ru-RU" sz="2400" baseline="0"/>
          </a:p>
          <a:p>
            <a:pPr defTabSz="762000">
              <a:lnSpc>
                <a:spcPct val="205000"/>
              </a:lnSpc>
              <a:buFont typeface="Wingdings" pitchFamily="2" charset="2"/>
              <a:buChar char="Ø"/>
            </a:pPr>
            <a:r>
              <a:rPr lang="ru-RU" sz="2400" baseline="0"/>
              <a:t> </a:t>
            </a:r>
            <a:r>
              <a:rPr lang="en-US" sz="2400" baseline="0"/>
              <a:t>solubility limits of solid solutions</a:t>
            </a:r>
            <a:endParaRPr lang="ru-RU" sz="2400" baseline="0"/>
          </a:p>
          <a:p>
            <a:pPr defTabSz="762000">
              <a:lnSpc>
                <a:spcPct val="205000"/>
              </a:lnSpc>
              <a:buFont typeface="Wingdings" pitchFamily="2" charset="2"/>
              <a:buChar char="Ø"/>
            </a:pPr>
            <a:r>
              <a:rPr lang="ru-RU" sz="2400" baseline="0"/>
              <a:t> </a:t>
            </a:r>
            <a:r>
              <a:rPr lang="en-US" sz="2400" baseline="0"/>
              <a:t>compositions of liquids coexisting in the miscibility gap</a:t>
            </a:r>
            <a:endParaRPr lang="ru-RU" sz="2400" baseline="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Foliennummernplatzhalter 4"/>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60B12C7C-CDE7-46FC-931B-994DDFC88E00}" type="slidenum">
              <a:rPr lang="en-GB"/>
              <a:pPr/>
              <a:t>5</a:t>
            </a:fld>
            <a:endParaRPr lang="en-GB"/>
          </a:p>
        </p:txBody>
      </p:sp>
      <p:sp>
        <p:nvSpPr>
          <p:cNvPr id="789506" name="Rectangle 2"/>
          <p:cNvSpPr>
            <a:spLocks noGrp="1" noChangeArrowheads="1"/>
          </p:cNvSpPr>
          <p:nvPr>
            <p:ph type="title"/>
          </p:nvPr>
        </p:nvSpPr>
        <p:spPr>
          <a:xfrm>
            <a:off x="785813" y="-63500"/>
            <a:ext cx="7772400" cy="652463"/>
          </a:xfrm>
        </p:spPr>
        <p:txBody>
          <a:bodyPr/>
          <a:lstStyle/>
          <a:p>
            <a:r>
              <a:rPr lang="en-US" sz="3200">
                <a:effectLst/>
              </a:rPr>
              <a:t>PRECOS test matrix</a:t>
            </a:r>
            <a:r>
              <a:rPr lang="en-US">
                <a:effectLst/>
              </a:rPr>
              <a:t> </a:t>
            </a:r>
            <a:endParaRPr lang="ru-RU">
              <a:solidFill>
                <a:srgbClr val="993300"/>
              </a:solidFill>
              <a:effectLst/>
            </a:endParaRPr>
          </a:p>
        </p:txBody>
      </p:sp>
      <p:graphicFrame>
        <p:nvGraphicFramePr>
          <p:cNvPr id="789644" name="Group 140"/>
          <p:cNvGraphicFramePr>
            <a:graphicFrameLocks noGrp="1"/>
          </p:cNvGraphicFramePr>
          <p:nvPr>
            <p:ph sz="half" idx="2"/>
          </p:nvPr>
        </p:nvGraphicFramePr>
        <p:xfrm>
          <a:off x="0" y="244475"/>
          <a:ext cx="8986838" cy="6004560"/>
        </p:xfrm>
        <a:graphic>
          <a:graphicData uri="http://schemas.openxmlformats.org/drawingml/2006/table">
            <a:tbl>
              <a:tblPr/>
              <a:tblGrid>
                <a:gridCol w="635000"/>
                <a:gridCol w="2098675"/>
                <a:gridCol w="1030288"/>
                <a:gridCol w="3000375"/>
                <a:gridCol w="820737"/>
                <a:gridCol w="1401763"/>
              </a:tblGrid>
              <a:tr h="527050">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Task</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cap="flat">
                      <a:noFill/>
                    </a:lnL>
                    <a:lnR w="19050" cap="flat" cmpd="sng" algn="ctr">
                      <a:solidFill>
                        <a:srgbClr val="800000"/>
                      </a:solidFill>
                      <a:prstDash val="solid"/>
                      <a:round/>
                      <a:headEnd type="none" w="sm" len="sm"/>
                      <a:tailEnd type="none" w="sm" len="sm"/>
                    </a:lnR>
                    <a:lnT cap="fla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Composition</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cap="fla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Atm</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cap="fla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Experimental data</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cap="fla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4763" marR="0" lvl="0" indent="-4763" algn="l"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Priority</a:t>
                      </a:r>
                      <a:br>
                        <a:rPr kumimoji="0" lang="en-GB" sz="1400" b="1" i="0" u="none" strike="noStrike" cap="none" normalizeH="0" baseline="0" smtClean="0">
                          <a:ln>
                            <a:noFill/>
                          </a:ln>
                          <a:solidFill>
                            <a:schemeClr val="tx1"/>
                          </a:solidFill>
                          <a:effectLst/>
                          <a:latin typeface="Arial" pitchFamily="34" charset="0"/>
                          <a:cs typeface="Times New Roman" pitchFamily="18" charset="0"/>
                        </a:rPr>
                      </a:br>
                      <a:r>
                        <a:rPr kumimoji="0" lang="en-GB" sz="1400" b="1" i="0" u="none" strike="noStrike" cap="none" normalizeH="0" baseline="0" smtClean="0">
                          <a:ln>
                            <a:noFill/>
                          </a:ln>
                          <a:solidFill>
                            <a:schemeClr val="tx1"/>
                          </a:solidFill>
                          <a:effectLst/>
                          <a:latin typeface="Arial" pitchFamily="34" charset="0"/>
                          <a:cs typeface="Times New Roman" pitchFamily="18" charset="0"/>
                        </a:rPr>
                        <a:t>level</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cap="flat">
                      <a:noFill/>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1905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Number of tests scheduled /carried out </a:t>
                      </a:r>
                    </a:p>
                  </a:txBody>
                  <a:tcPr anchor="ctr" horzOverflow="overflow">
                    <a:lnL w="19050" cap="flat" cmpd="sng" algn="ctr">
                      <a:solidFill>
                        <a:srgbClr val="800000"/>
                      </a:solidFill>
                      <a:prstDash val="solid"/>
                      <a:round/>
                      <a:headEnd type="none" w="sm" len="sm"/>
                      <a:tailEnd type="none" w="sm" len="sm"/>
                    </a:lnL>
                    <a:lnR cap="flat">
                      <a:noFill/>
                    </a:lnR>
                    <a:lnT cap="flat">
                      <a:noFill/>
                    </a:lnT>
                    <a:lnB w="19050" cap="flat" cmpd="sng" algn="ctr">
                      <a:solidFill>
                        <a:srgbClr val="800000"/>
                      </a:solidFill>
                      <a:prstDash val="solid"/>
                      <a:round/>
                      <a:headEnd type="none" w="sm" len="sm"/>
                      <a:tailEnd type="none" w="sm" len="sm"/>
                    </a:lnB>
                    <a:lnTlToBr>
                      <a:noFill/>
                    </a:lnTlToBr>
                    <a:lnBlToTr>
                      <a:noFill/>
                    </a:lnBlToTr>
                    <a:noFill/>
                  </a:tcPr>
                </a:tc>
              </a:tr>
              <a:tr h="454025">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a:t>
                      </a:r>
                      <a:endParaRPr kumimoji="0" lang="ru-RU" sz="1400" b="1" i="0" u="none" strike="noStrike" cap="none" normalizeH="0" baseline="0" smtClean="0">
                        <a:ln>
                          <a:noFill/>
                        </a:ln>
                        <a:solidFill>
                          <a:schemeClr val="tx1"/>
                        </a:solidFill>
                        <a:effectLst/>
                        <a:latin typeface="Arial" pitchFamily="34" charset="0"/>
                      </a:endParaRPr>
                    </a:p>
                  </a:txBody>
                  <a:tcPr horzOverflow="overflow">
                    <a:lnL cap="flat">
                      <a:noFill/>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U-Zr-Fe-O</a:t>
                      </a:r>
                      <a:endParaRPr kumimoji="0" lang="en-GB" sz="1400" b="1" i="0" u="none" strike="noStrike" cap="none" normalizeH="0" baseline="30000" smtClean="0">
                        <a:ln>
                          <a:noFill/>
                        </a:ln>
                        <a:solidFill>
                          <a:schemeClr val="tx1"/>
                        </a:solidFill>
                        <a:effectLst/>
                        <a:latin typeface="Arial" pitchFamily="34" charset="0"/>
                        <a:cs typeface="Times New Roman" pitchFamily="18"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solidFill>
                      <a:schemeClr val="hlink"/>
                    </a:solid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Argon</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Selected points (liquidus, solidus, tie-lines in the miscibility gap)</a:t>
                      </a:r>
                      <a:endParaRPr kumimoji="0" lang="en-GB" sz="1400" b="1" i="0" u="none" strike="noStrike" cap="none" normalizeH="0" baseline="0" smtClean="0">
                        <a:ln>
                          <a:noFill/>
                        </a:ln>
                        <a:solidFill>
                          <a:schemeClr val="tx1"/>
                        </a:solidFill>
                        <a:effectLst/>
                        <a:latin typeface="Arial" pitchFamily="34" charset="0"/>
                      </a:endParaRPr>
                    </a:p>
                  </a:txBody>
                  <a:tcP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1</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6/</a:t>
                      </a:r>
                      <a:r>
                        <a:rPr kumimoji="0" lang="ru-RU" sz="1600" b="1" i="0" u="none" strike="noStrike" cap="none" normalizeH="0" baseline="0" smtClean="0">
                          <a:ln>
                            <a:noFill/>
                          </a:ln>
                          <a:solidFill>
                            <a:schemeClr val="tx1"/>
                          </a:solidFill>
                          <a:effectLst/>
                          <a:latin typeface="Arial" pitchFamily="34" charset="0"/>
                          <a:cs typeface="Times New Roman" pitchFamily="18" charset="0"/>
                        </a:rPr>
                        <a:t>8</a:t>
                      </a:r>
                      <a:r>
                        <a:rPr kumimoji="0" lang="ru-RU" sz="1600" b="1" i="0" u="none" strike="noStrike" cap="none" normalizeH="0" baseline="30000" smtClean="0">
                          <a:ln>
                            <a:noFill/>
                          </a:ln>
                          <a:solidFill>
                            <a:schemeClr val="tx1"/>
                          </a:solidFill>
                          <a:effectLst/>
                          <a:latin typeface="Arial" pitchFamily="34" charset="0"/>
                          <a:cs typeface="Times New Roman" pitchFamily="18" charset="0"/>
                        </a:rPr>
                        <a:t>1</a:t>
                      </a:r>
                      <a:endParaRPr kumimoji="0" lang="en-GB" sz="2000" b="1" i="0" u="none" strike="noStrike" cap="none" normalizeH="0" baseline="30000" smtClean="0">
                        <a:ln>
                          <a:noFill/>
                        </a:ln>
                        <a:solidFill>
                          <a:srgbClr val="FF0000"/>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r>
              <a:tr h="185738">
                <a:tc rowSpan="3">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2</a:t>
                      </a:r>
                      <a:endParaRPr kumimoji="0" lang="en-GB" sz="1400" b="1" i="0" u="none" strike="noStrike" cap="none" normalizeH="0" baseline="0" smtClean="0">
                        <a:ln>
                          <a:noFill/>
                        </a:ln>
                        <a:solidFill>
                          <a:schemeClr val="tx1"/>
                        </a:solidFill>
                        <a:effectLst/>
                        <a:latin typeface="Arial" pitchFamily="34" charset="0"/>
                      </a:endParaRPr>
                    </a:p>
                  </a:txBody>
                  <a:tcPr horzOverflow="overflow">
                    <a:lnL cap="flat">
                      <a:noFill/>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ZrO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1" i="0" u="none" strike="noStrike" cap="none" normalizeH="0" baseline="0" smtClean="0">
                          <a:ln>
                            <a:noFill/>
                          </a:ln>
                          <a:solidFill>
                            <a:schemeClr val="tx1"/>
                          </a:solidFill>
                          <a:effectLst/>
                          <a:latin typeface="Arial" pitchFamily="34" charset="0"/>
                          <a:cs typeface="Times New Roman" pitchFamily="18" charset="0"/>
                        </a:rPr>
                        <a:t> - FeO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y</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solidFill>
                      <a:schemeClr val="hlink"/>
                    </a:solid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Air and </a:t>
                      </a:r>
                      <a:r>
                        <a:rPr kumimoji="0" lang="en-US" sz="1400" b="1" i="0" u="none" strike="noStrike" cap="none" normalizeH="0" baseline="0" smtClean="0">
                          <a:ln>
                            <a:noFill/>
                          </a:ln>
                          <a:solidFill>
                            <a:schemeClr val="tx1"/>
                          </a:solidFill>
                          <a:effectLst/>
                          <a:latin typeface="Arial" pitchFamily="34" charset="0"/>
                          <a:cs typeface="Times New Roman" pitchFamily="18" charset="0"/>
                        </a:rPr>
                        <a:t>p</a:t>
                      </a:r>
                      <a:r>
                        <a:rPr kumimoji="0" lang="en-US" sz="1400" b="1" i="0" u="none" strike="noStrike" cap="none" normalizeH="0" baseline="-25000" smtClean="0">
                          <a:ln>
                            <a:noFill/>
                          </a:ln>
                          <a:solidFill>
                            <a:schemeClr val="tx1"/>
                          </a:solidFill>
                          <a:effectLst/>
                          <a:latin typeface="Arial" pitchFamily="34" charset="0"/>
                          <a:cs typeface="Times New Roman" pitchFamily="18" charset="0"/>
                        </a:rPr>
                        <a:t>O</a:t>
                      </a:r>
                      <a:r>
                        <a:rPr kumimoji="0" lang="en-US" sz="1400" b="1" i="0" u="none" strike="noStrike" cap="none" normalizeH="0" baseline="-40000" smtClean="0">
                          <a:ln>
                            <a:noFill/>
                          </a:ln>
                          <a:solidFill>
                            <a:schemeClr val="tx1"/>
                          </a:solidFill>
                          <a:effectLst/>
                          <a:latin typeface="Arial" pitchFamily="34" charset="0"/>
                          <a:cs typeface="Times New Roman" pitchFamily="18" charset="0"/>
                        </a:rPr>
                        <a:t>2 </a:t>
                      </a:r>
                      <a:r>
                        <a:rPr kumimoji="0" lang="en-US" sz="1400" b="1" i="0" u="none" strike="noStrike" cap="none" normalizeH="0" baseline="0" smtClean="0">
                          <a:ln>
                            <a:noFill/>
                          </a:ln>
                          <a:solidFill>
                            <a:schemeClr val="tx1"/>
                          </a:solidFill>
                          <a:effectLst/>
                          <a:latin typeface="Arial" pitchFamily="34" charset="0"/>
                          <a:cs typeface="Times New Roman" pitchFamily="18" charset="0"/>
                        </a:rPr>
                        <a:t>control</a:t>
                      </a:r>
                      <a:endParaRPr kumimoji="0" lang="en-GB" sz="1400" b="1" i="0" u="none" strike="noStrike" cap="none" normalizeH="0" baseline="0" smtClean="0">
                        <a:ln>
                          <a:noFill/>
                        </a:ln>
                        <a:solidFill>
                          <a:schemeClr val="tx1"/>
                        </a:solidFill>
                        <a:effectLst/>
                        <a:latin typeface="Arial" pitchFamily="34" charset="0"/>
                      </a:endParaRPr>
                    </a:p>
                  </a:txBody>
                  <a:tcP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l"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liquidus, solidus, solubility limits</a:t>
                      </a:r>
                      <a:endParaRPr kumimoji="0" lang="en-GB" sz="1400" b="1" i="0" u="none" strike="noStrike" cap="none" normalizeH="0" baseline="0" smtClean="0">
                        <a:ln>
                          <a:noFill/>
                        </a:ln>
                        <a:solidFill>
                          <a:schemeClr val="tx1"/>
                        </a:solidFill>
                        <a:effectLst/>
                        <a:latin typeface="Arial" pitchFamily="34" charset="0"/>
                      </a:endParaRPr>
                    </a:p>
                  </a:txBody>
                  <a:tcP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2</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3</a:t>
                      </a:r>
                      <a:r>
                        <a:rPr kumimoji="0" lang="ru-RU" sz="1600" b="1" i="0" u="none" strike="noStrike" cap="none" normalizeH="0" baseline="0" smtClean="0">
                          <a:ln>
                            <a:noFill/>
                          </a:ln>
                          <a:solidFill>
                            <a:schemeClr val="tx1"/>
                          </a:solidFill>
                          <a:effectLst/>
                          <a:latin typeface="Arial" pitchFamily="34" charset="0"/>
                          <a:cs typeface="Times New Roman" pitchFamily="18" charset="0"/>
                        </a:rPr>
                        <a:t>/3</a:t>
                      </a:r>
                      <a:r>
                        <a:rPr kumimoji="0" lang="ru-RU" sz="1600" b="1" i="0" u="none" strike="noStrike" cap="none" normalizeH="0" baseline="30000" smtClean="0">
                          <a:ln>
                            <a:noFill/>
                          </a:ln>
                          <a:solidFill>
                            <a:schemeClr val="tx1"/>
                          </a:solidFill>
                          <a:effectLst/>
                          <a:latin typeface="Arial" pitchFamily="34" charset="0"/>
                          <a:cs typeface="Times New Roman" pitchFamily="18" charset="0"/>
                        </a:rPr>
                        <a:t>2</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r>
              <a:tr h="236538">
                <a:tc vMerge="1">
                  <a:txBody>
                    <a:bodyPr/>
                    <a:lstStyle/>
                    <a:p>
                      <a:endParaRPr lang="de-DE"/>
                    </a:p>
                  </a:txBody>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UO</a:t>
                      </a:r>
                      <a:r>
                        <a:rPr kumimoji="0" lang="en-GB" sz="1400" b="1" i="0" u="none" strike="noStrike" cap="none" normalizeH="0" baseline="-25000" smtClean="0">
                          <a:ln>
                            <a:noFill/>
                          </a:ln>
                          <a:solidFill>
                            <a:schemeClr val="tx1"/>
                          </a:solidFill>
                          <a:effectLst/>
                          <a:latin typeface="Arial" pitchFamily="34" charset="0"/>
                          <a:cs typeface="Times New Roman" pitchFamily="18" charset="0"/>
                        </a:rPr>
                        <a:t>2</a:t>
                      </a:r>
                      <a:r>
                        <a:rPr kumimoji="0" lang="en-GB" sz="1400" b="1" i="0" u="none" strike="noStrike" cap="none" normalizeH="0" baseline="0" smtClean="0">
                          <a:ln>
                            <a:noFill/>
                          </a:ln>
                          <a:solidFill>
                            <a:schemeClr val="tx1"/>
                          </a:solidFill>
                          <a:effectLst/>
                          <a:latin typeface="Arial" pitchFamily="34" charset="0"/>
                          <a:cs typeface="Times New Roman" pitchFamily="18" charset="0"/>
                        </a:rPr>
                        <a:t> - SiO</a:t>
                      </a:r>
                      <a:r>
                        <a:rPr kumimoji="0" lang="en-GB" sz="1400" b="1" i="0" u="none" strike="noStrike" cap="none" normalizeH="0" baseline="-25000" smtClean="0">
                          <a:ln>
                            <a:noFill/>
                          </a:ln>
                          <a:solidFill>
                            <a:schemeClr val="tx1"/>
                          </a:solidFill>
                          <a:effectLst/>
                          <a:latin typeface="Arial" pitchFamily="34" charset="0"/>
                          <a:cs typeface="Times New Roman" pitchFamily="18" charset="0"/>
                        </a:rPr>
                        <a:t>2</a:t>
                      </a: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solidFill>
                      <a:schemeClr val="hlink"/>
                    </a:solidFill>
                  </a:tcPr>
                </a:tc>
                <a:tc rowSpan="6">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Neutral</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rowSpan="2">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liquidus, solidus, solubility limits, </a:t>
                      </a:r>
                      <a:endParaRPr kumimoji="0" lang="en-GB" sz="1400" b="1" i="0" u="none" strike="noStrike" cap="none" normalizeH="0" baseline="0" smtClean="0">
                        <a:ln>
                          <a:noFill/>
                        </a:ln>
                        <a:solidFill>
                          <a:schemeClr val="tx1"/>
                        </a:solidFill>
                        <a:effectLst/>
                        <a:latin typeface="Arial" pitchFamily="34" charset="0"/>
                      </a:endParaRPr>
                    </a:p>
                    <a:p>
                      <a:pPr marL="0" marR="0" lvl="0" indent="0" algn="l"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eutectic point</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1</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rPr>
                        <a:t>7</a:t>
                      </a:r>
                      <a:r>
                        <a:rPr kumimoji="0" lang="ru-RU" sz="1600" b="1" i="0" u="none" strike="noStrike" cap="none" normalizeH="0" baseline="0" smtClean="0">
                          <a:ln>
                            <a:noFill/>
                          </a:ln>
                          <a:solidFill>
                            <a:schemeClr val="tx1"/>
                          </a:solidFill>
                          <a:effectLst/>
                          <a:latin typeface="Arial" pitchFamily="34" charset="0"/>
                        </a:rPr>
                        <a:t>/</a:t>
                      </a:r>
                      <a:r>
                        <a:rPr kumimoji="0" lang="en-US" sz="1600" b="1" i="0" u="none" strike="noStrike" cap="none" normalizeH="0" baseline="0" smtClean="0">
                          <a:ln>
                            <a:noFill/>
                          </a:ln>
                          <a:solidFill>
                            <a:schemeClr val="tx1"/>
                          </a:solidFill>
                          <a:effectLst/>
                          <a:latin typeface="Arial" pitchFamily="34" charset="0"/>
                        </a:rPr>
                        <a:t>(</a:t>
                      </a:r>
                      <a:r>
                        <a:rPr kumimoji="0" lang="ru-RU" sz="1600" b="1" i="0" u="none" strike="noStrike" cap="none" normalizeH="0" baseline="0" smtClean="0">
                          <a:ln>
                            <a:noFill/>
                          </a:ln>
                          <a:solidFill>
                            <a:schemeClr val="tx1"/>
                          </a:solidFill>
                          <a:effectLst/>
                          <a:latin typeface="Arial" pitchFamily="34" charset="0"/>
                        </a:rPr>
                        <a:t>5</a:t>
                      </a:r>
                      <a:r>
                        <a:rPr kumimoji="0" lang="ru-RU" sz="1600" b="1" i="0" u="none" strike="noStrike" cap="none" normalizeH="0" baseline="30000" smtClean="0">
                          <a:ln>
                            <a:noFill/>
                          </a:ln>
                          <a:solidFill>
                            <a:schemeClr val="tx1"/>
                          </a:solidFill>
                          <a:effectLst/>
                          <a:latin typeface="Arial" pitchFamily="34" charset="0"/>
                        </a:rPr>
                        <a:t>3</a:t>
                      </a:r>
                      <a:r>
                        <a:rPr kumimoji="0" lang="en-US" sz="1600" b="1" i="0" u="none" strike="noStrike" cap="none" normalizeH="0" baseline="0" smtClean="0">
                          <a:ln>
                            <a:noFill/>
                          </a:ln>
                          <a:solidFill>
                            <a:schemeClr val="tx1"/>
                          </a:solidFill>
                          <a:effectLst/>
                          <a:latin typeface="Arial" pitchFamily="34" charset="0"/>
                        </a:rPr>
                        <a:t>+</a:t>
                      </a:r>
                      <a:r>
                        <a:rPr kumimoji="0" lang="ru-RU" sz="1600" b="1" i="0" u="none" strike="noStrike" cap="none" normalizeH="0" baseline="0" smtClean="0">
                          <a:ln>
                            <a:noFill/>
                          </a:ln>
                          <a:solidFill>
                            <a:schemeClr val="tx1"/>
                          </a:solidFill>
                          <a:effectLst/>
                          <a:latin typeface="Arial" pitchFamily="34" charset="0"/>
                        </a:rPr>
                        <a:t>40</a:t>
                      </a:r>
                      <a:r>
                        <a:rPr kumimoji="0" lang="ru-RU" sz="1600" b="1" i="0" u="none" strike="noStrike" cap="none" normalizeH="0" baseline="30000" smtClean="0">
                          <a:ln>
                            <a:noFill/>
                          </a:ln>
                          <a:solidFill>
                            <a:schemeClr val="tx1"/>
                          </a:solidFill>
                          <a:effectLst/>
                          <a:latin typeface="Arial" pitchFamily="34" charset="0"/>
                        </a:rPr>
                        <a:t>4</a:t>
                      </a:r>
                      <a:r>
                        <a:rPr kumimoji="0" lang="en-US" sz="1600" b="1" i="0" u="none" strike="noStrike" cap="none" normalizeH="0" baseline="0" smtClean="0">
                          <a:ln>
                            <a:noFill/>
                          </a:ln>
                          <a:solidFill>
                            <a:schemeClr val="tx1"/>
                          </a:solidFill>
                          <a:effectLst/>
                          <a:latin typeface="Arial" pitchFamily="34" charset="0"/>
                        </a:rPr>
                        <a:t>)</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r>
              <a:tr h="330200">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CaO - UO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2</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solidFill>
                      <a:schemeClr val="hlink"/>
                    </a:solidFill>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1</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7</a:t>
                      </a:r>
                      <a:r>
                        <a:rPr kumimoji="0" lang="ru-RU" sz="1600" b="1" i="0" u="none" strike="noStrike" cap="none" normalizeH="0" baseline="0" smtClean="0">
                          <a:ln>
                            <a:noFill/>
                          </a:ln>
                          <a:solidFill>
                            <a:schemeClr val="tx1"/>
                          </a:solidFill>
                          <a:effectLst/>
                          <a:latin typeface="Arial" pitchFamily="34" charset="0"/>
                          <a:cs typeface="Times New Roman" pitchFamily="18" charset="0"/>
                        </a:rPr>
                        <a:t>/7</a:t>
                      </a:r>
                      <a:r>
                        <a:rPr kumimoji="0" lang="en-US" sz="1600" b="1" i="0" u="none" strike="noStrike" cap="none" normalizeH="0" baseline="30000" smtClean="0">
                          <a:ln>
                            <a:noFill/>
                          </a:ln>
                          <a:solidFill>
                            <a:schemeClr val="tx1"/>
                          </a:solidFill>
                          <a:effectLst/>
                          <a:latin typeface="Arial" pitchFamily="34" charset="0"/>
                          <a:cs typeface="Times New Roman" pitchFamily="18" charset="0"/>
                        </a:rPr>
                        <a:t>3</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r>
              <a:tr h="566738">
                <a:tc rowSpan="4">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3</a:t>
                      </a:r>
                      <a:endParaRPr kumimoji="0" lang="ru-RU" sz="1400" b="1" i="0" u="none" strike="noStrike" cap="none" normalizeH="0" baseline="0" smtClean="0">
                        <a:ln>
                          <a:noFill/>
                        </a:ln>
                        <a:solidFill>
                          <a:schemeClr val="tx1"/>
                        </a:solidFill>
                        <a:effectLst/>
                        <a:latin typeface="Arial" pitchFamily="34" charset="0"/>
                      </a:endParaRPr>
                    </a:p>
                  </a:txBody>
                  <a:tcPr horzOverflow="overflow">
                    <a:lnL cap="flat">
                      <a:noFill/>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UO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1" i="0" u="none" strike="noStrike" cap="none" normalizeH="0" baseline="0" smtClean="0">
                          <a:ln>
                            <a:noFill/>
                          </a:ln>
                          <a:solidFill>
                            <a:schemeClr val="tx1"/>
                          </a:solidFill>
                          <a:effectLst/>
                          <a:latin typeface="Arial" pitchFamily="34" charset="0"/>
                          <a:cs typeface="Times New Roman" pitchFamily="18" charset="0"/>
                        </a:rPr>
                        <a:t> – FeO – SiO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2</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solidFill>
                      <a:schemeClr val="hlink"/>
                    </a:solidFill>
                  </a:tcPr>
                </a:tc>
                <a:tc vMerge="1">
                  <a:txBody>
                    <a:bodyPr/>
                    <a:lstStyle/>
                    <a:p>
                      <a:endParaRPr lang="de-DE"/>
                    </a:p>
                  </a:txBody>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liquidus, solidus, solubility limits, tie-lines in the miscibility gap</a:t>
                      </a:r>
                      <a:r>
                        <a:rPr kumimoji="0" lang="en-US" sz="1400" b="1" i="0" u="none" strike="noStrike" cap="none" normalizeH="0" baseline="0" smtClean="0">
                          <a:ln>
                            <a:noFill/>
                          </a:ln>
                          <a:solidFill>
                            <a:schemeClr val="tx1"/>
                          </a:solidFill>
                          <a:effectLst/>
                          <a:latin typeface="Arial" pitchFamily="34" charset="0"/>
                          <a:cs typeface="Times New Roman" pitchFamily="18" charset="0"/>
                        </a:rPr>
                        <a:t>, ternary eutectic point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1</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10</a:t>
                      </a:r>
                      <a:r>
                        <a:rPr kumimoji="0" lang="ru-RU" sz="1600" b="1" i="0" u="none" strike="noStrike" cap="none" normalizeH="0" baseline="0" smtClean="0">
                          <a:ln>
                            <a:noFill/>
                          </a:ln>
                          <a:solidFill>
                            <a:schemeClr val="tx1"/>
                          </a:solidFill>
                          <a:effectLst/>
                          <a:latin typeface="Arial" pitchFamily="34" charset="0"/>
                          <a:cs typeface="Times New Roman" pitchFamily="18" charset="0"/>
                        </a:rPr>
                        <a:t>/</a:t>
                      </a:r>
                      <a:r>
                        <a:rPr kumimoji="0" lang="en-US" sz="1600" b="1" i="0" u="none" strike="noStrike" cap="none" normalizeH="0" baseline="0" smtClean="0">
                          <a:ln>
                            <a:noFill/>
                          </a:ln>
                          <a:solidFill>
                            <a:schemeClr val="tx1"/>
                          </a:solidFill>
                          <a:effectLst/>
                          <a:latin typeface="Arial" pitchFamily="34" charset="0"/>
                          <a:cs typeface="Times New Roman" pitchFamily="18" charset="0"/>
                        </a:rPr>
                        <a:t>(</a:t>
                      </a:r>
                      <a:r>
                        <a:rPr kumimoji="0" lang="ru-RU" sz="1600" b="1" i="0" u="none" strike="noStrike" cap="none" normalizeH="0" baseline="0" smtClean="0">
                          <a:ln>
                            <a:noFill/>
                          </a:ln>
                          <a:solidFill>
                            <a:schemeClr val="tx1"/>
                          </a:solidFill>
                          <a:effectLst/>
                          <a:latin typeface="Arial" pitchFamily="34" charset="0"/>
                          <a:cs typeface="Times New Roman" pitchFamily="18" charset="0"/>
                        </a:rPr>
                        <a:t>1</a:t>
                      </a:r>
                      <a:r>
                        <a:rPr kumimoji="0" lang="ru-RU" sz="16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600" b="1" i="0" u="none" strike="noStrike" cap="none" normalizeH="0" baseline="0" smtClean="0">
                          <a:ln>
                            <a:noFill/>
                          </a:ln>
                          <a:solidFill>
                            <a:schemeClr val="tx1"/>
                          </a:solidFill>
                          <a:effectLst/>
                          <a:latin typeface="Arial" pitchFamily="34" charset="0"/>
                          <a:cs typeface="Times New Roman" pitchFamily="18" charset="0"/>
                        </a:rPr>
                        <a:t>+</a:t>
                      </a:r>
                      <a:r>
                        <a:rPr kumimoji="0" lang="ru-RU" sz="1600" b="1" i="0" u="none" strike="noStrike" cap="none" normalizeH="0" baseline="0" smtClean="0">
                          <a:ln>
                            <a:noFill/>
                          </a:ln>
                          <a:solidFill>
                            <a:schemeClr val="tx1"/>
                          </a:solidFill>
                          <a:effectLst/>
                          <a:latin typeface="Arial" pitchFamily="34" charset="0"/>
                          <a:cs typeface="Times New Roman" pitchFamily="18" charset="0"/>
                        </a:rPr>
                        <a:t>4</a:t>
                      </a:r>
                      <a:r>
                        <a:rPr kumimoji="0" lang="ru-RU" sz="1600" b="1" i="0" u="none" strike="noStrike" cap="none" normalizeH="0" baseline="30000" smtClean="0">
                          <a:ln>
                            <a:noFill/>
                          </a:ln>
                          <a:solidFill>
                            <a:schemeClr val="tx1"/>
                          </a:solidFill>
                          <a:effectLst/>
                          <a:latin typeface="Arial" pitchFamily="34" charset="0"/>
                          <a:cs typeface="Times New Roman" pitchFamily="18" charset="0"/>
                        </a:rPr>
                        <a:t>4</a:t>
                      </a:r>
                      <a:r>
                        <a:rPr kumimoji="0" lang="en-US" sz="1600" b="1" i="0" u="none" strike="noStrike" cap="none" normalizeH="0" baseline="0" smtClean="0">
                          <a:ln>
                            <a:noFill/>
                          </a:ln>
                          <a:solidFill>
                            <a:schemeClr val="tx1"/>
                          </a:solidFill>
                          <a:effectLst/>
                          <a:latin typeface="Arial" pitchFamily="34" charset="0"/>
                          <a:cs typeface="Times New Roman" pitchFamily="18" charset="0"/>
                        </a:rPr>
                        <a:t>)</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r>
              <a:tr h="225425">
                <a:tc vMerge="1">
                  <a:txBody>
                    <a:bodyPr/>
                    <a:lstStyle/>
                    <a:p>
                      <a:endParaRPr lang="de-DE"/>
                    </a:p>
                  </a:txBody>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UO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1" i="0" u="none" strike="noStrike" cap="none" normalizeH="0" baseline="0" smtClean="0">
                          <a:ln>
                            <a:noFill/>
                          </a:ln>
                          <a:solidFill>
                            <a:schemeClr val="tx1"/>
                          </a:solidFill>
                          <a:effectLst/>
                          <a:latin typeface="Arial" pitchFamily="34" charset="0"/>
                          <a:cs typeface="Times New Roman" pitchFamily="18" charset="0"/>
                        </a:rPr>
                        <a:t> – FeO – CaO</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solidFill>
                      <a:schemeClr val="hlink"/>
                    </a:solidFill>
                  </a:tcPr>
                </a:tc>
                <a:tc vMerge="1">
                  <a:txBody>
                    <a:bodyPr/>
                    <a:lstStyle/>
                    <a:p>
                      <a:endParaRPr lang="de-DE"/>
                    </a:p>
                  </a:txBody>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liquidus, solidus, solubility limits, </a:t>
                      </a:r>
                      <a:r>
                        <a:rPr kumimoji="0" lang="en-US" sz="1400" b="1" i="0" u="none" strike="noStrike" cap="none" normalizeH="0" baseline="0" smtClean="0">
                          <a:ln>
                            <a:noFill/>
                          </a:ln>
                          <a:solidFill>
                            <a:schemeClr val="tx1"/>
                          </a:solidFill>
                          <a:effectLst/>
                          <a:latin typeface="Arial" pitchFamily="34" charset="0"/>
                          <a:cs typeface="Times New Roman" pitchFamily="18" charset="0"/>
                        </a:rPr>
                        <a:t>ternary eutectic point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1</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10</a:t>
                      </a:r>
                      <a:r>
                        <a:rPr kumimoji="0" lang="ru-RU" sz="1600" b="1" i="0" u="none" strike="noStrike" cap="none" normalizeH="0" baseline="0" smtClean="0">
                          <a:ln>
                            <a:noFill/>
                          </a:ln>
                          <a:solidFill>
                            <a:schemeClr val="tx1"/>
                          </a:solidFill>
                          <a:effectLst/>
                          <a:latin typeface="Arial" pitchFamily="34" charset="0"/>
                          <a:cs typeface="Times New Roman" pitchFamily="18" charset="0"/>
                        </a:rPr>
                        <a:t>/1</a:t>
                      </a:r>
                      <a:r>
                        <a:rPr kumimoji="0" lang="en-US" sz="1600" b="1" i="0" u="none" strike="noStrike" cap="none" normalizeH="0" baseline="30000" smtClean="0">
                          <a:ln>
                            <a:noFill/>
                          </a:ln>
                          <a:solidFill>
                            <a:schemeClr val="tx1"/>
                          </a:solidFill>
                          <a:effectLst/>
                          <a:latin typeface="Arial" pitchFamily="34" charset="0"/>
                          <a:cs typeface="Times New Roman" pitchFamily="18" charset="0"/>
                        </a:rPr>
                        <a:t>3</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r>
              <a:tr h="185738">
                <a:tc vMerge="1">
                  <a:txBody>
                    <a:bodyPr/>
                    <a:lstStyle/>
                    <a:p>
                      <a:endParaRPr lang="de-DE"/>
                    </a:p>
                  </a:txBody>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ZrO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1" i="0" u="none" strike="noStrike" cap="none" normalizeH="0" baseline="0" smtClean="0">
                          <a:ln>
                            <a:noFill/>
                          </a:ln>
                          <a:solidFill>
                            <a:schemeClr val="tx1"/>
                          </a:solidFill>
                          <a:effectLst/>
                          <a:latin typeface="Arial" pitchFamily="34" charset="0"/>
                          <a:cs typeface="Times New Roman" pitchFamily="18" charset="0"/>
                        </a:rPr>
                        <a:t> - FeO - SiO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2</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vMerge="1">
                  <a:txBody>
                    <a:bodyPr/>
                    <a:lstStyle/>
                    <a:p>
                      <a:endParaRPr lang="de-DE"/>
                    </a:p>
                  </a:txBody>
                  <a:tcPr/>
                </a:tc>
                <a:tc>
                  <a:txBody>
                    <a:bodyPr/>
                    <a:lstStyle/>
                    <a:p>
                      <a:pPr marL="342900" marR="0" lvl="0" indent="-34290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ternary eutectic point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2</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2/</a:t>
                      </a:r>
                      <a:r>
                        <a:rPr kumimoji="0" lang="en-US" sz="1600" b="1" i="0" u="none" strike="noStrike" cap="none" normalizeH="0" baseline="0" smtClean="0">
                          <a:ln>
                            <a:noFill/>
                          </a:ln>
                          <a:solidFill>
                            <a:schemeClr val="tx1"/>
                          </a:solidFill>
                          <a:effectLst/>
                          <a:latin typeface="Arial" pitchFamily="34" charset="0"/>
                          <a:cs typeface="Times New Roman" pitchFamily="18" charset="0"/>
                        </a:rPr>
                        <a:t>0</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r>
              <a:tr h="0">
                <a:tc vMerge="1">
                  <a:txBody>
                    <a:bodyPr/>
                    <a:lstStyle/>
                    <a:p>
                      <a:endParaRPr lang="de-DE"/>
                    </a:p>
                  </a:txBody>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ZrO</a:t>
                      </a:r>
                      <a:r>
                        <a:rPr kumimoji="0" lang="en-GB" sz="1400" b="1"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1" i="0" u="none" strike="noStrike" cap="none" normalizeH="0" baseline="0" smtClean="0">
                          <a:ln>
                            <a:noFill/>
                          </a:ln>
                          <a:solidFill>
                            <a:schemeClr val="tx1"/>
                          </a:solidFill>
                          <a:effectLst/>
                          <a:latin typeface="Arial" pitchFamily="34" charset="0"/>
                          <a:cs typeface="Times New Roman" pitchFamily="18" charset="0"/>
                        </a:rPr>
                        <a:t> - FeO - CaO</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vMerge="1">
                  <a:txBody>
                    <a:bodyPr/>
                    <a:lstStyle/>
                    <a:p>
                      <a:endParaRPr lang="de-DE"/>
                    </a:p>
                  </a:txBody>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ternary eutectic point</a:t>
                      </a:r>
                      <a:endParaRPr kumimoji="0" lang="en-US" sz="1400" b="1" i="0" u="none" strike="noStrike" cap="none" normalizeH="0" baseline="0" smtClean="0">
                        <a:ln>
                          <a:noFill/>
                        </a:ln>
                        <a:solidFill>
                          <a:schemeClr val="tx1"/>
                        </a:solidFill>
                        <a:effectLst/>
                        <a:latin typeface="Arial" pitchFamily="34" charset="0"/>
                      </a:endParaRPr>
                    </a:p>
                  </a:txBody>
                  <a:tcP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2</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pitchFamily="34" charset="0"/>
                          <a:cs typeface="Times New Roman" pitchFamily="18" charset="0"/>
                        </a:rPr>
                        <a:t>2/0</a:t>
                      </a:r>
                      <a:endParaRPr kumimoji="0" lang="en-GB"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w="19050" cap="flat" cmpd="sng" algn="ctr">
                      <a:solidFill>
                        <a:srgbClr val="800000"/>
                      </a:solidFill>
                      <a:prstDash val="solid"/>
                      <a:round/>
                      <a:headEnd type="none" w="sm" len="sm"/>
                      <a:tailEnd type="none" w="sm" len="sm"/>
                    </a:lnB>
                    <a:lnTlToBr>
                      <a:noFill/>
                    </a:lnTlToBr>
                    <a:lnBlToTr>
                      <a:noFill/>
                    </a:lnBlToTr>
                    <a:noFill/>
                  </a:tcPr>
                </a:tc>
              </a:tr>
              <a:tr h="338138">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4</a:t>
                      </a:r>
                      <a:endParaRPr kumimoji="0" lang="ru-RU" sz="1400" b="1" i="0" u="none" strike="noStrike" cap="none" normalizeH="0" baseline="0" smtClean="0">
                        <a:ln>
                          <a:noFill/>
                        </a:ln>
                        <a:solidFill>
                          <a:schemeClr val="tx1"/>
                        </a:solidFill>
                        <a:effectLst/>
                        <a:latin typeface="Arial" pitchFamily="34" charset="0"/>
                      </a:endParaRPr>
                    </a:p>
                  </a:txBody>
                  <a:tcPr horzOverflow="overflow">
                    <a:lnL cap="flat">
                      <a:noFill/>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cap="flat">
                      <a:noFill/>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Eutectic composition measurement of a realistic complex corium mixture</a:t>
                      </a:r>
                      <a:endParaRPr kumimoji="0" lang="en-US"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cap="flat">
                      <a:noFill/>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Argon or Air</a:t>
                      </a:r>
                      <a:endParaRPr kumimoji="0" lang="en-GB" sz="14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cap="flat">
                      <a:noFill/>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System (atmosphere) proposed by</a:t>
                      </a:r>
                      <a:r>
                        <a:rPr kumimoji="0" lang="ru-RU" sz="1400" b="1" i="0" u="none" strike="noStrike" cap="none" normalizeH="0" baseline="0" smtClean="0">
                          <a:ln>
                            <a:noFill/>
                          </a:ln>
                          <a:solidFill>
                            <a:schemeClr val="tx1"/>
                          </a:solidFill>
                          <a:effectLst/>
                          <a:latin typeface="Arial" pitchFamily="34" charset="0"/>
                          <a:cs typeface="Times New Roman" pitchFamily="18" charset="0"/>
                        </a:rPr>
                        <a:t>:</a:t>
                      </a:r>
                      <a:r>
                        <a:rPr kumimoji="0" lang="en-GB" sz="1400" b="1" i="0" u="none" strike="noStrike" cap="none" normalizeH="0" baseline="0" smtClean="0">
                          <a:ln>
                            <a:noFill/>
                          </a:ln>
                          <a:solidFill>
                            <a:schemeClr val="tx1"/>
                          </a:solidFill>
                          <a:effectLst/>
                          <a:latin typeface="Arial" pitchFamily="34" charset="0"/>
                          <a:cs typeface="Times New Roman" pitchFamily="18" charset="0"/>
                        </a:rPr>
                        <a:t>  </a:t>
                      </a:r>
                      <a:r>
                        <a:rPr kumimoji="0" lang="ru-RU" sz="1400" b="1" i="0" u="none" strike="noStrike" cap="none" normalizeH="0" baseline="0" smtClean="0">
                          <a:ln>
                            <a:noFill/>
                          </a:ln>
                          <a:solidFill>
                            <a:schemeClr val="tx1"/>
                          </a:solidFill>
                          <a:effectLst/>
                          <a:latin typeface="Arial" pitchFamily="34" charset="0"/>
                          <a:cs typeface="Times New Roman" pitchFamily="18" charset="0"/>
                        </a:rPr>
                        <a:t>- </a:t>
                      </a:r>
                      <a:r>
                        <a:rPr kumimoji="0" lang="en-GB" sz="1400" b="1" i="0" u="none" strike="noStrike" cap="none" normalizeH="0" baseline="0" smtClean="0">
                          <a:ln>
                            <a:noFill/>
                          </a:ln>
                          <a:solidFill>
                            <a:schemeClr val="tx1"/>
                          </a:solidFill>
                          <a:effectLst/>
                          <a:latin typeface="Arial" pitchFamily="34" charset="0"/>
                          <a:cs typeface="Times New Roman" pitchFamily="18" charset="0"/>
                        </a:rPr>
                        <a:t>French partners (1 system)</a:t>
                      </a:r>
                      <a:endParaRPr kumimoji="0" lang="ru-RU" sz="1400" b="1" i="0" u="none" strike="noStrike" cap="none" normalizeH="0" baseline="0" smtClean="0">
                        <a:ln>
                          <a:noFill/>
                        </a:ln>
                        <a:solidFill>
                          <a:schemeClr val="tx1"/>
                        </a:solidFill>
                        <a:effectLst/>
                        <a:latin typeface="Arial" pitchFamily="34" charset="0"/>
                        <a:cs typeface="Times New Roman" pitchFamily="18" charset="0"/>
                      </a:endParaRPr>
                    </a:p>
                    <a:p>
                      <a:pPr marL="0" marR="0" lvl="0" indent="0" algn="l" defTabSz="762000" rtl="0" eaLnBrk="0" fontAlgn="base" latinLnBrk="0" hangingPunct="0">
                        <a:lnSpc>
                          <a:spcPct val="100000"/>
                        </a:lnSpc>
                        <a:spcBef>
                          <a:spcPct val="0"/>
                        </a:spcBef>
                        <a:spcAft>
                          <a:spcPct val="0"/>
                        </a:spcAft>
                        <a:buClrTx/>
                        <a:buSzTx/>
                        <a:buFontTx/>
                        <a:buChar char="-"/>
                        <a:tabLst/>
                      </a:pPr>
                      <a:r>
                        <a:rPr kumimoji="0" lang="en-GB" sz="1400" b="1" i="0" u="none" strike="noStrike" cap="none" normalizeH="0" baseline="0" smtClean="0">
                          <a:ln>
                            <a:noFill/>
                          </a:ln>
                          <a:solidFill>
                            <a:schemeClr val="tx1"/>
                          </a:solidFill>
                          <a:effectLst/>
                          <a:latin typeface="Arial" pitchFamily="34" charset="0"/>
                          <a:cs typeface="Times New Roman" pitchFamily="18" charset="0"/>
                        </a:rPr>
                        <a:t> German partners (1 system)</a:t>
                      </a:r>
                      <a:endParaRPr kumimoji="0" lang="ru-RU" sz="1400" b="1" i="0" u="none" strike="noStrike" cap="none" normalizeH="0" baseline="0" smtClean="0">
                        <a:ln>
                          <a:noFill/>
                        </a:ln>
                        <a:solidFill>
                          <a:schemeClr val="tx1"/>
                        </a:solidFill>
                        <a:effectLst/>
                        <a:latin typeface="Arial" pitchFamily="34" charset="0"/>
                        <a:cs typeface="Times New Roman" pitchFamily="18" charset="0"/>
                      </a:endParaRPr>
                    </a:p>
                    <a:p>
                      <a:pPr marL="0" marR="0" lvl="0" indent="0" algn="l" defTabSz="7620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cs typeface="Times New Roman" pitchFamily="18" charset="0"/>
                        </a:rPr>
                        <a:t>- </a:t>
                      </a:r>
                      <a:r>
                        <a:rPr kumimoji="0" lang="en-GB" sz="1400" b="1" i="0" u="none" strike="noStrike" cap="none" normalizeH="0" baseline="0" smtClean="0">
                          <a:ln>
                            <a:noFill/>
                          </a:ln>
                          <a:solidFill>
                            <a:schemeClr val="tx1"/>
                          </a:solidFill>
                          <a:effectLst/>
                          <a:latin typeface="Arial" pitchFamily="34" charset="0"/>
                          <a:cs typeface="Times New Roman" pitchFamily="18" charset="0"/>
                        </a:rPr>
                        <a:t>Russian partners (1 system)</a:t>
                      </a:r>
                      <a:endParaRPr kumimoji="0" lang="en-GB" sz="1400" b="1" i="0" u="none" strike="noStrike" cap="none" normalizeH="0" baseline="0" smtClean="0">
                        <a:ln>
                          <a:noFill/>
                        </a:ln>
                        <a:solidFill>
                          <a:schemeClr val="tx1"/>
                        </a:solidFill>
                        <a:effectLst/>
                        <a:latin typeface="Arial" pitchFamily="34" charset="0"/>
                      </a:endParaRPr>
                    </a:p>
                  </a:txBody>
                  <a:tcP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cap="flat">
                      <a:noFill/>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cs typeface="Times New Roman" pitchFamily="18" charset="0"/>
                        </a:rPr>
                        <a:t>2</a:t>
                      </a:r>
                      <a:endParaRPr kumimoji="0" lang="en-US"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w="19050" cap="flat" cmpd="sng" algn="ctr">
                      <a:solidFill>
                        <a:srgbClr val="800000"/>
                      </a:solidFill>
                      <a:prstDash val="solid"/>
                      <a:round/>
                      <a:headEnd type="none" w="sm" len="sm"/>
                      <a:tailEnd type="none" w="sm" len="sm"/>
                    </a:lnR>
                    <a:lnT w="19050" cap="flat" cmpd="sng" algn="ctr">
                      <a:solidFill>
                        <a:srgbClr val="800000"/>
                      </a:solidFill>
                      <a:prstDash val="solid"/>
                      <a:round/>
                      <a:headEnd type="none" w="sm" len="sm"/>
                      <a:tailEnd type="none" w="sm" len="sm"/>
                    </a:lnT>
                    <a:lnB cap="flat">
                      <a:noFill/>
                    </a:lnB>
                    <a:lnTlToBr>
                      <a:noFill/>
                    </a:lnTlToBr>
                    <a:lnBlToTr>
                      <a:noFill/>
                    </a:lnBlToTr>
                    <a:noFill/>
                  </a:tcPr>
                </a:tc>
                <a:tc>
                  <a:txBody>
                    <a:bodyPr/>
                    <a:lstStyle/>
                    <a:p>
                      <a:pPr marL="342900" marR="0" lvl="0" indent="-342900" algn="ctr" defTabSz="7620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cs typeface="Times New Roman" pitchFamily="18" charset="0"/>
                        </a:rPr>
                        <a:t>3/0</a:t>
                      </a:r>
                      <a:endParaRPr kumimoji="0" lang="en-US" sz="1600" b="1" i="0" u="none" strike="noStrike" cap="none" normalizeH="0" baseline="0" smtClean="0">
                        <a:ln>
                          <a:noFill/>
                        </a:ln>
                        <a:solidFill>
                          <a:schemeClr val="tx1"/>
                        </a:solidFill>
                        <a:effectLst/>
                        <a:latin typeface="Arial" pitchFamily="34" charset="0"/>
                      </a:endParaRPr>
                    </a:p>
                  </a:txBody>
                  <a:tcPr anchor="ctr" horzOverflow="overflow">
                    <a:lnL w="19050" cap="flat" cmpd="sng" algn="ctr">
                      <a:solidFill>
                        <a:srgbClr val="800000"/>
                      </a:solidFill>
                      <a:prstDash val="solid"/>
                      <a:round/>
                      <a:headEnd type="none" w="sm" len="sm"/>
                      <a:tailEnd type="none" w="sm" len="sm"/>
                    </a:lnL>
                    <a:lnR cap="flat">
                      <a:noFill/>
                    </a:lnR>
                    <a:lnT w="19050" cap="flat" cmpd="sng" algn="ctr">
                      <a:solidFill>
                        <a:srgbClr val="800000"/>
                      </a:solidFill>
                      <a:prstDash val="solid"/>
                      <a:round/>
                      <a:headEnd type="none" w="sm" len="sm"/>
                      <a:tailEnd type="none" w="sm" len="sm"/>
                    </a:lnT>
                    <a:lnB cap="flat">
                      <a:noFill/>
                    </a:lnB>
                    <a:lnTlToBr>
                      <a:noFill/>
                    </a:lnTlToBr>
                    <a:lnBlToTr>
                      <a:noFill/>
                    </a:lnBlToTr>
                    <a:noFill/>
                  </a:tcPr>
                </a:tc>
              </a:tr>
            </a:tbl>
          </a:graphicData>
        </a:graphic>
      </p:graphicFrame>
      <p:sp>
        <p:nvSpPr>
          <p:cNvPr id="789615" name="Rectangle 6"/>
          <p:cNvSpPr>
            <a:spLocks noChangeArrowheads="1"/>
          </p:cNvSpPr>
          <p:nvPr/>
        </p:nvSpPr>
        <p:spPr bwMode="auto">
          <a:xfrm>
            <a:off x="663575" y="6183313"/>
            <a:ext cx="84804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600" baseline="0"/>
              <a:t>Notes: </a:t>
            </a:r>
            <a:r>
              <a:rPr lang="ru-RU" sz="1600" baseline="0"/>
              <a:t>1-</a:t>
            </a:r>
            <a:r>
              <a:rPr lang="en-US" sz="1600" baseline="0"/>
              <a:t>LPH (Zr-O), 2</a:t>
            </a:r>
            <a:r>
              <a:rPr lang="ru-RU" sz="1600" baseline="0"/>
              <a:t>- </a:t>
            </a:r>
            <a:r>
              <a:rPr lang="en-US" sz="1600" baseline="0"/>
              <a:t>HTM</a:t>
            </a:r>
            <a:r>
              <a:rPr lang="ru-RU" sz="1600" baseline="0"/>
              <a:t>, </a:t>
            </a:r>
            <a:r>
              <a:rPr lang="en-US" sz="1600" baseline="0"/>
              <a:t>3</a:t>
            </a:r>
            <a:r>
              <a:rPr lang="ru-RU" sz="1600" baseline="0"/>
              <a:t>- </a:t>
            </a:r>
            <a:r>
              <a:rPr lang="en-US" sz="1600" baseline="0"/>
              <a:t>VPA IMCC, 4- VPA in Galahov microfurnace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863B0464-2311-4861-BD51-9CCDBA74914A}" type="slidenum">
              <a:rPr lang="en-GB"/>
              <a:pPr/>
              <a:t>6</a:t>
            </a:fld>
            <a:endParaRPr lang="en-GB"/>
          </a:p>
        </p:txBody>
      </p:sp>
      <p:sp>
        <p:nvSpPr>
          <p:cNvPr id="904195" name="Rectangle 2"/>
          <p:cNvSpPr>
            <a:spLocks noGrp="1" noChangeArrowheads="1"/>
          </p:cNvSpPr>
          <p:nvPr>
            <p:ph type="title" idx="4294967295"/>
          </p:nvPr>
        </p:nvSpPr>
        <p:spPr>
          <a:xfrm>
            <a:off x="495300" y="225425"/>
            <a:ext cx="7772400" cy="652463"/>
          </a:xfrm>
          <a:noFill/>
        </p:spPr>
        <p:txBody>
          <a:bodyPr/>
          <a:lstStyle/>
          <a:p>
            <a:r>
              <a:rPr lang="en-US" sz="3600">
                <a:effectLst/>
              </a:rPr>
              <a:t>Scope of work in quarters 8-9</a:t>
            </a:r>
            <a:endParaRPr lang="en-GB" sz="3600">
              <a:effectLst/>
            </a:endParaRPr>
          </a:p>
        </p:txBody>
      </p:sp>
      <p:sp>
        <p:nvSpPr>
          <p:cNvPr id="904196" name="Rectangle 3"/>
          <p:cNvSpPr>
            <a:spLocks noChangeArrowheads="1"/>
          </p:cNvSpPr>
          <p:nvPr/>
        </p:nvSpPr>
        <p:spPr bwMode="auto">
          <a:xfrm>
            <a:off x="596900" y="1112838"/>
            <a:ext cx="7867650"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40000"/>
              </a:spcBef>
              <a:buFont typeface="Wingdings" pitchFamily="2" charset="2"/>
              <a:buChar char="ü"/>
            </a:pPr>
            <a:r>
              <a:rPr lang="ru-RU" sz="2400" baseline="0">
                <a:solidFill>
                  <a:srgbClr val="060000"/>
                </a:solidFill>
              </a:rPr>
              <a:t> </a:t>
            </a:r>
            <a:r>
              <a:rPr lang="en-US" sz="2400" baseline="0">
                <a:solidFill>
                  <a:srgbClr val="060000"/>
                </a:solidFill>
              </a:rPr>
              <a:t>Experiments in the </a:t>
            </a:r>
            <a:r>
              <a:rPr lang="en-US" sz="2400" baseline="0"/>
              <a:t>UO</a:t>
            </a:r>
            <a:r>
              <a:rPr lang="en-US" sz="2400" baseline="-25000"/>
              <a:t>2</a:t>
            </a:r>
            <a:r>
              <a:rPr lang="en-US" sz="2400" baseline="0"/>
              <a:t>-CaO, UO</a:t>
            </a:r>
            <a:r>
              <a:rPr lang="en-US" sz="2400" baseline="-25000"/>
              <a:t>2</a:t>
            </a:r>
            <a:r>
              <a:rPr lang="en-US" sz="2400" baseline="0"/>
              <a:t>-FeO-CaO, </a:t>
            </a:r>
            <a:br>
              <a:rPr lang="en-US" sz="2400" baseline="0"/>
            </a:br>
            <a:r>
              <a:rPr lang="en-US" sz="2400" baseline="0"/>
              <a:t>    UO</a:t>
            </a:r>
            <a:r>
              <a:rPr lang="en-US" sz="2400" baseline="-25000"/>
              <a:t>2</a:t>
            </a:r>
            <a:r>
              <a:rPr lang="en-US" sz="2400" baseline="0"/>
              <a:t>-FeO-SiO</a:t>
            </a:r>
            <a:r>
              <a:rPr lang="en-US" sz="2400" baseline="-25000"/>
              <a:t>2</a:t>
            </a:r>
            <a:r>
              <a:rPr lang="en-US" sz="2400" baseline="0"/>
              <a:t> systems have been conducted.</a:t>
            </a:r>
            <a:br>
              <a:rPr lang="en-US" sz="2400" baseline="0"/>
            </a:br>
            <a:r>
              <a:rPr lang="en-US" sz="2400" baseline="0"/>
              <a:t>    Post-test analysis of samples is in progress</a:t>
            </a:r>
            <a:endParaRPr lang="en-US" sz="2400" baseline="-25000"/>
          </a:p>
          <a:p>
            <a:pPr>
              <a:spcBef>
                <a:spcPct val="40000"/>
              </a:spcBef>
              <a:buFont typeface="Wingdings" pitchFamily="2" charset="2"/>
              <a:buChar char="ü"/>
            </a:pPr>
            <a:r>
              <a:rPr lang="en-US" sz="2400" baseline="0"/>
              <a:t>IVT RAN setup with laser heating has been</a:t>
            </a:r>
            <a:br>
              <a:rPr lang="en-US" sz="2400" baseline="0"/>
            </a:br>
            <a:r>
              <a:rPr lang="en-US" sz="2400" baseline="0"/>
              <a:t>   additionally equipped with </a:t>
            </a:r>
            <a:r>
              <a:rPr lang="ru-RU" sz="2400" baseline="0">
                <a:solidFill>
                  <a:srgbClr val="060000"/>
                </a:solidFill>
              </a:rPr>
              <a:t>300</a:t>
            </a:r>
            <a:r>
              <a:rPr lang="en-US" sz="2400" baseline="0">
                <a:solidFill>
                  <a:srgbClr val="060000"/>
                </a:solidFill>
              </a:rPr>
              <a:t> mW </a:t>
            </a:r>
            <a:r>
              <a:rPr lang="en-US" sz="2400" baseline="0"/>
              <a:t>diode laser </a:t>
            </a:r>
            <a:r>
              <a:rPr lang="en-US" sz="2400" baseline="0">
                <a:solidFill>
                  <a:srgbClr val="060000"/>
                </a:solidFill>
              </a:rPr>
              <a:t>for</a:t>
            </a:r>
            <a:br>
              <a:rPr lang="en-US" sz="2400" baseline="0">
                <a:solidFill>
                  <a:srgbClr val="060000"/>
                </a:solidFill>
              </a:rPr>
            </a:br>
            <a:r>
              <a:rPr lang="en-US" sz="2400" baseline="0">
                <a:solidFill>
                  <a:srgbClr val="060000"/>
                </a:solidFill>
              </a:rPr>
              <a:t>   specimen lighting</a:t>
            </a:r>
            <a:endParaRPr lang="en-BZ" sz="2400" baseline="0">
              <a:solidFill>
                <a:srgbClr val="060000"/>
              </a:solidFill>
            </a:endParaRPr>
          </a:p>
          <a:p>
            <a:pPr>
              <a:spcBef>
                <a:spcPct val="40000"/>
              </a:spcBef>
              <a:buFont typeface="Wingdings" pitchFamily="2" charset="2"/>
              <a:buChar char="ü"/>
            </a:pPr>
            <a:r>
              <a:rPr lang="en-US" sz="2400" baseline="0"/>
              <a:t>IVT RAN setup with laser heating has been used</a:t>
            </a:r>
            <a:br>
              <a:rPr lang="en-US" sz="2400" baseline="0"/>
            </a:br>
            <a:r>
              <a:rPr lang="en-US" sz="2400" baseline="0"/>
              <a:t>   for the verification experiments on previously</a:t>
            </a:r>
            <a:br>
              <a:rPr lang="en-US" sz="2400" baseline="0"/>
            </a:br>
            <a:r>
              <a:rPr lang="en-US" sz="2400" baseline="0"/>
              <a:t>   studied Zr-O</a:t>
            </a:r>
            <a:r>
              <a:rPr lang="ru-RU" sz="2400" baseline="0"/>
              <a:t> </a:t>
            </a:r>
            <a:r>
              <a:rPr lang="en-US" sz="2400" baseline="0"/>
              <a:t> and</a:t>
            </a:r>
            <a:r>
              <a:rPr lang="ru-RU" sz="2400" baseline="0"/>
              <a:t> </a:t>
            </a:r>
            <a:r>
              <a:rPr lang="en-US" sz="2400" baseline="0"/>
              <a:t>ZrO</a:t>
            </a:r>
            <a:r>
              <a:rPr lang="en-US" sz="2400" baseline="-25000"/>
              <a:t>2</a:t>
            </a:r>
            <a:r>
              <a:rPr lang="en-US" sz="2400" baseline="0"/>
              <a:t>-FeO systems</a:t>
            </a:r>
            <a:endParaRPr lang="ru-RU" sz="2400" baseline="0"/>
          </a:p>
          <a:p>
            <a:pPr>
              <a:spcBef>
                <a:spcPct val="40000"/>
              </a:spcBef>
              <a:buFont typeface="Wingdings" pitchFamily="2" charset="2"/>
              <a:buChar char="ü"/>
            </a:pPr>
            <a:r>
              <a:rPr lang="en-US" sz="2400" baseline="0"/>
              <a:t>Construction work necessary for getting a license</a:t>
            </a:r>
            <a:br>
              <a:rPr lang="en-US" sz="2400" baseline="0"/>
            </a:br>
            <a:r>
              <a:rPr lang="en-US" sz="2400" baseline="0"/>
              <a:t>   on uranium handling has been completed. The</a:t>
            </a:r>
            <a:br>
              <a:rPr lang="en-US" sz="2400" baseline="0"/>
            </a:br>
            <a:r>
              <a:rPr lang="en-US" sz="2400" baseline="0"/>
              <a:t>   license is expected to be issued in December </a:t>
            </a:r>
            <a:r>
              <a:rPr lang="ru-RU" sz="2400" baseline="0"/>
              <a:t>2010</a:t>
            </a:r>
            <a:r>
              <a:rPr lang="en-US" sz="2400" baseline="0"/>
              <a:t>;</a:t>
            </a:r>
            <a:br>
              <a:rPr lang="en-US" sz="2400" baseline="0"/>
            </a:br>
            <a:r>
              <a:rPr lang="en-US" sz="2400" baseline="0"/>
              <a:t>   after that the </a:t>
            </a:r>
            <a:r>
              <a:rPr lang="ru-RU" sz="2400" baseline="0"/>
              <a:t> </a:t>
            </a:r>
            <a:r>
              <a:rPr lang="en-US" sz="2400" baseline="0"/>
              <a:t>U-Zr-Fe-O studies will be started</a:t>
            </a:r>
            <a:endParaRPr lang="en-GB" sz="2400" baseline="-2500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8176E4C1-B7F0-4085-AC2E-98FCFE1C9513}" type="slidenum">
              <a:rPr lang="en-GB"/>
              <a:pPr/>
              <a:t>7</a:t>
            </a:fld>
            <a:endParaRPr lang="en-GB"/>
          </a:p>
        </p:txBody>
      </p:sp>
      <p:sp>
        <p:nvSpPr>
          <p:cNvPr id="915458" name="Rectangle 2"/>
          <p:cNvSpPr>
            <a:spLocks noGrp="1" noChangeArrowheads="1"/>
          </p:cNvSpPr>
          <p:nvPr>
            <p:ph type="title"/>
          </p:nvPr>
        </p:nvSpPr>
        <p:spPr>
          <a:xfrm>
            <a:off x="644525" y="242888"/>
            <a:ext cx="7772400" cy="652462"/>
          </a:xfrm>
          <a:noFill/>
          <a:ln/>
        </p:spPr>
        <p:txBody>
          <a:bodyPr/>
          <a:lstStyle/>
          <a:p>
            <a:r>
              <a:rPr lang="en-US" sz="3600">
                <a:effectLst/>
              </a:rPr>
              <a:t>Scope of work in quarters 8-9 (2)</a:t>
            </a:r>
            <a:endParaRPr lang="en-GB" sz="3600">
              <a:effectLst/>
            </a:endParaRPr>
          </a:p>
        </p:txBody>
      </p:sp>
      <p:graphicFrame>
        <p:nvGraphicFramePr>
          <p:cNvPr id="915459" name="Object 3"/>
          <p:cNvGraphicFramePr>
            <a:graphicFrameLocks noChangeAspect="1"/>
          </p:cNvGraphicFramePr>
          <p:nvPr>
            <p:ph idx="1"/>
          </p:nvPr>
        </p:nvGraphicFramePr>
        <p:xfrm>
          <a:off x="0" y="912813"/>
          <a:ext cx="9144000" cy="5610225"/>
        </p:xfrm>
        <a:graphic>
          <a:graphicData uri="http://schemas.openxmlformats.org/presentationml/2006/ole">
            <mc:AlternateContent xmlns:mc="http://schemas.openxmlformats.org/markup-compatibility/2006">
              <mc:Choice xmlns:v="urn:schemas-microsoft-com:vml" Requires="v">
                <p:oleObj spid="_x0000_s915460" name="Документ" r:id="rId4" imgW="6933144" imgH="4253503" progId="Word.Document.8">
                  <p:embed/>
                </p:oleObj>
              </mc:Choice>
              <mc:Fallback>
                <p:oleObj name="Документ" r:id="rId4" imgW="6933144" imgH="4253503"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2813"/>
                        <a:ext cx="9144000" cy="56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B4FAF366-EBDE-4BD4-B37E-7C0F407B538A}" type="slidenum">
              <a:rPr lang="en-GB"/>
              <a:pPr/>
              <a:t>8</a:t>
            </a:fld>
            <a:endParaRPr lang="en-GB"/>
          </a:p>
        </p:txBody>
      </p:sp>
      <p:sp>
        <p:nvSpPr>
          <p:cNvPr id="828418" name="Rectangle 3"/>
          <p:cNvSpPr>
            <a:spLocks noChangeArrowheads="1"/>
          </p:cNvSpPr>
          <p:nvPr/>
        </p:nvSpPr>
        <p:spPr bwMode="auto">
          <a:xfrm>
            <a:off x="182563" y="568325"/>
            <a:ext cx="4338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GB" sz="2400" baseline="0">
                <a:solidFill>
                  <a:srgbClr val="990033"/>
                </a:solidFill>
                <a:cs typeface="Times New Roman" pitchFamily="18" charset="0"/>
              </a:rPr>
              <a:t>Experimental objectives</a:t>
            </a:r>
            <a:endParaRPr lang="ru-RU" sz="2400" baseline="0">
              <a:solidFill>
                <a:srgbClr val="990033"/>
              </a:solidFill>
            </a:endParaRPr>
          </a:p>
        </p:txBody>
      </p:sp>
      <p:sp>
        <p:nvSpPr>
          <p:cNvPr id="828419" name="Rectangle 4"/>
          <p:cNvSpPr>
            <a:spLocks noChangeArrowheads="1"/>
          </p:cNvSpPr>
          <p:nvPr/>
        </p:nvSpPr>
        <p:spPr bwMode="auto">
          <a:xfrm>
            <a:off x="274638" y="944563"/>
            <a:ext cx="820578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lnSpc>
                <a:spcPct val="70000"/>
              </a:lnSpc>
              <a:spcBef>
                <a:spcPct val="20000"/>
              </a:spcBef>
              <a:buFont typeface="Wingdings" pitchFamily="2" charset="2"/>
              <a:buChar char="§"/>
            </a:pPr>
            <a:r>
              <a:rPr lang="en-US" sz="2000" baseline="0"/>
              <a:t>T</a:t>
            </a:r>
            <a:r>
              <a:rPr lang="en-US" sz="2000" baseline="-25000"/>
              <a:t>liq  </a:t>
            </a:r>
            <a:r>
              <a:rPr lang="en-US" sz="2000" baseline="0"/>
              <a:t>determination</a:t>
            </a:r>
            <a:endParaRPr lang="ru-RU" sz="2000" baseline="0"/>
          </a:p>
          <a:p>
            <a:pPr marL="457200" indent="-457200" defTabSz="762000">
              <a:lnSpc>
                <a:spcPct val="70000"/>
              </a:lnSpc>
              <a:spcBef>
                <a:spcPct val="20000"/>
              </a:spcBef>
              <a:buFont typeface="Wingdings" pitchFamily="2" charset="2"/>
              <a:buChar char="§"/>
            </a:pPr>
            <a:r>
              <a:rPr lang="en-US" sz="2000" baseline="0"/>
              <a:t>Determination of the components final solubility in the formed solid solutions</a:t>
            </a:r>
          </a:p>
        </p:txBody>
      </p:sp>
      <p:sp>
        <p:nvSpPr>
          <p:cNvPr id="828420" name="Rectangle 5"/>
          <p:cNvSpPr>
            <a:spLocks noChangeArrowheads="1"/>
          </p:cNvSpPr>
          <p:nvPr/>
        </p:nvSpPr>
        <p:spPr bwMode="auto">
          <a:xfrm>
            <a:off x="219075" y="1779588"/>
            <a:ext cx="4346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400" baseline="0">
                <a:solidFill>
                  <a:srgbClr val="990033"/>
                </a:solidFill>
              </a:rPr>
              <a:t>Charge composition</a:t>
            </a:r>
            <a:endParaRPr lang="ru-RU" sz="2400" baseline="0">
              <a:solidFill>
                <a:srgbClr val="990033"/>
              </a:solidFill>
            </a:endParaRPr>
          </a:p>
        </p:txBody>
      </p:sp>
      <p:sp>
        <p:nvSpPr>
          <p:cNvPr id="828421" name="Rectangle 6"/>
          <p:cNvSpPr>
            <a:spLocks noChangeArrowheads="1"/>
          </p:cNvSpPr>
          <p:nvPr/>
        </p:nvSpPr>
        <p:spPr bwMode="auto">
          <a:xfrm>
            <a:off x="361950" y="2103438"/>
            <a:ext cx="3844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2000" baseline="0"/>
              <a:t>mol.%  30UO</a:t>
            </a:r>
            <a:r>
              <a:rPr lang="en-US" sz="2000" baseline="-25000"/>
              <a:t>2</a:t>
            </a:r>
            <a:r>
              <a:rPr lang="en-US" sz="2000" baseline="0"/>
              <a:t> + 70CaO</a:t>
            </a:r>
            <a:endParaRPr lang="en-US" sz="2000" baseline="-25000"/>
          </a:p>
        </p:txBody>
      </p:sp>
      <p:sp>
        <p:nvSpPr>
          <p:cNvPr id="828422" name="Rectangle 7"/>
          <p:cNvSpPr>
            <a:spLocks noChangeArrowheads="1"/>
          </p:cNvSpPr>
          <p:nvPr/>
        </p:nvSpPr>
        <p:spPr bwMode="auto">
          <a:xfrm>
            <a:off x="142875" y="6026150"/>
            <a:ext cx="90011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ü"/>
            </a:pPr>
            <a:r>
              <a:rPr lang="en-US" sz="2000" baseline="0"/>
              <a:t>T</a:t>
            </a:r>
            <a:r>
              <a:rPr lang="en-US" sz="2000" baseline="-25000"/>
              <a:t>liq</a:t>
            </a:r>
            <a:r>
              <a:rPr lang="en-US" sz="2000" baseline="0"/>
              <a:t> was measured 3 times by VPA IMCC</a:t>
            </a:r>
            <a:r>
              <a:rPr lang="ru-RU" sz="2000" baseline="0"/>
              <a:t> </a:t>
            </a:r>
            <a:r>
              <a:rPr lang="en-BZ" sz="2000" baseline="0"/>
              <a:t>with melt sampling</a:t>
            </a:r>
            <a:endParaRPr lang="ru-RU" sz="2000" baseline="0"/>
          </a:p>
        </p:txBody>
      </p:sp>
      <p:sp>
        <p:nvSpPr>
          <p:cNvPr id="828423" name="Rectangle 18"/>
          <p:cNvSpPr>
            <a:spLocks noChangeArrowheads="1"/>
          </p:cNvSpPr>
          <p:nvPr/>
        </p:nvSpPr>
        <p:spPr bwMode="auto">
          <a:xfrm>
            <a:off x="5222875" y="4608513"/>
            <a:ext cx="366553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buFont typeface="Wingdings" pitchFamily="2" charset="2"/>
              <a:buChar char="ü"/>
            </a:pPr>
            <a:r>
              <a:rPr lang="ru-RU" sz="1800" baseline="0">
                <a:solidFill>
                  <a:srgbClr val="000066"/>
                </a:solidFill>
              </a:rPr>
              <a:t> </a:t>
            </a:r>
            <a:r>
              <a:rPr lang="en-US" sz="1600" baseline="0">
                <a:solidFill>
                  <a:srgbClr val="000066"/>
                </a:solidFill>
              </a:rPr>
              <a:t>From</a:t>
            </a:r>
            <a:r>
              <a:rPr lang="ru-RU" sz="1600" baseline="0">
                <a:solidFill>
                  <a:srgbClr val="000066"/>
                </a:solidFill>
              </a:rPr>
              <a:t> </a:t>
            </a:r>
            <a:r>
              <a:rPr lang="en-US" sz="1600" baseline="0">
                <a:solidFill>
                  <a:srgbClr val="000066"/>
                </a:solidFill>
              </a:rPr>
              <a:t>4829 s, the pool was pulled</a:t>
            </a:r>
            <a:br>
              <a:rPr lang="en-US" sz="1600" baseline="0">
                <a:solidFill>
                  <a:srgbClr val="000066"/>
                </a:solidFill>
              </a:rPr>
            </a:br>
            <a:r>
              <a:rPr lang="en-US" sz="1600" baseline="0">
                <a:solidFill>
                  <a:srgbClr val="000066"/>
                </a:solidFill>
              </a:rPr>
              <a:t>   out from inductor at 8.5 mm/h for</a:t>
            </a:r>
            <a:br>
              <a:rPr lang="en-US" sz="1600" baseline="0">
                <a:solidFill>
                  <a:srgbClr val="000066"/>
                </a:solidFill>
              </a:rPr>
            </a:br>
            <a:r>
              <a:rPr lang="en-US" sz="1600" baseline="0">
                <a:solidFill>
                  <a:srgbClr val="000066"/>
                </a:solidFill>
              </a:rPr>
              <a:t>   2.4 hours. This has ensured close</a:t>
            </a:r>
            <a:br>
              <a:rPr lang="en-US" sz="1600" baseline="0">
                <a:solidFill>
                  <a:srgbClr val="000066"/>
                </a:solidFill>
              </a:rPr>
            </a:br>
            <a:r>
              <a:rPr lang="en-US" sz="1600" baseline="0">
                <a:solidFill>
                  <a:srgbClr val="000066"/>
                </a:solidFill>
              </a:rPr>
              <a:t>   to equilibrium crystallization and</a:t>
            </a:r>
            <a:br>
              <a:rPr lang="en-US" sz="1600" baseline="0">
                <a:solidFill>
                  <a:srgbClr val="000066"/>
                </a:solidFill>
              </a:rPr>
            </a:br>
            <a:r>
              <a:rPr lang="en-US" sz="1600" baseline="0">
                <a:solidFill>
                  <a:srgbClr val="000066"/>
                </a:solidFill>
              </a:rPr>
              <a:t>   the eutectic liquid displacement</a:t>
            </a:r>
            <a:br>
              <a:rPr lang="en-US" sz="1600" baseline="0">
                <a:solidFill>
                  <a:srgbClr val="000066"/>
                </a:solidFill>
              </a:rPr>
            </a:br>
            <a:r>
              <a:rPr lang="en-US" sz="1600" baseline="0">
                <a:solidFill>
                  <a:srgbClr val="000066"/>
                </a:solidFill>
              </a:rPr>
              <a:t>   into the ingot upper part</a:t>
            </a:r>
            <a:r>
              <a:rPr lang="en-US" sz="1800" baseline="0">
                <a:solidFill>
                  <a:srgbClr val="000066"/>
                </a:solidFill>
              </a:rPr>
              <a:t> </a:t>
            </a:r>
            <a:endParaRPr lang="ru-RU" sz="1800" baseline="0">
              <a:solidFill>
                <a:srgbClr val="000066"/>
              </a:solidFill>
            </a:endParaRPr>
          </a:p>
        </p:txBody>
      </p:sp>
      <p:pic>
        <p:nvPicPr>
          <p:cNvPr id="82842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2436813"/>
            <a:ext cx="4891088"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grpSp>
        <p:nvGrpSpPr>
          <p:cNvPr id="828437" name="Group 21"/>
          <p:cNvGrpSpPr>
            <a:grpSpLocks/>
          </p:cNvGrpSpPr>
          <p:nvPr/>
        </p:nvGrpSpPr>
        <p:grpSpPr bwMode="auto">
          <a:xfrm>
            <a:off x="4835525" y="1690688"/>
            <a:ext cx="4067175" cy="2800350"/>
            <a:chOff x="2964" y="924"/>
            <a:chExt cx="2562" cy="1764"/>
          </a:xfrm>
        </p:grpSpPr>
        <p:pic>
          <p:nvPicPr>
            <p:cNvPr id="828424"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4" y="924"/>
              <a:ext cx="2422"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828426" name="Oval 22"/>
            <p:cNvSpPr>
              <a:spLocks noChangeArrowheads="1"/>
            </p:cNvSpPr>
            <p:nvPr/>
          </p:nvSpPr>
          <p:spPr bwMode="auto">
            <a:xfrm>
              <a:off x="3681" y="1131"/>
              <a:ext cx="336" cy="186"/>
            </a:xfrm>
            <a:prstGeom prst="ellipse">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ru-RU" baseline="0"/>
            </a:p>
          </p:txBody>
        </p:sp>
        <p:sp>
          <p:nvSpPr>
            <p:cNvPr id="828427" name="Line 23"/>
            <p:cNvSpPr>
              <a:spLocks noChangeShapeType="1"/>
            </p:cNvSpPr>
            <p:nvPr/>
          </p:nvSpPr>
          <p:spPr bwMode="auto">
            <a:xfrm flipH="1">
              <a:off x="2964" y="1320"/>
              <a:ext cx="845" cy="744"/>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grpSp>
      <p:sp>
        <p:nvSpPr>
          <p:cNvPr id="828428" name="Text Box 24"/>
          <p:cNvSpPr txBox="1">
            <a:spLocks noChangeArrowheads="1"/>
          </p:cNvSpPr>
          <p:nvPr/>
        </p:nvSpPr>
        <p:spPr bwMode="auto">
          <a:xfrm>
            <a:off x="2503488" y="3933825"/>
            <a:ext cx="731837"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baseline="0">
                <a:latin typeface="Arial" pitchFamily="34" charset="0"/>
              </a:rPr>
              <a:t>Samples</a:t>
            </a:r>
            <a:endParaRPr lang="ru-RU" sz="1000" baseline="0">
              <a:latin typeface="Arial" pitchFamily="34" charset="0"/>
            </a:endParaRPr>
          </a:p>
        </p:txBody>
      </p:sp>
      <p:sp>
        <p:nvSpPr>
          <p:cNvPr id="828429" name="Line 25"/>
          <p:cNvSpPr>
            <a:spLocks noChangeShapeType="1"/>
          </p:cNvSpPr>
          <p:nvPr/>
        </p:nvSpPr>
        <p:spPr bwMode="auto">
          <a:xfrm flipH="1" flipV="1">
            <a:off x="925513" y="3349625"/>
            <a:ext cx="1568450" cy="730250"/>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28430" name="Line 26"/>
          <p:cNvSpPr>
            <a:spLocks noChangeShapeType="1"/>
          </p:cNvSpPr>
          <p:nvPr/>
        </p:nvSpPr>
        <p:spPr bwMode="auto">
          <a:xfrm flipH="1" flipV="1">
            <a:off x="2212975" y="3487738"/>
            <a:ext cx="339725" cy="417512"/>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28431" name="Line 27"/>
          <p:cNvSpPr>
            <a:spLocks noChangeShapeType="1"/>
          </p:cNvSpPr>
          <p:nvPr/>
        </p:nvSpPr>
        <p:spPr bwMode="auto">
          <a:xfrm flipV="1">
            <a:off x="3206750" y="3454400"/>
            <a:ext cx="722313" cy="452438"/>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28432" name="Text Box 28"/>
          <p:cNvSpPr txBox="1">
            <a:spLocks noChangeArrowheads="1"/>
          </p:cNvSpPr>
          <p:nvPr/>
        </p:nvSpPr>
        <p:spPr bwMode="auto">
          <a:xfrm>
            <a:off x="2646363" y="3425825"/>
            <a:ext cx="593725"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baseline="0">
                <a:latin typeface="Arial" pitchFamily="34" charset="0"/>
              </a:rPr>
              <a:t>Tliq</a:t>
            </a:r>
            <a:endParaRPr lang="ru-RU" sz="1000" baseline="0">
              <a:latin typeface="Arial" pitchFamily="34" charset="0"/>
            </a:endParaRPr>
          </a:p>
        </p:txBody>
      </p:sp>
      <p:sp>
        <p:nvSpPr>
          <p:cNvPr id="828433" name="Line 29"/>
          <p:cNvSpPr>
            <a:spLocks noChangeShapeType="1"/>
          </p:cNvSpPr>
          <p:nvPr/>
        </p:nvSpPr>
        <p:spPr bwMode="auto">
          <a:xfrm flipH="1" flipV="1">
            <a:off x="1219200" y="3235325"/>
            <a:ext cx="1400175" cy="306388"/>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28434" name="Line 30"/>
          <p:cNvSpPr>
            <a:spLocks noChangeShapeType="1"/>
          </p:cNvSpPr>
          <p:nvPr/>
        </p:nvSpPr>
        <p:spPr bwMode="auto">
          <a:xfrm flipH="1" flipV="1">
            <a:off x="2430463" y="3260725"/>
            <a:ext cx="198437" cy="15081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28435" name="Line 31"/>
          <p:cNvSpPr>
            <a:spLocks noChangeShapeType="1"/>
          </p:cNvSpPr>
          <p:nvPr/>
        </p:nvSpPr>
        <p:spPr bwMode="auto">
          <a:xfrm flipV="1">
            <a:off x="3211513" y="3313113"/>
            <a:ext cx="933450" cy="123825"/>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828436" name="Rectangle 35"/>
          <p:cNvSpPr>
            <a:spLocks noChangeArrowheads="1"/>
          </p:cNvSpPr>
          <p:nvPr/>
        </p:nvSpPr>
        <p:spPr bwMode="auto">
          <a:xfrm>
            <a:off x="271463" y="0"/>
            <a:ext cx="85344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a:t>
            </a:r>
            <a:r>
              <a:rPr lang="en-US" sz="3200" baseline="0">
                <a:solidFill>
                  <a:srgbClr val="000099"/>
                </a:solidFill>
              </a:rPr>
              <a:t> - CaO</a:t>
            </a:r>
            <a:r>
              <a:rPr lang="ru-RU" sz="3200" baseline="0">
                <a:solidFill>
                  <a:srgbClr val="000099"/>
                </a:solidFill>
              </a:rPr>
              <a:t> </a:t>
            </a:r>
            <a:r>
              <a:rPr lang="en-US" sz="3200" baseline="0">
                <a:solidFill>
                  <a:srgbClr val="000099"/>
                </a:solidFill>
              </a:rPr>
              <a:t>system:</a:t>
            </a:r>
            <a:r>
              <a:rPr lang="en-US" baseline="-25000"/>
              <a:t> </a:t>
            </a:r>
            <a:r>
              <a:rPr lang="en-US" sz="3200" baseline="0">
                <a:solidFill>
                  <a:srgbClr val="000099"/>
                </a:solidFill>
              </a:rPr>
              <a:t>PRS 11 test results </a:t>
            </a:r>
            <a:endParaRPr lang="ru-RU" sz="3200" baseline="0">
              <a:solidFill>
                <a:srgbClr val="000099"/>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
          <p:cNvSpPr>
            <a:spLocks noGrp="1"/>
          </p:cNvSpPr>
          <p:nvPr>
            <p:ph type="sldNum" sz="quarter" idx="10"/>
          </p:nvPr>
        </p:nvSpPr>
        <p:spPr/>
        <p:txBody>
          <a:bodyPr/>
          <a:lstStyle/>
          <a:p>
            <a:r>
              <a:rPr lang="en-GB"/>
              <a:t>                               </a:t>
            </a:r>
            <a:r>
              <a:rPr lang="en-US"/>
              <a:t>1</a:t>
            </a:r>
            <a:r>
              <a:rPr lang="ru-RU"/>
              <a:t>8</a:t>
            </a:r>
            <a:r>
              <a:rPr lang="en-US" baseline="30000"/>
              <a:t>th </a:t>
            </a:r>
            <a:r>
              <a:rPr lang="en-US"/>
              <a:t>CEG-SAM meeting, St. Petersburg, Russia, September 28-30, 2010 			</a:t>
            </a:r>
            <a:fld id="{489A3088-04CA-4E9C-BC6A-F9236EA9F360}" type="slidenum">
              <a:rPr lang="en-GB"/>
              <a:pPr/>
              <a:t>9</a:t>
            </a:fld>
            <a:endParaRPr lang="en-GB"/>
          </a:p>
        </p:txBody>
      </p:sp>
      <p:sp>
        <p:nvSpPr>
          <p:cNvPr id="757763" name="Rectangle 3"/>
          <p:cNvSpPr>
            <a:spLocks noChangeArrowheads="1"/>
          </p:cNvSpPr>
          <p:nvPr/>
        </p:nvSpPr>
        <p:spPr bwMode="auto">
          <a:xfrm>
            <a:off x="352425" y="566738"/>
            <a:ext cx="8791575" cy="403225"/>
          </a:xfrm>
          <a:prstGeom prst="rect">
            <a:avLst/>
          </a:prstGeom>
          <a:noFill/>
          <a:ln w="9525">
            <a:noFill/>
            <a:miter lim="800000"/>
            <a:headEnd/>
            <a:tailEnd/>
          </a:ln>
          <a:effectLst/>
        </p:spPr>
        <p:txBody>
          <a:bodyPr lIns="92059" tIns="46030" rIns="92059" bIns="46030" anchor="ctr"/>
          <a:lstStyle/>
          <a:p>
            <a:pPr defTabSz="762000">
              <a:lnSpc>
                <a:spcPct val="80000"/>
              </a:lnSpc>
              <a:buFont typeface="Wingdings" pitchFamily="2" charset="2"/>
              <a:buChar char="Ø"/>
              <a:defRPr/>
            </a:pPr>
            <a:r>
              <a:rPr lang="ru-RU" sz="2000" baseline="0" dirty="0">
                <a:solidFill>
                  <a:srgbClr val="990033"/>
                </a:solidFill>
              </a:rPr>
              <a:t> </a:t>
            </a:r>
            <a:r>
              <a:rPr lang="en-US" sz="2000" baseline="0" dirty="0">
                <a:solidFill>
                  <a:srgbClr val="990033"/>
                </a:solidFill>
              </a:rPr>
              <a:t>VPA IMCC</a:t>
            </a:r>
            <a:r>
              <a:rPr lang="en-US" sz="2000" baseline="0" dirty="0">
                <a:solidFill>
                  <a:srgbClr val="990033"/>
                </a:solidFill>
                <a:effectLst>
                  <a:outerShdw blurRad="38100" dist="38100" dir="2700000" algn="tl">
                    <a:srgbClr val="000000"/>
                  </a:outerShdw>
                </a:effectLst>
              </a:rPr>
              <a:t>:</a:t>
            </a:r>
            <a:r>
              <a:rPr lang="en-GB" sz="2000" baseline="0" dirty="0">
                <a:solidFill>
                  <a:srgbClr val="990033"/>
                </a:solidFill>
                <a:effectLst>
                  <a:outerShdw blurRad="38100" dist="38100" dir="2700000" algn="tl">
                    <a:srgbClr val="000000"/>
                  </a:outerShdw>
                </a:effectLst>
              </a:rPr>
              <a:t> </a:t>
            </a:r>
            <a:r>
              <a:rPr lang="en-GB" sz="2000" baseline="0" dirty="0">
                <a:solidFill>
                  <a:srgbClr val="993300"/>
                </a:solidFill>
              </a:rPr>
              <a:t>Example</a:t>
            </a:r>
            <a:r>
              <a:rPr lang="en-GB" sz="2000" baseline="0" dirty="0">
                <a:solidFill>
                  <a:srgbClr val="993300"/>
                </a:solidFill>
                <a:effectLst>
                  <a:outerShdw blurRad="38100" dist="38100" dir="2700000" algn="tl">
                    <a:srgbClr val="000000"/>
                  </a:outerShdw>
                </a:effectLst>
              </a:rPr>
              <a:t> </a:t>
            </a:r>
            <a:r>
              <a:rPr lang="en-US" sz="2000" baseline="0" dirty="0">
                <a:solidFill>
                  <a:srgbClr val="993300"/>
                </a:solidFill>
              </a:rPr>
              <a:t>of </a:t>
            </a:r>
            <a:r>
              <a:rPr lang="en-US" sz="2000" baseline="0" dirty="0" err="1">
                <a:solidFill>
                  <a:srgbClr val="993300"/>
                </a:solidFill>
              </a:rPr>
              <a:t>thermogram</a:t>
            </a:r>
            <a:r>
              <a:rPr lang="en-US" sz="2000" baseline="0" dirty="0">
                <a:solidFill>
                  <a:srgbClr val="993300"/>
                </a:solidFill>
              </a:rPr>
              <a:t> </a:t>
            </a:r>
            <a:r>
              <a:rPr lang="en-US" sz="2000" baseline="0" dirty="0">
                <a:solidFill>
                  <a:srgbClr val="993300"/>
                </a:solidFill>
              </a:rPr>
              <a:t>3 </a:t>
            </a:r>
            <a:r>
              <a:rPr lang="en-US" sz="2000" baseline="0" dirty="0">
                <a:solidFill>
                  <a:srgbClr val="993300"/>
                </a:solidFill>
              </a:rPr>
              <a:t>from the test showing </a:t>
            </a:r>
            <a:br>
              <a:rPr lang="en-US" sz="2000" baseline="0" dirty="0">
                <a:solidFill>
                  <a:srgbClr val="993300"/>
                </a:solidFill>
              </a:rPr>
            </a:br>
            <a:r>
              <a:rPr lang="en-US" sz="2000" baseline="0" dirty="0">
                <a:solidFill>
                  <a:srgbClr val="993300"/>
                </a:solidFill>
              </a:rPr>
              <a:t>                        melt surface</a:t>
            </a:r>
            <a:r>
              <a:rPr lang="en-GB" sz="2000" baseline="0" dirty="0">
                <a:solidFill>
                  <a:srgbClr val="990033"/>
                </a:solidFill>
                <a:effectLst>
                  <a:outerShdw blurRad="38100" dist="38100" dir="2700000" algn="tl">
                    <a:srgbClr val="000000"/>
                  </a:outerShdw>
                </a:effectLst>
              </a:rPr>
              <a:t> </a:t>
            </a:r>
            <a:endParaRPr lang="ru-RU" sz="2000" baseline="0" dirty="0">
              <a:solidFill>
                <a:srgbClr val="990033"/>
              </a:solidFill>
              <a:effectLst>
                <a:outerShdw blurRad="38100" dist="38100" dir="2700000" algn="tl">
                  <a:srgbClr val="000000"/>
                </a:outerShdw>
              </a:effectLst>
            </a:endParaRPr>
          </a:p>
        </p:txBody>
      </p:sp>
      <p:sp>
        <p:nvSpPr>
          <p:cNvPr id="830467" name="Rectangle 4"/>
          <p:cNvSpPr>
            <a:spLocks noChangeArrowheads="1"/>
          </p:cNvSpPr>
          <p:nvPr/>
        </p:nvSpPr>
        <p:spPr bwMode="auto">
          <a:xfrm>
            <a:off x="0" y="5138738"/>
            <a:ext cx="4791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nchor="ctr">
            <a:spAutoFit/>
          </a:bodyPr>
          <a:lstStyle/>
          <a:p>
            <a:pPr marL="358775" lvl="2" defTabSz="762000">
              <a:buFont typeface="Wingdings" pitchFamily="2" charset="2"/>
              <a:buChar char="ü"/>
              <a:tabLst>
                <a:tab pos="96838" algn="l"/>
              </a:tabLst>
            </a:pPr>
            <a:r>
              <a:rPr lang="en-US" sz="2000" baseline="0"/>
              <a:t> Results of T</a:t>
            </a:r>
            <a:r>
              <a:rPr lang="en-US" sz="2000" baseline="-25000"/>
              <a:t>liq</a:t>
            </a:r>
            <a:r>
              <a:rPr lang="en-US" sz="2000" baseline="0"/>
              <a:t> </a:t>
            </a:r>
            <a:r>
              <a:rPr lang="en-GB" sz="2000" baseline="0"/>
              <a:t>measurements: </a:t>
            </a:r>
            <a:br>
              <a:rPr lang="en-GB" sz="2000" baseline="0"/>
            </a:br>
            <a:r>
              <a:rPr lang="en-GB" sz="2000" baseline="0"/>
              <a:t>   </a:t>
            </a:r>
            <a:r>
              <a:rPr lang="ru-RU" sz="2000" baseline="0"/>
              <a:t>1</a:t>
            </a:r>
            <a:r>
              <a:rPr lang="en-US" sz="2000" baseline="0"/>
              <a:t>912</a:t>
            </a:r>
            <a:r>
              <a:rPr lang="ru-RU" sz="2000" baseline="0"/>
              <a:t>, </a:t>
            </a:r>
            <a:r>
              <a:rPr lang="en-GB" sz="2000" baseline="0"/>
              <a:t>1910, 1907</a:t>
            </a:r>
            <a:r>
              <a:rPr lang="en-GB" sz="2000"/>
              <a:t>o</a:t>
            </a:r>
            <a:r>
              <a:rPr lang="en-US" sz="2000" baseline="0"/>
              <a:t>C</a:t>
            </a:r>
            <a:endParaRPr lang="en-GB" sz="2000" baseline="0"/>
          </a:p>
        </p:txBody>
      </p:sp>
      <p:sp>
        <p:nvSpPr>
          <p:cNvPr id="830468" name="Line 5"/>
          <p:cNvSpPr>
            <a:spLocks noChangeShapeType="1"/>
          </p:cNvSpPr>
          <p:nvPr/>
        </p:nvSpPr>
        <p:spPr bwMode="auto">
          <a:xfrm>
            <a:off x="4819650" y="3097213"/>
            <a:ext cx="0" cy="0"/>
          </a:xfrm>
          <a:prstGeom prst="line">
            <a:avLst/>
          </a:prstGeom>
          <a:noFill/>
          <a:ln w="254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830469" name="Line 6"/>
          <p:cNvSpPr>
            <a:spLocks noChangeShapeType="1"/>
          </p:cNvSpPr>
          <p:nvPr/>
        </p:nvSpPr>
        <p:spPr bwMode="auto">
          <a:xfrm>
            <a:off x="4743450" y="2898775"/>
            <a:ext cx="0" cy="0"/>
          </a:xfrm>
          <a:prstGeom prst="line">
            <a:avLst/>
          </a:prstGeom>
          <a:noFill/>
          <a:ln w="254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graphicFrame>
        <p:nvGraphicFramePr>
          <p:cNvPr id="830500" name="Group 36"/>
          <p:cNvGraphicFramePr>
            <a:graphicFrameLocks noGrp="1"/>
          </p:cNvGraphicFramePr>
          <p:nvPr/>
        </p:nvGraphicFramePr>
        <p:xfrm>
          <a:off x="5597525" y="4865688"/>
          <a:ext cx="3357563" cy="1468505"/>
        </p:xfrm>
        <a:graphic>
          <a:graphicData uri="http://schemas.openxmlformats.org/drawingml/2006/table">
            <a:tbl>
              <a:tblPr/>
              <a:tblGrid>
                <a:gridCol w="1281113"/>
                <a:gridCol w="982662"/>
                <a:gridCol w="1093788"/>
              </a:tblGrid>
              <a:tr h="301625">
                <a:tc rowSpan="2">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Sample</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Cha</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cs typeface="Times New Roman" pitchFamily="18" charset="0"/>
                        </a:rPr>
                        <a:t>XRF</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85738">
                <a:tc vMerge="1">
                  <a:txBody>
                    <a:bodyPr/>
                    <a:lstStyle/>
                    <a:p>
                      <a:endParaRPr lang="de-DE"/>
                    </a:p>
                  </a:txBody>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UO</a:t>
                      </a:r>
                      <a:r>
                        <a:rPr kumimoji="0" lang="en-US" sz="13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2 </a:t>
                      </a: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mol.%</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de-DE"/>
                    </a:p>
                  </a:txBody>
                  <a:tcPr/>
                </a:tc>
              </a:tr>
              <a:tr h="18415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a:t>
                      </a: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1</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30.5</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32.0</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8415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a:t>
                      </a: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2</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30.1</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32.9</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33363">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a:t>
                      </a:r>
                      <a:endPar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30.8</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ru-RU" sz="13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34.5</a:t>
                      </a:r>
                    </a:p>
                  </a:txBody>
                  <a:tcPr marL="93600" marR="93600" marT="46800" marB="46800"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830495" name="Text Box 50"/>
          <p:cNvSpPr txBox="1">
            <a:spLocks noChangeArrowheads="1"/>
          </p:cNvSpPr>
          <p:nvPr/>
        </p:nvSpPr>
        <p:spPr bwMode="auto">
          <a:xfrm>
            <a:off x="7358063" y="4237038"/>
            <a:ext cx="1452562"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0" tIns="46800" rIns="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nSpc>
                <a:spcPct val="70000"/>
              </a:lnSpc>
              <a:spcBef>
                <a:spcPct val="50000"/>
              </a:spcBef>
            </a:pPr>
            <a:r>
              <a:rPr lang="en-US" sz="1600" baseline="0">
                <a:latin typeface="Arial" pitchFamily="34" charset="0"/>
              </a:rPr>
              <a:t>Melt samples </a:t>
            </a:r>
            <a:endParaRPr lang="ru-RU" sz="1600" baseline="0">
              <a:latin typeface="Arial" pitchFamily="34" charset="0"/>
            </a:endParaRPr>
          </a:p>
          <a:p>
            <a:pPr>
              <a:lnSpc>
                <a:spcPct val="70000"/>
              </a:lnSpc>
              <a:spcBef>
                <a:spcPct val="50000"/>
              </a:spcBef>
            </a:pPr>
            <a:r>
              <a:rPr lang="en-US" sz="1600" baseline="0">
                <a:latin typeface="Arial" pitchFamily="34" charset="0"/>
              </a:rPr>
              <a:t>composition</a:t>
            </a:r>
            <a:endParaRPr lang="ru-RU" sz="1600" baseline="0">
              <a:latin typeface="Arial" pitchFamily="34" charset="0"/>
            </a:endParaRPr>
          </a:p>
        </p:txBody>
      </p:sp>
      <p:sp>
        <p:nvSpPr>
          <p:cNvPr id="830496" name="Rectangle 77"/>
          <p:cNvSpPr>
            <a:spLocks noChangeArrowheads="1"/>
          </p:cNvSpPr>
          <p:nvPr/>
        </p:nvSpPr>
        <p:spPr bwMode="auto">
          <a:xfrm>
            <a:off x="271463" y="0"/>
            <a:ext cx="85344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baseline="0">
                <a:solidFill>
                  <a:srgbClr val="000099"/>
                </a:solidFill>
              </a:rPr>
              <a:t>UO</a:t>
            </a:r>
            <a:r>
              <a:rPr lang="en-US" sz="3200" baseline="-25000">
                <a:solidFill>
                  <a:srgbClr val="000099"/>
                </a:solidFill>
              </a:rPr>
              <a:t>2</a:t>
            </a:r>
            <a:r>
              <a:rPr lang="en-US" sz="3200" baseline="0">
                <a:solidFill>
                  <a:srgbClr val="000099"/>
                </a:solidFill>
              </a:rPr>
              <a:t> - CaO</a:t>
            </a:r>
            <a:r>
              <a:rPr lang="ru-RU" sz="3200" baseline="0">
                <a:solidFill>
                  <a:srgbClr val="000099"/>
                </a:solidFill>
              </a:rPr>
              <a:t> </a:t>
            </a:r>
            <a:r>
              <a:rPr lang="en-US" sz="3200" baseline="0">
                <a:solidFill>
                  <a:srgbClr val="000099"/>
                </a:solidFill>
              </a:rPr>
              <a:t>system:</a:t>
            </a:r>
            <a:r>
              <a:rPr lang="en-US" baseline="-25000"/>
              <a:t> </a:t>
            </a:r>
            <a:r>
              <a:rPr lang="en-US" sz="3200" baseline="0">
                <a:solidFill>
                  <a:srgbClr val="000099"/>
                </a:solidFill>
              </a:rPr>
              <a:t>PRS 11 test results </a:t>
            </a:r>
            <a:r>
              <a:rPr lang="ru-RU" sz="3200" baseline="0">
                <a:solidFill>
                  <a:srgbClr val="000099"/>
                </a:solidFill>
              </a:rPr>
              <a:t>(2)</a:t>
            </a:r>
          </a:p>
        </p:txBody>
      </p:sp>
      <p:pic>
        <p:nvPicPr>
          <p:cNvPr id="830497"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893763"/>
            <a:ext cx="7359650" cy="4171950"/>
          </a:xfrm>
          <a:prstGeom prst="rect">
            <a:avLst/>
          </a:prstGeom>
          <a:noFill/>
          <a:extLst>
            <a:ext uri="{909E8E84-426E-40DD-AFC4-6F175D3DCCD1}">
              <a14:hiddenFill xmlns:a14="http://schemas.microsoft.com/office/drawing/2010/main">
                <a:solidFill>
                  <a:srgbClr val="FFFFFF"/>
                </a:solidFill>
              </a14:hiddenFill>
            </a:ext>
          </a:extLst>
        </p:spPr>
      </p:pic>
      <p:sp>
        <p:nvSpPr>
          <p:cNvPr id="830498" name="Text Box 34"/>
          <p:cNvSpPr txBox="1">
            <a:spLocks noChangeArrowheads="1"/>
          </p:cNvSpPr>
          <p:nvPr/>
        </p:nvSpPr>
        <p:spPr bwMode="auto">
          <a:xfrm>
            <a:off x="720725" y="6142038"/>
            <a:ext cx="1898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400" baseline="0">
                <a:latin typeface="Arial" pitchFamily="34" charset="0"/>
              </a:rPr>
              <a:t>SEM/EDX in progress</a:t>
            </a:r>
            <a:endParaRPr lang="ru-RU" sz="1400" baseline="0">
              <a:latin typeface="Arial" pitchFamily="34" charset="0"/>
            </a:endParaRPr>
          </a:p>
        </p:txBody>
      </p:sp>
      <p:sp>
        <p:nvSpPr>
          <p:cNvPr id="830499" name="Rectangle 35"/>
          <p:cNvSpPr>
            <a:spLocks noChangeArrowheads="1"/>
          </p:cNvSpPr>
          <p:nvPr/>
        </p:nvSpPr>
        <p:spPr bwMode="auto">
          <a:xfrm>
            <a:off x="5127625" y="1119188"/>
            <a:ext cx="1828800" cy="1473200"/>
          </a:xfrm>
          <a:prstGeom prst="rect">
            <a:avLst/>
          </a:prstGeom>
          <a:noFill/>
          <a:ln w="31750" algn="ctr">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1" i="0" u="none" strike="noStrike" cap="none" normalizeH="0" baseline="3000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1" i="0" u="none" strike="noStrike" cap="none" normalizeH="0" baseline="30000" smtClean="0">
            <a:ln>
              <a:noFill/>
            </a:ln>
            <a:solidFill>
              <a:schemeClr val="tx1"/>
            </a:solidFill>
            <a:effectLst/>
            <a:latin typeface="Arial" pitchFamily="34" charset="0"/>
          </a:defRPr>
        </a:defPPr>
      </a:lstStyle>
    </a:lnDef>
  </a:objectDefaults>
  <a:extraClrSchemeLst>
    <a:extraClrScheme>
      <a:clrScheme name="Оформление по умолчанию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3082</Words>
  <Application>Microsoft Office PowerPoint</Application>
  <PresentationFormat>Bildschirmpräsentation (4:3)</PresentationFormat>
  <Paragraphs>569</Paragraphs>
  <Slides>35</Slides>
  <Notes>35</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4</vt:i4>
      </vt:variant>
      <vt:variant>
        <vt:lpstr>Folientitel</vt:lpstr>
      </vt:variant>
      <vt:variant>
        <vt:i4>35</vt:i4>
      </vt:variant>
    </vt:vector>
  </HeadingPairs>
  <TitlesOfParts>
    <vt:vector size="47" baseType="lpstr">
      <vt:lpstr>Arial Unicode MS</vt:lpstr>
      <vt:lpstr>Arial</vt:lpstr>
      <vt:lpstr>Times New Roman CYR</vt:lpstr>
      <vt:lpstr>Times New Roman</vt:lpstr>
      <vt:lpstr>Calibri</vt:lpstr>
      <vt:lpstr>Wingdings</vt:lpstr>
      <vt:lpstr>Symbol</vt:lpstr>
      <vt:lpstr>Оформление по умолчанию</vt:lpstr>
      <vt:lpstr>Corel PHOTO-PAINT 11.0 Image</vt:lpstr>
      <vt:lpstr>CorelDRAW 7.0 Graphic</vt:lpstr>
      <vt:lpstr>Документ Microsoft Word</vt:lpstr>
      <vt:lpstr>Рисунок Microsoft Word</vt:lpstr>
      <vt:lpstr> Progress report on the ISTC project #3813: Phase relation in corium systems  (PRECOS)  </vt:lpstr>
      <vt:lpstr>Contents</vt:lpstr>
      <vt:lpstr>PRECOS project general information </vt:lpstr>
      <vt:lpstr>Project objectives</vt:lpstr>
      <vt:lpstr>PRECOS test matrix </vt:lpstr>
      <vt:lpstr>Scope of work in quarters 8-9</vt:lpstr>
      <vt:lpstr>Scope of work in quarters 8-9 (2)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SEM/EDX GPRS 34 </vt:lpstr>
      <vt:lpstr>PowerPoint-Präsentation</vt:lpstr>
      <vt:lpstr>PowerPoint-Präsentation</vt:lpstr>
      <vt:lpstr>SEM/EDX GPRS 36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Joint publication with collaborators within the reported quarters</vt:lpstr>
      <vt:lpstr>3rd PRECOS project meeting  ( June 2, 2010, St. Petersburg) </vt:lpstr>
      <vt:lpstr>3rd project meeting decisions about further work</vt:lpstr>
      <vt:lpstr>Concluding remarks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report PRECOS ISTC project</dc:title>
  <dc:subject>18 CEG-SAM</dc:subject>
  <dc:creator>S Bechta</dc:creator>
  <cp:lastModifiedBy>Peters, Ursula</cp:lastModifiedBy>
  <cp:revision>950</cp:revision>
  <cp:lastPrinted>2001-10-30T08:59:27Z</cp:lastPrinted>
  <dcterms:created xsi:type="dcterms:W3CDTF">1998-10-12T06:52:06Z</dcterms:created>
  <dcterms:modified xsi:type="dcterms:W3CDTF">2012-10-12T15:01:40Z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asmolov@nsi.kiae.ru</vt:lpwstr>
  </property>
  <property fmtid="{D5CDD505-2E9C-101B-9397-08002B2CF9AE}" pid="8" name="HomePage">
    <vt:lpwstr>http:\\www.nsi.kiae.ru</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10140862</vt:i4>
  </property>
  <property fmtid="{D5CDD505-2E9C-101B-9397-08002B2CF9AE}" pid="14" name="TextColor">
    <vt:i4>0</vt:i4>
  </property>
  <property fmtid="{D5CDD505-2E9C-101B-9397-08002B2CF9AE}" pid="15" name="LinkColor">
    <vt:i4>16711680</vt:i4>
  </property>
  <property fmtid="{D5CDD505-2E9C-101B-9397-08002B2CF9AE}" pid="16" name="VisitedColor">
    <vt:i4>10040268</vt:i4>
  </property>
  <property fmtid="{D5CDD505-2E9C-101B-9397-08002B2CF9AE}" pid="17" name="TransparentButton">
    <vt:i4>-1</vt:i4>
  </property>
  <property fmtid="{D5CDD505-2E9C-101B-9397-08002B2CF9AE}" pid="18" name="ButtonType">
    <vt:i4>1</vt:i4>
  </property>
  <property fmtid="{D5CDD505-2E9C-101B-9397-08002B2CF9AE}" pid="19" name="ShowNotes">
    <vt:bool>true</vt:bool>
  </property>
  <property fmtid="{D5CDD505-2E9C-101B-9397-08002B2CF9AE}" pid="20" name="NavBtnPos">
    <vt:i4>1</vt:i4>
  </property>
  <property fmtid="{D5CDD505-2E9C-101B-9397-08002B2CF9AE}" pid="21" name="OutputDir">
    <vt:lpwstr>C:\PRG10\ASMOLOV</vt:lpwstr>
  </property>
  <property fmtid="{D5CDD505-2E9C-101B-9397-08002B2CF9AE}" pid="22" name="Description0">
    <vt:lpwstr>Progress report on the ISTC project #3813: Phase relation in corium systems</vt:lpwstr>
  </property>
</Properties>
</file>