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5" r:id="rId2"/>
    <p:sldId id="42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52" r:id="rId11"/>
    <p:sldId id="456" r:id="rId12"/>
    <p:sldId id="468" r:id="rId13"/>
    <p:sldId id="482" r:id="rId14"/>
    <p:sldId id="483" r:id="rId15"/>
    <p:sldId id="484" r:id="rId16"/>
    <p:sldId id="478" r:id="rId17"/>
  </p:sldIdLst>
  <p:sldSz cx="9906000" cy="6858000" type="A4"/>
  <p:notesSz cx="6794500" cy="100838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CD"/>
    <a:srgbClr val="FF3300"/>
    <a:srgbClr val="FF9933"/>
    <a:srgbClr val="FFFF00"/>
    <a:srgbClr val="FFFF66"/>
    <a:srgbClr val="DDDDDD"/>
    <a:srgbClr val="00CC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8353" autoAdjust="0"/>
  </p:normalViewPr>
  <p:slideViewPr>
    <p:cSldViewPr snapToGrid="0">
      <p:cViewPr>
        <p:scale>
          <a:sx n="66" d="100"/>
          <a:sy n="66" d="100"/>
        </p:scale>
        <p:origin x="-1814" y="-538"/>
      </p:cViewPr>
      <p:guideLst>
        <p:guide orient="horz" pos="216"/>
        <p:guide pos="1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7" d="100"/>
          <a:sy n="177" d="100"/>
        </p:scale>
        <p:origin x="-5224" y="-120"/>
      </p:cViewPr>
      <p:guideLst>
        <p:guide orient="horz" pos="317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t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7388"/>
            <a:ext cx="29448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b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577388"/>
            <a:ext cx="29448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fld id="{217E6FCB-C771-47A6-B1C8-ABFD87DE6F7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2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t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668338" y="755650"/>
            <a:ext cx="5462587" cy="3783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89488"/>
            <a:ext cx="4981575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7388"/>
            <a:ext cx="294481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b" anchorCtr="0" compatLnSpc="1">
            <a:prstTxWarp prst="textNoShape">
              <a:avLst/>
            </a:prstTxWarp>
          </a:bodyPr>
          <a:lstStyle>
            <a:lvl1pPr defTabSz="912813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77388"/>
            <a:ext cx="29448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0" tIns="46031" rIns="92060" bIns="46031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100" b="0">
                <a:latin typeface="Times New Roman" pitchFamily="18" charset="0"/>
              </a:defRPr>
            </a:lvl1pPr>
          </a:lstStyle>
          <a:p>
            <a:fld id="{B8A57936-9B8F-4AA0-9184-4EB748FAB14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2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A18B2-7363-44BF-B502-19210A03F684}" type="slidenum">
              <a:rPr lang="en-US"/>
              <a:pPr/>
              <a:t>9</a:t>
            </a:fld>
            <a:endParaRPr lang="en-US"/>
          </a:p>
        </p:txBody>
      </p:sp>
      <p:sp>
        <p:nvSpPr>
          <p:cNvPr id="374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74688" y="787400"/>
            <a:ext cx="5445125" cy="3770313"/>
          </a:xfrm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95838"/>
            <a:ext cx="4981575" cy="45593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75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64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05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44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828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25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43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73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70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499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864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" name="Picture 61" descr="SlidesJRC_bannerLogoJR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8425"/>
            <a:ext cx="1317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-1588" y="760413"/>
            <a:ext cx="9906001" cy="149225"/>
          </a:xfrm>
          <a:prstGeom prst="rect">
            <a:avLst/>
          </a:prstGeom>
          <a:solidFill>
            <a:srgbClr val="0F32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7625" rIns="96838" bIns="47625" anchor="ctr"/>
          <a:lstStyle/>
          <a:p>
            <a:endParaRPr lang="de-DE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7931150" y="784225"/>
            <a:ext cx="1325563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839788">
              <a:lnSpc>
                <a:spcPts val="738"/>
              </a:lnSpc>
              <a:spcBef>
                <a:spcPct val="0"/>
              </a:spcBef>
            </a:pPr>
            <a:fld id="{9A83AFD1-DAA4-4626-95A3-3D0E67C35048}" type="slidenum">
              <a:rPr lang="en-US" sz="700" b="0">
                <a:solidFill>
                  <a:schemeClr val="bg1"/>
                </a:solidFill>
                <a:latin typeface="Arial" charset="0"/>
                <a:ea typeface="ＭＳ Ｐゴシック" charset="-128"/>
              </a:rPr>
              <a:pPr algn="r" defTabSz="839788">
                <a:lnSpc>
                  <a:spcPts val="738"/>
                </a:lnSpc>
                <a:spcBef>
                  <a:spcPct val="0"/>
                </a:spcBef>
              </a:pPr>
              <a:t>‹Nr.›</a:t>
            </a:fld>
            <a:endParaRPr lang="en-US" sz="700" b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100" name="Picture 76" descr="LogoITU_name_colour_EN_18%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63500"/>
            <a:ext cx="630238" cy="6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3" name="Text Box 79"/>
          <p:cNvSpPr txBox="1">
            <a:spLocks noChangeArrowheads="1"/>
          </p:cNvSpPr>
          <p:nvPr/>
        </p:nvSpPr>
        <p:spPr bwMode="auto">
          <a:xfrm>
            <a:off x="200025" y="6453188"/>
            <a:ext cx="2032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838" tIns="47625" rIns="96838" bIns="47625">
            <a:spAutoFit/>
          </a:bodyPr>
          <a:lstStyle>
            <a:lvl1pPr marL="361950" indent="-361950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sz="1000" b="0">
                <a:latin typeface="Arial Narrow" pitchFamily="34" charset="0"/>
              </a:rPr>
              <a:t>20 CEG-SAM,,Moscow -11-12th Oct ’11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600200" indent="-230188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750888" y="2179638"/>
            <a:ext cx="8589962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600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Impact of Fukushima on Future Severe Nuclear Accident Research</a:t>
            </a:r>
          </a:p>
          <a:p>
            <a:pPr algn="ctr">
              <a:spcBef>
                <a:spcPct val="0"/>
              </a:spcBef>
            </a:pPr>
            <a:r>
              <a:rPr lang="de-DE">
                <a:solidFill>
                  <a:schemeClr val="accent2"/>
                </a:solidFill>
                <a:latin typeface="Arial" charset="0"/>
              </a:rPr>
              <a:t> </a:t>
            </a:r>
            <a:endParaRPr lang="en-GB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endParaRPr lang="en-GB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endParaRPr lang="en-GB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GB" sz="2400" b="0">
                <a:solidFill>
                  <a:schemeClr val="accent2"/>
                </a:solidFill>
                <a:latin typeface="Arial" charset="0"/>
              </a:rPr>
              <a:t>D. Bottomley</a:t>
            </a:r>
            <a:r>
              <a:rPr lang="en-GB" sz="2400" b="0" baseline="3000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GB" sz="2400" b="0">
                <a:solidFill>
                  <a:schemeClr val="accent2"/>
                </a:solidFill>
                <a:latin typeface="Arial" charset="0"/>
              </a:rPr>
              <a:t> &amp; J. Stuckert</a:t>
            </a:r>
            <a:r>
              <a:rPr lang="en-GB" sz="2400" b="0" baseline="30000">
                <a:solidFill>
                  <a:schemeClr val="accent2"/>
                </a:solidFill>
                <a:latin typeface="Arial" charset="0"/>
              </a:rPr>
              <a:t>2</a:t>
            </a:r>
            <a:endParaRPr lang="en-GB" sz="2400" baseline="30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0"/>
              </a:spcBef>
            </a:pPr>
            <a:endParaRPr lang="en-GB" sz="2400" b="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GB" sz="1400" b="0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GB" sz="14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EC-DG-JRC Institut für Transurane</a:t>
            </a:r>
          </a:p>
          <a:p>
            <a:pPr algn="ctr">
              <a:spcBef>
                <a:spcPct val="0"/>
              </a:spcBef>
            </a:pPr>
            <a:r>
              <a:rPr lang="en-GB" sz="14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Postfach 2340, 76125 Karlsruhe, Germany</a:t>
            </a:r>
          </a:p>
          <a:p>
            <a:pPr algn="ctr">
              <a:spcBef>
                <a:spcPct val="0"/>
              </a:spcBef>
            </a:pPr>
            <a:endParaRPr lang="en-GB" sz="1400" b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de-DE" sz="14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² IMF-III, KIT-Campus nord</a:t>
            </a:r>
          </a:p>
          <a:p>
            <a:pPr algn="ctr">
              <a:spcBef>
                <a:spcPct val="0"/>
              </a:spcBef>
            </a:pPr>
            <a:r>
              <a:rPr lang="de-DE" sz="14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Hermann-von-Helmholtz Pl. 1,</a:t>
            </a:r>
          </a:p>
          <a:p>
            <a:pPr algn="ctr">
              <a:spcBef>
                <a:spcPct val="0"/>
              </a:spcBef>
            </a:pPr>
            <a:r>
              <a:rPr lang="de-DE" sz="1400" b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76125, Karlrsruhe, Germany </a:t>
            </a:r>
            <a:endParaRPr lang="en-GB" sz="1400" b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55331" name="Picture 3" descr="Map EU 25-for ppt title slide-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0"/>
            <a:ext cx="2452687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2" name="Picture 4" descr="LogoITU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6072188"/>
            <a:ext cx="1033463" cy="7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#827collage fuel 16x - inverted-rot-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0"/>
            <a:ext cx="4810125" cy="44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003" name="Picture 3" descr="ms945_6-z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3673475"/>
            <a:ext cx="2644775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004" name="Picture 4" descr="ms945_6-u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673475"/>
            <a:ext cx="2644775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4005" name="Picture 5" descr="ms945_6-AEI - 9865-40022 eche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673475"/>
            <a:ext cx="2644775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652463" y="6170613"/>
            <a:ext cx="2622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latin typeface="Times New Roman" pitchFamily="18" charset="0"/>
              </a:rPr>
              <a:t>Absorbed Electron Image</a:t>
            </a:r>
            <a:endParaRPr lang="en-GB" sz="2400" b="0">
              <a:latin typeface="Times New Roman" pitchFamily="18" charset="0"/>
            </a:endParaRP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7516813" y="616585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1800">
                <a:latin typeface="Times New Roman" pitchFamily="18" charset="0"/>
              </a:rPr>
              <a:t>U image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2881313" y="0"/>
            <a:ext cx="5665787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sz="200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de-DE" sz="2000">
                <a:latin typeface="Arial" charset="0"/>
              </a:rPr>
              <a:t>Phebus FPT2- PIE beneath the corium pool</a:t>
            </a:r>
            <a:endParaRPr lang="en-GB" sz="2000">
              <a:latin typeface="Arial" charset="0"/>
            </a:endParaRPr>
          </a:p>
        </p:txBody>
      </p:sp>
      <p:sp>
        <p:nvSpPr>
          <p:cNvPr id="384009" name="Rectangle 9"/>
          <p:cNvSpPr>
            <a:spLocks noChangeArrowheads="1"/>
          </p:cNvSpPr>
          <p:nvPr/>
        </p:nvSpPr>
        <p:spPr bwMode="auto">
          <a:xfrm rot="-1997032">
            <a:off x="4195763" y="1811338"/>
            <a:ext cx="287337" cy="2254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 flipH="1">
            <a:off x="2417763" y="2019300"/>
            <a:ext cx="1800225" cy="15700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11" name="Text Box 11"/>
          <p:cNvSpPr txBox="1">
            <a:spLocks noChangeArrowheads="1"/>
          </p:cNvSpPr>
          <p:nvPr/>
        </p:nvSpPr>
        <p:spPr bwMode="auto">
          <a:xfrm>
            <a:off x="4335463" y="6186488"/>
            <a:ext cx="1169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latin typeface="Times New Roman" pitchFamily="18" charset="0"/>
              </a:rPr>
              <a:t>Zr image</a:t>
            </a:r>
          </a:p>
        </p:txBody>
      </p:sp>
      <p:sp>
        <p:nvSpPr>
          <p:cNvPr id="384012" name="Text Box 12"/>
          <p:cNvSpPr txBox="1">
            <a:spLocks noChangeArrowheads="1"/>
          </p:cNvSpPr>
          <p:nvPr/>
        </p:nvSpPr>
        <p:spPr bwMode="auto">
          <a:xfrm>
            <a:off x="7032625" y="1824038"/>
            <a:ext cx="2657475" cy="1474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Zr-rich cladding </a:t>
            </a:r>
          </a:p>
          <a:p>
            <a:pPr algn="ctr">
              <a:spcBef>
                <a:spcPct val="50000"/>
              </a:spcBef>
            </a:pPr>
            <a:endParaRPr lang="en-GB" sz="140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U-rich zone in fuel edge attached to cladding</a:t>
            </a:r>
          </a:p>
        </p:txBody>
      </p:sp>
      <p:sp>
        <p:nvSpPr>
          <p:cNvPr id="384013" name="Line 13"/>
          <p:cNvSpPr>
            <a:spLocks noChangeShapeType="1"/>
          </p:cNvSpPr>
          <p:nvPr/>
        </p:nvSpPr>
        <p:spPr bwMode="auto">
          <a:xfrm flipH="1">
            <a:off x="8196263" y="3254375"/>
            <a:ext cx="117475" cy="1782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H="1">
            <a:off x="5846763" y="2066925"/>
            <a:ext cx="1782762" cy="267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 descr="KTGpaperfig12aCITnon-irr19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87450"/>
            <a:ext cx="3706812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099" name="Picture 3" descr="KTGpaperfig12bCITirr-190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185863"/>
            <a:ext cx="4059237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1031875" y="5797550"/>
            <a:ext cx="7588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latin typeface="Arial" charset="0"/>
              </a:rPr>
              <a:t>Comparison of dissolution of irradiated and non-irradiated fuel</a:t>
            </a:r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746125" y="4795838"/>
            <a:ext cx="3124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2000°C -190s non-irradiated fuel</a:t>
            </a:r>
            <a:endParaRPr lang="en-GB">
              <a:latin typeface="Arial" charset="0"/>
            </a:endParaRPr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4772025" y="4795838"/>
            <a:ext cx="3797300" cy="623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2000°C -190s irradiated fuel (53 GWd/tU</a:t>
            </a:r>
          </a:p>
          <a:p>
            <a:pPr algn="ctr">
              <a:spcBef>
                <a:spcPct val="50000"/>
              </a:spcBef>
            </a:pPr>
            <a:r>
              <a:rPr lang="en-GB" sz="1400" b="0">
                <a:latin typeface="Arial" charset="0"/>
              </a:rPr>
              <a:t>-see irregular break-up of fuel and pores</a:t>
            </a:r>
            <a:endParaRPr lang="en-GB">
              <a:latin typeface="Arial" charset="0"/>
            </a:endParaRP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3978275" y="463550"/>
            <a:ext cx="22177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 u="sng">
                <a:latin typeface="Arial" charset="0"/>
              </a:rPr>
              <a:t>CIT Results</a:t>
            </a:r>
            <a:endParaRPr lang="en-GB" sz="2400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2808288" y="0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charset="0"/>
              </a:rPr>
              <a:t>SCA Revaporisation Project</a:t>
            </a:r>
            <a:endParaRPr lang="en-GB" sz="2400">
              <a:latin typeface="Times New Roman" pitchFamily="18" charset="0"/>
            </a:endParaRPr>
          </a:p>
        </p:txBody>
      </p:sp>
      <p:grpSp>
        <p:nvGrpSpPr>
          <p:cNvPr id="400387" name="Group 3"/>
          <p:cNvGrpSpPr>
            <a:grpSpLocks/>
          </p:cNvGrpSpPr>
          <p:nvPr/>
        </p:nvGrpSpPr>
        <p:grpSpPr bwMode="auto">
          <a:xfrm>
            <a:off x="514350" y="833438"/>
            <a:ext cx="9391650" cy="5341937"/>
            <a:chOff x="150" y="814"/>
            <a:chExt cx="5461" cy="3365"/>
          </a:xfrm>
        </p:grpSpPr>
        <p:pic>
          <p:nvPicPr>
            <p:cNvPr id="40038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" y="814"/>
              <a:ext cx="5461" cy="3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0389" name="Text Box 5"/>
            <p:cNvSpPr txBox="1">
              <a:spLocks noChangeArrowheads="1"/>
            </p:cNvSpPr>
            <p:nvPr/>
          </p:nvSpPr>
          <p:spPr bwMode="auto">
            <a:xfrm>
              <a:off x="230" y="1044"/>
              <a:ext cx="526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GB">
                  <a:latin typeface="Arial" charset="0"/>
                </a:rPr>
                <a:t>Cs-137 </a:t>
              </a:r>
              <a:r>
                <a:rPr lang="en-GB">
                  <a:latin typeface="Symbol" pitchFamily="18" charset="2"/>
                </a:rPr>
                <a:t>g</a:t>
              </a:r>
              <a:r>
                <a:rPr lang="en-GB">
                  <a:latin typeface="Arial" charset="0"/>
                </a:rPr>
                <a:t>-activity loss of the upper vertical line sample during slow ramping 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GB">
                  <a:latin typeface="Arial" charset="0"/>
                </a:rPr>
                <a:t>to 1000°C under a flowing steam atmosphere</a:t>
              </a:r>
              <a:endParaRPr lang="en-GB" sz="2400" b="0">
                <a:latin typeface="Arial" charset="0"/>
              </a:endParaRPr>
            </a:p>
          </p:txBody>
        </p:sp>
      </p:grpSp>
      <p:grpSp>
        <p:nvGrpSpPr>
          <p:cNvPr id="400390" name="Group 6"/>
          <p:cNvGrpSpPr>
            <a:grpSpLocks/>
          </p:cNvGrpSpPr>
          <p:nvPr/>
        </p:nvGrpSpPr>
        <p:grpSpPr bwMode="auto">
          <a:xfrm>
            <a:off x="3838575" y="2039938"/>
            <a:ext cx="330200" cy="366712"/>
            <a:chOff x="2112" y="1430"/>
            <a:chExt cx="192" cy="231"/>
          </a:xfrm>
        </p:grpSpPr>
        <p:sp>
          <p:nvSpPr>
            <p:cNvPr id="400391" name="Line 7"/>
            <p:cNvSpPr>
              <a:spLocks noChangeShapeType="1"/>
            </p:cNvSpPr>
            <p:nvPr/>
          </p:nvSpPr>
          <p:spPr bwMode="auto">
            <a:xfrm flipH="1">
              <a:off x="2112" y="1430"/>
              <a:ext cx="1" cy="231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392" name="Text Box 8"/>
            <p:cNvSpPr txBox="1">
              <a:spLocks noChangeArrowheads="1"/>
            </p:cNvSpPr>
            <p:nvPr/>
          </p:nvSpPr>
          <p:spPr bwMode="auto">
            <a:xfrm>
              <a:off x="2132" y="1473"/>
              <a:ext cx="17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GB" sz="1400">
                  <a:solidFill>
                    <a:srgbClr val="FF0066"/>
                  </a:solidFill>
                  <a:latin typeface="Times New Roman" pitchFamily="18" charset="0"/>
                </a:rPr>
                <a:t>1</a:t>
              </a:r>
              <a:endParaRPr lang="en-GB" sz="1400">
                <a:latin typeface="Times New Roman" pitchFamily="18" charset="0"/>
              </a:endParaRPr>
            </a:p>
          </p:txBody>
        </p:sp>
      </p:grpSp>
      <p:grpSp>
        <p:nvGrpSpPr>
          <p:cNvPr id="400393" name="Group 9"/>
          <p:cNvGrpSpPr>
            <a:grpSpLocks/>
          </p:cNvGrpSpPr>
          <p:nvPr/>
        </p:nvGrpSpPr>
        <p:grpSpPr bwMode="auto">
          <a:xfrm>
            <a:off x="4468813" y="4860925"/>
            <a:ext cx="295275" cy="355600"/>
            <a:chOff x="2429" y="3207"/>
            <a:chExt cx="172" cy="224"/>
          </a:xfrm>
        </p:grpSpPr>
        <p:sp>
          <p:nvSpPr>
            <p:cNvPr id="400394" name="Line 10"/>
            <p:cNvSpPr>
              <a:spLocks noChangeShapeType="1"/>
            </p:cNvSpPr>
            <p:nvPr/>
          </p:nvSpPr>
          <p:spPr bwMode="auto">
            <a:xfrm flipV="1">
              <a:off x="2437" y="3207"/>
              <a:ext cx="1" cy="22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395" name="Text Box 11"/>
            <p:cNvSpPr txBox="1">
              <a:spLocks noChangeArrowheads="1"/>
            </p:cNvSpPr>
            <p:nvPr/>
          </p:nvSpPr>
          <p:spPr bwMode="auto">
            <a:xfrm>
              <a:off x="2429" y="3259"/>
              <a:ext cx="17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GB" sz="1400">
                  <a:solidFill>
                    <a:srgbClr val="FF0066"/>
                  </a:solidFill>
                  <a:latin typeface="Times New Roman" pitchFamily="18" charset="0"/>
                </a:rPr>
                <a:t>2</a:t>
              </a:r>
              <a:endParaRPr lang="en-GB" sz="1400">
                <a:latin typeface="Times New Roman" pitchFamily="18" charset="0"/>
              </a:endParaRPr>
            </a:p>
          </p:txBody>
        </p:sp>
      </p:grpSp>
      <p:grpSp>
        <p:nvGrpSpPr>
          <p:cNvPr id="400396" name="Group 12"/>
          <p:cNvGrpSpPr>
            <a:grpSpLocks/>
          </p:cNvGrpSpPr>
          <p:nvPr/>
        </p:nvGrpSpPr>
        <p:grpSpPr bwMode="auto">
          <a:xfrm>
            <a:off x="3873500" y="3487738"/>
            <a:ext cx="3559175" cy="466725"/>
            <a:chOff x="2103" y="2342"/>
            <a:chExt cx="2070" cy="294"/>
          </a:xfrm>
        </p:grpSpPr>
        <p:sp>
          <p:nvSpPr>
            <p:cNvPr id="400397" name="Line 13"/>
            <p:cNvSpPr>
              <a:spLocks noChangeShapeType="1"/>
            </p:cNvSpPr>
            <p:nvPr/>
          </p:nvSpPr>
          <p:spPr bwMode="auto">
            <a:xfrm>
              <a:off x="2505" y="2342"/>
              <a:ext cx="518" cy="0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398" name="Line 14"/>
            <p:cNvSpPr>
              <a:spLocks noChangeShapeType="1"/>
            </p:cNvSpPr>
            <p:nvPr/>
          </p:nvSpPr>
          <p:spPr bwMode="auto">
            <a:xfrm>
              <a:off x="2103" y="2564"/>
              <a:ext cx="901" cy="1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399" name="Text Box 15"/>
            <p:cNvSpPr txBox="1">
              <a:spLocks noChangeArrowheads="1"/>
            </p:cNvSpPr>
            <p:nvPr/>
          </p:nvSpPr>
          <p:spPr bwMode="auto">
            <a:xfrm>
              <a:off x="3016" y="2344"/>
              <a:ext cx="1157" cy="292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GB" sz="1400">
                  <a:solidFill>
                    <a:srgbClr val="FF0066"/>
                  </a:solidFill>
                  <a:latin typeface="Symbol" pitchFamily="18" charset="2"/>
                </a:rPr>
                <a:t>DT</a:t>
              </a:r>
              <a:r>
                <a:rPr lang="en-GB" sz="1400" baseline="-25000">
                  <a:solidFill>
                    <a:srgbClr val="FF0066"/>
                  </a:solidFill>
                  <a:latin typeface="Symbol" pitchFamily="18" charset="2"/>
                </a:rPr>
                <a:t>1-2</a:t>
              </a:r>
              <a:r>
                <a:rPr lang="en-GB" sz="1400">
                  <a:solidFill>
                    <a:srgbClr val="FF0066"/>
                  </a:solidFill>
                  <a:latin typeface="Symbol" pitchFamily="18" charset="2"/>
                </a:rPr>
                <a:t> </a:t>
              </a:r>
              <a:r>
                <a:rPr lang="en-GB" sz="1400">
                  <a:solidFill>
                    <a:srgbClr val="FF0066"/>
                  </a:solidFill>
                  <a:latin typeface="Arial" charset="0"/>
                </a:rPr>
                <a:t>= 550-690°C</a:t>
              </a:r>
              <a:endParaRPr lang="en-GB" sz="1400">
                <a:solidFill>
                  <a:srgbClr val="FF0066"/>
                </a:solidFill>
                <a:latin typeface="Times New Roman" pitchFamily="18" charset="0"/>
              </a:endParaRPr>
            </a:p>
            <a:p>
              <a:pPr algn="ctr">
                <a:lnSpc>
                  <a:spcPct val="85000"/>
                </a:lnSpc>
                <a:spcBef>
                  <a:spcPct val="0"/>
                </a:spcBef>
              </a:pPr>
              <a:r>
                <a:rPr lang="en-GB" sz="1400">
                  <a:solidFill>
                    <a:srgbClr val="FF0066"/>
                  </a:solidFill>
                  <a:latin typeface="Arial" charset="0"/>
                </a:rPr>
                <a:t>85% of activity lost</a:t>
              </a:r>
              <a:r>
                <a:rPr lang="en-GB" sz="1400">
                  <a:latin typeface="Arial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1270000" y="1012825"/>
            <a:ext cx="8054975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800">
                <a:latin typeface="Arial" charset="0"/>
              </a:rPr>
              <a:t>9.0 Earthquake followed by Tsunami 30 mins later resulted in a combination of events unforeseen in any scenario.</a:t>
            </a:r>
          </a:p>
          <a:p>
            <a:r>
              <a:rPr lang="de-DE" sz="1800">
                <a:latin typeface="Arial" charset="0"/>
              </a:rPr>
              <a:t>This resulted in an effective total black out (TSB) without much hope of back-up supply, given the destruction of the surrounding infrastructure.</a:t>
            </a:r>
          </a:p>
          <a:p>
            <a:endParaRPr lang="de-DE" sz="1800">
              <a:latin typeface="Arial" charset="0"/>
            </a:endParaRPr>
          </a:p>
          <a:p>
            <a:r>
              <a:rPr lang="de-DE" sz="1800">
                <a:latin typeface="Arial" charset="0"/>
              </a:rPr>
              <a:t>The emergency cooling systems of the units 1, 2 &amp; 3 managed with difficulty but steadily there was an increase in the RPV pressure and a drop in water level in RPVs. Also falling water levels in spent fuel pools. </a:t>
            </a:r>
          </a:p>
          <a:p>
            <a:endParaRPr lang="de-DE" sz="1800">
              <a:latin typeface="Arial" charset="0"/>
            </a:endParaRPr>
          </a:p>
          <a:p>
            <a:r>
              <a:rPr lang="de-DE" sz="1800">
                <a:latin typeface="Arial" charset="0"/>
              </a:rPr>
              <a:t>The need for venting to the containments of each of the reactors became  clear and request was eventually granted. Following the venting there was a series of H</a:t>
            </a:r>
            <a:r>
              <a:rPr lang="de-DE" sz="1800" baseline="-25000">
                <a:latin typeface="Arial" charset="0"/>
              </a:rPr>
              <a:t>2</a:t>
            </a:r>
            <a:r>
              <a:rPr lang="de-DE" sz="1800">
                <a:latin typeface="Arial" charset="0"/>
              </a:rPr>
              <a:t> explosions, including the unit 4 building that contained no fuel.</a:t>
            </a:r>
          </a:p>
          <a:p>
            <a:endParaRPr lang="de-DE" sz="1800">
              <a:latin typeface="Arial" charset="0"/>
            </a:endParaRPr>
          </a:p>
          <a:p>
            <a:r>
              <a:rPr lang="de-DE" sz="1800">
                <a:latin typeface="Arial" charset="0"/>
              </a:rPr>
              <a:t>Operators noted that the water levels fell to the bottom of the reactor. Thus there is substantial fuel overheating in the RPV.</a:t>
            </a:r>
          </a:p>
          <a:p>
            <a:endParaRPr lang="de-DE" sz="1800">
              <a:latin typeface="Arial" charset="0"/>
            </a:endParaRPr>
          </a:p>
          <a:p>
            <a:r>
              <a:rPr lang="de-DE" sz="1800">
                <a:latin typeface="Arial" charset="0"/>
              </a:rPr>
              <a:t>Finally sea water was pumped into the RPV circuits. Earlier attempts were hindered as the internal pressures were quite high. </a:t>
            </a:r>
            <a:endParaRPr lang="en-GB" sz="1800">
              <a:latin typeface="Arial" charset="0"/>
            </a:endParaRPr>
          </a:p>
        </p:txBody>
      </p:sp>
      <p:sp>
        <p:nvSpPr>
          <p:cNvPr id="415747" name="Text Box 3"/>
          <p:cNvSpPr txBox="1">
            <a:spLocks noChangeArrowheads="1"/>
          </p:cNvSpPr>
          <p:nvPr/>
        </p:nvSpPr>
        <p:spPr bwMode="auto">
          <a:xfrm>
            <a:off x="3884613" y="225425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1950" indent="-361950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u="sng">
                <a:latin typeface="Arial" charset="0"/>
              </a:rPr>
              <a:t>Fukushima Impact</a:t>
            </a:r>
            <a:endParaRPr lang="en-GB" sz="16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Text Box 2"/>
          <p:cNvSpPr txBox="1">
            <a:spLocks noChangeArrowheads="1"/>
          </p:cNvSpPr>
          <p:nvPr/>
        </p:nvSpPr>
        <p:spPr bwMode="auto">
          <a:xfrm>
            <a:off x="1254125" y="1304925"/>
            <a:ext cx="805497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u="sng">
                <a:latin typeface="Arial" charset="0"/>
              </a:rPr>
              <a:t>Discussion</a:t>
            </a:r>
            <a:endParaRPr lang="en-GB">
              <a:latin typeface="Arial" charset="0"/>
            </a:endParaRPr>
          </a:p>
          <a:p>
            <a:endParaRPr lang="en-GB" b="0">
              <a:latin typeface="Arial" charset="0"/>
            </a:endParaRPr>
          </a:p>
          <a:p>
            <a:r>
              <a:rPr lang="en-GB" sz="1800">
                <a:latin typeface="Arial" charset="0"/>
              </a:rPr>
              <a:t>Much information available from the Japanese and from elsewhere.</a:t>
            </a:r>
          </a:p>
          <a:p>
            <a:endParaRPr lang="en-GB" sz="1800">
              <a:latin typeface="Arial" charset="0"/>
            </a:endParaRPr>
          </a:p>
          <a:p>
            <a:r>
              <a:rPr lang="de-DE" sz="1800">
                <a:latin typeface="Arial" charset="0"/>
              </a:rPr>
              <a:t>What can we do to help the Japanese </a:t>
            </a:r>
          </a:p>
          <a:p>
            <a:r>
              <a:rPr lang="de-DE" sz="1800">
                <a:latin typeface="Arial" charset="0"/>
              </a:rPr>
              <a:t>&amp; also fill existing gaps in the current state of the art ?</a:t>
            </a:r>
          </a:p>
          <a:p>
            <a:r>
              <a:rPr lang="de-DE" sz="1800">
                <a:latin typeface="Arial" charset="0"/>
              </a:rPr>
              <a:t> </a:t>
            </a:r>
          </a:p>
          <a:p>
            <a:r>
              <a:rPr lang="de-DE" sz="1800">
                <a:latin typeface="Arial" charset="0"/>
              </a:rPr>
              <a:t>Unfortunately the Japanese are not present to give their plans. </a:t>
            </a:r>
          </a:p>
          <a:p>
            <a:endParaRPr lang="de-DE" sz="1800">
              <a:latin typeface="Arial" charset="0"/>
            </a:endParaRPr>
          </a:p>
          <a:p>
            <a:r>
              <a:rPr lang="de-DE" sz="1800">
                <a:latin typeface="Arial" charset="0"/>
              </a:rPr>
              <a:t>Japanese researchers seem likely to make contact soon with research organisations in Europe &amp; Russia</a:t>
            </a:r>
          </a:p>
          <a:p>
            <a:endParaRPr lang="de-DE" sz="1800">
              <a:latin typeface="Arial" charset="0"/>
            </a:endParaRPr>
          </a:p>
          <a:p>
            <a:r>
              <a:rPr lang="de-DE" sz="1800">
                <a:latin typeface="Arial" charset="0"/>
              </a:rPr>
              <a:t>However we can begin by identifying important issues and preparing proposals to  the Japanese. </a:t>
            </a:r>
          </a:p>
          <a:p>
            <a:endParaRPr lang="de-DE" sz="1800">
              <a:latin typeface="Arial" charset="0"/>
            </a:endParaRPr>
          </a:p>
          <a:p>
            <a:r>
              <a:rPr lang="de-DE" sz="1800">
                <a:latin typeface="Arial" charset="0"/>
              </a:rPr>
              <a:t>(possibly different European &amp; Japanese priorities:VVER-BWR vs. PWR,</a:t>
            </a:r>
          </a:p>
          <a:p>
            <a:r>
              <a:rPr lang="de-DE" sz="1800">
                <a:latin typeface="Arial" charset="0"/>
              </a:rPr>
              <a:t>Results of EU operator stress tests)   </a:t>
            </a:r>
          </a:p>
          <a:p>
            <a:endParaRPr lang="en-GB" sz="1800"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Text Box 2"/>
          <p:cNvSpPr txBox="1">
            <a:spLocks noChangeArrowheads="1"/>
          </p:cNvSpPr>
          <p:nvPr/>
        </p:nvSpPr>
        <p:spPr bwMode="auto">
          <a:xfrm>
            <a:off x="511175" y="1233488"/>
            <a:ext cx="9131300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GB" sz="1800">
                <a:latin typeface="Arial" charset="0"/>
              </a:rPr>
              <a:t> </a:t>
            </a:r>
            <a:r>
              <a:rPr lang="en-GB" sz="1800">
                <a:solidFill>
                  <a:schemeClr val="accent2"/>
                </a:solidFill>
                <a:latin typeface="Arial" charset="0"/>
              </a:rPr>
              <a:t>Total station black-out</a:t>
            </a:r>
            <a:r>
              <a:rPr lang="en-GB" sz="1800">
                <a:latin typeface="Arial" charset="0"/>
              </a:rPr>
              <a:t>: 8-24 hour was previous accepted scenario (</a:t>
            </a:r>
            <a:r>
              <a:rPr lang="de-DE" sz="1800">
                <a:latin typeface="Arial" charset="0"/>
              </a:rPr>
              <a:t>2- 7 days 								may be necessary)</a:t>
            </a:r>
          </a:p>
          <a:p>
            <a:pPr>
              <a:buFontTx/>
              <a:buChar char="•"/>
            </a:pPr>
            <a:r>
              <a:rPr lang="de-DE" sz="1800">
                <a:latin typeface="Arial" charset="0"/>
              </a:rPr>
              <a:t> </a:t>
            </a:r>
            <a:r>
              <a:rPr lang="de-DE" sz="1800">
                <a:solidFill>
                  <a:schemeClr val="accent2"/>
                </a:solidFill>
                <a:latin typeface="Arial" charset="0"/>
              </a:rPr>
              <a:t>Source Term -semi-volatile releases</a:t>
            </a:r>
            <a:r>
              <a:rPr lang="de-DE" sz="1800">
                <a:latin typeface="Arial" charset="0"/>
              </a:rPr>
              <a:t> (ie. Ba/Sr)</a:t>
            </a:r>
            <a:endParaRPr lang="en-GB" sz="1800"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800">
                <a:latin typeface="Arial" charset="0"/>
              </a:rPr>
              <a:t> </a:t>
            </a:r>
            <a:r>
              <a:rPr lang="en-GB" sz="1800">
                <a:solidFill>
                  <a:schemeClr val="accent2"/>
                </a:solidFill>
                <a:latin typeface="Arial" charset="0"/>
              </a:rPr>
              <a:t>Quenching</a:t>
            </a:r>
            <a:r>
              <a:rPr lang="en-GB" sz="1800">
                <a:latin typeface="Arial" charset="0"/>
              </a:rPr>
              <a:t>  </a:t>
            </a:r>
            <a:r>
              <a:rPr lang="en-GB" sz="1800">
                <a:solidFill>
                  <a:schemeClr val="accent2"/>
                </a:solidFill>
                <a:latin typeface="Arial" charset="0"/>
              </a:rPr>
              <a:t>&amp; Molten Concrete Core Interaction (MCCI) </a:t>
            </a:r>
            <a:r>
              <a:rPr lang="en-GB" sz="1800">
                <a:latin typeface="Arial" charset="0"/>
              </a:rPr>
              <a:t>– extent not known but information would be extremely helpful, as some MCCI mechanisms are not understood</a:t>
            </a:r>
          </a:p>
          <a:p>
            <a:pPr>
              <a:buFontTx/>
              <a:buChar char="•"/>
            </a:pPr>
            <a:endParaRPr lang="en-GB" sz="1800">
              <a:latin typeface="Arial" charset="0"/>
            </a:endParaRPr>
          </a:p>
          <a:p>
            <a:pPr>
              <a:buFontTx/>
              <a:buChar char="•"/>
            </a:pPr>
            <a:r>
              <a:rPr lang="en-GB" sz="1800">
                <a:latin typeface="Arial" charset="0"/>
              </a:rPr>
              <a:t> </a:t>
            </a:r>
            <a:r>
              <a:rPr lang="en-GB" sz="1800">
                <a:solidFill>
                  <a:schemeClr val="accent2"/>
                </a:solidFill>
                <a:latin typeface="Arial" charset="0"/>
              </a:rPr>
              <a:t>Hydrogen explosions (&amp; Recombiners &amp; Containments)</a:t>
            </a:r>
            <a:r>
              <a:rPr lang="en-GB" sz="1800">
                <a:latin typeface="Arial" charset="0"/>
              </a:rPr>
              <a:t>. What data available on this problem (didn’t happen in TMI-2, Paks nor Chernobyl). Need to assess what happened and re-evaluate H</a:t>
            </a:r>
            <a:r>
              <a:rPr lang="en-GB" sz="1800" baseline="-25000">
                <a:latin typeface="Arial" charset="0"/>
              </a:rPr>
              <a:t>2</a:t>
            </a:r>
            <a:r>
              <a:rPr lang="en-GB" sz="1800">
                <a:latin typeface="Arial" charset="0"/>
              </a:rPr>
              <a:t> mobility in a complex-compartmented structure (especially BWR’s).</a:t>
            </a:r>
          </a:p>
          <a:p>
            <a:endParaRPr lang="en-GB" sz="1800">
              <a:latin typeface="Arial" charset="0"/>
            </a:endParaRPr>
          </a:p>
          <a:p>
            <a:pPr>
              <a:buFontTx/>
              <a:buChar char="•"/>
            </a:pPr>
            <a:r>
              <a:rPr lang="de-DE" sz="1800">
                <a:latin typeface="Arial" charset="0"/>
              </a:rPr>
              <a:t> </a:t>
            </a:r>
            <a:r>
              <a:rPr lang="de-DE" sz="1800">
                <a:solidFill>
                  <a:schemeClr val="accent2"/>
                </a:solidFill>
                <a:latin typeface="Arial" charset="0"/>
              </a:rPr>
              <a:t>Spent Pool accidents</a:t>
            </a:r>
            <a:r>
              <a:rPr lang="de-DE" sz="1800">
                <a:latin typeface="Arial" charset="0"/>
              </a:rPr>
              <a:t> (scenarios)</a:t>
            </a:r>
          </a:p>
          <a:p>
            <a:r>
              <a:rPr lang="de-DE" sz="1800">
                <a:latin typeface="Arial" charset="0"/>
              </a:rPr>
              <a:t>How hot did the fuel get? sea-water effects.</a:t>
            </a:r>
            <a:endParaRPr lang="en-GB" sz="1800">
              <a:latin typeface="Arial" charset="0"/>
            </a:endParaRPr>
          </a:p>
          <a:p>
            <a:pPr>
              <a:buFontTx/>
              <a:buChar char="•"/>
            </a:pPr>
            <a:endParaRPr lang="en-GB" sz="1800">
              <a:latin typeface="Arial" charset="0"/>
            </a:endParaRPr>
          </a:p>
          <a:p>
            <a:pPr>
              <a:buFontTx/>
              <a:buChar char="•"/>
            </a:pPr>
            <a:r>
              <a:rPr lang="de-DE" sz="1800">
                <a:latin typeface="Arial" charset="0"/>
              </a:rPr>
              <a:t> </a:t>
            </a:r>
            <a:r>
              <a:rPr lang="de-DE" sz="1800">
                <a:solidFill>
                  <a:schemeClr val="accent2"/>
                </a:solidFill>
                <a:latin typeface="Arial" charset="0"/>
              </a:rPr>
              <a:t>Salt water effects on primary circuit &amp; irradiated fuel integrity</a:t>
            </a:r>
            <a:r>
              <a:rPr lang="de-DE" sz="1800">
                <a:latin typeface="Arial" charset="0"/>
              </a:rPr>
              <a:t>: </a:t>
            </a:r>
          </a:p>
          <a:p>
            <a:r>
              <a:rPr lang="de-DE" sz="1800">
                <a:latin typeface="Arial" charset="0"/>
              </a:rPr>
              <a:t>	general corrosion or pitting corrosion, </a:t>
            </a:r>
          </a:p>
          <a:p>
            <a:r>
              <a:rPr lang="de-DE" sz="1800">
                <a:latin typeface="Arial" charset="0"/>
              </a:rPr>
              <a:t>	irradiation products (Na-22), </a:t>
            </a:r>
          </a:p>
          <a:p>
            <a:pPr lvl="1"/>
            <a:r>
              <a:rPr lang="de-DE" sz="1800">
                <a:latin typeface="Arial" charset="0"/>
              </a:rPr>
              <a:t>	irradiated fuel leaching or dissolution effects: </a:t>
            </a:r>
            <a:r>
              <a:rPr lang="de-DE" sz="1800">
                <a:solidFill>
                  <a:srgbClr val="8593CD"/>
                </a:solidFill>
                <a:latin typeface="Arial" charset="0"/>
              </a:rPr>
              <a:t>the last is totally unknown</a:t>
            </a:r>
            <a:endParaRPr lang="en-GB" sz="1800">
              <a:latin typeface="Arial" charset="0"/>
            </a:endParaRP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3784600" y="193675"/>
            <a:ext cx="365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1950" indent="-361950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>
                <a:latin typeface="Arial" charset="0"/>
              </a:rPr>
              <a:t>Areas for examination ?</a:t>
            </a:r>
            <a:endParaRPr lang="en-GB" sz="16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ext Box 2"/>
          <p:cNvSpPr txBox="1">
            <a:spLocks noChangeArrowheads="1"/>
          </p:cNvSpPr>
          <p:nvPr/>
        </p:nvSpPr>
        <p:spPr bwMode="auto">
          <a:xfrm>
            <a:off x="468313" y="1377950"/>
            <a:ext cx="9131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de-DE" sz="1800">
                <a:latin typeface="Arial" charset="0"/>
              </a:rPr>
              <a:t>Wider  or long term issues </a:t>
            </a:r>
          </a:p>
          <a:p>
            <a:r>
              <a:rPr lang="de-DE" sz="1800">
                <a:latin typeface="Arial" charset="0"/>
              </a:rPr>
              <a:t>Environmental monitoring of air, waters around reactors, accumulations</a:t>
            </a:r>
          </a:p>
          <a:p>
            <a:r>
              <a:rPr lang="de-DE" sz="1800">
                <a:latin typeface="Arial" charset="0"/>
              </a:rPr>
              <a:t>Remediation</a:t>
            </a:r>
          </a:p>
          <a:p>
            <a:r>
              <a:rPr lang="de-DE" sz="1800">
                <a:latin typeface="Arial" charset="0"/>
              </a:rPr>
              <a:t>Full reporting and data compilation from all investigations.</a:t>
            </a:r>
            <a:endParaRPr lang="en-GB" sz="1800">
              <a:latin typeface="Arial" charset="0"/>
            </a:endParaRPr>
          </a:p>
        </p:txBody>
      </p:sp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3784600" y="193675"/>
            <a:ext cx="365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1950" indent="-361950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>
                <a:latin typeface="Arial" charset="0"/>
              </a:rPr>
              <a:t>Areas for examination ?</a:t>
            </a:r>
            <a:endParaRPr lang="en-GB" sz="1600">
              <a:latin typeface="Arial Narrow" pitchFamily="34" charset="0"/>
            </a:endParaRP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488950" y="3779838"/>
            <a:ext cx="8891588" cy="13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66788">
              <a:spcBef>
                <a:spcPct val="0"/>
              </a:spcBef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66788" eaLnBrk="0" fontAlgn="base" hangingPunct="0">
              <a:spcBef>
                <a:spcPct val="0"/>
              </a:spcBef>
              <a:spcAft>
                <a:spcPct val="0"/>
              </a:spcAft>
              <a:tabLst>
                <a:tab pos="1889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>
                <a:latin typeface="Arial" charset="0"/>
              </a:rPr>
              <a:t>Final Comment</a:t>
            </a:r>
          </a:p>
          <a:p>
            <a:pPr>
              <a:spcBef>
                <a:spcPct val="20000"/>
              </a:spcBef>
            </a:pPr>
            <a:r>
              <a:rPr lang="de-DE" sz="1800">
                <a:latin typeface="Arial" charset="0"/>
              </a:rPr>
              <a:t>Proposal:</a:t>
            </a:r>
          </a:p>
          <a:p>
            <a:pPr>
              <a:spcBef>
                <a:spcPct val="20000"/>
              </a:spcBef>
            </a:pPr>
            <a:r>
              <a:rPr lang="de-DE" sz="1800">
                <a:latin typeface="Arial" charset="0"/>
              </a:rPr>
              <a:t> to select our highest priority research areas in preparation for discussion with Japanese researcher, with a view to making a joint research  programme.</a:t>
            </a:r>
            <a:endParaRPr lang="en-GB" sz="18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2189163" y="263525"/>
            <a:ext cx="59070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400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Impact of Fukushima on SAM Research</a:t>
            </a:r>
          </a:p>
          <a:p>
            <a:pPr algn="ctr">
              <a:spcBef>
                <a:spcPct val="0"/>
              </a:spcBef>
            </a:pPr>
            <a:endParaRPr lang="en-GB" sz="2400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GB" sz="2400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Outline</a:t>
            </a:r>
            <a:endParaRPr lang="en-GB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747713" y="1793875"/>
            <a:ext cx="85661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arenR"/>
            </a:pPr>
            <a:r>
              <a:rPr lang="en-GB" sz="1800" b="0">
                <a:solidFill>
                  <a:schemeClr val="accent2"/>
                </a:solidFill>
                <a:latin typeface="Arial" charset="0"/>
              </a:rPr>
              <a:t>Introduction     </a:t>
            </a:r>
          </a:p>
          <a:p>
            <a:pPr>
              <a:buFontTx/>
              <a:buAutoNum type="arabicParenR"/>
            </a:pPr>
            <a:r>
              <a:rPr lang="en-GB" sz="1800" b="0">
                <a:solidFill>
                  <a:schemeClr val="accent2"/>
                </a:solidFill>
                <a:latin typeface="Arial" charset="0"/>
              </a:rPr>
              <a:t>Examples of typical Severe Accident research at ITU 	</a:t>
            </a:r>
          </a:p>
          <a:p>
            <a:r>
              <a:rPr lang="de-DE" sz="1800" b="0">
                <a:solidFill>
                  <a:schemeClr val="accent2"/>
                </a:solidFill>
                <a:latin typeface="Arial" charset="0"/>
              </a:rPr>
              <a:t>	</a:t>
            </a:r>
            <a:endParaRPr lang="en-GB" sz="1800" b="0">
              <a:solidFill>
                <a:schemeClr val="accent2"/>
              </a:solidFill>
              <a:latin typeface="Arial" charset="0"/>
            </a:endParaRPr>
          </a:p>
          <a:p>
            <a:pPr lvl="1">
              <a:buFontTx/>
              <a:buChar char="•"/>
            </a:pPr>
            <a:r>
              <a:rPr lang="en-GB" sz="1800" b="0">
                <a:solidFill>
                  <a:schemeClr val="accent2"/>
                </a:solidFill>
                <a:latin typeface="Arial" charset="0"/>
              </a:rPr>
              <a:t>TMI-2 (Three Mile Island-unit 2)</a:t>
            </a:r>
          </a:p>
          <a:p>
            <a:pPr lvl="1">
              <a:buFontTx/>
              <a:buChar char="•"/>
            </a:pPr>
            <a:r>
              <a:rPr lang="en-GB" sz="1800" b="0">
                <a:solidFill>
                  <a:schemeClr val="accent2"/>
                </a:solidFill>
                <a:latin typeface="Arial" charset="0"/>
              </a:rPr>
              <a:t> Phebus PF Fission Product projects</a:t>
            </a:r>
          </a:p>
          <a:p>
            <a:pPr lvl="1">
              <a:buFontTx/>
              <a:buChar char="•"/>
            </a:pPr>
            <a:r>
              <a:rPr lang="en-GB" sz="1800" b="0">
                <a:solidFill>
                  <a:schemeClr val="accent2"/>
                </a:solidFill>
                <a:latin typeface="Arial" charset="0"/>
              </a:rPr>
              <a:t>COLOSS, Revaporisation Projects (small scale tests</a:t>
            </a:r>
            <a:r>
              <a:rPr lang="de-DE" sz="1800" b="0">
                <a:solidFill>
                  <a:schemeClr val="accent2"/>
                </a:solidFill>
                <a:latin typeface="Arial" charset="0"/>
              </a:rPr>
              <a:t>)</a:t>
            </a:r>
            <a:endParaRPr lang="en-GB" sz="1800" b="0">
              <a:solidFill>
                <a:schemeClr val="accent2"/>
              </a:solidFill>
              <a:latin typeface="Arial" charset="0"/>
            </a:endParaRPr>
          </a:p>
          <a:p>
            <a:pPr>
              <a:buFontTx/>
              <a:buAutoNum type="arabicParenR" startAt="3"/>
            </a:pPr>
            <a:r>
              <a:rPr lang="en-GB" sz="1800" b="0">
                <a:solidFill>
                  <a:schemeClr val="accent2"/>
                </a:solidFill>
                <a:latin typeface="Arial" charset="0"/>
              </a:rPr>
              <a:t>Fukushima – outline  &amp; proposed areas for examination</a:t>
            </a:r>
          </a:p>
          <a:p>
            <a:pPr>
              <a:buFontTx/>
              <a:buAutoNum type="arabicParenR" startAt="3"/>
            </a:pPr>
            <a:r>
              <a:rPr lang="de-DE" sz="1800" b="0">
                <a:solidFill>
                  <a:schemeClr val="accent2"/>
                </a:solidFill>
                <a:latin typeface="Arial" charset="0"/>
              </a:rPr>
              <a:t>Final Comment</a:t>
            </a:r>
            <a:endParaRPr lang="en-GB" sz="1800" b="0">
              <a:solidFill>
                <a:schemeClr val="accent2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GB" sz="1800" b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3178175" y="436563"/>
            <a:ext cx="379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>
                <a:latin typeface="Arial" charset="0"/>
              </a:rPr>
              <a:t>1) </a:t>
            </a:r>
            <a:r>
              <a:rPr lang="en-GB" sz="2000" u="sng">
                <a:latin typeface="Arial" charset="0"/>
              </a:rPr>
              <a:t>Three Mile Island (TMI-2)</a:t>
            </a:r>
            <a:r>
              <a:rPr lang="en-GB" sz="2000">
                <a:latin typeface="Arial" charset="0"/>
              </a:rPr>
              <a:t> </a:t>
            </a: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1138238" y="998538"/>
            <a:ext cx="8305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b="0">
                <a:latin typeface="Arial" charset="0"/>
              </a:rPr>
              <a:t>TMI-2 Examination was an OECD-NEA led consortium under the initiative of the US Dept. of Energy (US-DOE)  involving most major European national research institutes</a:t>
            </a: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1285875" y="2230438"/>
            <a:ext cx="7916863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b="0">
                <a:latin typeface="Arial" charset="0"/>
              </a:rPr>
              <a:t>INEL Idaho (as principal contractor) had extracted and examined  the samples from TMI-2.  It then shipped samples to N. American &amp; European institutes :</a:t>
            </a:r>
          </a:p>
          <a:p>
            <a:pPr>
              <a:spcBef>
                <a:spcPct val="0"/>
              </a:spcBef>
            </a:pPr>
            <a:r>
              <a:rPr lang="en-GB" b="0">
                <a:latin typeface="Arial" charset="0"/>
              </a:rPr>
              <a:t>AECL Canada,			 PSI Würenlingen,</a:t>
            </a:r>
          </a:p>
          <a:p>
            <a:pPr>
              <a:spcBef>
                <a:spcPct val="0"/>
              </a:spcBef>
            </a:pPr>
            <a:r>
              <a:rPr lang="en-GB" b="0">
                <a:latin typeface="Arial" charset="0"/>
              </a:rPr>
              <a:t>Argonne National Lab		Studsvik, </a:t>
            </a:r>
          </a:p>
          <a:p>
            <a:pPr>
              <a:spcBef>
                <a:spcPct val="0"/>
              </a:spcBef>
            </a:pPr>
            <a:r>
              <a:rPr lang="en-GB" b="0">
                <a:latin typeface="Arial" charset="0"/>
              </a:rPr>
              <a:t> FZK-Karlsruhe,			 CEA Saclay, </a:t>
            </a:r>
          </a:p>
          <a:p>
            <a:pPr>
              <a:spcBef>
                <a:spcPct val="0"/>
              </a:spcBef>
            </a:pPr>
            <a:r>
              <a:rPr lang="en-GB" b="0">
                <a:latin typeface="Arial" charset="0"/>
              </a:rPr>
              <a:t>JRC-ITU Karlsruhe, 		 AEA Windscale</a:t>
            </a:r>
          </a:p>
          <a:p>
            <a:pPr>
              <a:spcBef>
                <a:spcPct val="0"/>
              </a:spcBef>
            </a:pPr>
            <a:r>
              <a:rPr lang="en-GB" b="0">
                <a:latin typeface="Arial" charset="0"/>
              </a:rPr>
              <a:t>		as well as JAERI Japan. </a:t>
            </a:r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1912938" y="4341813"/>
            <a:ext cx="69342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b="0" u="sng">
                <a:latin typeface="Arial" charset="0"/>
              </a:rPr>
              <a:t>The principal aims of the examination were to establish:</a:t>
            </a:r>
            <a:endParaRPr lang="en-GB" b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 b="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GB" b="0">
                <a:latin typeface="Arial" charset="0"/>
              </a:rPr>
              <a:t>	- what was corium (&amp; other phases) composition </a:t>
            </a:r>
          </a:p>
          <a:p>
            <a:pPr>
              <a:spcBef>
                <a:spcPct val="0"/>
              </a:spcBef>
            </a:pPr>
            <a:r>
              <a:rPr lang="en-GB" b="0">
                <a:latin typeface="Arial" charset="0"/>
              </a:rPr>
              <a:t>	- what temperatures were reached</a:t>
            </a:r>
          </a:p>
          <a:p>
            <a:pPr>
              <a:spcBef>
                <a:spcPct val="0"/>
              </a:spcBef>
            </a:pPr>
            <a:r>
              <a:rPr lang="en-GB" b="0">
                <a:latin typeface="Arial" charset="0"/>
              </a:rPr>
              <a:t>	- what conditions (oxygen potentials) prevailed</a:t>
            </a:r>
          </a:p>
          <a:p>
            <a:pPr>
              <a:spcBef>
                <a:spcPct val="0"/>
              </a:spcBef>
            </a:pPr>
            <a:r>
              <a:rPr lang="en-GB" b="0">
                <a:latin typeface="Arial" charset="0"/>
              </a:rPr>
              <a:t>	  hence what degradation reactions were likely</a:t>
            </a:r>
          </a:p>
        </p:txBody>
      </p:sp>
      <p:sp>
        <p:nvSpPr>
          <p:cNvPr id="367622" name="AutoShape 6"/>
          <p:cNvSpPr>
            <a:spLocks noChangeArrowheads="1"/>
          </p:cNvSpPr>
          <p:nvPr/>
        </p:nvSpPr>
        <p:spPr bwMode="auto">
          <a:xfrm>
            <a:off x="2578100" y="5675313"/>
            <a:ext cx="449263" cy="74612"/>
          </a:xfrm>
          <a:prstGeom prst="rightArrow">
            <a:avLst>
              <a:gd name="adj1" fmla="val 50000"/>
              <a:gd name="adj2" fmla="val 1505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KTGpaperfig1aTMI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609600"/>
            <a:ext cx="543401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8643" name="Group 3"/>
          <p:cNvGrpSpPr>
            <a:grpSpLocks/>
          </p:cNvGrpSpPr>
          <p:nvPr/>
        </p:nvGrpSpPr>
        <p:grpSpPr bwMode="auto">
          <a:xfrm>
            <a:off x="1512888" y="4102100"/>
            <a:ext cx="2936875" cy="2219325"/>
            <a:chOff x="880" y="2584"/>
            <a:chExt cx="1707" cy="1398"/>
          </a:xfrm>
        </p:grpSpPr>
        <p:sp>
          <p:nvSpPr>
            <p:cNvPr id="368644" name="Text Box 4"/>
            <p:cNvSpPr txBox="1">
              <a:spLocks noChangeArrowheads="1"/>
            </p:cNvSpPr>
            <p:nvPr/>
          </p:nvSpPr>
          <p:spPr bwMode="auto">
            <a:xfrm>
              <a:off x="880" y="3456"/>
              <a:ext cx="1440" cy="52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>
                  <a:latin typeface="Arial" charset="0"/>
                </a:rPr>
                <a:t>core bore rocks</a:t>
              </a:r>
            </a:p>
            <a:p>
              <a:pPr>
                <a:spcBef>
                  <a:spcPct val="0"/>
                </a:spcBef>
              </a:pPr>
              <a:r>
                <a:rPr lang="en-GB">
                  <a:latin typeface="Arial" charset="0"/>
                </a:rPr>
                <a:t>G12-P2-E, G12-P6-E, G12-P9-B, G12-P10-A</a:t>
              </a:r>
            </a:p>
          </p:txBody>
        </p:sp>
        <p:sp>
          <p:nvSpPr>
            <p:cNvPr id="368645" name="Line 5"/>
            <p:cNvSpPr>
              <a:spLocks noChangeShapeType="1"/>
            </p:cNvSpPr>
            <p:nvPr/>
          </p:nvSpPr>
          <p:spPr bwMode="auto">
            <a:xfrm flipV="1">
              <a:off x="2283" y="2584"/>
              <a:ext cx="304" cy="86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8646" name="Group 6"/>
          <p:cNvGrpSpPr>
            <a:grpSpLocks/>
          </p:cNvGrpSpPr>
          <p:nvPr/>
        </p:nvGrpSpPr>
        <p:grpSpPr bwMode="auto">
          <a:xfrm>
            <a:off x="5145088" y="2630488"/>
            <a:ext cx="2752725" cy="1225550"/>
            <a:chOff x="2376" y="2063"/>
            <a:chExt cx="1800" cy="961"/>
          </a:xfrm>
        </p:grpSpPr>
        <p:sp>
          <p:nvSpPr>
            <p:cNvPr id="368647" name="Text Box 7"/>
            <p:cNvSpPr txBox="1">
              <a:spLocks noChangeArrowheads="1"/>
            </p:cNvSpPr>
            <p:nvPr/>
          </p:nvSpPr>
          <p:spPr bwMode="auto">
            <a:xfrm>
              <a:off x="3456" y="2063"/>
              <a:ext cx="720" cy="64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>
                  <a:latin typeface="Arial" charset="0"/>
                </a:rPr>
                <a:t>upper crust</a:t>
              </a:r>
            </a:p>
            <a:p>
              <a:pPr algn="ctr">
                <a:spcBef>
                  <a:spcPct val="0"/>
                </a:spcBef>
              </a:pPr>
              <a:r>
                <a:rPr lang="en-GB">
                  <a:latin typeface="Arial" charset="0"/>
                </a:rPr>
                <a:t> D8-P2,3</a:t>
              </a:r>
            </a:p>
          </p:txBody>
        </p:sp>
        <p:sp>
          <p:nvSpPr>
            <p:cNvPr id="368648" name="Line 8"/>
            <p:cNvSpPr>
              <a:spLocks noChangeShapeType="1"/>
            </p:cNvSpPr>
            <p:nvPr/>
          </p:nvSpPr>
          <p:spPr bwMode="auto">
            <a:xfrm flipH="1">
              <a:off x="2376" y="2352"/>
              <a:ext cx="1080" cy="67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8649" name="Group 9"/>
          <p:cNvGrpSpPr>
            <a:grpSpLocks/>
          </p:cNvGrpSpPr>
          <p:nvPr/>
        </p:nvGrpSpPr>
        <p:grpSpPr bwMode="auto">
          <a:xfrm>
            <a:off x="4889500" y="1773238"/>
            <a:ext cx="3227388" cy="1776412"/>
            <a:chOff x="2208" y="1392"/>
            <a:chExt cx="2112" cy="1392"/>
          </a:xfrm>
        </p:grpSpPr>
        <p:sp>
          <p:nvSpPr>
            <p:cNvPr id="368650" name="Text Box 10"/>
            <p:cNvSpPr txBox="1">
              <a:spLocks noChangeArrowheads="1"/>
            </p:cNvSpPr>
            <p:nvPr/>
          </p:nvSpPr>
          <p:spPr bwMode="auto">
            <a:xfrm>
              <a:off x="3456" y="1392"/>
              <a:ext cx="864" cy="64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>
                  <a:latin typeface="Arial" charset="0"/>
                </a:rPr>
                <a:t>debris samples</a:t>
              </a:r>
            </a:p>
            <a:p>
              <a:pPr algn="ctr">
                <a:spcBef>
                  <a:spcPct val="0"/>
                </a:spcBef>
              </a:pPr>
              <a:r>
                <a:rPr lang="en-GB">
                  <a:latin typeface="Arial" charset="0"/>
                </a:rPr>
                <a:t>H8 7.2-7.9</a:t>
              </a:r>
            </a:p>
          </p:txBody>
        </p:sp>
        <p:sp>
          <p:nvSpPr>
            <p:cNvPr id="368651" name="Line 11"/>
            <p:cNvSpPr>
              <a:spLocks noChangeShapeType="1"/>
            </p:cNvSpPr>
            <p:nvPr/>
          </p:nvSpPr>
          <p:spPr bwMode="auto">
            <a:xfrm flipH="1">
              <a:off x="2208" y="1872"/>
              <a:ext cx="1248" cy="91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8652" name="Group 12"/>
          <p:cNvGrpSpPr>
            <a:grpSpLocks/>
          </p:cNvGrpSpPr>
          <p:nvPr/>
        </p:nvGrpSpPr>
        <p:grpSpPr bwMode="auto">
          <a:xfrm>
            <a:off x="1512888" y="1406525"/>
            <a:ext cx="2852737" cy="1652588"/>
            <a:chOff x="0" y="886"/>
            <a:chExt cx="1658" cy="1041"/>
          </a:xfrm>
        </p:grpSpPr>
        <p:sp>
          <p:nvSpPr>
            <p:cNvPr id="368653" name="Line 13"/>
            <p:cNvSpPr>
              <a:spLocks noChangeShapeType="1"/>
            </p:cNvSpPr>
            <p:nvPr/>
          </p:nvSpPr>
          <p:spPr bwMode="auto">
            <a:xfrm>
              <a:off x="672" y="1440"/>
              <a:ext cx="986" cy="48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8654" name="Text Box 14"/>
            <p:cNvSpPr txBox="1">
              <a:spLocks noChangeArrowheads="1"/>
            </p:cNvSpPr>
            <p:nvPr/>
          </p:nvSpPr>
          <p:spPr bwMode="auto">
            <a:xfrm>
              <a:off x="0" y="886"/>
              <a:ext cx="720" cy="5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fuel rod remnant</a:t>
              </a:r>
            </a:p>
            <a:p>
              <a:pPr algn="ctr"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C7 3-35</a:t>
              </a:r>
            </a:p>
          </p:txBody>
        </p:sp>
      </p:grpSp>
      <p:grpSp>
        <p:nvGrpSpPr>
          <p:cNvPr id="368655" name="Group 15"/>
          <p:cNvGrpSpPr>
            <a:grpSpLocks/>
          </p:cNvGrpSpPr>
          <p:nvPr/>
        </p:nvGrpSpPr>
        <p:grpSpPr bwMode="auto">
          <a:xfrm>
            <a:off x="5110163" y="4346575"/>
            <a:ext cx="2787650" cy="1069975"/>
            <a:chOff x="2352" y="3408"/>
            <a:chExt cx="1824" cy="839"/>
          </a:xfrm>
        </p:grpSpPr>
        <p:sp>
          <p:nvSpPr>
            <p:cNvPr id="368656" name="Text Box 16"/>
            <p:cNvSpPr txBox="1">
              <a:spLocks noChangeArrowheads="1"/>
            </p:cNvSpPr>
            <p:nvPr/>
          </p:nvSpPr>
          <p:spPr bwMode="auto">
            <a:xfrm>
              <a:off x="3312" y="3408"/>
              <a:ext cx="864" cy="83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>
                  <a:latin typeface="Arial" charset="0"/>
                </a:rPr>
                <a:t>lower crust</a:t>
              </a:r>
            </a:p>
            <a:p>
              <a:pPr algn="ctr">
                <a:spcBef>
                  <a:spcPct val="0"/>
                </a:spcBef>
              </a:pPr>
              <a:r>
                <a:rPr lang="en-GB">
                  <a:latin typeface="Arial" charset="0"/>
                </a:rPr>
                <a:t> N5-P1-E</a:t>
              </a:r>
            </a:p>
            <a:p>
              <a:pPr algn="ctr">
                <a:spcBef>
                  <a:spcPct val="0"/>
                </a:spcBef>
              </a:pPr>
              <a:r>
                <a:rPr lang="en-GB">
                  <a:latin typeface="Arial" charset="0"/>
                </a:rPr>
                <a:t>O7-P4</a:t>
              </a:r>
            </a:p>
          </p:txBody>
        </p:sp>
        <p:sp>
          <p:nvSpPr>
            <p:cNvPr id="368657" name="Line 17"/>
            <p:cNvSpPr>
              <a:spLocks noChangeShapeType="1"/>
            </p:cNvSpPr>
            <p:nvPr/>
          </p:nvSpPr>
          <p:spPr bwMode="auto">
            <a:xfrm flipH="1" flipV="1">
              <a:off x="2352" y="3408"/>
              <a:ext cx="960" cy="2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68658" name="Rectangle 18"/>
          <p:cNvSpPr>
            <a:spLocks noChangeArrowheads="1"/>
          </p:cNvSpPr>
          <p:nvPr/>
        </p:nvSpPr>
        <p:spPr bwMode="auto">
          <a:xfrm>
            <a:off x="3432175" y="176213"/>
            <a:ext cx="3479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>
                <a:latin typeface="Arial" charset="0"/>
              </a:rPr>
              <a:t>Positions of ITU samples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1171575" y="823913"/>
            <a:ext cx="5086350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 u="sng">
                <a:latin typeface="Arial" charset="0"/>
              </a:rPr>
              <a:t>Conditions during accident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1) 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Max. Temperature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- Edge of reactor 	T &lt; 800°C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- Agglomerate	T~1500°C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  (stainless st. mp)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- fully molten core 	T= 2000-2500°C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(some molten UO</a:t>
            </a:r>
            <a:r>
              <a:rPr lang="en-GB" baseline="-25000">
                <a:latin typeface="Arial" charset="0"/>
              </a:rPr>
              <a:t>2</a:t>
            </a:r>
            <a:r>
              <a:rPr lang="en-GB">
                <a:latin typeface="Arial" charset="0"/>
              </a:rPr>
              <a:t> seen T=2850°C)</a:t>
            </a:r>
          </a:p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2) 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Cool-down 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core	 - slow  ( 2-54 h)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Agglomerate- more rapid &amp; variable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Edge of core - transient rise in temp.;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 	   only slight degradation </a:t>
            </a: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4187825" y="374650"/>
            <a:ext cx="21653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>
                <a:latin typeface="Arial" charset="0"/>
              </a:rPr>
              <a:t>TMI-2 Accident</a:t>
            </a:r>
            <a:endParaRPr lang="en-GB" sz="2400">
              <a:latin typeface="Arial" charset="0"/>
            </a:endParaRP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625475" y="4102100"/>
            <a:ext cx="90027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 u="sng">
                <a:latin typeface="Arial" charset="0"/>
              </a:rPr>
              <a:t>Phases formed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Core	- a UO</a:t>
            </a:r>
            <a:r>
              <a:rPr lang="en-GB" baseline="-25000">
                <a:latin typeface="Arial" charset="0"/>
              </a:rPr>
              <a:t>2</a:t>
            </a:r>
            <a:r>
              <a:rPr lang="en-GB">
                <a:latin typeface="Arial" charset="0"/>
              </a:rPr>
              <a:t> fuel and Zry cladding melt: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	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U,Zr-containing ceramic with a U-rich phase, a Zr-rich phase and </a:t>
            </a:r>
          </a:p>
          <a:p>
            <a:pPr>
              <a:spcBef>
                <a:spcPct val="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</a:rPr>
              <a:t>		smaller amounts of Fe,Ni,Cr oxides &amp; Ag nodules</a:t>
            </a:r>
            <a:endParaRPr lang="en-GB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Agglomerate	-mixed metallic and ceramic phases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	from fuel /cladding /structure interactions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	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eg. (U,Zr)O</a:t>
            </a:r>
            <a:r>
              <a:rPr lang="en-GB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 phases, (Fe,Ni)-Zr-U oxides, Ni-Fe-Sn metal,</a:t>
            </a:r>
          </a:p>
          <a:p>
            <a:pPr>
              <a:spcBef>
                <a:spcPct val="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</a:rPr>
              <a:t>		Ni,Fe partially oxidised  nodules, &amp; occasional Ag metal nodules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 descr="KTGpaperfig2TMI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731963"/>
            <a:ext cx="4283075" cy="29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0691" name="Picture 3" descr="KTGpaperfig3TMI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1798638"/>
            <a:ext cx="4046537" cy="28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973138" y="4905375"/>
            <a:ext cx="4391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u="sng">
                <a:latin typeface="Arial" charset="0"/>
              </a:rPr>
              <a:t>Core bore rock G12-P9-B</a:t>
            </a:r>
            <a:r>
              <a:rPr lang="en-GB" sz="1400">
                <a:latin typeface="Arial" charset="0"/>
              </a:rPr>
              <a:t>- 1000x </a:t>
            </a:r>
          </a:p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Back-scattered image showing dense (U-rich) and less dense (Zr-rich) and light (Fe,Ni,Cr-rich) phases in the fully molten rock</a:t>
            </a:r>
          </a:p>
        </p:txBody>
      </p:sp>
      <p:grpSp>
        <p:nvGrpSpPr>
          <p:cNvPr id="370693" name="Group 5"/>
          <p:cNvGrpSpPr>
            <a:grpSpLocks/>
          </p:cNvGrpSpPr>
          <p:nvPr/>
        </p:nvGrpSpPr>
        <p:grpSpPr bwMode="auto">
          <a:xfrm>
            <a:off x="3159125" y="1276350"/>
            <a:ext cx="1425575" cy="1162050"/>
            <a:chOff x="1459" y="928"/>
            <a:chExt cx="829" cy="732"/>
          </a:xfrm>
        </p:grpSpPr>
        <p:sp>
          <p:nvSpPr>
            <p:cNvPr id="370694" name="Text Box 6"/>
            <p:cNvSpPr txBox="1">
              <a:spLocks noChangeArrowheads="1"/>
            </p:cNvSpPr>
            <p:nvPr/>
          </p:nvSpPr>
          <p:spPr bwMode="auto">
            <a:xfrm>
              <a:off x="1459" y="928"/>
              <a:ext cx="829" cy="19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Zr-rich phase</a:t>
              </a:r>
            </a:p>
          </p:txBody>
        </p:sp>
        <p:sp>
          <p:nvSpPr>
            <p:cNvPr id="370695" name="Line 7"/>
            <p:cNvSpPr>
              <a:spLocks noChangeShapeType="1"/>
            </p:cNvSpPr>
            <p:nvPr/>
          </p:nvSpPr>
          <p:spPr bwMode="auto">
            <a:xfrm>
              <a:off x="1986" y="1113"/>
              <a:ext cx="183" cy="547"/>
            </a:xfrm>
            <a:prstGeom prst="line">
              <a:avLst/>
            </a:prstGeom>
            <a:noFill/>
            <a:ln w="19050">
              <a:solidFill>
                <a:srgbClr val="CC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70696" name="Group 8"/>
          <p:cNvGrpSpPr>
            <a:grpSpLocks/>
          </p:cNvGrpSpPr>
          <p:nvPr/>
        </p:nvGrpSpPr>
        <p:grpSpPr bwMode="auto">
          <a:xfrm>
            <a:off x="644525" y="1657350"/>
            <a:ext cx="2443163" cy="1162050"/>
            <a:chOff x="-3" y="1168"/>
            <a:chExt cx="1420" cy="732"/>
          </a:xfrm>
        </p:grpSpPr>
        <p:sp>
          <p:nvSpPr>
            <p:cNvPr id="370697" name="Text Box 9"/>
            <p:cNvSpPr txBox="1">
              <a:spLocks noChangeArrowheads="1"/>
            </p:cNvSpPr>
            <p:nvPr/>
          </p:nvSpPr>
          <p:spPr bwMode="auto">
            <a:xfrm>
              <a:off x="-3" y="1168"/>
              <a:ext cx="749" cy="39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ferrous-rich</a:t>
              </a:r>
            </a:p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 phase</a:t>
              </a:r>
            </a:p>
          </p:txBody>
        </p:sp>
        <p:sp>
          <p:nvSpPr>
            <p:cNvPr id="370698" name="Line 10"/>
            <p:cNvSpPr>
              <a:spLocks noChangeShapeType="1"/>
            </p:cNvSpPr>
            <p:nvPr/>
          </p:nvSpPr>
          <p:spPr bwMode="auto">
            <a:xfrm>
              <a:off x="706" y="1430"/>
              <a:ext cx="711" cy="470"/>
            </a:xfrm>
            <a:prstGeom prst="line">
              <a:avLst/>
            </a:prstGeom>
            <a:noFill/>
            <a:ln w="19050">
              <a:solidFill>
                <a:srgbClr val="CC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5097463" y="4914900"/>
            <a:ext cx="4646612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u="sng">
                <a:latin typeface="Arial" charset="0"/>
              </a:rPr>
              <a:t>Agglomerate crust O7-P4-EA</a:t>
            </a:r>
            <a:endParaRPr lang="en-GB" sz="140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 Fe-Ni nodules wtith pure Fe metallic core (lighter centres) surrounded by Fe-Ni oxide crust (darker zones) due to preferential oxidation (BEI-1000x)</a:t>
            </a:r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4173538" y="346075"/>
            <a:ext cx="30130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Arial" charset="0"/>
              </a:rPr>
              <a:t>TMI -2 Sample Analysis</a:t>
            </a:r>
          </a:p>
        </p:txBody>
      </p:sp>
      <p:grpSp>
        <p:nvGrpSpPr>
          <p:cNvPr id="370701" name="Group 13"/>
          <p:cNvGrpSpPr>
            <a:grpSpLocks/>
          </p:cNvGrpSpPr>
          <p:nvPr/>
        </p:nvGrpSpPr>
        <p:grpSpPr bwMode="auto">
          <a:xfrm>
            <a:off x="1512888" y="1276350"/>
            <a:ext cx="1892300" cy="857250"/>
            <a:chOff x="502" y="928"/>
            <a:chExt cx="1100" cy="540"/>
          </a:xfrm>
        </p:grpSpPr>
        <p:sp>
          <p:nvSpPr>
            <p:cNvPr id="370702" name="Text Box 14"/>
            <p:cNvSpPr txBox="1">
              <a:spLocks noChangeArrowheads="1"/>
            </p:cNvSpPr>
            <p:nvPr/>
          </p:nvSpPr>
          <p:spPr bwMode="auto">
            <a:xfrm>
              <a:off x="502" y="928"/>
              <a:ext cx="804" cy="204"/>
            </a:xfrm>
            <a:prstGeom prst="rect">
              <a:avLst/>
            </a:prstGeom>
            <a:solidFill>
              <a:srgbClr val="CCFFCC"/>
            </a:solidFill>
            <a:ln w="19050">
              <a:solidFill>
                <a:srgbClr val="CCFF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U-rich phase</a:t>
              </a:r>
            </a:p>
          </p:txBody>
        </p:sp>
        <p:sp>
          <p:nvSpPr>
            <p:cNvPr id="370703" name="Line 15"/>
            <p:cNvSpPr>
              <a:spLocks noChangeShapeType="1"/>
            </p:cNvSpPr>
            <p:nvPr/>
          </p:nvSpPr>
          <p:spPr bwMode="auto">
            <a:xfrm>
              <a:off x="1295" y="1132"/>
              <a:ext cx="307" cy="336"/>
            </a:xfrm>
            <a:prstGeom prst="line">
              <a:avLst/>
            </a:prstGeom>
            <a:noFill/>
            <a:ln w="19050">
              <a:solidFill>
                <a:srgbClr val="CCFF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3438525" y="317500"/>
            <a:ext cx="30130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Arial" charset="0"/>
              </a:rPr>
              <a:t>TMI -2 Sample Analysis</a:t>
            </a:r>
          </a:p>
        </p:txBody>
      </p:sp>
      <p:pic>
        <p:nvPicPr>
          <p:cNvPr id="371715" name="Picture 3" descr="KTGpaperfig4aTMI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1214438"/>
            <a:ext cx="4662487" cy="32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1716" name="Picture 4" descr="KTGpaperfig4TMI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98563"/>
            <a:ext cx="3170238" cy="40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5316538" y="5295900"/>
            <a:ext cx="2930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Debris H8-7-5-1 located on the upper agglomerate  (40x)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857250" y="5335588"/>
            <a:ext cx="2925763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Macroscopic photo of various</a:t>
            </a:r>
          </a:p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 debris pieces (approx. 5x)</a:t>
            </a:r>
          </a:p>
        </p:txBody>
      </p:sp>
      <p:sp>
        <p:nvSpPr>
          <p:cNvPr id="371719" name="Text Box 7"/>
          <p:cNvSpPr txBox="1">
            <a:spLocks noChangeArrowheads="1"/>
          </p:cNvSpPr>
          <p:nvPr/>
        </p:nvSpPr>
        <p:spPr bwMode="auto">
          <a:xfrm>
            <a:off x="8489950" y="1041400"/>
            <a:ext cx="1090613" cy="739775"/>
          </a:xfrm>
          <a:prstGeom prst="rect">
            <a:avLst/>
          </a:prstGeom>
          <a:solidFill>
            <a:srgbClr val="C0FF91"/>
          </a:solidFill>
          <a:ln w="9525">
            <a:solidFill>
              <a:srgbClr val="C0FF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White pieces are UO</a:t>
            </a:r>
            <a:r>
              <a:rPr lang="en-GB" sz="1400" baseline="-25000">
                <a:latin typeface="Arial" charset="0"/>
              </a:rPr>
              <a:t>2</a:t>
            </a:r>
            <a:r>
              <a:rPr lang="en-GB" sz="1400">
                <a:latin typeface="Arial" charset="0"/>
              </a:rPr>
              <a:t> </a:t>
            </a:r>
          </a:p>
        </p:txBody>
      </p:sp>
      <p:sp>
        <p:nvSpPr>
          <p:cNvPr id="371720" name="Line 8"/>
          <p:cNvSpPr>
            <a:spLocks noChangeShapeType="1"/>
          </p:cNvSpPr>
          <p:nvPr/>
        </p:nvSpPr>
        <p:spPr bwMode="auto">
          <a:xfrm flipH="1">
            <a:off x="5627688" y="1766888"/>
            <a:ext cx="2838450" cy="138112"/>
          </a:xfrm>
          <a:prstGeom prst="line">
            <a:avLst/>
          </a:prstGeom>
          <a:noFill/>
          <a:ln w="19050">
            <a:solidFill>
              <a:srgbClr val="C0FF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 flipH="1">
            <a:off x="8093075" y="1770063"/>
            <a:ext cx="388938" cy="265112"/>
          </a:xfrm>
          <a:prstGeom prst="line">
            <a:avLst/>
          </a:prstGeom>
          <a:noFill/>
          <a:ln w="19050">
            <a:solidFill>
              <a:srgbClr val="C0FF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 flipH="1">
            <a:off x="8032750" y="1773238"/>
            <a:ext cx="450850" cy="795337"/>
          </a:xfrm>
          <a:prstGeom prst="line">
            <a:avLst/>
          </a:prstGeom>
          <a:noFill/>
          <a:ln w="19050">
            <a:solidFill>
              <a:srgbClr val="C0FF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>
            <a:off x="8499475" y="1774825"/>
            <a:ext cx="225425" cy="1038225"/>
          </a:xfrm>
          <a:prstGeom prst="line">
            <a:avLst/>
          </a:prstGeom>
          <a:noFill/>
          <a:ln w="19050">
            <a:solidFill>
              <a:srgbClr val="C0FF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 flipV="1">
            <a:off x="6140450" y="3406775"/>
            <a:ext cx="376238" cy="782638"/>
          </a:xfrm>
          <a:prstGeom prst="line">
            <a:avLst/>
          </a:prstGeom>
          <a:noFill/>
          <a:ln w="28575">
            <a:solidFill>
              <a:srgbClr val="C0FF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5" name="Text Box 13"/>
          <p:cNvSpPr txBox="1">
            <a:spLocks noChangeArrowheads="1"/>
          </p:cNvSpPr>
          <p:nvPr/>
        </p:nvSpPr>
        <p:spPr bwMode="auto">
          <a:xfrm>
            <a:off x="5516563" y="4167188"/>
            <a:ext cx="1425575" cy="942975"/>
          </a:xfrm>
          <a:prstGeom prst="rect">
            <a:avLst/>
          </a:prstGeom>
          <a:solidFill>
            <a:srgbClr val="C0FF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Long grey piece is zircaloy-UO</a:t>
            </a:r>
            <a:r>
              <a:rPr lang="en-GB" sz="1400" baseline="-25000">
                <a:latin typeface="Arial" charset="0"/>
              </a:rPr>
              <a:t>2 </a:t>
            </a:r>
            <a:r>
              <a:rPr lang="en-GB" sz="1400">
                <a:latin typeface="Arial" charset="0"/>
              </a:rPr>
              <a:t>mixture</a:t>
            </a:r>
          </a:p>
        </p:txBody>
      </p:sp>
      <p:sp>
        <p:nvSpPr>
          <p:cNvPr id="371726" name="Text Box 14"/>
          <p:cNvSpPr txBox="1">
            <a:spLocks noChangeArrowheads="1"/>
          </p:cNvSpPr>
          <p:nvPr/>
        </p:nvSpPr>
        <p:spPr bwMode="auto">
          <a:xfrm>
            <a:off x="7912100" y="3106738"/>
            <a:ext cx="1993900" cy="942975"/>
          </a:xfrm>
          <a:prstGeom prst="rect">
            <a:avLst/>
          </a:prstGeom>
          <a:solidFill>
            <a:srgbClr val="C0FF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Arial" charset="0"/>
              </a:rPr>
              <a:t>banded structure is zircaloy interacted with steels or Ni-based alloys</a:t>
            </a:r>
          </a:p>
        </p:txBody>
      </p:sp>
      <p:sp>
        <p:nvSpPr>
          <p:cNvPr id="371727" name="Line 15"/>
          <p:cNvSpPr>
            <a:spLocks noChangeShapeType="1"/>
          </p:cNvSpPr>
          <p:nvPr/>
        </p:nvSpPr>
        <p:spPr bwMode="auto">
          <a:xfrm flipH="1" flipV="1">
            <a:off x="6540500" y="2297113"/>
            <a:ext cx="1389063" cy="1260475"/>
          </a:xfrm>
          <a:prstGeom prst="line">
            <a:avLst/>
          </a:prstGeom>
          <a:noFill/>
          <a:ln w="19050">
            <a:solidFill>
              <a:srgbClr val="C0FF9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1179513" y="2430463"/>
            <a:ext cx="170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 b="0">
              <a:latin typeface="Arial" charset="0"/>
            </a:endParaRP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571500" y="904875"/>
            <a:ext cx="93345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8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defTabSz="288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88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88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889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88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88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88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88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600">
              <a:latin typeface="Arial" charset="0"/>
            </a:endParaRPr>
          </a:p>
          <a:p>
            <a:r>
              <a:rPr lang="en-GB" sz="1600" u="sng">
                <a:latin typeface="Arial" charset="0"/>
              </a:rPr>
              <a:t>TESTS</a:t>
            </a:r>
          </a:p>
          <a:p>
            <a:pPr lvl="1">
              <a:buFontTx/>
              <a:buChar char="•"/>
            </a:pPr>
            <a:r>
              <a:rPr lang="en-GB" sz="1600">
                <a:latin typeface="Arial" charset="0"/>
              </a:rPr>
              <a:t> FPT0: (base-line test) degradation of a trace-irradiated, 20 x 1m fuel rod 	bundle under a steam atmosphere (Dec ‘93). </a:t>
            </a:r>
          </a:p>
          <a:p>
            <a:pPr lvl="1">
              <a:buFontTx/>
              <a:buChar char="•"/>
            </a:pPr>
            <a:r>
              <a:rPr lang="en-GB" sz="1600">
                <a:latin typeface="Arial" charset="0"/>
              </a:rPr>
              <a:t> FPT1: degradation of irradiated fuel rods (23 GWd/tU*) under steam (July ‘96).</a:t>
            </a:r>
          </a:p>
          <a:p>
            <a:pPr lvl="1">
              <a:buFontTx/>
              <a:buChar char="•"/>
            </a:pPr>
            <a:r>
              <a:rPr lang="en-GB" sz="1600">
                <a:latin typeface="Arial" charset="0"/>
              </a:rPr>
              <a:t> FPT4: examination of the late stages of an accident - steam  degradation of a 						debris bed of pieces of irradiated fuel (33 GWd/tU*) and oxidised  cladding. </a:t>
            </a:r>
          </a:p>
          <a:p>
            <a:pPr lvl="1"/>
            <a:r>
              <a:rPr lang="en-GB" sz="1600">
                <a:latin typeface="Arial" charset="0"/>
              </a:rPr>
              <a:t>			Low volatile fission products were particularly investigated (July ‘99).</a:t>
            </a:r>
          </a:p>
          <a:p>
            <a:pPr lvl="1">
              <a:buFontTx/>
              <a:buChar char="•"/>
            </a:pPr>
            <a:r>
              <a:rPr lang="en-GB" sz="1600">
                <a:latin typeface="Arial" charset="0"/>
              </a:rPr>
              <a:t> FPT2: degradation of irradiated fuel bundle (35 GWd/tU*) with a period of low 						steam flow, to see the effect of reducing conditions (Oct. 2000).</a:t>
            </a:r>
          </a:p>
          <a:p>
            <a:pPr lvl="1">
              <a:buFontTx/>
              <a:buChar char="•"/>
            </a:pPr>
            <a:r>
              <a:rPr lang="en-GB" sz="1600">
                <a:latin typeface="Arial" charset="0"/>
              </a:rPr>
              <a:t> FPT3: degradation of irradiated fuel bundle with B</a:t>
            </a:r>
            <a:r>
              <a:rPr lang="en-GB" sz="1600" baseline="-25000">
                <a:latin typeface="Arial" charset="0"/>
              </a:rPr>
              <a:t>4</a:t>
            </a:r>
            <a:r>
              <a:rPr lang="en-GB" sz="1600">
                <a:latin typeface="Arial" charset="0"/>
              </a:rPr>
              <a:t>C absorber present in the 						reactor (compared to Ag- In- Cd for previous tests) - (Oct 2004).</a:t>
            </a:r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4010025" y="180975"/>
            <a:ext cx="16351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>
                <a:latin typeface="Arial" charset="0"/>
              </a:rPr>
              <a:t>Phebus PF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511175" y="4175125"/>
            <a:ext cx="78851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 indent="-685800">
              <a:spcBef>
                <a:spcPct val="0"/>
              </a:spcBef>
            </a:pPr>
            <a:r>
              <a:rPr lang="en-GB" u="sng">
                <a:latin typeface="Arial" charset="0"/>
              </a:rPr>
              <a:t>ITU’s contributions:</a:t>
            </a:r>
            <a:r>
              <a:rPr lang="en-GB">
                <a:latin typeface="Arial" charset="0"/>
              </a:rPr>
              <a:t> </a:t>
            </a:r>
          </a:p>
          <a:p>
            <a:pPr lvl="2" indent="-685800">
              <a:spcBef>
                <a:spcPct val="0"/>
              </a:spcBef>
            </a:pPr>
            <a:r>
              <a:rPr lang="en-GB">
                <a:latin typeface="Arial" charset="0"/>
              </a:rPr>
              <a:t>i)	sectioning of degraded bundle</a:t>
            </a:r>
          </a:p>
          <a:p>
            <a:pPr lvl="2" indent="-685800">
              <a:spcBef>
                <a:spcPct val="0"/>
              </a:spcBef>
            </a:pPr>
            <a:r>
              <a:rPr lang="en-GB">
                <a:latin typeface="Arial" charset="0"/>
              </a:rPr>
              <a:t>ii)	microscopic examination &amp; analysis of phases at selected points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	to establish the principal interactions.</a:t>
            </a:r>
          </a:p>
          <a:p>
            <a:pPr>
              <a:spcBef>
                <a:spcPct val="0"/>
              </a:spcBef>
            </a:pPr>
            <a:r>
              <a:rPr lang="en-GB">
                <a:latin typeface="Arial" charset="0"/>
              </a:rPr>
              <a:t>  iii)	examination of fission product samples from filters of primary circuits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6907213" y="2470150"/>
            <a:ext cx="2968625" cy="3106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spcBef>
                <a:spcPct val="0"/>
              </a:spcBef>
            </a:pPr>
            <a:r>
              <a:rPr lang="en-GB" sz="1300">
                <a:latin typeface="Arial" charset="0"/>
              </a:rPr>
              <a:t>False colour tomography of FPT0,  FPT1 &amp; FPT2 bundles showing the  formation of dense molten pools (red) at 1/4 height with central cavities (black) above them.</a:t>
            </a:r>
          </a:p>
          <a:p>
            <a:pPr>
              <a:spcBef>
                <a:spcPct val="0"/>
              </a:spcBef>
            </a:pPr>
            <a:endParaRPr lang="en-GB" sz="130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GB" sz="130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 sz="1300">
                <a:latin typeface="Arial" charset="0"/>
              </a:rPr>
              <a:t>Note greater attack in FPT2 (reducing conditions) than in FPT1 (oxidising conditions)</a:t>
            </a:r>
          </a:p>
          <a:p>
            <a:pPr>
              <a:spcBef>
                <a:spcPct val="0"/>
              </a:spcBef>
            </a:pPr>
            <a:endParaRPr lang="en-GB" sz="1400">
              <a:latin typeface="Arial" charset="0"/>
            </a:endParaRPr>
          </a:p>
          <a:p>
            <a:pPr>
              <a:spcBef>
                <a:spcPct val="0"/>
              </a:spcBef>
            </a:pPr>
            <a:endParaRPr lang="en-GB" sz="140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 sz="1300">
                <a:latin typeface="Arial" charset="0"/>
              </a:rPr>
              <a:t>In FPT0 the initial degradation was greater than in next 2 tests</a:t>
            </a:r>
          </a:p>
        </p:txBody>
      </p:sp>
      <p:grpSp>
        <p:nvGrpSpPr>
          <p:cNvPr id="373763" name="Group 3"/>
          <p:cNvGrpSpPr>
            <a:grpSpLocks/>
          </p:cNvGrpSpPr>
          <p:nvPr/>
        </p:nvGrpSpPr>
        <p:grpSpPr bwMode="auto">
          <a:xfrm>
            <a:off x="581025" y="519113"/>
            <a:ext cx="5529263" cy="6146800"/>
            <a:chOff x="337" y="375"/>
            <a:chExt cx="3684" cy="4087"/>
          </a:xfrm>
        </p:grpSpPr>
        <p:pic>
          <p:nvPicPr>
            <p:cNvPr id="37376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" y="385"/>
              <a:ext cx="2917" cy="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3765" name="Picture 5" descr="FPT2-full-tom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375"/>
              <a:ext cx="960" cy="4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3766" name="Text Box 6"/>
            <p:cNvSpPr txBox="1">
              <a:spLocks noChangeArrowheads="1"/>
            </p:cNvSpPr>
            <p:nvPr/>
          </p:nvSpPr>
          <p:spPr bwMode="auto">
            <a:xfrm>
              <a:off x="2681" y="1466"/>
              <a:ext cx="522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4070" tIns="62035" rIns="124070" bIns="62035">
              <a:spAutoFit/>
            </a:bodyPr>
            <a:lstStyle>
              <a:lvl1pPr defTabSz="8255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12750" defTabSz="8255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25500" defTabSz="8255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38250" defTabSz="8255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51000" defTabSz="8255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1082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654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022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798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GB" sz="1000">
                  <a:latin typeface="Arial" charset="0"/>
                </a:rPr>
                <a:t>c) FPT2</a:t>
              </a:r>
              <a:endParaRPr lang="en-GB" sz="900">
                <a:latin typeface="Arial" charset="0"/>
              </a:endParaRPr>
            </a:p>
          </p:txBody>
        </p:sp>
      </p:grpSp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2576513" y="71438"/>
            <a:ext cx="64976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algn="ctr" defTabSz="873125">
              <a:spcBef>
                <a:spcPct val="0"/>
              </a:spcBef>
            </a:pPr>
            <a:r>
              <a:rPr lang="en-GB" sz="2200">
                <a:solidFill>
                  <a:srgbClr val="000099"/>
                </a:solidFill>
                <a:latin typeface="Arial" charset="0"/>
              </a:rPr>
              <a:t>Phebus: Post Irradiation Examination (PIE)</a:t>
            </a:r>
            <a:endParaRPr lang="en-US" sz="25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73768" name="Text Box 8"/>
          <p:cNvSpPr txBox="1">
            <a:spLocks noChangeArrowheads="1"/>
          </p:cNvSpPr>
          <p:nvPr/>
        </p:nvSpPr>
        <p:spPr bwMode="auto">
          <a:xfrm>
            <a:off x="5926138" y="1454150"/>
            <a:ext cx="1192212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589" tIns="41294" rIns="82589" bIns="41294">
            <a:spAutoFit/>
          </a:bodyPr>
          <a:lstStyle>
            <a:lvl1pPr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2750"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5500"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8250"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1000"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082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654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22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98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600" b="0"/>
              <a:t>Degraded upper bundle</a:t>
            </a: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5964238" y="3190875"/>
            <a:ext cx="115411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589" tIns="41294" rIns="82589" bIns="41294">
            <a:spAutoFit/>
          </a:bodyPr>
          <a:lstStyle>
            <a:lvl1pPr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2750"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5500"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8250"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1000"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082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654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22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98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600" b="0"/>
              <a:t>Central Cavity</a:t>
            </a:r>
          </a:p>
        </p:txBody>
      </p:sp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5964238" y="4794250"/>
            <a:ext cx="10842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589" tIns="41294" rIns="82589" bIns="41294">
            <a:spAutoFit/>
          </a:bodyPr>
          <a:lstStyle>
            <a:lvl1pPr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2750"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5500"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8250"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1000" defTabSz="825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082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654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226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9800" defTabSz="825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600" b="0"/>
              <a:t>Corium pool</a:t>
            </a:r>
          </a:p>
        </p:txBody>
      </p:sp>
      <p:sp>
        <p:nvSpPr>
          <p:cNvPr id="373771" name="Line 11"/>
          <p:cNvSpPr>
            <a:spLocks noChangeShapeType="1"/>
          </p:cNvSpPr>
          <p:nvPr/>
        </p:nvSpPr>
        <p:spPr bwMode="auto">
          <a:xfrm flipH="1">
            <a:off x="5326063" y="5008563"/>
            <a:ext cx="841375" cy="1317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2" name="Line 12"/>
          <p:cNvSpPr>
            <a:spLocks noChangeShapeType="1"/>
          </p:cNvSpPr>
          <p:nvPr/>
        </p:nvSpPr>
        <p:spPr bwMode="auto">
          <a:xfrm flipH="1">
            <a:off x="5326063" y="3390900"/>
            <a:ext cx="841375" cy="1333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H="1">
            <a:off x="5326063" y="1860550"/>
            <a:ext cx="841375" cy="13176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4" name="Rectangle 14"/>
          <p:cNvSpPr>
            <a:spLocks noChangeArrowheads="1"/>
          </p:cNvSpPr>
          <p:nvPr/>
        </p:nvSpPr>
        <p:spPr bwMode="auto">
          <a:xfrm>
            <a:off x="3810000" y="6518275"/>
            <a:ext cx="125888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589" tIns="41294" rIns="82589" bIns="41294">
            <a:spAutoFit/>
          </a:bodyPr>
          <a:lstStyle/>
          <a:p>
            <a:pPr algn="ctr" defTabSz="825500">
              <a:lnSpc>
                <a:spcPct val="85000"/>
              </a:lnSpc>
              <a:spcBef>
                <a:spcPct val="0"/>
              </a:spcBef>
            </a:pPr>
            <a:r>
              <a:rPr lang="en-GB" sz="900">
                <a:latin typeface="Arial" charset="0"/>
              </a:rPr>
              <a:t>(IRSN Cadadrache)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rc corporate template 03">
  <a:themeElements>
    <a:clrScheme name="jrc corporate template 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rc corporate template 0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667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88913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61950" marR="0" indent="-361950" algn="l" defTabSz="9667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88913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jrc corporate template 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 corporate template 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c corporate template 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 corporate template 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 corporate template 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 corporate template 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c corporate template 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Office\Templates\jrc corporate template 03.pot</Template>
  <TotalTime>0</TotalTime>
  <Words>845</Words>
  <Application>Microsoft Office PowerPoint</Application>
  <PresentationFormat>A4-Papier (210x297 mm)</PresentationFormat>
  <Paragraphs>185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Times New Roman</vt:lpstr>
      <vt:lpstr>Arial Narrow</vt:lpstr>
      <vt:lpstr>Arial</vt:lpstr>
      <vt:lpstr>ＭＳ Ｐゴシック</vt:lpstr>
      <vt:lpstr>Symbol</vt:lpstr>
      <vt:lpstr>jrc corporate template 03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cit_at_jrc.it</Manager>
  <Company>European Commission - Joint Research Centre</Company>
  <LinksUpToDate>false</LinksUpToDate>
  <SharedDoc>false</SharedDoc>
  <HyperlinkBase>http://cit-internal.jrc.it/objects.htm?cat_l3_id=570&amp;cat_l1_id=120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Slide_template_ITU.ppt</dc:title>
  <dc:subject>JRC Corporate Image Toolkit</dc:subject>
  <dc:creator>European Commission - Joint Research Centre - IEC Unit</dc:creator>
  <dc:description>© European Communities, 2007</dc:description>
  <cp:lastModifiedBy>Peters, Ursula</cp:lastModifiedBy>
  <cp:revision>232</cp:revision>
  <cp:lastPrinted>2003-10-28T09:05:55Z</cp:lastPrinted>
  <dcterms:created xsi:type="dcterms:W3CDTF">2003-09-26T09:39:28Z</dcterms:created>
  <dcterms:modified xsi:type="dcterms:W3CDTF">2012-10-15T10:37:10Z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Impact of Fukushima on Future Severe Nuclear Accident Research.</vt:lpwstr>
  </property>
</Properties>
</file>