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9" r:id="rId3"/>
    <p:sldId id="335" r:id="rId4"/>
    <p:sldId id="336" r:id="rId5"/>
    <p:sldId id="285" r:id="rId6"/>
    <p:sldId id="314" r:id="rId7"/>
    <p:sldId id="337" r:id="rId8"/>
  </p:sldIdLst>
  <p:sldSz cx="9144000" cy="6858000" type="screen4x3"/>
  <p:notesSz cx="9926638" cy="679767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80"/>
    <a:srgbClr val="008000"/>
    <a:srgbClr val="009900"/>
    <a:srgbClr val="990000"/>
    <a:srgbClr val="FFFF99"/>
    <a:srgbClr val="FFFF00"/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1" autoAdjust="0"/>
    <p:restoredTop sz="94700" autoAdjust="0"/>
  </p:normalViewPr>
  <p:slideViewPr>
    <p:cSldViewPr snapToGrid="0">
      <p:cViewPr>
        <p:scale>
          <a:sx n="91" d="100"/>
          <a:sy n="91" d="100"/>
        </p:scale>
        <p:origin x="-1186" y="-29"/>
      </p:cViewPr>
      <p:guideLst>
        <p:guide orient="horz" pos="3235"/>
        <p:guide pos="62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90" y="-114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b="0">
                <a:latin typeface="Times New Roman CYR" charset="-52"/>
              </a:defRPr>
            </a:lvl1pPr>
          </a:lstStyle>
          <a:p>
            <a:fld id="{12A06B62-B8D6-4CCD-85CF-494A95DC8FCD}" type="datetime1">
              <a:rPr lang="ru-RU"/>
              <a:pPr/>
              <a:t>18.10.2012</a:t>
            </a:fld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465888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b="0">
                <a:latin typeface="Times New Roman CYR" charset="-52"/>
              </a:defRPr>
            </a:lvl1pPr>
          </a:lstStyle>
          <a:p>
            <a:fld id="{ABB1936A-201E-4753-BCF3-5BDAB9CE7F5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243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389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3263900" y="511175"/>
            <a:ext cx="3397250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88" tIns="45944" rIns="91888" bIns="45944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71838" y="530225"/>
            <a:ext cx="3392487" cy="25447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233738"/>
            <a:ext cx="7278688" cy="3071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2" rIns="92601" bIns="46302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C5DCCF-8950-4306-B0E5-F83511966FE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803060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6ECABF-EEE6-4FC7-84A9-2B91D389F3C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600802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9E9CF0-98F3-4018-B5F5-EEC4CB6F85D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66595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FFF86E-760C-4505-B605-72C0C529FFB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80391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7B6D3D-15CC-4355-B13E-F41A56A49D9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47068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44DB33-7C73-4889-8DF2-476C9D4798E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183525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4C11D0-E970-4793-8B66-9A6413DCFE3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46706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E859A7-FC73-4BEB-8080-77B4C9228BC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11114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FC83F-BADB-47C0-87C9-C2A6D85811F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37638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39A848-8C85-4E4B-8540-49874B79762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645148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BF1C23-D6D3-43EB-844F-81EF3300DC4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66424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</a:defRPr>
            </a:lvl1pPr>
          </a:lstStyle>
          <a:p>
            <a:fld id="{DB2044CA-DAFB-4CD4-8CEE-AEC9F5A8002C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251575" y="6259513"/>
            <a:ext cx="156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defTabSz="762000"/>
            <a:r>
              <a:rPr lang="en-US" sz="1400">
                <a:solidFill>
                  <a:srgbClr val="000099"/>
                </a:solidFill>
              </a:rPr>
              <a:t>Saint-Petersburg, Russia</a:t>
            </a:r>
            <a:br>
              <a:rPr lang="en-US" sz="1400">
                <a:solidFill>
                  <a:srgbClr val="000099"/>
                </a:solidFill>
              </a:rPr>
            </a:br>
            <a:r>
              <a:rPr lang="en-US" sz="1400">
                <a:solidFill>
                  <a:srgbClr val="000099"/>
                </a:solidFill>
              </a:rPr>
              <a:t>July 10, 2008</a:t>
            </a:r>
            <a:endParaRPr lang="en-GB" sz="1400">
              <a:solidFill>
                <a:srgbClr val="0000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/>
          <p:cNvPicPr>
            <a:picLocks noGrp="1"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863" y="1957388"/>
            <a:ext cx="8550275" cy="1143000"/>
          </a:xfrm>
        </p:spPr>
        <p:txBody>
          <a:bodyPr/>
          <a:lstStyle/>
          <a:p>
            <a:r>
              <a:rPr lang="en-GB"/>
              <a:t>The publications of CORPHAD project results</a:t>
            </a:r>
            <a:r>
              <a:rPr lang="en-US"/>
              <a:t> </a:t>
            </a: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860925" y="0"/>
            <a:ext cx="4035425" cy="939800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n-GB"/>
                <a:t> </a:t>
              </a:r>
              <a:r>
                <a:rPr lang="en-US"/>
                <a:t>ISTC</a:t>
              </a:r>
              <a:r>
                <a:rPr lang="en-GB"/>
                <a:t> </a:t>
              </a:r>
              <a:r>
                <a:rPr lang="en-US"/>
                <a:t>PRECOS</a:t>
              </a:r>
              <a:r>
                <a:rPr lang="en-GB"/>
                <a:t> Project</a:t>
              </a:r>
              <a:endParaRPr lang="en-US"/>
            </a:p>
            <a:p>
              <a:pPr algn="l"/>
              <a:r>
                <a:rPr lang="en-US"/>
                <a:t>#3813</a:t>
              </a:r>
              <a:endParaRPr lang="en-GB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0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n-US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/>
                <a:t>Research</a:t>
              </a:r>
              <a:r>
                <a:rPr lang="en-US"/>
                <a:t> </a:t>
              </a:r>
              <a:r>
                <a:rPr lang="en-GB"/>
                <a:t>Institute</a:t>
              </a:r>
              <a:r>
                <a:rPr lang="en-US"/>
                <a:t> of Technology</a:t>
              </a:r>
              <a:endParaRPr lang="en-GB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476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2338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 Unicode MS" pitchFamily="34" charset="-128"/>
              </a:rPr>
              <a:t>1</a:t>
            </a:r>
            <a:r>
              <a:rPr lang="en-US" sz="2000" baseline="30000">
                <a:solidFill>
                  <a:srgbClr val="000099"/>
                </a:solidFill>
                <a:latin typeface="Arial Unicode MS" pitchFamily="34" charset="-128"/>
              </a:rPr>
              <a:t>st</a:t>
            </a:r>
            <a:r>
              <a:rPr lang="en-US" sz="2000">
                <a:solidFill>
                  <a:srgbClr val="000099"/>
                </a:solidFill>
                <a:latin typeface="Arial Unicode MS" pitchFamily="34" charset="-128"/>
              </a:rPr>
              <a:t> </a:t>
            </a:r>
            <a:r>
              <a:rPr lang="en-GB" sz="2000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 sz="2000">
                <a:solidFill>
                  <a:srgbClr val="000099"/>
                </a:solidFill>
                <a:latin typeface="Arial Unicode MS" pitchFamily="34" charset="-128"/>
              </a:rPr>
              <a:t> </a:t>
            </a:r>
            <a:r>
              <a:rPr lang="en-GB" sz="2000">
                <a:solidFill>
                  <a:srgbClr val="000099"/>
                </a:solidFill>
                <a:latin typeface="Arial Unicode MS" pitchFamily="34" charset="-128"/>
              </a:rPr>
              <a:t>Meeting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solidFill>
                  <a:srgbClr val="000099"/>
                </a:solidFill>
              </a:rPr>
              <a:t>(Presented by Larisa Mezentseva)</a:t>
            </a: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6EFE2C-4EBB-44EE-B9FD-54A2429A6215}" type="slidenum">
              <a:rPr lang="en-GB"/>
              <a:pPr/>
              <a:t>2</a:t>
            </a:fld>
            <a:endParaRPr lang="en-GB"/>
          </a:p>
        </p:txBody>
      </p:sp>
      <p:pic>
        <p:nvPicPr>
          <p:cNvPr id="4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Already published work</a:t>
            </a:r>
            <a:r>
              <a:rPr lang="en-US"/>
              <a:t>s</a:t>
            </a:r>
            <a:r>
              <a:rPr lang="en-GB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GB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477838" y="1055688"/>
            <a:ext cx="8450262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rgbClr val="000099"/>
                </a:solidFill>
              </a:rPr>
              <a:t>Bechta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Krushinov E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Almjashev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I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Vitol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A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Mezentseva L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Petrov Yu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Lopukh D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Khabensky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Barrachin M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Hellmann S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Froment K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Fischer M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Tromm W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Bottomley D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Defoort F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Gusarov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Phase diagram of the ZrO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ru-RU">
                <a:solidFill>
                  <a:srgbClr val="000099"/>
                </a:solidFill>
              </a:rPr>
              <a:t>–</a:t>
            </a:r>
            <a:r>
              <a:rPr lang="en-US">
                <a:solidFill>
                  <a:srgbClr val="000099"/>
                </a:solidFill>
              </a:rPr>
              <a:t>FeO system</a:t>
            </a:r>
            <a:r>
              <a:rPr lang="ru-RU">
                <a:solidFill>
                  <a:srgbClr val="000099"/>
                </a:solidFill>
              </a:rPr>
              <a:t>. // </a:t>
            </a:r>
            <a:r>
              <a:rPr lang="en-US">
                <a:solidFill>
                  <a:srgbClr val="000099"/>
                </a:solidFill>
              </a:rPr>
              <a:t>J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Nucl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Mater</a:t>
            </a:r>
            <a:r>
              <a:rPr lang="ru-RU">
                <a:solidFill>
                  <a:srgbClr val="000099"/>
                </a:solidFill>
              </a:rPr>
              <a:t>. 2006. V 348. N 1–2. 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 114–121. </a:t>
            </a:r>
            <a:endParaRPr lang="en-US">
              <a:solidFill>
                <a:srgbClr val="000099"/>
              </a:solidFill>
            </a:endParaRPr>
          </a:p>
          <a:p>
            <a:pPr marL="457200" indent="-457200" algn="l">
              <a:buFontTx/>
              <a:buAutoNum type="arabicPeriod"/>
            </a:pPr>
            <a:endParaRPr lang="en-US">
              <a:solidFill>
                <a:srgbClr val="000099"/>
              </a:solidFill>
            </a:endParaRPr>
          </a:p>
          <a:p>
            <a:pPr marL="457200" indent="-457200" algn="l"/>
            <a:r>
              <a:rPr lang="en-US">
                <a:solidFill>
                  <a:srgbClr val="000099"/>
                </a:solidFill>
              </a:rPr>
              <a:t>2.	Bechta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Krushinov E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Almjashev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I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Vitol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A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Mezentseva L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Petrov Yu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Lopukh D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Khabensky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Barrachin M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Hellmann S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Gusarov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Phase relations in the ZrO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ru-RU">
                <a:solidFill>
                  <a:srgbClr val="000099"/>
                </a:solidFill>
              </a:rPr>
              <a:t>–</a:t>
            </a:r>
            <a:r>
              <a:rPr lang="en-US">
                <a:solidFill>
                  <a:srgbClr val="000099"/>
                </a:solidFill>
              </a:rPr>
              <a:t>FeO system</a:t>
            </a:r>
            <a:r>
              <a:rPr lang="ru-RU">
                <a:solidFill>
                  <a:srgbClr val="000099"/>
                </a:solidFill>
              </a:rPr>
              <a:t>. // </a:t>
            </a:r>
            <a:r>
              <a:rPr lang="en-US">
                <a:solidFill>
                  <a:srgbClr val="000099"/>
                </a:solidFill>
              </a:rPr>
              <a:t>Rus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J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Inorg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Chem</a:t>
            </a:r>
            <a:r>
              <a:rPr lang="ru-RU">
                <a:solidFill>
                  <a:srgbClr val="000099"/>
                </a:solidFill>
              </a:rPr>
              <a:t>. 2006.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51. </a:t>
            </a:r>
            <a:r>
              <a:rPr lang="en-US">
                <a:solidFill>
                  <a:srgbClr val="000099"/>
                </a:solidFill>
              </a:rPr>
              <a:t>N</a:t>
            </a:r>
            <a:r>
              <a:rPr lang="ru-RU">
                <a:solidFill>
                  <a:srgbClr val="000099"/>
                </a:solidFill>
              </a:rPr>
              <a:t>. 2. 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325–331.</a:t>
            </a:r>
            <a:r>
              <a:rPr lang="ru-RU">
                <a:solidFill>
                  <a:srgbClr val="000099"/>
                </a:solidFill>
              </a:rPr>
              <a:t> </a:t>
            </a:r>
            <a:endParaRPr lang="en-US">
              <a:solidFill>
                <a:srgbClr val="000099"/>
              </a:solidFill>
            </a:endParaRPr>
          </a:p>
          <a:p>
            <a:pPr marL="457200" indent="-457200" algn="l">
              <a:buFontTx/>
              <a:buAutoNum type="arabicPeriod" startAt="2"/>
            </a:pPr>
            <a:endParaRPr lang="en-US">
              <a:solidFill>
                <a:srgbClr val="000099"/>
              </a:solidFill>
            </a:endParaRPr>
          </a:p>
          <a:p>
            <a:pPr marL="457200" indent="-457200" algn="l">
              <a:buFontTx/>
              <a:buAutoNum type="arabicPeriod" startAt="3"/>
            </a:pPr>
            <a:r>
              <a:rPr lang="en-US">
                <a:solidFill>
                  <a:srgbClr val="000099"/>
                </a:solidFill>
              </a:rPr>
              <a:t>L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Mezentseva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F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Popova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I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Al</a:t>
            </a:r>
            <a:r>
              <a:rPr lang="ru-RU">
                <a:solidFill>
                  <a:srgbClr val="000099"/>
                </a:solidFill>
              </a:rPr>
              <a:t>’</a:t>
            </a:r>
            <a:r>
              <a:rPr lang="en-US">
                <a:solidFill>
                  <a:srgbClr val="000099"/>
                </a:solidFill>
              </a:rPr>
              <a:t>myashev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N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A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Lomanova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L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Ugolkov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Beshta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Khabenskii</a:t>
            </a:r>
            <a:r>
              <a:rPr lang="ru-RU">
                <a:solidFill>
                  <a:srgbClr val="000099"/>
                </a:solidFill>
              </a:rPr>
              <a:t>, </a:t>
            </a:r>
            <a:r>
              <a:rPr lang="en-US">
                <a:solidFill>
                  <a:srgbClr val="000099"/>
                </a:solidFill>
              </a:rPr>
              <a:t>and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Gusarov Phase and Chemical transformations in the SiO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ru-RU">
                <a:solidFill>
                  <a:srgbClr val="000099"/>
                </a:solidFill>
              </a:rPr>
              <a:t>–</a:t>
            </a:r>
            <a:r>
              <a:rPr lang="en-US">
                <a:solidFill>
                  <a:srgbClr val="000099"/>
                </a:solidFill>
              </a:rPr>
              <a:t>Fe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en-US">
                <a:solidFill>
                  <a:srgbClr val="000099"/>
                </a:solidFill>
              </a:rPr>
              <a:t>O</a:t>
            </a:r>
            <a:r>
              <a:rPr lang="ru-RU" baseline="-25000">
                <a:solidFill>
                  <a:srgbClr val="000099"/>
                </a:solidFill>
              </a:rPr>
              <a:t>3</a:t>
            </a:r>
            <a:r>
              <a:rPr lang="ru-RU">
                <a:solidFill>
                  <a:srgbClr val="000099"/>
                </a:solidFill>
              </a:rPr>
              <a:t>(</a:t>
            </a:r>
            <a:r>
              <a:rPr lang="en-US">
                <a:solidFill>
                  <a:srgbClr val="000099"/>
                </a:solidFill>
              </a:rPr>
              <a:t>Fe</a:t>
            </a:r>
            <a:r>
              <a:rPr lang="ru-RU" baseline="-25000">
                <a:solidFill>
                  <a:srgbClr val="000099"/>
                </a:solidFill>
              </a:rPr>
              <a:t>3</a:t>
            </a:r>
            <a:r>
              <a:rPr lang="en-US">
                <a:solidFill>
                  <a:srgbClr val="000099"/>
                </a:solidFill>
              </a:rPr>
              <a:t>O</a:t>
            </a:r>
            <a:r>
              <a:rPr lang="ru-RU" baseline="-25000">
                <a:solidFill>
                  <a:srgbClr val="000099"/>
                </a:solidFill>
              </a:rPr>
              <a:t>4</a:t>
            </a:r>
            <a:r>
              <a:rPr lang="ru-RU">
                <a:solidFill>
                  <a:srgbClr val="000099"/>
                </a:solidFill>
              </a:rPr>
              <a:t>) </a:t>
            </a:r>
            <a:r>
              <a:rPr lang="en-US">
                <a:solidFill>
                  <a:srgbClr val="000099"/>
                </a:solidFill>
              </a:rPr>
              <a:t>system at various oxygen partial pressures</a:t>
            </a:r>
            <a:r>
              <a:rPr lang="ru-RU">
                <a:solidFill>
                  <a:srgbClr val="000099"/>
                </a:solidFill>
              </a:rPr>
              <a:t>. // </a:t>
            </a:r>
            <a:r>
              <a:rPr lang="en-US">
                <a:solidFill>
                  <a:srgbClr val="000099"/>
                </a:solidFill>
              </a:rPr>
              <a:t>Russian J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Inorgan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Chem</a:t>
            </a:r>
            <a:r>
              <a:rPr lang="ru-RU">
                <a:solidFill>
                  <a:srgbClr val="000099"/>
                </a:solidFill>
              </a:rPr>
              <a:t>. 2006.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51. </a:t>
            </a:r>
            <a:r>
              <a:rPr lang="en-US">
                <a:solidFill>
                  <a:srgbClr val="000099"/>
                </a:solidFill>
              </a:rPr>
              <a:t>N</a:t>
            </a:r>
            <a:r>
              <a:rPr lang="ru-RU">
                <a:solidFill>
                  <a:srgbClr val="000099"/>
                </a:solidFill>
              </a:rPr>
              <a:t> 1. 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 118–125.</a:t>
            </a:r>
          </a:p>
          <a:p>
            <a:pPr marL="457200" indent="-457200" algn="l">
              <a:buFontTx/>
              <a:buAutoNum type="arabicPeriod" startAt="3"/>
            </a:pPr>
            <a:endParaRPr lang="ru-RU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6EF84-7EAB-4BCD-B13F-7396F5C9E82C}" type="slidenum">
              <a:rPr lang="en-GB"/>
              <a:pPr/>
              <a:t>3</a:t>
            </a:fld>
            <a:endParaRPr lang="en-GB"/>
          </a:p>
        </p:txBody>
      </p:sp>
      <p:pic>
        <p:nvPicPr>
          <p:cNvPr id="4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2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Already published work</a:t>
            </a:r>
            <a:r>
              <a:rPr lang="en-US"/>
              <a:t>s</a:t>
            </a:r>
            <a:r>
              <a:rPr lang="en-GB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GB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2675" name="Rectangle 3"/>
          <p:cNvSpPr>
            <a:spLocks noChangeArrowheads="1"/>
          </p:cNvSpPr>
          <p:nvPr/>
        </p:nvSpPr>
        <p:spPr bwMode="auto">
          <a:xfrm>
            <a:off x="477838" y="1727200"/>
            <a:ext cx="8450262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endParaRPr lang="en-US"/>
          </a:p>
          <a:p>
            <a:pPr marL="457200" indent="-457200" algn="l">
              <a:buFontTx/>
              <a:buAutoNum type="arabicPeriod" startAt="4"/>
            </a:pPr>
            <a:r>
              <a:rPr lang="en-US">
                <a:solidFill>
                  <a:srgbClr val="000099"/>
                </a:solidFill>
              </a:rPr>
              <a:t>S.V. Bechta, E.V. Krushinov, V.I. Al’mjashev, S.A. Vitol, L.P. Mezentseva, Yu.B. Petrov, D.B. Lopukh, N.A. Lomanova, V.B. Khabensky, M. Barrachin, S. Hellmann, K. Froment, M. Fischer, W. Tromm, D. Bottomley, V.V. Gusarov, </a:t>
            </a:r>
            <a:r>
              <a:rPr lang="ru-RU">
                <a:solidFill>
                  <a:srgbClr val="000099"/>
                </a:solidFill>
              </a:rPr>
              <a:t>Phase transformation in the binary section of the UO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ru-RU">
                <a:solidFill>
                  <a:srgbClr val="000099"/>
                </a:solidFill>
              </a:rPr>
              <a:t>-FeO-Fe</a:t>
            </a:r>
            <a:r>
              <a:rPr lang="en-US">
                <a:solidFill>
                  <a:srgbClr val="000099"/>
                </a:solidFill>
              </a:rPr>
              <a:t>.</a:t>
            </a:r>
            <a:r>
              <a:rPr lang="ru-RU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// Radiochemistry. 2007. V. 49. N 1. P. 20</a:t>
            </a:r>
            <a:r>
              <a:rPr lang="en-US">
                <a:solidFill>
                  <a:srgbClr val="000099"/>
                </a:solidFill>
                <a:cs typeface="Arial" pitchFamily="34" charset="0"/>
              </a:rPr>
              <a:t>–24</a:t>
            </a:r>
            <a:r>
              <a:rPr lang="en-US">
                <a:solidFill>
                  <a:srgbClr val="000099"/>
                </a:solidFill>
              </a:rPr>
              <a:t>.</a:t>
            </a:r>
          </a:p>
          <a:p>
            <a:pPr marL="457200" indent="-457200" algn="l">
              <a:buFontTx/>
              <a:buAutoNum type="arabicPeriod" startAt="4"/>
            </a:pPr>
            <a:endParaRPr lang="en-US">
              <a:solidFill>
                <a:srgbClr val="000099"/>
              </a:solidFill>
            </a:endParaRPr>
          </a:p>
          <a:p>
            <a:pPr marL="457200" indent="-457200" algn="l">
              <a:buFontTx/>
              <a:buAutoNum type="arabicPeriod" startAt="4"/>
            </a:pPr>
            <a:r>
              <a:rPr lang="en-US">
                <a:solidFill>
                  <a:srgbClr val="000099"/>
                </a:solidFill>
              </a:rPr>
              <a:t>Bechta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Krushinov E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Almjashev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I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Vitol S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A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Mezentseva L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Petrov Yu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Lopukh D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Khabensky V</a:t>
            </a:r>
            <a:r>
              <a:rPr lang="ru-RU">
                <a:solidFill>
                  <a:srgbClr val="000099"/>
                </a:solidFill>
              </a:rPr>
              <a:t>.</a:t>
            </a:r>
            <a:r>
              <a:rPr lang="en-US">
                <a:solidFill>
                  <a:srgbClr val="000099"/>
                </a:solidFill>
              </a:rPr>
              <a:t>B</a:t>
            </a:r>
            <a:r>
              <a:rPr lang="ru-RU">
                <a:solidFill>
                  <a:srgbClr val="000099"/>
                </a:solidFill>
              </a:rPr>
              <a:t>., </a:t>
            </a:r>
            <a:r>
              <a:rPr lang="en-US">
                <a:solidFill>
                  <a:srgbClr val="000099"/>
                </a:solidFill>
              </a:rPr>
              <a:t>Barrachin M</a:t>
            </a:r>
            <a:r>
              <a:rPr lang="ru-RU">
                <a:solidFill>
                  <a:srgbClr val="000099"/>
                </a:solidFill>
              </a:rPr>
              <a:t>., Hellmann S., Froment K., Fisher M., Tromm W., Bottomley D., </a:t>
            </a:r>
            <a:r>
              <a:rPr lang="en-US">
                <a:solidFill>
                  <a:srgbClr val="000099"/>
                </a:solidFill>
              </a:rPr>
              <a:t>Defoort F</a:t>
            </a:r>
            <a:r>
              <a:rPr lang="ru-RU">
                <a:solidFill>
                  <a:srgbClr val="000099"/>
                </a:solidFill>
              </a:rPr>
              <a:t>., Gusarov V.V. </a:t>
            </a:r>
            <a:r>
              <a:rPr lang="en-US">
                <a:solidFill>
                  <a:srgbClr val="000099"/>
                </a:solidFill>
              </a:rPr>
              <a:t>Phase diagram of the</a:t>
            </a:r>
            <a:r>
              <a:rPr lang="ru-RU">
                <a:solidFill>
                  <a:srgbClr val="000099"/>
                </a:solidFill>
              </a:rPr>
              <a:t> UO</a:t>
            </a:r>
            <a:r>
              <a:rPr lang="ru-RU" baseline="-25000">
                <a:solidFill>
                  <a:srgbClr val="000099"/>
                </a:solidFill>
              </a:rPr>
              <a:t>2</a:t>
            </a:r>
            <a:r>
              <a:rPr lang="ru-RU">
                <a:solidFill>
                  <a:srgbClr val="000099"/>
                </a:solidFill>
              </a:rPr>
              <a:t>–FeO</a:t>
            </a:r>
            <a:r>
              <a:rPr lang="ru-RU" baseline="-25000">
                <a:solidFill>
                  <a:srgbClr val="000099"/>
                </a:solidFill>
              </a:rPr>
              <a:t>1+</a:t>
            </a:r>
            <a:r>
              <a:rPr lang="en-US" baseline="-25000">
                <a:solidFill>
                  <a:srgbClr val="000099"/>
                </a:solidFill>
              </a:rPr>
              <a:t>x</a:t>
            </a:r>
            <a:r>
              <a:rPr lang="en-US">
                <a:solidFill>
                  <a:srgbClr val="000099"/>
                </a:solidFill>
              </a:rPr>
              <a:t> system</a:t>
            </a:r>
            <a:r>
              <a:rPr lang="ru-RU">
                <a:solidFill>
                  <a:srgbClr val="000099"/>
                </a:solidFill>
              </a:rPr>
              <a:t>. // </a:t>
            </a:r>
            <a:r>
              <a:rPr lang="en-US">
                <a:solidFill>
                  <a:srgbClr val="000099"/>
                </a:solidFill>
              </a:rPr>
              <a:t>J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Nucl</a:t>
            </a:r>
            <a:r>
              <a:rPr lang="ru-RU">
                <a:solidFill>
                  <a:srgbClr val="000099"/>
                </a:solidFill>
              </a:rPr>
              <a:t>. </a:t>
            </a:r>
            <a:r>
              <a:rPr lang="en-US">
                <a:solidFill>
                  <a:srgbClr val="000099"/>
                </a:solidFill>
              </a:rPr>
              <a:t>Mater</a:t>
            </a:r>
            <a:r>
              <a:rPr lang="ru-RU">
                <a:solidFill>
                  <a:srgbClr val="000099"/>
                </a:solidFill>
              </a:rPr>
              <a:t>. 2007. 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. 362. </a:t>
            </a:r>
            <a:r>
              <a:rPr lang="en-US">
                <a:solidFill>
                  <a:srgbClr val="000099"/>
                </a:solidFill>
              </a:rPr>
              <a:t>N</a:t>
            </a:r>
            <a:r>
              <a:rPr lang="ru-RU">
                <a:solidFill>
                  <a:srgbClr val="000099"/>
                </a:solidFill>
              </a:rPr>
              <a:t> 1. </a:t>
            </a:r>
            <a:r>
              <a:rPr lang="en-US">
                <a:solidFill>
                  <a:srgbClr val="000099"/>
                </a:solidFill>
              </a:rPr>
              <a:t>P</a:t>
            </a:r>
            <a:r>
              <a:rPr lang="ru-RU">
                <a:solidFill>
                  <a:srgbClr val="000099"/>
                </a:solidFill>
              </a:rPr>
              <a:t>. 46–52.  </a:t>
            </a:r>
            <a:endParaRPr lang="en-US">
              <a:solidFill>
                <a:srgbClr val="000099"/>
              </a:solidFill>
            </a:endParaRPr>
          </a:p>
          <a:p>
            <a:pPr marL="457200" indent="-457200" algn="l">
              <a:buFontTx/>
              <a:buChar char="•"/>
            </a:pP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DD28D-97D1-4166-8E41-334ED3C42342}" type="slidenum">
              <a:rPr lang="en-GB"/>
              <a:pPr/>
              <a:t>4</a:t>
            </a:fld>
            <a:endParaRPr lang="en-GB"/>
          </a:p>
        </p:txBody>
      </p:sp>
      <p:pic>
        <p:nvPicPr>
          <p:cNvPr id="4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4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Manuscripts</a:t>
            </a:r>
            <a:endParaRPr lang="ru-RU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>
            <a:off x="477838" y="1727200"/>
            <a:ext cx="8450262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endParaRPr lang="en-US"/>
          </a:p>
          <a:p>
            <a:pPr marL="457200" indent="-457200" algn="l"/>
            <a:r>
              <a:rPr lang="en-US" sz="2000" b="0">
                <a:solidFill>
                  <a:srgbClr val="000099"/>
                </a:solidFill>
              </a:rPr>
              <a:t>1.	V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I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Almjashev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M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Barrachin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S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V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Bechta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D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Bottomley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F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Defoort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M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Fischer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V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V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Gusarov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S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Hellmann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V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B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Khabensky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E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V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Krushinov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D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B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Lopukh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L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P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Mezentseva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A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Miassoedov</a:t>
            </a:r>
            <a:r>
              <a:rPr lang="ru-RU" sz="2000" b="0">
                <a:solidFill>
                  <a:srgbClr val="000099"/>
                </a:solidFill>
              </a:rPr>
              <a:t>, </a:t>
            </a:r>
            <a:r>
              <a:rPr lang="en-US" sz="2000" b="0">
                <a:solidFill>
                  <a:srgbClr val="000099"/>
                </a:solidFill>
              </a:rPr>
              <a:t>Yu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B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Petrov and</a:t>
            </a:r>
            <a:r>
              <a:rPr lang="ru-RU" sz="2000" b="0">
                <a:solidFill>
                  <a:srgbClr val="000099"/>
                </a:solidFill>
              </a:rPr>
              <a:t> </a:t>
            </a:r>
            <a:r>
              <a:rPr lang="en-US" sz="2000" b="0">
                <a:solidFill>
                  <a:srgbClr val="000099"/>
                </a:solidFill>
              </a:rPr>
              <a:t>S</a:t>
            </a:r>
            <a:r>
              <a:rPr lang="ru-RU" sz="2000" b="0">
                <a:solidFill>
                  <a:srgbClr val="000099"/>
                </a:solidFill>
              </a:rPr>
              <a:t>.</a:t>
            </a:r>
            <a:r>
              <a:rPr lang="en-US" sz="2000" b="0">
                <a:solidFill>
                  <a:srgbClr val="000099"/>
                </a:solidFill>
              </a:rPr>
              <a:t>A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Vitol, Phase equilibria in the FeO</a:t>
            </a:r>
            <a:r>
              <a:rPr lang="ru-RU" sz="2000" b="0" baseline="-25000">
                <a:solidFill>
                  <a:srgbClr val="000099"/>
                </a:solidFill>
              </a:rPr>
              <a:t>1+</a:t>
            </a:r>
            <a:r>
              <a:rPr lang="en-US" sz="2000" b="0" baseline="-25000">
                <a:solidFill>
                  <a:srgbClr val="000099"/>
                </a:solidFill>
              </a:rPr>
              <a:t>X</a:t>
            </a:r>
            <a:r>
              <a:rPr lang="ru-RU" sz="2000" b="0">
                <a:solidFill>
                  <a:srgbClr val="000099"/>
                </a:solidFill>
              </a:rPr>
              <a:t>–</a:t>
            </a:r>
            <a:r>
              <a:rPr lang="en-US" sz="2000" b="0">
                <a:solidFill>
                  <a:srgbClr val="000099"/>
                </a:solidFill>
              </a:rPr>
              <a:t>UO</a:t>
            </a:r>
            <a:r>
              <a:rPr lang="ru-RU" sz="2000" b="0" baseline="-25000">
                <a:solidFill>
                  <a:srgbClr val="000099"/>
                </a:solidFill>
              </a:rPr>
              <a:t>2</a:t>
            </a:r>
            <a:r>
              <a:rPr lang="ru-RU" sz="2000" b="0">
                <a:solidFill>
                  <a:srgbClr val="000099"/>
                </a:solidFill>
              </a:rPr>
              <a:t>–</a:t>
            </a:r>
            <a:r>
              <a:rPr lang="en-US" sz="2000" b="0">
                <a:solidFill>
                  <a:srgbClr val="000099"/>
                </a:solidFill>
              </a:rPr>
              <a:t>ZrO</a:t>
            </a:r>
            <a:r>
              <a:rPr lang="ru-RU" sz="2000" b="0" baseline="-25000">
                <a:solidFill>
                  <a:srgbClr val="000099"/>
                </a:solidFill>
              </a:rPr>
              <a:t>2</a:t>
            </a:r>
            <a:r>
              <a:rPr lang="ru-RU" sz="2000" b="0">
                <a:solidFill>
                  <a:srgbClr val="000099"/>
                </a:solidFill>
              </a:rPr>
              <a:t> </a:t>
            </a:r>
            <a:r>
              <a:rPr lang="en-US" sz="2000" b="0">
                <a:solidFill>
                  <a:srgbClr val="000099"/>
                </a:solidFill>
              </a:rPr>
              <a:t>system in the FeO</a:t>
            </a:r>
            <a:r>
              <a:rPr lang="ru-RU" sz="2000" b="0" baseline="-25000">
                <a:solidFill>
                  <a:srgbClr val="000099"/>
                </a:solidFill>
              </a:rPr>
              <a:t>1+</a:t>
            </a:r>
            <a:r>
              <a:rPr lang="en-US" sz="2000" b="0" baseline="-25000">
                <a:solidFill>
                  <a:srgbClr val="000099"/>
                </a:solidFill>
              </a:rPr>
              <a:t>X</a:t>
            </a:r>
            <a:r>
              <a:rPr lang="ru-RU" sz="2000" b="0">
                <a:solidFill>
                  <a:srgbClr val="000099"/>
                </a:solidFill>
              </a:rPr>
              <a:t>-</a:t>
            </a:r>
            <a:r>
              <a:rPr lang="en-US" sz="2000" b="0">
                <a:solidFill>
                  <a:srgbClr val="000099"/>
                </a:solidFill>
              </a:rPr>
              <a:t>enriched domain</a:t>
            </a:r>
            <a:r>
              <a:rPr lang="ru-RU" sz="2000" b="0">
                <a:solidFill>
                  <a:srgbClr val="000099"/>
                </a:solidFill>
              </a:rPr>
              <a:t>. // </a:t>
            </a:r>
            <a:r>
              <a:rPr lang="en-US" sz="2000" b="0">
                <a:solidFill>
                  <a:srgbClr val="000099"/>
                </a:solidFill>
              </a:rPr>
              <a:t>J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Nucl</a:t>
            </a:r>
            <a:r>
              <a:rPr lang="ru-RU" sz="2000" b="0">
                <a:solidFill>
                  <a:srgbClr val="000099"/>
                </a:solidFill>
              </a:rPr>
              <a:t>. </a:t>
            </a:r>
            <a:r>
              <a:rPr lang="en-US" sz="2000" b="0">
                <a:solidFill>
                  <a:srgbClr val="000099"/>
                </a:solidFill>
              </a:rPr>
              <a:t>Mater</a:t>
            </a:r>
            <a:r>
              <a:rPr lang="ru-RU" sz="2000" b="0">
                <a:solidFill>
                  <a:srgbClr val="000099"/>
                </a:solidFill>
              </a:rPr>
              <a:t>. 2008. </a:t>
            </a:r>
            <a:r>
              <a:rPr lang="en-US" sz="2000" b="0">
                <a:solidFill>
                  <a:srgbClr val="000099"/>
                </a:solidFill>
              </a:rPr>
              <a:t>In Press</a:t>
            </a:r>
            <a:r>
              <a:rPr lang="ru-RU" sz="2000" b="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155D61-FC79-4EC0-ADDE-B119E8F6F50C}" type="slidenum">
              <a:rPr lang="en-GB"/>
              <a:pPr/>
              <a:t>5</a:t>
            </a:fld>
            <a:endParaRPr lang="en-GB"/>
          </a:p>
        </p:txBody>
      </p:sp>
      <p:pic>
        <p:nvPicPr>
          <p:cNvPr id="4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5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9461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Manuscripts</a:t>
            </a:r>
            <a:endParaRPr lang="ru-RU"/>
          </a:p>
        </p:txBody>
      </p:sp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187325" y="1323975"/>
            <a:ext cx="8493125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63638" lvl="1" algn="l" defTabSz="762000">
              <a:lnSpc>
                <a:spcPct val="150000"/>
              </a:lnSpc>
              <a:buFontTx/>
              <a:buChar char="•"/>
            </a:pPr>
            <a:r>
              <a:rPr lang="en-GB" sz="2000" b="0">
                <a:solidFill>
                  <a:srgbClr val="000099"/>
                </a:solidFill>
              </a:rPr>
              <a:t>The first version of the manuscript was submitted to Journal of Nuclear Materials on August, 13, 2007</a:t>
            </a:r>
          </a:p>
          <a:p>
            <a:pPr marL="1163638" lvl="1" algn="l" defTabSz="762000">
              <a:lnSpc>
                <a:spcPct val="150000"/>
              </a:lnSpc>
              <a:buFontTx/>
              <a:buChar char="•"/>
            </a:pPr>
            <a:r>
              <a:rPr lang="en-GB" sz="2000" b="0">
                <a:solidFill>
                  <a:srgbClr val="000099"/>
                </a:solidFill>
              </a:rPr>
              <a:t> Dr. Kleykamp remarks were received in February, 2008 by mail </a:t>
            </a:r>
            <a:endParaRPr lang="en-GB" sz="2000">
              <a:solidFill>
                <a:srgbClr val="000099"/>
              </a:solidFill>
            </a:endParaRPr>
          </a:p>
          <a:p>
            <a:pPr marL="1163638" lvl="1" algn="l" defTabSz="762000">
              <a:lnSpc>
                <a:spcPct val="150000"/>
              </a:lnSpc>
              <a:buFontTx/>
              <a:buChar char="•"/>
            </a:pPr>
            <a:r>
              <a:rPr lang="en-GB" sz="2000" b="0">
                <a:solidFill>
                  <a:srgbClr val="000099"/>
                </a:solidFill>
              </a:rPr>
              <a:t> After some improvements according to Dr. Kleykamp remarks the second version</a:t>
            </a:r>
            <a:r>
              <a:rPr lang="en-GB" sz="2000">
                <a:solidFill>
                  <a:srgbClr val="000099"/>
                </a:solidFill>
              </a:rPr>
              <a:t> </a:t>
            </a:r>
            <a:r>
              <a:rPr lang="en-GB" sz="2000" b="0">
                <a:solidFill>
                  <a:srgbClr val="000099"/>
                </a:solidFill>
              </a:rPr>
              <a:t>of the manuscript was submitted to the Journal in May, 2008 by mail and then on-line in June</a:t>
            </a:r>
          </a:p>
          <a:p>
            <a:pPr marL="1163638" lvl="1" algn="l" defTabSz="762000">
              <a:lnSpc>
                <a:spcPct val="150000"/>
              </a:lnSpc>
              <a:buFontTx/>
              <a:buChar char="•"/>
            </a:pPr>
            <a:r>
              <a:rPr lang="en-GB" sz="2000" b="0">
                <a:solidFill>
                  <a:srgbClr val="000099"/>
                </a:solidFill>
              </a:rPr>
              <a:t> After Dr. Kleykamp decease there are new remarks from the new reviewers</a:t>
            </a:r>
            <a:endParaRPr lang="en-GB" sz="20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3DFF63-2C3D-46F9-AD3A-A6D6D670C6CA}" type="slidenum">
              <a:rPr lang="en-GB"/>
              <a:pPr/>
              <a:t>6</a:t>
            </a:fld>
            <a:endParaRPr lang="en-GB"/>
          </a:p>
        </p:txBody>
      </p:sp>
      <p:pic>
        <p:nvPicPr>
          <p:cNvPr id="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4889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Manuscripts</a:t>
            </a:r>
            <a:endParaRPr lang="ru-RU"/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0" y="900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374650" y="1068388"/>
            <a:ext cx="82089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The draft of the manuscript by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V.I. Almjashev, M. Barrachin, S.V. Bechta, D. Bottomley, F. Defoort, M. Fischer, V.V. Gusarov, S. Hellmann, V.B. Khabensky, E.V. Krushinov, D.B. Lopukh, L.P. Mezentseva, A. Miassoedov, Yu.B. Petrov and  S.A. Vitol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Eutectic crystallization in the </a:t>
            </a:r>
            <a:r>
              <a:rPr lang="pt-BR" sz="2000" b="0">
                <a:solidFill>
                  <a:srgbClr val="000099"/>
                </a:solidFill>
              </a:rPr>
              <a:t>FeO</a:t>
            </a:r>
            <a:r>
              <a:rPr lang="en-US" sz="2000" b="0" baseline="-25000">
                <a:solidFill>
                  <a:srgbClr val="000099"/>
                </a:solidFill>
              </a:rPr>
              <a:t>1.5</a:t>
            </a:r>
            <a:r>
              <a:rPr lang="en-US" sz="2000" b="0">
                <a:solidFill>
                  <a:srgbClr val="000099"/>
                </a:solidFill>
              </a:rPr>
              <a:t>–UO</a:t>
            </a:r>
            <a:r>
              <a:rPr lang="en-US" sz="2000" b="0" baseline="-25000">
                <a:solidFill>
                  <a:srgbClr val="000099"/>
                </a:solidFill>
              </a:rPr>
              <a:t>2+x</a:t>
            </a:r>
            <a:r>
              <a:rPr lang="en-US" sz="2000" b="0">
                <a:solidFill>
                  <a:srgbClr val="000099"/>
                </a:solidFill>
              </a:rPr>
              <a:t>–Zr</a:t>
            </a:r>
            <a:r>
              <a:rPr lang="pt-BR" sz="2000" b="0">
                <a:solidFill>
                  <a:srgbClr val="000099"/>
                </a:solidFill>
              </a:rPr>
              <a:t>O</a:t>
            </a:r>
            <a:r>
              <a:rPr lang="en-US" sz="2000" b="0" baseline="-25000">
                <a:solidFill>
                  <a:srgbClr val="000099"/>
                </a:solidFill>
              </a:rPr>
              <a:t>2</a:t>
            </a:r>
            <a:r>
              <a:rPr lang="en-US" sz="2000" b="0">
                <a:solidFill>
                  <a:srgbClr val="000099"/>
                </a:solidFill>
              </a:rPr>
              <a:t> system.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GB" sz="2000" b="0">
                <a:solidFill>
                  <a:srgbClr val="000099"/>
                </a:solidFill>
              </a:rPr>
              <a:t>has been prepared and sent to the co-authors for further improvements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B6EEC-0DC6-40E6-A4A1-498DC62CFEDA}" type="slidenum">
              <a:rPr lang="en-GB"/>
              <a:pPr/>
              <a:t>7</a:t>
            </a:fld>
            <a:endParaRPr lang="en-GB"/>
          </a:p>
        </p:txBody>
      </p:sp>
      <p:pic>
        <p:nvPicPr>
          <p:cNvPr id="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4889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GB"/>
              <a:t>Manuscripts</a:t>
            </a:r>
            <a:endParaRPr lang="ru-RU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0" y="900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374650" y="1068388"/>
            <a:ext cx="82089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The draft of the manuscript by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V.I. Almjashev, M. Barrachin, S.V. Bechta, D. Bottomley, F. Defoort, M. Fischer, V.V. Gusarov, S. Hellmann, V.B. Khabensky, E.V. Krushinov, D.B. Lopukh, L.P. Mezentseva, A. Miassoedov, Yu.B. Petrov and  S.A. Vitol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US" sz="2000" b="0">
                <a:solidFill>
                  <a:srgbClr val="000099"/>
                </a:solidFill>
              </a:rPr>
              <a:t>Eutectic crystallization in the </a:t>
            </a:r>
            <a:r>
              <a:rPr lang="pt-BR" sz="2000" b="0">
                <a:solidFill>
                  <a:srgbClr val="000099"/>
                </a:solidFill>
              </a:rPr>
              <a:t>FeO</a:t>
            </a:r>
            <a:r>
              <a:rPr lang="en-US" sz="2000" b="0" baseline="-25000">
                <a:solidFill>
                  <a:srgbClr val="000099"/>
                </a:solidFill>
              </a:rPr>
              <a:t>1.5</a:t>
            </a:r>
            <a:r>
              <a:rPr lang="en-US" sz="2000" b="0">
                <a:solidFill>
                  <a:srgbClr val="000099"/>
                </a:solidFill>
              </a:rPr>
              <a:t>–UO</a:t>
            </a:r>
            <a:r>
              <a:rPr lang="en-US" sz="2000" b="0" baseline="-25000">
                <a:solidFill>
                  <a:srgbClr val="000099"/>
                </a:solidFill>
              </a:rPr>
              <a:t>2+x</a:t>
            </a:r>
            <a:r>
              <a:rPr lang="en-US" sz="2000" b="0">
                <a:solidFill>
                  <a:srgbClr val="000099"/>
                </a:solidFill>
              </a:rPr>
              <a:t>–Zr</a:t>
            </a:r>
            <a:r>
              <a:rPr lang="pt-BR" sz="2000" b="0">
                <a:solidFill>
                  <a:srgbClr val="000099"/>
                </a:solidFill>
              </a:rPr>
              <a:t>O</a:t>
            </a:r>
            <a:r>
              <a:rPr lang="en-US" sz="2000" b="0" baseline="-25000">
                <a:solidFill>
                  <a:srgbClr val="000099"/>
                </a:solidFill>
              </a:rPr>
              <a:t>2</a:t>
            </a:r>
            <a:r>
              <a:rPr lang="en-US" sz="2000" b="0">
                <a:solidFill>
                  <a:srgbClr val="000099"/>
                </a:solidFill>
              </a:rPr>
              <a:t> system. </a:t>
            </a:r>
          </a:p>
          <a:p>
            <a:pPr marL="512763" indent="-512763" algn="l" defTabSz="762000">
              <a:tabLst>
                <a:tab pos="534988" algn="l"/>
              </a:tabLst>
            </a:pPr>
            <a:endParaRPr lang="en-US" sz="2000" b="0">
              <a:solidFill>
                <a:srgbClr val="000099"/>
              </a:solidFill>
            </a:endParaRPr>
          </a:p>
          <a:p>
            <a:pPr marL="512763" indent="-512763" algn="l" defTabSz="762000">
              <a:tabLst>
                <a:tab pos="534988" algn="l"/>
              </a:tabLst>
            </a:pPr>
            <a:r>
              <a:rPr lang="en-GB" sz="2000" b="0">
                <a:solidFill>
                  <a:srgbClr val="000099"/>
                </a:solidFill>
              </a:rPr>
              <a:t>has been prepared and sent to the co-authors for further improvements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9889</TotalTime>
  <Words>600</Words>
  <Application>Microsoft Office PowerPoint</Application>
  <PresentationFormat>Bildschirmpräsentation (4:3)</PresentationFormat>
  <Paragraphs>53</Paragraphs>
  <Slides>7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 CYR</vt:lpstr>
      <vt:lpstr>Оформление по умолчанию</vt:lpstr>
      <vt:lpstr>CorelDRAW 7.0 Graphic</vt:lpstr>
      <vt:lpstr>The publications of CORPHAD project results </vt:lpstr>
      <vt:lpstr>Already published works </vt:lpstr>
      <vt:lpstr>Already published works </vt:lpstr>
      <vt:lpstr>Manuscripts</vt:lpstr>
      <vt:lpstr>Manuscripts</vt:lpstr>
      <vt:lpstr>Manuscripts</vt:lpstr>
      <vt:lpstr>Manuscripts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MASCA Status</dc:title>
  <dc:creator>Ann_P</dc:creator>
  <cp:lastModifiedBy>Peters, Ursula</cp:lastModifiedBy>
  <cp:revision>776</cp:revision>
  <cp:lastPrinted>2001-10-30T08:59:27Z</cp:lastPrinted>
  <dcterms:created xsi:type="dcterms:W3CDTF">1998-10-12T06:52:06Z</dcterms:created>
  <dcterms:modified xsi:type="dcterms:W3CDTF">2012-10-18T16:44:53Z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CORPHAD publications</vt:lpwstr>
  </property>
</Properties>
</file>