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14"/>
  </p:notesMasterIdLst>
  <p:handoutMasterIdLst>
    <p:handoutMasterId r:id="rId15"/>
  </p:handoutMasterIdLst>
  <p:sldIdLst>
    <p:sldId id="256" r:id="rId2"/>
    <p:sldId id="258" r:id="rId3"/>
    <p:sldId id="257" r:id="rId4"/>
    <p:sldId id="268" r:id="rId5"/>
    <p:sldId id="262" r:id="rId6"/>
    <p:sldId id="269" r:id="rId7"/>
    <p:sldId id="270" r:id="rId8"/>
    <p:sldId id="263" r:id="rId9"/>
    <p:sldId id="259" r:id="rId10"/>
    <p:sldId id="271" r:id="rId11"/>
    <p:sldId id="264" r:id="rId12"/>
    <p:sldId id="266" r:id="rId13"/>
  </p:sldIdLst>
  <p:sldSz cx="9144000" cy="6858000" type="screen4x3"/>
  <p:notesSz cx="6858000" cy="9144000"/>
  <p:defaultTextStyle>
    <a:defPPr>
      <a:defRPr lang="en-US"/>
    </a:defPPr>
    <a:lvl1pPr algn="l" rtl="0" fontAlgn="base">
      <a:spcBef>
        <a:spcPct val="0"/>
      </a:spcBef>
      <a:spcAft>
        <a:spcPct val="0"/>
      </a:spcAft>
      <a:defRPr kumimoji="1" sz="2400" b="1" kern="1200">
        <a:solidFill>
          <a:schemeClr val="tx1"/>
        </a:solidFill>
        <a:latin typeface="Arial Narrow" pitchFamily="34" charset="0"/>
        <a:ea typeface="+mn-ea"/>
        <a:cs typeface="+mn-cs"/>
      </a:defRPr>
    </a:lvl1pPr>
    <a:lvl2pPr marL="457200" algn="l" rtl="0" fontAlgn="base">
      <a:spcBef>
        <a:spcPct val="0"/>
      </a:spcBef>
      <a:spcAft>
        <a:spcPct val="0"/>
      </a:spcAft>
      <a:defRPr kumimoji="1" sz="2400" b="1" kern="1200">
        <a:solidFill>
          <a:schemeClr val="tx1"/>
        </a:solidFill>
        <a:latin typeface="Arial Narrow" pitchFamily="34" charset="0"/>
        <a:ea typeface="+mn-ea"/>
        <a:cs typeface="+mn-cs"/>
      </a:defRPr>
    </a:lvl2pPr>
    <a:lvl3pPr marL="914400" algn="l" rtl="0" fontAlgn="base">
      <a:spcBef>
        <a:spcPct val="0"/>
      </a:spcBef>
      <a:spcAft>
        <a:spcPct val="0"/>
      </a:spcAft>
      <a:defRPr kumimoji="1" sz="2400" b="1" kern="1200">
        <a:solidFill>
          <a:schemeClr val="tx1"/>
        </a:solidFill>
        <a:latin typeface="Arial Narrow" pitchFamily="34" charset="0"/>
        <a:ea typeface="+mn-ea"/>
        <a:cs typeface="+mn-cs"/>
      </a:defRPr>
    </a:lvl3pPr>
    <a:lvl4pPr marL="1371600" algn="l" rtl="0" fontAlgn="base">
      <a:spcBef>
        <a:spcPct val="0"/>
      </a:spcBef>
      <a:spcAft>
        <a:spcPct val="0"/>
      </a:spcAft>
      <a:defRPr kumimoji="1" sz="2400" b="1" kern="1200">
        <a:solidFill>
          <a:schemeClr val="tx1"/>
        </a:solidFill>
        <a:latin typeface="Arial Narrow" pitchFamily="34" charset="0"/>
        <a:ea typeface="+mn-ea"/>
        <a:cs typeface="+mn-cs"/>
      </a:defRPr>
    </a:lvl4pPr>
    <a:lvl5pPr marL="1828800" algn="l" rtl="0" fontAlgn="base">
      <a:spcBef>
        <a:spcPct val="0"/>
      </a:spcBef>
      <a:spcAft>
        <a:spcPct val="0"/>
      </a:spcAft>
      <a:defRPr kumimoji="1" sz="2400" b="1" kern="1200">
        <a:solidFill>
          <a:schemeClr val="tx1"/>
        </a:solidFill>
        <a:latin typeface="Arial Narrow" pitchFamily="34" charset="0"/>
        <a:ea typeface="+mn-ea"/>
        <a:cs typeface="+mn-cs"/>
      </a:defRPr>
    </a:lvl5pPr>
    <a:lvl6pPr marL="2286000" algn="l" defTabSz="914400" rtl="0" eaLnBrk="1" latinLnBrk="0" hangingPunct="1">
      <a:defRPr kumimoji="1" sz="2400" b="1" kern="1200">
        <a:solidFill>
          <a:schemeClr val="tx1"/>
        </a:solidFill>
        <a:latin typeface="Arial Narrow" pitchFamily="34" charset="0"/>
        <a:ea typeface="+mn-ea"/>
        <a:cs typeface="+mn-cs"/>
      </a:defRPr>
    </a:lvl6pPr>
    <a:lvl7pPr marL="2743200" algn="l" defTabSz="914400" rtl="0" eaLnBrk="1" latinLnBrk="0" hangingPunct="1">
      <a:defRPr kumimoji="1" sz="2400" b="1" kern="1200">
        <a:solidFill>
          <a:schemeClr val="tx1"/>
        </a:solidFill>
        <a:latin typeface="Arial Narrow" pitchFamily="34" charset="0"/>
        <a:ea typeface="+mn-ea"/>
        <a:cs typeface="+mn-cs"/>
      </a:defRPr>
    </a:lvl7pPr>
    <a:lvl8pPr marL="3200400" algn="l" defTabSz="914400" rtl="0" eaLnBrk="1" latinLnBrk="0" hangingPunct="1">
      <a:defRPr kumimoji="1" sz="2400" b="1" kern="1200">
        <a:solidFill>
          <a:schemeClr val="tx1"/>
        </a:solidFill>
        <a:latin typeface="Arial Narrow" pitchFamily="34" charset="0"/>
        <a:ea typeface="+mn-ea"/>
        <a:cs typeface="+mn-cs"/>
      </a:defRPr>
    </a:lvl8pPr>
    <a:lvl9pPr marL="3657600" algn="l" defTabSz="914400" rtl="0" eaLnBrk="1" latinLnBrk="0" hangingPunct="1">
      <a:defRPr kumimoji="1" sz="2400" b="1" kern="1200">
        <a:solidFill>
          <a:schemeClr val="tx1"/>
        </a:solidFill>
        <a:latin typeface="Arial Narrow"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7FD84"/>
    <a:srgbClr val="FF3300"/>
    <a:srgbClr val="009900"/>
    <a:srgbClr val="CC0000"/>
    <a:srgbClr val="FFFF00"/>
    <a:srgbClr val="000010"/>
    <a:srgbClr val="66CCFF"/>
    <a:srgbClr val="F7E2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38" autoAdjust="0"/>
    <p:restoredTop sz="91038" autoAdjust="0"/>
  </p:normalViewPr>
  <p:slideViewPr>
    <p:cSldViewPr>
      <p:cViewPr>
        <p:scale>
          <a:sx n="66" d="100"/>
          <a:sy n="66" d="100"/>
        </p:scale>
        <p:origin x="-1786" y="-571"/>
      </p:cViewPr>
      <p:guideLst>
        <p:guide orient="horz" pos="2160"/>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8" d="100"/>
          <a:sy n="58" d="100"/>
        </p:scale>
        <p:origin x="-181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85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ru-RU"/>
          </a:p>
        </p:txBody>
      </p:sp>
      <p:sp>
        <p:nvSpPr>
          <p:cNvPr id="57856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ru-RU"/>
          </a:p>
        </p:txBody>
      </p:sp>
      <p:sp>
        <p:nvSpPr>
          <p:cNvPr id="57856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ru-RU"/>
          </a:p>
        </p:txBody>
      </p:sp>
      <p:sp>
        <p:nvSpPr>
          <p:cNvPr id="57856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93396CD5-BB43-46A9-8B51-48158BC09B2D}" type="slidenum">
              <a:rPr lang="ru-RU"/>
              <a:pPr/>
              <a:t>‹Nr.›</a:t>
            </a:fld>
            <a:endParaRPr lang="ru-RU"/>
          </a:p>
        </p:txBody>
      </p:sp>
    </p:spTree>
    <p:extLst>
      <p:ext uri="{BB962C8B-B14F-4D97-AF65-F5344CB8AC3E}">
        <p14:creationId xmlns:p14="http://schemas.microsoft.com/office/powerpoint/2010/main" val="25026075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9586"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ru-RU"/>
          </a:p>
        </p:txBody>
      </p:sp>
      <p:sp>
        <p:nvSpPr>
          <p:cNvPr id="579587" name="Rectangle 1027"/>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ru-RU"/>
          </a:p>
        </p:txBody>
      </p:sp>
      <p:sp>
        <p:nvSpPr>
          <p:cNvPr id="579588" name="Rectangle 1028"/>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79589" name="Rectangle 1029"/>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579590" name="Rectangle 1030"/>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ru-RU"/>
          </a:p>
        </p:txBody>
      </p:sp>
      <p:sp>
        <p:nvSpPr>
          <p:cNvPr id="579591" name="Rectangle 1031"/>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707D2882-FD7B-4C3A-8408-398B05D17F5E}" type="slidenum">
              <a:rPr lang="ru-RU"/>
              <a:pPr/>
              <a:t>‹Nr.›</a:t>
            </a:fld>
            <a:endParaRPr lang="ru-RU"/>
          </a:p>
        </p:txBody>
      </p:sp>
    </p:spTree>
    <p:extLst>
      <p:ext uri="{BB962C8B-B14F-4D97-AF65-F5344CB8AC3E}">
        <p14:creationId xmlns:p14="http://schemas.microsoft.com/office/powerpoint/2010/main" val="3079445822"/>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kumimoji="1" sz="1200" kern="1200">
        <a:solidFill>
          <a:schemeClr val="tx1"/>
        </a:solidFill>
        <a:latin typeface="Times New Roman" pitchFamily="18" charset="0"/>
        <a:ea typeface="+mn-ea"/>
        <a:cs typeface="+mn-cs"/>
      </a:defRPr>
    </a:lvl1pPr>
    <a:lvl2pPr marL="457200" algn="l" rtl="0" fontAlgn="base">
      <a:spcBef>
        <a:spcPct val="30000"/>
      </a:spcBef>
      <a:spcAft>
        <a:spcPct val="0"/>
      </a:spcAft>
      <a:defRPr kumimoji="1" sz="1200" kern="1200">
        <a:solidFill>
          <a:schemeClr val="tx1"/>
        </a:solidFill>
        <a:latin typeface="Arial Narrow" pitchFamily="34" charset="0"/>
        <a:ea typeface="+mn-ea"/>
        <a:cs typeface="+mn-cs"/>
      </a:defRPr>
    </a:lvl2pPr>
    <a:lvl3pPr marL="914400" algn="l" rtl="0" fontAlgn="base">
      <a:spcBef>
        <a:spcPct val="30000"/>
      </a:spcBef>
      <a:spcAft>
        <a:spcPct val="0"/>
      </a:spcAft>
      <a:defRPr kumimoji="1" sz="1200" kern="1200">
        <a:solidFill>
          <a:schemeClr val="tx1"/>
        </a:solidFill>
        <a:latin typeface="Arial Narrow" pitchFamily="34" charset="0"/>
        <a:ea typeface="+mn-ea"/>
        <a:cs typeface="+mn-cs"/>
      </a:defRPr>
    </a:lvl3pPr>
    <a:lvl4pPr marL="1371600" algn="l" rtl="0" fontAlgn="base">
      <a:spcBef>
        <a:spcPct val="30000"/>
      </a:spcBef>
      <a:spcAft>
        <a:spcPct val="0"/>
      </a:spcAft>
      <a:defRPr kumimoji="1" sz="1200" kern="1200">
        <a:solidFill>
          <a:schemeClr val="tx1"/>
        </a:solidFill>
        <a:latin typeface="Arial Narrow" pitchFamily="34" charset="0"/>
        <a:ea typeface="+mn-ea"/>
        <a:cs typeface="+mn-cs"/>
      </a:defRPr>
    </a:lvl4pPr>
    <a:lvl5pPr marL="1828800" algn="l" rtl="0" fontAlgn="base">
      <a:spcBef>
        <a:spcPct val="30000"/>
      </a:spcBef>
      <a:spcAft>
        <a:spcPct val="0"/>
      </a:spcAft>
      <a:defRPr kumimoji="1"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C10B3A5-410E-41CE-85E4-1AEFF71A5AE0}" type="slidenum">
              <a:rPr lang="ru-RU"/>
              <a:pPr/>
              <a:t>1</a:t>
            </a:fld>
            <a:endParaRPr lang="ru-RU"/>
          </a:p>
        </p:txBody>
      </p:sp>
      <p:sp>
        <p:nvSpPr>
          <p:cNvPr id="580610" name="Rectangle 2"/>
          <p:cNvSpPr>
            <a:spLocks noChangeArrowheads="1" noTextEdit="1"/>
          </p:cNvSpPr>
          <p:nvPr>
            <p:ph type="sldImg"/>
          </p:nvPr>
        </p:nvSpPr>
        <p:spPr>
          <a:ln/>
        </p:spPr>
      </p:sp>
      <p:sp>
        <p:nvSpPr>
          <p:cNvPr id="580611" name="Rectangle 3"/>
          <p:cNvSpPr>
            <a:spLocks noGrp="1" noChangeArrowheads="1"/>
          </p:cNvSpPr>
          <p:nvPr>
            <p:ph type="body" idx="1"/>
          </p:nvPr>
        </p:nvSpPr>
        <p:spPr/>
        <p:txBody>
          <a:bodyPr/>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591874" name="Freeform 2"/>
          <p:cNvSpPr>
            <a:spLocks/>
          </p:cNvSpPr>
          <p:nvPr/>
        </p:nvSpPr>
        <p:spPr bwMode="hidden">
          <a:xfrm>
            <a:off x="-11113" y="1836738"/>
            <a:ext cx="2268538" cy="2709862"/>
          </a:xfrm>
          <a:custGeom>
            <a:avLst/>
            <a:gdLst>
              <a:gd name="T0" fmla="*/ 808 w 1429"/>
              <a:gd name="T1" fmla="*/ 283 h 1707"/>
              <a:gd name="T2" fmla="*/ 673 w 1429"/>
              <a:gd name="T3" fmla="*/ 252 h 1707"/>
              <a:gd name="T4" fmla="*/ 654 w 1429"/>
              <a:gd name="T5" fmla="*/ 0 h 1707"/>
              <a:gd name="T6" fmla="*/ 488 w 1429"/>
              <a:gd name="T7" fmla="*/ 13 h 1707"/>
              <a:gd name="T8" fmla="*/ 476 w 1429"/>
              <a:gd name="T9" fmla="*/ 252 h 1707"/>
              <a:gd name="T10" fmla="*/ 365 w 1429"/>
              <a:gd name="T11" fmla="*/ 290 h 1707"/>
              <a:gd name="T12" fmla="*/ 206 w 1429"/>
              <a:gd name="T13" fmla="*/ 86 h 1707"/>
              <a:gd name="T14" fmla="*/ 95 w 1429"/>
              <a:gd name="T15" fmla="*/ 148 h 1707"/>
              <a:gd name="T16" fmla="*/ 200 w 1429"/>
              <a:gd name="T17" fmla="*/ 376 h 1707"/>
              <a:gd name="T18" fmla="*/ 126 w 1429"/>
              <a:gd name="T19" fmla="*/ 450 h 1707"/>
              <a:gd name="T20" fmla="*/ 0 w 1429"/>
              <a:gd name="T21" fmla="*/ 423 h 1707"/>
              <a:gd name="T22" fmla="*/ 0 w 1429"/>
              <a:gd name="T23" fmla="*/ 1273 h 1707"/>
              <a:gd name="T24" fmla="*/ 101 w 1429"/>
              <a:gd name="T25" fmla="*/ 1226 h 1707"/>
              <a:gd name="T26" fmla="*/ 181 w 1429"/>
              <a:gd name="T27" fmla="*/ 1306 h 1707"/>
              <a:gd name="T28" fmla="*/ 70 w 1429"/>
              <a:gd name="T29" fmla="*/ 1509 h 1707"/>
              <a:gd name="T30" fmla="*/ 175 w 1429"/>
              <a:gd name="T31" fmla="*/ 1596 h 1707"/>
              <a:gd name="T32" fmla="*/ 365 w 1429"/>
              <a:gd name="T33" fmla="*/ 1411 h 1707"/>
              <a:gd name="T34" fmla="*/ 476 w 1429"/>
              <a:gd name="T35" fmla="*/ 1448 h 1707"/>
              <a:gd name="T36" fmla="*/ 501 w 1429"/>
              <a:gd name="T37" fmla="*/ 1700 h 1707"/>
              <a:gd name="T38" fmla="*/ 667 w 1429"/>
              <a:gd name="T39" fmla="*/ 1707 h 1707"/>
              <a:gd name="T40" fmla="*/ 685 w 1429"/>
              <a:gd name="T41" fmla="*/ 1442 h 1707"/>
              <a:gd name="T42" fmla="*/ 826 w 1429"/>
              <a:gd name="T43" fmla="*/ 1405 h 1707"/>
              <a:gd name="T44" fmla="*/ 993 w 1429"/>
              <a:gd name="T45" fmla="*/ 1590 h 1707"/>
              <a:gd name="T46" fmla="*/ 1103 w 1429"/>
              <a:gd name="T47" fmla="*/ 1522 h 1707"/>
              <a:gd name="T48" fmla="*/ 993 w 1429"/>
              <a:gd name="T49" fmla="*/ 1300 h 1707"/>
              <a:gd name="T50" fmla="*/ 1067 w 1429"/>
              <a:gd name="T51" fmla="*/ 1207 h 1707"/>
              <a:gd name="T52" fmla="*/ 1288 w 1429"/>
              <a:gd name="T53" fmla="*/ 1312 h 1707"/>
              <a:gd name="T54" fmla="*/ 1355 w 1429"/>
              <a:gd name="T55" fmla="*/ 1196 h 1707"/>
              <a:gd name="T56" fmla="*/ 1153 w 1429"/>
              <a:gd name="T57" fmla="*/ 1047 h 1707"/>
              <a:gd name="T58" fmla="*/ 1177 w 1429"/>
              <a:gd name="T59" fmla="*/ 918 h 1707"/>
              <a:gd name="T60" fmla="*/ 1429 w 1429"/>
              <a:gd name="T61" fmla="*/ 894 h 1707"/>
              <a:gd name="T62" fmla="*/ 1423 w 1429"/>
              <a:gd name="T63" fmla="*/ 764 h 1707"/>
              <a:gd name="T64" fmla="*/ 1171 w 1429"/>
              <a:gd name="T65" fmla="*/ 727 h 1707"/>
              <a:gd name="T66" fmla="*/ 1146 w 1429"/>
              <a:gd name="T67" fmla="*/ 629 h 1707"/>
              <a:gd name="T68" fmla="*/ 1349 w 1429"/>
              <a:gd name="T69" fmla="*/ 487 h 1707"/>
              <a:gd name="T70" fmla="*/ 1282 w 1429"/>
              <a:gd name="T71" fmla="*/ 370 h 1707"/>
              <a:gd name="T72" fmla="*/ 1054 w 1429"/>
              <a:gd name="T73" fmla="*/ 462 h 1707"/>
              <a:gd name="T74" fmla="*/ 980 w 1429"/>
              <a:gd name="T75" fmla="*/ 388 h 1707"/>
              <a:gd name="T76" fmla="*/ 1097 w 1429"/>
              <a:gd name="T77" fmla="*/ 173 h 1707"/>
              <a:gd name="T78" fmla="*/ 986 w 1429"/>
              <a:gd name="T79" fmla="*/ 105 h 1707"/>
              <a:gd name="T80" fmla="*/ 808 w 1429"/>
              <a:gd name="T81" fmla="*/ 283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1875" name="Freeform 3"/>
          <p:cNvSpPr>
            <a:spLocks/>
          </p:cNvSpPr>
          <p:nvPr/>
        </p:nvSpPr>
        <p:spPr bwMode="hidden">
          <a:xfrm>
            <a:off x="107950" y="15875"/>
            <a:ext cx="838200" cy="787400"/>
          </a:xfrm>
          <a:custGeom>
            <a:avLst/>
            <a:gdLst>
              <a:gd name="T0" fmla="*/ 335 w 528"/>
              <a:gd name="T1" fmla="*/ 56 h 496"/>
              <a:gd name="T2" fmla="*/ 293 w 528"/>
              <a:gd name="T3" fmla="*/ 46 h 496"/>
              <a:gd name="T4" fmla="*/ 288 w 528"/>
              <a:gd name="T5" fmla="*/ 0 h 496"/>
              <a:gd name="T6" fmla="*/ 238 w 528"/>
              <a:gd name="T7" fmla="*/ 0 h 496"/>
              <a:gd name="T8" fmla="*/ 232 w 528"/>
              <a:gd name="T9" fmla="*/ 46 h 496"/>
              <a:gd name="T10" fmla="*/ 198 w 528"/>
              <a:gd name="T11" fmla="*/ 58 h 496"/>
              <a:gd name="T12" fmla="*/ 146 w 528"/>
              <a:gd name="T13" fmla="*/ 0 h 496"/>
              <a:gd name="T14" fmla="*/ 114 w 528"/>
              <a:gd name="T15" fmla="*/ 14 h 496"/>
              <a:gd name="T16" fmla="*/ 147 w 528"/>
              <a:gd name="T17" fmla="*/ 84 h 496"/>
              <a:gd name="T18" fmla="*/ 124 w 528"/>
              <a:gd name="T19" fmla="*/ 107 h 496"/>
              <a:gd name="T20" fmla="*/ 50 w 528"/>
              <a:gd name="T21" fmla="*/ 81 h 496"/>
              <a:gd name="T22" fmla="*/ 32 w 528"/>
              <a:gd name="T23" fmla="*/ 109 h 496"/>
              <a:gd name="T24" fmla="*/ 90 w 528"/>
              <a:gd name="T25" fmla="*/ 159 h 496"/>
              <a:gd name="T26" fmla="*/ 80 w 528"/>
              <a:gd name="T27" fmla="*/ 197 h 496"/>
              <a:gd name="T28" fmla="*/ 2 w 528"/>
              <a:gd name="T29" fmla="*/ 202 h 496"/>
              <a:gd name="T30" fmla="*/ 0 w 528"/>
              <a:gd name="T31" fmla="*/ 244 h 496"/>
              <a:gd name="T32" fmla="*/ 80 w 528"/>
              <a:gd name="T33" fmla="*/ 256 h 496"/>
              <a:gd name="T34" fmla="*/ 88 w 528"/>
              <a:gd name="T35" fmla="*/ 292 h 496"/>
              <a:gd name="T36" fmla="*/ 29 w 528"/>
              <a:gd name="T37" fmla="*/ 345 h 496"/>
              <a:gd name="T38" fmla="*/ 50 w 528"/>
              <a:gd name="T39" fmla="*/ 378 h 496"/>
              <a:gd name="T40" fmla="*/ 116 w 528"/>
              <a:gd name="T41" fmla="*/ 347 h 496"/>
              <a:gd name="T42" fmla="*/ 141 w 528"/>
              <a:gd name="T43" fmla="*/ 372 h 496"/>
              <a:gd name="T44" fmla="*/ 107 w 528"/>
              <a:gd name="T45" fmla="*/ 435 h 496"/>
              <a:gd name="T46" fmla="*/ 139 w 528"/>
              <a:gd name="T47" fmla="*/ 462 h 496"/>
              <a:gd name="T48" fmla="*/ 198 w 528"/>
              <a:gd name="T49" fmla="*/ 404 h 496"/>
              <a:gd name="T50" fmla="*/ 232 w 528"/>
              <a:gd name="T51" fmla="*/ 416 h 496"/>
              <a:gd name="T52" fmla="*/ 240 w 528"/>
              <a:gd name="T53" fmla="*/ 494 h 496"/>
              <a:gd name="T54" fmla="*/ 292 w 528"/>
              <a:gd name="T55" fmla="*/ 496 h 496"/>
              <a:gd name="T56" fmla="*/ 297 w 528"/>
              <a:gd name="T57" fmla="*/ 414 h 496"/>
              <a:gd name="T58" fmla="*/ 341 w 528"/>
              <a:gd name="T59" fmla="*/ 403 h 496"/>
              <a:gd name="T60" fmla="*/ 393 w 528"/>
              <a:gd name="T61" fmla="*/ 460 h 496"/>
              <a:gd name="T62" fmla="*/ 427 w 528"/>
              <a:gd name="T63" fmla="*/ 439 h 496"/>
              <a:gd name="T64" fmla="*/ 393 w 528"/>
              <a:gd name="T65" fmla="*/ 370 h 496"/>
              <a:gd name="T66" fmla="*/ 416 w 528"/>
              <a:gd name="T67" fmla="*/ 341 h 496"/>
              <a:gd name="T68" fmla="*/ 484 w 528"/>
              <a:gd name="T69" fmla="*/ 374 h 496"/>
              <a:gd name="T70" fmla="*/ 505 w 528"/>
              <a:gd name="T71" fmla="*/ 338 h 496"/>
              <a:gd name="T72" fmla="*/ 442 w 528"/>
              <a:gd name="T73" fmla="*/ 292 h 496"/>
              <a:gd name="T74" fmla="*/ 450 w 528"/>
              <a:gd name="T75" fmla="*/ 252 h 496"/>
              <a:gd name="T76" fmla="*/ 528 w 528"/>
              <a:gd name="T77" fmla="*/ 244 h 496"/>
              <a:gd name="T78" fmla="*/ 526 w 528"/>
              <a:gd name="T79" fmla="*/ 204 h 496"/>
              <a:gd name="T80" fmla="*/ 448 w 528"/>
              <a:gd name="T81" fmla="*/ 193 h 496"/>
              <a:gd name="T82" fmla="*/ 440 w 528"/>
              <a:gd name="T83" fmla="*/ 162 h 496"/>
              <a:gd name="T84" fmla="*/ 503 w 528"/>
              <a:gd name="T85" fmla="*/ 119 h 496"/>
              <a:gd name="T86" fmla="*/ 482 w 528"/>
              <a:gd name="T87" fmla="*/ 82 h 496"/>
              <a:gd name="T88" fmla="*/ 412 w 528"/>
              <a:gd name="T89" fmla="*/ 111 h 496"/>
              <a:gd name="T90" fmla="*/ 389 w 528"/>
              <a:gd name="T91" fmla="*/ 88 h 496"/>
              <a:gd name="T92" fmla="*/ 425 w 528"/>
              <a:gd name="T93" fmla="*/ 21 h 496"/>
              <a:gd name="T94" fmla="*/ 391 w 528"/>
              <a:gd name="T95" fmla="*/ 0 h 496"/>
              <a:gd name="T96" fmla="*/ 335 w 528"/>
              <a:gd name="T97" fmla="*/ 5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1876" name="Freeform 4"/>
          <p:cNvSpPr>
            <a:spLocks/>
          </p:cNvSpPr>
          <p:nvPr/>
        </p:nvSpPr>
        <p:spPr bwMode="hidden">
          <a:xfrm>
            <a:off x="1192213" y="354013"/>
            <a:ext cx="2266950" cy="22701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1877" name="Freeform 5"/>
          <p:cNvSpPr>
            <a:spLocks/>
          </p:cNvSpPr>
          <p:nvPr/>
        </p:nvSpPr>
        <p:spPr bwMode="hidden">
          <a:xfrm>
            <a:off x="2532063" y="1270000"/>
            <a:ext cx="3670300" cy="3671888"/>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1878" name="Freeform 6"/>
          <p:cNvSpPr>
            <a:spLocks/>
          </p:cNvSpPr>
          <p:nvPr/>
        </p:nvSpPr>
        <p:spPr bwMode="hidden">
          <a:xfrm>
            <a:off x="3175" y="4797425"/>
            <a:ext cx="3417888" cy="2097088"/>
          </a:xfrm>
          <a:custGeom>
            <a:avLst/>
            <a:gdLst>
              <a:gd name="T0" fmla="*/ 1368 w 2153"/>
              <a:gd name="T1" fmla="*/ 358 h 1321"/>
              <a:gd name="T2" fmla="*/ 1197 w 2153"/>
              <a:gd name="T3" fmla="*/ 318 h 1321"/>
              <a:gd name="T4" fmla="*/ 1173 w 2153"/>
              <a:gd name="T5" fmla="*/ 0 h 1321"/>
              <a:gd name="T6" fmla="*/ 964 w 2153"/>
              <a:gd name="T7" fmla="*/ 16 h 1321"/>
              <a:gd name="T8" fmla="*/ 948 w 2153"/>
              <a:gd name="T9" fmla="*/ 318 h 1321"/>
              <a:gd name="T10" fmla="*/ 808 w 2153"/>
              <a:gd name="T11" fmla="*/ 366 h 1321"/>
              <a:gd name="T12" fmla="*/ 606 w 2153"/>
              <a:gd name="T13" fmla="*/ 109 h 1321"/>
              <a:gd name="T14" fmla="*/ 467 w 2153"/>
              <a:gd name="T15" fmla="*/ 187 h 1321"/>
              <a:gd name="T16" fmla="*/ 599 w 2153"/>
              <a:gd name="T17" fmla="*/ 474 h 1321"/>
              <a:gd name="T18" fmla="*/ 506 w 2153"/>
              <a:gd name="T19" fmla="*/ 568 h 1321"/>
              <a:gd name="T20" fmla="*/ 202 w 2153"/>
              <a:gd name="T21" fmla="*/ 459 h 1321"/>
              <a:gd name="T22" fmla="*/ 132 w 2153"/>
              <a:gd name="T23" fmla="*/ 576 h 1321"/>
              <a:gd name="T24" fmla="*/ 365 w 2153"/>
              <a:gd name="T25" fmla="*/ 778 h 1321"/>
              <a:gd name="T26" fmla="*/ 327 w 2153"/>
              <a:gd name="T27" fmla="*/ 933 h 1321"/>
              <a:gd name="T28" fmla="*/ 7 w 2153"/>
              <a:gd name="T29" fmla="*/ 956 h 1321"/>
              <a:gd name="T30" fmla="*/ 0 w 2153"/>
              <a:gd name="T31" fmla="*/ 1128 h 1321"/>
              <a:gd name="T32" fmla="*/ 327 w 2153"/>
              <a:gd name="T33" fmla="*/ 1174 h 1321"/>
              <a:gd name="T34" fmla="*/ 358 w 2153"/>
              <a:gd name="T35" fmla="*/ 1321 h 1321"/>
              <a:gd name="T36" fmla="*/ 1804 w 2153"/>
              <a:gd name="T37" fmla="*/ 1321 h 1321"/>
              <a:gd name="T38" fmla="*/ 1835 w 2153"/>
              <a:gd name="T39" fmla="*/ 1158 h 1321"/>
              <a:gd name="T40" fmla="*/ 2153 w 2153"/>
              <a:gd name="T41" fmla="*/ 1128 h 1321"/>
              <a:gd name="T42" fmla="*/ 2146 w 2153"/>
              <a:gd name="T43" fmla="*/ 964 h 1321"/>
              <a:gd name="T44" fmla="*/ 1827 w 2153"/>
              <a:gd name="T45" fmla="*/ 917 h 1321"/>
              <a:gd name="T46" fmla="*/ 1795 w 2153"/>
              <a:gd name="T47" fmla="*/ 793 h 1321"/>
              <a:gd name="T48" fmla="*/ 2052 w 2153"/>
              <a:gd name="T49" fmla="*/ 615 h 1321"/>
              <a:gd name="T50" fmla="*/ 1967 w 2153"/>
              <a:gd name="T51" fmla="*/ 467 h 1321"/>
              <a:gd name="T52" fmla="*/ 1679 w 2153"/>
              <a:gd name="T53" fmla="*/ 583 h 1321"/>
              <a:gd name="T54" fmla="*/ 1586 w 2153"/>
              <a:gd name="T55" fmla="*/ 490 h 1321"/>
              <a:gd name="T56" fmla="*/ 1733 w 2153"/>
              <a:gd name="T57" fmla="*/ 218 h 1321"/>
              <a:gd name="T58" fmla="*/ 1593 w 2153"/>
              <a:gd name="T59" fmla="*/ 132 h 1321"/>
              <a:gd name="T60" fmla="*/ 1368 w 2153"/>
              <a:gd name="T61" fmla="*/ 358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1879" name="Freeform 7"/>
          <p:cNvSpPr>
            <a:spLocks/>
          </p:cNvSpPr>
          <p:nvPr/>
        </p:nvSpPr>
        <p:spPr bwMode="hidden">
          <a:xfrm>
            <a:off x="4494213" y="4425950"/>
            <a:ext cx="2263775" cy="226377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1880" name="Freeform 8"/>
          <p:cNvSpPr>
            <a:spLocks/>
          </p:cNvSpPr>
          <p:nvPr/>
        </p:nvSpPr>
        <p:spPr bwMode="hidden">
          <a:xfrm>
            <a:off x="5646738" y="487363"/>
            <a:ext cx="2928937" cy="29305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1881" name="Freeform 9"/>
          <p:cNvSpPr>
            <a:spLocks/>
          </p:cNvSpPr>
          <p:nvPr/>
        </p:nvSpPr>
        <p:spPr bwMode="hidden">
          <a:xfrm>
            <a:off x="7146925" y="2555875"/>
            <a:ext cx="2008188" cy="3997325"/>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1882" name="Freeform 10"/>
          <p:cNvSpPr>
            <a:spLocks/>
          </p:cNvSpPr>
          <p:nvPr/>
        </p:nvSpPr>
        <p:spPr bwMode="hidden">
          <a:xfrm rot="-5400000">
            <a:off x="3977481" y="-853281"/>
            <a:ext cx="1722438" cy="3429000"/>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591883" name="Picture 11" descr="C:\My Documents\bits\Facbann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91884" name="Rectangle 12"/>
          <p:cNvSpPr>
            <a:spLocks noGrp="1" noChangeArrowheads="1"/>
          </p:cNvSpPr>
          <p:nvPr>
            <p:ph type="ctrTitle"/>
          </p:nvPr>
        </p:nvSpPr>
        <p:spPr>
          <a:xfrm>
            <a:off x="1143000" y="2286000"/>
            <a:ext cx="7772400" cy="1143000"/>
          </a:xfrm>
        </p:spPr>
        <p:txBody>
          <a:bodyPr/>
          <a:lstStyle>
            <a:lvl1pPr>
              <a:defRPr/>
            </a:lvl1pPr>
          </a:lstStyle>
          <a:p>
            <a:pPr lvl="0"/>
            <a:r>
              <a:rPr lang="ru-RU" noProof="0" smtClean="0"/>
              <a:t>Образец заголовка</a:t>
            </a:r>
          </a:p>
        </p:txBody>
      </p:sp>
      <p:sp>
        <p:nvSpPr>
          <p:cNvPr id="591885"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pPr lvl="0"/>
            <a:r>
              <a:rPr lang="ru-RU" noProof="0" smtClean="0"/>
              <a:t>Образец подзаголовка</a:t>
            </a:r>
          </a:p>
        </p:txBody>
      </p:sp>
      <p:sp>
        <p:nvSpPr>
          <p:cNvPr id="591886" name="Rectangle 14"/>
          <p:cNvSpPr>
            <a:spLocks noGrp="1" noChangeArrowheads="1"/>
          </p:cNvSpPr>
          <p:nvPr>
            <p:ph type="dt" sz="half" idx="2"/>
          </p:nvPr>
        </p:nvSpPr>
        <p:spPr>
          <a:xfrm>
            <a:off x="1143000" y="6248400"/>
            <a:ext cx="1905000" cy="457200"/>
          </a:xfrm>
        </p:spPr>
        <p:txBody>
          <a:bodyPr/>
          <a:lstStyle>
            <a:lvl1pPr>
              <a:defRPr/>
            </a:lvl1pPr>
          </a:lstStyle>
          <a:p>
            <a:endParaRPr lang="ru-RU"/>
          </a:p>
        </p:txBody>
      </p:sp>
      <p:sp>
        <p:nvSpPr>
          <p:cNvPr id="591887" name="Rectangle 15"/>
          <p:cNvSpPr>
            <a:spLocks noGrp="1" noChangeArrowheads="1"/>
          </p:cNvSpPr>
          <p:nvPr>
            <p:ph type="ftr" sz="quarter" idx="3"/>
          </p:nvPr>
        </p:nvSpPr>
        <p:spPr>
          <a:xfrm>
            <a:off x="3581400" y="6248400"/>
            <a:ext cx="2895600" cy="457200"/>
          </a:xfrm>
        </p:spPr>
        <p:txBody>
          <a:bodyPr/>
          <a:lstStyle>
            <a:lvl1pPr>
              <a:defRPr/>
            </a:lvl1pPr>
          </a:lstStyle>
          <a:p>
            <a:r>
              <a:rPr lang="ru-RU"/>
              <a:t>9th CEG-SAM Meeting, Paris, March 7-9, 2006</a:t>
            </a:r>
          </a:p>
        </p:txBody>
      </p:sp>
      <p:sp>
        <p:nvSpPr>
          <p:cNvPr id="591888" name="Rectangle 16"/>
          <p:cNvSpPr>
            <a:spLocks noGrp="1" noChangeArrowheads="1"/>
          </p:cNvSpPr>
          <p:nvPr>
            <p:ph type="sldNum" sz="quarter" idx="4"/>
          </p:nvPr>
        </p:nvSpPr>
        <p:spPr>
          <a:xfrm>
            <a:off x="7010400" y="6248400"/>
            <a:ext cx="1905000" cy="457200"/>
          </a:xfrm>
        </p:spPr>
        <p:txBody>
          <a:bodyPr/>
          <a:lstStyle>
            <a:lvl1pPr>
              <a:defRPr/>
            </a:lvl1pPr>
          </a:lstStyle>
          <a:p>
            <a:fld id="{DC132083-7747-4A8C-83FF-DA07DECC2006}" type="slidenum">
              <a:rPr lang="ru-RU"/>
              <a:pPr/>
              <a:t>‹Nr.›</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ru-RU"/>
          </a:p>
        </p:txBody>
      </p:sp>
      <p:sp>
        <p:nvSpPr>
          <p:cNvPr id="5" name="Fußzeilenplatzhalter 4"/>
          <p:cNvSpPr>
            <a:spLocks noGrp="1"/>
          </p:cNvSpPr>
          <p:nvPr>
            <p:ph type="ftr" sz="quarter" idx="11"/>
          </p:nvPr>
        </p:nvSpPr>
        <p:spPr/>
        <p:txBody>
          <a:bodyPr/>
          <a:lstStyle>
            <a:lvl1pPr>
              <a:defRPr/>
            </a:lvl1pPr>
          </a:lstStyle>
          <a:p>
            <a:r>
              <a:rPr lang="ru-RU"/>
              <a:t>9th CEG-SAM Meeting, Paris, March 7-9, 2006</a:t>
            </a:r>
          </a:p>
        </p:txBody>
      </p:sp>
      <p:sp>
        <p:nvSpPr>
          <p:cNvPr id="6" name="Foliennummernplatzhalter 5"/>
          <p:cNvSpPr>
            <a:spLocks noGrp="1"/>
          </p:cNvSpPr>
          <p:nvPr>
            <p:ph type="sldNum" sz="quarter" idx="12"/>
          </p:nvPr>
        </p:nvSpPr>
        <p:spPr/>
        <p:txBody>
          <a:bodyPr/>
          <a:lstStyle>
            <a:lvl1pPr>
              <a:defRPr/>
            </a:lvl1pPr>
          </a:lstStyle>
          <a:p>
            <a:fld id="{6CB4BBB3-C8F1-4053-8DD6-98924C782F90}" type="slidenum">
              <a:rPr lang="ru-RU"/>
              <a:pPr/>
              <a:t>‹Nr.›</a:t>
            </a:fld>
            <a:endParaRPr lang="ru-RU"/>
          </a:p>
        </p:txBody>
      </p:sp>
    </p:spTree>
    <p:extLst>
      <p:ext uri="{BB962C8B-B14F-4D97-AF65-F5344CB8AC3E}">
        <p14:creationId xmlns:p14="http://schemas.microsoft.com/office/powerpoint/2010/main" val="1394793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96100" y="3048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1066800" y="3048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ru-RU"/>
          </a:p>
        </p:txBody>
      </p:sp>
      <p:sp>
        <p:nvSpPr>
          <p:cNvPr id="5" name="Fußzeilenplatzhalter 4"/>
          <p:cNvSpPr>
            <a:spLocks noGrp="1"/>
          </p:cNvSpPr>
          <p:nvPr>
            <p:ph type="ftr" sz="quarter" idx="11"/>
          </p:nvPr>
        </p:nvSpPr>
        <p:spPr/>
        <p:txBody>
          <a:bodyPr/>
          <a:lstStyle>
            <a:lvl1pPr>
              <a:defRPr/>
            </a:lvl1pPr>
          </a:lstStyle>
          <a:p>
            <a:r>
              <a:rPr lang="ru-RU"/>
              <a:t>9th CEG-SAM Meeting, Paris, March 7-9, 2006</a:t>
            </a:r>
          </a:p>
        </p:txBody>
      </p:sp>
      <p:sp>
        <p:nvSpPr>
          <p:cNvPr id="6" name="Foliennummernplatzhalter 5"/>
          <p:cNvSpPr>
            <a:spLocks noGrp="1"/>
          </p:cNvSpPr>
          <p:nvPr>
            <p:ph type="sldNum" sz="quarter" idx="12"/>
          </p:nvPr>
        </p:nvSpPr>
        <p:spPr/>
        <p:txBody>
          <a:bodyPr/>
          <a:lstStyle>
            <a:lvl1pPr>
              <a:defRPr/>
            </a:lvl1pPr>
          </a:lstStyle>
          <a:p>
            <a:fld id="{B40ACAE1-CF36-4E0E-B260-F4FA7A61DF9B}" type="slidenum">
              <a:rPr lang="ru-RU"/>
              <a:pPr/>
              <a:t>‹Nr.›</a:t>
            </a:fld>
            <a:endParaRPr lang="ru-RU"/>
          </a:p>
        </p:txBody>
      </p:sp>
    </p:spTree>
    <p:extLst>
      <p:ext uri="{BB962C8B-B14F-4D97-AF65-F5344CB8AC3E}">
        <p14:creationId xmlns:p14="http://schemas.microsoft.com/office/powerpoint/2010/main" val="3221893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ru-RU"/>
          </a:p>
        </p:txBody>
      </p:sp>
      <p:sp>
        <p:nvSpPr>
          <p:cNvPr id="5" name="Fußzeilenplatzhalter 4"/>
          <p:cNvSpPr>
            <a:spLocks noGrp="1"/>
          </p:cNvSpPr>
          <p:nvPr>
            <p:ph type="ftr" sz="quarter" idx="11"/>
          </p:nvPr>
        </p:nvSpPr>
        <p:spPr/>
        <p:txBody>
          <a:bodyPr/>
          <a:lstStyle>
            <a:lvl1pPr>
              <a:defRPr/>
            </a:lvl1pPr>
          </a:lstStyle>
          <a:p>
            <a:r>
              <a:rPr lang="ru-RU"/>
              <a:t>9th CEG-SAM Meeting, Paris, March 7-9, 2006</a:t>
            </a:r>
          </a:p>
        </p:txBody>
      </p:sp>
      <p:sp>
        <p:nvSpPr>
          <p:cNvPr id="6" name="Foliennummernplatzhalter 5"/>
          <p:cNvSpPr>
            <a:spLocks noGrp="1"/>
          </p:cNvSpPr>
          <p:nvPr>
            <p:ph type="sldNum" sz="quarter" idx="12"/>
          </p:nvPr>
        </p:nvSpPr>
        <p:spPr/>
        <p:txBody>
          <a:bodyPr/>
          <a:lstStyle>
            <a:lvl1pPr>
              <a:defRPr/>
            </a:lvl1pPr>
          </a:lstStyle>
          <a:p>
            <a:fld id="{F3A3019B-EBA2-43C7-88F5-3B572A652CB7}" type="slidenum">
              <a:rPr lang="ru-RU"/>
              <a:pPr/>
              <a:t>‹Nr.›</a:t>
            </a:fld>
            <a:endParaRPr lang="ru-RU"/>
          </a:p>
        </p:txBody>
      </p:sp>
    </p:spTree>
    <p:extLst>
      <p:ext uri="{BB962C8B-B14F-4D97-AF65-F5344CB8AC3E}">
        <p14:creationId xmlns:p14="http://schemas.microsoft.com/office/powerpoint/2010/main" val="2293743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ru-RU"/>
          </a:p>
        </p:txBody>
      </p:sp>
      <p:sp>
        <p:nvSpPr>
          <p:cNvPr id="5" name="Fußzeilenplatzhalter 4"/>
          <p:cNvSpPr>
            <a:spLocks noGrp="1"/>
          </p:cNvSpPr>
          <p:nvPr>
            <p:ph type="ftr" sz="quarter" idx="11"/>
          </p:nvPr>
        </p:nvSpPr>
        <p:spPr/>
        <p:txBody>
          <a:bodyPr/>
          <a:lstStyle>
            <a:lvl1pPr>
              <a:defRPr/>
            </a:lvl1pPr>
          </a:lstStyle>
          <a:p>
            <a:r>
              <a:rPr lang="ru-RU"/>
              <a:t>9th CEG-SAM Meeting, Paris, March 7-9, 2006</a:t>
            </a:r>
          </a:p>
        </p:txBody>
      </p:sp>
      <p:sp>
        <p:nvSpPr>
          <p:cNvPr id="6" name="Foliennummernplatzhalter 5"/>
          <p:cNvSpPr>
            <a:spLocks noGrp="1"/>
          </p:cNvSpPr>
          <p:nvPr>
            <p:ph type="sldNum" sz="quarter" idx="12"/>
          </p:nvPr>
        </p:nvSpPr>
        <p:spPr/>
        <p:txBody>
          <a:bodyPr/>
          <a:lstStyle>
            <a:lvl1pPr>
              <a:defRPr/>
            </a:lvl1pPr>
          </a:lstStyle>
          <a:p>
            <a:fld id="{96AA5542-6BBA-4FB3-AA43-67EE7E19EE13}" type="slidenum">
              <a:rPr lang="ru-RU"/>
              <a:pPr/>
              <a:t>‹Nr.›</a:t>
            </a:fld>
            <a:endParaRPr lang="ru-RU"/>
          </a:p>
        </p:txBody>
      </p:sp>
    </p:spTree>
    <p:extLst>
      <p:ext uri="{BB962C8B-B14F-4D97-AF65-F5344CB8AC3E}">
        <p14:creationId xmlns:p14="http://schemas.microsoft.com/office/powerpoint/2010/main" val="2398898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106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029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ru-RU"/>
          </a:p>
        </p:txBody>
      </p:sp>
      <p:sp>
        <p:nvSpPr>
          <p:cNvPr id="6" name="Fußzeilenplatzhalter 5"/>
          <p:cNvSpPr>
            <a:spLocks noGrp="1"/>
          </p:cNvSpPr>
          <p:nvPr>
            <p:ph type="ftr" sz="quarter" idx="11"/>
          </p:nvPr>
        </p:nvSpPr>
        <p:spPr/>
        <p:txBody>
          <a:bodyPr/>
          <a:lstStyle>
            <a:lvl1pPr>
              <a:defRPr/>
            </a:lvl1pPr>
          </a:lstStyle>
          <a:p>
            <a:r>
              <a:rPr lang="ru-RU"/>
              <a:t>9th CEG-SAM Meeting, Paris, March 7-9, 2006</a:t>
            </a:r>
          </a:p>
        </p:txBody>
      </p:sp>
      <p:sp>
        <p:nvSpPr>
          <p:cNvPr id="7" name="Foliennummernplatzhalter 6"/>
          <p:cNvSpPr>
            <a:spLocks noGrp="1"/>
          </p:cNvSpPr>
          <p:nvPr>
            <p:ph type="sldNum" sz="quarter" idx="12"/>
          </p:nvPr>
        </p:nvSpPr>
        <p:spPr/>
        <p:txBody>
          <a:bodyPr/>
          <a:lstStyle>
            <a:lvl1pPr>
              <a:defRPr/>
            </a:lvl1pPr>
          </a:lstStyle>
          <a:p>
            <a:fld id="{4B915220-854D-44FB-B58A-7A9E0839C5E3}" type="slidenum">
              <a:rPr lang="ru-RU"/>
              <a:pPr/>
              <a:t>‹Nr.›</a:t>
            </a:fld>
            <a:endParaRPr lang="ru-RU"/>
          </a:p>
        </p:txBody>
      </p:sp>
    </p:spTree>
    <p:extLst>
      <p:ext uri="{BB962C8B-B14F-4D97-AF65-F5344CB8AC3E}">
        <p14:creationId xmlns:p14="http://schemas.microsoft.com/office/powerpoint/2010/main" val="1380770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ru-RU"/>
          </a:p>
        </p:txBody>
      </p:sp>
      <p:sp>
        <p:nvSpPr>
          <p:cNvPr id="8" name="Fußzeilenplatzhalter 7"/>
          <p:cNvSpPr>
            <a:spLocks noGrp="1"/>
          </p:cNvSpPr>
          <p:nvPr>
            <p:ph type="ftr" sz="quarter" idx="11"/>
          </p:nvPr>
        </p:nvSpPr>
        <p:spPr/>
        <p:txBody>
          <a:bodyPr/>
          <a:lstStyle>
            <a:lvl1pPr>
              <a:defRPr/>
            </a:lvl1pPr>
          </a:lstStyle>
          <a:p>
            <a:r>
              <a:rPr lang="ru-RU"/>
              <a:t>9th CEG-SAM Meeting, Paris, March 7-9, 2006</a:t>
            </a:r>
          </a:p>
        </p:txBody>
      </p:sp>
      <p:sp>
        <p:nvSpPr>
          <p:cNvPr id="9" name="Foliennummernplatzhalter 8"/>
          <p:cNvSpPr>
            <a:spLocks noGrp="1"/>
          </p:cNvSpPr>
          <p:nvPr>
            <p:ph type="sldNum" sz="quarter" idx="12"/>
          </p:nvPr>
        </p:nvSpPr>
        <p:spPr/>
        <p:txBody>
          <a:bodyPr/>
          <a:lstStyle>
            <a:lvl1pPr>
              <a:defRPr/>
            </a:lvl1pPr>
          </a:lstStyle>
          <a:p>
            <a:fld id="{8ADA58B1-5CF4-4506-8DC6-82AD3B298A4F}" type="slidenum">
              <a:rPr lang="ru-RU"/>
              <a:pPr/>
              <a:t>‹Nr.›</a:t>
            </a:fld>
            <a:endParaRPr lang="ru-RU"/>
          </a:p>
        </p:txBody>
      </p:sp>
    </p:spTree>
    <p:extLst>
      <p:ext uri="{BB962C8B-B14F-4D97-AF65-F5344CB8AC3E}">
        <p14:creationId xmlns:p14="http://schemas.microsoft.com/office/powerpoint/2010/main" val="1427246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ru-RU"/>
          </a:p>
        </p:txBody>
      </p:sp>
      <p:sp>
        <p:nvSpPr>
          <p:cNvPr id="4" name="Fußzeilenplatzhalter 3"/>
          <p:cNvSpPr>
            <a:spLocks noGrp="1"/>
          </p:cNvSpPr>
          <p:nvPr>
            <p:ph type="ftr" sz="quarter" idx="11"/>
          </p:nvPr>
        </p:nvSpPr>
        <p:spPr/>
        <p:txBody>
          <a:bodyPr/>
          <a:lstStyle>
            <a:lvl1pPr>
              <a:defRPr/>
            </a:lvl1pPr>
          </a:lstStyle>
          <a:p>
            <a:r>
              <a:rPr lang="ru-RU"/>
              <a:t>9th CEG-SAM Meeting, Paris, March 7-9, 2006</a:t>
            </a:r>
          </a:p>
        </p:txBody>
      </p:sp>
      <p:sp>
        <p:nvSpPr>
          <p:cNvPr id="5" name="Foliennummernplatzhalter 4"/>
          <p:cNvSpPr>
            <a:spLocks noGrp="1"/>
          </p:cNvSpPr>
          <p:nvPr>
            <p:ph type="sldNum" sz="quarter" idx="12"/>
          </p:nvPr>
        </p:nvSpPr>
        <p:spPr/>
        <p:txBody>
          <a:bodyPr/>
          <a:lstStyle>
            <a:lvl1pPr>
              <a:defRPr/>
            </a:lvl1pPr>
          </a:lstStyle>
          <a:p>
            <a:fld id="{202E9022-E4B4-4306-83AA-75B5D6466130}" type="slidenum">
              <a:rPr lang="ru-RU"/>
              <a:pPr/>
              <a:t>‹Nr.›</a:t>
            </a:fld>
            <a:endParaRPr lang="ru-RU"/>
          </a:p>
        </p:txBody>
      </p:sp>
    </p:spTree>
    <p:extLst>
      <p:ext uri="{BB962C8B-B14F-4D97-AF65-F5344CB8AC3E}">
        <p14:creationId xmlns:p14="http://schemas.microsoft.com/office/powerpoint/2010/main" val="1509912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ru-RU"/>
          </a:p>
        </p:txBody>
      </p:sp>
      <p:sp>
        <p:nvSpPr>
          <p:cNvPr id="3" name="Fußzeilenplatzhalter 2"/>
          <p:cNvSpPr>
            <a:spLocks noGrp="1"/>
          </p:cNvSpPr>
          <p:nvPr>
            <p:ph type="ftr" sz="quarter" idx="11"/>
          </p:nvPr>
        </p:nvSpPr>
        <p:spPr/>
        <p:txBody>
          <a:bodyPr/>
          <a:lstStyle>
            <a:lvl1pPr>
              <a:defRPr/>
            </a:lvl1pPr>
          </a:lstStyle>
          <a:p>
            <a:r>
              <a:rPr lang="ru-RU"/>
              <a:t>9th CEG-SAM Meeting, Paris, March 7-9, 2006</a:t>
            </a:r>
          </a:p>
        </p:txBody>
      </p:sp>
      <p:sp>
        <p:nvSpPr>
          <p:cNvPr id="4" name="Foliennummernplatzhalter 3"/>
          <p:cNvSpPr>
            <a:spLocks noGrp="1"/>
          </p:cNvSpPr>
          <p:nvPr>
            <p:ph type="sldNum" sz="quarter" idx="12"/>
          </p:nvPr>
        </p:nvSpPr>
        <p:spPr/>
        <p:txBody>
          <a:bodyPr/>
          <a:lstStyle>
            <a:lvl1pPr>
              <a:defRPr/>
            </a:lvl1pPr>
          </a:lstStyle>
          <a:p>
            <a:fld id="{24AB30C7-73F6-44CE-A99E-818DFC77F37A}" type="slidenum">
              <a:rPr lang="ru-RU"/>
              <a:pPr/>
              <a:t>‹Nr.›</a:t>
            </a:fld>
            <a:endParaRPr lang="ru-RU"/>
          </a:p>
        </p:txBody>
      </p:sp>
    </p:spTree>
    <p:extLst>
      <p:ext uri="{BB962C8B-B14F-4D97-AF65-F5344CB8AC3E}">
        <p14:creationId xmlns:p14="http://schemas.microsoft.com/office/powerpoint/2010/main" val="25267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ru-RU"/>
          </a:p>
        </p:txBody>
      </p:sp>
      <p:sp>
        <p:nvSpPr>
          <p:cNvPr id="6" name="Fußzeilenplatzhalter 5"/>
          <p:cNvSpPr>
            <a:spLocks noGrp="1"/>
          </p:cNvSpPr>
          <p:nvPr>
            <p:ph type="ftr" sz="quarter" idx="11"/>
          </p:nvPr>
        </p:nvSpPr>
        <p:spPr/>
        <p:txBody>
          <a:bodyPr/>
          <a:lstStyle>
            <a:lvl1pPr>
              <a:defRPr/>
            </a:lvl1pPr>
          </a:lstStyle>
          <a:p>
            <a:r>
              <a:rPr lang="ru-RU"/>
              <a:t>9th CEG-SAM Meeting, Paris, March 7-9, 2006</a:t>
            </a:r>
          </a:p>
        </p:txBody>
      </p:sp>
      <p:sp>
        <p:nvSpPr>
          <p:cNvPr id="7" name="Foliennummernplatzhalter 6"/>
          <p:cNvSpPr>
            <a:spLocks noGrp="1"/>
          </p:cNvSpPr>
          <p:nvPr>
            <p:ph type="sldNum" sz="quarter" idx="12"/>
          </p:nvPr>
        </p:nvSpPr>
        <p:spPr/>
        <p:txBody>
          <a:bodyPr/>
          <a:lstStyle>
            <a:lvl1pPr>
              <a:defRPr/>
            </a:lvl1pPr>
          </a:lstStyle>
          <a:p>
            <a:fld id="{B3A38435-060F-4F34-A1F8-764CCCA6106E}" type="slidenum">
              <a:rPr lang="ru-RU"/>
              <a:pPr/>
              <a:t>‹Nr.›</a:t>
            </a:fld>
            <a:endParaRPr lang="ru-RU"/>
          </a:p>
        </p:txBody>
      </p:sp>
    </p:spTree>
    <p:extLst>
      <p:ext uri="{BB962C8B-B14F-4D97-AF65-F5344CB8AC3E}">
        <p14:creationId xmlns:p14="http://schemas.microsoft.com/office/powerpoint/2010/main" val="3607404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ru-RU"/>
          </a:p>
        </p:txBody>
      </p:sp>
      <p:sp>
        <p:nvSpPr>
          <p:cNvPr id="6" name="Fußzeilenplatzhalter 5"/>
          <p:cNvSpPr>
            <a:spLocks noGrp="1"/>
          </p:cNvSpPr>
          <p:nvPr>
            <p:ph type="ftr" sz="quarter" idx="11"/>
          </p:nvPr>
        </p:nvSpPr>
        <p:spPr/>
        <p:txBody>
          <a:bodyPr/>
          <a:lstStyle>
            <a:lvl1pPr>
              <a:defRPr/>
            </a:lvl1pPr>
          </a:lstStyle>
          <a:p>
            <a:r>
              <a:rPr lang="ru-RU"/>
              <a:t>9th CEG-SAM Meeting, Paris, March 7-9, 2006</a:t>
            </a:r>
          </a:p>
        </p:txBody>
      </p:sp>
      <p:sp>
        <p:nvSpPr>
          <p:cNvPr id="7" name="Foliennummernplatzhalter 6"/>
          <p:cNvSpPr>
            <a:spLocks noGrp="1"/>
          </p:cNvSpPr>
          <p:nvPr>
            <p:ph type="sldNum" sz="quarter" idx="12"/>
          </p:nvPr>
        </p:nvSpPr>
        <p:spPr/>
        <p:txBody>
          <a:bodyPr/>
          <a:lstStyle>
            <a:lvl1pPr>
              <a:defRPr/>
            </a:lvl1pPr>
          </a:lstStyle>
          <a:p>
            <a:fld id="{9A902EB0-82A3-4740-96EF-97E5B765E589}" type="slidenum">
              <a:rPr lang="ru-RU"/>
              <a:pPr/>
              <a:t>‹Nr.›</a:t>
            </a:fld>
            <a:endParaRPr lang="ru-RU"/>
          </a:p>
        </p:txBody>
      </p:sp>
    </p:spTree>
    <p:extLst>
      <p:ext uri="{BB962C8B-B14F-4D97-AF65-F5344CB8AC3E}">
        <p14:creationId xmlns:p14="http://schemas.microsoft.com/office/powerpoint/2010/main" val="1983280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590850" name="Freeform 2"/>
          <p:cNvSpPr>
            <a:spLocks/>
          </p:cNvSpPr>
          <p:nvPr/>
        </p:nvSpPr>
        <p:spPr bwMode="hidden">
          <a:xfrm>
            <a:off x="-11113" y="1836738"/>
            <a:ext cx="2268538" cy="2709862"/>
          </a:xfrm>
          <a:custGeom>
            <a:avLst/>
            <a:gdLst>
              <a:gd name="T0" fmla="*/ 808 w 1429"/>
              <a:gd name="T1" fmla="*/ 283 h 1707"/>
              <a:gd name="T2" fmla="*/ 673 w 1429"/>
              <a:gd name="T3" fmla="*/ 252 h 1707"/>
              <a:gd name="T4" fmla="*/ 654 w 1429"/>
              <a:gd name="T5" fmla="*/ 0 h 1707"/>
              <a:gd name="T6" fmla="*/ 488 w 1429"/>
              <a:gd name="T7" fmla="*/ 13 h 1707"/>
              <a:gd name="T8" fmla="*/ 476 w 1429"/>
              <a:gd name="T9" fmla="*/ 252 h 1707"/>
              <a:gd name="T10" fmla="*/ 365 w 1429"/>
              <a:gd name="T11" fmla="*/ 290 h 1707"/>
              <a:gd name="T12" fmla="*/ 206 w 1429"/>
              <a:gd name="T13" fmla="*/ 86 h 1707"/>
              <a:gd name="T14" fmla="*/ 95 w 1429"/>
              <a:gd name="T15" fmla="*/ 148 h 1707"/>
              <a:gd name="T16" fmla="*/ 200 w 1429"/>
              <a:gd name="T17" fmla="*/ 376 h 1707"/>
              <a:gd name="T18" fmla="*/ 126 w 1429"/>
              <a:gd name="T19" fmla="*/ 450 h 1707"/>
              <a:gd name="T20" fmla="*/ 0 w 1429"/>
              <a:gd name="T21" fmla="*/ 423 h 1707"/>
              <a:gd name="T22" fmla="*/ 0 w 1429"/>
              <a:gd name="T23" fmla="*/ 1273 h 1707"/>
              <a:gd name="T24" fmla="*/ 101 w 1429"/>
              <a:gd name="T25" fmla="*/ 1226 h 1707"/>
              <a:gd name="T26" fmla="*/ 181 w 1429"/>
              <a:gd name="T27" fmla="*/ 1306 h 1707"/>
              <a:gd name="T28" fmla="*/ 70 w 1429"/>
              <a:gd name="T29" fmla="*/ 1509 h 1707"/>
              <a:gd name="T30" fmla="*/ 175 w 1429"/>
              <a:gd name="T31" fmla="*/ 1596 h 1707"/>
              <a:gd name="T32" fmla="*/ 365 w 1429"/>
              <a:gd name="T33" fmla="*/ 1411 h 1707"/>
              <a:gd name="T34" fmla="*/ 476 w 1429"/>
              <a:gd name="T35" fmla="*/ 1448 h 1707"/>
              <a:gd name="T36" fmla="*/ 501 w 1429"/>
              <a:gd name="T37" fmla="*/ 1700 h 1707"/>
              <a:gd name="T38" fmla="*/ 667 w 1429"/>
              <a:gd name="T39" fmla="*/ 1707 h 1707"/>
              <a:gd name="T40" fmla="*/ 685 w 1429"/>
              <a:gd name="T41" fmla="*/ 1442 h 1707"/>
              <a:gd name="T42" fmla="*/ 826 w 1429"/>
              <a:gd name="T43" fmla="*/ 1405 h 1707"/>
              <a:gd name="T44" fmla="*/ 993 w 1429"/>
              <a:gd name="T45" fmla="*/ 1590 h 1707"/>
              <a:gd name="T46" fmla="*/ 1103 w 1429"/>
              <a:gd name="T47" fmla="*/ 1522 h 1707"/>
              <a:gd name="T48" fmla="*/ 993 w 1429"/>
              <a:gd name="T49" fmla="*/ 1300 h 1707"/>
              <a:gd name="T50" fmla="*/ 1067 w 1429"/>
              <a:gd name="T51" fmla="*/ 1207 h 1707"/>
              <a:gd name="T52" fmla="*/ 1288 w 1429"/>
              <a:gd name="T53" fmla="*/ 1312 h 1707"/>
              <a:gd name="T54" fmla="*/ 1355 w 1429"/>
              <a:gd name="T55" fmla="*/ 1196 h 1707"/>
              <a:gd name="T56" fmla="*/ 1153 w 1429"/>
              <a:gd name="T57" fmla="*/ 1047 h 1707"/>
              <a:gd name="T58" fmla="*/ 1177 w 1429"/>
              <a:gd name="T59" fmla="*/ 918 h 1707"/>
              <a:gd name="T60" fmla="*/ 1429 w 1429"/>
              <a:gd name="T61" fmla="*/ 894 h 1707"/>
              <a:gd name="T62" fmla="*/ 1423 w 1429"/>
              <a:gd name="T63" fmla="*/ 764 h 1707"/>
              <a:gd name="T64" fmla="*/ 1171 w 1429"/>
              <a:gd name="T65" fmla="*/ 727 h 1707"/>
              <a:gd name="T66" fmla="*/ 1146 w 1429"/>
              <a:gd name="T67" fmla="*/ 629 h 1707"/>
              <a:gd name="T68" fmla="*/ 1349 w 1429"/>
              <a:gd name="T69" fmla="*/ 487 h 1707"/>
              <a:gd name="T70" fmla="*/ 1282 w 1429"/>
              <a:gd name="T71" fmla="*/ 370 h 1707"/>
              <a:gd name="T72" fmla="*/ 1054 w 1429"/>
              <a:gd name="T73" fmla="*/ 462 h 1707"/>
              <a:gd name="T74" fmla="*/ 980 w 1429"/>
              <a:gd name="T75" fmla="*/ 388 h 1707"/>
              <a:gd name="T76" fmla="*/ 1097 w 1429"/>
              <a:gd name="T77" fmla="*/ 173 h 1707"/>
              <a:gd name="T78" fmla="*/ 986 w 1429"/>
              <a:gd name="T79" fmla="*/ 105 h 1707"/>
              <a:gd name="T80" fmla="*/ 808 w 1429"/>
              <a:gd name="T81" fmla="*/ 283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0851" name="Freeform 3"/>
          <p:cNvSpPr>
            <a:spLocks/>
          </p:cNvSpPr>
          <p:nvPr/>
        </p:nvSpPr>
        <p:spPr bwMode="hidden">
          <a:xfrm>
            <a:off x="107950" y="15875"/>
            <a:ext cx="838200" cy="787400"/>
          </a:xfrm>
          <a:custGeom>
            <a:avLst/>
            <a:gdLst>
              <a:gd name="T0" fmla="*/ 335 w 528"/>
              <a:gd name="T1" fmla="*/ 56 h 496"/>
              <a:gd name="T2" fmla="*/ 293 w 528"/>
              <a:gd name="T3" fmla="*/ 46 h 496"/>
              <a:gd name="T4" fmla="*/ 288 w 528"/>
              <a:gd name="T5" fmla="*/ 0 h 496"/>
              <a:gd name="T6" fmla="*/ 238 w 528"/>
              <a:gd name="T7" fmla="*/ 0 h 496"/>
              <a:gd name="T8" fmla="*/ 232 w 528"/>
              <a:gd name="T9" fmla="*/ 46 h 496"/>
              <a:gd name="T10" fmla="*/ 198 w 528"/>
              <a:gd name="T11" fmla="*/ 58 h 496"/>
              <a:gd name="T12" fmla="*/ 146 w 528"/>
              <a:gd name="T13" fmla="*/ 0 h 496"/>
              <a:gd name="T14" fmla="*/ 114 w 528"/>
              <a:gd name="T15" fmla="*/ 14 h 496"/>
              <a:gd name="T16" fmla="*/ 147 w 528"/>
              <a:gd name="T17" fmla="*/ 84 h 496"/>
              <a:gd name="T18" fmla="*/ 124 w 528"/>
              <a:gd name="T19" fmla="*/ 107 h 496"/>
              <a:gd name="T20" fmla="*/ 50 w 528"/>
              <a:gd name="T21" fmla="*/ 81 h 496"/>
              <a:gd name="T22" fmla="*/ 32 w 528"/>
              <a:gd name="T23" fmla="*/ 109 h 496"/>
              <a:gd name="T24" fmla="*/ 90 w 528"/>
              <a:gd name="T25" fmla="*/ 159 h 496"/>
              <a:gd name="T26" fmla="*/ 80 w 528"/>
              <a:gd name="T27" fmla="*/ 197 h 496"/>
              <a:gd name="T28" fmla="*/ 2 w 528"/>
              <a:gd name="T29" fmla="*/ 202 h 496"/>
              <a:gd name="T30" fmla="*/ 0 w 528"/>
              <a:gd name="T31" fmla="*/ 244 h 496"/>
              <a:gd name="T32" fmla="*/ 80 w 528"/>
              <a:gd name="T33" fmla="*/ 256 h 496"/>
              <a:gd name="T34" fmla="*/ 88 w 528"/>
              <a:gd name="T35" fmla="*/ 292 h 496"/>
              <a:gd name="T36" fmla="*/ 29 w 528"/>
              <a:gd name="T37" fmla="*/ 345 h 496"/>
              <a:gd name="T38" fmla="*/ 50 w 528"/>
              <a:gd name="T39" fmla="*/ 378 h 496"/>
              <a:gd name="T40" fmla="*/ 116 w 528"/>
              <a:gd name="T41" fmla="*/ 347 h 496"/>
              <a:gd name="T42" fmla="*/ 141 w 528"/>
              <a:gd name="T43" fmla="*/ 372 h 496"/>
              <a:gd name="T44" fmla="*/ 107 w 528"/>
              <a:gd name="T45" fmla="*/ 435 h 496"/>
              <a:gd name="T46" fmla="*/ 139 w 528"/>
              <a:gd name="T47" fmla="*/ 462 h 496"/>
              <a:gd name="T48" fmla="*/ 198 w 528"/>
              <a:gd name="T49" fmla="*/ 404 h 496"/>
              <a:gd name="T50" fmla="*/ 232 w 528"/>
              <a:gd name="T51" fmla="*/ 416 h 496"/>
              <a:gd name="T52" fmla="*/ 240 w 528"/>
              <a:gd name="T53" fmla="*/ 494 h 496"/>
              <a:gd name="T54" fmla="*/ 292 w 528"/>
              <a:gd name="T55" fmla="*/ 496 h 496"/>
              <a:gd name="T56" fmla="*/ 297 w 528"/>
              <a:gd name="T57" fmla="*/ 414 h 496"/>
              <a:gd name="T58" fmla="*/ 341 w 528"/>
              <a:gd name="T59" fmla="*/ 403 h 496"/>
              <a:gd name="T60" fmla="*/ 393 w 528"/>
              <a:gd name="T61" fmla="*/ 460 h 496"/>
              <a:gd name="T62" fmla="*/ 427 w 528"/>
              <a:gd name="T63" fmla="*/ 439 h 496"/>
              <a:gd name="T64" fmla="*/ 393 w 528"/>
              <a:gd name="T65" fmla="*/ 370 h 496"/>
              <a:gd name="T66" fmla="*/ 416 w 528"/>
              <a:gd name="T67" fmla="*/ 341 h 496"/>
              <a:gd name="T68" fmla="*/ 484 w 528"/>
              <a:gd name="T69" fmla="*/ 374 h 496"/>
              <a:gd name="T70" fmla="*/ 505 w 528"/>
              <a:gd name="T71" fmla="*/ 338 h 496"/>
              <a:gd name="T72" fmla="*/ 442 w 528"/>
              <a:gd name="T73" fmla="*/ 292 h 496"/>
              <a:gd name="T74" fmla="*/ 450 w 528"/>
              <a:gd name="T75" fmla="*/ 252 h 496"/>
              <a:gd name="T76" fmla="*/ 528 w 528"/>
              <a:gd name="T77" fmla="*/ 244 h 496"/>
              <a:gd name="T78" fmla="*/ 526 w 528"/>
              <a:gd name="T79" fmla="*/ 204 h 496"/>
              <a:gd name="T80" fmla="*/ 448 w 528"/>
              <a:gd name="T81" fmla="*/ 193 h 496"/>
              <a:gd name="T82" fmla="*/ 440 w 528"/>
              <a:gd name="T83" fmla="*/ 162 h 496"/>
              <a:gd name="T84" fmla="*/ 503 w 528"/>
              <a:gd name="T85" fmla="*/ 119 h 496"/>
              <a:gd name="T86" fmla="*/ 482 w 528"/>
              <a:gd name="T87" fmla="*/ 82 h 496"/>
              <a:gd name="T88" fmla="*/ 412 w 528"/>
              <a:gd name="T89" fmla="*/ 111 h 496"/>
              <a:gd name="T90" fmla="*/ 389 w 528"/>
              <a:gd name="T91" fmla="*/ 88 h 496"/>
              <a:gd name="T92" fmla="*/ 425 w 528"/>
              <a:gd name="T93" fmla="*/ 21 h 496"/>
              <a:gd name="T94" fmla="*/ 391 w 528"/>
              <a:gd name="T95" fmla="*/ 0 h 496"/>
              <a:gd name="T96" fmla="*/ 335 w 528"/>
              <a:gd name="T97" fmla="*/ 5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0852" name="Freeform 4"/>
          <p:cNvSpPr>
            <a:spLocks/>
          </p:cNvSpPr>
          <p:nvPr/>
        </p:nvSpPr>
        <p:spPr bwMode="hidden">
          <a:xfrm>
            <a:off x="1192213" y="354013"/>
            <a:ext cx="2266950" cy="22701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0853" name="Freeform 5"/>
          <p:cNvSpPr>
            <a:spLocks/>
          </p:cNvSpPr>
          <p:nvPr/>
        </p:nvSpPr>
        <p:spPr bwMode="hidden">
          <a:xfrm>
            <a:off x="2532063" y="1270000"/>
            <a:ext cx="3670300" cy="3671888"/>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0854" name="Freeform 6"/>
          <p:cNvSpPr>
            <a:spLocks/>
          </p:cNvSpPr>
          <p:nvPr/>
        </p:nvSpPr>
        <p:spPr bwMode="hidden">
          <a:xfrm>
            <a:off x="3175" y="4797425"/>
            <a:ext cx="3417888" cy="2097088"/>
          </a:xfrm>
          <a:custGeom>
            <a:avLst/>
            <a:gdLst>
              <a:gd name="T0" fmla="*/ 1368 w 2153"/>
              <a:gd name="T1" fmla="*/ 358 h 1321"/>
              <a:gd name="T2" fmla="*/ 1197 w 2153"/>
              <a:gd name="T3" fmla="*/ 318 h 1321"/>
              <a:gd name="T4" fmla="*/ 1173 w 2153"/>
              <a:gd name="T5" fmla="*/ 0 h 1321"/>
              <a:gd name="T6" fmla="*/ 964 w 2153"/>
              <a:gd name="T7" fmla="*/ 16 h 1321"/>
              <a:gd name="T8" fmla="*/ 948 w 2153"/>
              <a:gd name="T9" fmla="*/ 318 h 1321"/>
              <a:gd name="T10" fmla="*/ 808 w 2153"/>
              <a:gd name="T11" fmla="*/ 366 h 1321"/>
              <a:gd name="T12" fmla="*/ 606 w 2153"/>
              <a:gd name="T13" fmla="*/ 109 h 1321"/>
              <a:gd name="T14" fmla="*/ 467 w 2153"/>
              <a:gd name="T15" fmla="*/ 187 h 1321"/>
              <a:gd name="T16" fmla="*/ 599 w 2153"/>
              <a:gd name="T17" fmla="*/ 474 h 1321"/>
              <a:gd name="T18" fmla="*/ 506 w 2153"/>
              <a:gd name="T19" fmla="*/ 568 h 1321"/>
              <a:gd name="T20" fmla="*/ 202 w 2153"/>
              <a:gd name="T21" fmla="*/ 459 h 1321"/>
              <a:gd name="T22" fmla="*/ 132 w 2153"/>
              <a:gd name="T23" fmla="*/ 576 h 1321"/>
              <a:gd name="T24" fmla="*/ 365 w 2153"/>
              <a:gd name="T25" fmla="*/ 778 h 1321"/>
              <a:gd name="T26" fmla="*/ 327 w 2153"/>
              <a:gd name="T27" fmla="*/ 933 h 1321"/>
              <a:gd name="T28" fmla="*/ 7 w 2153"/>
              <a:gd name="T29" fmla="*/ 956 h 1321"/>
              <a:gd name="T30" fmla="*/ 0 w 2153"/>
              <a:gd name="T31" fmla="*/ 1128 h 1321"/>
              <a:gd name="T32" fmla="*/ 327 w 2153"/>
              <a:gd name="T33" fmla="*/ 1174 h 1321"/>
              <a:gd name="T34" fmla="*/ 358 w 2153"/>
              <a:gd name="T35" fmla="*/ 1321 h 1321"/>
              <a:gd name="T36" fmla="*/ 1804 w 2153"/>
              <a:gd name="T37" fmla="*/ 1321 h 1321"/>
              <a:gd name="T38" fmla="*/ 1835 w 2153"/>
              <a:gd name="T39" fmla="*/ 1158 h 1321"/>
              <a:gd name="T40" fmla="*/ 2153 w 2153"/>
              <a:gd name="T41" fmla="*/ 1128 h 1321"/>
              <a:gd name="T42" fmla="*/ 2146 w 2153"/>
              <a:gd name="T43" fmla="*/ 964 h 1321"/>
              <a:gd name="T44" fmla="*/ 1827 w 2153"/>
              <a:gd name="T45" fmla="*/ 917 h 1321"/>
              <a:gd name="T46" fmla="*/ 1795 w 2153"/>
              <a:gd name="T47" fmla="*/ 793 h 1321"/>
              <a:gd name="T48" fmla="*/ 2052 w 2153"/>
              <a:gd name="T49" fmla="*/ 615 h 1321"/>
              <a:gd name="T50" fmla="*/ 1967 w 2153"/>
              <a:gd name="T51" fmla="*/ 467 h 1321"/>
              <a:gd name="T52" fmla="*/ 1679 w 2153"/>
              <a:gd name="T53" fmla="*/ 583 h 1321"/>
              <a:gd name="T54" fmla="*/ 1586 w 2153"/>
              <a:gd name="T55" fmla="*/ 490 h 1321"/>
              <a:gd name="T56" fmla="*/ 1733 w 2153"/>
              <a:gd name="T57" fmla="*/ 218 h 1321"/>
              <a:gd name="T58" fmla="*/ 1593 w 2153"/>
              <a:gd name="T59" fmla="*/ 132 h 1321"/>
              <a:gd name="T60" fmla="*/ 1368 w 2153"/>
              <a:gd name="T61" fmla="*/ 358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0855" name="Freeform 7"/>
          <p:cNvSpPr>
            <a:spLocks/>
          </p:cNvSpPr>
          <p:nvPr/>
        </p:nvSpPr>
        <p:spPr bwMode="hidden">
          <a:xfrm>
            <a:off x="4494213" y="4425950"/>
            <a:ext cx="2263775" cy="226377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0856" name="Freeform 8"/>
          <p:cNvSpPr>
            <a:spLocks/>
          </p:cNvSpPr>
          <p:nvPr/>
        </p:nvSpPr>
        <p:spPr bwMode="hidden">
          <a:xfrm>
            <a:off x="5646738" y="487363"/>
            <a:ext cx="2928937" cy="29305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0857" name="Freeform 9"/>
          <p:cNvSpPr>
            <a:spLocks/>
          </p:cNvSpPr>
          <p:nvPr/>
        </p:nvSpPr>
        <p:spPr bwMode="hidden">
          <a:xfrm>
            <a:off x="7146925" y="2555875"/>
            <a:ext cx="2008188" cy="3997325"/>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590858" name="Picture 10" descr="C:\My Documents\bits\Facbanna.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90859" name="Rectangle 11"/>
          <p:cNvSpPr>
            <a:spLocks noGrp="1" noChangeArrowheads="1"/>
          </p:cNvSpPr>
          <p:nvPr>
            <p:ph type="title"/>
          </p:nvPr>
        </p:nvSpPr>
        <p:spPr bwMode="auto">
          <a:xfrm>
            <a:off x="1066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ru-RU" smtClean="0"/>
              <a:t>Образец заголовка</a:t>
            </a:r>
          </a:p>
        </p:txBody>
      </p:sp>
      <p:sp>
        <p:nvSpPr>
          <p:cNvPr id="590860" name="Rectangle 12"/>
          <p:cNvSpPr>
            <a:spLocks noGrp="1" noChangeArrowheads="1"/>
          </p:cNvSpPr>
          <p:nvPr>
            <p:ph type="body" idx="1"/>
          </p:nvPr>
        </p:nvSpPr>
        <p:spPr bwMode="auto">
          <a:xfrm>
            <a:off x="10668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590861" name="Rectangle 13"/>
          <p:cNvSpPr>
            <a:spLocks noGrp="1" noChangeArrowheads="1"/>
          </p:cNvSpPr>
          <p:nvPr>
            <p:ph type="dt" sz="half" idx="2"/>
          </p:nvPr>
        </p:nvSpPr>
        <p:spPr bwMode="auto">
          <a:xfrm>
            <a:off x="1066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0" sz="1400" b="0">
                <a:solidFill>
                  <a:schemeClr val="tx2"/>
                </a:solidFill>
                <a:latin typeface="+mn-lt"/>
              </a:defRPr>
            </a:lvl1pPr>
          </a:lstStyle>
          <a:p>
            <a:endParaRPr lang="ru-RU"/>
          </a:p>
        </p:txBody>
      </p:sp>
      <p:sp>
        <p:nvSpPr>
          <p:cNvPr id="590862" name="Rectangle 14"/>
          <p:cNvSpPr>
            <a:spLocks noGrp="1" noChangeArrowheads="1"/>
          </p:cNvSpPr>
          <p:nvPr>
            <p:ph type="ftr" sz="quarter" idx="3"/>
          </p:nvPr>
        </p:nvSpPr>
        <p:spPr bwMode="auto">
          <a:xfrm>
            <a:off x="3505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kumimoji="0" sz="1400" b="0">
                <a:solidFill>
                  <a:schemeClr val="tx2"/>
                </a:solidFill>
                <a:latin typeface="+mn-lt"/>
              </a:defRPr>
            </a:lvl1pPr>
          </a:lstStyle>
          <a:p>
            <a:r>
              <a:rPr lang="ru-RU"/>
              <a:t>9th CEG-SAM Meeting, Paris, March 7-9, 2006</a:t>
            </a:r>
          </a:p>
        </p:txBody>
      </p:sp>
      <p:sp>
        <p:nvSpPr>
          <p:cNvPr id="590863" name="Rectangle 15"/>
          <p:cNvSpPr>
            <a:spLocks noGrp="1" noChangeArrowheads="1"/>
          </p:cNvSpPr>
          <p:nvPr>
            <p:ph type="sldNum" sz="quarter" idx="4"/>
          </p:nvPr>
        </p:nvSpPr>
        <p:spPr bwMode="auto">
          <a:xfrm>
            <a:off x="6934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400" b="0">
                <a:solidFill>
                  <a:schemeClr val="tx2"/>
                </a:solidFill>
                <a:latin typeface="+mn-lt"/>
              </a:defRPr>
            </a:lvl1pPr>
          </a:lstStyle>
          <a:p>
            <a:fld id="{79C45DD4-A12F-497A-8072-8CD8DEE6002F}" type="slidenum">
              <a:rPr lang="ru-RU"/>
              <a:pPr/>
              <a:t>‹Nr.›</a:t>
            </a:fld>
            <a:endParaRPr lang="ru-RU"/>
          </a:p>
        </p:txBody>
      </p:sp>
    </p:spTree>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rgbClr val="FFFF00"/>
        </a:buClr>
        <a:buSzPct val="80000"/>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Clr>
          <a:srgbClr val="CC0000"/>
        </a:buClr>
        <a:buSzPct val="70000"/>
        <a:buFont typeface="Wingdings" pitchFamily="2" charset="2"/>
        <a:buChar char="®"/>
        <a:defRPr sz="2800">
          <a:solidFill>
            <a:schemeClr val="tx1"/>
          </a:solidFill>
          <a:latin typeface="+mn-lt"/>
        </a:defRPr>
      </a:lvl2pPr>
      <a:lvl3pPr marL="1143000" indent="-228600" algn="l" rtl="0" fontAlgn="base">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fontAlgn="base">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wmf"/><Relationship Id="rId7"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wmf"/><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2.wmf"/><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2.wmf"/><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1.bin"/><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wmf"/><Relationship Id="rId4" Type="http://schemas.openxmlformats.org/officeDocument/2006/relationships/image" Target="../media/image20.pn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3"/>
          <p:cNvSpPr>
            <a:spLocks noGrp="1"/>
          </p:cNvSpPr>
          <p:nvPr>
            <p:ph type="ftr" sz="quarter" idx="11"/>
          </p:nvPr>
        </p:nvSpPr>
        <p:spPr/>
        <p:txBody>
          <a:bodyPr/>
          <a:lstStyle/>
          <a:p>
            <a:r>
              <a:rPr lang="ru-RU"/>
              <a:t>9th CEG-SAM Meeting, Paris, March 7-9, 2006</a:t>
            </a:r>
          </a:p>
        </p:txBody>
      </p:sp>
      <p:sp>
        <p:nvSpPr>
          <p:cNvPr id="8" name="Foliennummernplatzhalter 4"/>
          <p:cNvSpPr>
            <a:spLocks noGrp="1"/>
          </p:cNvSpPr>
          <p:nvPr>
            <p:ph type="sldNum" sz="quarter" idx="12"/>
          </p:nvPr>
        </p:nvSpPr>
        <p:spPr/>
        <p:txBody>
          <a:bodyPr/>
          <a:lstStyle/>
          <a:p>
            <a:fld id="{6123B887-5B26-4820-8341-7522F89DC9C8}" type="slidenum">
              <a:rPr lang="ru-RU"/>
              <a:pPr/>
              <a:t>1</a:t>
            </a:fld>
            <a:endParaRPr lang="ru-RU"/>
          </a:p>
        </p:txBody>
      </p:sp>
      <p:sp>
        <p:nvSpPr>
          <p:cNvPr id="565250" name="Rectangle 2"/>
          <p:cNvSpPr>
            <a:spLocks noGrp="1" noChangeArrowheads="1"/>
          </p:cNvSpPr>
          <p:nvPr>
            <p:ph type="title"/>
          </p:nvPr>
        </p:nvSpPr>
        <p:spPr>
          <a:xfrm>
            <a:off x="1066800" y="2590800"/>
            <a:ext cx="7772400" cy="1371600"/>
          </a:xfrm>
        </p:spPr>
        <p:txBody>
          <a:bodyPr/>
          <a:lstStyle/>
          <a:p>
            <a:pPr algn="ctr"/>
            <a:r>
              <a:rPr lang="en-US" sz="4000">
                <a:latin typeface="Times New Roman" pitchFamily="18" charset="0"/>
              </a:rPr>
              <a:t>Long-term behavior of Chernobyl lava</a:t>
            </a:r>
          </a:p>
        </p:txBody>
      </p:sp>
      <p:pic>
        <p:nvPicPr>
          <p:cNvPr id="5652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grpSp>
        <p:nvGrpSpPr>
          <p:cNvPr id="565254" name="Group 6"/>
          <p:cNvGrpSpPr>
            <a:grpSpLocks/>
          </p:cNvGrpSpPr>
          <p:nvPr/>
        </p:nvGrpSpPr>
        <p:grpSpPr bwMode="auto">
          <a:xfrm>
            <a:off x="0" y="0"/>
            <a:ext cx="1219200" cy="1447800"/>
            <a:chOff x="0" y="0"/>
            <a:chExt cx="818" cy="960"/>
          </a:xfrm>
        </p:grpSpPr>
        <p:pic>
          <p:nvPicPr>
            <p:cNvPr id="565255" name="Picture 7"/>
            <p:cNvPicPr>
              <a:picLocks noChangeAspect="1" noChangeArrowheads="1"/>
            </p:cNvPicPr>
            <p:nvPr/>
          </p:nvPicPr>
          <p:blipFill>
            <a:blip r:embed="rId4">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65256" name="Text Box 8"/>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ußzeilenplatzhalter 4"/>
          <p:cNvSpPr>
            <a:spLocks noGrp="1"/>
          </p:cNvSpPr>
          <p:nvPr>
            <p:ph type="ftr" sz="quarter" idx="11"/>
          </p:nvPr>
        </p:nvSpPr>
        <p:spPr/>
        <p:txBody>
          <a:bodyPr/>
          <a:lstStyle/>
          <a:p>
            <a:r>
              <a:rPr lang="ru-RU"/>
              <a:t>9th CEG-SAM Meeting, Paris, March 7-9, 2006</a:t>
            </a:r>
          </a:p>
        </p:txBody>
      </p:sp>
      <p:sp>
        <p:nvSpPr>
          <p:cNvPr id="17" name="Foliennummernplatzhalter 5"/>
          <p:cNvSpPr>
            <a:spLocks noGrp="1"/>
          </p:cNvSpPr>
          <p:nvPr>
            <p:ph type="sldNum" sz="quarter" idx="12"/>
          </p:nvPr>
        </p:nvSpPr>
        <p:spPr/>
        <p:txBody>
          <a:bodyPr/>
          <a:lstStyle/>
          <a:p>
            <a:fld id="{5E490957-8AFA-46F7-B302-742F846AD55B}" type="slidenum">
              <a:rPr lang="ru-RU"/>
              <a:pPr/>
              <a:t>10</a:t>
            </a:fld>
            <a:endParaRPr lang="ru-RU"/>
          </a:p>
        </p:txBody>
      </p:sp>
      <p:sp>
        <p:nvSpPr>
          <p:cNvPr id="589826" name="Rectangle 1026"/>
          <p:cNvSpPr>
            <a:spLocks noGrp="1" noChangeArrowheads="1"/>
          </p:cNvSpPr>
          <p:nvPr>
            <p:ph type="title"/>
          </p:nvPr>
        </p:nvSpPr>
        <p:spPr>
          <a:xfrm>
            <a:off x="1676400" y="228600"/>
            <a:ext cx="5562600" cy="609600"/>
          </a:xfrm>
        </p:spPr>
        <p:txBody>
          <a:bodyPr/>
          <a:lstStyle/>
          <a:p>
            <a:pPr marL="673100" indent="-673100"/>
            <a:r>
              <a:rPr lang="en-US" sz="2400" b="1">
                <a:solidFill>
                  <a:srgbClr val="FFFF00"/>
                </a:solidFill>
                <a:latin typeface="Times New Roman" pitchFamily="18" charset="0"/>
              </a:rPr>
              <a:t>W6.  Lavas as a source of dust formation</a:t>
            </a:r>
          </a:p>
        </p:txBody>
      </p:sp>
      <p:sp>
        <p:nvSpPr>
          <p:cNvPr id="589827" name="Rectangle 1027"/>
          <p:cNvSpPr>
            <a:spLocks noChangeArrowheads="1"/>
          </p:cNvSpPr>
          <p:nvPr/>
        </p:nvSpPr>
        <p:spPr bwMode="auto">
          <a:xfrm>
            <a:off x="1600200" y="1957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589828" name="Rectangle 1028"/>
          <p:cNvSpPr>
            <a:spLocks noChangeArrowheads="1"/>
          </p:cNvSpPr>
          <p:nvPr/>
        </p:nvSpPr>
        <p:spPr bwMode="auto">
          <a:xfrm>
            <a:off x="1771650" y="1804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grpSp>
        <p:nvGrpSpPr>
          <p:cNvPr id="589829" name="Group 1029"/>
          <p:cNvGrpSpPr>
            <a:grpSpLocks/>
          </p:cNvGrpSpPr>
          <p:nvPr/>
        </p:nvGrpSpPr>
        <p:grpSpPr bwMode="auto">
          <a:xfrm>
            <a:off x="0" y="0"/>
            <a:ext cx="1219200" cy="1447800"/>
            <a:chOff x="0" y="0"/>
            <a:chExt cx="818" cy="960"/>
          </a:xfrm>
        </p:grpSpPr>
        <p:pic>
          <p:nvPicPr>
            <p:cNvPr id="589830" name="Picture 1030"/>
            <p:cNvPicPr>
              <a:picLocks noChangeAspect="1" noChangeArrowheads="1"/>
            </p:cNvPicPr>
            <p:nvPr/>
          </p:nvPicPr>
          <p:blipFill>
            <a:blip r:embed="rId2">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89831" name="Text Box 1031"/>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pic>
        <p:nvPicPr>
          <p:cNvPr id="589832" name="Picture 1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grpSp>
        <p:nvGrpSpPr>
          <p:cNvPr id="589840" name="Group 1040"/>
          <p:cNvGrpSpPr>
            <a:grpSpLocks/>
          </p:cNvGrpSpPr>
          <p:nvPr/>
        </p:nvGrpSpPr>
        <p:grpSpPr bwMode="auto">
          <a:xfrm>
            <a:off x="5867400" y="990600"/>
            <a:ext cx="2057400" cy="1828800"/>
            <a:chOff x="0" y="1632"/>
            <a:chExt cx="1296" cy="1152"/>
          </a:xfrm>
        </p:grpSpPr>
        <p:pic>
          <p:nvPicPr>
            <p:cNvPr id="589838" name="Picture 1038"/>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l="7843" t="59302" r="39215" b="12791"/>
            <a:stretch>
              <a:fillRect/>
            </a:stretch>
          </p:blipFill>
          <p:spPr bwMode="auto">
            <a:xfrm>
              <a:off x="0" y="1632"/>
              <a:ext cx="1296" cy="115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9839" name="Rectangle 1039"/>
            <p:cNvSpPr>
              <a:spLocks noChangeArrowheads="1"/>
            </p:cNvSpPr>
            <p:nvPr/>
          </p:nvSpPr>
          <p:spPr bwMode="auto">
            <a:xfrm>
              <a:off x="0" y="1776"/>
              <a:ext cx="1152" cy="672"/>
            </a:xfrm>
            <a:prstGeom prst="rect">
              <a:avLst/>
            </a:prstGeom>
            <a:noFill/>
            <a:ln w="2540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pic>
        <p:nvPicPr>
          <p:cNvPr id="589841" name="Picture 1041" descr="C:\Documents and Settings\Bogatov\Рабочий стол\IBRAE\ISTC-int\Paris_06\D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990600"/>
            <a:ext cx="4191000" cy="36449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89836" name="Picture 1036" descr="fig1.19_e"/>
          <p:cNvPicPr>
            <a:picLocks noChangeAspect="1" noChangeArrowheads="1"/>
          </p:cNvPicPr>
          <p:nvPr/>
        </p:nvPicPr>
        <p:blipFill>
          <a:blip r:embed="rId6">
            <a:extLst>
              <a:ext uri="{28A0092B-C50C-407E-A947-70E740481C1C}">
                <a14:useLocalDpi xmlns:a14="http://schemas.microsoft.com/office/drawing/2010/main" val="0"/>
              </a:ext>
            </a:extLst>
          </a:blip>
          <a:srcRect r="15384"/>
          <a:stretch>
            <a:fillRect/>
          </a:stretch>
        </p:blipFill>
        <p:spPr bwMode="auto">
          <a:xfrm>
            <a:off x="4114800" y="2971800"/>
            <a:ext cx="5029200" cy="32416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9842" name="Picture 1042" descr="C:\Documents and Settings\Bogatov\Рабочий стол\IBRAE\ISTC-int\Paris_06\D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3581400"/>
            <a:ext cx="2286000" cy="1952625"/>
          </a:xfrm>
          <a:prstGeom prst="rect">
            <a:avLst/>
          </a:prstGeom>
          <a:noFill/>
          <a:ln w="28575">
            <a:solidFill>
              <a:srgbClr val="000010"/>
            </a:solidFill>
            <a:miter lim="800000"/>
            <a:headEnd/>
            <a:tailEnd/>
          </a:ln>
          <a:extLst>
            <a:ext uri="{909E8E84-426E-40DD-AFC4-6F175D3DCCD1}">
              <a14:hiddenFill xmlns:a14="http://schemas.microsoft.com/office/drawing/2010/main">
                <a:solidFill>
                  <a:srgbClr val="FFFFFF"/>
                </a:solidFill>
              </a14:hiddenFill>
            </a:ext>
          </a:extLst>
        </p:spPr>
      </p:pic>
      <p:pic>
        <p:nvPicPr>
          <p:cNvPr id="589843" name="Picture 1043" descr="C:\Documents and Settings\Bogatov\Рабочий стол\IBRAE\ISTC-int\Paris_06\D3.jpg"/>
          <p:cNvPicPr>
            <a:picLocks noChangeAspect="1" noChangeArrowheads="1"/>
          </p:cNvPicPr>
          <p:nvPr/>
        </p:nvPicPr>
        <p:blipFill>
          <a:blip r:embed="rId8" cstate="print">
            <a:extLst>
              <a:ext uri="{28A0092B-C50C-407E-A947-70E740481C1C}">
                <a14:useLocalDpi xmlns:a14="http://schemas.microsoft.com/office/drawing/2010/main" val="0"/>
              </a:ext>
            </a:extLst>
          </a:blip>
          <a:srcRect l="17073" t="5328" r="19513" b="12566"/>
          <a:stretch>
            <a:fillRect/>
          </a:stretch>
        </p:blipFill>
        <p:spPr bwMode="auto">
          <a:xfrm>
            <a:off x="2057400" y="4953000"/>
            <a:ext cx="1676400" cy="1676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ußzeilenplatzhalter 4"/>
          <p:cNvSpPr>
            <a:spLocks noGrp="1"/>
          </p:cNvSpPr>
          <p:nvPr>
            <p:ph type="ftr" sz="quarter" idx="11"/>
          </p:nvPr>
        </p:nvSpPr>
        <p:spPr/>
        <p:txBody>
          <a:bodyPr/>
          <a:lstStyle/>
          <a:p>
            <a:r>
              <a:rPr lang="ru-RU"/>
              <a:t>9th CEG-SAM Meeting, Paris, March 7-9, 2006</a:t>
            </a:r>
          </a:p>
        </p:txBody>
      </p:sp>
      <p:sp>
        <p:nvSpPr>
          <p:cNvPr id="11" name="Foliennummernplatzhalter 5"/>
          <p:cNvSpPr>
            <a:spLocks noGrp="1"/>
          </p:cNvSpPr>
          <p:nvPr>
            <p:ph type="sldNum" sz="quarter" idx="12"/>
          </p:nvPr>
        </p:nvSpPr>
        <p:spPr/>
        <p:txBody>
          <a:bodyPr/>
          <a:lstStyle/>
          <a:p>
            <a:fld id="{F4AE1B0D-2C03-44D9-9503-2887067AB222}" type="slidenum">
              <a:rPr lang="ru-RU"/>
              <a:pPr/>
              <a:t>11</a:t>
            </a:fld>
            <a:endParaRPr lang="ru-RU"/>
          </a:p>
        </p:txBody>
      </p:sp>
      <p:grpSp>
        <p:nvGrpSpPr>
          <p:cNvPr id="573448" name="Group 8"/>
          <p:cNvGrpSpPr>
            <a:grpSpLocks/>
          </p:cNvGrpSpPr>
          <p:nvPr/>
        </p:nvGrpSpPr>
        <p:grpSpPr bwMode="auto">
          <a:xfrm>
            <a:off x="0" y="0"/>
            <a:ext cx="1219200" cy="1447800"/>
            <a:chOff x="0" y="0"/>
            <a:chExt cx="818" cy="960"/>
          </a:xfrm>
        </p:grpSpPr>
        <p:pic>
          <p:nvPicPr>
            <p:cNvPr id="573449" name="Picture 9"/>
            <p:cNvPicPr>
              <a:picLocks noChangeAspect="1" noChangeArrowheads="1"/>
            </p:cNvPicPr>
            <p:nvPr/>
          </p:nvPicPr>
          <p:blipFill>
            <a:blip r:embed="rId2">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73450" name="Text Box 10"/>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sp>
        <p:nvSpPr>
          <p:cNvPr id="573442" name="Rectangle 2"/>
          <p:cNvSpPr>
            <a:spLocks noGrp="1" noChangeArrowheads="1"/>
          </p:cNvSpPr>
          <p:nvPr>
            <p:ph type="title"/>
          </p:nvPr>
        </p:nvSpPr>
        <p:spPr>
          <a:xfrm>
            <a:off x="1295400" y="381000"/>
            <a:ext cx="6858000" cy="609600"/>
          </a:xfrm>
        </p:spPr>
        <p:txBody>
          <a:bodyPr/>
          <a:lstStyle/>
          <a:p>
            <a:r>
              <a:rPr lang="en-US" sz="2400" b="1">
                <a:solidFill>
                  <a:srgbClr val="FFFF00"/>
                </a:solidFill>
                <a:latin typeface="Times New Roman" pitchFamily="18" charset="0"/>
              </a:rPr>
              <a:t>W7.   Existing LFCM analogues and their studies</a:t>
            </a:r>
          </a:p>
        </p:txBody>
      </p:sp>
      <p:pic>
        <p:nvPicPr>
          <p:cNvPr id="57344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371600"/>
            <a:ext cx="2895600" cy="21717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4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1371600"/>
            <a:ext cx="3429000" cy="25717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4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3124200"/>
            <a:ext cx="3810000" cy="28575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51"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4"/>
          <p:cNvSpPr>
            <a:spLocks noGrp="1"/>
          </p:cNvSpPr>
          <p:nvPr>
            <p:ph type="ftr" sz="quarter" idx="11"/>
          </p:nvPr>
        </p:nvSpPr>
        <p:spPr/>
        <p:txBody>
          <a:bodyPr/>
          <a:lstStyle/>
          <a:p>
            <a:r>
              <a:rPr lang="ru-RU"/>
              <a:t>9th CEG-SAM Meeting, Paris, March 7-9, 2006</a:t>
            </a:r>
          </a:p>
        </p:txBody>
      </p:sp>
      <p:sp>
        <p:nvSpPr>
          <p:cNvPr id="10" name="Foliennummernplatzhalter 5"/>
          <p:cNvSpPr>
            <a:spLocks noGrp="1"/>
          </p:cNvSpPr>
          <p:nvPr>
            <p:ph type="sldNum" sz="quarter" idx="12"/>
          </p:nvPr>
        </p:nvSpPr>
        <p:spPr/>
        <p:txBody>
          <a:bodyPr/>
          <a:lstStyle/>
          <a:p>
            <a:fld id="{948E5DB0-7444-4A90-AC06-9735E103BD00}" type="slidenum">
              <a:rPr lang="ru-RU"/>
              <a:pPr/>
              <a:t>12</a:t>
            </a:fld>
            <a:endParaRPr lang="ru-RU"/>
          </a:p>
        </p:txBody>
      </p:sp>
      <p:sp>
        <p:nvSpPr>
          <p:cNvPr id="575490" name="Rectangle 2"/>
          <p:cNvSpPr>
            <a:spLocks noGrp="1" noChangeArrowheads="1"/>
          </p:cNvSpPr>
          <p:nvPr>
            <p:ph type="title"/>
          </p:nvPr>
        </p:nvSpPr>
        <p:spPr>
          <a:xfrm>
            <a:off x="990600" y="457200"/>
            <a:ext cx="7772400" cy="609600"/>
          </a:xfrm>
        </p:spPr>
        <p:txBody>
          <a:bodyPr/>
          <a:lstStyle/>
          <a:p>
            <a:pPr algn="ctr"/>
            <a:r>
              <a:rPr lang="en-US" sz="3200">
                <a:solidFill>
                  <a:srgbClr val="FFFF00"/>
                </a:solidFill>
                <a:latin typeface="Times New Roman" pitchFamily="18" charset="0"/>
              </a:rPr>
              <a:t>Summary</a:t>
            </a:r>
          </a:p>
        </p:txBody>
      </p:sp>
      <p:sp>
        <p:nvSpPr>
          <p:cNvPr id="575492" name="Text Box 4"/>
          <p:cNvSpPr txBox="1">
            <a:spLocks noChangeArrowheads="1"/>
          </p:cNvSpPr>
          <p:nvPr/>
        </p:nvSpPr>
        <p:spPr bwMode="auto">
          <a:xfrm>
            <a:off x="1371600" y="1066800"/>
            <a:ext cx="77724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sz="2400">
                <a:solidFill>
                  <a:schemeClr val="tx1"/>
                </a:solidFill>
                <a:latin typeface="Times New Roman" pitchFamily="18" charset="0"/>
              </a:defRPr>
            </a:lvl1pPr>
            <a:lvl2pPr marL="914400" indent="-457200">
              <a:defRPr kumimoji="1" sz="2400">
                <a:solidFill>
                  <a:schemeClr val="tx1"/>
                </a:solidFill>
                <a:latin typeface="Times New Roman" pitchFamily="18" charset="0"/>
              </a:defRPr>
            </a:lvl2pPr>
            <a:lvl3pPr marL="1371600" indent="-457200">
              <a:defRPr kumimoji="1" sz="2400">
                <a:solidFill>
                  <a:schemeClr val="tx1"/>
                </a:solidFill>
                <a:latin typeface="Times New Roman" pitchFamily="18" charset="0"/>
              </a:defRPr>
            </a:lvl3pPr>
            <a:lvl4pPr marL="1828800" indent="-457200">
              <a:defRPr kumimoji="1" sz="2400">
                <a:solidFill>
                  <a:schemeClr val="tx1"/>
                </a:solidFill>
                <a:latin typeface="Times New Roman" pitchFamily="18" charset="0"/>
              </a:defRPr>
            </a:lvl4pPr>
            <a:lvl5pPr marL="2286000" indent="-457200">
              <a:defRPr kumimoji="1" sz="2400">
                <a:solidFill>
                  <a:schemeClr val="tx1"/>
                </a:solidFill>
                <a:latin typeface="Times New Roman" pitchFamily="18" charset="0"/>
              </a:defRPr>
            </a:lvl5pPr>
            <a:lvl6pPr marL="2743200" indent="-457200" fontAlgn="base">
              <a:spcBef>
                <a:spcPct val="0"/>
              </a:spcBef>
              <a:spcAft>
                <a:spcPct val="0"/>
              </a:spcAft>
              <a:defRPr kumimoji="1" sz="2400">
                <a:solidFill>
                  <a:schemeClr val="tx1"/>
                </a:solidFill>
                <a:latin typeface="Times New Roman" pitchFamily="18" charset="0"/>
              </a:defRPr>
            </a:lvl6pPr>
            <a:lvl7pPr marL="3200400" indent="-457200" fontAlgn="base">
              <a:spcBef>
                <a:spcPct val="0"/>
              </a:spcBef>
              <a:spcAft>
                <a:spcPct val="0"/>
              </a:spcAft>
              <a:defRPr kumimoji="1" sz="2400">
                <a:solidFill>
                  <a:schemeClr val="tx1"/>
                </a:solidFill>
                <a:latin typeface="Times New Roman" pitchFamily="18" charset="0"/>
              </a:defRPr>
            </a:lvl7pPr>
            <a:lvl8pPr marL="3657600" indent="-457200" fontAlgn="base">
              <a:spcBef>
                <a:spcPct val="0"/>
              </a:spcBef>
              <a:spcAft>
                <a:spcPct val="0"/>
              </a:spcAft>
              <a:defRPr kumimoji="1" sz="2400">
                <a:solidFill>
                  <a:schemeClr val="tx1"/>
                </a:solidFill>
                <a:latin typeface="Times New Roman" pitchFamily="18" charset="0"/>
              </a:defRPr>
            </a:lvl8pPr>
            <a:lvl9pPr marL="4114800" indent="-457200" fontAlgn="base">
              <a:spcBef>
                <a:spcPct val="0"/>
              </a:spcBef>
              <a:spcAft>
                <a:spcPct val="0"/>
              </a:spcAft>
              <a:defRPr kumimoji="1" sz="2400">
                <a:solidFill>
                  <a:schemeClr val="tx1"/>
                </a:solidFill>
                <a:latin typeface="Times New Roman" pitchFamily="18" charset="0"/>
              </a:defRPr>
            </a:lvl9pPr>
          </a:lstStyle>
          <a:p>
            <a:pPr>
              <a:spcBef>
                <a:spcPct val="50000"/>
              </a:spcBef>
              <a:buFontTx/>
              <a:buAutoNum type="arabicPeriod"/>
            </a:pPr>
            <a:r>
              <a:rPr lang="en-US" b="0"/>
              <a:t>An objective of the work is study of the dynamics of solidified corium transformations depending on internal composition and external conditions.</a:t>
            </a:r>
          </a:p>
          <a:p>
            <a:pPr>
              <a:spcBef>
                <a:spcPct val="50000"/>
              </a:spcBef>
              <a:buFontTx/>
              <a:buAutoNum type="arabicPeriod"/>
            </a:pPr>
            <a:r>
              <a:rPr lang="en-US" b="0"/>
              <a:t>As a new experimental work, description of long-term behavior of lava and similar solidified radwaste samples in storage facilities could be considered.</a:t>
            </a:r>
          </a:p>
          <a:p>
            <a:pPr>
              <a:spcBef>
                <a:spcPct val="50000"/>
              </a:spcBef>
              <a:buFontTx/>
              <a:buAutoNum type="arabicPeriod"/>
            </a:pPr>
            <a:r>
              <a:rPr lang="en-US" b="0"/>
              <a:t>Anticipated resources:</a:t>
            </a:r>
          </a:p>
        </p:txBody>
      </p:sp>
      <p:sp>
        <p:nvSpPr>
          <p:cNvPr id="575493" name="Text Box 5"/>
          <p:cNvSpPr txBox="1">
            <a:spLocks noChangeArrowheads="1"/>
          </p:cNvSpPr>
          <p:nvPr/>
        </p:nvSpPr>
        <p:spPr bwMode="auto">
          <a:xfrm>
            <a:off x="1676400" y="4495800"/>
            <a:ext cx="6934200" cy="133032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0" lang="en-US" sz="2000">
                <a:solidFill>
                  <a:srgbClr val="FFFF00"/>
                </a:solidFill>
                <a:latin typeface="Times New Roman" pitchFamily="18" charset="0"/>
              </a:rPr>
              <a:t>Participating personnel	15-20  (10-12 “weapon” scientists);</a:t>
            </a:r>
          </a:p>
          <a:p>
            <a:pPr>
              <a:spcBef>
                <a:spcPct val="50000"/>
              </a:spcBef>
            </a:pPr>
            <a:r>
              <a:rPr kumimoji="0" lang="en-US" sz="2000">
                <a:solidFill>
                  <a:srgbClr val="FFFF00"/>
                </a:solidFill>
                <a:latin typeface="Times New Roman" pitchFamily="18" charset="0"/>
              </a:rPr>
              <a:t>Project duration		30 months;</a:t>
            </a:r>
          </a:p>
          <a:p>
            <a:pPr>
              <a:spcBef>
                <a:spcPct val="50000"/>
              </a:spcBef>
            </a:pPr>
            <a:r>
              <a:rPr kumimoji="0" lang="en-US" sz="2000">
                <a:solidFill>
                  <a:srgbClr val="FFFF00"/>
                </a:solidFill>
                <a:latin typeface="Times New Roman" pitchFamily="18" charset="0"/>
              </a:rPr>
              <a:t>Estimated cost		</a:t>
            </a:r>
            <a:r>
              <a:rPr kumimoji="0" lang="ru-RU" sz="2000">
                <a:solidFill>
                  <a:srgbClr val="FFFF00"/>
                </a:solidFill>
                <a:latin typeface="Times New Roman" pitchFamily="18" charset="0"/>
              </a:rPr>
              <a:t>250</a:t>
            </a:r>
            <a:r>
              <a:rPr kumimoji="0" lang="en-US" sz="2000">
                <a:solidFill>
                  <a:srgbClr val="FFFF00"/>
                </a:solidFill>
                <a:latin typeface="Times New Roman" pitchFamily="18" charset="0"/>
              </a:rPr>
              <a:t>,</a:t>
            </a:r>
            <a:r>
              <a:rPr kumimoji="0" lang="ru-RU" sz="2000">
                <a:solidFill>
                  <a:srgbClr val="FFFF00"/>
                </a:solidFill>
                <a:latin typeface="Times New Roman" pitchFamily="18" charset="0"/>
              </a:rPr>
              <a:t>000…</a:t>
            </a:r>
            <a:r>
              <a:rPr kumimoji="0" lang="en-US" sz="2000">
                <a:solidFill>
                  <a:srgbClr val="FFFF00"/>
                </a:solidFill>
                <a:latin typeface="Times New Roman" pitchFamily="18" charset="0"/>
              </a:rPr>
              <a:t>300,000 USD</a:t>
            </a:r>
            <a:endParaRPr kumimoji="0" lang="ru-RU" sz="2000">
              <a:solidFill>
                <a:srgbClr val="FFFF00"/>
              </a:solidFill>
              <a:latin typeface="Times New Roman" pitchFamily="18" charset="0"/>
            </a:endParaRPr>
          </a:p>
        </p:txBody>
      </p:sp>
      <p:grpSp>
        <p:nvGrpSpPr>
          <p:cNvPr id="575494" name="Group 6"/>
          <p:cNvGrpSpPr>
            <a:grpSpLocks/>
          </p:cNvGrpSpPr>
          <p:nvPr/>
        </p:nvGrpSpPr>
        <p:grpSpPr bwMode="auto">
          <a:xfrm>
            <a:off x="0" y="0"/>
            <a:ext cx="1219200" cy="1447800"/>
            <a:chOff x="0" y="0"/>
            <a:chExt cx="818" cy="960"/>
          </a:xfrm>
        </p:grpSpPr>
        <p:pic>
          <p:nvPicPr>
            <p:cNvPr id="575495" name="Picture 7"/>
            <p:cNvPicPr>
              <a:picLocks noChangeAspect="1" noChangeArrowheads="1"/>
            </p:cNvPicPr>
            <p:nvPr/>
          </p:nvPicPr>
          <p:blipFill>
            <a:blip r:embed="rId2">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75496" name="Text Box 8"/>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pic>
        <p:nvPicPr>
          <p:cNvPr id="57549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ußzeilenplatzhalter 4"/>
          <p:cNvSpPr>
            <a:spLocks noGrp="1"/>
          </p:cNvSpPr>
          <p:nvPr>
            <p:ph type="ftr" sz="quarter" idx="11"/>
          </p:nvPr>
        </p:nvSpPr>
        <p:spPr/>
        <p:txBody>
          <a:bodyPr/>
          <a:lstStyle/>
          <a:p>
            <a:r>
              <a:rPr lang="ru-RU"/>
              <a:t>9th CEG-SAM Meeting, Paris, March 7-9, 2006</a:t>
            </a:r>
          </a:p>
        </p:txBody>
      </p:sp>
      <p:sp>
        <p:nvSpPr>
          <p:cNvPr id="22" name="Foliennummernplatzhalter 5"/>
          <p:cNvSpPr>
            <a:spLocks noGrp="1"/>
          </p:cNvSpPr>
          <p:nvPr>
            <p:ph type="sldNum" sz="quarter" idx="12"/>
          </p:nvPr>
        </p:nvSpPr>
        <p:spPr/>
        <p:txBody>
          <a:bodyPr/>
          <a:lstStyle/>
          <a:p>
            <a:fld id="{C9878421-5049-499F-A1FA-FC5DAA4299DE}" type="slidenum">
              <a:rPr lang="ru-RU"/>
              <a:pPr/>
              <a:t>2</a:t>
            </a:fld>
            <a:endParaRPr lang="ru-RU"/>
          </a:p>
        </p:txBody>
      </p:sp>
      <p:sp>
        <p:nvSpPr>
          <p:cNvPr id="567298" name="Rectangle 2"/>
          <p:cNvSpPr>
            <a:spLocks noGrp="1" noChangeArrowheads="1"/>
          </p:cNvSpPr>
          <p:nvPr>
            <p:ph type="title"/>
          </p:nvPr>
        </p:nvSpPr>
        <p:spPr>
          <a:xfrm>
            <a:off x="2133600" y="228600"/>
            <a:ext cx="5486400" cy="685800"/>
          </a:xfrm>
        </p:spPr>
        <p:txBody>
          <a:bodyPr/>
          <a:lstStyle/>
          <a:p>
            <a:pPr algn="ctr"/>
            <a:r>
              <a:rPr lang="en-US" sz="4000">
                <a:solidFill>
                  <a:srgbClr val="FFFF00"/>
                </a:solidFill>
                <a:latin typeface="Times New Roman" pitchFamily="18" charset="0"/>
              </a:rPr>
              <a:t>Chernobyl experience</a:t>
            </a:r>
          </a:p>
        </p:txBody>
      </p:sp>
      <p:sp>
        <p:nvSpPr>
          <p:cNvPr id="567301" name="Rectangle 5"/>
          <p:cNvSpPr>
            <a:spLocks noChangeArrowheads="1"/>
          </p:cNvSpPr>
          <p:nvPr/>
        </p:nvSpPr>
        <p:spPr bwMode="auto">
          <a:xfrm>
            <a:off x="1866900" y="1624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grpSp>
        <p:nvGrpSpPr>
          <p:cNvPr id="567319" name="Group 23"/>
          <p:cNvGrpSpPr>
            <a:grpSpLocks/>
          </p:cNvGrpSpPr>
          <p:nvPr/>
        </p:nvGrpSpPr>
        <p:grpSpPr bwMode="auto">
          <a:xfrm>
            <a:off x="1447800" y="1371600"/>
            <a:ext cx="7010400" cy="4419600"/>
            <a:chOff x="912" y="864"/>
            <a:chExt cx="4416" cy="2784"/>
          </a:xfrm>
        </p:grpSpPr>
        <p:pic>
          <p:nvPicPr>
            <p:cNvPr id="567300" name="Picture 4" descr="Unit-4_46_Кр"/>
            <p:cNvPicPr>
              <a:picLocks noChangeAspect="1" noChangeArrowheads="1"/>
            </p:cNvPicPr>
            <p:nvPr/>
          </p:nvPicPr>
          <p:blipFill>
            <a:blip r:embed="rId2" cstate="print">
              <a:extLst>
                <a:ext uri="{28A0092B-C50C-407E-A947-70E740481C1C}">
                  <a14:useLocalDpi xmlns:a14="http://schemas.microsoft.com/office/drawing/2010/main" val="0"/>
                </a:ext>
              </a:extLst>
            </a:blip>
            <a:srcRect l="37383" t="44719" r="23364" b="9932"/>
            <a:stretch>
              <a:fillRect/>
            </a:stretch>
          </p:blipFill>
          <p:spPr bwMode="auto">
            <a:xfrm>
              <a:off x="1680" y="864"/>
              <a:ext cx="2976" cy="2294"/>
            </a:xfrm>
            <a:prstGeom prst="rect">
              <a:avLst/>
            </a:prstGeom>
            <a:noFill/>
            <a:extLst>
              <a:ext uri="{909E8E84-426E-40DD-AFC4-6F175D3DCCD1}">
                <a14:hiddenFill xmlns:a14="http://schemas.microsoft.com/office/drawing/2010/main">
                  <a:solidFill>
                    <a:srgbClr val="FFFFFF"/>
                  </a:solidFill>
                </a14:hiddenFill>
              </a:ext>
            </a:extLst>
          </p:spPr>
        </p:pic>
        <p:sp>
          <p:nvSpPr>
            <p:cNvPr id="567304" name="AutoShape 8"/>
            <p:cNvSpPr>
              <a:spLocks noChangeArrowheads="1"/>
            </p:cNvSpPr>
            <p:nvPr/>
          </p:nvSpPr>
          <p:spPr bwMode="auto">
            <a:xfrm>
              <a:off x="912" y="1392"/>
              <a:ext cx="1200" cy="288"/>
            </a:xfrm>
            <a:prstGeom prst="wedgeRectCallout">
              <a:avLst>
                <a:gd name="adj1" fmla="val 86917"/>
                <a:gd name="adj2" fmla="val 275694"/>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schemeClr val="bg2"/>
                  </a:solidFill>
                  <a:latin typeface="Times New Roman" pitchFamily="18" charset="0"/>
                </a:rPr>
                <a:t>Temperature</a:t>
              </a:r>
              <a:endParaRPr lang="ru-RU" sz="2000">
                <a:solidFill>
                  <a:schemeClr val="bg2"/>
                </a:solidFill>
                <a:latin typeface="Times New Roman" pitchFamily="18" charset="0"/>
              </a:endParaRPr>
            </a:p>
          </p:txBody>
        </p:sp>
        <p:sp>
          <p:nvSpPr>
            <p:cNvPr id="567306" name="AutoShape 10"/>
            <p:cNvSpPr>
              <a:spLocks noChangeArrowheads="1"/>
            </p:cNvSpPr>
            <p:nvPr/>
          </p:nvSpPr>
          <p:spPr bwMode="auto">
            <a:xfrm rot="-3245416">
              <a:off x="2544" y="2304"/>
              <a:ext cx="144" cy="144"/>
            </a:xfrm>
            <a:prstGeom prst="flowChartMerge">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67307" name="AutoShape 11"/>
            <p:cNvSpPr>
              <a:spLocks noChangeArrowheads="1"/>
            </p:cNvSpPr>
            <p:nvPr/>
          </p:nvSpPr>
          <p:spPr bwMode="auto">
            <a:xfrm>
              <a:off x="1680" y="1008"/>
              <a:ext cx="1200" cy="288"/>
            </a:xfrm>
            <a:prstGeom prst="wedgeRectCallout">
              <a:avLst>
                <a:gd name="adj1" fmla="val 35583"/>
                <a:gd name="adj2" fmla="val 347917"/>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schemeClr val="bg2"/>
                  </a:solidFill>
                  <a:latin typeface="Times New Roman" pitchFamily="18" charset="0"/>
                </a:rPr>
                <a:t>Humidity</a:t>
              </a:r>
              <a:endParaRPr lang="ru-RU" sz="2000">
                <a:solidFill>
                  <a:schemeClr val="bg2"/>
                </a:solidFill>
                <a:latin typeface="Times New Roman" pitchFamily="18" charset="0"/>
              </a:endParaRPr>
            </a:p>
          </p:txBody>
        </p:sp>
        <p:sp>
          <p:nvSpPr>
            <p:cNvPr id="567308" name="AutoShape 12"/>
            <p:cNvSpPr>
              <a:spLocks noChangeArrowheads="1"/>
            </p:cNvSpPr>
            <p:nvPr/>
          </p:nvSpPr>
          <p:spPr bwMode="auto">
            <a:xfrm rot="-973792">
              <a:off x="2640" y="2112"/>
              <a:ext cx="144" cy="144"/>
            </a:xfrm>
            <a:prstGeom prst="flowChartMerge">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67309" name="AutoShape 13"/>
            <p:cNvSpPr>
              <a:spLocks noChangeArrowheads="1"/>
            </p:cNvSpPr>
            <p:nvPr/>
          </p:nvSpPr>
          <p:spPr bwMode="auto">
            <a:xfrm>
              <a:off x="3072" y="1008"/>
              <a:ext cx="1200" cy="480"/>
            </a:xfrm>
            <a:prstGeom prst="wedgeRectCallout">
              <a:avLst>
                <a:gd name="adj1" fmla="val -63083"/>
                <a:gd name="adj2" fmla="val 190417"/>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schemeClr val="bg2"/>
                  </a:solidFill>
                  <a:latin typeface="Times New Roman" pitchFamily="18" charset="0"/>
                </a:rPr>
                <a:t>Chemical Interactions</a:t>
              </a:r>
              <a:endParaRPr lang="ru-RU" sz="2000">
                <a:solidFill>
                  <a:schemeClr val="bg2"/>
                </a:solidFill>
                <a:latin typeface="Times New Roman" pitchFamily="18" charset="0"/>
              </a:endParaRPr>
            </a:p>
          </p:txBody>
        </p:sp>
        <p:sp>
          <p:nvSpPr>
            <p:cNvPr id="567310" name="AutoShape 14"/>
            <p:cNvSpPr>
              <a:spLocks noChangeArrowheads="1"/>
            </p:cNvSpPr>
            <p:nvPr/>
          </p:nvSpPr>
          <p:spPr bwMode="auto">
            <a:xfrm rot="1608122">
              <a:off x="2832" y="2112"/>
              <a:ext cx="144" cy="144"/>
            </a:xfrm>
            <a:prstGeom prst="flowChartMerge">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67311" name="AutoShape 15"/>
            <p:cNvSpPr>
              <a:spLocks noChangeArrowheads="1"/>
            </p:cNvSpPr>
            <p:nvPr/>
          </p:nvSpPr>
          <p:spPr bwMode="auto">
            <a:xfrm>
              <a:off x="4128" y="1536"/>
              <a:ext cx="1200" cy="384"/>
            </a:xfrm>
            <a:prstGeom prst="wedgeRectCallout">
              <a:avLst>
                <a:gd name="adj1" fmla="val -141750"/>
                <a:gd name="adj2" fmla="val 165106"/>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schemeClr val="bg2"/>
                  </a:solidFill>
                  <a:latin typeface="Times New Roman" pitchFamily="18" charset="0"/>
                </a:rPr>
                <a:t>Self Irradiation</a:t>
              </a:r>
              <a:endParaRPr lang="ru-RU" sz="2000">
                <a:solidFill>
                  <a:schemeClr val="bg2"/>
                </a:solidFill>
                <a:latin typeface="Times New Roman" pitchFamily="18" charset="0"/>
              </a:endParaRPr>
            </a:p>
          </p:txBody>
        </p:sp>
        <p:sp>
          <p:nvSpPr>
            <p:cNvPr id="567312" name="AutoShape 16"/>
            <p:cNvSpPr>
              <a:spLocks noChangeArrowheads="1"/>
            </p:cNvSpPr>
            <p:nvPr/>
          </p:nvSpPr>
          <p:spPr bwMode="auto">
            <a:xfrm rot="3996544">
              <a:off x="2928" y="2304"/>
              <a:ext cx="144" cy="144"/>
            </a:xfrm>
            <a:prstGeom prst="flowChartMerge">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67313" name="AutoShape 17"/>
            <p:cNvSpPr>
              <a:spLocks noChangeArrowheads="1"/>
            </p:cNvSpPr>
            <p:nvPr/>
          </p:nvSpPr>
          <p:spPr bwMode="auto">
            <a:xfrm>
              <a:off x="2448" y="3072"/>
              <a:ext cx="864" cy="576"/>
            </a:xfrm>
            <a:prstGeom prst="cloudCallout">
              <a:avLst>
                <a:gd name="adj1" fmla="val -1042"/>
                <a:gd name="adj2" fmla="val -120315"/>
              </a:avLst>
            </a:prstGeom>
            <a:solidFill>
              <a:schemeClr val="tx1"/>
            </a:solidFill>
            <a:ln w="9525">
              <a:solidFill>
                <a:srgbClr val="00001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schemeClr val="bg2"/>
                  </a:solidFill>
                  <a:latin typeface="Times New Roman" pitchFamily="18" charset="0"/>
                </a:rPr>
                <a:t>Dust</a:t>
              </a:r>
              <a:endParaRPr lang="ru-RU" sz="2000">
                <a:solidFill>
                  <a:schemeClr val="bg2"/>
                </a:solidFill>
                <a:latin typeface="Times New Roman" pitchFamily="18" charset="0"/>
              </a:endParaRPr>
            </a:p>
          </p:txBody>
        </p:sp>
        <p:sp>
          <p:nvSpPr>
            <p:cNvPr id="567314" name="AutoShape 18"/>
            <p:cNvSpPr>
              <a:spLocks noChangeArrowheads="1"/>
            </p:cNvSpPr>
            <p:nvPr/>
          </p:nvSpPr>
          <p:spPr bwMode="auto">
            <a:xfrm>
              <a:off x="3600" y="3024"/>
              <a:ext cx="1392" cy="576"/>
            </a:xfrm>
            <a:prstGeom prst="cloudCallout">
              <a:avLst>
                <a:gd name="adj1" fmla="val -83981"/>
                <a:gd name="adj2" fmla="val -106426"/>
              </a:avLst>
            </a:prstGeom>
            <a:solidFill>
              <a:schemeClr val="tx1"/>
            </a:solidFill>
            <a:ln w="9525">
              <a:solidFill>
                <a:srgbClr val="00001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schemeClr val="bg2"/>
                  </a:solidFill>
                  <a:latin typeface="Times New Roman" pitchFamily="18" charset="0"/>
                </a:rPr>
                <a:t>Soluble Compounds</a:t>
              </a:r>
              <a:endParaRPr lang="ru-RU" sz="2000">
                <a:solidFill>
                  <a:schemeClr val="bg2"/>
                </a:solidFill>
                <a:latin typeface="Times New Roman" pitchFamily="18" charset="0"/>
              </a:endParaRPr>
            </a:p>
          </p:txBody>
        </p:sp>
      </p:grpSp>
      <p:grpSp>
        <p:nvGrpSpPr>
          <p:cNvPr id="567315" name="Group 19"/>
          <p:cNvGrpSpPr>
            <a:grpSpLocks/>
          </p:cNvGrpSpPr>
          <p:nvPr/>
        </p:nvGrpSpPr>
        <p:grpSpPr bwMode="auto">
          <a:xfrm>
            <a:off x="0" y="0"/>
            <a:ext cx="1219200" cy="1447800"/>
            <a:chOff x="0" y="0"/>
            <a:chExt cx="818" cy="960"/>
          </a:xfrm>
        </p:grpSpPr>
        <p:pic>
          <p:nvPicPr>
            <p:cNvPr id="567316" name="Picture 20"/>
            <p:cNvPicPr>
              <a:picLocks noChangeAspect="1" noChangeArrowheads="1"/>
            </p:cNvPicPr>
            <p:nvPr/>
          </p:nvPicPr>
          <p:blipFill>
            <a:blip r:embed="rId3">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67317" name="Text Box 21"/>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pic>
        <p:nvPicPr>
          <p:cNvPr id="567318"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sp>
        <p:nvSpPr>
          <p:cNvPr id="567303" name="AutoShape 7"/>
          <p:cNvSpPr>
            <a:spLocks noChangeArrowheads="1"/>
          </p:cNvSpPr>
          <p:nvPr/>
        </p:nvSpPr>
        <p:spPr bwMode="auto">
          <a:xfrm>
            <a:off x="1371600" y="4800600"/>
            <a:ext cx="2209800" cy="914400"/>
          </a:xfrm>
          <a:prstGeom prst="cloudCallout">
            <a:avLst>
              <a:gd name="adj1" fmla="val 70042"/>
              <a:gd name="adj2" fmla="val -107815"/>
            </a:avLst>
          </a:prstGeom>
          <a:solidFill>
            <a:schemeClr val="tx1"/>
          </a:solidFill>
          <a:ln w="9525">
            <a:solidFill>
              <a:srgbClr val="00001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schemeClr val="bg2"/>
                </a:solidFill>
                <a:latin typeface="Times New Roman" pitchFamily="18" charset="0"/>
              </a:rPr>
              <a:t>Destruction</a:t>
            </a:r>
            <a:endParaRPr lang="ru-RU" sz="2000">
              <a:solidFill>
                <a:schemeClr val="bg2"/>
              </a:solidFill>
              <a:latin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4"/>
          <p:cNvSpPr>
            <a:spLocks noGrp="1"/>
          </p:cNvSpPr>
          <p:nvPr>
            <p:ph type="ftr" sz="quarter" idx="11"/>
          </p:nvPr>
        </p:nvSpPr>
        <p:spPr/>
        <p:txBody>
          <a:bodyPr/>
          <a:lstStyle/>
          <a:p>
            <a:r>
              <a:rPr lang="ru-RU"/>
              <a:t>9th CEG-SAM Meeting, Paris, March 7-9, 2006</a:t>
            </a:r>
          </a:p>
        </p:txBody>
      </p:sp>
      <p:sp>
        <p:nvSpPr>
          <p:cNvPr id="10" name="Foliennummernplatzhalter 5"/>
          <p:cNvSpPr>
            <a:spLocks noGrp="1"/>
          </p:cNvSpPr>
          <p:nvPr>
            <p:ph type="sldNum" sz="quarter" idx="12"/>
          </p:nvPr>
        </p:nvSpPr>
        <p:spPr/>
        <p:txBody>
          <a:bodyPr/>
          <a:lstStyle/>
          <a:p>
            <a:fld id="{8DD72050-9C8D-495A-B037-BE4CB6295215}" type="slidenum">
              <a:rPr lang="ru-RU"/>
              <a:pPr/>
              <a:t>3</a:t>
            </a:fld>
            <a:endParaRPr lang="ru-RU"/>
          </a:p>
        </p:txBody>
      </p:sp>
      <p:sp>
        <p:nvSpPr>
          <p:cNvPr id="566274" name="Rectangle 2"/>
          <p:cNvSpPr>
            <a:spLocks noGrp="1" noChangeArrowheads="1"/>
          </p:cNvSpPr>
          <p:nvPr>
            <p:ph type="title"/>
          </p:nvPr>
        </p:nvSpPr>
        <p:spPr>
          <a:xfrm>
            <a:off x="990600" y="457200"/>
            <a:ext cx="7772400" cy="533400"/>
          </a:xfrm>
        </p:spPr>
        <p:txBody>
          <a:bodyPr/>
          <a:lstStyle/>
          <a:p>
            <a:pPr algn="ctr"/>
            <a:r>
              <a:rPr lang="en-US" sz="4000">
                <a:solidFill>
                  <a:srgbClr val="FFFF00"/>
                </a:solidFill>
                <a:latin typeface="Times New Roman" pitchFamily="18" charset="0"/>
              </a:rPr>
              <a:t>Problem definition</a:t>
            </a:r>
          </a:p>
        </p:txBody>
      </p:sp>
      <p:sp>
        <p:nvSpPr>
          <p:cNvPr id="566277" name="Text Box 5"/>
          <p:cNvSpPr txBox="1">
            <a:spLocks noChangeArrowheads="1"/>
          </p:cNvSpPr>
          <p:nvPr/>
        </p:nvSpPr>
        <p:spPr bwMode="auto">
          <a:xfrm>
            <a:off x="1219200" y="1447800"/>
            <a:ext cx="7620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spcAft>
                <a:spcPct val="40000"/>
              </a:spcAft>
              <a:buClr>
                <a:srgbClr val="FFFF00"/>
              </a:buClr>
              <a:buSzPct val="80000"/>
              <a:buFont typeface="Wingdings" pitchFamily="2" charset="2"/>
              <a:buChar char="®"/>
            </a:pPr>
            <a:r>
              <a:rPr kumimoji="0" lang="en-US" sz="2800" b="0">
                <a:latin typeface="Arial Unicode MS" pitchFamily="34" charset="-128"/>
              </a:rPr>
              <a:t>  </a:t>
            </a:r>
            <a:r>
              <a:rPr kumimoji="0" lang="en-US">
                <a:latin typeface="Times New Roman" pitchFamily="18" charset="0"/>
              </a:rPr>
              <a:t>In case of severe reactor accident resulted in corium formation, there is no practical opportunity to withdraw quickly fuel containing material outside the Unit, or properly isolate it (like in case of the ChNPP).</a:t>
            </a:r>
          </a:p>
          <a:p>
            <a:pPr>
              <a:lnSpc>
                <a:spcPct val="90000"/>
              </a:lnSpc>
              <a:spcBef>
                <a:spcPct val="20000"/>
              </a:spcBef>
              <a:spcAft>
                <a:spcPct val="40000"/>
              </a:spcAft>
              <a:buClr>
                <a:srgbClr val="FFFF00"/>
              </a:buClr>
              <a:buSzPct val="80000"/>
              <a:buFont typeface="Wingdings" pitchFamily="2" charset="2"/>
              <a:buChar char="®"/>
            </a:pPr>
            <a:r>
              <a:rPr kumimoji="0" lang="en-US">
                <a:latin typeface="Times New Roman" pitchFamily="18" charset="0"/>
              </a:rPr>
              <a:t>  What can we expect from the accidental fuel inside the building from the viewpoint of the</a:t>
            </a:r>
            <a:r>
              <a:rPr kumimoji="0" lang="ru-RU">
                <a:latin typeface="Times New Roman" pitchFamily="18" charset="0"/>
              </a:rPr>
              <a:t> </a:t>
            </a:r>
            <a:r>
              <a:rPr kumimoji="0" lang="en-US">
                <a:latin typeface="Times New Roman" pitchFamily="18" charset="0"/>
              </a:rPr>
              <a:t>LFCM transformation?</a:t>
            </a:r>
          </a:p>
          <a:p>
            <a:pPr>
              <a:lnSpc>
                <a:spcPct val="90000"/>
              </a:lnSpc>
              <a:spcBef>
                <a:spcPct val="20000"/>
              </a:spcBef>
              <a:spcAft>
                <a:spcPct val="40000"/>
              </a:spcAft>
              <a:buClr>
                <a:srgbClr val="FFFF00"/>
              </a:buClr>
              <a:buSzPct val="80000"/>
              <a:buFont typeface="Wingdings" pitchFamily="2" charset="2"/>
              <a:buChar char="®"/>
            </a:pPr>
            <a:r>
              <a:rPr kumimoji="0" lang="en-US">
                <a:latin typeface="Times New Roman" pitchFamily="18" charset="0"/>
              </a:rPr>
              <a:t>  How much time do we have before drastic measures for fuel withdrawal / isolation will be necessary?</a:t>
            </a:r>
          </a:p>
          <a:p>
            <a:pPr>
              <a:lnSpc>
                <a:spcPct val="90000"/>
              </a:lnSpc>
              <a:spcBef>
                <a:spcPct val="20000"/>
              </a:spcBef>
              <a:spcAft>
                <a:spcPct val="40000"/>
              </a:spcAft>
              <a:buClr>
                <a:srgbClr val="FFFF00"/>
              </a:buClr>
              <a:buSzPct val="80000"/>
              <a:buFont typeface="Wingdings" pitchFamily="2" charset="2"/>
              <a:buChar char="®"/>
            </a:pPr>
            <a:r>
              <a:rPr kumimoji="0" lang="en-US">
                <a:latin typeface="Times New Roman" pitchFamily="18" charset="0"/>
              </a:rPr>
              <a:t>  What sort of corium will we have to the time of its withdrawal and disposal of?</a:t>
            </a:r>
            <a:endParaRPr kumimoji="0" lang="ru-RU">
              <a:latin typeface="Times New Roman" pitchFamily="18" charset="0"/>
            </a:endParaRPr>
          </a:p>
        </p:txBody>
      </p:sp>
      <p:sp>
        <p:nvSpPr>
          <p:cNvPr id="566279" name="Rectangle 7"/>
          <p:cNvSpPr>
            <a:spLocks noChangeArrowheads="1"/>
          </p:cNvSpPr>
          <p:nvPr/>
        </p:nvSpPr>
        <p:spPr bwMode="auto">
          <a:xfrm>
            <a:off x="4200525" y="3133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pic>
        <p:nvPicPr>
          <p:cNvPr id="56627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grpSp>
        <p:nvGrpSpPr>
          <p:cNvPr id="566281" name="Group 9"/>
          <p:cNvGrpSpPr>
            <a:grpSpLocks/>
          </p:cNvGrpSpPr>
          <p:nvPr/>
        </p:nvGrpSpPr>
        <p:grpSpPr bwMode="auto">
          <a:xfrm>
            <a:off x="0" y="0"/>
            <a:ext cx="1219200" cy="1447800"/>
            <a:chOff x="0" y="0"/>
            <a:chExt cx="818" cy="960"/>
          </a:xfrm>
        </p:grpSpPr>
        <p:pic>
          <p:nvPicPr>
            <p:cNvPr id="566282" name="Picture 10"/>
            <p:cNvPicPr>
              <a:picLocks noChangeAspect="1" noChangeArrowheads="1"/>
            </p:cNvPicPr>
            <p:nvPr/>
          </p:nvPicPr>
          <p:blipFill>
            <a:blip r:embed="rId3">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66283" name="Text Box 11"/>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ußzeilenplatzhalter 4"/>
          <p:cNvSpPr>
            <a:spLocks noGrp="1"/>
          </p:cNvSpPr>
          <p:nvPr>
            <p:ph type="ftr" sz="quarter" idx="11"/>
          </p:nvPr>
        </p:nvSpPr>
        <p:spPr/>
        <p:txBody>
          <a:bodyPr/>
          <a:lstStyle/>
          <a:p>
            <a:r>
              <a:rPr lang="ru-RU"/>
              <a:t>9th CEG-SAM Meeting, Paris, March 7-9, 2006</a:t>
            </a:r>
          </a:p>
        </p:txBody>
      </p:sp>
      <p:sp>
        <p:nvSpPr>
          <p:cNvPr id="20" name="Foliennummernplatzhalter 5"/>
          <p:cNvSpPr>
            <a:spLocks noGrp="1"/>
          </p:cNvSpPr>
          <p:nvPr>
            <p:ph type="sldNum" sz="quarter" idx="12"/>
          </p:nvPr>
        </p:nvSpPr>
        <p:spPr/>
        <p:txBody>
          <a:bodyPr/>
          <a:lstStyle/>
          <a:p>
            <a:fld id="{F4F1FFF2-68B4-48D2-841E-BFD7FB679C82}" type="slidenum">
              <a:rPr lang="ru-RU"/>
              <a:pPr/>
              <a:t>4</a:t>
            </a:fld>
            <a:endParaRPr lang="ru-RU"/>
          </a:p>
        </p:txBody>
      </p:sp>
      <p:sp>
        <p:nvSpPr>
          <p:cNvPr id="583682" name="Rectangle 1026"/>
          <p:cNvSpPr>
            <a:spLocks noGrp="1" noChangeArrowheads="1"/>
          </p:cNvSpPr>
          <p:nvPr>
            <p:ph type="title"/>
          </p:nvPr>
        </p:nvSpPr>
        <p:spPr>
          <a:xfrm>
            <a:off x="1600200" y="304800"/>
            <a:ext cx="6324600" cy="1219200"/>
          </a:xfrm>
        </p:spPr>
        <p:txBody>
          <a:bodyPr/>
          <a:lstStyle/>
          <a:p>
            <a:pPr marL="673100" indent="-673100"/>
            <a:r>
              <a:rPr kumimoji="1" lang="en-US" sz="2400" b="1">
                <a:solidFill>
                  <a:srgbClr val="FFFF00"/>
                </a:solidFill>
                <a:latin typeface="Times New Roman" pitchFamily="18" charset="0"/>
              </a:rPr>
              <a:t>W1.  Basic forms of accidental fuel, their properties and circumstances resulted in their origination</a:t>
            </a:r>
          </a:p>
        </p:txBody>
      </p:sp>
      <p:sp>
        <p:nvSpPr>
          <p:cNvPr id="583684" name="Rectangle 1028"/>
          <p:cNvSpPr>
            <a:spLocks noChangeArrowheads="1"/>
          </p:cNvSpPr>
          <p:nvPr/>
        </p:nvSpPr>
        <p:spPr bwMode="auto">
          <a:xfrm>
            <a:off x="4200525" y="3133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pic>
        <p:nvPicPr>
          <p:cNvPr id="583685" name="Picture 10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pic>
        <p:nvPicPr>
          <p:cNvPr id="583688" name="Picture 1032" descr="C:\D\PCX\FUEL\LAVA\FOTO\BL-CERA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057400"/>
            <a:ext cx="2819400" cy="18811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690" name="Picture 1034" descr="C:\D\PCX\FUEL\LAVA\FOTO\SLAD-FCM.JPG"/>
          <p:cNvPicPr>
            <a:picLocks noChangeAspect="1" noChangeArrowheads="1"/>
          </p:cNvPicPr>
          <p:nvPr/>
        </p:nvPicPr>
        <p:blipFill>
          <a:blip r:embed="rId4">
            <a:extLst>
              <a:ext uri="{28A0092B-C50C-407E-A947-70E740481C1C}">
                <a14:useLocalDpi xmlns:a14="http://schemas.microsoft.com/office/drawing/2010/main" val="0"/>
              </a:ext>
            </a:extLst>
          </a:blip>
          <a:srcRect l="6285" t="9160" r="3622" b="11450"/>
          <a:stretch>
            <a:fillRect/>
          </a:stretch>
        </p:blipFill>
        <p:spPr bwMode="auto">
          <a:xfrm>
            <a:off x="5410200" y="2133600"/>
            <a:ext cx="3276600" cy="19812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691" name="Picture 1035" descr="F305TVEL"/>
          <p:cNvPicPr>
            <a:picLocks noChangeAspect="1" noChangeArrowheads="1"/>
          </p:cNvPicPr>
          <p:nvPr/>
        </p:nvPicPr>
        <p:blipFill>
          <a:blip r:embed="rId5">
            <a:extLst>
              <a:ext uri="{28A0092B-C50C-407E-A947-70E740481C1C}">
                <a14:useLocalDpi xmlns:a14="http://schemas.microsoft.com/office/drawing/2010/main" val="0"/>
              </a:ext>
            </a:extLst>
          </a:blip>
          <a:srcRect r="2139" b="2101"/>
          <a:stretch>
            <a:fillRect/>
          </a:stretch>
        </p:blipFill>
        <p:spPr bwMode="auto">
          <a:xfrm>
            <a:off x="1219200" y="3505200"/>
            <a:ext cx="3505200" cy="2678113"/>
          </a:xfrm>
          <a:prstGeom prst="rect">
            <a:avLst/>
          </a:prstGeom>
          <a:noFill/>
          <a:extLst>
            <a:ext uri="{909E8E84-426E-40DD-AFC4-6F175D3DCCD1}">
              <a14:hiddenFill xmlns:a14="http://schemas.microsoft.com/office/drawing/2010/main">
                <a:solidFill>
                  <a:srgbClr val="FFFFFF"/>
                </a:solidFill>
              </a14:hiddenFill>
            </a:ext>
          </a:extLst>
        </p:spPr>
      </p:pic>
      <p:pic>
        <p:nvPicPr>
          <p:cNvPr id="583689" name="Picture 1033" descr="C:\D\PCX\FUEL\LAVA\FOTO\B-CERAM.JPG"/>
          <p:cNvPicPr>
            <a:picLocks noChangeAspect="1" noChangeArrowheads="1"/>
          </p:cNvPicPr>
          <p:nvPr/>
        </p:nvPicPr>
        <p:blipFill>
          <a:blip r:embed="rId6">
            <a:extLst>
              <a:ext uri="{28A0092B-C50C-407E-A947-70E740481C1C}">
                <a14:useLocalDpi xmlns:a14="http://schemas.microsoft.com/office/drawing/2010/main" val="0"/>
              </a:ext>
            </a:extLst>
          </a:blip>
          <a:srcRect l="23137" r="15863"/>
          <a:stretch>
            <a:fillRect/>
          </a:stretch>
        </p:blipFill>
        <p:spPr bwMode="auto">
          <a:xfrm>
            <a:off x="3581400" y="2590800"/>
            <a:ext cx="2209800" cy="250666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692" name="Picture 1036" descr="C:\D\PCX\FUEL\MF-hot-p\MK-FOTO\F4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4267200"/>
            <a:ext cx="2057400" cy="2057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83693" name="Text Box 1037"/>
          <p:cNvSpPr txBox="1">
            <a:spLocks noChangeArrowheads="1"/>
          </p:cNvSpPr>
          <p:nvPr/>
        </p:nvSpPr>
        <p:spPr bwMode="auto">
          <a:xfrm>
            <a:off x="1143000" y="25146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0">
                <a:solidFill>
                  <a:srgbClr val="FFFF00"/>
                </a:solidFill>
              </a:rPr>
              <a:t>“Black lava”</a:t>
            </a:r>
            <a:endParaRPr lang="ru-RU" b="0">
              <a:solidFill>
                <a:srgbClr val="FFFF00"/>
              </a:solidFill>
            </a:endParaRPr>
          </a:p>
        </p:txBody>
      </p:sp>
      <p:sp>
        <p:nvSpPr>
          <p:cNvPr id="583694" name="Text Box 1038"/>
          <p:cNvSpPr txBox="1">
            <a:spLocks noChangeArrowheads="1"/>
          </p:cNvSpPr>
          <p:nvPr/>
        </p:nvSpPr>
        <p:spPr bwMode="auto">
          <a:xfrm>
            <a:off x="3581400" y="34290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0">
                <a:solidFill>
                  <a:srgbClr val="FFFF00"/>
                </a:solidFill>
              </a:rPr>
              <a:t>“Brown lava”</a:t>
            </a:r>
            <a:endParaRPr lang="ru-RU" b="0">
              <a:solidFill>
                <a:srgbClr val="FFFF00"/>
              </a:solidFill>
            </a:endParaRPr>
          </a:p>
        </p:txBody>
      </p:sp>
      <p:sp>
        <p:nvSpPr>
          <p:cNvPr id="583695" name="Text Box 1039"/>
          <p:cNvSpPr txBox="1">
            <a:spLocks noChangeArrowheads="1"/>
          </p:cNvSpPr>
          <p:nvPr/>
        </p:nvSpPr>
        <p:spPr bwMode="auto">
          <a:xfrm>
            <a:off x="6019800" y="3429000"/>
            <a:ext cx="21336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0">
                <a:solidFill>
                  <a:srgbClr val="000010"/>
                </a:solidFill>
              </a:rPr>
              <a:t>“Porous lava”</a:t>
            </a:r>
            <a:endParaRPr lang="ru-RU" b="0">
              <a:solidFill>
                <a:srgbClr val="000010"/>
              </a:solidFill>
            </a:endParaRPr>
          </a:p>
        </p:txBody>
      </p:sp>
      <p:sp>
        <p:nvSpPr>
          <p:cNvPr id="583696" name="Text Box 1040"/>
          <p:cNvSpPr txBox="1">
            <a:spLocks noChangeArrowheads="1"/>
          </p:cNvSpPr>
          <p:nvPr/>
        </p:nvSpPr>
        <p:spPr bwMode="auto">
          <a:xfrm>
            <a:off x="1447800" y="5562600"/>
            <a:ext cx="3048000" cy="457200"/>
          </a:xfrm>
          <a:prstGeom prst="rect">
            <a:avLst/>
          </a:prstGeom>
          <a:solidFill>
            <a:schemeClr val="tx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0">
                <a:solidFill>
                  <a:srgbClr val="000010"/>
                </a:solidFill>
              </a:rPr>
              <a:t>Active core fragments</a:t>
            </a:r>
            <a:endParaRPr lang="ru-RU" b="0">
              <a:solidFill>
                <a:srgbClr val="000010"/>
              </a:solidFill>
            </a:endParaRPr>
          </a:p>
        </p:txBody>
      </p:sp>
      <p:sp>
        <p:nvSpPr>
          <p:cNvPr id="583697" name="Text Box 1041"/>
          <p:cNvSpPr txBox="1">
            <a:spLocks noChangeArrowheads="1"/>
          </p:cNvSpPr>
          <p:nvPr/>
        </p:nvSpPr>
        <p:spPr bwMode="auto">
          <a:xfrm>
            <a:off x="5486400" y="5562600"/>
            <a:ext cx="3505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b="0">
                <a:solidFill>
                  <a:srgbClr val="FFFF00"/>
                </a:solidFill>
              </a:rPr>
              <a:t>Secondary products of corium formation</a:t>
            </a:r>
            <a:endParaRPr lang="ru-RU" b="0">
              <a:solidFill>
                <a:srgbClr val="FFFF00"/>
              </a:solidFill>
            </a:endParaRPr>
          </a:p>
        </p:txBody>
      </p:sp>
      <p:grpSp>
        <p:nvGrpSpPr>
          <p:cNvPr id="583698" name="Group 1042"/>
          <p:cNvGrpSpPr>
            <a:grpSpLocks/>
          </p:cNvGrpSpPr>
          <p:nvPr/>
        </p:nvGrpSpPr>
        <p:grpSpPr bwMode="auto">
          <a:xfrm>
            <a:off x="0" y="0"/>
            <a:ext cx="1219200" cy="1447800"/>
            <a:chOff x="0" y="0"/>
            <a:chExt cx="818" cy="960"/>
          </a:xfrm>
        </p:grpSpPr>
        <p:pic>
          <p:nvPicPr>
            <p:cNvPr id="583699" name="Picture 1043"/>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83700" name="Text Box 1044"/>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sp>
        <p:nvSpPr>
          <p:cNvPr id="583701" name="Text Box 1045"/>
          <p:cNvSpPr txBox="1">
            <a:spLocks noChangeArrowheads="1"/>
          </p:cNvSpPr>
          <p:nvPr/>
        </p:nvSpPr>
        <p:spPr bwMode="auto">
          <a:xfrm>
            <a:off x="6400800" y="6248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200">
                <a:cs typeface="Times New Roman" pitchFamily="18" charset="0"/>
              </a:rPr>
              <a:t>ACE MCCI Test L4</a:t>
            </a:r>
            <a:r>
              <a:rPr lang="ru-RU"/>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ußzeilenplatzhalter 3"/>
          <p:cNvSpPr>
            <a:spLocks noGrp="1"/>
          </p:cNvSpPr>
          <p:nvPr>
            <p:ph type="ftr" sz="quarter" idx="11"/>
          </p:nvPr>
        </p:nvSpPr>
        <p:spPr/>
        <p:txBody>
          <a:bodyPr/>
          <a:lstStyle/>
          <a:p>
            <a:r>
              <a:rPr lang="ru-RU"/>
              <a:t>9th CEG-SAM Meeting, Paris, March 7-9, 2006</a:t>
            </a:r>
          </a:p>
        </p:txBody>
      </p:sp>
      <p:sp>
        <p:nvSpPr>
          <p:cNvPr id="13" name="Foliennummernplatzhalter 4"/>
          <p:cNvSpPr>
            <a:spLocks noGrp="1"/>
          </p:cNvSpPr>
          <p:nvPr>
            <p:ph type="sldNum" sz="quarter" idx="12"/>
          </p:nvPr>
        </p:nvSpPr>
        <p:spPr/>
        <p:txBody>
          <a:bodyPr/>
          <a:lstStyle/>
          <a:p>
            <a:fld id="{CC7E4A16-251F-47AA-B587-22EA935E903D}" type="slidenum">
              <a:rPr lang="ru-RU"/>
              <a:pPr/>
              <a:t>5</a:t>
            </a:fld>
            <a:endParaRPr lang="ru-RU"/>
          </a:p>
        </p:txBody>
      </p:sp>
      <p:sp>
        <p:nvSpPr>
          <p:cNvPr id="571397" name="Rectangle 5"/>
          <p:cNvSpPr>
            <a:spLocks noChangeArrowheads="1"/>
          </p:cNvSpPr>
          <p:nvPr/>
        </p:nvSpPr>
        <p:spPr bwMode="auto">
          <a:xfrm>
            <a:off x="2952750" y="1928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pic>
        <p:nvPicPr>
          <p:cNvPr id="571396" name="Picture 4" descr="f9_"/>
          <p:cNvPicPr>
            <a:picLocks noChangeAspect="1" noChangeArrowheads="1"/>
          </p:cNvPicPr>
          <p:nvPr/>
        </p:nvPicPr>
        <p:blipFill>
          <a:blip r:embed="rId2" cstate="print">
            <a:lum contrast="6000"/>
            <a:extLst>
              <a:ext uri="{28A0092B-C50C-407E-A947-70E740481C1C}">
                <a14:useLocalDpi xmlns:a14="http://schemas.microsoft.com/office/drawing/2010/main" val="0"/>
              </a:ext>
            </a:extLst>
          </a:blip>
          <a:srcRect/>
          <a:stretch>
            <a:fillRect/>
          </a:stretch>
        </p:blipFill>
        <p:spPr bwMode="auto">
          <a:xfrm>
            <a:off x="0" y="2667000"/>
            <a:ext cx="3752850" cy="34766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71402" name="Picture 10" descr="..\ri-fcm\f21.jpg"/>
          <p:cNvPicPr>
            <a:picLocks noChangeAspect="1" noChangeArrowheads="1"/>
          </p:cNvPicPr>
          <p:nvPr/>
        </p:nvPicPr>
        <p:blipFill>
          <a:blip r:embed="rId3" cstate="print">
            <a:lum contrast="12000"/>
            <a:extLst>
              <a:ext uri="{28A0092B-C50C-407E-A947-70E740481C1C}">
                <a14:useLocalDpi xmlns:a14="http://schemas.microsoft.com/office/drawing/2010/main" val="0"/>
              </a:ext>
            </a:extLst>
          </a:blip>
          <a:srcRect l="13814" t="12689" r="16049" b="2835"/>
          <a:stretch>
            <a:fillRect/>
          </a:stretch>
        </p:blipFill>
        <p:spPr bwMode="auto">
          <a:xfrm>
            <a:off x="3962400" y="2057400"/>
            <a:ext cx="2038350" cy="23526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71398" name="Picture 6" descr="f30"/>
          <p:cNvPicPr>
            <a:picLocks noChangeAspect="1" noChangeArrowheads="1"/>
          </p:cNvPicPr>
          <p:nvPr/>
        </p:nvPicPr>
        <p:blipFill>
          <a:blip r:embed="rId4" cstate="print">
            <a:lum contrast="6000"/>
            <a:extLst>
              <a:ext uri="{28A0092B-C50C-407E-A947-70E740481C1C}">
                <a14:useLocalDpi xmlns:a14="http://schemas.microsoft.com/office/drawing/2010/main" val="0"/>
              </a:ext>
            </a:extLst>
          </a:blip>
          <a:srcRect l="15410" t="4674" r="6581" b="835"/>
          <a:stretch>
            <a:fillRect/>
          </a:stretch>
        </p:blipFill>
        <p:spPr bwMode="auto">
          <a:xfrm>
            <a:off x="6172200" y="1143000"/>
            <a:ext cx="2819400" cy="32861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71401" name="Picture 9" descr="..\ri-fcm\f23-26.jpg"/>
          <p:cNvPicPr>
            <a:picLocks noChangeAspect="1" noChangeArrowheads="1"/>
          </p:cNvPicPr>
          <p:nvPr/>
        </p:nvPicPr>
        <p:blipFill>
          <a:blip r:embed="rId5" cstate="print">
            <a:lum bright="12000" contrast="12000"/>
            <a:extLst>
              <a:ext uri="{28A0092B-C50C-407E-A947-70E740481C1C}">
                <a14:useLocalDpi xmlns:a14="http://schemas.microsoft.com/office/drawing/2010/main" val="0"/>
              </a:ext>
            </a:extLst>
          </a:blip>
          <a:srcRect l="3218" t="14038" r="3845" b="4184"/>
          <a:stretch>
            <a:fillRect/>
          </a:stretch>
        </p:blipFill>
        <p:spPr bwMode="auto">
          <a:xfrm>
            <a:off x="5486400" y="3733800"/>
            <a:ext cx="2820988" cy="23653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1408" name="Rectangle 16"/>
          <p:cNvSpPr>
            <a:spLocks noGrp="1" noChangeArrowheads="1"/>
          </p:cNvSpPr>
          <p:nvPr>
            <p:ph type="title"/>
          </p:nvPr>
        </p:nvSpPr>
        <p:spPr>
          <a:xfrm>
            <a:off x="1371600" y="381000"/>
            <a:ext cx="5410200" cy="1219200"/>
          </a:xfrm>
        </p:spPr>
        <p:txBody>
          <a:bodyPr/>
          <a:lstStyle/>
          <a:p>
            <a:pPr marL="571500" indent="-571500"/>
            <a:r>
              <a:rPr kumimoji="1" lang="en-US" sz="2400" b="1">
                <a:solidFill>
                  <a:srgbClr val="FFFF00"/>
                </a:solidFill>
                <a:latin typeface="Times New Roman" pitchFamily="18" charset="0"/>
              </a:rPr>
              <a:t>W2. Micro- structure of Chernobyl lavas (matrix, inclusions, radioactivity distribution etc.)</a:t>
            </a:r>
            <a:endParaRPr kumimoji="1" lang="ru-RU" sz="2400" b="1">
              <a:solidFill>
                <a:srgbClr val="FFFF00"/>
              </a:solidFill>
              <a:latin typeface="Times New Roman" pitchFamily="18" charset="0"/>
            </a:endParaRPr>
          </a:p>
        </p:txBody>
      </p:sp>
      <p:pic>
        <p:nvPicPr>
          <p:cNvPr id="571410" name="Picture 1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grpSp>
        <p:nvGrpSpPr>
          <p:cNvPr id="571411" name="Group 19"/>
          <p:cNvGrpSpPr>
            <a:grpSpLocks/>
          </p:cNvGrpSpPr>
          <p:nvPr/>
        </p:nvGrpSpPr>
        <p:grpSpPr bwMode="auto">
          <a:xfrm>
            <a:off x="0" y="0"/>
            <a:ext cx="1219200" cy="1447800"/>
            <a:chOff x="0" y="0"/>
            <a:chExt cx="818" cy="960"/>
          </a:xfrm>
        </p:grpSpPr>
        <p:pic>
          <p:nvPicPr>
            <p:cNvPr id="571412" name="Picture 20"/>
            <p:cNvPicPr>
              <a:picLocks noChangeAspect="1" noChangeArrowheads="1"/>
            </p:cNvPicPr>
            <p:nvPr/>
          </p:nvPicPr>
          <p:blipFill>
            <a:blip r:embed="rId7">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71413" name="Text Box 21"/>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ußzeilenplatzhalter 3"/>
          <p:cNvSpPr>
            <a:spLocks noGrp="1"/>
          </p:cNvSpPr>
          <p:nvPr>
            <p:ph type="ftr" sz="quarter" idx="11"/>
          </p:nvPr>
        </p:nvSpPr>
        <p:spPr/>
        <p:txBody>
          <a:bodyPr/>
          <a:lstStyle/>
          <a:p>
            <a:r>
              <a:rPr lang="ru-RU"/>
              <a:t>9th CEG-SAM Meeting, Paris, March 7-9, 2006</a:t>
            </a:r>
          </a:p>
        </p:txBody>
      </p:sp>
      <p:sp>
        <p:nvSpPr>
          <p:cNvPr id="14" name="Foliennummernplatzhalter 4"/>
          <p:cNvSpPr>
            <a:spLocks noGrp="1"/>
          </p:cNvSpPr>
          <p:nvPr>
            <p:ph type="sldNum" sz="quarter" idx="12"/>
          </p:nvPr>
        </p:nvSpPr>
        <p:spPr/>
        <p:txBody>
          <a:bodyPr/>
          <a:lstStyle/>
          <a:p>
            <a:fld id="{7949993F-3596-4E6F-8FE2-0841347BF9A5}" type="slidenum">
              <a:rPr lang="ru-RU"/>
              <a:pPr/>
              <a:t>6</a:t>
            </a:fld>
            <a:endParaRPr lang="ru-RU"/>
          </a:p>
        </p:txBody>
      </p:sp>
      <p:pic>
        <p:nvPicPr>
          <p:cNvPr id="586766" name="Picture 14" descr="fig_1_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124200"/>
            <a:ext cx="4452938" cy="30781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86754" name="Rectangle 2"/>
          <p:cNvSpPr>
            <a:spLocks noChangeArrowheads="1"/>
          </p:cNvSpPr>
          <p:nvPr/>
        </p:nvSpPr>
        <p:spPr bwMode="auto">
          <a:xfrm>
            <a:off x="2952750" y="1928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586759" name="Text Box 7"/>
          <p:cNvSpPr txBox="1">
            <a:spLocks noChangeArrowheads="1"/>
          </p:cNvSpPr>
          <p:nvPr/>
        </p:nvSpPr>
        <p:spPr bwMode="auto">
          <a:xfrm>
            <a:off x="1600200" y="1143000"/>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ru-RU" b="0"/>
          </a:p>
        </p:txBody>
      </p:sp>
      <p:sp>
        <p:nvSpPr>
          <p:cNvPr id="586760" name="Text Box 8"/>
          <p:cNvSpPr txBox="1">
            <a:spLocks noChangeArrowheads="1"/>
          </p:cNvSpPr>
          <p:nvPr/>
        </p:nvSpPr>
        <p:spPr bwMode="auto">
          <a:xfrm>
            <a:off x="1143000" y="1905000"/>
            <a:ext cx="3048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b="0">
                <a:solidFill>
                  <a:srgbClr val="FFFF00"/>
                </a:solidFill>
              </a:rPr>
              <a:t>  Humidity variations;</a:t>
            </a:r>
          </a:p>
          <a:p>
            <a:pPr>
              <a:spcBef>
                <a:spcPct val="50000"/>
              </a:spcBef>
              <a:buFontTx/>
              <a:buChar char="•"/>
            </a:pPr>
            <a:r>
              <a:rPr lang="en-US" b="0">
                <a:solidFill>
                  <a:srgbClr val="FFFF00"/>
                </a:solidFill>
              </a:rPr>
              <a:t>  Temperature variations</a:t>
            </a:r>
          </a:p>
        </p:txBody>
      </p:sp>
      <p:sp>
        <p:nvSpPr>
          <p:cNvPr id="586761" name="Rectangle 9"/>
          <p:cNvSpPr>
            <a:spLocks noGrp="1" noChangeArrowheads="1"/>
          </p:cNvSpPr>
          <p:nvPr>
            <p:ph type="title"/>
          </p:nvPr>
        </p:nvSpPr>
        <p:spPr>
          <a:xfrm>
            <a:off x="1524000" y="381000"/>
            <a:ext cx="6248400" cy="1219200"/>
          </a:xfrm>
        </p:spPr>
        <p:txBody>
          <a:bodyPr/>
          <a:lstStyle/>
          <a:p>
            <a:pPr marL="673100" indent="-673100" algn="just"/>
            <a:r>
              <a:rPr kumimoji="1" lang="en-US" sz="2400" b="1">
                <a:solidFill>
                  <a:srgbClr val="FFFF00"/>
                </a:solidFill>
                <a:latin typeface="Times New Roman" pitchFamily="18" charset="0"/>
              </a:rPr>
              <a:t>W3. External and internal factors influenced on long-term behavior of  different  forms of accidental fuel:</a:t>
            </a:r>
            <a:endParaRPr kumimoji="1" lang="ru-RU" sz="2400" b="1">
              <a:solidFill>
                <a:srgbClr val="FFFF00"/>
              </a:solidFill>
              <a:latin typeface="Times New Roman" pitchFamily="18" charset="0"/>
            </a:endParaRPr>
          </a:p>
        </p:txBody>
      </p:sp>
      <p:pic>
        <p:nvPicPr>
          <p:cNvPr id="58676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grpSp>
        <p:nvGrpSpPr>
          <p:cNvPr id="586763" name="Group 11"/>
          <p:cNvGrpSpPr>
            <a:grpSpLocks/>
          </p:cNvGrpSpPr>
          <p:nvPr/>
        </p:nvGrpSpPr>
        <p:grpSpPr bwMode="auto">
          <a:xfrm>
            <a:off x="0" y="0"/>
            <a:ext cx="1219200" cy="1447800"/>
            <a:chOff x="0" y="0"/>
            <a:chExt cx="818" cy="960"/>
          </a:xfrm>
        </p:grpSpPr>
        <p:pic>
          <p:nvPicPr>
            <p:cNvPr id="586764" name="Picture 12"/>
            <p:cNvPicPr>
              <a:picLocks noChangeAspect="1" noChangeArrowheads="1"/>
            </p:cNvPicPr>
            <p:nvPr/>
          </p:nvPicPr>
          <p:blipFill>
            <a:blip r:embed="rId4">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86765" name="Text Box 13"/>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pic>
        <p:nvPicPr>
          <p:cNvPr id="586767" name="Picture 15" descr="C:\Documents and Settings\Bogatov\Рабочий стол\IBRAE\ISTC-int\Paris_06\Temp.jpg"/>
          <p:cNvPicPr>
            <a:picLocks noChangeAspect="1" noChangeArrowheads="1"/>
          </p:cNvPicPr>
          <p:nvPr/>
        </p:nvPicPr>
        <p:blipFill>
          <a:blip r:embed="rId5">
            <a:lum contrast="30000"/>
            <a:extLst>
              <a:ext uri="{28A0092B-C50C-407E-A947-70E740481C1C}">
                <a14:useLocalDpi xmlns:a14="http://schemas.microsoft.com/office/drawing/2010/main" val="0"/>
              </a:ext>
            </a:extLst>
          </a:blip>
          <a:srcRect/>
          <a:stretch>
            <a:fillRect/>
          </a:stretch>
        </p:blipFill>
        <p:spPr bwMode="auto">
          <a:xfrm>
            <a:off x="4953000" y="1981200"/>
            <a:ext cx="4038600" cy="23256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6768" name="Picture 16" descr="C:\Documents and Settings\Bogatov\Рабочий стол\IBRAE\ISTC-int\Paris_06\Temp_dif.jpg"/>
          <p:cNvPicPr>
            <a:picLocks noChangeAspect="1" noChangeArrowheads="1"/>
          </p:cNvPicPr>
          <p:nvPr/>
        </p:nvPicPr>
        <p:blipFill>
          <a:blip r:embed="rId6" cstate="print">
            <a:lum contrast="12000"/>
            <a:extLst>
              <a:ext uri="{28A0092B-C50C-407E-A947-70E740481C1C}">
                <a14:useLocalDpi xmlns:a14="http://schemas.microsoft.com/office/drawing/2010/main" val="0"/>
              </a:ext>
            </a:extLst>
          </a:blip>
          <a:srcRect/>
          <a:stretch>
            <a:fillRect/>
          </a:stretch>
        </p:blipFill>
        <p:spPr bwMode="auto">
          <a:xfrm>
            <a:off x="5334000" y="3962400"/>
            <a:ext cx="3429000" cy="22780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ußzeilenplatzhalter 3"/>
          <p:cNvSpPr>
            <a:spLocks noGrp="1"/>
          </p:cNvSpPr>
          <p:nvPr>
            <p:ph type="ftr" sz="quarter" idx="11"/>
          </p:nvPr>
        </p:nvSpPr>
        <p:spPr/>
        <p:txBody>
          <a:bodyPr/>
          <a:lstStyle/>
          <a:p>
            <a:r>
              <a:rPr lang="ru-RU"/>
              <a:t>9th CEG-SAM Meeting, Paris, March 7-9, 2006</a:t>
            </a:r>
          </a:p>
        </p:txBody>
      </p:sp>
      <p:sp>
        <p:nvSpPr>
          <p:cNvPr id="14" name="Foliennummernplatzhalter 4"/>
          <p:cNvSpPr>
            <a:spLocks noGrp="1"/>
          </p:cNvSpPr>
          <p:nvPr>
            <p:ph type="sldNum" sz="quarter" idx="12"/>
          </p:nvPr>
        </p:nvSpPr>
        <p:spPr/>
        <p:txBody>
          <a:bodyPr/>
          <a:lstStyle/>
          <a:p>
            <a:fld id="{98EDF94F-E738-4C41-B429-D03CD7927E35}" type="slidenum">
              <a:rPr lang="ru-RU"/>
              <a:pPr/>
              <a:t>7</a:t>
            </a:fld>
            <a:endParaRPr lang="ru-RU"/>
          </a:p>
        </p:txBody>
      </p:sp>
      <p:sp>
        <p:nvSpPr>
          <p:cNvPr id="587779" name="Rectangle 1027"/>
          <p:cNvSpPr>
            <a:spLocks noChangeArrowheads="1"/>
          </p:cNvSpPr>
          <p:nvPr/>
        </p:nvSpPr>
        <p:spPr bwMode="auto">
          <a:xfrm>
            <a:off x="2952750" y="1928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587780" name="Text Box 1028"/>
          <p:cNvSpPr txBox="1">
            <a:spLocks noChangeArrowheads="1"/>
          </p:cNvSpPr>
          <p:nvPr/>
        </p:nvSpPr>
        <p:spPr bwMode="auto">
          <a:xfrm>
            <a:off x="1600200" y="1143000"/>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ru-RU" b="0"/>
          </a:p>
        </p:txBody>
      </p:sp>
      <p:sp>
        <p:nvSpPr>
          <p:cNvPr id="587781" name="Text Box 1029"/>
          <p:cNvSpPr txBox="1">
            <a:spLocks noChangeArrowheads="1"/>
          </p:cNvSpPr>
          <p:nvPr/>
        </p:nvSpPr>
        <p:spPr bwMode="auto">
          <a:xfrm>
            <a:off x="1752600" y="1600200"/>
            <a:ext cx="6096000"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92100" indent="-292100">
              <a:defRPr kumimoji="1" sz="2400">
                <a:solidFill>
                  <a:schemeClr val="tx1"/>
                </a:solidFill>
                <a:latin typeface="Times New Roman" pitchFamily="18" charset="0"/>
              </a:defRPr>
            </a:lvl1pPr>
            <a:lvl2pPr marL="482600">
              <a:defRPr kumimoji="1" sz="2400">
                <a:solidFill>
                  <a:schemeClr val="tx1"/>
                </a:solidFill>
                <a:latin typeface="Times New Roman" pitchFamily="18" charset="0"/>
              </a:defRPr>
            </a:lvl2pPr>
            <a:lvl3pPr>
              <a:defRPr kumimoji="1" sz="2400">
                <a:solidFill>
                  <a:schemeClr val="tx1"/>
                </a:solidFill>
                <a:latin typeface="Times New Roman" pitchFamily="18" charset="0"/>
              </a:defRPr>
            </a:lvl3pPr>
            <a:lvl4pPr>
              <a:defRPr kumimoji="1" sz="2400">
                <a:solidFill>
                  <a:schemeClr val="tx1"/>
                </a:solidFill>
                <a:latin typeface="Times New Roman" pitchFamily="18" charset="0"/>
              </a:defRPr>
            </a:lvl4pPr>
            <a:lvl5pPr>
              <a:defRPr kumimoji="1" sz="2400">
                <a:solidFill>
                  <a:schemeClr val="tx1"/>
                </a:solidFill>
                <a:latin typeface="Times New Roman" pitchFamily="18" charset="0"/>
              </a:defRPr>
            </a:lvl5pPr>
            <a:lvl6pPr fontAlgn="base">
              <a:spcBef>
                <a:spcPct val="0"/>
              </a:spcBef>
              <a:spcAft>
                <a:spcPct val="0"/>
              </a:spcAft>
              <a:defRPr kumimoji="1" sz="2400">
                <a:solidFill>
                  <a:schemeClr val="tx1"/>
                </a:solidFill>
                <a:latin typeface="Times New Roman" pitchFamily="18" charset="0"/>
              </a:defRPr>
            </a:lvl6pPr>
            <a:lvl7pPr fontAlgn="base">
              <a:spcBef>
                <a:spcPct val="0"/>
              </a:spcBef>
              <a:spcAft>
                <a:spcPct val="0"/>
              </a:spcAft>
              <a:defRPr kumimoji="1" sz="2400">
                <a:solidFill>
                  <a:schemeClr val="tx1"/>
                </a:solidFill>
                <a:latin typeface="Times New Roman" pitchFamily="18" charset="0"/>
              </a:defRPr>
            </a:lvl7pPr>
            <a:lvl8pPr fontAlgn="base">
              <a:spcBef>
                <a:spcPct val="0"/>
              </a:spcBef>
              <a:spcAft>
                <a:spcPct val="0"/>
              </a:spcAft>
              <a:defRPr kumimoji="1" sz="2400">
                <a:solidFill>
                  <a:schemeClr val="tx1"/>
                </a:solidFill>
                <a:latin typeface="Times New Roman" pitchFamily="18" charset="0"/>
              </a:defRPr>
            </a:lvl8pPr>
            <a:lvl9pPr fontAlgn="base">
              <a:spcBef>
                <a:spcPct val="0"/>
              </a:spcBef>
              <a:spcAft>
                <a:spcPct val="0"/>
              </a:spcAft>
              <a:defRPr kumimoji="1" sz="2400">
                <a:solidFill>
                  <a:schemeClr val="tx1"/>
                </a:solidFill>
                <a:latin typeface="Times New Roman" pitchFamily="18" charset="0"/>
              </a:defRPr>
            </a:lvl9pPr>
          </a:lstStyle>
          <a:p>
            <a:pPr>
              <a:spcBef>
                <a:spcPct val="50000"/>
              </a:spcBef>
              <a:buFontTx/>
              <a:buChar char="•"/>
            </a:pPr>
            <a:r>
              <a:rPr lang="en-US" b="0">
                <a:solidFill>
                  <a:srgbClr val="FFFF00"/>
                </a:solidFill>
                <a:latin typeface="Arial Narrow" pitchFamily="34" charset="0"/>
              </a:rPr>
              <a:t>Radiation model (external and self irradiation, accumulation of the defects in the material)</a:t>
            </a:r>
          </a:p>
          <a:p>
            <a:pPr>
              <a:lnSpc>
                <a:spcPct val="75000"/>
              </a:lnSpc>
              <a:spcBef>
                <a:spcPct val="10000"/>
              </a:spcBef>
              <a:buFontTx/>
              <a:buChar char="•"/>
            </a:pPr>
            <a:r>
              <a:rPr lang="en-US" b="0">
                <a:solidFill>
                  <a:srgbClr val="FFFF00"/>
                </a:solidFill>
                <a:latin typeface="Arial Narrow" pitchFamily="34" charset="0"/>
              </a:rPr>
              <a:t>Most significant mechanisms for destruction</a:t>
            </a:r>
            <a:endParaRPr lang="ru-RU" b="0">
              <a:solidFill>
                <a:srgbClr val="FFFF00"/>
              </a:solidFill>
              <a:latin typeface="Arial Narrow" pitchFamily="34" charset="0"/>
            </a:endParaRPr>
          </a:p>
        </p:txBody>
      </p:sp>
      <p:sp>
        <p:nvSpPr>
          <p:cNvPr id="587782" name="Rectangle 1030"/>
          <p:cNvSpPr>
            <a:spLocks noGrp="1" noChangeArrowheads="1"/>
          </p:cNvSpPr>
          <p:nvPr>
            <p:ph type="title"/>
          </p:nvPr>
        </p:nvSpPr>
        <p:spPr>
          <a:xfrm>
            <a:off x="1447800" y="228600"/>
            <a:ext cx="6400800" cy="1219200"/>
          </a:xfrm>
        </p:spPr>
        <p:txBody>
          <a:bodyPr/>
          <a:lstStyle/>
          <a:p>
            <a:pPr marL="673100" indent="-673100"/>
            <a:r>
              <a:rPr kumimoji="1" lang="en-US" sz="2400" b="1">
                <a:solidFill>
                  <a:srgbClr val="FFFF00"/>
                </a:solidFill>
                <a:latin typeface="Times New Roman" pitchFamily="18" charset="0"/>
              </a:rPr>
              <a:t>W3.  External and internal factors influenced on long-term behavior of  different  forms of accidental fuel:</a:t>
            </a:r>
            <a:endParaRPr kumimoji="1" lang="ru-RU" sz="2400" b="1">
              <a:solidFill>
                <a:srgbClr val="FFFF00"/>
              </a:solidFill>
              <a:latin typeface="Times New Roman" pitchFamily="18" charset="0"/>
            </a:endParaRPr>
          </a:p>
        </p:txBody>
      </p:sp>
      <p:pic>
        <p:nvPicPr>
          <p:cNvPr id="587783" name="Picture 10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grpSp>
        <p:nvGrpSpPr>
          <p:cNvPr id="587784" name="Group 1032"/>
          <p:cNvGrpSpPr>
            <a:grpSpLocks/>
          </p:cNvGrpSpPr>
          <p:nvPr/>
        </p:nvGrpSpPr>
        <p:grpSpPr bwMode="auto">
          <a:xfrm>
            <a:off x="0" y="0"/>
            <a:ext cx="1219200" cy="1447800"/>
            <a:chOff x="0" y="0"/>
            <a:chExt cx="818" cy="960"/>
          </a:xfrm>
        </p:grpSpPr>
        <p:pic>
          <p:nvPicPr>
            <p:cNvPr id="587785" name="Picture 1033"/>
            <p:cNvPicPr>
              <a:picLocks noChangeAspect="1" noChangeArrowheads="1"/>
            </p:cNvPicPr>
            <p:nvPr/>
          </p:nvPicPr>
          <p:blipFill>
            <a:blip r:embed="rId3">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87786" name="Text Box 1034"/>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pic>
        <p:nvPicPr>
          <p:cNvPr id="587787" name="Picture 1035" descr="C:\Documents and Settings\Bogatov\Рабочий стол\IBRAE\ISTC-int\KI_Spt_16\Radem_1.jpg"/>
          <p:cNvPicPr>
            <a:picLocks noChangeAspect="1" noChangeArrowheads="1"/>
          </p:cNvPicPr>
          <p:nvPr/>
        </p:nvPicPr>
        <p:blipFill>
          <a:blip r:embed="rId4" cstate="print">
            <a:lum contrast="48000"/>
            <a:extLst>
              <a:ext uri="{28A0092B-C50C-407E-A947-70E740481C1C}">
                <a14:useLocalDpi xmlns:a14="http://schemas.microsoft.com/office/drawing/2010/main" val="0"/>
              </a:ext>
            </a:extLst>
          </a:blip>
          <a:srcRect/>
          <a:stretch>
            <a:fillRect/>
          </a:stretch>
        </p:blipFill>
        <p:spPr bwMode="auto">
          <a:xfrm>
            <a:off x="152400" y="3810000"/>
            <a:ext cx="3429000" cy="28670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7788" name="Picture 1036" descr="C:\Documents and Settings\Bogatov\Рабочий стол\IBRAE\ISTC-int\KI_Spt_16\Radem_1.jpg"/>
          <p:cNvPicPr>
            <a:picLocks noChangeAspect="1" noChangeArrowheads="1"/>
          </p:cNvPicPr>
          <p:nvPr/>
        </p:nvPicPr>
        <p:blipFill>
          <a:blip r:embed="rId5" cstate="print">
            <a:lum contrast="48000"/>
            <a:extLst>
              <a:ext uri="{28A0092B-C50C-407E-A947-70E740481C1C}">
                <a14:useLocalDpi xmlns:a14="http://schemas.microsoft.com/office/drawing/2010/main" val="0"/>
              </a:ext>
            </a:extLst>
          </a:blip>
          <a:srcRect/>
          <a:stretch>
            <a:fillRect/>
          </a:stretch>
        </p:blipFill>
        <p:spPr bwMode="auto">
          <a:xfrm>
            <a:off x="2971800" y="2819400"/>
            <a:ext cx="3276600" cy="27400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7789" name="Picture 1037" descr="C:\Documents and Settings\Bogatov\Рабочий стол\IBRAE\ISTC-int\KI_Spt_16\Radem_3.jpg"/>
          <p:cNvPicPr>
            <a:picLocks noChangeAspect="1" noChangeArrowheads="1"/>
          </p:cNvPicPr>
          <p:nvPr/>
        </p:nvPicPr>
        <p:blipFill>
          <a:blip r:embed="rId6" cstate="print">
            <a:lum contrast="18000"/>
            <a:extLst>
              <a:ext uri="{28A0092B-C50C-407E-A947-70E740481C1C}">
                <a14:useLocalDpi xmlns:a14="http://schemas.microsoft.com/office/drawing/2010/main" val="0"/>
              </a:ext>
            </a:extLst>
          </a:blip>
          <a:srcRect l="5176" t="4016" r="4251" b="3598"/>
          <a:stretch>
            <a:fillRect/>
          </a:stretch>
        </p:blipFill>
        <p:spPr bwMode="auto">
          <a:xfrm>
            <a:off x="6324600" y="4343400"/>
            <a:ext cx="2667000" cy="1752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ußzeilenplatzhalter 4"/>
          <p:cNvSpPr>
            <a:spLocks noGrp="1"/>
          </p:cNvSpPr>
          <p:nvPr>
            <p:ph type="ftr" sz="quarter" idx="11"/>
          </p:nvPr>
        </p:nvSpPr>
        <p:spPr/>
        <p:txBody>
          <a:bodyPr/>
          <a:lstStyle/>
          <a:p>
            <a:r>
              <a:rPr lang="ru-RU"/>
              <a:t>9th CEG-SAM Meeting, Paris, March 7-9, 2006</a:t>
            </a:r>
          </a:p>
        </p:txBody>
      </p:sp>
      <p:sp>
        <p:nvSpPr>
          <p:cNvPr id="17" name="Foliennummernplatzhalter 5"/>
          <p:cNvSpPr>
            <a:spLocks noGrp="1"/>
          </p:cNvSpPr>
          <p:nvPr>
            <p:ph type="sldNum" sz="quarter" idx="12"/>
          </p:nvPr>
        </p:nvSpPr>
        <p:spPr/>
        <p:txBody>
          <a:bodyPr/>
          <a:lstStyle/>
          <a:p>
            <a:fld id="{40FBFC4A-6EA4-4CEC-BFCB-51422A8AD350}" type="slidenum">
              <a:rPr lang="ru-RU"/>
              <a:pPr/>
              <a:t>8</a:t>
            </a:fld>
            <a:endParaRPr lang="ru-RU"/>
          </a:p>
        </p:txBody>
      </p:sp>
      <p:sp>
        <p:nvSpPr>
          <p:cNvPr id="572418" name="Rectangle 2"/>
          <p:cNvSpPr>
            <a:spLocks noGrp="1" noChangeArrowheads="1"/>
          </p:cNvSpPr>
          <p:nvPr>
            <p:ph type="title"/>
          </p:nvPr>
        </p:nvSpPr>
        <p:spPr>
          <a:xfrm>
            <a:off x="1905000" y="304800"/>
            <a:ext cx="5410200" cy="914400"/>
          </a:xfrm>
        </p:spPr>
        <p:txBody>
          <a:bodyPr/>
          <a:lstStyle/>
          <a:p>
            <a:pPr marL="863600" indent="-863600" algn="just"/>
            <a:r>
              <a:rPr lang="en-US" sz="2400" b="1">
                <a:solidFill>
                  <a:srgbClr val="FFFF00"/>
                </a:solidFill>
                <a:latin typeface="Times New Roman" pitchFamily="18" charset="0"/>
              </a:rPr>
              <a:t>W4. Direct studies of the FCM transformation</a:t>
            </a:r>
          </a:p>
        </p:txBody>
      </p:sp>
      <p:graphicFrame>
        <p:nvGraphicFramePr>
          <p:cNvPr id="572420" name="Object 4"/>
          <p:cNvGraphicFramePr>
            <a:graphicFrameLocks noChangeAspect="1"/>
          </p:cNvGraphicFramePr>
          <p:nvPr/>
        </p:nvGraphicFramePr>
        <p:xfrm>
          <a:off x="2438400" y="2438400"/>
          <a:ext cx="2438400" cy="2344738"/>
        </p:xfrm>
        <a:graphic>
          <a:graphicData uri="http://schemas.openxmlformats.org/presentationml/2006/ole">
            <mc:AlternateContent xmlns:mc="http://schemas.openxmlformats.org/markup-compatibility/2006">
              <mc:Choice xmlns:v="urn:schemas-microsoft-com:vml" Requires="v">
                <p:oleObj spid="_x0000_s592896" name="Фотография Photo Editor" r:id="rId3" imgW="4761905" imgH="3962953" progId="MSPhotoEd.3">
                  <p:embed/>
                </p:oleObj>
              </mc:Choice>
              <mc:Fallback>
                <p:oleObj name="Фотография Photo Editor" r:id="rId3" imgW="4761905" imgH="3962953"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26250" t="16525" r="32138" b="35399"/>
                      <a:stretch>
                        <a:fillRect/>
                      </a:stretch>
                    </p:blipFill>
                    <p:spPr bwMode="auto">
                      <a:xfrm>
                        <a:off x="2438400" y="2438400"/>
                        <a:ext cx="2438400" cy="234473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72421" name="Picture 5" descr="f36"/>
          <p:cNvPicPr>
            <a:picLocks noChangeAspect="1" noChangeArrowheads="1"/>
          </p:cNvPicPr>
          <p:nvPr/>
        </p:nvPicPr>
        <p:blipFill>
          <a:blip r:embed="rId5" cstate="print">
            <a:extLst>
              <a:ext uri="{28A0092B-C50C-407E-A947-70E740481C1C}">
                <a14:useLocalDpi xmlns:a14="http://schemas.microsoft.com/office/drawing/2010/main" val="0"/>
              </a:ext>
            </a:extLst>
          </a:blip>
          <a:srcRect l="2507" t="8318" r="4462" b="1045"/>
          <a:stretch>
            <a:fillRect/>
          </a:stretch>
        </p:blipFill>
        <p:spPr bwMode="auto">
          <a:xfrm>
            <a:off x="838200" y="1447800"/>
            <a:ext cx="1828800" cy="1719263"/>
          </a:xfrm>
          <a:prstGeom prst="rect">
            <a:avLst/>
          </a:prstGeom>
          <a:noFill/>
          <a:extLst>
            <a:ext uri="{909E8E84-426E-40DD-AFC4-6F175D3DCCD1}">
              <a14:hiddenFill xmlns:a14="http://schemas.microsoft.com/office/drawing/2010/main">
                <a:solidFill>
                  <a:srgbClr val="FFFFFF"/>
                </a:solidFill>
              </a14:hiddenFill>
            </a:ext>
          </a:extLst>
        </p:spPr>
      </p:pic>
      <p:pic>
        <p:nvPicPr>
          <p:cNvPr id="572423" name="Picture 7" descr="ElFoo_2"/>
          <p:cNvPicPr>
            <a:picLocks noChangeAspect="1" noChangeArrowheads="1"/>
          </p:cNvPicPr>
          <p:nvPr/>
        </p:nvPicPr>
        <p:blipFill>
          <a:blip r:embed="rId6" cstate="print">
            <a:lum contrast="24000"/>
            <a:extLst>
              <a:ext uri="{28A0092B-C50C-407E-A947-70E740481C1C}">
                <a14:useLocalDpi xmlns:a14="http://schemas.microsoft.com/office/drawing/2010/main" val="0"/>
              </a:ext>
            </a:extLst>
          </a:blip>
          <a:srcRect l="3712" t="7895" r="5336"/>
          <a:stretch>
            <a:fillRect/>
          </a:stretch>
        </p:blipFill>
        <p:spPr bwMode="auto">
          <a:xfrm>
            <a:off x="762000" y="4572000"/>
            <a:ext cx="2743200" cy="19589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72424" name="AutoShape 8"/>
          <p:cNvSpPr>
            <a:spLocks noChangeArrowheads="1"/>
          </p:cNvSpPr>
          <p:nvPr/>
        </p:nvSpPr>
        <p:spPr bwMode="auto">
          <a:xfrm>
            <a:off x="838200" y="1447800"/>
            <a:ext cx="1828800" cy="1752600"/>
          </a:xfrm>
          <a:prstGeom prst="wedgeRectCallout">
            <a:avLst>
              <a:gd name="adj1" fmla="val 104861"/>
              <a:gd name="adj2" fmla="val 107972"/>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ru-RU" b="0"/>
          </a:p>
        </p:txBody>
      </p:sp>
      <p:grpSp>
        <p:nvGrpSpPr>
          <p:cNvPr id="572434" name="Group 18"/>
          <p:cNvGrpSpPr>
            <a:grpSpLocks/>
          </p:cNvGrpSpPr>
          <p:nvPr/>
        </p:nvGrpSpPr>
        <p:grpSpPr bwMode="auto">
          <a:xfrm>
            <a:off x="5562600" y="3657600"/>
            <a:ext cx="2819400" cy="2514600"/>
            <a:chOff x="3504" y="2304"/>
            <a:chExt cx="1776" cy="1584"/>
          </a:xfrm>
        </p:grpSpPr>
        <p:pic>
          <p:nvPicPr>
            <p:cNvPr id="572425" name="Picture 9"/>
            <p:cNvPicPr>
              <a:picLocks noChangeAspect="1" noChangeArrowheads="1"/>
            </p:cNvPicPr>
            <p:nvPr/>
          </p:nvPicPr>
          <p:blipFill>
            <a:blip r:embed="rId7" cstate="print">
              <a:lum bright="24000" contrast="36000"/>
              <a:extLst>
                <a:ext uri="{28A0092B-C50C-407E-A947-70E740481C1C}">
                  <a14:useLocalDpi xmlns:a14="http://schemas.microsoft.com/office/drawing/2010/main" val="0"/>
                </a:ext>
              </a:extLst>
            </a:blip>
            <a:srcRect l="7843" t="59302" r="19608" b="2325"/>
            <a:stretch>
              <a:fillRect/>
            </a:stretch>
          </p:blipFill>
          <p:spPr bwMode="auto">
            <a:xfrm>
              <a:off x="3504" y="2304"/>
              <a:ext cx="1776" cy="158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2426" name="Rectangle 10"/>
            <p:cNvSpPr>
              <a:spLocks noChangeArrowheads="1"/>
            </p:cNvSpPr>
            <p:nvPr/>
          </p:nvSpPr>
          <p:spPr bwMode="auto">
            <a:xfrm>
              <a:off x="3504" y="2448"/>
              <a:ext cx="1152" cy="672"/>
            </a:xfrm>
            <a:prstGeom prst="rect">
              <a:avLst/>
            </a:prstGeom>
            <a:noFill/>
            <a:ln w="2540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572428" name="Rectangle 12"/>
          <p:cNvSpPr>
            <a:spLocks noChangeArrowheads="1"/>
          </p:cNvSpPr>
          <p:nvPr/>
        </p:nvSpPr>
        <p:spPr bwMode="auto">
          <a:xfrm>
            <a:off x="2857500" y="2681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pic>
        <p:nvPicPr>
          <p:cNvPr id="572427" name="Picture 11" descr="fig_1_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1447800"/>
            <a:ext cx="4419600" cy="1927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72429" name="Group 13"/>
          <p:cNvGrpSpPr>
            <a:grpSpLocks/>
          </p:cNvGrpSpPr>
          <p:nvPr/>
        </p:nvGrpSpPr>
        <p:grpSpPr bwMode="auto">
          <a:xfrm>
            <a:off x="0" y="0"/>
            <a:ext cx="1219200" cy="1447800"/>
            <a:chOff x="0" y="0"/>
            <a:chExt cx="818" cy="960"/>
          </a:xfrm>
        </p:grpSpPr>
        <p:pic>
          <p:nvPicPr>
            <p:cNvPr id="572430" name="Picture 14"/>
            <p:cNvPicPr>
              <a:picLocks noChangeAspect="1" noChangeArrowheads="1"/>
            </p:cNvPicPr>
            <p:nvPr/>
          </p:nvPicPr>
          <p:blipFill>
            <a:blip r:embed="rId9">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72431" name="Text Box 15"/>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pic>
        <p:nvPicPr>
          <p:cNvPr id="572432" name="Picture 1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ru-RU"/>
              <a:t>9th CEG-SAM Meeting, Paris, March 7-9, 2006</a:t>
            </a:r>
          </a:p>
        </p:txBody>
      </p:sp>
      <p:sp>
        <p:nvSpPr>
          <p:cNvPr id="12" name="Foliennummernplatzhalter 5"/>
          <p:cNvSpPr>
            <a:spLocks noGrp="1"/>
          </p:cNvSpPr>
          <p:nvPr>
            <p:ph type="sldNum" sz="quarter" idx="12"/>
          </p:nvPr>
        </p:nvSpPr>
        <p:spPr/>
        <p:txBody>
          <a:bodyPr/>
          <a:lstStyle/>
          <a:p>
            <a:fld id="{851C1EF0-4B35-4FA0-AF02-905BF643C15B}" type="slidenum">
              <a:rPr lang="ru-RU"/>
              <a:pPr/>
              <a:t>9</a:t>
            </a:fld>
            <a:endParaRPr lang="ru-RU"/>
          </a:p>
        </p:txBody>
      </p:sp>
      <p:sp>
        <p:nvSpPr>
          <p:cNvPr id="568322" name="Rectangle 2"/>
          <p:cNvSpPr>
            <a:spLocks noGrp="1" noChangeArrowheads="1"/>
          </p:cNvSpPr>
          <p:nvPr>
            <p:ph type="title"/>
          </p:nvPr>
        </p:nvSpPr>
        <p:spPr>
          <a:xfrm>
            <a:off x="1524000" y="228600"/>
            <a:ext cx="6324600" cy="1143000"/>
          </a:xfrm>
        </p:spPr>
        <p:txBody>
          <a:bodyPr/>
          <a:lstStyle/>
          <a:p>
            <a:pPr marL="673100" indent="-673100"/>
            <a:r>
              <a:rPr lang="en-US" sz="2400" b="1">
                <a:solidFill>
                  <a:srgbClr val="FFFF00"/>
                </a:solidFill>
                <a:latin typeface="Times New Roman" pitchFamily="18" charset="0"/>
              </a:rPr>
              <a:t>W5.  Description of the FCM behavior in storage facilities of RRC “KI”, “Radium Institute” etc.</a:t>
            </a:r>
          </a:p>
        </p:txBody>
      </p:sp>
      <p:sp>
        <p:nvSpPr>
          <p:cNvPr id="568327" name="Rectangle 7"/>
          <p:cNvSpPr>
            <a:spLocks noChangeArrowheads="1"/>
          </p:cNvSpPr>
          <p:nvPr/>
        </p:nvSpPr>
        <p:spPr bwMode="auto">
          <a:xfrm>
            <a:off x="1600200" y="1957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568331" name="Rectangle 11"/>
          <p:cNvSpPr>
            <a:spLocks noChangeArrowheads="1"/>
          </p:cNvSpPr>
          <p:nvPr/>
        </p:nvSpPr>
        <p:spPr bwMode="auto">
          <a:xfrm>
            <a:off x="1771650" y="1804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grpSp>
        <p:nvGrpSpPr>
          <p:cNvPr id="568334" name="Group 14"/>
          <p:cNvGrpSpPr>
            <a:grpSpLocks/>
          </p:cNvGrpSpPr>
          <p:nvPr/>
        </p:nvGrpSpPr>
        <p:grpSpPr bwMode="auto">
          <a:xfrm>
            <a:off x="0" y="0"/>
            <a:ext cx="1219200" cy="1447800"/>
            <a:chOff x="0" y="0"/>
            <a:chExt cx="818" cy="960"/>
          </a:xfrm>
        </p:grpSpPr>
        <p:pic>
          <p:nvPicPr>
            <p:cNvPr id="568335" name="Picture 15"/>
            <p:cNvPicPr>
              <a:picLocks noChangeAspect="1" noChangeArrowheads="1"/>
            </p:cNvPicPr>
            <p:nvPr/>
          </p:nvPicPr>
          <p:blipFill>
            <a:blip r:embed="rId2">
              <a:lum bright="18000" contrast="60000"/>
              <a:extLst>
                <a:ext uri="{28A0092B-C50C-407E-A947-70E740481C1C}">
                  <a14:useLocalDpi xmlns:a14="http://schemas.microsoft.com/office/drawing/2010/main" val="0"/>
                </a:ext>
              </a:extLst>
            </a:blip>
            <a:srcRect b="5556"/>
            <a:stretch>
              <a:fillRect/>
            </a:stretch>
          </p:blipFill>
          <p:spPr bwMode="auto">
            <a:xfrm>
              <a:off x="0" y="0"/>
              <a:ext cx="818" cy="960"/>
            </a:xfrm>
            <a:prstGeom prst="rect">
              <a:avLst/>
            </a:prstGeom>
            <a:solidFill>
              <a:schemeClr val="tx2"/>
            </a:solidFill>
          </p:spPr>
        </p:pic>
        <p:sp>
          <p:nvSpPr>
            <p:cNvPr id="568336" name="Text Box 16"/>
            <p:cNvSpPr txBox="1">
              <a:spLocks noChangeArrowheads="1"/>
            </p:cNvSpPr>
            <p:nvPr/>
          </p:nvSpPr>
          <p:spPr bwMode="auto">
            <a:xfrm>
              <a:off x="96" y="192"/>
              <a:ext cx="623" cy="1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0" lang="en-US" sz="1200">
                  <a:solidFill>
                    <a:schemeClr val="bg2"/>
                  </a:solidFill>
                  <a:latin typeface="Times New Roman" pitchFamily="18" charset="0"/>
                </a:rPr>
                <a:t>RRC “KI”</a:t>
              </a:r>
              <a:endParaRPr kumimoji="0" lang="ru-RU" sz="1200">
                <a:solidFill>
                  <a:schemeClr val="bg2"/>
                </a:solidFill>
                <a:latin typeface="Times New Roman" pitchFamily="18" charset="0"/>
              </a:endParaRPr>
            </a:p>
          </p:txBody>
        </p:sp>
      </p:grpSp>
      <p:pic>
        <p:nvPicPr>
          <p:cNvPr id="568337"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0"/>
            <a:ext cx="1143000" cy="976313"/>
          </a:xfrm>
          <a:prstGeom prst="rect">
            <a:avLst/>
          </a:prstGeom>
          <a:solidFill>
            <a:srgbClr val="FFFFFF"/>
          </a:solidFill>
        </p:spPr>
      </p:pic>
      <p:pic>
        <p:nvPicPr>
          <p:cNvPr id="568338" name="Picture 18" descr="C:\Documents and Settings\Bogatov\Рабочий стол\IBRAE\LECT\Lect_pict\Subl.JPG"/>
          <p:cNvPicPr>
            <a:picLocks noChangeAspect="1" noChangeArrowheads="1"/>
          </p:cNvPicPr>
          <p:nvPr/>
        </p:nvPicPr>
        <p:blipFill>
          <a:blip r:embed="rId4">
            <a:extLst>
              <a:ext uri="{28A0092B-C50C-407E-A947-70E740481C1C}">
                <a14:useLocalDpi xmlns:a14="http://schemas.microsoft.com/office/drawing/2010/main" val="0"/>
              </a:ext>
            </a:extLst>
          </a:blip>
          <a:srcRect l="5556" t="35332" r="41112" b="1529"/>
          <a:stretch>
            <a:fillRect/>
          </a:stretch>
        </p:blipFill>
        <p:spPr bwMode="auto">
          <a:xfrm>
            <a:off x="228600" y="1676400"/>
            <a:ext cx="4800600" cy="34401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8339" name="Picture 19" descr="C:\Documents and Settings\Bogatov\Рабочий стол\IBRAE\LECT\Lect_pict\RChP.JPG"/>
          <p:cNvPicPr>
            <a:picLocks noChangeAspect="1" noChangeArrowheads="1"/>
          </p:cNvPicPr>
          <p:nvPr/>
        </p:nvPicPr>
        <p:blipFill>
          <a:blip r:embed="rId5">
            <a:extLst>
              <a:ext uri="{28A0092B-C50C-407E-A947-70E740481C1C}">
                <a14:useLocalDpi xmlns:a14="http://schemas.microsoft.com/office/drawing/2010/main" val="0"/>
              </a:ext>
            </a:extLst>
          </a:blip>
          <a:srcRect l="6398" t="9525" r="11703" b="4762"/>
          <a:stretch>
            <a:fillRect/>
          </a:stretch>
        </p:blipFill>
        <p:spPr bwMode="auto">
          <a:xfrm>
            <a:off x="4114800" y="2743200"/>
            <a:ext cx="4876800" cy="3429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Prop_Paris">
  <a:themeElements>
    <a:clrScheme name="Prop_Paris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Prop_Pari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Prop_Paris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Prop_Paris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Prop_Paris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Prop_Paris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Prop_Paris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Prop_Paris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Prop_Paris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Settings\Bogatov\Рабочий стол\IBRAE\ISTC-int\Paris_06\ISTC-Paris\Prop_Paris.ppt</Template>
  <TotalTime>0</TotalTime>
  <Words>512</Words>
  <Application>Microsoft Office PowerPoint</Application>
  <PresentationFormat>Bildschirmpräsentation (4:3)</PresentationFormat>
  <Paragraphs>76</Paragraphs>
  <Slides>12</Slides>
  <Notes>1</Notes>
  <HiddenSlides>0</HiddenSlides>
  <MMClips>0</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12</vt:i4>
      </vt:variant>
    </vt:vector>
  </HeadingPairs>
  <TitlesOfParts>
    <vt:vector size="19" baseType="lpstr">
      <vt:lpstr>Times New Roman</vt:lpstr>
      <vt:lpstr>Arial</vt:lpstr>
      <vt:lpstr>Arial Narrow</vt:lpstr>
      <vt:lpstr>Wingdings</vt:lpstr>
      <vt:lpstr>Arial Unicode MS</vt:lpstr>
      <vt:lpstr>Prop_Paris</vt:lpstr>
      <vt:lpstr>Фотография Microsoft Photo Editor 3.0</vt:lpstr>
      <vt:lpstr>Long-term behavior of Chernobyl lava</vt:lpstr>
      <vt:lpstr>Chernobyl experience</vt:lpstr>
      <vt:lpstr>Problem definition</vt:lpstr>
      <vt:lpstr>W1.  Basic forms of accidental fuel, their properties and circumstances resulted in their origination</vt:lpstr>
      <vt:lpstr>W2. Micro- structure of Chernobyl lavas (matrix, inclusions, radioactivity distribution etc.)</vt:lpstr>
      <vt:lpstr>W3. External and internal factors influenced on long-term behavior of  different  forms of accidental fuel:</vt:lpstr>
      <vt:lpstr>W3.  External and internal factors influenced on long-term behavior of  different  forms of accidental fuel:</vt:lpstr>
      <vt:lpstr>W4. Direct studies of the FCM transformation</vt:lpstr>
      <vt:lpstr>W5.  Description of the FCM behavior in storage facilities of RRC “KI”, “Radium Institute” etc.</vt:lpstr>
      <vt:lpstr>W6.  Lavas as a source of dust formation</vt:lpstr>
      <vt:lpstr>W7.   Existing LFCM analogues and their studies</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of the corium long-term behaviour  (Area of possible cooperation)</dc:title>
  <dc:creator>Bogatov</dc:creator>
  <cp:lastModifiedBy>Peters, Ursula</cp:lastModifiedBy>
  <cp:revision>55</cp:revision>
  <cp:lastPrinted>1601-01-01T00:00:00Z</cp:lastPrinted>
  <dcterms:created xsi:type="dcterms:W3CDTF">2005-08-10T09:47:47Z</dcterms:created>
  <dcterms:modified xsi:type="dcterms:W3CDTF">2012-10-09T11:16:38Z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escription0">
    <vt:lpwstr>Long-term behavior of Chernobyl lava</vt:lpwstr>
  </property>
</Properties>
</file>