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59" r:id="rId6"/>
    <p:sldId id="261" r:id="rId7"/>
  </p:sldIdLst>
  <p:sldSz cx="9906000" cy="6858000" type="A4"/>
  <p:notesSz cx="6681788" cy="98171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  <a:srgbClr val="006CD8"/>
    <a:srgbClr val="3399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9" autoAdjust="0"/>
    <p:restoredTop sz="94614" autoAdjust="0"/>
  </p:normalViewPr>
  <p:slideViewPr>
    <p:cSldViewPr>
      <p:cViewPr>
        <p:scale>
          <a:sx n="91" d="100"/>
          <a:sy n="91" d="100"/>
        </p:scale>
        <p:origin x="-1224" y="-2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686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895601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17575">
              <a:defRPr sz="1000" i="1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0"/>
            <a:ext cx="28956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17575">
              <a:defRPr sz="1000" i="1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690563" y="742950"/>
            <a:ext cx="5299075" cy="36687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664075"/>
            <a:ext cx="4899025" cy="44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26563"/>
            <a:ext cx="2895601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17575">
              <a:defRPr sz="1000" i="1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326563"/>
            <a:ext cx="28956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17575">
              <a:defRPr sz="1000" i="1">
                <a:latin typeface="Times New Roman" charset="0"/>
              </a:defRPr>
            </a:lvl1pPr>
          </a:lstStyle>
          <a:p>
            <a:fld id="{B2061587-D64D-4158-B151-EB5B3AB740C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439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8788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5988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4775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31975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60388" y="620713"/>
            <a:ext cx="4321175" cy="863600"/>
          </a:xfrm>
          <a:prstGeom prst="rect">
            <a:avLst/>
          </a:prstGeom>
          <a:gradFill rotWithShape="1">
            <a:gsLst>
              <a:gs pos="0">
                <a:srgbClr val="006CD8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88988" y="6021388"/>
            <a:ext cx="69723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endParaRPr lang="en-US" sz="1200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A6B16364-183C-4787-90A6-685E8CC21E2E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60388" y="476250"/>
            <a:ext cx="0" cy="33845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90563" y="1268413"/>
            <a:ext cx="842486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704850" y="1268413"/>
            <a:ext cx="0" cy="23764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8210" name="Picture 18" descr="logo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476250"/>
            <a:ext cx="3289300" cy="68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3B64A7-0A05-4CBB-977D-B623317BC7D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0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15163" y="1125538"/>
            <a:ext cx="2054225" cy="46005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49313" y="1125538"/>
            <a:ext cx="6013450" cy="46005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E53D65-51B5-4DB9-BAB4-8DC369E6ACA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0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B5927C-6732-4B4D-9A6B-A208A46E9D6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5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7FE985-9FCD-4BB4-B6E8-C620D194488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4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49313" y="2133600"/>
            <a:ext cx="4033837" cy="359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2133600"/>
            <a:ext cx="4033838" cy="359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0890E2-70B7-4F2A-8DFC-47BE7437D88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5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BB1AEB-CA2E-40FB-B3EE-4D05742E5DE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7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48C8B6-8763-4ADD-BFCC-E57BB072E4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9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E8B78B-C30C-4CF1-ACA3-E6D3AD1F8E1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5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626B9A-6818-44FA-AD6C-8419FACFA56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3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5F968B-5DFB-44D4-ACA1-AF39C70D9B3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6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9313" y="1125538"/>
            <a:ext cx="822007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9313" y="2133600"/>
            <a:ext cx="8220075" cy="359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634" tIns="0" rIns="3463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762000" y="6389688"/>
            <a:ext cx="69723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r>
              <a:rPr lang="en-US" sz="1200"/>
              <a:t>19</a:t>
            </a:r>
            <a:r>
              <a:rPr lang="en-US" sz="1200" baseline="30000"/>
              <a:t>th</a:t>
            </a:r>
            <a:r>
              <a:rPr lang="en-US" sz="1200"/>
              <a:t> CEG-SAM meeting, Pisa, March 14-16, 2011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124460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D680C0-906B-45FE-ACF3-AD5865522F1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690563" y="904875"/>
            <a:ext cx="8439150" cy="3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704850" y="908050"/>
            <a:ext cx="0" cy="1368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50" name="Picture 26" descr="logo5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1488"/>
            <a:ext cx="1700213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560388" y="476250"/>
            <a:ext cx="0" cy="21605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30200" indent="-330200" algn="l" defTabSz="1271588" rtl="0" eaLnBrk="0" fontAlgn="base" hangingPunct="0">
        <a:spcBef>
          <a:spcPts val="2188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2738" algn="l" defTabSz="1271588" rtl="0" eaLnBrk="0" fontAlgn="base" hangingPunct="0">
        <a:spcBef>
          <a:spcPts val="1088"/>
        </a:spcBef>
        <a:spcAft>
          <a:spcPct val="0"/>
        </a:spcAft>
        <a:buClr>
          <a:schemeClr val="accent2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246188" indent="-257175" algn="l" defTabSz="1271588" rtl="0" eaLnBrk="0" fontAlgn="base" hangingPunct="0">
        <a:spcBef>
          <a:spcPts val="1088"/>
        </a:spcBef>
        <a:spcAft>
          <a:spcPct val="0"/>
        </a:spcAft>
        <a:buClr>
          <a:schemeClr val="accent2"/>
        </a:buClr>
        <a:buFont typeface="Wingdings" pitchFamily="2" charset="2"/>
        <a:buChar char="Ÿ"/>
        <a:defRPr>
          <a:solidFill>
            <a:schemeClr val="tx1"/>
          </a:solidFill>
          <a:latin typeface="+mn-lt"/>
        </a:defRPr>
      </a:lvl3pPr>
      <a:lvl4pPr marL="1808163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Helvetica" pitchFamily="34" charset="0"/>
        </a:defRPr>
      </a:lvl4pPr>
      <a:lvl5pPr marL="23145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5pPr>
      <a:lvl6pPr marL="27717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6pPr>
      <a:lvl7pPr marL="32289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7pPr>
      <a:lvl8pPr marL="36861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8pPr>
      <a:lvl9pPr marL="41433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hyperlink" Target="http://upload.wikimedia.org/wikipedia/commons/c/cf/Flag_of_Canada.svg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Update on SARNET2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Presented by B. Clément (IRSN)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C7E65-5B69-4003-8980-C2233FC745C4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Add Title by Clicking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Add Text by Clicking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737100" y="692150"/>
            <a:ext cx="4918075" cy="187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rgbClr val="FFCC00"/>
                </a:solidFill>
              </a:rPr>
              <a:t>S</a:t>
            </a:r>
            <a:r>
              <a:rPr lang="en-GB" sz="2400" b="1">
                <a:solidFill>
                  <a:srgbClr val="0066CC"/>
                </a:solidFill>
              </a:rPr>
              <a:t>evere</a:t>
            </a:r>
            <a:br>
              <a:rPr lang="en-GB" sz="2400" b="1">
                <a:solidFill>
                  <a:srgbClr val="0066CC"/>
                </a:solidFill>
              </a:rPr>
            </a:br>
            <a:r>
              <a:rPr lang="en-GB" sz="2400" b="1">
                <a:solidFill>
                  <a:srgbClr val="FFCC00"/>
                </a:solidFill>
              </a:rPr>
              <a:t>A</a:t>
            </a:r>
            <a:r>
              <a:rPr lang="en-GB" sz="2400" b="1">
                <a:solidFill>
                  <a:srgbClr val="0066CC"/>
                </a:solidFill>
              </a:rPr>
              <a:t>ccident</a:t>
            </a:r>
            <a:br>
              <a:rPr lang="en-GB" sz="2400" b="1">
                <a:solidFill>
                  <a:srgbClr val="0066CC"/>
                </a:solidFill>
              </a:rPr>
            </a:br>
            <a:r>
              <a:rPr lang="en-GB" sz="2400" b="1">
                <a:solidFill>
                  <a:srgbClr val="FFCC00"/>
                </a:solidFill>
              </a:rPr>
              <a:t>R</a:t>
            </a:r>
            <a:r>
              <a:rPr lang="en-GB" sz="2400" b="1">
                <a:solidFill>
                  <a:srgbClr val="0066CC"/>
                </a:solidFill>
              </a:rPr>
              <a:t>esearch</a:t>
            </a:r>
            <a:br>
              <a:rPr lang="en-GB" sz="2400" b="1">
                <a:solidFill>
                  <a:srgbClr val="0066CC"/>
                </a:solidFill>
              </a:rPr>
            </a:br>
            <a:r>
              <a:rPr lang="en-GB" sz="2400" b="1">
                <a:solidFill>
                  <a:srgbClr val="FFCC00"/>
                </a:solidFill>
              </a:rPr>
              <a:t>NET</a:t>
            </a:r>
            <a:r>
              <a:rPr lang="en-GB" sz="2400" b="1">
                <a:solidFill>
                  <a:srgbClr val="0066CC"/>
                </a:solidFill>
              </a:rPr>
              <a:t>work of excellence</a:t>
            </a:r>
            <a:endParaRPr lang="en-GB" sz="2400" b="1">
              <a:solidFill>
                <a:srgbClr val="FFCC00"/>
              </a:solidFill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232275" y="2420938"/>
            <a:ext cx="5545138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817563" lvl="1" indent="-312738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SzPct val="75000"/>
              <a:buFont typeface="Arial" charset="0"/>
              <a:buNone/>
            </a:pPr>
            <a:r>
              <a:rPr lang="en-GB" sz="1800"/>
              <a:t>SARNET2 Project in 7</a:t>
            </a:r>
            <a:r>
              <a:rPr lang="en-GB" sz="1800" baseline="30000"/>
              <a:t>th</a:t>
            </a:r>
            <a:r>
              <a:rPr lang="en-GB" sz="1800"/>
              <a:t> EC Framework Programme (follow-up of SARNET FP6 project 2004-2008) </a:t>
            </a:r>
          </a:p>
          <a:p>
            <a:pPr marL="817563" lvl="1" indent="-312738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SzPct val="75000"/>
              <a:buFont typeface="Arial" charset="0"/>
              <a:buNone/>
            </a:pPr>
            <a:r>
              <a:rPr lang="en-GB" sz="1800"/>
              <a:t>21 countries (European Union, plus Switzerland, Canada, USA and South-Korea)</a:t>
            </a:r>
          </a:p>
          <a:p>
            <a:pPr marL="817563" lvl="1" indent="-312738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SzPct val="75000"/>
              <a:buFont typeface="Arial" charset="0"/>
              <a:buNone/>
            </a:pPr>
            <a:r>
              <a:rPr lang="en-GB" sz="1800"/>
              <a:t>42 organizations </a:t>
            </a:r>
          </a:p>
          <a:p>
            <a:pPr marL="817563" lvl="1" indent="-312738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SzPct val="75000"/>
              <a:buFont typeface="Arial" charset="0"/>
              <a:buNone/>
            </a:pPr>
            <a:r>
              <a:rPr lang="en-GB" sz="1800"/>
              <a:t>	(KINS entrance on April 1, 2010)</a:t>
            </a:r>
          </a:p>
          <a:p>
            <a:pPr marL="817563" lvl="1" indent="-312738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SzPct val="75000"/>
              <a:buFont typeface="Arial" charset="0"/>
              <a:buNone/>
            </a:pPr>
            <a:r>
              <a:rPr lang="en-GB" sz="1800"/>
              <a:t>	</a:t>
            </a:r>
            <a:r>
              <a:rPr lang="en-GB" sz="1800" i="1">
                <a:solidFill>
                  <a:srgbClr val="FF0000"/>
                </a:solidFill>
              </a:rPr>
              <a:t>(soon BARC (India) entrance)</a:t>
            </a:r>
          </a:p>
          <a:p>
            <a:pPr marL="1246188" lvl="2" indent="-257175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Ÿ"/>
            </a:pPr>
            <a:r>
              <a:rPr lang="en-GB" sz="1600"/>
              <a:t>24 Research organizations</a:t>
            </a:r>
          </a:p>
          <a:p>
            <a:pPr marL="1246188" lvl="2" indent="-257175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Ÿ"/>
            </a:pPr>
            <a:r>
              <a:rPr lang="en-GB" sz="1600"/>
              <a:t>7 Universities</a:t>
            </a:r>
          </a:p>
          <a:p>
            <a:pPr marL="1246188" lvl="2" indent="-257175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Ÿ"/>
            </a:pPr>
            <a:r>
              <a:rPr lang="en-GB" sz="1600"/>
              <a:t>5 Industry/Utilities</a:t>
            </a:r>
          </a:p>
          <a:p>
            <a:pPr marL="1246188" lvl="2" indent="-257175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Ÿ"/>
            </a:pPr>
            <a:r>
              <a:rPr lang="en-GB" sz="1600"/>
              <a:t>6 Safety authorities or Technical supports</a:t>
            </a:r>
          </a:p>
          <a:p>
            <a:pPr marL="817563" lvl="1" indent="-312738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SzPct val="75000"/>
              <a:buFont typeface="Arial" charset="0"/>
              <a:buNone/>
            </a:pPr>
            <a:r>
              <a:rPr lang="en-GB" sz="1800">
                <a:sym typeface="Symbol" pitchFamily="18" charset="2"/>
              </a:rPr>
              <a:t> 230 researchers (+ PhD)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33400" y="4508500"/>
            <a:ext cx="4191000" cy="155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1088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sz="1800"/>
              <a:t> </a:t>
            </a:r>
            <a:r>
              <a:rPr lang="en-GB" sz="1800">
                <a:latin typeface="Trebuchet MS" pitchFamily="34" charset="0"/>
              </a:rPr>
              <a:t>Starts April 1</a:t>
            </a:r>
            <a:r>
              <a:rPr lang="en-GB" sz="1800" baseline="30000">
                <a:latin typeface="Trebuchet MS" pitchFamily="34" charset="0"/>
              </a:rPr>
              <a:t>st</a:t>
            </a:r>
            <a:r>
              <a:rPr lang="en-GB" sz="1800">
                <a:latin typeface="Trebuchet MS" pitchFamily="34" charset="0"/>
              </a:rPr>
              <a:t>, 2009 for 4 years</a:t>
            </a:r>
          </a:p>
          <a:p>
            <a:pPr>
              <a:lnSpc>
                <a:spcPct val="90000"/>
              </a:lnSpc>
              <a:spcBef>
                <a:spcPts val="1088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sz="1800">
                <a:latin typeface="Trebuchet MS" pitchFamily="34" charset="0"/>
                <a:sym typeface="Symbol" pitchFamily="18" charset="2"/>
              </a:rPr>
              <a:t>  work of </a:t>
            </a:r>
            <a:r>
              <a:rPr lang="en-GB" sz="1800">
                <a:latin typeface="Trebuchet MS" pitchFamily="34" charset="0"/>
              </a:rPr>
              <a:t>40 persons-year per year</a:t>
            </a:r>
          </a:p>
          <a:p>
            <a:pPr>
              <a:lnSpc>
                <a:spcPct val="90000"/>
              </a:lnSpc>
              <a:spcBef>
                <a:spcPts val="1088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sz="1800">
                <a:latin typeface="Trebuchet MS" pitchFamily="34" charset="0"/>
              </a:rPr>
              <a:t> </a:t>
            </a:r>
            <a:r>
              <a:rPr lang="en-GB">
                <a:latin typeface="Trebuchet MS" pitchFamily="34" charset="0"/>
                <a:sym typeface="Symbol" pitchFamily="18" charset="2"/>
              </a:rPr>
              <a:t></a:t>
            </a:r>
            <a:r>
              <a:rPr lang="en-GB">
                <a:latin typeface="Trebuchet MS" pitchFamily="34" charset="0"/>
              </a:rPr>
              <a:t> </a:t>
            </a:r>
            <a:r>
              <a:rPr lang="en-GB" sz="1800">
                <a:latin typeface="Trebuchet MS" pitchFamily="34" charset="0"/>
              </a:rPr>
              <a:t>8,5M€ effort per year</a:t>
            </a:r>
          </a:p>
          <a:p>
            <a:pPr>
              <a:lnSpc>
                <a:spcPct val="90000"/>
              </a:lnSpc>
              <a:spcBef>
                <a:spcPts val="1088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sz="1800">
                <a:latin typeface="Trebuchet MS" pitchFamily="34" charset="0"/>
              </a:rPr>
              <a:t> </a:t>
            </a:r>
            <a:r>
              <a:rPr lang="en-GB">
                <a:sym typeface="Symbol" pitchFamily="18" charset="2"/>
              </a:rPr>
              <a:t></a:t>
            </a:r>
            <a:r>
              <a:rPr lang="en-GB"/>
              <a:t> </a:t>
            </a:r>
            <a:r>
              <a:rPr lang="en-GB" sz="1800">
                <a:latin typeface="Trebuchet MS" pitchFamily="34" charset="0"/>
              </a:rPr>
              <a:t>1,5M€ per year funded by EC</a:t>
            </a: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776288" y="981075"/>
            <a:ext cx="3887787" cy="3386138"/>
            <a:chOff x="489" y="618"/>
            <a:chExt cx="2449" cy="2133"/>
          </a:xfrm>
        </p:grpSpPr>
        <p:graphicFrame>
          <p:nvGraphicFramePr>
            <p:cNvPr id="17416" name="Object 8"/>
            <p:cNvGraphicFramePr>
              <a:graphicFrameLocks noChangeAspect="1"/>
            </p:cNvGraphicFramePr>
            <p:nvPr/>
          </p:nvGraphicFramePr>
          <p:xfrm>
            <a:off x="489" y="618"/>
            <a:ext cx="2449" cy="21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2" name="Image bitmap" r:id="rId3" imgW="5249008" imgH="4571429" progId="Paint.Picture">
                    <p:embed/>
                  </p:oleObj>
                </mc:Choice>
                <mc:Fallback>
                  <p:oleObj name="Image bitmap" r:id="rId3" imgW="5249008" imgH="4571429" progId="Paint.Picture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" y="618"/>
                          <a:ext cx="2449" cy="21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7417" name="Picture 9" descr="Image:Flag of Canada.svg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" y="1201"/>
              <a:ext cx="322" cy="193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18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" y="988"/>
              <a:ext cx="329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19" name="Picture 1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" y="1414"/>
              <a:ext cx="322" cy="1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20" name="Picture 12" descr="flag EU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" y="618"/>
              <a:ext cx="576" cy="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2936875" y="476250"/>
            <a:ext cx="61198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General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83455-860C-4AC1-A58B-27D2C9D59FD0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371600" y="1143000"/>
            <a:ext cx="8077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 sz="2200">
              <a:cs typeface="Times New Roman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38200" y="1628775"/>
            <a:ext cx="84582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lnSpc>
                <a:spcPct val="8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 b="1"/>
              <a:t>6 issues remain open with </a:t>
            </a:r>
            <a:r>
              <a:rPr lang="en-GB" sz="2200" b="1">
                <a:solidFill>
                  <a:srgbClr val="FF3300"/>
                </a:solidFill>
              </a:rPr>
              <a:t>high priority: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/>
              <a:t>Core coolability during reflooding and debris cooling,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/>
              <a:t>Ex-vessel melt pool configuration during MCCI (Molten Core Concrete Interaction) &amp; ex-vessel corium coolability by top flooding, 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/>
              <a:t>Melt relocation into water &amp; ex-vessel FCI (Fuel Coolant Interaction), 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/>
              <a:t>Hydrogen mixing and combustion in containment (flame acceleration), 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/>
              <a:t>Oxidising impact on source term (Ru oxidising conditions or air ingress  for HBU and MOX fuel elements),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/>
              <a:t>Iodine chemistry in RCS and in containment. </a:t>
            </a:r>
          </a:p>
          <a:p>
            <a:pPr marL="1808163" lvl="3" indent="-257175" defTabSz="1271588">
              <a:lnSpc>
                <a:spcPct val="80000"/>
              </a:lnSpc>
              <a:spcBef>
                <a:spcPts val="900"/>
              </a:spcBef>
              <a:buFont typeface="Arial" charset="0"/>
              <a:buChar char="–"/>
            </a:pPr>
            <a:endParaRPr lang="en-GB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720975" y="476250"/>
            <a:ext cx="4248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Research priorities </a:t>
            </a:r>
            <a:br>
              <a:rPr lang="en-GB" sz="2400" b="1">
                <a:solidFill>
                  <a:schemeClr val="tx2"/>
                </a:solidFill>
              </a:rPr>
            </a:br>
            <a:endParaRPr lang="en-GB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3771-D20C-4A22-B4F3-F148883C482B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373188" y="1143000"/>
            <a:ext cx="8075612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>
              <a:cs typeface="Times New Roman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951038" y="1196975"/>
            <a:ext cx="7735887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WP1: NoE </a:t>
            </a:r>
            <a:r>
              <a:rPr lang="en-GB" sz="2200" b="1">
                <a:solidFill>
                  <a:srgbClr val="FF0000"/>
                </a:solidFill>
                <a:cs typeface="Times New Roman" charset="0"/>
                <a:sym typeface="Wingdings" pitchFamily="2" charset="2"/>
              </a:rPr>
              <a:t>Management</a:t>
            </a:r>
            <a:r>
              <a:rPr lang="en-GB" sz="2200">
                <a:cs typeface="Times New Roman" charset="0"/>
                <a:sym typeface="Wingdings" pitchFamily="2" charset="2"/>
              </a:rPr>
              <a:t>, incl. updates of the research priorities,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WP2: </a:t>
            </a:r>
            <a:r>
              <a:rPr lang="en-GB" sz="2200" b="1">
                <a:solidFill>
                  <a:srgbClr val="FF0000"/>
                </a:solidFill>
                <a:cs typeface="Times New Roman" charset="0"/>
                <a:sym typeface="Wingdings" pitchFamily="2" charset="2"/>
              </a:rPr>
              <a:t>Spreading of Excellence</a:t>
            </a:r>
            <a:r>
              <a:rPr lang="en-GB" sz="2200">
                <a:cs typeface="Times New Roman" charset="0"/>
                <a:sym typeface="Wingdings" pitchFamily="2" charset="2"/>
              </a:rPr>
              <a:t> (courses, ERMSAR conferences, mobility of researchers) 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WP3: </a:t>
            </a:r>
            <a:r>
              <a:rPr lang="en-GB" sz="2200" b="1">
                <a:solidFill>
                  <a:srgbClr val="FF0000"/>
                </a:solidFill>
                <a:cs typeface="Times New Roman" charset="0"/>
                <a:sym typeface="Wingdings" pitchFamily="2" charset="2"/>
              </a:rPr>
              <a:t>Information Systems</a:t>
            </a:r>
            <a:r>
              <a:rPr lang="en-GB" sz="2200">
                <a:cs typeface="Times New Roman" charset="0"/>
                <a:sym typeface="Wingdings" pitchFamily="2" charset="2"/>
              </a:rPr>
              <a:t> (web, ACT, DATANET)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WP4: </a:t>
            </a:r>
            <a:r>
              <a:rPr lang="en-GB" sz="2200" b="1">
                <a:solidFill>
                  <a:srgbClr val="FF0000"/>
                </a:solidFill>
                <a:cs typeface="Times New Roman" charset="0"/>
                <a:sym typeface="Wingdings" pitchFamily="2" charset="2"/>
              </a:rPr>
              <a:t>ASTEC</a:t>
            </a:r>
            <a:r>
              <a:rPr lang="en-GB" sz="2200">
                <a:cs typeface="Times New Roman" charset="0"/>
                <a:sym typeface="Wingdings" pitchFamily="2" charset="2"/>
              </a:rPr>
              <a:t> (capitalisation of knowledge, assessment, extension to BWR and CANDU) </a:t>
            </a:r>
          </a:p>
          <a:p>
            <a:pPr marL="330200" indent="-330200" algn="just" defTabSz="1271588">
              <a:lnSpc>
                <a:spcPct val="80000"/>
              </a:lnSpc>
              <a:spcBef>
                <a:spcPct val="10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WP5: </a:t>
            </a:r>
            <a:r>
              <a:rPr lang="en-GB" sz="2200"/>
              <a:t>corium and debris </a:t>
            </a:r>
            <a:r>
              <a:rPr lang="en-GB" sz="2200" b="1">
                <a:solidFill>
                  <a:srgbClr val="FF0000"/>
                </a:solidFill>
              </a:rPr>
              <a:t>coolability</a:t>
            </a:r>
            <a:r>
              <a:rPr lang="en-GB" sz="2200"/>
              <a:t> (core reflooding..)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/>
              <a:t>WP6: </a:t>
            </a:r>
            <a:r>
              <a:rPr lang="en-GB" sz="2200" b="1">
                <a:solidFill>
                  <a:srgbClr val="FF0000"/>
                </a:solidFill>
              </a:rPr>
              <a:t>MCCI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WP7: steam explosion and </a:t>
            </a:r>
            <a:r>
              <a:rPr lang="en-GB" sz="2200"/>
              <a:t>hydrogen combustion in </a:t>
            </a:r>
            <a:r>
              <a:rPr lang="en-GB" sz="2200" b="1">
                <a:solidFill>
                  <a:srgbClr val="FF0000"/>
                </a:solidFill>
              </a:rPr>
              <a:t>containment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WP8: </a:t>
            </a:r>
            <a:r>
              <a:rPr lang="en-GB" sz="2200"/>
              <a:t>oxidising impact on </a:t>
            </a:r>
            <a:r>
              <a:rPr lang="en-GB" sz="2200" b="1">
                <a:solidFill>
                  <a:srgbClr val="FF0000"/>
                </a:solidFill>
              </a:rPr>
              <a:t>source term</a:t>
            </a:r>
            <a:r>
              <a:rPr lang="en-GB" sz="2200"/>
              <a:t> (Ru, HBU and MOX fuel), iodine chemistry in circuit and containment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792413" y="404813"/>
            <a:ext cx="54006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Work-Packages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19075" y="4473575"/>
            <a:ext cx="154146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ctr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i="1">
                <a:solidFill>
                  <a:schemeClr val="accent2"/>
                </a:solidFill>
                <a:cs typeface="Times New Roman" charset="0"/>
                <a:sym typeface="Wingdings" pitchFamily="2" charset="2"/>
              </a:rPr>
              <a:t>R&amp;D</a:t>
            </a:r>
            <a:endParaRPr lang="en-GB" i="1">
              <a:solidFill>
                <a:schemeClr val="accent2"/>
              </a:solidFill>
            </a:endParaRPr>
          </a:p>
        </p:txBody>
      </p:sp>
      <p:sp>
        <p:nvSpPr>
          <p:cNvPr id="25607" name="AutoShape 7"/>
          <p:cNvSpPr>
            <a:spLocks/>
          </p:cNvSpPr>
          <p:nvPr/>
        </p:nvSpPr>
        <p:spPr bwMode="auto">
          <a:xfrm>
            <a:off x="1855788" y="1160463"/>
            <a:ext cx="96837" cy="2351087"/>
          </a:xfrm>
          <a:prstGeom prst="leftBrace">
            <a:avLst>
              <a:gd name="adj1" fmla="val 20232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8" name="AutoShape 8"/>
          <p:cNvSpPr>
            <a:spLocks/>
          </p:cNvSpPr>
          <p:nvPr/>
        </p:nvSpPr>
        <p:spPr bwMode="auto">
          <a:xfrm>
            <a:off x="1847850" y="3679825"/>
            <a:ext cx="95250" cy="2351088"/>
          </a:xfrm>
          <a:prstGeom prst="leftBrace">
            <a:avLst>
              <a:gd name="adj1" fmla="val 20569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15925" y="6092825"/>
            <a:ext cx="936148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lnSpc>
                <a:spcPct val="8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GB"/>
              <a:t>	</a:t>
            </a:r>
            <a:r>
              <a:rPr lang="en-GB" i="1"/>
              <a:t>The WP5 to 8 cover the 6 high-priority issues defined by SARP in SARNET.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21CAC-ACE7-4D6D-8E41-3627323CDC10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371600" y="1143000"/>
            <a:ext cx="8077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>
              <a:cs typeface="Times New Roman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49313" y="981075"/>
            <a:ext cx="8458200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lnSpc>
                <a:spcPct val="95000"/>
              </a:lnSpc>
              <a:spcBef>
                <a:spcPct val="4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Oct.2010: SARNET2 newsletter N°3.</a:t>
            </a:r>
          </a:p>
          <a:p>
            <a:pPr marL="330200" indent="-330200" algn="just" defTabSz="1271588">
              <a:lnSpc>
                <a:spcPct val="95000"/>
              </a:lnSpc>
              <a:spcBef>
                <a:spcPct val="4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Oct.11-15, 2010: 4</a:t>
            </a:r>
            <a:r>
              <a:rPr lang="en-GB" baseline="30000"/>
              <a:t>th</a:t>
            </a:r>
            <a:r>
              <a:rPr lang="en-GB"/>
              <a:t> ASTEC Users’ Club in GRS/Cologne.</a:t>
            </a:r>
          </a:p>
          <a:p>
            <a:pPr marL="330200" indent="-330200" algn="just" defTabSz="1271588">
              <a:lnSpc>
                <a:spcPct val="95000"/>
              </a:lnSpc>
              <a:spcBef>
                <a:spcPct val="4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Nov. 15, 2010: WP5 meeting on reflooding/coolability of degraded core. </a:t>
            </a:r>
          </a:p>
          <a:p>
            <a:pPr marL="330200" indent="-330200" algn="just" defTabSz="1271588">
              <a:lnSpc>
                <a:spcPct val="95000"/>
              </a:lnSpc>
              <a:spcBef>
                <a:spcPct val="4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Nov.17, 2010: 1</a:t>
            </a:r>
            <a:r>
              <a:rPr lang="en-GB" baseline="30000"/>
              <a:t>st</a:t>
            </a:r>
            <a:r>
              <a:rPr lang="en-GB"/>
              <a:t> meeting of the Severe Accident Priorities Group (see presentation by Martin Sonnenkalb).</a:t>
            </a:r>
          </a:p>
          <a:p>
            <a:pPr marL="330200" indent="-330200" algn="just" defTabSz="1271588">
              <a:lnSpc>
                <a:spcPct val="95000"/>
              </a:lnSpc>
              <a:spcBef>
                <a:spcPct val="4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Nov. 18-19, 2010: WP6 meeting on MCCI.</a:t>
            </a:r>
          </a:p>
          <a:p>
            <a:pPr marL="330200" indent="-330200" algn="just" defTabSz="1271588">
              <a:lnSpc>
                <a:spcPct val="95000"/>
              </a:lnSpc>
              <a:spcBef>
                <a:spcPct val="4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Nov. 22-24: WP8 Source Term meetings, including THAI benchmark.</a:t>
            </a:r>
          </a:p>
          <a:p>
            <a:pPr marL="330200" indent="-330200" algn="just" defTabSz="1271588">
              <a:lnSpc>
                <a:spcPct val="95000"/>
              </a:lnSpc>
              <a:spcBef>
                <a:spcPct val="4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Jan. 11-14, 2011: Course in Pisa (Italy) on Severe accident phenomenology including GEN.III NPPs.</a:t>
            </a:r>
          </a:p>
          <a:p>
            <a:pPr marL="330200" indent="-330200" algn="just" defTabSz="1271588">
              <a:lnSpc>
                <a:spcPct val="95000"/>
              </a:lnSpc>
              <a:spcBef>
                <a:spcPct val="4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Feb. 15, 2011: 1</a:t>
            </a:r>
            <a:r>
              <a:rPr lang="en-GB" baseline="30000"/>
              <a:t>st</a:t>
            </a:r>
            <a:r>
              <a:rPr lang="en-GB"/>
              <a:t> meeting of SARNET2 Advisory Committee (12 experts from end-users organizations, only 2 SARNET2 members). </a:t>
            </a:r>
          </a:p>
          <a:p>
            <a:pPr marL="330200" indent="-330200" algn="just" defTabSz="1271588">
              <a:lnSpc>
                <a:spcPct val="95000"/>
              </a:lnSpc>
              <a:spcBef>
                <a:spcPct val="4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Feb. 17-18, 2011: Kick-off meeting of OECD/WGAMA – SARNET2 benchmark on alternative TMI2 scenario.</a:t>
            </a:r>
          </a:p>
          <a:p>
            <a:pPr marL="330200" indent="-330200" algn="just" defTabSz="1271588">
              <a:lnSpc>
                <a:spcPct val="95000"/>
              </a:lnSpc>
              <a:spcBef>
                <a:spcPct val="4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Mar. 7-9, 2011: SARNET2 participation to ASAMPSA2 Workshop.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720975" y="404813"/>
            <a:ext cx="67071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Main progress in the last 6 months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61FF1-9ED4-4CC1-9183-EFCB6F6D4544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71600" y="1143000"/>
            <a:ext cx="8077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>
              <a:cs typeface="Times New Roman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76288" y="1052513"/>
            <a:ext cx="84582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en-GB"/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Mar. 29-30, 2011: WP8 meetings on Source Term. </a:t>
            </a:r>
          </a:p>
          <a:p>
            <a:pPr marL="330200" indent="-330200" algn="just" defTabSz="1271588">
              <a:lnSpc>
                <a:spcPct val="95000"/>
              </a:lnSpc>
              <a:spcBef>
                <a:spcPct val="4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April 2011: SARNET2 newsletter N°4.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May 2-5, 2011: paper on a general presentation of SARNET2 at ICAPP’11 conference in Nice (France).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June 2011: 2</a:t>
            </a:r>
            <a:r>
              <a:rPr lang="en-GB" baseline="30000"/>
              <a:t>nd</a:t>
            </a:r>
            <a:r>
              <a:rPr lang="en-GB"/>
              <a:t> meeting of the Severe Accident Priorities Group (see presentation by Martin Sonnenkalb).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/>
              <a:t>5</a:t>
            </a:r>
            <a:r>
              <a:rPr lang="en-GB" baseline="30000"/>
              <a:t>th</a:t>
            </a:r>
            <a:r>
              <a:rPr lang="en-GB"/>
              <a:t> ERMSAR conference in March 2012, hosted by GRS in Cologne.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720975" y="404813"/>
            <a:ext cx="67071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Main next milestones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Rnet_Folie_quer">
  <a:themeElements>
    <a:clrScheme name="SARnet_Folie_quer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ARnet_Folie_qu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1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1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Rnet_Folie_qu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net_Folie_qu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</TotalTime>
  <Words>508</Words>
  <Application>Microsoft Office PowerPoint</Application>
  <PresentationFormat>A4-Papier (210x297 mm)</PresentationFormat>
  <Paragraphs>62</Paragraphs>
  <Slides>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</vt:lpstr>
      <vt:lpstr>Wingdings</vt:lpstr>
      <vt:lpstr>Helvetica</vt:lpstr>
      <vt:lpstr>Times New Roman</vt:lpstr>
      <vt:lpstr>Symbol</vt:lpstr>
      <vt:lpstr>Trebuchet MS</vt:lpstr>
      <vt:lpstr>SARnet_Folie_quer</vt:lpstr>
      <vt:lpstr>Image bitmap</vt:lpstr>
      <vt:lpstr>Update on SARNET2</vt:lpstr>
      <vt:lpstr>Add Title by Clicking</vt:lpstr>
      <vt:lpstr>PowerPoint-Präsentation</vt:lpstr>
      <vt:lpstr>PowerPoint-Präsentation</vt:lpstr>
      <vt:lpstr>PowerPoint-Präsentation</vt:lpstr>
      <vt:lpstr>PowerPoint-Präsentation</vt:lpstr>
    </vt:vector>
  </TitlesOfParts>
  <Company>GRS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Sarnet-Presentation template</dc:title>
  <dc:creator>Beraha</dc:creator>
  <dc:description>A4 Format_x000d_
Stand: 05.07.02</dc:description>
  <cp:lastModifiedBy>Peters, Ursula</cp:lastModifiedBy>
  <cp:revision>23</cp:revision>
  <cp:lastPrinted>1997-08-19T11:07:52Z</cp:lastPrinted>
  <dcterms:created xsi:type="dcterms:W3CDTF">2004-04-28T09:16:14Z</dcterms:created>
  <dcterms:modified xsi:type="dcterms:W3CDTF">2012-10-15T09:44:46Z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Template for Overheads with SARNET Logo</vt:lpwstr>
  </property>
  <property fmtid="{D5CDD505-2E9C-101B-9397-08002B2CF9AE}" pid="3" name="Owner">
    <vt:lpwstr/>
  </property>
  <property fmtid="{D5CDD505-2E9C-101B-9397-08002B2CF9AE}" pid="4" name="Status">
    <vt:lpwstr/>
  </property>
  <property fmtid="{D5CDD505-2E9C-101B-9397-08002B2CF9AE}" pid="5" name="ContentType">
    <vt:lpwstr>Document</vt:lpwstr>
  </property>
  <property fmtid="{D5CDD505-2E9C-101B-9397-08002B2CF9AE}" pid="6" name="Relevance">
    <vt:lpwstr/>
  </property>
  <property fmtid="{D5CDD505-2E9C-101B-9397-08002B2CF9AE}" pid="7" name="Author(s)">
    <vt:lpwstr/>
  </property>
  <property fmtid="{D5CDD505-2E9C-101B-9397-08002B2CF9AE}" pid="8" name="Description0">
    <vt:lpwstr>Update on SARNET2</vt:lpwstr>
  </property>
</Properties>
</file>