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</p:sldMasterIdLst>
  <p:notesMasterIdLst>
    <p:notesMasterId r:id="rId22"/>
  </p:notesMasterIdLst>
  <p:handoutMasterIdLst>
    <p:handoutMasterId r:id="rId23"/>
  </p:handoutMasterIdLst>
  <p:sldIdLst>
    <p:sldId id="256" r:id="rId6"/>
    <p:sldId id="296" r:id="rId7"/>
    <p:sldId id="385" r:id="rId8"/>
    <p:sldId id="374" r:id="rId9"/>
    <p:sldId id="375" r:id="rId10"/>
    <p:sldId id="383" r:id="rId11"/>
    <p:sldId id="376" r:id="rId12"/>
    <p:sldId id="377" r:id="rId13"/>
    <p:sldId id="382" r:id="rId14"/>
    <p:sldId id="384" r:id="rId15"/>
    <p:sldId id="378" r:id="rId16"/>
    <p:sldId id="379" r:id="rId17"/>
    <p:sldId id="380" r:id="rId18"/>
    <p:sldId id="386" r:id="rId19"/>
    <p:sldId id="388" r:id="rId20"/>
    <p:sldId id="373" r:id="rId21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6600CC"/>
    <a:srgbClr val="996633"/>
    <a:srgbClr val="FF0000"/>
    <a:srgbClr val="33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 autoAdjust="0"/>
    <p:restoredTop sz="94643" autoAdjust="0"/>
  </p:normalViewPr>
  <p:slideViewPr>
    <p:cSldViewPr>
      <p:cViewPr>
        <p:scale>
          <a:sx n="91" d="100"/>
          <a:sy n="91" d="100"/>
        </p:scale>
        <p:origin x="-1214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172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816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fld id="{DCF3288D-2E00-4E6C-A1F6-81D3CE45B8F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094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816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0382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816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11" tIns="49504" rIns="99011" bIns="49504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defRPr sz="1300" baseline="30000">
                <a:latin typeface="Times" pitchFamily="18" charset="0"/>
              </a:defRPr>
            </a:lvl1pPr>
          </a:lstStyle>
          <a:p>
            <a:fld id="{996ACEB4-59D0-43A4-9B75-53E6AC97F71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011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F3AD3-DA50-43FC-A68A-D05E3C9B9B2E}" type="slidenum">
              <a:rPr lang="de-DE"/>
              <a:pPr/>
              <a:t>1</a:t>
            </a:fld>
            <a:endParaRPr lang="de-DE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049EDB-918D-4F8B-BF97-044411648E6A}" type="slidenum">
              <a:rPr lang="de-DE"/>
              <a:pPr/>
              <a:t>16</a:t>
            </a:fld>
            <a:endParaRPr lang="de-DE"/>
          </a:p>
        </p:txBody>
      </p:sp>
      <p:sp>
        <p:nvSpPr>
          <p:cNvPr id="4382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</p:spPr>
        <p:txBody>
          <a:bodyPr lIns="99982" tIns="49992" rIns="99982" bIns="49992"/>
          <a:lstStyle/>
          <a:p>
            <a:r>
              <a:rPr lang="de-CH"/>
              <a:t>Beispiel um die Schlussfolie als Danksagung zu nutzen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304800" y="774700"/>
            <a:ext cx="8534400" cy="5613400"/>
          </a:xfrm>
          <a:prstGeom prst="rect">
            <a:avLst/>
          </a:prstGeom>
          <a:solidFill>
            <a:srgbClr val="B3D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962400"/>
            <a:ext cx="8534400" cy="474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B3D9FF">
                    <a:alpha val="50000"/>
                  </a:srgbClr>
                </a:solidFill>
              </a14:hiddenFill>
            </a:ext>
          </a:extLst>
        </p:spPr>
        <p:txBody>
          <a:bodyPr lIns="0" tIns="0" rIns="0" bIns="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T. Haste, J. Birchley, B. Jaeckel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895600"/>
            <a:ext cx="8534400" cy="685800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en-US" noProof="0" smtClean="0"/>
              <a:t>Calculational Support for the QUENCH Experimental Programme</a:t>
            </a:r>
          </a:p>
        </p:txBody>
      </p:sp>
      <p:sp>
        <p:nvSpPr>
          <p:cNvPr id="151556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5940425" y="6453188"/>
            <a:ext cx="287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fld id="{275B0D22-D4E5-4E2F-91EC-624D4A617884}" type="slidenum">
              <a:rPr lang="en-GB"/>
              <a:pPr algn="r"/>
              <a:t>‹Nr.›</a:t>
            </a:fld>
            <a:endParaRPr lang="en-GB"/>
          </a:p>
        </p:txBody>
      </p:sp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43604" r="25964" b="42442"/>
          <a:stretch>
            <a:fillRect/>
          </a:stretch>
        </p:blipFill>
        <p:spPr bwMode="auto">
          <a:xfrm>
            <a:off x="228600" y="76200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6986588" y="214313"/>
            <a:ext cx="1884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/>
            <a:r>
              <a:rPr lang="en-US" sz="1000" b="1">
                <a:latin typeface="Arial Narrow" pitchFamily="34" charset="0"/>
              </a:rPr>
              <a:t>Laboratory for Thermal Hydraulics</a:t>
            </a:r>
            <a:br>
              <a:rPr lang="en-US" sz="1000" b="1">
                <a:latin typeface="Arial Narrow" pitchFamily="34" charset="0"/>
              </a:rPr>
            </a:br>
            <a:r>
              <a:rPr lang="en-US" sz="1000" b="1">
                <a:latin typeface="Arial Narrow" pitchFamily="34" charset="0"/>
              </a:rPr>
              <a:t>Nuclear Energy and Safety</a:t>
            </a:r>
          </a:p>
          <a:p>
            <a:pPr algn="r"/>
            <a:endParaRPr lang="en-US" sz="1200">
              <a:latin typeface="Arial Narrow" pitchFamily="34" charset="0"/>
            </a:endParaRP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252413" y="6453188"/>
            <a:ext cx="287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1572" name="Text Box 20"/>
          <p:cNvSpPr txBox="1">
            <a:spLocks noChangeArrowheads="1"/>
          </p:cNvSpPr>
          <p:nvPr userDrawn="1"/>
        </p:nvSpPr>
        <p:spPr bwMode="auto">
          <a:xfrm>
            <a:off x="250825" y="6453188"/>
            <a:ext cx="5689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Presented at CSARP, 14-16 September 2010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3713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836613"/>
            <a:ext cx="2133600" cy="55499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836613"/>
            <a:ext cx="6248400" cy="55499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5528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7796213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12875"/>
            <a:ext cx="4191000" cy="4973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4191000" cy="4973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0373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7796213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4800" y="1412875"/>
            <a:ext cx="4191000" cy="2409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04800" y="3975100"/>
            <a:ext cx="4191000" cy="2411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412875"/>
            <a:ext cx="4191000" cy="49736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4276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7796213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12875"/>
            <a:ext cx="8534400" cy="2409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4800" y="3975100"/>
            <a:ext cx="8534400" cy="2411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3832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174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22582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84721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9866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273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076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43627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27205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1337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15454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26152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19636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BF2696A-C6A7-4D9F-8653-13B3C045EA2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5990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7019F2E6-63B4-49E3-837D-23C84E881A5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15693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B84E9F4-6111-419C-B003-483F69C794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0461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7E4AD23-84CA-490D-86BF-EFEDDFA9B1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0298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292182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C6DD900-CFD2-49A7-B82A-57F70C5DB58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96272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9B56F4D-E20D-46FA-99B9-A7CDB23595C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46535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281696-65D3-4061-869D-C644BE9105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336776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3E6CA23-5303-4584-986D-BD84824BDB3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7467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F389CFF-B65A-4558-9E9F-3AE11889955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68681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9683DA1-2A97-4A4F-BE56-26C70E79B55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17400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PSI,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17E3516-2102-431E-948A-ED2B52630B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0948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F73889D-40AC-4777-A126-0ECF12CA2BE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11015073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36F3320-3B48-4F38-8A58-50C33CD44D6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49195671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B221C160-23AD-467F-8A4D-75223158328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49377928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412875"/>
            <a:ext cx="41910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91000" cy="4973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6131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67C7B04-B995-4546-BCB8-9787E5EDDB4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71753527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32FC00F6-CC2C-4AC6-AB75-8E01F22956E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417367589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FEBB54D-237E-40BB-8D18-5B703BF4BBE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63075251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2899FDC-F973-44AD-BF00-780B8F56B47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45204427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53D94AB9-C907-40D1-B7AE-53FEB294CC7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737857045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6611B99-76A5-4E6B-B0E1-84D04133816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134130735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94DA6E0C-3DDF-495F-B5F1-F0CBB7DFDB6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226684828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56EF3D4-7B67-419B-AF37-3ABB6FD92C5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2nd EMUG Meeting, Prague</a:t>
            </a:r>
          </a:p>
        </p:txBody>
      </p:sp>
    </p:spTree>
    <p:extLst>
      <p:ext uri="{BB962C8B-B14F-4D97-AF65-F5344CB8AC3E}">
        <p14:creationId xmlns:p14="http://schemas.microsoft.com/office/powerpoint/2010/main" val="402872582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31054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46730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69323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696335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1910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36745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92271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46284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1326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1804527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583313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01245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5600" y="144463"/>
            <a:ext cx="2133600" cy="6394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144463"/>
            <a:ext cx="6248400" cy="6394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56664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841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54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26810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96490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12875"/>
            <a:ext cx="8534400" cy="4973638"/>
          </a:xfrm>
          <a:prstGeom prst="rect">
            <a:avLst/>
          </a:prstGeom>
          <a:solidFill>
            <a:srgbClr val="DF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0" tIns="226800" rIns="162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36613"/>
            <a:ext cx="77962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C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4008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304800" y="6453188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/>
              <a:t> </a:t>
            </a:r>
            <a:fld id="{AB63469E-E5F1-4CAF-B6D5-1CD73CE2ADF3}" type="slidenum">
              <a:rPr lang="en-GB"/>
              <a:pPr algn="r"/>
              <a:t>‹Nr.›</a:t>
            </a:fld>
            <a:endParaRPr lang="en-GB"/>
          </a:p>
          <a:p>
            <a:pPr algn="r"/>
            <a:r>
              <a:rPr lang="en-GB"/>
              <a:t> </a:t>
            </a:r>
          </a:p>
          <a:p>
            <a:pPr algn="r"/>
            <a:endParaRPr lang="en-GB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7" t="43604" r="25964" b="42442"/>
          <a:stretch>
            <a:fillRect/>
          </a:stretch>
        </p:blipFill>
        <p:spPr bwMode="auto">
          <a:xfrm>
            <a:off x="228600" y="76200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6899275" y="50800"/>
            <a:ext cx="224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71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7145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286000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Nuclear Energy and Safety</a:t>
            </a:r>
          </a:p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Laboratory for Thermal Hydraulics</a:t>
            </a:r>
          </a:p>
          <a:p>
            <a:pPr>
              <a:spcBef>
                <a:spcPct val="30000"/>
              </a:spcBef>
            </a:pPr>
            <a:r>
              <a:rPr lang="en-US" sz="1000" b="1">
                <a:latin typeface="Arial Narrow" pitchFamily="34" charset="0"/>
              </a:rPr>
              <a:t>Severe Accident Research Group, SACRE</a:t>
            </a:r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250825" y="6453188"/>
            <a:ext cx="5184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/>
              <a:t>CEG-SAM, 30 September 2010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708" r:id="rId12"/>
    <p:sldLayoutId id="2147483709" r:id="rId13"/>
    <p:sldLayoutId id="2147483710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accent2"/>
        </a:buClr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0500" algn="l" rtl="0" fontAlgn="base">
        <a:lnSpc>
          <a:spcPct val="110000"/>
        </a:lnSpc>
        <a:spcBef>
          <a:spcPct val="40000"/>
        </a:spcBef>
        <a:spcAft>
          <a:spcPct val="0"/>
        </a:spcAft>
        <a:buClr>
          <a:schemeClr val="tx1"/>
        </a:buClr>
        <a:buSzPct val="100000"/>
        <a:buFont typeface="Times" pitchFamily="18" charset="0"/>
        <a:buChar char="•"/>
        <a:defRPr sz="2100">
          <a:solidFill>
            <a:schemeClr val="tx1"/>
          </a:solidFill>
          <a:latin typeface="+mn-lt"/>
        </a:defRPr>
      </a:lvl2pPr>
      <a:lvl3pPr marL="762000" indent="-190500" algn="l" rtl="0" fontAlgn="base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2100">
          <a:solidFill>
            <a:schemeClr val="tx1"/>
          </a:solidFill>
          <a:latin typeface="+mn-lt"/>
        </a:defRPr>
      </a:lvl3pPr>
      <a:lvl4pPr marL="11430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15240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5pPr>
      <a:lvl6pPr marL="19812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2400">
              <a:latin typeface="Times" pitchFamily="18" charset="0"/>
              <a:ea typeface="ヒラギノ角ゴ Pro W3" charset="-128"/>
            </a:endParaRPr>
          </a:p>
        </p:txBody>
      </p:sp>
      <p:pic>
        <p:nvPicPr>
          <p:cNvPr id="427012" name="Bild 15" descr="Titelbil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de-DE" sz="240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7931725" indent="-37474525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/>
            <a:r>
              <a:rPr lang="de-DE" b="1">
                <a:solidFill>
                  <a:srgbClr val="606060"/>
                </a:solidFill>
                <a:latin typeface="Arial Narrow" pitchFamily="34" charset="0"/>
                <a:ea typeface="ヒラギノ角ゴ Pro W3" charset="-128"/>
              </a:rPr>
              <a:t>Wir schaffen Wissen – heute für morgen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cxnSp>
        <p:nvCxnSpPr>
          <p:cNvPr id="427020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7021" name="Bild 24" descr="PSI-Logo_narrow_40k.ai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2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2702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26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  <p:sp>
        <p:nvSpPr>
          <p:cNvPr id="2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2905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ea typeface="+mn-ea"/>
              </a:defRPr>
            </a:lvl1pPr>
          </a:lstStyle>
          <a:p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PSI,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Seite </a:t>
            </a:r>
            <a:fld id="{8580BDE2-47AA-42C3-B514-11A7663A6955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429065" name="Bild 14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0084" name="Bild 16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3008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ea typeface="+mn-ea"/>
              </a:defRPr>
            </a:lvl1pPr>
          </a:lstStyle>
          <a:p>
            <a:r>
              <a:rPr lang="de-DE"/>
              <a:t>Seite </a:t>
            </a:r>
            <a:fld id="{818B75E5-4A60-4C9F-90D7-7A1C08E677D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395288" y="6308725"/>
            <a:ext cx="165735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1">
                <a:ea typeface="+mn-ea"/>
              </a:defRPr>
            </a:lvl1pPr>
          </a:lstStyle>
          <a:p>
            <a:r>
              <a:rPr lang="de-DE"/>
              <a:t>2nd EMUG Meeting, Prague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1108" name="Bild 13" descr="Schlussbild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de-DE" sz="2400">
              <a:latin typeface="Times" charset="0"/>
            </a:endParaRPr>
          </a:p>
        </p:txBody>
      </p:sp>
      <p:pic>
        <p:nvPicPr>
          <p:cNvPr id="431110" name="Bild 18" descr="PSI-Logo_narrow_30k.ep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431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431116" name="Text Box 12"/>
          <p:cNvSpPr txBox="1">
            <a:spLocks noChangeArrowheads="1"/>
          </p:cNvSpPr>
          <p:nvPr userDrawn="1"/>
        </p:nvSpPr>
        <p:spPr bwMode="auto">
          <a:xfrm>
            <a:off x="179388" y="6635750"/>
            <a:ext cx="2273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Presented at CSARP, 14-16 September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+mn-lt"/>
          <a:ea typeface="+mn-ea"/>
        </a:defRPr>
      </a:lvl2pPr>
      <a:lvl3pPr marL="179388" indent="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3pPr>
      <a:lvl4pPr marL="627063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MS PGothic" pitchFamily="34" charset="-128"/>
        </a:defRPr>
      </a:lvl4pPr>
      <a:lvl5pPr marL="3587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5pPr>
      <a:lvl6pPr marL="8159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6pPr>
      <a:lvl7pPr marL="12731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7pPr>
      <a:lvl8pPr marL="17303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8pPr>
      <a:lvl9pPr marL="2187575" indent="-17938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1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65625"/>
            <a:ext cx="8534400" cy="1728788"/>
          </a:xfr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Post test analysis of PARAMETER-SF3, -SF4</a:t>
            </a:r>
          </a:p>
          <a:p>
            <a:endParaRPr lang="en-GB" sz="1600" b="1">
              <a:solidFill>
                <a:schemeClr val="accent2"/>
              </a:solidFill>
            </a:endParaRPr>
          </a:p>
          <a:p>
            <a:r>
              <a:rPr lang="en-GB" sz="2000">
                <a:solidFill>
                  <a:schemeClr val="accent2"/>
                </a:solidFill>
              </a:rPr>
              <a:t>Jon Birchley and Leticia Fernandez-Moguel (PSI)</a:t>
            </a:r>
          </a:p>
          <a:p>
            <a:r>
              <a:rPr lang="en-GB" sz="2000">
                <a:solidFill>
                  <a:schemeClr val="accent2"/>
                </a:solidFill>
              </a:rPr>
              <a:t>Presented by Salih Guentay, </a:t>
            </a:r>
          </a:p>
          <a:p>
            <a:r>
              <a:rPr lang="en-GB" sz="2000">
                <a:solidFill>
                  <a:schemeClr val="accent2"/>
                </a:solidFill>
              </a:rPr>
              <a:t>CEG-SAM, 30 September 2010, St. Petersburg, Russia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Pre-oxidation (0 - 13886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- 2 g/s Ar;  3.5 g/s steam (start at 1716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power staged increase to 7900 W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Cooling phase (13886 - 16022 s)</a:t>
            </a:r>
          </a:p>
          <a:p>
            <a:pPr lvl="1">
              <a:lnSpc>
                <a:spcPct val="80000"/>
              </a:lnSpc>
              <a:buFont typeface="Times" pitchFamily="18" charset="0"/>
              <a:buNone/>
            </a:pPr>
            <a:r>
              <a:rPr lang="en-US" sz="1800"/>
              <a:t>	-  power reduced to 4000 W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Air ingress (16022 - 17511 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- 0.48 g/s air simulated with steam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number of O atoms and total volume flow preserved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air oxidation kinetics and Zr+O heat of reaction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power increased to 6000 W during this phase, tripped at 17412 s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sz="2000"/>
              <a:t>Reflood (17434 - 17908 s)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bottom injection: 80 g/s water (midway period at 40 g/s)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Font typeface="Times" pitchFamily="18" charset="0"/>
              <a:buNone/>
            </a:pPr>
            <a:r>
              <a:rPr lang="en-US" sz="1800"/>
              <a:t>	-  switch Ar injection to upper volume</a:t>
            </a:r>
            <a:endParaRPr lang="en-GB" sz="1800"/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1767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boundary conditions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732588" y="908050"/>
            <a:ext cx="2232025" cy="5478463"/>
          </a:xfrm>
        </p:spPr>
        <p:txBody>
          <a:bodyPr/>
          <a:lstStyle/>
          <a:p>
            <a:r>
              <a:rPr lang="en-US" sz="1800"/>
              <a:t>SCDAP/RELAP5 does not recognise oxygen as an active species</a:t>
            </a:r>
          </a:p>
          <a:p>
            <a:r>
              <a:rPr lang="en-US" sz="1800"/>
              <a:t>“Air” is modelled by using steam as the oxidising agent and argon as a diluent; flows are defined to preserve total number of oxygen atoms and total molar flow</a:t>
            </a:r>
          </a:p>
          <a:p>
            <a:r>
              <a:rPr lang="en-US" sz="1800"/>
              <a:t>Oxidation kinetics modified for air</a:t>
            </a:r>
          </a:p>
          <a:p>
            <a:r>
              <a:rPr lang="en-US" sz="1800"/>
              <a:t>Heat of reaction modified for oxygen</a:t>
            </a:r>
          </a:p>
        </p:txBody>
      </p:sp>
      <p:pic>
        <p:nvPicPr>
          <p:cNvPr id="449543" name="Picture 7" descr="flows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10608" r="9726" b="7217"/>
          <a:stretch>
            <a:fillRect/>
          </a:stretch>
        </p:blipFill>
        <p:spPr bwMode="auto">
          <a:xfrm>
            <a:off x="179388" y="1196975"/>
            <a:ext cx="648017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132138" y="4076700"/>
            <a:ext cx="11525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/>
              <a:t>“Air”  =   argon</a:t>
            </a:r>
          </a:p>
          <a:p>
            <a:r>
              <a:rPr lang="en-US" sz="1200" b="1"/>
              <a:t>            + steam </a:t>
            </a:r>
          </a:p>
        </p:txBody>
      </p:sp>
      <p:sp>
        <p:nvSpPr>
          <p:cNvPr id="449545" name="Line 9"/>
          <p:cNvSpPr>
            <a:spLocks noChangeShapeType="1"/>
          </p:cNvSpPr>
          <p:nvPr/>
        </p:nvSpPr>
        <p:spPr bwMode="auto">
          <a:xfrm flipV="1">
            <a:off x="4211638" y="3644900"/>
            <a:ext cx="792162" cy="5762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6" name="Line 10"/>
          <p:cNvSpPr>
            <a:spLocks noChangeShapeType="1"/>
          </p:cNvSpPr>
          <p:nvPr/>
        </p:nvSpPr>
        <p:spPr bwMode="auto">
          <a:xfrm>
            <a:off x="4211638" y="4508500"/>
            <a:ext cx="792162" cy="3603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Modelling of SF4 inlet flows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580063" y="836613"/>
            <a:ext cx="3259137" cy="5549900"/>
          </a:xfrm>
        </p:spPr>
        <p:txBody>
          <a:bodyPr/>
          <a:lstStyle/>
          <a:p>
            <a:r>
              <a:rPr lang="en-US" sz="1800"/>
              <a:t>Both codes give fair agreement for temperatures at 1250 mm during pre-oxidation in steam</a:t>
            </a:r>
          </a:p>
          <a:p>
            <a:r>
              <a:rPr lang="en-US" sz="1800"/>
              <a:t>Minor effect of choice of oxidation correlation</a:t>
            </a:r>
          </a:p>
          <a:p>
            <a:r>
              <a:rPr lang="en-US" sz="1800"/>
              <a:t>SCDAP/Sim calculates better agreement for temperature rise during air ingress. </a:t>
            </a:r>
          </a:p>
          <a:p>
            <a:r>
              <a:rPr lang="en-US" sz="1800"/>
              <a:t>SCDAP/Sim calculates mild excursion during reflood</a:t>
            </a:r>
          </a:p>
          <a:p>
            <a:r>
              <a:rPr lang="en-US" sz="1800"/>
              <a:t>SCDAP/REPA5 calculates immediate cooling at start of reflood</a:t>
            </a:r>
          </a:p>
        </p:txBody>
      </p:sp>
      <p:pic>
        <p:nvPicPr>
          <p:cNvPr id="450568" name="Picture 8" descr="Maximum_Temperature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r="16063" b="4414"/>
          <a:stretch>
            <a:fillRect/>
          </a:stretch>
        </p:blipFill>
        <p:spPr>
          <a:xfrm>
            <a:off x="323850" y="836613"/>
            <a:ext cx="3384550" cy="2782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69" name="Picture 9" descr="Maximum_Temperatures_refloo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7" r="16063" b="6189"/>
          <a:stretch>
            <a:fillRect/>
          </a:stretch>
        </p:blipFill>
        <p:spPr>
          <a:xfrm>
            <a:off x="1763713" y="3648075"/>
            <a:ext cx="3384550" cy="2733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70" name="Text Box 10"/>
          <p:cNvSpPr txBox="1">
            <a:spLocks noChangeArrowheads="1"/>
          </p:cNvSpPr>
          <p:nvPr/>
        </p:nvSpPr>
        <p:spPr bwMode="auto">
          <a:xfrm>
            <a:off x="4470400" y="955675"/>
            <a:ext cx="7064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S/R5</a:t>
            </a:r>
          </a:p>
          <a:p>
            <a:endParaRPr lang="en-US" sz="1200" b="1"/>
          </a:p>
          <a:p>
            <a:r>
              <a:rPr lang="en-US" sz="1200" b="1"/>
              <a:t>S/Sim</a:t>
            </a:r>
          </a:p>
          <a:p>
            <a:endParaRPr lang="en-US" sz="1200" b="1"/>
          </a:p>
          <a:p>
            <a:r>
              <a:rPr lang="en-US" sz="1200" b="1"/>
              <a:t>SF4 data</a:t>
            </a:r>
          </a:p>
        </p:txBody>
      </p:sp>
      <p:sp>
        <p:nvSpPr>
          <p:cNvPr id="450571" name="Line 11"/>
          <p:cNvSpPr>
            <a:spLocks noChangeShapeType="1"/>
          </p:cNvSpPr>
          <p:nvPr/>
        </p:nvSpPr>
        <p:spPr bwMode="auto">
          <a:xfrm flipH="1">
            <a:off x="3708400" y="1125538"/>
            <a:ext cx="71913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72" name="Line 12"/>
          <p:cNvSpPr>
            <a:spLocks noChangeShapeType="1"/>
          </p:cNvSpPr>
          <p:nvPr/>
        </p:nvSpPr>
        <p:spPr bwMode="auto">
          <a:xfrm flipV="1">
            <a:off x="1187450" y="3789363"/>
            <a:ext cx="720725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73" name="Line 13"/>
          <p:cNvSpPr>
            <a:spLocks noChangeShapeType="1"/>
          </p:cNvSpPr>
          <p:nvPr/>
        </p:nvSpPr>
        <p:spPr bwMode="auto">
          <a:xfrm flipH="1" flipV="1">
            <a:off x="3635375" y="1557338"/>
            <a:ext cx="792163" cy="71437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74" name="Line 14"/>
          <p:cNvSpPr>
            <a:spLocks noChangeShapeType="1"/>
          </p:cNvSpPr>
          <p:nvPr/>
        </p:nvSpPr>
        <p:spPr bwMode="auto">
          <a:xfrm flipH="1" flipV="1">
            <a:off x="3635375" y="1628775"/>
            <a:ext cx="792163" cy="714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76" name="Text Box 16"/>
          <p:cNvSpPr txBox="1">
            <a:spLocks noChangeArrowheads="1"/>
          </p:cNvSpPr>
          <p:nvPr/>
        </p:nvSpPr>
        <p:spPr bwMode="auto">
          <a:xfrm>
            <a:off x="376238" y="39068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578" name="Text Box 18"/>
          <p:cNvSpPr txBox="1">
            <a:spLocks noChangeArrowheads="1"/>
          </p:cNvSpPr>
          <p:nvPr/>
        </p:nvSpPr>
        <p:spPr bwMode="auto">
          <a:xfrm>
            <a:off x="539750" y="3843338"/>
            <a:ext cx="7064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S/R5</a:t>
            </a:r>
          </a:p>
          <a:p>
            <a:endParaRPr lang="en-US" sz="1200" b="1"/>
          </a:p>
          <a:p>
            <a:r>
              <a:rPr lang="en-US" sz="1200" b="1"/>
              <a:t>S/Sim</a:t>
            </a:r>
          </a:p>
          <a:p>
            <a:r>
              <a:rPr lang="en-US" sz="1200" b="1"/>
              <a:t>SF4 data</a:t>
            </a:r>
          </a:p>
        </p:txBody>
      </p:sp>
      <p:sp>
        <p:nvSpPr>
          <p:cNvPr id="450580" name="Line 20"/>
          <p:cNvSpPr>
            <a:spLocks noChangeShapeType="1"/>
          </p:cNvSpPr>
          <p:nvPr/>
        </p:nvSpPr>
        <p:spPr bwMode="auto">
          <a:xfrm flipV="1">
            <a:off x="1187450" y="3933825"/>
            <a:ext cx="720725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1" name="Line 21"/>
          <p:cNvSpPr>
            <a:spLocks noChangeShapeType="1"/>
          </p:cNvSpPr>
          <p:nvPr/>
        </p:nvSpPr>
        <p:spPr bwMode="auto">
          <a:xfrm flipV="1">
            <a:off x="1116013" y="4292600"/>
            <a:ext cx="720725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2" name="Line 22"/>
          <p:cNvSpPr>
            <a:spLocks noChangeShapeType="1"/>
          </p:cNvSpPr>
          <p:nvPr/>
        </p:nvSpPr>
        <p:spPr bwMode="auto">
          <a:xfrm flipV="1">
            <a:off x="1116013" y="4294188"/>
            <a:ext cx="719137" cy="287337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6" name="Line 26"/>
          <p:cNvSpPr>
            <a:spLocks noChangeShapeType="1"/>
          </p:cNvSpPr>
          <p:nvPr/>
        </p:nvSpPr>
        <p:spPr bwMode="auto">
          <a:xfrm flipV="1">
            <a:off x="1258888" y="4437063"/>
            <a:ext cx="576262" cy="288925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7" name="Line 27"/>
          <p:cNvSpPr>
            <a:spLocks noChangeShapeType="1"/>
          </p:cNvSpPr>
          <p:nvPr/>
        </p:nvSpPr>
        <p:spPr bwMode="auto">
          <a:xfrm flipV="1">
            <a:off x="1258888" y="4510088"/>
            <a:ext cx="576262" cy="288925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8" name="Line 28"/>
          <p:cNvSpPr>
            <a:spLocks noChangeShapeType="1"/>
          </p:cNvSpPr>
          <p:nvPr/>
        </p:nvSpPr>
        <p:spPr bwMode="auto">
          <a:xfrm flipH="1">
            <a:off x="3708400" y="1052513"/>
            <a:ext cx="719138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89" name="Line 29"/>
          <p:cNvSpPr>
            <a:spLocks noChangeShapeType="1"/>
          </p:cNvSpPr>
          <p:nvPr/>
        </p:nvSpPr>
        <p:spPr bwMode="auto">
          <a:xfrm flipV="1">
            <a:off x="1258888" y="4508500"/>
            <a:ext cx="576262" cy="217488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0" name="Line 30"/>
          <p:cNvSpPr>
            <a:spLocks noChangeShapeType="1"/>
          </p:cNvSpPr>
          <p:nvPr/>
        </p:nvSpPr>
        <p:spPr bwMode="auto">
          <a:xfrm flipH="1" flipV="1">
            <a:off x="3635375" y="1700213"/>
            <a:ext cx="792163" cy="433387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1" name="Line 31"/>
          <p:cNvSpPr>
            <a:spLocks noChangeShapeType="1"/>
          </p:cNvSpPr>
          <p:nvPr/>
        </p:nvSpPr>
        <p:spPr bwMode="auto">
          <a:xfrm flipH="1" flipV="1">
            <a:off x="3635375" y="1700213"/>
            <a:ext cx="792163" cy="360362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2" name="Line 32"/>
          <p:cNvSpPr>
            <a:spLocks noChangeShapeType="1"/>
          </p:cNvSpPr>
          <p:nvPr/>
        </p:nvSpPr>
        <p:spPr bwMode="auto">
          <a:xfrm flipH="1" flipV="1">
            <a:off x="3635375" y="1700213"/>
            <a:ext cx="792163" cy="504825"/>
          </a:xfrm>
          <a:prstGeom prst="line">
            <a:avLst/>
          </a:prstGeom>
          <a:noFill/>
          <a:ln w="19050">
            <a:solidFill>
              <a:srgbClr val="33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0594" name="Text Box 34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temperature at 1250 mm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9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5651500" y="908050"/>
            <a:ext cx="3187700" cy="5478463"/>
          </a:xfrm>
        </p:spPr>
        <p:txBody>
          <a:bodyPr/>
          <a:lstStyle/>
          <a:p>
            <a:r>
              <a:rPr lang="en-US" sz="1800"/>
              <a:t>During pre-oxidation CP/UH gives better total hydrogen generation than Sokolov when used with both SCDAP/RELAP5 and SCDAP/Sim</a:t>
            </a:r>
          </a:p>
          <a:p>
            <a:r>
              <a:rPr lang="en-US" sz="1800"/>
              <a:t>During reflood SCDAP/Sim calculated a moderate oxidation excursion but  underestimated hydrogen generation</a:t>
            </a:r>
          </a:p>
          <a:p>
            <a:r>
              <a:rPr lang="en-US" sz="1800"/>
              <a:t>During reflood SCDAP/RELAP5 did not calculate any excursion </a:t>
            </a:r>
          </a:p>
          <a:p>
            <a:r>
              <a:rPr lang="en-US" sz="1800"/>
              <a:t>Code difference might be due to better representation of upper shroud in S/Sim</a:t>
            </a:r>
          </a:p>
        </p:txBody>
      </p:sp>
      <p:pic>
        <p:nvPicPr>
          <p:cNvPr id="451594" name="Picture 10" descr="H2gain_270910_preoxidation_phase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923" r="15875" b="4414"/>
          <a:stretch>
            <a:fillRect/>
          </a:stretch>
        </p:blipFill>
        <p:spPr>
          <a:xfrm>
            <a:off x="468313" y="908050"/>
            <a:ext cx="3671887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1595" name="Picture 11" descr="H2gain_270910_air_and_reflood_phase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3167" r="17999" b="6189"/>
          <a:stretch>
            <a:fillRect/>
          </a:stretch>
        </p:blipFill>
        <p:spPr>
          <a:xfrm>
            <a:off x="323850" y="3722688"/>
            <a:ext cx="3743325" cy="2659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4192588" y="1049338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Pre-oxidation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4716463" y="1466850"/>
            <a:ext cx="6715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CP/UH</a:t>
            </a:r>
          </a:p>
          <a:p>
            <a:endParaRPr lang="en-US" sz="1200" b="1"/>
          </a:p>
          <a:p>
            <a:endParaRPr lang="en-US" sz="1200" b="1"/>
          </a:p>
          <a:p>
            <a:r>
              <a:rPr lang="en-US" sz="1200" b="1"/>
              <a:t>Sokolov</a:t>
            </a:r>
          </a:p>
        </p:txBody>
      </p:sp>
      <p:sp>
        <p:nvSpPr>
          <p:cNvPr id="451598" name="Line 14"/>
          <p:cNvSpPr>
            <a:spLocks noChangeShapeType="1"/>
          </p:cNvSpPr>
          <p:nvPr/>
        </p:nvSpPr>
        <p:spPr bwMode="auto">
          <a:xfrm flipH="1" flipV="1">
            <a:off x="4067175" y="1484313"/>
            <a:ext cx="5048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 flipH="1">
            <a:off x="4067175" y="1773238"/>
            <a:ext cx="504825" cy="714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 flipH="1" flipV="1">
            <a:off x="4211638" y="2420938"/>
            <a:ext cx="504825" cy="73025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 flipH="1" flipV="1">
            <a:off x="4211638" y="2349500"/>
            <a:ext cx="504825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3" name="Text Box 19"/>
          <p:cNvSpPr txBox="1">
            <a:spLocks noChangeArrowheads="1"/>
          </p:cNvSpPr>
          <p:nvPr/>
        </p:nvSpPr>
        <p:spPr bwMode="auto">
          <a:xfrm>
            <a:off x="4284663" y="3716338"/>
            <a:ext cx="727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Reflood</a:t>
            </a:r>
          </a:p>
        </p:txBody>
      </p:sp>
      <p:sp>
        <p:nvSpPr>
          <p:cNvPr id="451604" name="Text Box 20"/>
          <p:cNvSpPr txBox="1">
            <a:spLocks noChangeArrowheads="1"/>
          </p:cNvSpPr>
          <p:nvPr/>
        </p:nvSpPr>
        <p:spPr bwMode="auto">
          <a:xfrm>
            <a:off x="4686300" y="4778375"/>
            <a:ext cx="5334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S/Sim</a:t>
            </a:r>
          </a:p>
          <a:p>
            <a:endParaRPr lang="en-US" sz="1200" b="1"/>
          </a:p>
          <a:p>
            <a:endParaRPr lang="en-US" sz="1200" b="1"/>
          </a:p>
          <a:p>
            <a:r>
              <a:rPr lang="en-US" sz="1200" b="1"/>
              <a:t>S/R5</a:t>
            </a:r>
          </a:p>
        </p:txBody>
      </p:sp>
      <p:sp>
        <p:nvSpPr>
          <p:cNvPr id="451605" name="Line 21"/>
          <p:cNvSpPr>
            <a:spLocks noChangeShapeType="1"/>
          </p:cNvSpPr>
          <p:nvPr/>
        </p:nvSpPr>
        <p:spPr bwMode="auto">
          <a:xfrm flipH="1" flipV="1">
            <a:off x="4140200" y="5589588"/>
            <a:ext cx="50482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6" name="Line 22"/>
          <p:cNvSpPr>
            <a:spLocks noChangeShapeType="1"/>
          </p:cNvSpPr>
          <p:nvPr/>
        </p:nvSpPr>
        <p:spPr bwMode="auto">
          <a:xfrm flipH="1" flipV="1">
            <a:off x="4140200" y="4724400"/>
            <a:ext cx="503238" cy="144463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7" name="Line 23"/>
          <p:cNvSpPr>
            <a:spLocks noChangeShapeType="1"/>
          </p:cNvSpPr>
          <p:nvPr/>
        </p:nvSpPr>
        <p:spPr bwMode="auto">
          <a:xfrm flipH="1">
            <a:off x="4140200" y="5734050"/>
            <a:ext cx="503238" cy="714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8" name="Line 24"/>
          <p:cNvSpPr>
            <a:spLocks noChangeShapeType="1"/>
          </p:cNvSpPr>
          <p:nvPr/>
        </p:nvSpPr>
        <p:spPr bwMode="auto">
          <a:xfrm flipH="1">
            <a:off x="4140200" y="4941888"/>
            <a:ext cx="503238" cy="142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1609" name="Text Box 25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hydrogen generation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1863" y="836613"/>
            <a:ext cx="2827337" cy="5549900"/>
          </a:xfrm>
        </p:spPr>
        <p:txBody>
          <a:bodyPr/>
          <a:lstStyle/>
          <a:p>
            <a:r>
              <a:rPr lang="en-US" sz="1800"/>
              <a:t>Immediate switch to air kinetics calculates too early consumption and starvation of oxygen</a:t>
            </a:r>
          </a:p>
          <a:p>
            <a:r>
              <a:rPr lang="en-US" sz="1800"/>
              <a:t>Some discrepancy for oxygen exit flow</a:t>
            </a:r>
          </a:p>
          <a:p>
            <a:r>
              <a:rPr lang="en-US" sz="1800"/>
              <a:t>Comparison with scaled experimental curve indicates better transient evolution and timing if Sokolov steam kinetics are retained during air phase (CP-UH kinetics gave large excursion) </a:t>
            </a:r>
            <a:r>
              <a:rPr lang="en-US" sz="1800">
                <a:solidFill>
                  <a:srgbClr val="FF0000"/>
                </a:solidFill>
              </a:rPr>
              <a:t>Note: this is not proper modelling, only to illustrate above point</a:t>
            </a:r>
          </a:p>
          <a:p>
            <a:endParaRPr lang="en-US" sz="1800"/>
          </a:p>
        </p:txBody>
      </p:sp>
      <p:pic>
        <p:nvPicPr>
          <p:cNvPr id="461831" name="Picture 7" descr="O2_starvation_air_model_Sokolov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13420" r="9387" b="6125"/>
          <a:stretch>
            <a:fillRect/>
          </a:stretch>
        </p:blipFill>
        <p:spPr>
          <a:xfrm>
            <a:off x="179388" y="1341438"/>
            <a:ext cx="5761037" cy="429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1833" name="Text Box 9"/>
          <p:cNvSpPr txBox="1">
            <a:spLocks noChangeArrowheads="1"/>
          </p:cNvSpPr>
          <p:nvPr/>
        </p:nvSpPr>
        <p:spPr bwMode="auto">
          <a:xfrm>
            <a:off x="4500563" y="5805488"/>
            <a:ext cx="1368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start of complete O2 starvation</a:t>
            </a:r>
          </a:p>
        </p:txBody>
      </p:sp>
      <p:sp>
        <p:nvSpPr>
          <p:cNvPr id="461834" name="Line 10"/>
          <p:cNvSpPr>
            <a:spLocks noChangeShapeType="1"/>
          </p:cNvSpPr>
          <p:nvPr/>
        </p:nvSpPr>
        <p:spPr bwMode="auto">
          <a:xfrm flipH="1" flipV="1">
            <a:off x="3708400" y="5445125"/>
            <a:ext cx="792163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5" name="Line 11"/>
          <p:cNvSpPr>
            <a:spLocks noChangeShapeType="1"/>
          </p:cNvSpPr>
          <p:nvPr/>
        </p:nvSpPr>
        <p:spPr bwMode="auto">
          <a:xfrm flipH="1" flipV="1">
            <a:off x="4716463" y="5300663"/>
            <a:ext cx="0" cy="5032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6" name="Line 12"/>
          <p:cNvSpPr>
            <a:spLocks noChangeShapeType="1"/>
          </p:cNvSpPr>
          <p:nvPr/>
        </p:nvSpPr>
        <p:spPr bwMode="auto">
          <a:xfrm flipH="1" flipV="1">
            <a:off x="4643438" y="5300663"/>
            <a:ext cx="0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7" name="Text Box 13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SF4 oxygen consumption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472112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en-GB" sz="2000"/>
              <a:t>PARAMETER-SF3 and -SF4 analysed with SCDAP/RELAP5 and SCDAP/Sim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SCDAP/Sim provides better description of facility and better agreement </a:t>
            </a:r>
          </a:p>
          <a:p>
            <a:pPr lvl="1">
              <a:lnSpc>
                <a:spcPct val="100000"/>
              </a:lnSpc>
            </a:pPr>
            <a:r>
              <a:rPr lang="en-GB" sz="2000"/>
              <a:t>SF3 results show important effect of CCFL during top reflood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reproduced by SCDAP/RELAP5 with recent CFFL correlation</a:t>
            </a:r>
            <a:r>
              <a:rPr lang="en-GB" sz="2000"/>
              <a:t> </a:t>
            </a:r>
          </a:p>
          <a:p>
            <a:pPr lvl="2">
              <a:lnSpc>
                <a:spcPct val="100000"/>
              </a:lnSpc>
            </a:pPr>
            <a:r>
              <a:rPr lang="en-GB" sz="2000"/>
              <a:t>recommended for plant applications with upper plenum or hot leg injection</a:t>
            </a:r>
          </a:p>
          <a:p>
            <a:pPr lvl="1">
              <a:lnSpc>
                <a:spcPct val="100000"/>
              </a:lnSpc>
            </a:pPr>
            <a:r>
              <a:rPr lang="en-GB" sz="2000"/>
              <a:t>SF4 shows strong thermal response to switch from 3.5 g/s steam to 0.5 g/s air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initially due to reduced cooling 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oxygen consumption gradually increases, leading to complete starvation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immediate switch to air kinetics calculates too early starvation</a:t>
            </a:r>
            <a:endParaRPr lang="en-GB" sz="2000"/>
          </a:p>
          <a:p>
            <a:pPr lvl="1">
              <a:lnSpc>
                <a:spcPct val="100000"/>
              </a:lnSpc>
            </a:pPr>
            <a:r>
              <a:rPr lang="en-GB" sz="2000"/>
              <a:t>Default steam kinetic correlation (Cathcart-Pawel/Urbanic-Heidrick) gives better agreement for hydrogen generation than Sokolov, </a:t>
            </a:r>
            <a:r>
              <a:rPr lang="en-GB" sz="2000" u="sng"/>
              <a:t>for these cases/models</a:t>
            </a:r>
            <a:r>
              <a:rPr lang="en-GB" sz="2000"/>
              <a:t> 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applies for both code versions</a:t>
            </a:r>
            <a:r>
              <a:rPr lang="en-GB" sz="2000"/>
              <a:t> </a:t>
            </a:r>
          </a:p>
          <a:p>
            <a:pPr lvl="1">
              <a:lnSpc>
                <a:spcPct val="100000"/>
              </a:lnSpc>
            </a:pPr>
            <a:r>
              <a:rPr lang="en-GB" sz="2000"/>
              <a:t>New model for air oxidation developed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currently being implemented in SCDAP/Sim (Mod 3.5)</a:t>
            </a:r>
          </a:p>
          <a:p>
            <a:pPr lvl="2">
              <a:lnSpc>
                <a:spcPct val="100000"/>
              </a:lnSpc>
            </a:pPr>
            <a:r>
              <a:rPr lang="en-GB" sz="1800"/>
              <a:t>analysis of SF4 will continue with this code version</a:t>
            </a:r>
          </a:p>
        </p:txBody>
      </p:sp>
      <p:sp>
        <p:nvSpPr>
          <p:cNvPr id="464899" name="Text Box 3"/>
          <p:cNvSpPr txBox="1">
            <a:spLocks noChangeArrowheads="1"/>
          </p:cNvSpPr>
          <p:nvPr/>
        </p:nvSpPr>
        <p:spPr bwMode="auto">
          <a:xfrm>
            <a:off x="1906588" y="188913"/>
            <a:ext cx="468153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Conclusions and forward plans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hteck 1"/>
          <p:cNvSpPr>
            <a:spLocks noChangeArrowheads="1"/>
          </p:cNvSpPr>
          <p:nvPr/>
        </p:nvSpPr>
        <p:spPr bwMode="auto">
          <a:xfrm>
            <a:off x="0" y="685800"/>
            <a:ext cx="9144000" cy="1173163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4000" tIns="144000" bIns="144000">
            <a:spAutoFit/>
          </a:bodyPr>
          <a:lstStyle/>
          <a:p>
            <a:pPr algn="ctr">
              <a:spcBef>
                <a:spcPct val="0"/>
              </a:spcBef>
            </a:pPr>
            <a:endParaRPr lang="en-US" sz="1200" b="1">
              <a:solidFill>
                <a:srgbClr val="606060"/>
              </a:solidFill>
              <a:ea typeface="MS PGothic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en-US" sz="2800" b="1">
                <a:solidFill>
                  <a:srgbClr val="606060"/>
                </a:solidFill>
                <a:ea typeface="MS PGothic" pitchFamily="34" charset="-128"/>
              </a:rPr>
              <a:t>Thank you for your attention</a:t>
            </a:r>
          </a:p>
          <a:p>
            <a:pPr algn="ctr">
              <a:spcBef>
                <a:spcPct val="0"/>
              </a:spcBef>
            </a:pPr>
            <a:endParaRPr lang="en-US" sz="1800" b="1">
              <a:solidFill>
                <a:srgbClr val="606060"/>
              </a:solidFill>
              <a:ea typeface="MS PGothic" pitchFamily="34" charset="-128"/>
            </a:endParaRPr>
          </a:p>
        </p:txBody>
      </p:sp>
      <p:sp>
        <p:nvSpPr>
          <p:cNvPr id="437251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2" name="Line 10"/>
          <p:cNvSpPr>
            <a:spLocks noChangeShapeType="1"/>
          </p:cNvSpPr>
          <p:nvPr/>
        </p:nvSpPr>
        <p:spPr bwMode="auto">
          <a:xfrm flipV="1">
            <a:off x="0" y="1844675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7504113" y="6688138"/>
            <a:ext cx="14605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549900"/>
          </a:xfrm>
        </p:spPr>
        <p:txBody>
          <a:bodyPr/>
          <a:lstStyle/>
          <a:p>
            <a:pPr lvl="1"/>
            <a:r>
              <a:rPr lang="en-GB" sz="2400"/>
              <a:t>Summary of models used</a:t>
            </a:r>
          </a:p>
          <a:p>
            <a:pPr lvl="1"/>
            <a:r>
              <a:rPr lang="en-GB" sz="2400"/>
              <a:t>SF3 analysis</a:t>
            </a:r>
          </a:p>
          <a:p>
            <a:pPr lvl="2"/>
            <a:r>
              <a:rPr lang="en-GB" sz="2400"/>
              <a:t>effect of oxidation correlation</a:t>
            </a:r>
          </a:p>
          <a:p>
            <a:pPr lvl="2"/>
            <a:r>
              <a:rPr lang="en-GB" sz="2400"/>
              <a:t>effect of CCFL on reflood quench</a:t>
            </a:r>
          </a:p>
          <a:p>
            <a:pPr lvl="1"/>
            <a:r>
              <a:rPr lang="en-GB" sz="2400"/>
              <a:t>SF4 analysis</a:t>
            </a:r>
          </a:p>
          <a:p>
            <a:pPr lvl="2"/>
            <a:r>
              <a:rPr lang="en-GB" sz="2400"/>
              <a:t>treatment of air flow boundary conditions</a:t>
            </a:r>
          </a:p>
          <a:p>
            <a:pPr lvl="2"/>
            <a:r>
              <a:rPr lang="en-GB" sz="2400"/>
              <a:t>thermal response</a:t>
            </a:r>
          </a:p>
          <a:p>
            <a:pPr lvl="2"/>
            <a:r>
              <a:rPr lang="en-GB" sz="2400"/>
              <a:t>hydrogen generation</a:t>
            </a:r>
          </a:p>
          <a:p>
            <a:pPr lvl="2"/>
            <a:r>
              <a:rPr lang="en-GB" sz="2400"/>
              <a:t>oxygen consumption</a:t>
            </a:r>
          </a:p>
          <a:p>
            <a:pPr lvl="1"/>
            <a:r>
              <a:rPr lang="en-GB" sz="2400"/>
              <a:t>Conclusions and forward plans</a:t>
            </a:r>
          </a:p>
          <a:p>
            <a:pPr lvl="1">
              <a:buFont typeface="Times" pitchFamily="18" charset="0"/>
              <a:buNone/>
            </a:pPr>
            <a:endParaRPr lang="en-GB" sz="240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2339975" y="188913"/>
            <a:ext cx="38163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Outline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34400" cy="5472112"/>
          </a:xfrm>
        </p:spPr>
        <p:txBody>
          <a:bodyPr/>
          <a:lstStyle/>
          <a:p>
            <a:pPr lvl="1"/>
            <a:r>
              <a:rPr lang="en-GB" sz="2000"/>
              <a:t>Both packages based on RELAP5 thermal-hydraulics and SCDAP modelling of core components</a:t>
            </a:r>
          </a:p>
          <a:p>
            <a:pPr lvl="2"/>
            <a:r>
              <a:rPr lang="en-GB" sz="1800"/>
              <a:t>neither code as yet recognises oxygen as an active species</a:t>
            </a:r>
          </a:p>
          <a:p>
            <a:pPr lvl="1"/>
            <a:r>
              <a:rPr lang="en-GB" sz="2000"/>
              <a:t>Versions used</a:t>
            </a:r>
          </a:p>
          <a:p>
            <a:pPr lvl="2"/>
            <a:r>
              <a:rPr lang="en-GB" sz="1800"/>
              <a:t>SCDAP/RELAP5/Mod3.2/irs-psi</a:t>
            </a:r>
          </a:p>
          <a:p>
            <a:pPr lvl="3"/>
            <a:r>
              <a:rPr lang="en-GB" sz="1800"/>
              <a:t>extensions for PARAMETER heater rod</a:t>
            </a:r>
          </a:p>
          <a:p>
            <a:pPr lvl="3"/>
            <a:r>
              <a:rPr lang="en-GB" sz="1800"/>
              <a:t>axially uniform shroud and insulation spanning entire length of Ta/Mo/brass heater</a:t>
            </a:r>
          </a:p>
          <a:p>
            <a:pPr lvl="3"/>
            <a:r>
              <a:rPr lang="en-GB" sz="1800"/>
              <a:t>alternative oxidation kinetics (Sokolov, air) and reaction heat (oxygen) </a:t>
            </a:r>
          </a:p>
          <a:p>
            <a:pPr lvl="2"/>
            <a:r>
              <a:rPr lang="en-GB" sz="1800"/>
              <a:t>SCDAP/Sim/Mod3.4/psi</a:t>
            </a:r>
          </a:p>
          <a:p>
            <a:pPr lvl="3"/>
            <a:r>
              <a:rPr lang="en-GB" sz="1800"/>
              <a:t>essentially same pedigree as SCDAP/RELAP5 version above</a:t>
            </a:r>
          </a:p>
          <a:p>
            <a:pPr lvl="3"/>
            <a:r>
              <a:rPr lang="en-GB" sz="1800"/>
              <a:t>composition of shroud and insulation can vary along axial length</a:t>
            </a:r>
          </a:p>
          <a:p>
            <a:pPr lvl="1"/>
            <a:r>
              <a:rPr lang="en-GB" sz="2000"/>
              <a:t>SCDAP/Sim/Mod3.5</a:t>
            </a:r>
          </a:p>
          <a:p>
            <a:pPr lvl="2"/>
            <a:r>
              <a:rPr lang="en-GB" sz="1800"/>
              <a:t>under development</a:t>
            </a:r>
          </a:p>
          <a:p>
            <a:pPr lvl="2"/>
            <a:r>
              <a:rPr lang="en-GB" sz="1800"/>
              <a:t>oxygen recognised as an active species</a:t>
            </a:r>
          </a:p>
          <a:p>
            <a:pPr lvl="2"/>
            <a:r>
              <a:rPr lang="en-GB" sz="1800"/>
              <a:t> new air oxidation model</a:t>
            </a:r>
          </a:p>
          <a:p>
            <a:pPr lvl="2"/>
            <a:endParaRPr lang="en-GB" sz="1800"/>
          </a:p>
        </p:txBody>
      </p:sp>
      <p:sp>
        <p:nvSpPr>
          <p:cNvPr id="458755" name="Text Box 3"/>
          <p:cNvSpPr txBox="1">
            <a:spLocks noChangeArrowheads="1"/>
          </p:cNvSpPr>
          <p:nvPr/>
        </p:nvSpPr>
        <p:spPr bwMode="auto">
          <a:xfrm>
            <a:off x="1835150" y="188913"/>
            <a:ext cx="4824413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SCDAP/RELAP5 and SCDAP/Sim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1763713" y="188913"/>
            <a:ext cx="50403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SCDAP/RELAP5 noding 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836613"/>
            <a:ext cx="3546475" cy="5549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/>
              <a:t>Same base model for SF2, SF3, SF4</a:t>
            </a:r>
          </a:p>
          <a:p>
            <a:pPr>
              <a:lnSpc>
                <a:spcPct val="100000"/>
              </a:lnSpc>
            </a:pPr>
            <a:r>
              <a:rPr lang="en-GB" sz="1800"/>
              <a:t>28 axial nodes for test section (lower, central and upper sections)</a:t>
            </a:r>
          </a:p>
          <a:p>
            <a:pPr>
              <a:lnSpc>
                <a:spcPct val="100000"/>
              </a:lnSpc>
            </a:pPr>
            <a:r>
              <a:rPr lang="en-GB" sz="1800"/>
              <a:t>Radial noding:  1/1/4 in lower/central/upper sections</a:t>
            </a:r>
          </a:p>
          <a:p>
            <a:pPr>
              <a:lnSpc>
                <a:spcPct val="100000"/>
              </a:lnSpc>
            </a:pPr>
            <a:r>
              <a:rPr lang="en-GB" sz="1800"/>
              <a:t>Heater: 14 Ta, 2x6 Mo, 2x1 brass</a:t>
            </a:r>
          </a:p>
          <a:p>
            <a:pPr>
              <a:lnSpc>
                <a:spcPct val="100000"/>
              </a:lnSpc>
            </a:pPr>
            <a:r>
              <a:rPr lang="en-GB" sz="1800"/>
              <a:t>Cooling jackets for central and upper sections</a:t>
            </a:r>
          </a:p>
          <a:p>
            <a:pPr>
              <a:lnSpc>
                <a:spcPct val="100000"/>
              </a:lnSpc>
            </a:pPr>
            <a:r>
              <a:rPr lang="en-GB" sz="1800"/>
              <a:t>Shroud/insulation for central bundle; dummy insulation applied in lower and upper sections (forced by SCDAP limitation)</a:t>
            </a:r>
          </a:p>
          <a:p>
            <a:pPr>
              <a:lnSpc>
                <a:spcPct val="100000"/>
              </a:lnSpc>
            </a:pPr>
            <a:r>
              <a:rPr lang="en-GB" sz="1800"/>
              <a:t>Except where stated, base model uses default or recommendations</a:t>
            </a:r>
          </a:p>
          <a:p>
            <a:pPr>
              <a:lnSpc>
                <a:spcPct val="100000"/>
              </a:lnSpc>
            </a:pPr>
            <a:r>
              <a:rPr lang="en-GB" sz="1800"/>
              <a:t>Same external resistance in base case models (8.5 mΩ/rod)</a:t>
            </a:r>
          </a:p>
        </p:txBody>
      </p:sp>
      <p:pic>
        <p:nvPicPr>
          <p:cNvPr id="439306" name="Picture 10" descr="noding_300810a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765175"/>
            <a:ext cx="4378325" cy="562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Text Box 3"/>
          <p:cNvSpPr txBox="1">
            <a:spLocks noChangeArrowheads="1"/>
          </p:cNvSpPr>
          <p:nvPr/>
        </p:nvSpPr>
        <p:spPr bwMode="auto">
          <a:xfrm>
            <a:off x="2268538" y="188913"/>
            <a:ext cx="3744912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Physical models </a:t>
            </a:r>
          </a:p>
        </p:txBody>
      </p:sp>
      <p:sp>
        <p:nvSpPr>
          <p:cNvPr id="441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534400" cy="5549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GB" sz="2000" u="sng"/>
              <a:t>Oxidation in steam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sz="1800"/>
              <a:t>Cathcart-Pawel/Urbanic-Heidrick correlations (default in SCDAP)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sz="1800"/>
              <a:t>d(m</a:t>
            </a:r>
            <a:r>
              <a:rPr lang="en-GB" sz="1800" baseline="30000"/>
              <a:t>2</a:t>
            </a:r>
            <a:r>
              <a:rPr lang="en-GB" sz="1800"/>
              <a:t>)/dt  =  33.6 * exp(-20065/T) ;   10.85 * exp(-16610/T) 	T &lt; 1853 K ; T &gt; 1853 K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sz="1800"/>
              <a:t>Sokolov correlation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GB" sz="1800"/>
              <a:t>d(m</a:t>
            </a:r>
            <a:r>
              <a:rPr lang="en-GB" sz="1800" baseline="30000"/>
              <a:t>2</a:t>
            </a:r>
            <a:r>
              <a:rPr lang="en-GB" sz="1800"/>
              <a:t>)/dt  =  318.0 * exp(-23040/T);   196.5 * exp(-20800/T) 	T &lt; 1773 K ; T &gt; 1773 K</a:t>
            </a:r>
          </a:p>
          <a:p>
            <a:pPr>
              <a:lnSpc>
                <a:spcPct val="100000"/>
              </a:lnSpc>
            </a:pPr>
            <a:r>
              <a:rPr lang="en-GB" sz="2000" u="sng"/>
              <a:t>Oxidation in air (SF4 air ingress phase); Benjamin et al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GB" sz="1800"/>
              <a:t>d(m</a:t>
            </a:r>
            <a:r>
              <a:rPr lang="en-GB" sz="1800" baseline="30000"/>
              <a:t>2</a:t>
            </a:r>
            <a:r>
              <a:rPr lang="en-GB" sz="1800"/>
              <a:t>)/dt  =  6.22 * exp(-14630/T) 	(coded in MELCOR)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GB" sz="1800"/>
              <a:t>Δh  corresponds to steam or oxygen, as appropriate  </a:t>
            </a:r>
          </a:p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GB" sz="1800"/>
              <a:t>The units are kg</a:t>
            </a:r>
            <a:r>
              <a:rPr lang="en-GB" sz="1800" baseline="30000"/>
              <a:t>2</a:t>
            </a:r>
            <a:r>
              <a:rPr lang="en-GB" sz="1800"/>
              <a:t> m</a:t>
            </a:r>
            <a:r>
              <a:rPr lang="en-GB" sz="1800" baseline="30000"/>
              <a:t>-4</a:t>
            </a:r>
            <a:r>
              <a:rPr lang="en-GB" sz="1800"/>
              <a:t> s</a:t>
            </a:r>
            <a:r>
              <a:rPr lang="en-GB" sz="1800" baseline="30000"/>
              <a:t>-1</a:t>
            </a:r>
            <a:r>
              <a:rPr lang="en-GB" sz="1800"/>
              <a:t> for oxygen mass gain </a:t>
            </a:r>
          </a:p>
          <a:p>
            <a:pPr>
              <a:lnSpc>
                <a:spcPct val="100000"/>
              </a:lnSpc>
            </a:pPr>
            <a:r>
              <a:rPr lang="en-GB" sz="2000" u="sng"/>
              <a:t>Interphase friction</a:t>
            </a:r>
          </a:p>
          <a:p>
            <a:pPr>
              <a:lnSpc>
                <a:spcPct val="100000"/>
              </a:lnSpc>
            </a:pPr>
            <a:r>
              <a:rPr lang="en-GB" sz="1800"/>
              <a:t>Ishii drift-flux model (default in RELAP5); SF3: user-chosen CCFL correlation </a:t>
            </a:r>
          </a:p>
          <a:p>
            <a:pPr>
              <a:lnSpc>
                <a:spcPct val="100000"/>
              </a:lnSpc>
            </a:pPr>
            <a:r>
              <a:rPr lang="en-GB" sz="1800"/>
              <a:t>j</a:t>
            </a:r>
            <a:r>
              <a:rPr lang="en-GB" sz="1800" baseline="-25000"/>
              <a:t>g</a:t>
            </a:r>
            <a:r>
              <a:rPr lang="en-GB" sz="1800"/>
              <a:t>*</a:t>
            </a:r>
            <a:r>
              <a:rPr lang="en-GB" sz="1800" baseline="30000"/>
              <a:t>1/2</a:t>
            </a:r>
            <a:r>
              <a:rPr lang="en-GB" sz="1800"/>
              <a:t> + 1.22 j</a:t>
            </a:r>
            <a:r>
              <a:rPr lang="en-GB" sz="1800" baseline="-25000"/>
              <a:t>f</a:t>
            </a:r>
            <a:r>
              <a:rPr lang="en-GB" sz="1800"/>
              <a:t>*</a:t>
            </a:r>
            <a:r>
              <a:rPr lang="en-GB" sz="1800" baseline="30000"/>
              <a:t>1/2</a:t>
            </a:r>
            <a:r>
              <a:rPr lang="en-GB" sz="1800"/>
              <a:t> = 0.88 	(No, Lee and Song; Nucl. Engrg. Tech. </a:t>
            </a:r>
            <a:r>
              <a:rPr lang="en-GB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37</a:t>
            </a:r>
            <a:r>
              <a:rPr lang="en-GB" sz="1800"/>
              <a:t>, 557-564)</a:t>
            </a:r>
          </a:p>
          <a:p>
            <a:pPr>
              <a:lnSpc>
                <a:spcPct val="100000"/>
              </a:lnSpc>
            </a:pPr>
            <a:r>
              <a:rPr lang="en-GB" sz="1800"/>
              <a:t>j</a:t>
            </a:r>
            <a:r>
              <a:rPr lang="en-GB" sz="1800" baseline="-25000"/>
              <a:t>g</a:t>
            </a:r>
            <a:r>
              <a:rPr lang="en-GB" sz="1800"/>
              <a:t>*</a:t>
            </a:r>
            <a:r>
              <a:rPr lang="en-GB" sz="1800" baseline="30000"/>
              <a:t>1/2</a:t>
            </a:r>
            <a:r>
              <a:rPr lang="en-GB" sz="1800"/>
              <a:t> +         j</a:t>
            </a:r>
            <a:r>
              <a:rPr lang="en-GB" sz="1800" baseline="-25000"/>
              <a:t>f</a:t>
            </a:r>
            <a:r>
              <a:rPr lang="en-GB" sz="1800"/>
              <a:t>*</a:t>
            </a:r>
            <a:r>
              <a:rPr lang="en-GB" sz="1800" baseline="30000"/>
              <a:t>1/2</a:t>
            </a:r>
            <a:r>
              <a:rPr lang="en-GB" sz="1800"/>
              <a:t> = 0.725  	(Wallis original; One-Dimensional Two-Phase Flow)</a:t>
            </a:r>
          </a:p>
          <a:p>
            <a:pPr>
              <a:lnSpc>
                <a:spcPct val="100000"/>
              </a:lnSpc>
            </a:pPr>
            <a:r>
              <a:rPr lang="en-GB" sz="1800"/>
              <a:t>j</a:t>
            </a:r>
            <a:r>
              <a:rPr lang="en-GB" sz="1800" baseline="-25000"/>
              <a:t>i</a:t>
            </a:r>
            <a:r>
              <a:rPr lang="en-GB" sz="1800"/>
              <a:t>* = j</a:t>
            </a:r>
            <a:r>
              <a:rPr lang="en-GB" sz="1800" baseline="-25000"/>
              <a:t>i</a:t>
            </a:r>
            <a:r>
              <a:rPr lang="en-GB" sz="1800"/>
              <a:t> (ρ</a:t>
            </a:r>
            <a:r>
              <a:rPr lang="en-GB" sz="1800" baseline="-25000"/>
              <a:t>i</a:t>
            </a:r>
            <a:r>
              <a:rPr lang="en-GB" sz="1800"/>
              <a:t>/(g d</a:t>
            </a:r>
            <a:r>
              <a:rPr lang="en-GB" sz="1800" baseline="-25000"/>
              <a:t>hyd</a:t>
            </a:r>
            <a:r>
              <a:rPr lang="en-GB" sz="1800"/>
              <a:t> (ρ</a:t>
            </a:r>
            <a:r>
              <a:rPr lang="en-GB" sz="1800" baseline="-25000"/>
              <a:t>f</a:t>
            </a:r>
            <a:r>
              <a:rPr lang="en-GB" sz="1800"/>
              <a:t> – ρ</a:t>
            </a:r>
            <a:r>
              <a:rPr lang="en-GB" sz="1800" baseline="-25000"/>
              <a:t>g</a:t>
            </a:r>
            <a:r>
              <a:rPr lang="en-GB" sz="1800"/>
              <a:t>))</a:t>
            </a:r>
            <a:r>
              <a:rPr lang="en-GB" sz="1800" baseline="30000"/>
              <a:t> ½  </a:t>
            </a:r>
            <a:r>
              <a:rPr lang="en-GB" sz="1800"/>
              <a:t> 	(i = f,g)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534400" cy="4973638"/>
          </a:xfrm>
        </p:spPr>
        <p:txBody>
          <a:bodyPr/>
          <a:lstStyle/>
          <a:p>
            <a:pPr lvl="1"/>
            <a:r>
              <a:rPr lang="en-GB" sz="2000"/>
              <a:t>Effect of Oxidation correlation</a:t>
            </a:r>
          </a:p>
          <a:p>
            <a:pPr lvl="2"/>
            <a:r>
              <a:rPr lang="en-GB" sz="2000"/>
              <a:t>thermal response</a:t>
            </a:r>
          </a:p>
          <a:p>
            <a:pPr lvl="2"/>
            <a:r>
              <a:rPr lang="en-GB" sz="2000"/>
              <a:t>hydrogen generation</a:t>
            </a:r>
          </a:p>
          <a:p>
            <a:pPr lvl="1"/>
            <a:endParaRPr lang="en-GB" sz="2000"/>
          </a:p>
          <a:p>
            <a:pPr lvl="1"/>
            <a:r>
              <a:rPr lang="en-GB" sz="2000"/>
              <a:t>Effect of CCFL on reflood quench</a:t>
            </a:r>
          </a:p>
          <a:p>
            <a:pPr lvl="2">
              <a:buFont typeface="Times" pitchFamily="18" charset="0"/>
              <a:buNone/>
            </a:pPr>
            <a:endParaRPr lang="en-GB" sz="2400"/>
          </a:p>
          <a:p>
            <a:pPr lvl="1">
              <a:buFont typeface="Times" pitchFamily="18" charset="0"/>
              <a:buNone/>
            </a:pPr>
            <a:endParaRPr lang="en-GB" sz="2400"/>
          </a:p>
          <a:p>
            <a:pPr lvl="1">
              <a:buFont typeface="Times" pitchFamily="18" charset="0"/>
              <a:buNone/>
            </a:pPr>
            <a:endParaRPr lang="en-GB" sz="2400"/>
          </a:p>
        </p:txBody>
      </p:sp>
      <p:sp>
        <p:nvSpPr>
          <p:cNvPr id="456707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38163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PARAMETER-SF3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4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3438" y="836613"/>
            <a:ext cx="4191000" cy="5549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/>
              <a:t>Moderate effect of oxidation correlation on temperature history</a:t>
            </a:r>
          </a:p>
          <a:p>
            <a:pPr>
              <a:lnSpc>
                <a:spcPct val="100000"/>
              </a:lnSpc>
            </a:pPr>
            <a:r>
              <a:rPr lang="en-US" sz="1800"/>
              <a:t>Major effect on hydrogen release</a:t>
            </a:r>
          </a:p>
          <a:p>
            <a:pPr>
              <a:lnSpc>
                <a:spcPct val="100000"/>
              </a:lnSpc>
            </a:pPr>
            <a:r>
              <a:rPr lang="en-US" sz="1800"/>
              <a:t>Neither correlation gave ideal agreement; CP/UH chosen for best estimate</a:t>
            </a:r>
          </a:p>
          <a:p>
            <a:pPr>
              <a:lnSpc>
                <a:spcPct val="100000"/>
              </a:lnSpc>
            </a:pPr>
            <a:r>
              <a:rPr lang="en-US" sz="1800"/>
              <a:t>Nominal conditions overestimated hydrogen generation and temperature rise during final excursion; power reduced after 13700 s to obtain good initial conditions for reflood simulation</a:t>
            </a:r>
          </a:p>
          <a:p>
            <a:pPr>
              <a:lnSpc>
                <a:spcPct val="100000"/>
              </a:lnSpc>
            </a:pPr>
            <a:r>
              <a:rPr lang="en-US" sz="1800"/>
              <a:t>Some uncertainty about experimental power distribution poses difficulty with definition power</a:t>
            </a:r>
          </a:p>
        </p:txBody>
      </p:sp>
      <p:pic>
        <p:nvPicPr>
          <p:cNvPr id="442376" name="Picture 8" descr="SF3_h2acc_CPUH_Soko_Psens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3594100"/>
            <a:ext cx="3887788" cy="2789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2382" name="Picture 14" descr="SF3_bgmct_CPUH_Soko_Psens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776288"/>
            <a:ext cx="3889375" cy="276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2383" name="Text Box 15"/>
          <p:cNvSpPr txBox="1">
            <a:spLocks noChangeArrowheads="1"/>
          </p:cNvSpPr>
          <p:nvPr/>
        </p:nvSpPr>
        <p:spPr bwMode="auto">
          <a:xfrm>
            <a:off x="1979613" y="2763838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Shift in maximum temperature location</a:t>
            </a:r>
          </a:p>
        </p:txBody>
      </p:sp>
      <p:sp>
        <p:nvSpPr>
          <p:cNvPr id="442384" name="Line 16"/>
          <p:cNvSpPr>
            <a:spLocks noChangeShapeType="1"/>
          </p:cNvSpPr>
          <p:nvPr/>
        </p:nvSpPr>
        <p:spPr bwMode="auto">
          <a:xfrm flipH="1" flipV="1">
            <a:off x="1692275" y="2636838"/>
            <a:ext cx="21590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85" name="Line 17"/>
          <p:cNvSpPr>
            <a:spLocks noChangeShapeType="1"/>
          </p:cNvSpPr>
          <p:nvPr/>
        </p:nvSpPr>
        <p:spPr bwMode="auto">
          <a:xfrm flipH="1" flipV="1">
            <a:off x="1042988" y="2997200"/>
            <a:ext cx="865187" cy="0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86" name="Text Box 18"/>
          <p:cNvSpPr txBox="1">
            <a:spLocks noChangeArrowheads="1"/>
          </p:cNvSpPr>
          <p:nvPr/>
        </p:nvSpPr>
        <p:spPr bwMode="auto">
          <a:xfrm>
            <a:off x="879475" y="4627563"/>
            <a:ext cx="15319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code-data difference may be due to temperature discrepancy at 6000-8000 s</a:t>
            </a:r>
          </a:p>
        </p:txBody>
      </p:sp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1476375" y="5157788"/>
            <a:ext cx="714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2388" name="Text Box 20"/>
          <p:cNvSpPr txBox="1">
            <a:spLocks noChangeArrowheads="1"/>
          </p:cNvSpPr>
          <p:nvPr/>
        </p:nvSpPr>
        <p:spPr bwMode="auto">
          <a:xfrm>
            <a:off x="1979613" y="188913"/>
            <a:ext cx="4537075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Effect of oxidation correlation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836613"/>
            <a:ext cx="2305050" cy="5549900"/>
          </a:xfrm>
        </p:spPr>
        <p:txBody>
          <a:bodyPr/>
          <a:lstStyle/>
          <a:p>
            <a:r>
              <a:rPr lang="en-US" sz="1800"/>
              <a:t>CP/UH oxidation model and reduced power during final excursion to give best conditions for reflood simulation</a:t>
            </a:r>
          </a:p>
          <a:p>
            <a:r>
              <a:rPr lang="en-US" sz="1800"/>
              <a:t>Experiment shows slow top-down quench to half way down, followed by faster bottom up quench </a:t>
            </a:r>
          </a:p>
          <a:p>
            <a:r>
              <a:rPr lang="en-US" sz="1800"/>
              <a:t>Without CCFL, quench follows refill curve (not plotted)</a:t>
            </a:r>
          </a:p>
          <a:p>
            <a:r>
              <a:rPr lang="en-US" sz="1800"/>
              <a:t>No </a:t>
            </a:r>
            <a:r>
              <a:rPr lang="en-US" sz="1800" u="sng"/>
              <a:t>et al</a:t>
            </a:r>
            <a:r>
              <a:rPr lang="en-US" sz="1800"/>
              <a:t> CCFL roughly follows experiment; Wallis is too slow</a:t>
            </a: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1763713" y="188913"/>
            <a:ext cx="4967287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Effect of CCFL on reflood quench </a:t>
            </a:r>
          </a:p>
        </p:txBody>
      </p:sp>
      <p:sp>
        <p:nvSpPr>
          <p:cNvPr id="443400" name="Line 8"/>
          <p:cNvSpPr>
            <a:spLocks noChangeShapeType="1"/>
          </p:cNvSpPr>
          <p:nvPr/>
        </p:nvSpPr>
        <p:spPr bwMode="auto">
          <a:xfrm flipV="1">
            <a:off x="1436688" y="5516563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3401" name="Text Box 9"/>
          <p:cNvSpPr txBox="1">
            <a:spLocks noChangeArrowheads="1"/>
          </p:cNvSpPr>
          <p:nvPr/>
        </p:nvSpPr>
        <p:spPr bwMode="auto">
          <a:xfrm>
            <a:off x="1547813" y="5876925"/>
            <a:ext cx="1389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/>
              <a:t>Start of injection</a:t>
            </a:r>
          </a:p>
        </p:txBody>
      </p:sp>
      <p:grpSp>
        <p:nvGrpSpPr>
          <p:cNvPr id="443415" name="Group 23"/>
          <p:cNvGrpSpPr>
            <a:grpSpLocks/>
          </p:cNvGrpSpPr>
          <p:nvPr/>
        </p:nvGrpSpPr>
        <p:grpSpPr bwMode="auto">
          <a:xfrm>
            <a:off x="0" y="1125538"/>
            <a:ext cx="6588125" cy="4556125"/>
            <a:chOff x="0" y="709"/>
            <a:chExt cx="4150" cy="2870"/>
          </a:xfrm>
        </p:grpSpPr>
        <p:pic>
          <p:nvPicPr>
            <p:cNvPr id="443396" name="Picture 4" descr="refill1_CCF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9"/>
              <a:ext cx="4150" cy="2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3402" name="Rectangle 10"/>
            <p:cNvSpPr>
              <a:spLocks noChangeArrowheads="1"/>
            </p:cNvSpPr>
            <p:nvPr/>
          </p:nvSpPr>
          <p:spPr bwMode="auto">
            <a:xfrm>
              <a:off x="1032" y="1350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3" name="Rectangle 11"/>
            <p:cNvSpPr>
              <a:spLocks noChangeArrowheads="1"/>
            </p:cNvSpPr>
            <p:nvPr/>
          </p:nvSpPr>
          <p:spPr bwMode="auto">
            <a:xfrm>
              <a:off x="2898" y="2541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4" name="Rectangle 12"/>
            <p:cNvSpPr>
              <a:spLocks noChangeArrowheads="1"/>
            </p:cNvSpPr>
            <p:nvPr/>
          </p:nvSpPr>
          <p:spPr bwMode="auto">
            <a:xfrm>
              <a:off x="1831" y="1507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5" name="Rectangle 13"/>
            <p:cNvSpPr>
              <a:spLocks noChangeArrowheads="1"/>
            </p:cNvSpPr>
            <p:nvPr/>
          </p:nvSpPr>
          <p:spPr bwMode="auto">
            <a:xfrm>
              <a:off x="2131" y="1594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6" name="Rectangle 14"/>
            <p:cNvSpPr>
              <a:spLocks noChangeArrowheads="1"/>
            </p:cNvSpPr>
            <p:nvPr/>
          </p:nvSpPr>
          <p:spPr bwMode="auto">
            <a:xfrm>
              <a:off x="2064" y="1752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7" name="Rectangle 15"/>
            <p:cNvSpPr>
              <a:spLocks noChangeArrowheads="1"/>
            </p:cNvSpPr>
            <p:nvPr/>
          </p:nvSpPr>
          <p:spPr bwMode="auto">
            <a:xfrm>
              <a:off x="2580" y="1837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8" name="Rectangle 16"/>
            <p:cNvSpPr>
              <a:spLocks noChangeArrowheads="1"/>
            </p:cNvSpPr>
            <p:nvPr/>
          </p:nvSpPr>
          <p:spPr bwMode="auto">
            <a:xfrm>
              <a:off x="2402" y="2006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09" name="Rectangle 17"/>
            <p:cNvSpPr>
              <a:spLocks noChangeArrowheads="1"/>
            </p:cNvSpPr>
            <p:nvPr/>
          </p:nvSpPr>
          <p:spPr bwMode="auto">
            <a:xfrm>
              <a:off x="3180" y="2251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10" name="Rectangle 18"/>
            <p:cNvSpPr>
              <a:spLocks noChangeArrowheads="1"/>
            </p:cNvSpPr>
            <p:nvPr/>
          </p:nvSpPr>
          <p:spPr bwMode="auto">
            <a:xfrm>
              <a:off x="3004" y="2335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11" name="Rectangle 19"/>
            <p:cNvSpPr>
              <a:spLocks noChangeArrowheads="1"/>
            </p:cNvSpPr>
            <p:nvPr/>
          </p:nvSpPr>
          <p:spPr bwMode="auto">
            <a:xfrm>
              <a:off x="3079" y="2420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12" name="Rectangle 20"/>
            <p:cNvSpPr>
              <a:spLocks noChangeArrowheads="1"/>
            </p:cNvSpPr>
            <p:nvPr/>
          </p:nvSpPr>
          <p:spPr bwMode="auto">
            <a:xfrm>
              <a:off x="2847" y="2665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3414" name="Rectangle 22"/>
            <p:cNvSpPr>
              <a:spLocks noChangeArrowheads="1"/>
            </p:cNvSpPr>
            <p:nvPr/>
          </p:nvSpPr>
          <p:spPr bwMode="auto">
            <a:xfrm>
              <a:off x="3125" y="3022"/>
              <a:ext cx="45" cy="45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81075"/>
            <a:ext cx="8534400" cy="5184775"/>
          </a:xfrm>
        </p:spPr>
        <p:txBody>
          <a:bodyPr/>
          <a:lstStyle/>
          <a:p>
            <a:pPr lvl="1"/>
            <a:r>
              <a:rPr lang="en-GB" sz="2000"/>
              <a:t>Modelling </a:t>
            </a:r>
          </a:p>
          <a:p>
            <a:pPr lvl="2"/>
            <a:r>
              <a:rPr lang="en-GB" sz="2000"/>
              <a:t>both SCDAP/RELAP5 and SCDAP/Sim used; same noding</a:t>
            </a:r>
          </a:p>
          <a:p>
            <a:pPr lvl="2"/>
            <a:r>
              <a:rPr lang="en-GB" sz="2000"/>
              <a:t>boundary conditions</a:t>
            </a:r>
          </a:p>
          <a:p>
            <a:pPr lvl="1"/>
            <a:r>
              <a:rPr lang="en-GB" sz="2000"/>
              <a:t>Thermal response</a:t>
            </a:r>
          </a:p>
          <a:p>
            <a:pPr lvl="2"/>
            <a:r>
              <a:rPr lang="en-GB" sz="2000"/>
              <a:t>overall</a:t>
            </a:r>
          </a:p>
          <a:p>
            <a:pPr lvl="2"/>
            <a:r>
              <a:rPr lang="en-GB" sz="2000"/>
              <a:t>air ingress</a:t>
            </a:r>
          </a:p>
          <a:p>
            <a:pPr lvl="2"/>
            <a:r>
              <a:rPr lang="en-GB" sz="2000"/>
              <a:t>reflood</a:t>
            </a:r>
          </a:p>
          <a:p>
            <a:pPr lvl="1"/>
            <a:r>
              <a:rPr lang="en-GB" sz="2000"/>
              <a:t>Hydrogen generation</a:t>
            </a:r>
          </a:p>
          <a:p>
            <a:pPr lvl="1"/>
            <a:r>
              <a:rPr lang="en-GB" sz="2000"/>
              <a:t>Oxygen consumption</a:t>
            </a:r>
          </a:p>
        </p:txBody>
      </p:sp>
      <p:sp>
        <p:nvSpPr>
          <p:cNvPr id="455683" name="Text Box 3"/>
          <p:cNvSpPr txBox="1">
            <a:spLocks noChangeArrowheads="1"/>
          </p:cNvSpPr>
          <p:nvPr/>
        </p:nvSpPr>
        <p:spPr bwMode="auto">
          <a:xfrm>
            <a:off x="2339975" y="188913"/>
            <a:ext cx="3816350" cy="5191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rgbClr val="003399"/>
                </a:solidFill>
              </a:rPr>
              <a:t>PARAMETER-SF4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-Design">
  <a:themeElements>
    <a:clrScheme name="1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-Design">
  <a:themeElements>
    <a:clrScheme name="2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-Design">
  <a:themeElements>
    <a:clrScheme name="5_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Office-Design">
      <a:majorFont>
        <a:latin typeface="Arial Narrow"/>
        <a:ea typeface="ヒラギノ角ゴ Pro W3"/>
        <a:cs typeface=""/>
      </a:majorFont>
      <a:minorFont>
        <a:latin typeface="Arial Narrow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CH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24805</TotalTime>
  <Words>867</Words>
  <Application>Microsoft Office PowerPoint</Application>
  <PresentationFormat>Bildschirmpräsentation (4:3)</PresentationFormat>
  <Paragraphs>162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Times</vt:lpstr>
      <vt:lpstr>Arial Narrow</vt:lpstr>
      <vt:lpstr>ヒラギノ角ゴ Pro W3</vt:lpstr>
      <vt:lpstr>Arial</vt:lpstr>
      <vt:lpstr>Lucida Grande</vt:lpstr>
      <vt:lpstr>MS PGothic</vt:lpstr>
      <vt:lpstr>Times New Roman</vt:lpstr>
      <vt:lpstr>template</vt:lpstr>
      <vt:lpstr>1_Office-Design</vt:lpstr>
      <vt:lpstr>Office-Design</vt:lpstr>
      <vt:lpstr>2_Office-Design</vt:lpstr>
      <vt:lpstr>5_Office-Design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calculations for QUENCH-11</dc:title>
  <dc:creator>SACRE</dc:creator>
  <cp:lastModifiedBy>Peters, Ursula</cp:lastModifiedBy>
  <cp:revision>239</cp:revision>
  <cp:lastPrinted>2004-07-12T09:37:01Z</cp:lastPrinted>
  <dcterms:created xsi:type="dcterms:W3CDTF">2005-09-28T09:06:46Z</dcterms:created>
  <dcterms:modified xsi:type="dcterms:W3CDTF">2012-10-12T16:46:32Z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Post test analysis of PARAMETER-SF3, -SF4.</vt:lpwstr>
  </property>
</Properties>
</file>