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30"/>
  </p:notesMasterIdLst>
  <p:handoutMasterIdLst>
    <p:handoutMasterId r:id="rId31"/>
  </p:handoutMasterIdLst>
  <p:sldIdLst>
    <p:sldId id="256" r:id="rId6"/>
    <p:sldId id="296" r:id="rId7"/>
    <p:sldId id="385" r:id="rId8"/>
    <p:sldId id="389" r:id="rId9"/>
    <p:sldId id="390" r:id="rId10"/>
    <p:sldId id="393" r:id="rId11"/>
    <p:sldId id="374" r:id="rId12"/>
    <p:sldId id="384" r:id="rId13"/>
    <p:sldId id="394" r:id="rId14"/>
    <p:sldId id="379" r:id="rId15"/>
    <p:sldId id="395" r:id="rId16"/>
    <p:sldId id="396" r:id="rId17"/>
    <p:sldId id="397" r:id="rId18"/>
    <p:sldId id="399" r:id="rId19"/>
    <p:sldId id="403" r:id="rId20"/>
    <p:sldId id="398" r:id="rId21"/>
    <p:sldId id="400" r:id="rId22"/>
    <p:sldId id="401" r:id="rId23"/>
    <p:sldId id="402" r:id="rId24"/>
    <p:sldId id="405" r:id="rId25"/>
    <p:sldId id="404" r:id="rId26"/>
    <p:sldId id="407" r:id="rId27"/>
    <p:sldId id="388" r:id="rId28"/>
    <p:sldId id="373" r:id="rId29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6600CC"/>
    <a:srgbClr val="996633"/>
    <a:srgbClr val="FF0000"/>
    <a:srgbClr val="33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43" autoAdjust="0"/>
  </p:normalViewPr>
  <p:slideViewPr>
    <p:cSldViewPr>
      <p:cViewPr>
        <p:scale>
          <a:sx n="91" d="100"/>
          <a:sy n="91" d="100"/>
        </p:scale>
        <p:origin x="-121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172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fld id="{26357C1F-9222-4F60-8661-6B398177251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8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6" tIns="47766" rIns="95536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fld id="{3E7ECD5F-2169-4A85-A848-BF0A800FEA5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80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83971-D850-4430-97AD-81760F4DD5B4}" type="slidenum">
              <a:rPr lang="de-DE"/>
              <a:pPr/>
              <a:t>1</a:t>
            </a:fld>
            <a:endParaRPr lang="de-DE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41540-100E-488F-8C91-569691B4AA68}" type="slidenum">
              <a:rPr lang="de-DE"/>
              <a:pPr/>
              <a:t>24</a:t>
            </a:fld>
            <a:endParaRPr lang="de-DE"/>
          </a:p>
        </p:txBody>
      </p:sp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6125"/>
            <a:ext cx="4965700" cy="3724275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1575" cy="4468812"/>
          </a:xfrm>
          <a:noFill/>
        </p:spPr>
        <p:txBody>
          <a:bodyPr lIns="96473" tIns="48237" rIns="96473" bIns="48237"/>
          <a:lstStyle/>
          <a:p>
            <a:r>
              <a:rPr lang="de-CH"/>
              <a:t>Beispiel um die Schlussfolie als Danksagung zu nutzen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304800" y="774700"/>
            <a:ext cx="8534400" cy="5613400"/>
          </a:xfrm>
          <a:prstGeom prst="rect">
            <a:avLst/>
          </a:prstGeom>
          <a:solidFill>
            <a:srgbClr val="B3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47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T. Haste, J. Birchley, B. Jaeckel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95600"/>
            <a:ext cx="8534400" cy="6858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en-US" noProof="0" smtClean="0"/>
              <a:t>Calculational Support for the QUENCH Experimental Programme</a:t>
            </a: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940425" y="6453188"/>
            <a:ext cx="287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0575FD5-F172-418B-8EC4-EFB78D615E40}" type="slidenum">
              <a:rPr lang="en-GB"/>
              <a:pPr algn="r"/>
              <a:t>‹Nr.›</a:t>
            </a:fld>
            <a:endParaRPr lang="en-GB"/>
          </a:p>
        </p:txBody>
      </p:sp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43604" r="25964" b="42442"/>
          <a:stretch>
            <a:fillRect/>
          </a:stretch>
        </p:blipFill>
        <p:spPr bwMode="auto">
          <a:xfrm>
            <a:off x="228600" y="76200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6986588" y="214313"/>
            <a:ext cx="1884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sz="1000" b="1">
                <a:latin typeface="Arial Narrow" pitchFamily="34" charset="0"/>
              </a:rPr>
              <a:t>Laboratory for Thermal Hydraulics</a:t>
            </a:r>
            <a:br>
              <a:rPr lang="en-US" sz="1000" b="1">
                <a:latin typeface="Arial Narrow" pitchFamily="34" charset="0"/>
              </a:rPr>
            </a:br>
            <a:r>
              <a:rPr lang="en-US" sz="1000" b="1">
                <a:latin typeface="Arial Narrow" pitchFamily="34" charset="0"/>
              </a:rPr>
              <a:t>Nuclear Energy and Safety</a:t>
            </a:r>
          </a:p>
          <a:p>
            <a:pPr algn="r"/>
            <a:endParaRPr lang="en-US" sz="1200">
              <a:latin typeface="Arial Narrow" pitchFamily="34" charset="0"/>
            </a:endParaRP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2413" y="6453188"/>
            <a:ext cx="287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72" name="Text Box 20"/>
          <p:cNvSpPr txBox="1">
            <a:spLocks noChangeArrowheads="1"/>
          </p:cNvSpPr>
          <p:nvPr userDrawn="1"/>
        </p:nvSpPr>
        <p:spPr bwMode="auto">
          <a:xfrm>
            <a:off x="250825" y="6453188"/>
            <a:ext cx="5689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Presented at CSARP, 14-16 September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418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836613"/>
            <a:ext cx="2133600" cy="5549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836613"/>
            <a:ext cx="6248400" cy="5549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0956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7796213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12875"/>
            <a:ext cx="4191000" cy="4973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191000" cy="4973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794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4971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403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6300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8331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929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898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492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471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3348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0303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78049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624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B992A7E-BC50-4166-9EDD-3744D8F5761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356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AA028-0F16-4A96-BCD6-F6C134CD8CF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7660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BB63605-BFCB-4E45-A9FD-B8236FB203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9911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A01951C-CCB8-485B-9FBB-DF643CFF57E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13042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9CA590D-A7D5-4B92-BC0A-BE39303323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7230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307BDD61-F015-4A40-94DF-519E400D07F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16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24828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432C454-ADC9-4591-9246-56C3E4E869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49844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D9C6096-60C0-4FD4-A446-F2667E74CD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84534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A4BF30D-7A5E-4718-B774-7F9E0C0C31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68243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31E16566-3902-41A5-AC52-7B2EB6D36D1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3352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D8D021D-B96D-4C9E-A0B1-0854485D6C8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1996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D1EAB3A-198B-4404-BC82-997297EB3A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289655642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1C78CB9-3F69-4EB2-AB13-53FAF69CDD2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35197943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160F580-AFF5-4BA9-A103-32B0CC14566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50990636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0E7213B-84E3-4923-9A8C-1C2169C2318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36392502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A60433E-2C43-4927-80AD-1F55E913673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26616598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12875"/>
            <a:ext cx="41910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910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276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4490452C-85DB-4056-B660-BADF3760D24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77421450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B177359-FE3C-4D9B-AF7A-7DD362B25C1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37057702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691A4B-AAD6-4852-B9CE-570EE1E3E77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31855423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6C15134-1A5E-4A1A-BEED-895CED1892E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359480043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F8A30CB-301D-4DA3-9F84-8097F822307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50012622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0923C5CD-38A4-440F-9959-43A8763BE941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3194079377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0592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83249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790969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09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58690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51339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376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2699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457059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9774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6737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5947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3182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45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46773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48452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875"/>
            <a:ext cx="8534400" cy="4973638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0" tIns="226800" rIns="162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36613"/>
            <a:ext cx="7796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C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304800" y="6453188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/>
              <a:t> </a:t>
            </a:r>
            <a:fld id="{AAE68A8F-8DA7-4EDF-B792-991C1FF29646}" type="slidenum">
              <a:rPr lang="en-GB"/>
              <a:pPr algn="r"/>
              <a:t>‹Nr.›</a:t>
            </a:fld>
            <a:endParaRPr lang="en-GB"/>
          </a:p>
          <a:p>
            <a:pPr algn="r"/>
            <a:r>
              <a:rPr lang="en-GB"/>
              <a:t> </a:t>
            </a:r>
          </a:p>
          <a:p>
            <a:pPr algn="r"/>
            <a:endParaRPr lang="en-GB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43604" r="25964" b="42442"/>
          <a:stretch>
            <a:fillRect/>
          </a:stretch>
        </p:blipFill>
        <p:spPr bwMode="auto">
          <a:xfrm>
            <a:off x="228600" y="76200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6899275" y="50800"/>
            <a:ext cx="224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Nuclear Energy and Safety</a:t>
            </a:r>
          </a:p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Laboratory for Thermal Hydraulics</a:t>
            </a:r>
          </a:p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Severe Accident Research Group, SACRE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250825" y="6453188"/>
            <a:ext cx="5184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CEG-SAM,14-16 March 2011, Pisa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08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accent2"/>
        </a:buClr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SzPct val="100000"/>
        <a:buFont typeface="Times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762000" indent="-190500" algn="l" rtl="0" fontAlgn="base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2100">
          <a:solidFill>
            <a:schemeClr val="tx1"/>
          </a:solidFill>
          <a:latin typeface="+mn-lt"/>
        </a:defRPr>
      </a:lvl3pPr>
      <a:lvl4pPr marL="11430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15240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2400">
              <a:latin typeface="Times" pitchFamily="18" charset="0"/>
              <a:ea typeface="ヒラギノ角ゴ Pro W3" charset="-128"/>
            </a:endParaRPr>
          </a:p>
        </p:txBody>
      </p:sp>
      <p:pic>
        <p:nvPicPr>
          <p:cNvPr id="427012" name="Bild 15" descr="Titelbil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240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r>
              <a:rPr lang="de-DE" b="1">
                <a:solidFill>
                  <a:srgbClr val="606060"/>
                </a:solidFill>
                <a:latin typeface="Arial Narrow" pitchFamily="34" charset="0"/>
                <a:ea typeface="ヒラギノ角ゴ Pro W3" charset="-128"/>
              </a:rPr>
              <a:t>Wir schaffen Wissen – heute für morgen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cxnSp>
        <p:nvCxnSpPr>
          <p:cNvPr id="427020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7021" name="Bild 24" descr="PSI-Logo_narrow_40k.ai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2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270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2905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PSI,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Seite </a:t>
            </a:r>
            <a:fld id="{5E738073-1B3A-44A9-8294-35E104131F5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29065" name="Bild 14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0084" name="Bild 16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3008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Seite </a:t>
            </a:r>
            <a:fld id="{B531E82D-680B-4CCE-ABA2-94D6367095E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95288" y="6308725"/>
            <a:ext cx="165735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1">
                <a:ea typeface="+mn-ea"/>
              </a:defRPr>
            </a:lvl1pPr>
          </a:lstStyle>
          <a:p>
            <a:r>
              <a:rPr lang="de-DE"/>
              <a:t>2nd EMUG Meeting, Prague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1108" name="Bild 13" descr="Schlussbil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1110" name="Bild 18" descr="PSI-Logo_narrow_30k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31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 userDrawn="1"/>
        </p:nvSpPr>
        <p:spPr bwMode="auto">
          <a:xfrm>
            <a:off x="179388" y="6635750"/>
            <a:ext cx="2273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CEG-SAM, 14-16 March 2011, Pisa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ＭＳ Ｐゴシック" pitchFamily="-107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65625"/>
            <a:ext cx="8534400" cy="1728788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Post test analysis of PARAMETER-SF4</a:t>
            </a:r>
          </a:p>
          <a:p>
            <a:endParaRPr lang="en-GB" sz="1600" b="1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Jon Birchley and Leticia Fernandez-Moguel (PSI)</a:t>
            </a:r>
          </a:p>
          <a:p>
            <a:r>
              <a:rPr lang="en-GB" sz="2000">
                <a:solidFill>
                  <a:schemeClr val="accent2"/>
                </a:solidFill>
              </a:rPr>
              <a:t>Presented by Salih Guentay, </a:t>
            </a:r>
          </a:p>
          <a:p>
            <a:r>
              <a:rPr lang="en-GB" sz="2000">
                <a:solidFill>
                  <a:schemeClr val="accent2"/>
                </a:solidFill>
              </a:rPr>
              <a:t>CEG-SAM, 14-16 March, Pisa, Italy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628775"/>
            <a:ext cx="2035175" cy="4464050"/>
          </a:xfrm>
        </p:spPr>
        <p:txBody>
          <a:bodyPr/>
          <a:lstStyle/>
          <a:p>
            <a:endParaRPr lang="en-US" sz="1800" b="1"/>
          </a:p>
          <a:p>
            <a:endParaRPr lang="en-US" sz="1800" b="1"/>
          </a:p>
          <a:p>
            <a:r>
              <a:rPr lang="en-US" sz="1800" b="1"/>
              <a:t>Minor underestimate of temperatures in highest elevations</a:t>
            </a:r>
          </a:p>
        </p:txBody>
      </p:sp>
      <p:sp>
        <p:nvSpPr>
          <p:cNvPr id="450594" name="Text Box 34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Temperatures </a:t>
            </a:r>
          </a:p>
        </p:txBody>
      </p:sp>
      <p:pic>
        <p:nvPicPr>
          <p:cNvPr id="450603" name="Picture 43" descr="temp_rod2_1100-1250_steam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1740" r="15498" b="4263"/>
          <a:stretch>
            <a:fillRect/>
          </a:stretch>
        </p:blipFill>
        <p:spPr>
          <a:xfrm>
            <a:off x="179388" y="1473200"/>
            <a:ext cx="6480175" cy="462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 descr="H2gain_gain_steam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2273" r="15379" b="5090"/>
          <a:stretch>
            <a:fillRect/>
          </a:stretch>
        </p:blipFill>
        <p:spPr>
          <a:xfrm>
            <a:off x="179388" y="1468438"/>
            <a:ext cx="6480175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5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557338"/>
            <a:ext cx="2035175" cy="4392612"/>
          </a:xfrm>
        </p:spPr>
        <p:txBody>
          <a:bodyPr/>
          <a:lstStyle/>
          <a:p>
            <a:r>
              <a:rPr lang="en-US" sz="1800" b="1"/>
              <a:t>Minor underestimate of H2, may be related to slight underestimate of temperatures</a:t>
            </a:r>
          </a:p>
          <a:p>
            <a:r>
              <a:rPr lang="en-US" sz="1800" b="1"/>
              <a:t>No strong influence of PSI model of possibility of breakaway during steam oxidation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H2 generation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77050" y="1341438"/>
            <a:ext cx="2035175" cy="4464050"/>
          </a:xfrm>
        </p:spPr>
        <p:txBody>
          <a:bodyPr/>
          <a:lstStyle/>
          <a:p>
            <a:r>
              <a:rPr lang="en-US" sz="1800" b="1"/>
              <a:t>PSI model can predict breakaway in steam</a:t>
            </a:r>
          </a:p>
          <a:p>
            <a:r>
              <a:rPr lang="en-US" sz="1800" b="1"/>
              <a:t>Slighly increased oxidation at some locations</a:t>
            </a:r>
          </a:p>
          <a:p>
            <a:r>
              <a:rPr lang="en-US" sz="1800" b="1"/>
              <a:t>For base case model we focus on cases without steam oxidation breakaway</a:t>
            </a:r>
          </a:p>
          <a:p>
            <a:endParaRPr lang="en-US" sz="1800" b="1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Oxide thickness </a:t>
            </a:r>
          </a:p>
        </p:txBody>
      </p:sp>
      <p:pic>
        <p:nvPicPr>
          <p:cNvPr id="476166" name="Picture 6" descr="oxthick-steam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11891" r="15231"/>
          <a:stretch>
            <a:fillRect/>
          </a:stretch>
        </p:blipFill>
        <p:spPr>
          <a:xfrm>
            <a:off x="144463" y="1201738"/>
            <a:ext cx="6588125" cy="499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4284663" y="2852738"/>
            <a:ext cx="16049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no effect at highest elevation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Temperatures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lower elevations</a:t>
            </a:r>
          </a:p>
          <a:p>
            <a:pPr lvl="2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upper elevations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Effect of oxidation model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Oxygen starvation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Oxide scale buildup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endParaRPr lang="en-GB" sz="1800"/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1767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air ingress phase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300788" y="1412875"/>
            <a:ext cx="2538412" cy="4464050"/>
          </a:xfrm>
        </p:spPr>
        <p:txBody>
          <a:bodyPr/>
          <a:lstStyle/>
          <a:p>
            <a:r>
              <a:rPr lang="en-US" sz="1800" b="1"/>
              <a:t>Initial heat up due to reduced heat transfer </a:t>
            </a:r>
          </a:p>
          <a:p>
            <a:r>
              <a:rPr lang="en-US" sz="1800" b="1"/>
              <a:t>Accelerated heating  at T &gt; ca. 1400 K </a:t>
            </a:r>
          </a:p>
          <a:p>
            <a:r>
              <a:rPr lang="en-US" sz="1800" b="1"/>
              <a:t>Faster acceleration if already in breakaway</a:t>
            </a:r>
          </a:p>
          <a:p>
            <a:r>
              <a:rPr lang="en-US" sz="1800" b="1"/>
              <a:t>Early acceleration with Melcor kinetic parameters</a:t>
            </a:r>
          </a:p>
          <a:p>
            <a:r>
              <a:rPr lang="en-US" sz="1800" b="1"/>
              <a:t>Uneven escalation indicates progression of starvation front</a:t>
            </a: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Effect of oxidation model</a:t>
            </a:r>
          </a:p>
        </p:txBody>
      </p:sp>
      <p:pic>
        <p:nvPicPr>
          <p:cNvPr id="479244" name="Picture 12" descr="Tmax_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12172" r="17442" b="5618"/>
          <a:stretch>
            <a:fillRect/>
          </a:stretch>
        </p:blipFill>
        <p:spPr>
          <a:xfrm>
            <a:off x="179388" y="1628775"/>
            <a:ext cx="60483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2035175" cy="4464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/>
              <a:t>Initial heat up due to reduced heat transfer </a:t>
            </a:r>
          </a:p>
          <a:p>
            <a:pPr>
              <a:lnSpc>
                <a:spcPct val="100000"/>
              </a:lnSpc>
            </a:pPr>
            <a:r>
              <a:rPr lang="en-US" sz="1800" b="1"/>
              <a:t>Slow heatup at highest elevations</a:t>
            </a:r>
          </a:p>
          <a:p>
            <a:pPr>
              <a:lnSpc>
                <a:spcPct val="100000"/>
              </a:lnSpc>
            </a:pPr>
            <a:r>
              <a:rPr lang="en-US" sz="1800" b="1"/>
              <a:t>Maximum temperatures ca. 1800 K</a:t>
            </a:r>
          </a:p>
          <a:p>
            <a:pPr>
              <a:lnSpc>
                <a:spcPct val="100000"/>
              </a:lnSpc>
            </a:pPr>
            <a:r>
              <a:rPr lang="en-US" sz="1800" b="1"/>
              <a:t>Starvation occurs earliest at top of bundle and progresses downward</a:t>
            </a:r>
          </a:p>
        </p:txBody>
      </p:sp>
      <p:sp>
        <p:nvSpPr>
          <p:cNvPr id="483331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Temperatures (upper)</a:t>
            </a:r>
          </a:p>
        </p:txBody>
      </p:sp>
      <p:pic>
        <p:nvPicPr>
          <p:cNvPr id="483332" name="Picture 4" descr="temps_air_upper_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9" r="15863" b="5055"/>
          <a:stretch>
            <a:fillRect/>
          </a:stretch>
        </p:blipFill>
        <p:spPr>
          <a:xfrm>
            <a:off x="179388" y="1330325"/>
            <a:ext cx="6553200" cy="467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3333" name="Text Box 5"/>
          <p:cNvSpPr txBox="1">
            <a:spLocks noChangeArrowheads="1"/>
          </p:cNvSpPr>
          <p:nvPr/>
        </p:nvSpPr>
        <p:spPr bwMode="auto">
          <a:xfrm>
            <a:off x="3132138" y="1916113"/>
            <a:ext cx="1008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onset of starvation</a:t>
            </a:r>
          </a:p>
        </p:txBody>
      </p:sp>
      <p:sp>
        <p:nvSpPr>
          <p:cNvPr id="483334" name="Line 6"/>
          <p:cNvSpPr>
            <a:spLocks noChangeShapeType="1"/>
          </p:cNvSpPr>
          <p:nvPr/>
        </p:nvSpPr>
        <p:spPr bwMode="auto">
          <a:xfrm>
            <a:off x="4067175" y="2133600"/>
            <a:ext cx="360363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2035175" cy="4392613"/>
          </a:xfrm>
        </p:spPr>
        <p:txBody>
          <a:bodyPr/>
          <a:lstStyle/>
          <a:p>
            <a:r>
              <a:rPr lang="en-US" sz="1800" b="1"/>
              <a:t>First acceleration in heatup not due to breakaway</a:t>
            </a:r>
          </a:p>
          <a:p>
            <a:r>
              <a:rPr lang="en-US" sz="1800" b="1"/>
              <a:t>Downward progression of starvation front</a:t>
            </a:r>
          </a:p>
          <a:p>
            <a:r>
              <a:rPr lang="en-US" sz="1800" b="1"/>
              <a:t>Calculated a bit early</a:t>
            </a:r>
          </a:p>
          <a:p>
            <a:endParaRPr lang="en-US" sz="1800" b="1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Temperatures (lower)</a:t>
            </a:r>
          </a:p>
        </p:txBody>
      </p:sp>
      <p:pic>
        <p:nvPicPr>
          <p:cNvPr id="478214" name="Picture 6" descr="temps_air_low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r="16609" b="4320"/>
          <a:stretch>
            <a:fillRect/>
          </a:stretch>
        </p:blipFill>
        <p:spPr>
          <a:xfrm>
            <a:off x="0" y="1341438"/>
            <a:ext cx="6659563" cy="4687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8216" name="Line 8"/>
          <p:cNvSpPr>
            <a:spLocks noChangeShapeType="1"/>
          </p:cNvSpPr>
          <p:nvPr/>
        </p:nvSpPr>
        <p:spPr bwMode="auto">
          <a:xfrm flipV="1">
            <a:off x="5148263" y="1700213"/>
            <a:ext cx="719137" cy="12969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3995738" y="1989138"/>
            <a:ext cx="1296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/>
              <a:t>progression of starvation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443663" y="1052513"/>
            <a:ext cx="2395537" cy="4968875"/>
          </a:xfrm>
        </p:spPr>
        <p:txBody>
          <a:bodyPr/>
          <a:lstStyle/>
          <a:p>
            <a:r>
              <a:rPr lang="en-US" sz="1800" b="1"/>
              <a:t>SF4 data normalised to maximum</a:t>
            </a:r>
          </a:p>
          <a:p>
            <a:r>
              <a:rPr lang="en-US" sz="1800" b="1"/>
              <a:t>Base model comes closest to rate of consumption and no breakaway </a:t>
            </a:r>
          </a:p>
          <a:p>
            <a:r>
              <a:rPr lang="en-US" sz="1800" b="1"/>
              <a:t>Some effect of earlier breakaway in steam (if calculated)</a:t>
            </a:r>
          </a:p>
          <a:p>
            <a:r>
              <a:rPr lang="en-US" sz="1800" b="1"/>
              <a:t>MELCOR kinetic parameters strongly overestimate kinetics and calculate breakaway as well</a:t>
            </a:r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Oxygen consumption</a:t>
            </a:r>
          </a:p>
        </p:txBody>
      </p:sp>
      <p:pic>
        <p:nvPicPr>
          <p:cNvPr id="480264" name="Picture 8" descr="ox_remain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1182" r="9277" b="4764"/>
          <a:stretch>
            <a:fillRect/>
          </a:stretch>
        </p:blipFill>
        <p:spPr>
          <a:xfrm>
            <a:off x="179388" y="1268413"/>
            <a:ext cx="604837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77050" y="1052513"/>
            <a:ext cx="1962150" cy="4968875"/>
          </a:xfrm>
        </p:spPr>
        <p:txBody>
          <a:bodyPr/>
          <a:lstStyle/>
          <a:p>
            <a:r>
              <a:rPr lang="en-US" sz="1800" b="1"/>
              <a:t>Most oxidation in air ingress phase occurs at mid-elevations in bundle bundle (300 - 800 mm)</a:t>
            </a:r>
          </a:p>
          <a:p>
            <a:r>
              <a:rPr lang="en-US" sz="1800" b="1"/>
              <a:t>Further oxidation during reflood, mostly at same elevations</a:t>
            </a:r>
          </a:p>
          <a:p>
            <a:endParaRPr lang="en-US" sz="1800" b="1"/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Oxide scale buildup </a:t>
            </a:r>
          </a:p>
        </p:txBody>
      </p:sp>
      <p:pic>
        <p:nvPicPr>
          <p:cNvPr id="481286" name="Picture 6" descr="sf4_210111a_oxdeo2_air_ref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149" r="14954" b="5107"/>
          <a:stretch>
            <a:fillRect/>
          </a:stretch>
        </p:blipFill>
        <p:spPr>
          <a:xfrm>
            <a:off x="179388" y="1557338"/>
            <a:ext cx="6553200" cy="4665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287" name="Text Box 7"/>
          <p:cNvSpPr txBox="1">
            <a:spLocks noChangeArrowheads="1"/>
          </p:cNvSpPr>
          <p:nvPr/>
        </p:nvSpPr>
        <p:spPr bwMode="auto">
          <a:xfrm>
            <a:off x="4211638" y="1052513"/>
            <a:ext cx="1522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start  of injection</a:t>
            </a:r>
          </a:p>
        </p:txBody>
      </p:sp>
      <p:sp>
        <p:nvSpPr>
          <p:cNvPr id="481288" name="Line 8"/>
          <p:cNvSpPr>
            <a:spLocks noChangeShapeType="1"/>
          </p:cNvSpPr>
          <p:nvPr/>
        </p:nvSpPr>
        <p:spPr bwMode="auto">
          <a:xfrm flipH="1">
            <a:off x="5854700" y="908050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Temperatures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Hydrogen generation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Effect of oxide scale failure (=&gt; melt breakout)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endParaRPr lang="en-GB" sz="180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1767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Reflood phase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549900"/>
          </a:xfrm>
        </p:spPr>
        <p:txBody>
          <a:bodyPr/>
          <a:lstStyle/>
          <a:p>
            <a:pPr lvl="1"/>
            <a:r>
              <a:rPr lang="en-GB" sz="2400"/>
              <a:t>SCDAP/Sim modelling</a:t>
            </a:r>
          </a:p>
          <a:p>
            <a:pPr lvl="2"/>
            <a:r>
              <a:rPr lang="en-GB" sz="2000"/>
              <a:t>background</a:t>
            </a:r>
          </a:p>
          <a:p>
            <a:pPr lvl="2"/>
            <a:r>
              <a:rPr lang="en-GB" sz="2000"/>
              <a:t>new air oxidation model</a:t>
            </a:r>
          </a:p>
          <a:p>
            <a:pPr lvl="2"/>
            <a:r>
              <a:rPr lang="en-GB" sz="2000"/>
              <a:t>SCDAP model for PARAMETER</a:t>
            </a:r>
          </a:p>
          <a:p>
            <a:pPr lvl="2"/>
            <a:r>
              <a:rPr lang="en-GB" sz="2000"/>
              <a:t>treatment of boundary conditions</a:t>
            </a:r>
          </a:p>
          <a:p>
            <a:pPr lvl="1"/>
            <a:r>
              <a:rPr lang="en-GB" sz="2400"/>
              <a:t>SF4 analysis</a:t>
            </a:r>
          </a:p>
          <a:p>
            <a:pPr lvl="2"/>
            <a:r>
              <a:rPr lang="en-GB" sz="2000"/>
              <a:t>pre-oxidation</a:t>
            </a:r>
          </a:p>
          <a:p>
            <a:pPr lvl="2"/>
            <a:r>
              <a:rPr lang="en-GB" sz="2000"/>
              <a:t>air phase</a:t>
            </a:r>
          </a:p>
          <a:p>
            <a:pPr lvl="2"/>
            <a:r>
              <a:rPr lang="en-GB" sz="2000"/>
              <a:t>reflood</a:t>
            </a:r>
          </a:p>
          <a:p>
            <a:pPr lvl="1"/>
            <a:r>
              <a:rPr lang="en-GB" sz="2400"/>
              <a:t>Conclusions and forward plans</a:t>
            </a:r>
          </a:p>
          <a:p>
            <a:pPr lvl="1">
              <a:buFont typeface="Times" pitchFamily="18" charset="0"/>
              <a:buNone/>
            </a:pPr>
            <a:endParaRPr lang="en-GB" sz="240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339975" y="188913"/>
            <a:ext cx="38163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Outline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019925" y="1412875"/>
            <a:ext cx="1944688" cy="4392613"/>
          </a:xfrm>
        </p:spPr>
        <p:txBody>
          <a:bodyPr/>
          <a:lstStyle/>
          <a:p>
            <a:r>
              <a:rPr lang="en-US" sz="1800" b="1"/>
              <a:t>High temperature and delayed cooling calculated at 200 - 500 m </a:t>
            </a:r>
          </a:p>
          <a:p>
            <a:r>
              <a:rPr lang="en-US" sz="1800" b="1"/>
              <a:t>Earlier cooling above and below</a:t>
            </a:r>
          </a:p>
          <a:p>
            <a:r>
              <a:rPr lang="en-US" sz="1800" b="1"/>
              <a:t>Behaviour due to melt oxidation</a:t>
            </a:r>
          </a:p>
          <a:p>
            <a:r>
              <a:rPr lang="en-US" sz="1800" b="1"/>
              <a:t>Absent if no melt breakout</a:t>
            </a:r>
          </a:p>
          <a:p>
            <a:endParaRPr lang="en-US" sz="1800" b="1"/>
          </a:p>
        </p:txBody>
      </p:sp>
      <p:sp>
        <p:nvSpPr>
          <p:cNvPr id="485379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Reflood temperature excursion</a:t>
            </a:r>
          </a:p>
        </p:txBody>
      </p:sp>
      <p:pic>
        <p:nvPicPr>
          <p:cNvPr id="485384" name="Picture 8" descr="sf4_210111b_cadct2-ref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2598" r="14973" b="5568"/>
          <a:stretch>
            <a:fillRect/>
          </a:stretch>
        </p:blipFill>
        <p:spPr>
          <a:xfrm>
            <a:off x="179388" y="1268413"/>
            <a:ext cx="6769100" cy="4675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2035175" cy="43926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1"/>
              <a:t>SSim calculated high temperatures and delayed cooling in melt zone 200-500 mm</a:t>
            </a:r>
          </a:p>
          <a:p>
            <a:pPr>
              <a:lnSpc>
                <a:spcPct val="100000"/>
              </a:lnSpc>
            </a:pPr>
            <a:r>
              <a:rPr lang="en-US" sz="1800" b="1"/>
              <a:t>No thermal data for 200-300 mm but indicated at 600-700 mm</a:t>
            </a:r>
          </a:p>
          <a:p>
            <a:pPr>
              <a:lnSpc>
                <a:spcPct val="100000"/>
              </a:lnSpc>
            </a:pPr>
            <a:r>
              <a:rPr lang="en-US" sz="1800" b="1"/>
              <a:t>Bundle examinations showed extensive melting down to 260 mm</a:t>
            </a:r>
          </a:p>
        </p:txBody>
      </p:sp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Temperatures in molten zone</a:t>
            </a:r>
          </a:p>
        </p:txBody>
      </p:sp>
      <p:pic>
        <p:nvPicPr>
          <p:cNvPr id="484362" name="Picture 10" descr="sf4_cadct2-200to700refl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4784" r="15062" b="6017"/>
          <a:stretch>
            <a:fillRect/>
          </a:stretch>
        </p:blipFill>
        <p:spPr>
          <a:xfrm>
            <a:off x="250825" y="1014413"/>
            <a:ext cx="6481763" cy="4935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412875"/>
            <a:ext cx="2035175" cy="4392613"/>
          </a:xfrm>
        </p:spPr>
        <p:txBody>
          <a:bodyPr/>
          <a:lstStyle/>
          <a:p>
            <a:r>
              <a:rPr lang="en-US" sz="1800" b="1"/>
              <a:t>Significant H2 generation due to oxidation of metallic melt</a:t>
            </a:r>
          </a:p>
          <a:p>
            <a:r>
              <a:rPr lang="en-US" sz="1800" b="1"/>
              <a:t>Total amount about right but kinetics overestimated</a:t>
            </a:r>
          </a:p>
          <a:p>
            <a:r>
              <a:rPr lang="en-US" sz="1800" b="1"/>
              <a:t>May be reason for such high calculated temperatures</a:t>
            </a: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Reflood hydrogen generation</a:t>
            </a:r>
          </a:p>
        </p:txBody>
      </p:sp>
      <p:pic>
        <p:nvPicPr>
          <p:cNvPr id="487432" name="Picture 8" descr="h2acc-ref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11070" r="15277" b="5017"/>
          <a:stretch>
            <a:fillRect/>
          </a:stretch>
        </p:blipFill>
        <p:spPr>
          <a:xfrm>
            <a:off x="250825" y="1268413"/>
            <a:ext cx="6624638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472112"/>
          </a:xfrm>
        </p:spPr>
        <p:txBody>
          <a:bodyPr/>
          <a:lstStyle/>
          <a:p>
            <a:pPr lvl="1"/>
            <a:r>
              <a:rPr lang="en-GB" sz="2000"/>
              <a:t>PARAMETER-SF4 analysed with new version of SCDAP/Sim</a:t>
            </a:r>
          </a:p>
          <a:p>
            <a:pPr lvl="2"/>
            <a:r>
              <a:rPr lang="en-GB" sz="1800"/>
              <a:t>full treatment of air oxidation </a:t>
            </a:r>
          </a:p>
          <a:p>
            <a:pPr lvl="1"/>
            <a:r>
              <a:rPr lang="en-GB" sz="2000"/>
              <a:t>Default air oxidation model largely based on default model in SCDAP (Cathcart-Pawel /Urbanic-Heidrick) plus possibility to calculate breakaway</a:t>
            </a:r>
          </a:p>
          <a:p>
            <a:pPr lvl="2"/>
            <a:r>
              <a:rPr lang="en-GB" sz="1800"/>
              <a:t>model can also calculate breakaway in steam</a:t>
            </a:r>
            <a:r>
              <a:rPr lang="en-GB" sz="2000"/>
              <a:t> </a:t>
            </a:r>
          </a:p>
          <a:p>
            <a:pPr lvl="1"/>
            <a:r>
              <a:rPr lang="en-GB" sz="2000"/>
              <a:t>Conclusion about air phase not very different from earlier analysis (using steam oxidation model with modified parameters)</a:t>
            </a:r>
          </a:p>
          <a:p>
            <a:pPr lvl="2"/>
            <a:r>
              <a:rPr lang="en-GB" sz="1800"/>
              <a:t>overestimation with Melcor kinetic parameters confirmed</a:t>
            </a:r>
          </a:p>
          <a:p>
            <a:pPr lvl="2"/>
            <a:r>
              <a:rPr lang="en-GB" sz="1800"/>
              <a:t>breakaway effects at most minor</a:t>
            </a:r>
          </a:p>
          <a:p>
            <a:pPr lvl="1"/>
            <a:r>
              <a:rPr lang="en-GB" sz="2000"/>
              <a:t>Large excursion during reflood linked to oxidation of metallic melt</a:t>
            </a:r>
          </a:p>
          <a:p>
            <a:pPr lvl="2"/>
            <a:r>
              <a:rPr lang="en-GB" sz="1800"/>
              <a:t>broadly consistent with experimental results</a:t>
            </a:r>
          </a:p>
          <a:p>
            <a:pPr lvl="2"/>
            <a:r>
              <a:rPr lang="en-GB" sz="1800"/>
              <a:t>suppressed by higher temperature criterion for melt breakout (2500 K instead of 2200K)</a:t>
            </a:r>
          </a:p>
          <a:p>
            <a:pPr lvl="2"/>
            <a:r>
              <a:rPr lang="en-GB" sz="1800"/>
              <a:t>low temperature melt breakout may have occurred due to earlier oxygen starvation</a:t>
            </a:r>
            <a:endParaRPr lang="en-GB" sz="2000"/>
          </a:p>
          <a:p>
            <a:pPr lvl="1"/>
            <a:r>
              <a:rPr lang="en-GB" sz="2000"/>
              <a:t>New version still being assessed; analyses will continue</a:t>
            </a:r>
          </a:p>
          <a:p>
            <a:pPr lvl="2"/>
            <a:endParaRPr lang="en-GB" sz="2000"/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906588" y="188913"/>
            <a:ext cx="468153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Conclusions and forward plans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hteck 1"/>
          <p:cNvSpPr>
            <a:spLocks noChangeArrowheads="1"/>
          </p:cNvSpPr>
          <p:nvPr/>
        </p:nvSpPr>
        <p:spPr bwMode="auto">
          <a:xfrm>
            <a:off x="0" y="685800"/>
            <a:ext cx="9144000" cy="117316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144000" bIns="144000">
            <a:spAutoFit/>
          </a:bodyPr>
          <a:lstStyle/>
          <a:p>
            <a:pPr algn="ctr">
              <a:spcBef>
                <a:spcPct val="0"/>
              </a:spcBef>
            </a:pPr>
            <a:endParaRPr lang="en-US" sz="1200" b="1">
              <a:solidFill>
                <a:srgbClr val="606060"/>
              </a:solidFill>
              <a:ea typeface="ＭＳ Ｐゴシック" pitchFamily="-107" charset="-128"/>
            </a:endParaRPr>
          </a:p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606060"/>
                </a:solidFill>
                <a:ea typeface="ＭＳ Ｐゴシック" pitchFamily="-107" charset="-128"/>
              </a:rPr>
              <a:t>Thank you for your attention</a:t>
            </a:r>
          </a:p>
          <a:p>
            <a:pPr algn="ctr">
              <a:spcBef>
                <a:spcPct val="0"/>
              </a:spcBef>
            </a:pPr>
            <a:endParaRPr lang="en-US" sz="1800" b="1">
              <a:solidFill>
                <a:srgbClr val="606060"/>
              </a:solidFill>
              <a:ea typeface="ＭＳ Ｐゴシック" pitchFamily="-107" charset="-128"/>
            </a:endParaRPr>
          </a:p>
        </p:txBody>
      </p:sp>
      <p:sp>
        <p:nvSpPr>
          <p:cNvPr id="437251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2" name="Line 10"/>
          <p:cNvSpPr>
            <a:spLocks noChangeShapeType="1"/>
          </p:cNvSpPr>
          <p:nvPr/>
        </p:nvSpPr>
        <p:spPr bwMode="auto">
          <a:xfrm flipV="1">
            <a:off x="0" y="1844675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7504113" y="6688138"/>
            <a:ext cx="146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472112"/>
          </a:xfrm>
        </p:spPr>
        <p:txBody>
          <a:bodyPr/>
          <a:lstStyle/>
          <a:p>
            <a:pPr lvl="1"/>
            <a:r>
              <a:rPr lang="en-GB" sz="2400"/>
              <a:t>Previous analysis (presented CEG-SAM 2010) made with standard versions of SCDAP/RELAP5 and SCDAP/Sim</a:t>
            </a:r>
          </a:p>
          <a:p>
            <a:pPr lvl="2"/>
            <a:r>
              <a:rPr lang="en-GB" sz="2000"/>
              <a:t>neither code contains full model for air oxidation</a:t>
            </a:r>
          </a:p>
          <a:p>
            <a:pPr lvl="2"/>
            <a:r>
              <a:rPr lang="en-GB" sz="2000"/>
              <a:t>new SCDAP/Sim version (Mod3.5) includes</a:t>
            </a:r>
          </a:p>
          <a:p>
            <a:pPr lvl="3"/>
            <a:r>
              <a:rPr lang="en-GB" sz="2000"/>
              <a:t>PSI air oxidation kinetic model </a:t>
            </a:r>
          </a:p>
          <a:p>
            <a:pPr lvl="3"/>
            <a:r>
              <a:rPr lang="en-GB" sz="2000"/>
              <a:t>oxygen as an active species; nitrogen as a catalyst species</a:t>
            </a:r>
          </a:p>
          <a:p>
            <a:pPr lvl="3"/>
            <a:r>
              <a:rPr lang="en-GB" sz="2000"/>
              <a:t>now provides correct gas composition (for flow rate, heat transfer)</a:t>
            </a:r>
          </a:p>
          <a:p>
            <a:pPr lvl="3"/>
            <a:r>
              <a:rPr lang="en-GB" sz="2000"/>
              <a:t>treatment of melt oxidation</a:t>
            </a:r>
          </a:p>
          <a:p>
            <a:pPr lvl="1"/>
            <a:r>
              <a:rPr lang="en-GB" sz="2400"/>
              <a:t>Present analysis concentrates on SCDAP/Sim/Mod3.5 calculations</a:t>
            </a:r>
          </a:p>
          <a:p>
            <a:pPr lvl="1"/>
            <a:r>
              <a:rPr lang="en-GB" sz="2400"/>
              <a:t>Oxidation kinetics based on standard correlations (Cathcart-Pawel/Urbanic-Heidrick, Sokolov...) plus</a:t>
            </a:r>
          </a:p>
          <a:p>
            <a:pPr lvl="2"/>
            <a:r>
              <a:rPr lang="en-GB" sz="2000"/>
              <a:t>breakaway treated by imposing an upper limit on effective oxide thickness</a:t>
            </a:r>
          </a:p>
          <a:p>
            <a:pPr lvl="2"/>
            <a:r>
              <a:rPr lang="en-GB" sz="2000"/>
              <a:t>criterion based on temperature and oxidising medium</a:t>
            </a:r>
            <a:endParaRPr lang="en-GB" sz="2400"/>
          </a:p>
          <a:p>
            <a:pPr lvl="2"/>
            <a:endParaRPr lang="en-GB" sz="2000"/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835150" y="188913"/>
            <a:ext cx="48244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SCDAP/Sim modelling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34400" cy="5184775"/>
          </a:xfrm>
        </p:spPr>
        <p:txBody>
          <a:bodyPr/>
          <a:lstStyle/>
          <a:p>
            <a:pPr lvl="1"/>
            <a:r>
              <a:rPr lang="en-GB" sz="2000"/>
              <a:t>Define breakaway condition as an upper limit on effective oxide thickness</a:t>
            </a:r>
          </a:p>
          <a:p>
            <a:pPr lvl="2">
              <a:lnSpc>
                <a:spcPct val="120000"/>
              </a:lnSpc>
            </a:pPr>
            <a:r>
              <a:rPr lang="en-GB" sz="2000"/>
              <a:t>cladding oxidation rate/area: 	R = ρ</a:t>
            </a:r>
            <a:r>
              <a:rPr lang="en-GB" sz="2000" baseline="-25000"/>
              <a:t>Zr </a:t>
            </a:r>
            <a:r>
              <a:rPr lang="en-GB" sz="2000"/>
              <a:t>d(δ)/dt ~ A exp(-B/T) / δ,</a:t>
            </a:r>
            <a:r>
              <a:rPr lang="en-GB" sz="2000" baseline="-25000"/>
              <a:t>eff</a:t>
            </a:r>
          </a:p>
          <a:p>
            <a:pPr lvl="2">
              <a:lnSpc>
                <a:spcPct val="120000"/>
              </a:lnSpc>
            </a:pPr>
            <a:r>
              <a:rPr lang="en-GB" sz="2000"/>
              <a:t>where 			δ,</a:t>
            </a:r>
            <a:r>
              <a:rPr lang="en-GB" sz="2000" baseline="-25000"/>
              <a:t>eff</a:t>
            </a:r>
            <a:r>
              <a:rPr lang="en-GB" sz="2000"/>
              <a:t> = max (δ</a:t>
            </a:r>
            <a:r>
              <a:rPr lang="en-GB" sz="2000" baseline="-25000"/>
              <a:t>0</a:t>
            </a:r>
            <a:r>
              <a:rPr lang="en-GB" sz="2000"/>
              <a:t> , min ( δ, δ* ) )</a:t>
            </a:r>
          </a:p>
          <a:p>
            <a:pPr lvl="2">
              <a:lnSpc>
                <a:spcPct val="120000"/>
              </a:lnSpc>
            </a:pPr>
            <a:r>
              <a:rPr lang="en-GB" sz="2000"/>
              <a:t> 				δ</a:t>
            </a:r>
            <a:r>
              <a:rPr lang="en-GB" sz="2000" baseline="-25000"/>
              <a:t>0</a:t>
            </a:r>
            <a:r>
              <a:rPr lang="en-GB" sz="2000"/>
              <a:t> is some tiny minimum (&lt;&lt;&lt; δ* )</a:t>
            </a:r>
          </a:p>
          <a:p>
            <a:pPr lvl="2">
              <a:lnSpc>
                <a:spcPct val="120000"/>
              </a:lnSpc>
            </a:pPr>
            <a:r>
              <a:rPr lang="en-GB" sz="2000"/>
              <a:t>and 			δ = true oxide thickness</a:t>
            </a:r>
          </a:p>
          <a:p>
            <a:pPr lvl="1"/>
            <a:r>
              <a:rPr lang="en-GB" sz="2000"/>
              <a:t>Separate values of </a:t>
            </a:r>
            <a:r>
              <a:rPr lang="en-GB" sz="2000">
                <a:solidFill>
                  <a:srgbClr val="FF0000"/>
                </a:solidFill>
              </a:rPr>
              <a:t>δ*</a:t>
            </a:r>
            <a:r>
              <a:rPr lang="en-GB" sz="2000"/>
              <a:t> are defined for air and steam</a:t>
            </a:r>
          </a:p>
          <a:p>
            <a:pPr lvl="2"/>
            <a:r>
              <a:rPr lang="en-GB" sz="2000"/>
              <a:t>typically: </a:t>
            </a:r>
            <a:r>
              <a:rPr lang="en-GB" sz="2000">
                <a:solidFill>
                  <a:srgbClr val="FF0000"/>
                </a:solidFill>
              </a:rPr>
              <a:t>δ, δ*</a:t>
            </a:r>
            <a:r>
              <a:rPr lang="en-GB" sz="2000" baseline="-25000">
                <a:solidFill>
                  <a:srgbClr val="FF0000"/>
                </a:solidFill>
              </a:rPr>
              <a:t>air</a:t>
            </a:r>
            <a:r>
              <a:rPr lang="en-GB" sz="2000">
                <a:solidFill>
                  <a:srgbClr val="FF0000"/>
                </a:solidFill>
              </a:rPr>
              <a:t> &lt; δ*</a:t>
            </a:r>
            <a:r>
              <a:rPr lang="en-GB" sz="2000" baseline="-25000">
                <a:solidFill>
                  <a:srgbClr val="FF0000"/>
                </a:solidFill>
              </a:rPr>
              <a:t>steam  </a:t>
            </a:r>
            <a:r>
              <a:rPr lang="en-GB" sz="2000"/>
              <a:t>(i.e. breakaway possible in air, unlikely in steam)</a:t>
            </a:r>
          </a:p>
          <a:p>
            <a:pPr lvl="1"/>
            <a:r>
              <a:rPr lang="en-GB" sz="2000"/>
              <a:t>In general </a:t>
            </a:r>
            <a:r>
              <a:rPr lang="en-GB" sz="2000">
                <a:solidFill>
                  <a:srgbClr val="FF0000"/>
                </a:solidFill>
              </a:rPr>
              <a:t>δ*</a:t>
            </a:r>
            <a:r>
              <a:rPr lang="en-GB" sz="2000"/>
              <a:t> is a function of temperature, material and possibly other factors</a:t>
            </a:r>
          </a:p>
          <a:p>
            <a:pPr lvl="1"/>
            <a:r>
              <a:rPr lang="en-GB" sz="2000"/>
              <a:t>We also define a criterion for onset of breakaway </a:t>
            </a:r>
            <a:r>
              <a:rPr lang="en-GB" sz="2000">
                <a:solidFill>
                  <a:srgbClr val="FF0000"/>
                </a:solidFill>
              </a:rPr>
              <a:t>δ,</a:t>
            </a:r>
            <a:r>
              <a:rPr lang="en-GB" sz="2000" baseline="-25000">
                <a:solidFill>
                  <a:srgbClr val="FF0000"/>
                </a:solidFill>
              </a:rPr>
              <a:t>crit</a:t>
            </a:r>
            <a:r>
              <a:rPr lang="en-GB" sz="2000"/>
              <a:t> </a:t>
            </a:r>
            <a:r>
              <a:rPr lang="en-GB" sz="2000">
                <a:solidFill>
                  <a:srgbClr val="FF0000"/>
                </a:solidFill>
              </a:rPr>
              <a:t>( ≥ </a:t>
            </a:r>
            <a:r>
              <a:rPr lang="el-GR" sz="2000">
                <a:solidFill>
                  <a:srgbClr val="FF0000"/>
                </a:solidFill>
              </a:rPr>
              <a:t>δ</a:t>
            </a:r>
            <a:r>
              <a:rPr lang="de-CH" sz="2000">
                <a:solidFill>
                  <a:srgbClr val="FF0000"/>
                </a:solidFill>
              </a:rPr>
              <a:t>*)</a:t>
            </a:r>
            <a:r>
              <a:rPr lang="de-CH" sz="2000"/>
              <a:t> </a:t>
            </a:r>
            <a:r>
              <a:rPr lang="en-GB" sz="2000"/>
              <a:t>and timescale </a:t>
            </a:r>
            <a:r>
              <a:rPr lang="en-GB" sz="2000">
                <a:solidFill>
                  <a:srgbClr val="FF0000"/>
                </a:solidFill>
              </a:rPr>
              <a:t>τ</a:t>
            </a:r>
            <a:r>
              <a:rPr lang="en-GB" sz="2000"/>
              <a:t> over which the limit value </a:t>
            </a:r>
            <a:r>
              <a:rPr lang="el-GR" sz="2000">
                <a:solidFill>
                  <a:srgbClr val="FF0000"/>
                </a:solidFill>
              </a:rPr>
              <a:t>δ</a:t>
            </a:r>
            <a:r>
              <a:rPr lang="de-CH" sz="2000">
                <a:solidFill>
                  <a:srgbClr val="FF0000"/>
                </a:solidFill>
              </a:rPr>
              <a:t>*</a:t>
            </a:r>
            <a:r>
              <a:rPr lang="de-CH" sz="2000"/>
              <a:t> </a:t>
            </a:r>
            <a:r>
              <a:rPr lang="en-GB" sz="2000"/>
              <a:t>is applied</a:t>
            </a:r>
          </a:p>
          <a:p>
            <a:pPr lvl="1"/>
            <a:r>
              <a:rPr lang="de-CH" sz="2000"/>
              <a:t>Model </a:t>
            </a:r>
            <a:r>
              <a:rPr lang="en-GB" sz="2000"/>
              <a:t>parameters</a:t>
            </a:r>
            <a:r>
              <a:rPr lang="de-CH" sz="2000"/>
              <a:t> </a:t>
            </a:r>
            <a:r>
              <a:rPr lang="en-GB" sz="2000">
                <a:solidFill>
                  <a:srgbClr val="FF0000"/>
                </a:solidFill>
              </a:rPr>
              <a:t>δ,</a:t>
            </a:r>
            <a:r>
              <a:rPr lang="en-GB" sz="2000" baseline="-25000">
                <a:solidFill>
                  <a:srgbClr val="FF0000"/>
                </a:solidFill>
              </a:rPr>
              <a:t>crit</a:t>
            </a:r>
            <a:r>
              <a:rPr lang="en-GB" sz="2000">
                <a:solidFill>
                  <a:srgbClr val="FF0000"/>
                </a:solidFill>
              </a:rPr>
              <a:t>, </a:t>
            </a:r>
            <a:r>
              <a:rPr lang="de-CH" sz="2000">
                <a:solidFill>
                  <a:srgbClr val="FF0000"/>
                </a:solidFill>
              </a:rPr>
              <a:t> </a:t>
            </a:r>
            <a:r>
              <a:rPr lang="el-GR" sz="2000">
                <a:solidFill>
                  <a:srgbClr val="FF0000"/>
                </a:solidFill>
              </a:rPr>
              <a:t>δ</a:t>
            </a:r>
            <a:r>
              <a:rPr lang="de-CH" sz="2000">
                <a:solidFill>
                  <a:srgbClr val="FF0000"/>
                </a:solidFill>
              </a:rPr>
              <a:t>*,  </a:t>
            </a:r>
            <a:r>
              <a:rPr lang="en-GB" sz="2000">
                <a:solidFill>
                  <a:srgbClr val="FF0000"/>
                </a:solidFill>
              </a:rPr>
              <a:t>τ</a:t>
            </a:r>
            <a:r>
              <a:rPr lang="en-GB" sz="2000"/>
              <a:t> will be mostly based on results of recent and current separate-effects experiments</a:t>
            </a:r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1908175" y="188913"/>
            <a:ext cx="46085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/>
              <a:t>PSI oxidation model - 1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2124075" y="188913"/>
            <a:ext cx="46085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Outline of model concept - 2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1908175" y="188913"/>
            <a:ext cx="46799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/>
              <a:t>PSI oxidation model - 2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323850" y="836613"/>
            <a:ext cx="7796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C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</a:pPr>
            <a:endParaRPr lang="en-GB" sz="2400" b="1">
              <a:solidFill>
                <a:schemeClr val="accent2"/>
              </a:solidFill>
            </a:endParaRPr>
          </a:p>
        </p:txBody>
      </p:sp>
      <p:pic>
        <p:nvPicPr>
          <p:cNvPr id="466949" name="Picture 5" descr="fig3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4925"/>
            <a:ext cx="7993062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5867400" y="4076700"/>
            <a:ext cx="2611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continued parabolic if no </a:t>
            </a:r>
            <a:r>
              <a:rPr lang="el-GR" sz="1600" b="1"/>
              <a:t>δ</a:t>
            </a:r>
            <a:r>
              <a:rPr lang="de-CH" sz="1600" b="1"/>
              <a:t>,crit</a:t>
            </a:r>
            <a:endParaRPr lang="el-GR" sz="1600" b="1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>
                <a:solidFill>
                  <a:schemeClr val="accent2"/>
                </a:solidFill>
              </a:rPr>
              <a:t>Comparison with KIT thermal balance tests in O</a:t>
            </a:r>
            <a:r>
              <a:rPr lang="en-GB" sz="2000" baseline="-25000">
                <a:solidFill>
                  <a:schemeClr val="accent2"/>
                </a:solidFill>
              </a:rPr>
              <a:t>2</a:t>
            </a:r>
            <a:r>
              <a:rPr lang="en-GB" sz="2000">
                <a:solidFill>
                  <a:schemeClr val="accent2"/>
                </a:solidFill>
              </a:rPr>
              <a:t> and air (T = 800 ºC)</a:t>
            </a:r>
          </a:p>
        </p:txBody>
      </p:sp>
      <p:grpSp>
        <p:nvGrpSpPr>
          <p:cNvPr id="470019" name="Group 3"/>
          <p:cNvGrpSpPr>
            <a:grpSpLocks/>
          </p:cNvGrpSpPr>
          <p:nvPr/>
        </p:nvGrpSpPr>
        <p:grpSpPr bwMode="auto">
          <a:xfrm>
            <a:off x="179388" y="1412875"/>
            <a:ext cx="6911975" cy="4795838"/>
            <a:chOff x="567" y="917"/>
            <a:chExt cx="4354" cy="3021"/>
          </a:xfrm>
        </p:grpSpPr>
        <p:pic>
          <p:nvPicPr>
            <p:cNvPr id="470020" name="Picture 4" descr="p51103al-p45-0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7" b="958"/>
            <a:stretch>
              <a:fillRect/>
            </a:stretch>
          </p:blipFill>
          <p:spPr bwMode="auto">
            <a:xfrm>
              <a:off x="567" y="917"/>
              <a:ext cx="4354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0021" name="Text Box 5"/>
            <p:cNvSpPr txBox="1">
              <a:spLocks noChangeArrowheads="1"/>
            </p:cNvSpPr>
            <p:nvPr/>
          </p:nvSpPr>
          <p:spPr bwMode="auto">
            <a:xfrm>
              <a:off x="4241" y="1071"/>
              <a:ext cx="476" cy="2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200" b="1"/>
                <a:t>Air  alone</a:t>
              </a:r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r>
                <a:rPr lang="en-GB" sz="1200" b="1">
                  <a:solidFill>
                    <a:srgbClr val="009900"/>
                  </a:solidFill>
                </a:rPr>
                <a:t>193 s O2</a:t>
              </a:r>
            </a:p>
            <a:p>
              <a:pPr>
                <a:spcBef>
                  <a:spcPct val="20000"/>
                </a:spcBef>
              </a:pPr>
              <a:r>
                <a:rPr lang="en-GB" sz="1200" b="1">
                  <a:solidFill>
                    <a:srgbClr val="009900"/>
                  </a:solidFill>
                </a:rPr>
                <a:t>then air</a:t>
              </a:r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r>
                <a:rPr lang="en-GB" sz="1200" b="1">
                  <a:solidFill>
                    <a:srgbClr val="0000FF"/>
                  </a:solidFill>
                </a:rPr>
                <a:t>390 s O2 </a:t>
              </a:r>
            </a:p>
            <a:p>
              <a:pPr>
                <a:spcBef>
                  <a:spcPct val="20000"/>
                </a:spcBef>
              </a:pPr>
              <a:r>
                <a:rPr lang="en-GB" sz="1200" b="1">
                  <a:solidFill>
                    <a:srgbClr val="0000FF"/>
                  </a:solidFill>
                </a:rPr>
                <a:t>then air</a:t>
              </a:r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endParaRPr lang="en-GB" sz="1200" b="1"/>
            </a:p>
            <a:p>
              <a:pPr>
                <a:spcBef>
                  <a:spcPct val="20000"/>
                </a:spcBef>
              </a:pPr>
              <a:r>
                <a:rPr lang="en-GB" sz="1200" b="1">
                  <a:solidFill>
                    <a:srgbClr val="FF0000"/>
                  </a:solidFill>
                </a:rPr>
                <a:t>O2 alone</a:t>
              </a:r>
            </a:p>
          </p:txBody>
        </p:sp>
      </p:grp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1908175" y="188913"/>
            <a:ext cx="4916488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/>
              <a:t>PSI oxidation model - 3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50403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SCDAP/RELAP5 noding 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836613"/>
            <a:ext cx="3546475" cy="5549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/>
              <a:t>Same base model for SF2, SF3, SF4</a:t>
            </a:r>
          </a:p>
          <a:p>
            <a:pPr>
              <a:lnSpc>
                <a:spcPct val="100000"/>
              </a:lnSpc>
            </a:pPr>
            <a:r>
              <a:rPr lang="en-GB" sz="1800"/>
              <a:t>28 axial nodes for test section (lower, central and upper sections)</a:t>
            </a:r>
          </a:p>
          <a:p>
            <a:pPr>
              <a:lnSpc>
                <a:spcPct val="100000"/>
              </a:lnSpc>
            </a:pPr>
            <a:r>
              <a:rPr lang="en-GB" sz="1800"/>
              <a:t>Radial noding:  1/1/4 in lower/central/upper sections</a:t>
            </a:r>
          </a:p>
          <a:p>
            <a:pPr>
              <a:lnSpc>
                <a:spcPct val="100000"/>
              </a:lnSpc>
            </a:pPr>
            <a:r>
              <a:rPr lang="en-GB" sz="1800"/>
              <a:t>Heater: 14 Ta, 2x6 Mo, 2x1 brass</a:t>
            </a:r>
          </a:p>
          <a:p>
            <a:pPr>
              <a:lnSpc>
                <a:spcPct val="100000"/>
              </a:lnSpc>
            </a:pPr>
            <a:r>
              <a:rPr lang="en-GB" sz="1800"/>
              <a:t>Cooling jackets for central and upper sections</a:t>
            </a:r>
          </a:p>
          <a:p>
            <a:pPr>
              <a:lnSpc>
                <a:spcPct val="100000"/>
              </a:lnSpc>
            </a:pPr>
            <a:r>
              <a:rPr lang="en-GB" sz="1800"/>
              <a:t>Shroud/insulation for central bundle; dummy insulation applied in lower and upper sections (forced by SCDAP limitation)</a:t>
            </a:r>
          </a:p>
          <a:p>
            <a:pPr>
              <a:lnSpc>
                <a:spcPct val="100000"/>
              </a:lnSpc>
            </a:pPr>
            <a:r>
              <a:rPr lang="en-GB" sz="1800"/>
              <a:t>Except where stated, base model uses default or recommendations</a:t>
            </a:r>
          </a:p>
          <a:p>
            <a:pPr>
              <a:lnSpc>
                <a:spcPct val="100000"/>
              </a:lnSpc>
            </a:pPr>
            <a:r>
              <a:rPr lang="en-GB" sz="1800"/>
              <a:t>Same external resistance in base case models (8.5 mΩ/rod)</a:t>
            </a:r>
          </a:p>
        </p:txBody>
      </p:sp>
      <p:pic>
        <p:nvPicPr>
          <p:cNvPr id="439306" name="Picture 10" descr="noding_300810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765175"/>
            <a:ext cx="4378325" cy="562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Pre-oxidation (0 - 13886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- 2 g/s Ar;  3.5 g/s steam (start at 1716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power staged increase to 7900 W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Cooling phase (13886 - 16022 s)</a:t>
            </a:r>
          </a:p>
          <a:p>
            <a:pPr lvl="1">
              <a:lnSpc>
                <a:spcPct val="80000"/>
              </a:lnSpc>
              <a:buFont typeface="Times" pitchFamily="18" charset="0"/>
              <a:buNone/>
            </a:pPr>
            <a:r>
              <a:rPr lang="en-US" sz="1800"/>
              <a:t>	-  power reduced to 4000 W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Air ingress (16022 - 17511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</a:t>
            </a:r>
            <a:r>
              <a:rPr lang="en-US" sz="1800">
                <a:solidFill>
                  <a:srgbClr val="FF0000"/>
                </a:solidFill>
              </a:rPr>
              <a:t>0.48 g/s air (normal oxygen-nitrogen mixture)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- 2 g/s Ar continued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power increased to 6000 W during this phase, tripped at 17412 s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Reflood (17434 - 17908 s)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bottom injection: 80 g/s water (midway period at 40 g/s)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switch Ar injection to upper volume</a:t>
            </a:r>
            <a:endParaRPr lang="en-GB" sz="1800"/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1767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boundary conditions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Temperatures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Hydrogen generation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Oxide scale buildup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endParaRPr lang="en-GB" sz="2400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1767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preoxidation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Design">
  <a:themeElements>
    <a:clrScheme name="1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-Design">
  <a:themeElements>
    <a:clrScheme name="2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-Design">
  <a:themeElements>
    <a:clrScheme name="5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28436</TotalTime>
  <Words>837</Words>
  <Application>Microsoft Office PowerPoint</Application>
  <PresentationFormat>Bildschirmpräsentation (4:3)</PresentationFormat>
  <Paragraphs>173</Paragraphs>
  <Slides>24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24</vt:i4>
      </vt:variant>
    </vt:vector>
  </HeadingPairs>
  <TitlesOfParts>
    <vt:vector size="36" baseType="lpstr">
      <vt:lpstr>Times</vt:lpstr>
      <vt:lpstr>Arial Narrow</vt:lpstr>
      <vt:lpstr>ヒラギノ角ゴ Pro W3</vt:lpstr>
      <vt:lpstr>Arial</vt:lpstr>
      <vt:lpstr>Lucida Grande</vt:lpstr>
      <vt:lpstr>ＭＳ Ｐゴシック</vt:lpstr>
      <vt:lpstr>Times New Roman</vt:lpstr>
      <vt:lpstr>template</vt:lpstr>
      <vt:lpstr>1_Office-Design</vt:lpstr>
      <vt:lpstr>Office-Design</vt:lpstr>
      <vt:lpstr>2_Office-Design</vt:lpstr>
      <vt:lpstr>5_Office-Design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Comparison with KIT thermal balance tests in O2 and air (T = 800 ºC)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calculations for QUENCH-11</dc:title>
  <dc:creator>SACRE</dc:creator>
  <cp:lastModifiedBy>Peters, Ursula</cp:lastModifiedBy>
  <cp:revision>256</cp:revision>
  <cp:lastPrinted>2004-07-12T09:37:01Z</cp:lastPrinted>
  <dcterms:created xsi:type="dcterms:W3CDTF">2005-09-28T09:06:46Z</dcterms:created>
  <dcterms:modified xsi:type="dcterms:W3CDTF">2012-10-15T09:56:27Z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Post test analysis of PARAMETER-SF4</vt:lpwstr>
  </property>
</Properties>
</file>