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5" r:id="rId3"/>
    <p:sldId id="258" r:id="rId4"/>
    <p:sldId id="416" r:id="rId5"/>
    <p:sldId id="433" r:id="rId6"/>
    <p:sldId id="419" r:id="rId7"/>
    <p:sldId id="417" r:id="rId8"/>
    <p:sldId id="418" r:id="rId9"/>
    <p:sldId id="432" r:id="rId10"/>
    <p:sldId id="420" r:id="rId11"/>
    <p:sldId id="422" r:id="rId12"/>
    <p:sldId id="421" r:id="rId13"/>
    <p:sldId id="423" r:id="rId14"/>
    <p:sldId id="424" r:id="rId15"/>
    <p:sldId id="425" r:id="rId16"/>
    <p:sldId id="434" r:id="rId17"/>
    <p:sldId id="435" r:id="rId18"/>
    <p:sldId id="426" r:id="rId19"/>
    <p:sldId id="427" r:id="rId20"/>
    <p:sldId id="428" r:id="rId21"/>
    <p:sldId id="429" r:id="rId22"/>
    <p:sldId id="430" r:id="rId23"/>
    <p:sldId id="431" r:id="rId24"/>
    <p:sldId id="384" r:id="rId25"/>
    <p:sldId id="43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8A"/>
    <a:srgbClr val="000000"/>
    <a:srgbClr val="00808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7900" autoAdjust="0"/>
  </p:normalViewPr>
  <p:slideViewPr>
    <p:cSldViewPr>
      <p:cViewPr>
        <p:scale>
          <a:sx n="75" d="100"/>
          <a:sy n="75" d="100"/>
        </p:scale>
        <p:origin x="-152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1EB0AF-2702-4AC3-96D0-8B161A6F86F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26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56FA9D-BCCC-4312-9DCA-3DF5C93951D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09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87477-A349-4A5F-B772-3E5A0BAA931D}" type="slidenum">
              <a:rPr lang="ru-RU"/>
              <a:pPr/>
              <a:t>1</a:t>
            </a:fld>
            <a:endParaRPr lang="ru-RU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A0C24-C36A-47ED-BC80-19EFDB46F7D1}" type="slidenum">
              <a:rPr lang="ru-RU"/>
              <a:pPr/>
              <a:t>3</a:t>
            </a:fld>
            <a:endParaRPr lang="ru-RU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23A9B-B93D-4DDD-A95E-2E9A30566EBF}" type="slidenum">
              <a:rPr lang="ru-RU"/>
              <a:pPr/>
              <a:t>4</a:t>
            </a:fld>
            <a:endParaRPr lang="ru-RU"/>
          </a:p>
        </p:txBody>
      </p:sp>
      <p:sp>
        <p:nvSpPr>
          <p:cNvPr id="360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46A58-C48D-49E7-B49C-4B18ED385B60}" type="slidenum">
              <a:rPr lang="ru-RU"/>
              <a:pPr/>
              <a:t>8</a:t>
            </a:fld>
            <a:endParaRPr lang="ru-RU"/>
          </a:p>
        </p:txBody>
      </p:sp>
      <p:sp>
        <p:nvSpPr>
          <p:cNvPr id="363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9B9D5-7C5D-4CD7-B7E1-D1D010A5969B}" type="slidenum">
              <a:rPr lang="ru-RU"/>
              <a:pPr/>
              <a:t>9</a:t>
            </a:fld>
            <a:endParaRPr lang="ru-RU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AB949-D72B-4D72-8704-408E1E938891}" type="slidenum">
              <a:rPr lang="ru-RU"/>
              <a:pPr/>
              <a:t>10</a:t>
            </a:fld>
            <a:endParaRPr lang="ru-RU"/>
          </a:p>
        </p:txBody>
      </p:sp>
      <p:sp>
        <p:nvSpPr>
          <p:cNvPr id="366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5D45333-86E6-49BA-A004-BCD3A18C70A5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66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927FA-A768-47A0-8186-DC218EBFA2CC}" type="slidenum">
              <a:rPr lang="ru-RU"/>
              <a:pPr/>
              <a:t>15</a:t>
            </a:fld>
            <a:endParaRPr lang="ru-RU"/>
          </a:p>
        </p:txBody>
      </p:sp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C2CFA7F-EF60-42E9-B987-4BFA85872C90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372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92573-7886-491A-8B67-A9802B8413B2}" type="slidenum">
              <a:rPr lang="ru-RU"/>
              <a:pPr/>
              <a:t>24</a:t>
            </a:fld>
            <a:endParaRPr lang="ru-RU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166D1A-78F2-433F-968B-70EE00F345AD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3330-B2AF-4CA7-8967-E5CDBAC301C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8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363C1-BD00-43AC-845D-E6D23E72685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625F1C-9635-4FF5-849C-3DDFBFD3E96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4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C4F1DA-A826-4EA9-A0DB-B3302D13B8C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7E0F1-B1B6-4515-AA00-6D10E567705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93E5F-FEE4-4020-B3D6-CD7036BC04A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2583F-1931-42BA-825E-86BD525EC6E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2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B343-1EC1-42C0-8132-6324CD85E7A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D0B15-B041-4976-9476-2617BBF656C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D42DC-92B0-4F68-A79D-86BB15629C0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2370-5AFE-449D-9E68-9082CC74079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0A7F-4EE8-43F9-8F94-35722719583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3ABF662-990C-49F7-A8FA-7A0F68124F1A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69325" cy="2117725"/>
          </a:xfrm>
        </p:spPr>
        <p:txBody>
          <a:bodyPr/>
          <a:lstStyle/>
          <a:p>
            <a:r>
              <a:rPr lang="en-US" sz="3600"/>
              <a:t>ISTC project K-1265:</a:t>
            </a:r>
            <a:br>
              <a:rPr lang="en-US" sz="3600"/>
            </a:br>
            <a:r>
              <a:rPr lang="en-US" altLang="ja-JP" sz="2400" b="1">
                <a:ea typeface="MS PGothic" pitchFamily="34" charset="-128"/>
              </a:rPr>
              <a:t>Experimental study of core melt in-vessel retention</a:t>
            </a:r>
            <a:r>
              <a:rPr lang="ru-RU" altLang="ja-JP"/>
              <a:t> </a:t>
            </a:r>
            <a:r>
              <a:rPr lang="en-US" altLang="ja-JP">
                <a:ea typeface="MS PGothic" pitchFamily="34" charset="-128"/>
              </a:rPr>
              <a:t/>
            </a:r>
            <a:br>
              <a:rPr lang="en-US" altLang="ja-JP">
                <a:ea typeface="MS PGothic" pitchFamily="34" charset="-128"/>
              </a:rPr>
            </a:br>
            <a:r>
              <a:rPr lang="en-US" altLang="ja-JP" sz="2800" b="1">
                <a:ea typeface="MS PGothic" pitchFamily="34" charset="-128"/>
              </a:rPr>
              <a:t>IN-VEssel COrium Retention (INVECOR)</a:t>
            </a:r>
            <a:r>
              <a:rPr lang="ru-RU" altLang="ja-JP" sz="2800"/>
              <a:t> </a:t>
            </a:r>
            <a:r>
              <a:rPr lang="en-US" sz="2800" b="1"/>
              <a:t/>
            </a:r>
            <a:br>
              <a:rPr lang="en-US" sz="2800" b="1"/>
            </a:br>
            <a:endParaRPr lang="ru-RU" sz="1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329113"/>
            <a:ext cx="7559675" cy="16557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600"/>
              <a:t>Presented by Vladimir Zhdanov</a:t>
            </a:r>
          </a:p>
          <a:p>
            <a:pPr algn="l">
              <a:lnSpc>
                <a:spcPct val="80000"/>
              </a:lnSpc>
            </a:pPr>
            <a:r>
              <a:rPr lang="en-US" sz="1600"/>
              <a:t>IAE NNC RK</a:t>
            </a:r>
          </a:p>
          <a:p>
            <a:pPr algn="l">
              <a:lnSpc>
                <a:spcPct val="80000"/>
              </a:lnSpc>
            </a:pPr>
            <a:endParaRPr lang="en-GB" sz="1600" b="1"/>
          </a:p>
          <a:p>
            <a:pPr algn="l">
              <a:lnSpc>
                <a:spcPct val="80000"/>
              </a:lnSpc>
            </a:pPr>
            <a:r>
              <a:rPr lang="en-GB" sz="1600"/>
              <a:t>CEG-SAM 17</a:t>
            </a:r>
            <a:r>
              <a:rPr lang="en-GB" sz="1600" baseline="30000"/>
              <a:t>th</a:t>
            </a:r>
            <a:r>
              <a:rPr lang="en-GB" sz="1600"/>
              <a:t> Meeting,</a:t>
            </a:r>
          </a:p>
          <a:p>
            <a:pPr algn="l">
              <a:lnSpc>
                <a:spcPct val="80000"/>
              </a:lnSpc>
            </a:pPr>
            <a:r>
              <a:rPr lang="en-GB" sz="1600"/>
              <a:t>March, 29 – 31, 2010</a:t>
            </a:r>
          </a:p>
          <a:p>
            <a:pPr algn="l">
              <a:lnSpc>
                <a:spcPct val="80000"/>
              </a:lnSpc>
            </a:pPr>
            <a:r>
              <a:rPr lang="en-GB" sz="1600"/>
              <a:t>Madrid,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29AE-3C3D-47DE-9851-2897A9309A5C}" type="slidenum">
              <a:rPr lang="ru-RU"/>
              <a:pPr/>
              <a:t>10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B60F07-21AB-4F56-9DF1-5A7E56CD3804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6088" y="142875"/>
            <a:ext cx="8229600" cy="544513"/>
          </a:xfrm>
        </p:spPr>
        <p:txBody>
          <a:bodyPr/>
          <a:lstStyle/>
          <a:p>
            <a:pPr algn="ctr"/>
            <a:r>
              <a:rPr lang="en-US" sz="2400" b="1"/>
              <a:t>RPV models before tests</a:t>
            </a:r>
            <a:r>
              <a:rPr lang="ru-RU" sz="2400"/>
              <a:t> </a:t>
            </a:r>
          </a:p>
        </p:txBody>
      </p:sp>
      <p:pic>
        <p:nvPicPr>
          <p:cNvPr id="36557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333625"/>
            <a:ext cx="25241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917825"/>
            <a:ext cx="25463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46088" y="4999038"/>
          <a:ext cx="7959725" cy="1643062"/>
        </p:xfrm>
        <a:graphic>
          <a:graphicData uri="http://schemas.openxmlformats.org/drawingml/2006/table">
            <a:tbl>
              <a:tblPr/>
              <a:tblGrid>
                <a:gridCol w="795337"/>
                <a:gridCol w="671513"/>
                <a:gridCol w="701675"/>
                <a:gridCol w="731837"/>
                <a:gridCol w="1265238"/>
                <a:gridCol w="1265237"/>
                <a:gridCol w="1263650"/>
                <a:gridCol w="1265238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Material in electric melting furnace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Add corium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 RPV model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 in test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Corium in RPV model after test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ru-RU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 (Total)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60115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60115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INECOR-1/2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58980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58980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INECOR-1/3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5285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70015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47040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8485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69425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68928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8491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60017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58445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INECOR-1/4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8495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‑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55370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41" marR="40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Выноска 1 23"/>
          <p:cNvSpPr/>
          <p:nvPr/>
        </p:nvSpPr>
        <p:spPr>
          <a:xfrm>
            <a:off x="3257550" y="3502025"/>
            <a:ext cx="2336800" cy="255588"/>
          </a:xfrm>
          <a:prstGeom prst="borderCallout1">
            <a:avLst>
              <a:gd name="adj1" fmla="val 52290"/>
              <a:gd name="adj2" fmla="val -4241"/>
              <a:gd name="adj3" fmla="val 45420"/>
              <a:gd name="adj4" fmla="val -27280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/>
              <a:t>The tantalum screen</a:t>
            </a:r>
            <a:endParaRPr lang="ru-RU" sz="1200" dirty="0"/>
          </a:p>
        </p:txBody>
      </p:sp>
      <p:sp>
        <p:nvSpPr>
          <p:cNvPr id="25" name="Выноска 1 24"/>
          <p:cNvSpPr/>
          <p:nvPr/>
        </p:nvSpPr>
        <p:spPr>
          <a:xfrm>
            <a:off x="3257550" y="3867150"/>
            <a:ext cx="2336800" cy="255588"/>
          </a:xfrm>
          <a:prstGeom prst="borderCallout1">
            <a:avLst>
              <a:gd name="adj1" fmla="val 37384"/>
              <a:gd name="adj2" fmla="val -1171"/>
              <a:gd name="adj3" fmla="val -40293"/>
              <a:gd name="adj4" fmla="val -49586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>
                <a:solidFill>
                  <a:srgbClr val="FFFFFF"/>
                </a:solidFill>
                <a:latin typeface="Tahoma" charset="0"/>
              </a:rPr>
              <a:t>Steel screen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6" name="Выноска 1 25"/>
          <p:cNvSpPr/>
          <p:nvPr/>
        </p:nvSpPr>
        <p:spPr>
          <a:xfrm>
            <a:off x="7639050" y="4497388"/>
            <a:ext cx="1277938" cy="255587"/>
          </a:xfrm>
          <a:prstGeom prst="borderCallout1">
            <a:avLst>
              <a:gd name="adj1" fmla="val -22243"/>
              <a:gd name="adj2" fmla="val 54671"/>
              <a:gd name="adj3" fmla="val -204265"/>
              <a:gd name="adj4" fmla="val 8561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SS clad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8" name="Выноска 1 27"/>
          <p:cNvSpPr/>
          <p:nvPr/>
        </p:nvSpPr>
        <p:spPr>
          <a:xfrm>
            <a:off x="3257550" y="4268788"/>
            <a:ext cx="2336800" cy="255587"/>
          </a:xfrm>
          <a:prstGeom prst="borderCallout1">
            <a:avLst>
              <a:gd name="adj1" fmla="val 37384"/>
              <a:gd name="adj2" fmla="val -1171"/>
              <a:gd name="adj3" fmla="val 138587"/>
              <a:gd name="adj4" fmla="val -29475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>
                <a:solidFill>
                  <a:srgbClr val="FFFFFF"/>
                </a:solidFill>
                <a:latin typeface="Tahoma" charset="0"/>
              </a:rPr>
              <a:t>Graphite felt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5740400" y="4510088"/>
            <a:ext cx="1789113" cy="255587"/>
          </a:xfrm>
          <a:prstGeom prst="borderCallout1">
            <a:avLst>
              <a:gd name="adj1" fmla="val -22243"/>
              <a:gd name="adj2" fmla="val 54671"/>
              <a:gd name="adj3" fmla="val -267618"/>
              <a:gd name="adj4" fmla="val 84798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Solidified corium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2" name="Выноска 1 31"/>
          <p:cNvSpPr/>
          <p:nvPr/>
        </p:nvSpPr>
        <p:spPr>
          <a:xfrm>
            <a:off x="3257550" y="3027363"/>
            <a:ext cx="2300288" cy="365125"/>
          </a:xfrm>
          <a:prstGeom prst="borderCallout1">
            <a:avLst>
              <a:gd name="adj1" fmla="val 29930"/>
              <a:gd name="adj2" fmla="val -651"/>
              <a:gd name="adj3" fmla="val 76911"/>
              <a:gd name="adj4" fmla="val -20306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Thermal insulation (asbestos)</a:t>
            </a:r>
          </a:p>
        </p:txBody>
      </p:sp>
      <p:pic>
        <p:nvPicPr>
          <p:cNvPr id="365664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27075"/>
            <a:ext cx="254476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665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723900"/>
            <a:ext cx="25923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Выноска 1 29"/>
          <p:cNvSpPr/>
          <p:nvPr/>
        </p:nvSpPr>
        <p:spPr>
          <a:xfrm>
            <a:off x="6324600" y="1201738"/>
            <a:ext cx="2482850" cy="401637"/>
          </a:xfrm>
          <a:prstGeom prst="borderCallout1">
            <a:avLst>
              <a:gd name="adj1" fmla="val 29930"/>
              <a:gd name="adj2" fmla="val -651"/>
              <a:gd name="adj3" fmla="val 78453"/>
              <a:gd name="adj4" fmla="val -41840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Copper brackets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1" name="Выноска 1 30"/>
          <p:cNvSpPr/>
          <p:nvPr/>
        </p:nvSpPr>
        <p:spPr>
          <a:xfrm>
            <a:off x="6288088" y="1676400"/>
            <a:ext cx="2482850" cy="401638"/>
          </a:xfrm>
          <a:prstGeom prst="borderCallout1">
            <a:avLst>
              <a:gd name="adj1" fmla="val 29930"/>
              <a:gd name="adj2" fmla="val -651"/>
              <a:gd name="adj3" fmla="val 246830"/>
              <a:gd name="adj4" fmla="val -6715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Thermal insulation (glass cloth)</a:t>
            </a:r>
            <a:endParaRPr lang="ru-RU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7" name="Выноска 1 26"/>
          <p:cNvSpPr/>
          <p:nvPr/>
        </p:nvSpPr>
        <p:spPr>
          <a:xfrm>
            <a:off x="6324600" y="763588"/>
            <a:ext cx="2263775" cy="365125"/>
          </a:xfrm>
          <a:prstGeom prst="borderCallout1">
            <a:avLst>
              <a:gd name="adj1" fmla="val 29930"/>
              <a:gd name="adj2" fmla="val -651"/>
              <a:gd name="adj3" fmla="val 116041"/>
              <a:gd name="adj4" fmla="val -30825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Tahoma" charset="0"/>
              </a:rPr>
              <a:t>Thermal insulation (asbestos)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9B3-04F3-43F6-9329-6FB5B30E6703}" type="slidenum">
              <a:rPr lang="ru-RU"/>
              <a:pPr/>
              <a:t>11</a:t>
            </a:fld>
            <a:endParaRPr lang="ru-RU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algn="ctr"/>
            <a:r>
              <a:rPr lang="en-US" sz="2800" b="1"/>
              <a:t>Thermocouples placement in RPV model</a:t>
            </a:r>
            <a:endParaRPr lang="ru-RU" sz="2800" b="1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5876925"/>
            <a:ext cx="6119813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400"/>
              <a:t>Additional thermocouples have been installed for INVECOR-1.4 test between MDT.14 and MDT.24</a:t>
            </a:r>
            <a:endParaRPr lang="ru-RU" sz="1400"/>
          </a:p>
        </p:txBody>
      </p:sp>
      <p:pic>
        <p:nvPicPr>
          <p:cNvPr id="368745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550"/>
            <a:ext cx="550703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6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196975"/>
            <a:ext cx="438308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7FAF-7E21-4A4F-BB59-483B9A7BE48C}" type="slidenum">
              <a:rPr lang="ru-RU"/>
              <a:pPr/>
              <a:t>12</a:t>
            </a:fld>
            <a:endParaRPr lang="ru-RU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23900"/>
          </a:xfrm>
        </p:spPr>
        <p:txBody>
          <a:bodyPr/>
          <a:lstStyle/>
          <a:p>
            <a:pPr algn="ctr"/>
            <a:r>
              <a:rPr lang="en-US" sz="2800" b="1"/>
              <a:t>Diagrams of IVR modeling</a:t>
            </a:r>
            <a:endParaRPr lang="ru-RU" sz="2800" b="1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581525"/>
            <a:ext cx="4032250" cy="10080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INVECOR-2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Test duration – 50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Maximum temperature of RPV model – 1050 </a:t>
            </a:r>
            <a:r>
              <a:rPr lang="en-US" sz="1400">
                <a:sym typeface="Symbol" pitchFamily="18" charset="2"/>
              </a:rPr>
              <a:t></a:t>
            </a:r>
            <a:r>
              <a:rPr lang="en-US" sz="1400"/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Maximum plasmatrons power – 74 kW</a:t>
            </a:r>
            <a:endParaRPr lang="ru-RU" sz="1400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5958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319463"/>
            <a:ext cx="45926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4716463" y="1557338"/>
            <a:ext cx="392271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INVECOR-1.3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Test duration – 1 hour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Maximum temperature of RPV model – 820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Maximum plasmatrons power – 65 kW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179388" y="6092825"/>
            <a:ext cx="4032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i="1">
                <a:effectLst>
                  <a:outerShdw blurRad="38100" dist="38100" dir="2700000" algn="tl">
                    <a:srgbClr val="000000"/>
                  </a:outerShdw>
                </a:effectLst>
              </a:rPr>
              <a:t>Test duration time from melt discharging </a:t>
            </a:r>
            <a:br>
              <a:rPr lang="en-US" sz="14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400" i="1">
                <a:effectLst>
                  <a:outerShdw blurRad="38100" dist="38100" dir="2700000" algn="tl">
                    <a:srgbClr val="000000"/>
                  </a:outerShdw>
                </a:effectLst>
              </a:rPr>
              <a:t>to plasmatrons switching off</a:t>
            </a:r>
            <a:endParaRPr lang="ru-RU" sz="1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CE8E-4065-4580-ADEA-9C04C67A6640}" type="slidenum">
              <a:rPr lang="ru-RU"/>
              <a:pPr/>
              <a:t>13</a:t>
            </a:fld>
            <a:endParaRPr lang="ru-RU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pPr algn="ctr"/>
            <a:r>
              <a:rPr lang="en-US" sz="2800" b="1"/>
              <a:t>Diagrams of IVR modeling</a:t>
            </a:r>
            <a:endParaRPr lang="ru-RU" sz="2800" b="1"/>
          </a:p>
        </p:txBody>
      </p:sp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4053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04925"/>
            <a:ext cx="4638675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388" y="4976813"/>
            <a:ext cx="4032250" cy="8286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INVECOR-3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Test duration – 1 hour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Maximum temperature of RPV model – 1350 </a:t>
            </a:r>
            <a:r>
              <a:rPr lang="en-US" sz="1200">
                <a:sym typeface="Symbol" pitchFamily="18" charset="2"/>
              </a:rPr>
              <a:t></a:t>
            </a:r>
            <a:r>
              <a:rPr lang="en-US" sz="1200"/>
              <a:t>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Maximum plasmatrons power – 78 kW</a:t>
            </a:r>
            <a:endParaRPr lang="ru-RU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D05-889F-48D2-9AC7-2A9A24ADE3CD}" type="slidenum">
              <a:rPr lang="ru-RU"/>
              <a:pPr/>
              <a:t>14</a:t>
            </a:fld>
            <a:endParaRPr lang="ru-RU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pPr algn="ctr"/>
            <a:r>
              <a:rPr lang="en-US" sz="2800" b="1"/>
              <a:t>Diagrams of IVR modeling</a:t>
            </a:r>
            <a:endParaRPr lang="ru-RU" sz="2800" b="1"/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736725"/>
            <a:ext cx="448786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4704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1800" y="5300663"/>
            <a:ext cx="4032250" cy="8286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INVECOR-1.4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Test duration  </a:t>
            </a:r>
            <a:r>
              <a:rPr lang="en-US" sz="1200">
                <a:sym typeface="Symbol" pitchFamily="18" charset="2"/>
              </a:rPr>
              <a:t></a:t>
            </a:r>
            <a:r>
              <a:rPr lang="en-US" sz="1200"/>
              <a:t>2 hours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Maximum temperature of RPV model – 1400 </a:t>
            </a:r>
            <a:r>
              <a:rPr lang="en-US" sz="1200">
                <a:sym typeface="Symbol" pitchFamily="18" charset="2"/>
              </a:rPr>
              <a:t></a:t>
            </a:r>
            <a:r>
              <a:rPr lang="en-US" sz="1200"/>
              <a:t>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Maximum plasmatrons power – 75 kW</a:t>
            </a:r>
            <a:endParaRPr lang="ru-RU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F9-9727-4E65-A1BB-10E0593C9550}" type="slidenum">
              <a:rPr lang="ru-RU"/>
              <a:pPr/>
              <a:t>15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1B17C8C-73B8-4937-B261-9DFF59938BE0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15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6088" y="142875"/>
            <a:ext cx="8229600" cy="544513"/>
          </a:xfrm>
        </p:spPr>
        <p:txBody>
          <a:bodyPr/>
          <a:lstStyle/>
          <a:p>
            <a:pPr algn="ctr"/>
            <a:r>
              <a:rPr lang="en-US" sz="2400" b="1"/>
              <a:t>Corium placement in RPV model after tests</a:t>
            </a:r>
            <a:endParaRPr lang="ru-RU" sz="2400" b="1"/>
          </a:p>
        </p:txBody>
      </p:sp>
      <p:pic>
        <p:nvPicPr>
          <p:cNvPr id="3717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46150"/>
            <a:ext cx="29575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946150"/>
            <a:ext cx="29575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319463"/>
            <a:ext cx="29956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19463"/>
            <a:ext cx="3030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729288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130925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2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7658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3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6130925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130925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5" name="Прямоугольник 18"/>
          <p:cNvSpPr>
            <a:spLocks noChangeArrowheads="1"/>
          </p:cNvSpPr>
          <p:nvPr/>
        </p:nvSpPr>
        <p:spPr bwMode="auto">
          <a:xfrm>
            <a:off x="884238" y="5729288"/>
            <a:ext cx="6083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Fragmented material dropped from tantalum cone (during melt discharging)</a:t>
            </a:r>
          </a:p>
        </p:txBody>
      </p:sp>
      <p:sp>
        <p:nvSpPr>
          <p:cNvPr id="371726" name="Прямоугольник 19"/>
          <p:cNvSpPr>
            <a:spLocks noChangeArrowheads="1"/>
          </p:cNvSpPr>
          <p:nvPr/>
        </p:nvSpPr>
        <p:spPr bwMode="auto">
          <a:xfrm>
            <a:off x="6865938" y="5729288"/>
            <a:ext cx="1758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Fragmented debris bed</a:t>
            </a:r>
          </a:p>
        </p:txBody>
      </p:sp>
      <p:sp>
        <p:nvSpPr>
          <p:cNvPr id="371727" name="Прямоугольник 20"/>
          <p:cNvSpPr>
            <a:spLocks noChangeArrowheads="1"/>
          </p:cNvSpPr>
          <p:nvPr/>
        </p:nvSpPr>
        <p:spPr bwMode="auto">
          <a:xfrm>
            <a:off x="884238" y="6130925"/>
            <a:ext cx="1058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Corium ingot</a:t>
            </a:r>
          </a:p>
        </p:txBody>
      </p:sp>
      <p:sp>
        <p:nvSpPr>
          <p:cNvPr id="371728" name="Прямоугольник 21"/>
          <p:cNvSpPr>
            <a:spLocks noChangeArrowheads="1"/>
          </p:cNvSpPr>
          <p:nvPr/>
        </p:nvSpPr>
        <p:spPr bwMode="auto">
          <a:xfrm>
            <a:off x="2563813" y="6110288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Corium ingot containing stainless steel components</a:t>
            </a:r>
          </a:p>
        </p:txBody>
      </p:sp>
      <p:sp>
        <p:nvSpPr>
          <p:cNvPr id="371729" name="Прямоугольник 22"/>
          <p:cNvSpPr>
            <a:spLocks noChangeArrowheads="1"/>
          </p:cNvSpPr>
          <p:nvPr/>
        </p:nvSpPr>
        <p:spPr bwMode="auto">
          <a:xfrm>
            <a:off x="6835775" y="6094413"/>
            <a:ext cx="113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Adhered ingot</a:t>
            </a:r>
            <a:endParaRPr lang="ru-RU" sz="1200"/>
          </a:p>
        </p:txBody>
      </p:sp>
      <p:sp>
        <p:nvSpPr>
          <p:cNvPr id="371730" name="Прямоугольник 21"/>
          <p:cNvSpPr>
            <a:spLocks noChangeArrowheads="1"/>
          </p:cNvSpPr>
          <p:nvPr/>
        </p:nvSpPr>
        <p:spPr bwMode="auto">
          <a:xfrm>
            <a:off x="107950" y="6381750"/>
            <a:ext cx="7667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/>
              <a:t>Fraction of fragmented debris above corium ingot is higher at highest temperature in RPV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624-880C-427B-8D0F-1C95DB220771}" type="slidenum">
              <a:rPr lang="ru-RU"/>
              <a:pPr/>
              <a:t>16</a:t>
            </a:fld>
            <a:endParaRPr lang="ru-RU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23900"/>
          </a:xfrm>
        </p:spPr>
        <p:txBody>
          <a:bodyPr/>
          <a:lstStyle/>
          <a:p>
            <a:pPr algn="ctr"/>
            <a:r>
              <a:rPr lang="en-US" sz="2800" b="1"/>
              <a:t>Results of post-test calculation (1)</a:t>
            </a:r>
            <a:endParaRPr lang="ru-RU" sz="2800" b="1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3176588"/>
            <a:ext cx="6335713" cy="2889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200"/>
              <a:t>Test INVECOR-1.3: Temperature field in RPV model in 1 hour after melt discharging</a:t>
            </a:r>
            <a:endParaRPr lang="ru-RU" sz="1200"/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0463"/>
            <a:ext cx="65246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73463"/>
            <a:ext cx="6445250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2520950" y="5516563"/>
            <a:ext cx="63357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Test INVECOR-2: Temperature field in RPV model after plasmatrons switching off</a:t>
            </a:r>
            <a:endParaRPr lang="ru-RU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39CB-8D92-408C-AF02-F7F49311AE5B}" type="slidenum">
              <a:rPr lang="ru-RU"/>
              <a:pPr/>
              <a:t>17</a:t>
            </a:fld>
            <a:endParaRPr lang="ru-RU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algn="ctr"/>
            <a:r>
              <a:rPr lang="en-US" sz="2800" b="1"/>
              <a:t>Results of post-test calculation (1)</a:t>
            </a:r>
            <a:endParaRPr lang="ru-RU" sz="2800" b="1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341438"/>
            <a:ext cx="6416675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179388" y="3249613"/>
            <a:ext cx="63357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Test INVECOR-3: Temperature field in RPV model after plasmatrons switching off</a:t>
            </a:r>
            <a:endParaRPr lang="ru-RU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500438"/>
            <a:ext cx="65500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2339975" y="5553075"/>
            <a:ext cx="63357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Test INVECOR-1.4: Temperature field in RPV model after plasmatrons switching off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200" i="1">
                <a:effectLst>
                  <a:outerShdw blurRad="38100" dist="38100" dir="2700000" algn="tl">
                    <a:srgbClr val="000000"/>
                  </a:outerShdw>
                </a:effectLst>
              </a:rPr>
              <a:t>Note. Maximum measure temperature was in the central part of RPV model</a:t>
            </a:r>
            <a:endParaRPr lang="ru-RU" sz="12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2651-AD73-4C18-8691-05186160A3EA}" type="slidenum">
              <a:rPr lang="ru-RU"/>
              <a:pPr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9575" y="142875"/>
            <a:ext cx="8507413" cy="438150"/>
          </a:xfrm>
        </p:spPr>
        <p:txBody>
          <a:bodyPr/>
          <a:lstStyle/>
          <a:p>
            <a:pPr algn="ctr"/>
            <a:r>
              <a:rPr lang="en-US" sz="2400" b="1"/>
              <a:t>Post-test research after</a:t>
            </a:r>
            <a:r>
              <a:rPr lang="ru-RU" sz="2400" b="1"/>
              <a:t> </a:t>
            </a:r>
            <a:r>
              <a:rPr lang="en-US" sz="2400" b="1"/>
              <a:t>INVECOR-1/3 test</a:t>
            </a:r>
            <a:endParaRPr lang="ru-RU" sz="2400" b="1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BC10A30-113E-47BD-808A-A61D4F0135D6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18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37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37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763588"/>
            <a:ext cx="4410075" cy="2895600"/>
          </a:xfrm>
          <a:prstGeom prst="rect">
            <a:avLst/>
          </a:prstGeom>
          <a:noFill/>
          <a:ln w="222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73767" name="Группа 99"/>
          <p:cNvGrpSpPr>
            <a:grpSpLocks/>
          </p:cNvGrpSpPr>
          <p:nvPr/>
        </p:nvGrpSpPr>
        <p:grpSpPr bwMode="auto">
          <a:xfrm>
            <a:off x="142875" y="4005263"/>
            <a:ext cx="2879725" cy="2081212"/>
            <a:chOff x="190440" y="3794130"/>
            <a:chExt cx="2879725" cy="2081241"/>
          </a:xfrm>
        </p:grpSpPr>
        <p:grpSp>
          <p:nvGrpSpPr>
            <p:cNvPr id="373768" name="Группа 39"/>
            <p:cNvGrpSpPr>
              <a:grpSpLocks/>
            </p:cNvGrpSpPr>
            <p:nvPr/>
          </p:nvGrpSpPr>
          <p:grpSpPr bwMode="auto">
            <a:xfrm>
              <a:off x="190440" y="3794130"/>
              <a:ext cx="2879725" cy="1711325"/>
              <a:chOff x="409518" y="4049721"/>
              <a:chExt cx="2879725" cy="1711325"/>
            </a:xfrm>
          </p:grpSpPr>
          <p:pic>
            <p:nvPicPr>
              <p:cNvPr id="1028" name="Рисунок 8" descr="SA_6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518" y="4049721"/>
                <a:ext cx="2879725" cy="1711349"/>
              </a:xfrm>
              <a:prstGeom prst="rect">
                <a:avLst/>
              </a:prstGeom>
              <a:noFill/>
              <a:ln w="22225">
                <a:solidFill>
                  <a:srgbClr val="2B2BF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Овал 19"/>
              <p:cNvSpPr/>
              <p:nvPr/>
            </p:nvSpPr>
            <p:spPr>
              <a:xfrm>
                <a:off x="1760481" y="4232286"/>
                <a:ext cx="438150" cy="25559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796993" y="4670442"/>
                <a:ext cx="438150" cy="25559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235143" y="5108598"/>
                <a:ext cx="438150" cy="25559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4" name="Выноска 1 23"/>
            <p:cNvSpPr/>
            <p:nvPr/>
          </p:nvSpPr>
          <p:spPr>
            <a:xfrm>
              <a:off x="299978" y="5583267"/>
              <a:ext cx="511175" cy="292104"/>
            </a:xfrm>
            <a:prstGeom prst="borderCallout1">
              <a:avLst>
                <a:gd name="adj1" fmla="val -24615"/>
                <a:gd name="adj2" fmla="val 56714"/>
                <a:gd name="adj3" fmla="val -504093"/>
                <a:gd name="adj4" fmla="val 273683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S 1</a:t>
              </a: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25" name="Выноска 1 24"/>
            <p:cNvSpPr/>
            <p:nvPr/>
          </p:nvSpPr>
          <p:spPr>
            <a:xfrm>
              <a:off x="1322328" y="5583267"/>
              <a:ext cx="547687" cy="292104"/>
            </a:xfrm>
            <a:prstGeom prst="borderCallout1">
              <a:avLst>
                <a:gd name="adj1" fmla="val -19194"/>
                <a:gd name="adj2" fmla="val 48296"/>
                <a:gd name="adj3" fmla="val -345541"/>
                <a:gd name="adj4" fmla="val 82696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S2</a:t>
              </a: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26" name="Выноска 1 25"/>
            <p:cNvSpPr/>
            <p:nvPr/>
          </p:nvSpPr>
          <p:spPr>
            <a:xfrm>
              <a:off x="2344678" y="5583267"/>
              <a:ext cx="547687" cy="292104"/>
            </a:xfrm>
            <a:prstGeom prst="borderCallout1">
              <a:avLst>
                <a:gd name="adj1" fmla="val -31390"/>
                <a:gd name="adj2" fmla="val 36198"/>
                <a:gd name="adj3" fmla="val -199182"/>
                <a:gd name="adj4" fmla="val -18777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S3</a:t>
              </a:r>
              <a:endParaRPr lang="ru-RU" sz="1600">
                <a:solidFill>
                  <a:srgbClr val="FFFFFF"/>
                </a:solidFill>
              </a:endParaRPr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 rot="16200000" flipV="1">
            <a:off x="774701" y="3319462"/>
            <a:ext cx="1204912" cy="182563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>
            <a:off x="3659188" y="2881313"/>
            <a:ext cx="1533525" cy="83978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Выноска 1 53"/>
          <p:cNvSpPr/>
          <p:nvPr/>
        </p:nvSpPr>
        <p:spPr>
          <a:xfrm>
            <a:off x="847725" y="836613"/>
            <a:ext cx="547688" cy="292100"/>
          </a:xfrm>
          <a:prstGeom prst="borderCallout1">
            <a:avLst>
              <a:gd name="adj1" fmla="val 37722"/>
              <a:gd name="adj2" fmla="val 112588"/>
              <a:gd name="adj3" fmla="val 546148"/>
              <a:gd name="adj4" fmla="val 265023"/>
            </a:avLst>
          </a:prstGeom>
          <a:solidFill>
            <a:schemeClr val="tx1"/>
          </a:solidFill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</a:rPr>
              <a:t>F1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55" name="Выноска 1 54"/>
          <p:cNvSpPr/>
          <p:nvPr/>
        </p:nvSpPr>
        <p:spPr>
          <a:xfrm>
            <a:off x="1870075" y="836613"/>
            <a:ext cx="547688" cy="292100"/>
          </a:xfrm>
          <a:prstGeom prst="borderCallout1">
            <a:avLst>
              <a:gd name="adj1" fmla="val 62114"/>
              <a:gd name="adj2" fmla="val 113422"/>
              <a:gd name="adj3" fmla="val 542082"/>
              <a:gd name="adj4" fmla="val 380190"/>
            </a:avLst>
          </a:prstGeom>
          <a:solidFill>
            <a:schemeClr val="tx1"/>
          </a:solidFill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</a:rPr>
              <a:t>F</a:t>
            </a:r>
            <a:r>
              <a:rPr lang="ru-RU" sz="160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73780" name="Группа 82"/>
          <p:cNvGrpSpPr>
            <a:grpSpLocks/>
          </p:cNvGrpSpPr>
          <p:nvPr/>
        </p:nvGrpSpPr>
        <p:grpSpPr bwMode="auto">
          <a:xfrm>
            <a:off x="4937125" y="800100"/>
            <a:ext cx="1582738" cy="2303463"/>
            <a:chOff x="5010156" y="1968480"/>
            <a:chExt cx="1583093" cy="2303465"/>
          </a:xfrm>
        </p:grpSpPr>
        <p:pic>
          <p:nvPicPr>
            <p:cNvPr id="45" name="Рисунок 44" descr="шлиф 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6" y="1968480"/>
              <a:ext cx="1583093" cy="2303465"/>
            </a:xfrm>
            <a:prstGeom prst="rect">
              <a:avLst/>
            </a:prstGeom>
            <a:noFill/>
            <a:ln w="19050">
              <a:solidFill>
                <a:srgbClr val="2B2B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 rot="17800227">
              <a:off x="5590639" y="3410699"/>
              <a:ext cx="1089026" cy="246117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3783" name="Выноска 1 57"/>
          <p:cNvSpPr>
            <a:spLocks/>
          </p:cNvSpPr>
          <p:nvPr/>
        </p:nvSpPr>
        <p:spPr bwMode="auto">
          <a:xfrm>
            <a:off x="6067425" y="2744788"/>
            <a:ext cx="503238" cy="292100"/>
          </a:xfrm>
          <a:prstGeom prst="borderCallout1">
            <a:avLst>
              <a:gd name="adj1" fmla="val 39130"/>
              <a:gd name="adj2" fmla="val -15144"/>
              <a:gd name="adj3" fmla="val -19565"/>
              <a:gd name="adj4" fmla="val -36593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 4</a:t>
            </a:r>
          </a:p>
        </p:txBody>
      </p:sp>
      <p:sp>
        <p:nvSpPr>
          <p:cNvPr id="3737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3785" name="Rectangle 33"/>
          <p:cNvSpPr>
            <a:spLocks noChangeArrowheads="1"/>
          </p:cNvSpPr>
          <p:nvPr/>
        </p:nvSpPr>
        <p:spPr bwMode="auto">
          <a:xfrm>
            <a:off x="0" y="1762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373786" name="Group 25"/>
          <p:cNvGrpSpPr>
            <a:grpSpLocks/>
          </p:cNvGrpSpPr>
          <p:nvPr/>
        </p:nvGrpSpPr>
        <p:grpSpPr bwMode="auto">
          <a:xfrm>
            <a:off x="6762750" y="765175"/>
            <a:ext cx="2154238" cy="1716088"/>
            <a:chOff x="689" y="3797"/>
            <a:chExt cx="3040" cy="2280"/>
          </a:xfrm>
        </p:grpSpPr>
        <p:pic>
          <p:nvPicPr>
            <p:cNvPr id="373787" name="Picture 32" descr="Шлиф_04(x20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" y="3797"/>
              <a:ext cx="304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3788" name="Group 26"/>
            <p:cNvGrpSpPr>
              <a:grpSpLocks/>
            </p:cNvGrpSpPr>
            <p:nvPr/>
          </p:nvGrpSpPr>
          <p:grpSpPr bwMode="auto">
            <a:xfrm>
              <a:off x="760" y="5584"/>
              <a:ext cx="1020" cy="404"/>
              <a:chOff x="3962" y="1994"/>
              <a:chExt cx="1020" cy="404"/>
            </a:xfrm>
          </p:grpSpPr>
          <p:grpSp>
            <p:nvGrpSpPr>
              <p:cNvPr id="373789" name="Group 28"/>
              <p:cNvGrpSpPr>
                <a:grpSpLocks noChangeAspect="1"/>
              </p:cNvGrpSpPr>
              <p:nvPr/>
            </p:nvGrpSpPr>
            <p:grpSpPr bwMode="auto">
              <a:xfrm>
                <a:off x="3962" y="2257"/>
                <a:ext cx="1020" cy="141"/>
                <a:chOff x="1259" y="9054"/>
                <a:chExt cx="5225" cy="720"/>
              </a:xfrm>
            </p:grpSpPr>
            <p:sp>
              <p:nvSpPr>
                <p:cNvPr id="373790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62" y="9414"/>
                  <a:ext cx="5220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379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6482" y="9054"/>
                  <a:ext cx="2" cy="72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3792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259" y="9054"/>
                  <a:ext cx="2" cy="72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379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000" y="1994"/>
                <a:ext cx="93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/>
                <a:r>
                  <a:rPr lang="ru-RU" sz="900" b="1">
                    <a:solidFill>
                      <a:srgbClr val="000000"/>
                    </a:solidFill>
                    <a:latin typeface="Tahoma" charset="0"/>
                    <a:cs typeface="Times New Roman" pitchFamily="18" charset="0"/>
                  </a:rPr>
                  <a:t>200 </a:t>
                </a:r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900" b="1">
                    <a:solidFill>
                      <a:srgbClr val="000000"/>
                    </a:solidFill>
                    <a:latin typeface="Tahoma" charset="0"/>
                    <a:cs typeface="Times New Roman" pitchFamily="18" charset="0"/>
                  </a:rPr>
                  <a:t>m</a:t>
                </a:r>
                <a:endPara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37379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73795" name="Group 35"/>
          <p:cNvGrpSpPr>
            <a:grpSpLocks/>
          </p:cNvGrpSpPr>
          <p:nvPr/>
        </p:nvGrpSpPr>
        <p:grpSpPr bwMode="auto">
          <a:xfrm>
            <a:off x="6762750" y="2698750"/>
            <a:ext cx="2190750" cy="1679575"/>
            <a:chOff x="4838" y="3825"/>
            <a:chExt cx="3020" cy="2260"/>
          </a:xfrm>
        </p:grpSpPr>
        <p:pic>
          <p:nvPicPr>
            <p:cNvPr id="373796" name="Picture 42" descr="Шлиф_04(x4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3825"/>
              <a:ext cx="3020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3797" name="Group 36"/>
            <p:cNvGrpSpPr>
              <a:grpSpLocks/>
            </p:cNvGrpSpPr>
            <p:nvPr/>
          </p:nvGrpSpPr>
          <p:grpSpPr bwMode="auto">
            <a:xfrm>
              <a:off x="5001" y="5584"/>
              <a:ext cx="1020" cy="404"/>
              <a:chOff x="3962" y="1994"/>
              <a:chExt cx="1020" cy="404"/>
            </a:xfrm>
          </p:grpSpPr>
          <p:grpSp>
            <p:nvGrpSpPr>
              <p:cNvPr id="373798" name="Group 38"/>
              <p:cNvGrpSpPr>
                <a:grpSpLocks noChangeAspect="1"/>
              </p:cNvGrpSpPr>
              <p:nvPr/>
            </p:nvGrpSpPr>
            <p:grpSpPr bwMode="auto">
              <a:xfrm>
                <a:off x="3962" y="2257"/>
                <a:ext cx="1020" cy="141"/>
                <a:chOff x="1259" y="9054"/>
                <a:chExt cx="5225" cy="720"/>
              </a:xfrm>
            </p:grpSpPr>
            <p:sp>
              <p:nvSpPr>
                <p:cNvPr id="373799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1262" y="9414"/>
                  <a:ext cx="5220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380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6482" y="9054"/>
                  <a:ext cx="2" cy="72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3801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1259" y="9054"/>
                  <a:ext cx="2" cy="72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3802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4000" y="1994"/>
                <a:ext cx="930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/>
                <a:r>
                  <a:rPr lang="ru-RU" sz="1000" b="1">
                    <a:solidFill>
                      <a:srgbClr val="000000"/>
                    </a:solidFill>
                    <a:latin typeface="Tahoma" charset="0"/>
                    <a:cs typeface="Times New Roman" pitchFamily="18" charset="0"/>
                  </a:rPr>
                  <a:t>100 </a:t>
                </a:r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1000" b="1">
                    <a:solidFill>
                      <a:srgbClr val="000000"/>
                    </a:solidFill>
                    <a:latin typeface="Tahoma" charset="0"/>
                    <a:cs typeface="Times New Roman" pitchFamily="18" charset="0"/>
                  </a:rPr>
                  <a:t>m</a:t>
                </a:r>
                <a:endParaRPr lang="en-US" sz="1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cxnSp>
        <p:nvCxnSpPr>
          <p:cNvPr id="84" name="Прямая со стрелкой 83"/>
          <p:cNvCxnSpPr>
            <a:stCxn id="1056" idx="1"/>
          </p:cNvCxnSpPr>
          <p:nvPr/>
        </p:nvCxnSpPr>
        <p:spPr>
          <a:xfrm rot="10800000">
            <a:off x="5813425" y="1603375"/>
            <a:ext cx="949325" cy="904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3804" name="Группа 40"/>
          <p:cNvGrpSpPr>
            <a:grpSpLocks/>
          </p:cNvGrpSpPr>
          <p:nvPr/>
        </p:nvGrpSpPr>
        <p:grpSpPr bwMode="auto">
          <a:xfrm>
            <a:off x="4937125" y="3282950"/>
            <a:ext cx="1606550" cy="1168400"/>
            <a:chOff x="5229234" y="4013208"/>
            <a:chExt cx="1606550" cy="1168400"/>
          </a:xfrm>
        </p:grpSpPr>
        <p:pic>
          <p:nvPicPr>
            <p:cNvPr id="1027" name="Рисунок 9" descr="SA_4  под плазматроном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34" y="4013208"/>
              <a:ext cx="1606550" cy="1168400"/>
            </a:xfrm>
            <a:prstGeom prst="rect">
              <a:avLst/>
            </a:prstGeom>
            <a:noFill/>
            <a:ln w="22225">
              <a:solidFill>
                <a:srgbClr val="2B2B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Овал 36"/>
            <p:cNvSpPr/>
            <p:nvPr/>
          </p:nvSpPr>
          <p:spPr>
            <a:xfrm>
              <a:off x="5849947" y="4122746"/>
              <a:ext cx="438150" cy="255587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849947" y="4560896"/>
              <a:ext cx="438150" cy="255587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" name="Выноска 1 91"/>
          <p:cNvSpPr/>
          <p:nvPr/>
        </p:nvSpPr>
        <p:spPr>
          <a:xfrm>
            <a:off x="4206875" y="3684588"/>
            <a:ext cx="547688" cy="292100"/>
          </a:xfrm>
          <a:prstGeom prst="borderCallout1">
            <a:avLst>
              <a:gd name="adj1" fmla="val 37722"/>
              <a:gd name="adj2" fmla="val 117680"/>
              <a:gd name="adj3" fmla="val -44697"/>
              <a:gd name="adj4" fmla="val 266996"/>
            </a:avLst>
          </a:prstGeom>
          <a:noFill/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S5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3" name="Выноска 1 92"/>
          <p:cNvSpPr/>
          <p:nvPr/>
        </p:nvSpPr>
        <p:spPr>
          <a:xfrm>
            <a:off x="4206875" y="4086225"/>
            <a:ext cx="547688" cy="292100"/>
          </a:xfrm>
          <a:prstGeom prst="borderCallout1">
            <a:avLst>
              <a:gd name="adj1" fmla="val 37722"/>
              <a:gd name="adj2" fmla="val 117680"/>
              <a:gd name="adj3" fmla="val -36567"/>
              <a:gd name="adj4" fmla="val 269164"/>
            </a:avLst>
          </a:prstGeom>
          <a:noFill/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S6</a:t>
            </a:r>
            <a:endParaRPr lang="ru-RU" sz="1600">
              <a:solidFill>
                <a:srgbClr val="FFFFFF"/>
              </a:solidFill>
            </a:endParaRPr>
          </a:p>
        </p:txBody>
      </p:sp>
      <p:cxnSp>
        <p:nvCxnSpPr>
          <p:cNvPr id="373810" name="Прямая со стрелкой 95"/>
          <p:cNvCxnSpPr>
            <a:cxnSpLocks noChangeShapeType="1"/>
          </p:cNvCxnSpPr>
          <p:nvPr/>
        </p:nvCxnSpPr>
        <p:spPr bwMode="auto">
          <a:xfrm flipV="1">
            <a:off x="7858125" y="1749425"/>
            <a:ext cx="109538" cy="949325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279" name="Group 135"/>
          <p:cNvGraphicFramePr>
            <a:graphicFrameLocks noGrp="1"/>
          </p:cNvGraphicFramePr>
          <p:nvPr/>
        </p:nvGraphicFramePr>
        <p:xfrm>
          <a:off x="3311525" y="4545013"/>
          <a:ext cx="5183188" cy="1808162"/>
        </p:xfrm>
        <a:graphic>
          <a:graphicData uri="http://schemas.openxmlformats.org/drawingml/2006/table">
            <a:tbl>
              <a:tblPr/>
              <a:tblGrid>
                <a:gridCol w="576263"/>
                <a:gridCol w="2628900"/>
                <a:gridCol w="647700"/>
                <a:gridCol w="720725"/>
                <a:gridCol w="609600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Phase composition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Element composition, wt.%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U/Zr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α-Zr(O); ZrO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MKL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Zr(O,N,С)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(Zr,U)O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31,6%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68,4%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2,17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α-Zr(O); (Zr,U)O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ZrO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MKL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34,0%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66,0%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1,94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31,6%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68,4%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2,16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30,3%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69,7%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2,30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31,7%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68,3%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2,16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31,2%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68,8%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2,20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32,4%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67,6%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2,08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α-Zr(O); α-(U,Zr)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31,2%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68,8%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2,20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51" marR="49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 rot="10800000" flipV="1">
            <a:off x="3951288" y="2005013"/>
            <a:ext cx="1350962" cy="657225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2921-8C1E-48D1-94B6-AD7A2EF2897E}" type="slidenum">
              <a:rPr lang="ru-RU"/>
              <a:pPr/>
              <a:t>19</a:t>
            </a:fld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FD46D8E-BB92-4F00-AFC7-76B5352E3C67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19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3525" y="179388"/>
            <a:ext cx="8737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Post-test research after</a:t>
            </a:r>
            <a:r>
              <a:rPr lang="ru-RU" b="1"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INVECOR-2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(1)</a:t>
            </a:r>
          </a:p>
        </p:txBody>
      </p:sp>
      <p:sp>
        <p:nvSpPr>
          <p:cNvPr id="37478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478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74790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946150"/>
            <a:ext cx="4486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91" name="Выноска 1 44"/>
          <p:cNvSpPr>
            <a:spLocks/>
          </p:cNvSpPr>
          <p:nvPr/>
        </p:nvSpPr>
        <p:spPr bwMode="auto">
          <a:xfrm>
            <a:off x="3705225" y="995363"/>
            <a:ext cx="547688" cy="292100"/>
          </a:xfrm>
          <a:prstGeom prst="borderCallout1">
            <a:avLst>
              <a:gd name="adj1" fmla="val 39130"/>
              <a:gd name="adj2" fmla="val -13912"/>
              <a:gd name="adj3" fmla="val 389676"/>
              <a:gd name="adj4" fmla="val -240000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1</a:t>
            </a:r>
            <a:endParaRPr lang="ru-RU" sz="1600" b="1">
              <a:solidFill>
                <a:srgbClr val="000000"/>
              </a:solidFill>
            </a:endParaRPr>
          </a:p>
        </p:txBody>
      </p:sp>
      <p:cxnSp>
        <p:nvCxnSpPr>
          <p:cNvPr id="374792" name="Прямая со стрелкой 46"/>
          <p:cNvCxnSpPr>
            <a:cxnSpLocks noChangeShapeType="1"/>
          </p:cNvCxnSpPr>
          <p:nvPr/>
        </p:nvCxnSpPr>
        <p:spPr bwMode="auto">
          <a:xfrm flipH="1">
            <a:off x="2411413" y="2671763"/>
            <a:ext cx="3024187" cy="109537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Выноска 1 50"/>
          <p:cNvSpPr/>
          <p:nvPr/>
        </p:nvSpPr>
        <p:spPr>
          <a:xfrm>
            <a:off x="227013" y="3538538"/>
            <a:ext cx="547687" cy="292100"/>
          </a:xfrm>
          <a:prstGeom prst="borderCallout1">
            <a:avLst>
              <a:gd name="adj1" fmla="val -19194"/>
              <a:gd name="adj2" fmla="val 86067"/>
              <a:gd name="adj3" fmla="val -150396"/>
              <a:gd name="adj4" fmla="val 191542"/>
            </a:avLst>
          </a:prstGeom>
          <a:noFill/>
          <a:ln w="22225">
            <a:solidFill>
              <a:schemeClr val="bg1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161616"/>
                </a:solidFill>
              </a:rPr>
              <a:t>S</a:t>
            </a:r>
            <a:r>
              <a:rPr lang="ru-RU" sz="1600" b="1">
                <a:solidFill>
                  <a:srgbClr val="161616"/>
                </a:solidFill>
              </a:rPr>
              <a:t> </a:t>
            </a:r>
            <a:r>
              <a:rPr lang="en-US" sz="1600" b="1">
                <a:solidFill>
                  <a:srgbClr val="161616"/>
                </a:solidFill>
              </a:rPr>
              <a:t>3</a:t>
            </a:r>
            <a:endParaRPr lang="ru-RU" sz="1600" b="1">
              <a:solidFill>
                <a:srgbClr val="161616"/>
              </a:solidFill>
            </a:endParaRPr>
          </a:p>
        </p:txBody>
      </p:sp>
      <p:grpSp>
        <p:nvGrpSpPr>
          <p:cNvPr id="374794" name="Group 48"/>
          <p:cNvGrpSpPr>
            <a:grpSpLocks/>
          </p:cNvGrpSpPr>
          <p:nvPr/>
        </p:nvGrpSpPr>
        <p:grpSpPr bwMode="auto">
          <a:xfrm>
            <a:off x="5435600" y="985838"/>
            <a:ext cx="3541713" cy="3668712"/>
            <a:chOff x="3156" y="573"/>
            <a:chExt cx="2231" cy="2311"/>
          </a:xfrm>
        </p:grpSpPr>
        <p:pic>
          <p:nvPicPr>
            <p:cNvPr id="374795" name="Рисунок 28" descr="inv2 центр слит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" y="573"/>
              <a:ext cx="1840" cy="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Выноска 1 38"/>
            <p:cNvSpPr/>
            <p:nvPr/>
          </p:nvSpPr>
          <p:spPr>
            <a:xfrm>
              <a:off x="5042" y="665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231756"/>
                <a:gd name="adj4" fmla="val -337509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 1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3662" y="1010"/>
              <a:ext cx="276" cy="16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547" y="1838"/>
              <a:ext cx="276" cy="16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524" y="1263"/>
              <a:ext cx="276" cy="16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662" y="1562"/>
              <a:ext cx="276" cy="16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6" y="2183"/>
              <a:ext cx="276" cy="16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 rot="20841863">
              <a:off x="4158" y="2527"/>
              <a:ext cx="430" cy="163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 rot="21263003">
              <a:off x="3917" y="2749"/>
              <a:ext cx="759" cy="69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Выноска 1 64"/>
            <p:cNvSpPr/>
            <p:nvPr/>
          </p:nvSpPr>
          <p:spPr>
            <a:xfrm>
              <a:off x="5042" y="941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223625"/>
                <a:gd name="adj4" fmla="val -374369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 2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4805" name="Выноска 1 65"/>
            <p:cNvSpPr>
              <a:spLocks/>
            </p:cNvSpPr>
            <p:nvPr/>
          </p:nvSpPr>
          <p:spPr bwMode="auto">
            <a:xfrm>
              <a:off x="5041" y="1191"/>
              <a:ext cx="345" cy="184"/>
            </a:xfrm>
            <a:prstGeom prst="borderCallout1">
              <a:avLst>
                <a:gd name="adj1" fmla="val 39130"/>
                <a:gd name="adj2" fmla="val -13912"/>
                <a:gd name="adj3" fmla="val 248912"/>
                <a:gd name="adj4" fmla="val -342898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S 4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67" name="Выноска 1 66"/>
            <p:cNvSpPr/>
            <p:nvPr/>
          </p:nvSpPr>
          <p:spPr>
            <a:xfrm>
              <a:off x="5042" y="1470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248018"/>
                <a:gd name="adj4" fmla="val -370033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 5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68" name="Выноска 1 67"/>
            <p:cNvSpPr/>
            <p:nvPr/>
          </p:nvSpPr>
          <p:spPr>
            <a:xfrm>
              <a:off x="5042" y="1769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268345"/>
                <a:gd name="adj4" fmla="val -346182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 6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69" name="Выноска 1 68"/>
            <p:cNvSpPr/>
            <p:nvPr/>
          </p:nvSpPr>
          <p:spPr>
            <a:xfrm>
              <a:off x="5042" y="2252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170773"/>
                <a:gd name="adj4" fmla="val -148872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</a:t>
              </a:r>
              <a:r>
                <a:rPr lang="ru-RU" sz="1600" b="1">
                  <a:solidFill>
                    <a:srgbClr val="FFFFFF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7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70" name="Выноска 1 69"/>
            <p:cNvSpPr/>
            <p:nvPr/>
          </p:nvSpPr>
          <p:spPr>
            <a:xfrm>
              <a:off x="5042" y="2597"/>
              <a:ext cx="345" cy="184"/>
            </a:xfrm>
            <a:prstGeom prst="borderCallout1">
              <a:avLst>
                <a:gd name="adj1" fmla="val 53985"/>
                <a:gd name="adj2" fmla="val -15839"/>
                <a:gd name="adj3" fmla="val 97597"/>
                <a:gd name="adj4" fmla="val -177059"/>
              </a:avLst>
            </a:prstGeom>
            <a:noFill/>
            <a:ln w="22225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S</a:t>
              </a:r>
              <a:r>
                <a:rPr lang="ru-RU" sz="1600" b="1">
                  <a:solidFill>
                    <a:srgbClr val="FFFFFF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8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</p:grpSp>
      <p:sp>
        <p:nvSpPr>
          <p:cNvPr id="374810" name="Выноска 1 44"/>
          <p:cNvSpPr>
            <a:spLocks/>
          </p:cNvSpPr>
          <p:nvPr/>
        </p:nvSpPr>
        <p:spPr bwMode="auto">
          <a:xfrm>
            <a:off x="3702050" y="1443038"/>
            <a:ext cx="547688" cy="292100"/>
          </a:xfrm>
          <a:prstGeom prst="borderCallout1">
            <a:avLst>
              <a:gd name="adj1" fmla="val 39130"/>
              <a:gd name="adj2" fmla="val -13912"/>
              <a:gd name="adj3" fmla="val 317935"/>
              <a:gd name="adj4" fmla="val -252176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2</a:t>
            </a:r>
          </a:p>
        </p:txBody>
      </p:sp>
      <p:pic>
        <p:nvPicPr>
          <p:cNvPr id="374811" name="Picture 50" descr="поверхность к проб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30750"/>
            <a:ext cx="18478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812" name="Line 51"/>
          <p:cNvSpPr>
            <a:spLocks noChangeShapeType="1"/>
          </p:cNvSpPr>
          <p:nvPr/>
        </p:nvSpPr>
        <p:spPr bwMode="auto">
          <a:xfrm flipV="1">
            <a:off x="6911975" y="4370388"/>
            <a:ext cx="1439863" cy="133191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59450" y="6350000"/>
            <a:ext cx="22685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Ingot surface faced to RPV model</a:t>
            </a:r>
            <a:endParaRPr lang="ru-RU" sz="1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aphicFrame>
        <p:nvGraphicFramePr>
          <p:cNvPr id="374892" name="Group 108"/>
          <p:cNvGraphicFramePr>
            <a:graphicFrameLocks noGrp="1"/>
          </p:cNvGraphicFramePr>
          <p:nvPr/>
        </p:nvGraphicFramePr>
        <p:xfrm>
          <a:off x="142875" y="3933825"/>
          <a:ext cx="5113338" cy="2860675"/>
        </p:xfrm>
        <a:graphic>
          <a:graphicData uri="http://schemas.openxmlformats.org/drawingml/2006/table">
            <a:tbl>
              <a:tblPr/>
              <a:tblGrid>
                <a:gridCol w="541338"/>
                <a:gridCol w="2974975"/>
                <a:gridCol w="515937"/>
                <a:gridCol w="539750"/>
                <a:gridCol w="541338"/>
              </a:tblGrid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Sample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Phase composition</a:t>
                      </a:r>
                      <a:endParaRPr kumimoji="0" lang="kk-KZ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Element composition, wt.%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U/Zr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nl-NL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0.95</a:t>
                      </a: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nl-NL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</a:t>
                      </a: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nl-NL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); </a:t>
                      </a:r>
                      <a:r>
                        <a:rPr kumimoji="0" lang="kk-K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ZrO</a:t>
                      </a:r>
                      <a:r>
                        <a:rPr kumimoji="0" lang="kk-KZ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kk-KZ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tetrag</a:t>
                      </a:r>
                      <a:r>
                        <a:rPr kumimoji="0" lang="kk-K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kk-KZ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ZrO2</a:t>
                      </a:r>
                      <a:r>
                        <a:rPr kumimoji="0" lang="nl-NL" sz="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mcl</a:t>
                      </a:r>
                      <a:r>
                        <a:rPr kumimoji="0" lang="nl-NL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(U,Zr)(C,O)</a:t>
                      </a:r>
                      <a:r>
                        <a:rPr kumimoji="0" lang="nl-NL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1-x</a:t>
                      </a: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ZrO</a:t>
                      </a:r>
                      <a:r>
                        <a:rPr kumimoji="0" lang="en-US" sz="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kk-KZ" sz="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tetrag</a:t>
                      </a: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ZrO</a:t>
                      </a:r>
                      <a:r>
                        <a:rPr kumimoji="0" lang="en-US" sz="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mcl</a:t>
                      </a: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(U,Zr)(C,O)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1-x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~0.97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~0,03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α-(U,Zr)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~0.97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~0,03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); 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~0.9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~0,1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); (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Zr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</a:t>
                      </a:r>
                      <a:r>
                        <a:rPr kumimoji="0" lang="ru-RU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754563" y="654050"/>
            <a:ext cx="4389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Corium ingot fragment from central part of RPV model</a:t>
            </a:r>
            <a:endParaRPr lang="ru-RU" sz="1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9CAD-4F92-4244-849B-BC443B4449FC}" type="slidenum">
              <a:rPr lang="ru-RU"/>
              <a:pPr/>
              <a:t>2</a:t>
            </a:fld>
            <a:endParaRPr lang="ru-RU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General information</a:t>
            </a:r>
            <a:endParaRPr lang="ru-RU" sz="3200" b="1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sz="2800">
                <a:solidFill>
                  <a:schemeClr val="hlink"/>
                </a:solidFill>
              </a:rPr>
              <a:t>Project K-1265 has been started from May 1, 2006. It is 16</a:t>
            </a:r>
            <a:r>
              <a:rPr lang="en-US" sz="2800" baseline="30000">
                <a:solidFill>
                  <a:schemeClr val="hlink"/>
                </a:solidFill>
              </a:rPr>
              <a:t>th</a:t>
            </a:r>
            <a:r>
              <a:rPr lang="en-US" sz="2800">
                <a:solidFill>
                  <a:schemeClr val="hlink"/>
                </a:solidFill>
              </a:rPr>
              <a:t> quarter of Project performance. Planned date of project finishing is April 30, 2010</a:t>
            </a:r>
          </a:p>
          <a:p>
            <a:pPr>
              <a:spcBef>
                <a:spcPct val="40000"/>
              </a:spcBef>
            </a:pPr>
            <a:r>
              <a:rPr lang="en-US" sz="2800"/>
              <a:t>Technical report on 3 years of Project performance is available in CEG-SAM web-site</a:t>
            </a:r>
          </a:p>
          <a:p>
            <a:pPr>
              <a:spcBef>
                <a:spcPct val="40000"/>
              </a:spcBef>
            </a:pPr>
            <a:r>
              <a:rPr lang="en-US" sz="2800"/>
              <a:t>Operations have been fulfilled according to the specified Work Plan.</a:t>
            </a:r>
            <a:endParaRPr lang="ru-RU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7CF0-0115-46A1-9512-473406737378}" type="slidenum">
              <a:rPr lang="ru-RU"/>
              <a:pPr/>
              <a:t>20</a:t>
            </a:fld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A579E66-E580-4585-80A0-D51D123C639A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20</a:t>
            </a:fld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115888"/>
            <a:ext cx="8737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Post-test research after</a:t>
            </a:r>
            <a:r>
              <a:rPr lang="ru-RU" b="1"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INVECOR-2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(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2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)</a:t>
            </a:r>
          </a:p>
        </p:txBody>
      </p:sp>
      <p:pic>
        <p:nvPicPr>
          <p:cNvPr id="375812" name="Picture 8" descr="шлиф 2 центр часть INV2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49425"/>
            <a:ext cx="237648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763588"/>
            <a:ext cx="278288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chemeClr val="tx2"/>
                </a:solidFill>
                <a:latin typeface="Tahoma" charset="0"/>
              </a:rPr>
              <a:t>Section of corium ingot</a:t>
            </a:r>
            <a:r>
              <a:rPr lang="en-US" sz="1200" b="1">
                <a:latin typeface="Tahoma" charset="0"/>
              </a:rPr>
              <a:t> </a:t>
            </a:r>
            <a:br>
              <a:rPr lang="en-US" sz="1200" b="1">
                <a:latin typeface="Tahoma" charset="0"/>
              </a:rPr>
            </a:br>
            <a:r>
              <a:rPr lang="en-US" sz="1200" b="1">
                <a:latin typeface="Tahoma" charset="0"/>
              </a:rPr>
              <a:t>in central part of RPV model</a:t>
            </a:r>
            <a:endParaRPr lang="ru-RU" sz="12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484813" y="727075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chemeClr val="tx2"/>
                </a:solidFill>
                <a:latin typeface="Tahoma" charset="0"/>
              </a:rPr>
              <a:t>Section of corium ingot under plasmatrons</a:t>
            </a:r>
            <a:endParaRPr lang="ru-RU" sz="1200" b="1">
              <a:solidFill>
                <a:schemeClr val="tx2"/>
              </a:solidFill>
              <a:latin typeface="Tahoma" charset="0"/>
            </a:endParaRPr>
          </a:p>
        </p:txBody>
      </p:sp>
      <p:grpSp>
        <p:nvGrpSpPr>
          <p:cNvPr id="375815" name="Группа 39"/>
          <p:cNvGrpSpPr>
            <a:grpSpLocks/>
          </p:cNvGrpSpPr>
          <p:nvPr/>
        </p:nvGrpSpPr>
        <p:grpSpPr bwMode="auto">
          <a:xfrm>
            <a:off x="5630863" y="1201738"/>
            <a:ext cx="2994025" cy="1606550"/>
            <a:chOff x="5448312" y="1201707"/>
            <a:chExt cx="2736850" cy="1504950"/>
          </a:xfrm>
        </p:grpSpPr>
        <p:pic>
          <p:nvPicPr>
            <p:cNvPr id="375816" name="Picture 7" descr="шлиф 1 под плаз INV2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12" y="1201707"/>
              <a:ext cx="2736850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6816737" y="2330420"/>
              <a:ext cx="411047" cy="273627"/>
            </a:xfrm>
            <a:prstGeom prst="rect">
              <a:avLst/>
            </a:prstGeom>
            <a:noFill/>
            <a:ln w="22225" algn="ctr">
              <a:solidFill>
                <a:srgbClr val="292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375818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0" name="Прямоугольник 79"/>
          <p:cNvSpPr/>
          <p:nvPr/>
        </p:nvSpPr>
        <p:spPr>
          <a:xfrm>
            <a:off x="1358900" y="3282950"/>
            <a:ext cx="365125" cy="292100"/>
          </a:xfrm>
          <a:prstGeom prst="rect">
            <a:avLst/>
          </a:prstGeom>
          <a:noFill/>
          <a:ln w="222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5820" name="Прямая со стрелкой 46"/>
          <p:cNvCxnSpPr>
            <a:cxnSpLocks noChangeShapeType="1"/>
          </p:cNvCxnSpPr>
          <p:nvPr/>
        </p:nvCxnSpPr>
        <p:spPr bwMode="auto">
          <a:xfrm rot="5400000">
            <a:off x="1511300" y="2254250"/>
            <a:ext cx="1241425" cy="1108075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5821" name="Прямая со стрелкой 46"/>
          <p:cNvCxnSpPr>
            <a:cxnSpLocks noChangeShapeType="1"/>
          </p:cNvCxnSpPr>
          <p:nvPr/>
        </p:nvCxnSpPr>
        <p:spPr bwMode="auto">
          <a:xfrm rot="5400000" flipH="1" flipV="1">
            <a:off x="7027863" y="2744787"/>
            <a:ext cx="401638" cy="163513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5822" name="Группа 124"/>
          <p:cNvGrpSpPr>
            <a:grpSpLocks/>
          </p:cNvGrpSpPr>
          <p:nvPr/>
        </p:nvGrpSpPr>
        <p:grpSpPr bwMode="auto">
          <a:xfrm>
            <a:off x="2673350" y="1092200"/>
            <a:ext cx="2743200" cy="2087563"/>
            <a:chOff x="2673324" y="1092168"/>
            <a:chExt cx="2742891" cy="2087084"/>
          </a:xfrm>
        </p:grpSpPr>
        <p:pic>
          <p:nvPicPr>
            <p:cNvPr id="375823" name="Рисунок 58" descr="P10103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324" y="1128681"/>
              <a:ext cx="2742891" cy="205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5824" name="Group 56"/>
            <p:cNvGrpSpPr>
              <a:grpSpLocks noChangeAspect="1"/>
            </p:cNvGrpSpPr>
            <p:nvPr/>
          </p:nvGrpSpPr>
          <p:grpSpPr bwMode="auto">
            <a:xfrm>
              <a:off x="4658171" y="3050223"/>
              <a:ext cx="682600" cy="100775"/>
              <a:chOff x="2391" y="9909"/>
              <a:chExt cx="1635" cy="231"/>
            </a:xfrm>
          </p:grpSpPr>
          <p:sp>
            <p:nvSpPr>
              <p:cNvPr id="375825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2391" y="10065"/>
                <a:ext cx="1629" cy="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5826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4020" y="9909"/>
                <a:ext cx="6" cy="2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5827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2391" y="9924"/>
                <a:ext cx="6" cy="2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75828" name="Text Box 55"/>
            <p:cNvSpPr txBox="1">
              <a:spLocks noChangeAspect="1" noChangeArrowheads="1"/>
            </p:cNvSpPr>
            <p:nvPr/>
          </p:nvSpPr>
          <p:spPr bwMode="auto">
            <a:xfrm>
              <a:off x="4621658" y="2844792"/>
              <a:ext cx="763155" cy="21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ru-RU" sz="1100" b="1">
                  <a:solidFill>
                    <a:srgbClr val="000000"/>
                  </a:solidFill>
                  <a:latin typeface="Tahoma" charset="0"/>
                  <a:cs typeface="Times New Roman" pitchFamily="18" charset="0"/>
                </a:rPr>
                <a:t>150 </a:t>
              </a:r>
              <a:r>
                <a:rPr lang="ru-RU" sz="1100" b="1">
                  <a:solidFill>
                    <a:srgbClr val="000000"/>
                  </a:solidFill>
                  <a:latin typeface="Tahoma" charset="0"/>
                  <a:sym typeface="Symbol" pitchFamily="18" charset="2"/>
                </a:rPr>
                <a:t></a:t>
              </a:r>
              <a:r>
                <a:rPr lang="en-US" sz="1100" b="1">
                  <a:solidFill>
                    <a:srgbClr val="000000"/>
                  </a:solidFill>
                  <a:latin typeface="Tahoma" charset="0"/>
                  <a:sym typeface="Symbol" pitchFamily="18" charset="2"/>
                </a:rPr>
                <a:t>m</a:t>
              </a:r>
              <a:endParaRPr lang="ru-RU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673324" y="1092168"/>
              <a:ext cx="2738130" cy="2080735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75830" name="Группа 127"/>
          <p:cNvGrpSpPr>
            <a:grpSpLocks/>
          </p:cNvGrpSpPr>
          <p:nvPr/>
        </p:nvGrpSpPr>
        <p:grpSpPr bwMode="auto">
          <a:xfrm>
            <a:off x="2709863" y="3502025"/>
            <a:ext cx="2741612" cy="2081213"/>
            <a:chOff x="2709837" y="3502026"/>
            <a:chExt cx="2741622" cy="2081242"/>
          </a:xfrm>
        </p:grpSpPr>
        <p:pic>
          <p:nvPicPr>
            <p:cNvPr id="375831" name="Picture 105" descr="P1010301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837" y="3502026"/>
              <a:ext cx="2741622" cy="207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5832" name="Группа 76"/>
            <p:cNvGrpSpPr>
              <a:grpSpLocks/>
            </p:cNvGrpSpPr>
            <p:nvPr/>
          </p:nvGrpSpPr>
          <p:grpSpPr bwMode="auto">
            <a:xfrm>
              <a:off x="4572000" y="5181624"/>
              <a:ext cx="717522" cy="276342"/>
              <a:chOff x="4572000" y="5181624"/>
              <a:chExt cx="717522" cy="276342"/>
            </a:xfrm>
          </p:grpSpPr>
          <p:grpSp>
            <p:nvGrpSpPr>
              <p:cNvPr id="375833" name="Group 44"/>
              <p:cNvGrpSpPr>
                <a:grpSpLocks noChangeAspect="1"/>
              </p:cNvGrpSpPr>
              <p:nvPr/>
            </p:nvGrpSpPr>
            <p:grpSpPr bwMode="auto">
              <a:xfrm>
                <a:off x="4572000" y="5354267"/>
                <a:ext cx="716964" cy="103699"/>
                <a:chOff x="2391" y="9909"/>
                <a:chExt cx="1635" cy="231"/>
              </a:xfrm>
            </p:grpSpPr>
            <p:sp>
              <p:nvSpPr>
                <p:cNvPr id="375834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1" y="10068"/>
                  <a:ext cx="1629" cy="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5835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20" y="9909"/>
                  <a:ext cx="6" cy="21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5836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91" y="9924"/>
                  <a:ext cx="6" cy="21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5837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4666293" y="5181624"/>
                <a:ext cx="623229" cy="17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ru-RU" sz="1100" b="1">
                    <a:solidFill>
                      <a:srgbClr val="000000"/>
                    </a:solidFill>
                    <a:latin typeface="Tahoma" charset="0"/>
                    <a:cs typeface="Times New Roman" pitchFamily="18" charset="0"/>
                  </a:rPr>
                  <a:t>25 </a:t>
                </a:r>
                <a:r>
                  <a:rPr lang="ru-RU" sz="1100" b="1">
                    <a:solidFill>
                      <a:srgbClr val="000000"/>
                    </a:solidFill>
                    <a:latin typeface="Tahoma" charset="0"/>
                    <a:sym typeface="Symbol" pitchFamily="18" charset="2"/>
                  </a:rPr>
                  <a:t></a:t>
                </a:r>
                <a:r>
                  <a:rPr lang="en-US" sz="1100" b="1">
                    <a:solidFill>
                      <a:srgbClr val="000000"/>
                    </a:solidFill>
                    <a:latin typeface="Tahoma" charset="0"/>
                    <a:sym typeface="Symbol" pitchFamily="18" charset="2"/>
                  </a:rPr>
                  <a:t>m</a:t>
                </a:r>
                <a:endParaRPr lang="ru-RU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2709837" y="3502026"/>
              <a:ext cx="2738447" cy="2081242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375839" name="Прямая со стрелкой 46"/>
          <p:cNvCxnSpPr>
            <a:cxnSpLocks noChangeShapeType="1"/>
          </p:cNvCxnSpPr>
          <p:nvPr/>
        </p:nvCxnSpPr>
        <p:spPr bwMode="auto">
          <a:xfrm rot="5400000" flipH="1" flipV="1">
            <a:off x="3458369" y="2899569"/>
            <a:ext cx="1423987" cy="219075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5840" name="Rectangle 1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1" name="Выноска 1 130"/>
          <p:cNvSpPr/>
          <p:nvPr/>
        </p:nvSpPr>
        <p:spPr bwMode="auto">
          <a:xfrm>
            <a:off x="3513138" y="5765800"/>
            <a:ext cx="1570037" cy="292100"/>
          </a:xfrm>
          <a:prstGeom prst="borderCallout1">
            <a:avLst>
              <a:gd name="adj1" fmla="val -21015"/>
              <a:gd name="adj2" fmla="val 39974"/>
              <a:gd name="adj3" fmla="val -269699"/>
              <a:gd name="adj4" fmla="val 31163"/>
            </a:avLst>
          </a:prstGeom>
          <a:noFill/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(</a:t>
            </a:r>
            <a:r>
              <a:rPr lang="en-US" sz="1600" dirty="0"/>
              <a:t>U</a:t>
            </a:r>
            <a:r>
              <a:rPr lang="ru-RU" sz="1600" baseline="-25000" dirty="0"/>
              <a:t>, </a:t>
            </a:r>
            <a:r>
              <a:rPr lang="en-US" sz="1600" dirty="0" err="1"/>
              <a:t>Zr</a:t>
            </a:r>
            <a:r>
              <a:rPr lang="ru-RU" sz="1600" dirty="0"/>
              <a:t>)</a:t>
            </a:r>
            <a:r>
              <a:rPr lang="en-US" sz="1600" dirty="0"/>
              <a:t>O</a:t>
            </a:r>
            <a:r>
              <a:rPr lang="ru-RU" sz="1600" baseline="-25000" dirty="0"/>
              <a:t>2</a:t>
            </a:r>
            <a:r>
              <a:rPr lang="ru-RU" sz="1600" dirty="0"/>
              <a:t>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32" name="Выноска 1 131"/>
          <p:cNvSpPr/>
          <p:nvPr/>
        </p:nvSpPr>
        <p:spPr bwMode="auto">
          <a:xfrm>
            <a:off x="5448300" y="5765800"/>
            <a:ext cx="1570038" cy="292100"/>
          </a:xfrm>
          <a:prstGeom prst="borderCallout1">
            <a:avLst>
              <a:gd name="adj1" fmla="val -21015"/>
              <a:gd name="adj2" fmla="val 29054"/>
              <a:gd name="adj3" fmla="val -436003"/>
              <a:gd name="adj4" fmla="val -47096"/>
            </a:avLst>
          </a:prstGeom>
          <a:noFill/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/>
              <a:t>Zr(O,N,С)</a:t>
            </a:r>
            <a:r>
              <a:rPr lang="kk-KZ" sz="1600" baseline="-25000" dirty="0"/>
              <a:t>1-x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35" name="Выноска 1 134"/>
          <p:cNvSpPr/>
          <p:nvPr/>
        </p:nvSpPr>
        <p:spPr bwMode="auto">
          <a:xfrm>
            <a:off x="1504950" y="5765800"/>
            <a:ext cx="1570038" cy="292100"/>
          </a:xfrm>
          <a:prstGeom prst="borderCallout1">
            <a:avLst>
              <a:gd name="adj1" fmla="val -7971"/>
              <a:gd name="adj2" fmla="val 89114"/>
              <a:gd name="adj3" fmla="val -670786"/>
              <a:gd name="adj4" fmla="val 210737"/>
            </a:avLst>
          </a:prstGeom>
          <a:noFill/>
          <a:ln w="22225">
            <a:solidFill>
              <a:srgbClr val="FFFF0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α</a:t>
            </a:r>
            <a:r>
              <a:rPr lang="ru-RU" sz="1600" dirty="0"/>
              <a:t>-(</a:t>
            </a:r>
            <a:r>
              <a:rPr lang="en-US" sz="1600" dirty="0"/>
              <a:t>U</a:t>
            </a:r>
            <a:r>
              <a:rPr lang="ru-RU" sz="1600" dirty="0"/>
              <a:t>,</a:t>
            </a:r>
            <a:r>
              <a:rPr lang="en-US" sz="1600" dirty="0" err="1"/>
              <a:t>Zr</a:t>
            </a:r>
            <a:r>
              <a:rPr lang="ru-RU" sz="1600" dirty="0"/>
              <a:t>)</a:t>
            </a:r>
            <a:endParaRPr lang="ru-RU" sz="1600" b="1" dirty="0">
              <a:solidFill>
                <a:srgbClr val="FFFFFF"/>
              </a:solidFill>
            </a:endParaRPr>
          </a:p>
        </p:txBody>
      </p:sp>
      <p:grpSp>
        <p:nvGrpSpPr>
          <p:cNvPr id="375844" name="Группа 171"/>
          <p:cNvGrpSpPr>
            <a:grpSpLocks/>
          </p:cNvGrpSpPr>
          <p:nvPr/>
        </p:nvGrpSpPr>
        <p:grpSpPr bwMode="auto">
          <a:xfrm>
            <a:off x="5630863" y="3027363"/>
            <a:ext cx="2994025" cy="2249487"/>
            <a:chOff x="5630877" y="3027357"/>
            <a:chExt cx="2994066" cy="2248934"/>
          </a:xfrm>
        </p:grpSpPr>
        <p:pic>
          <p:nvPicPr>
            <p:cNvPr id="375845" name="Picture 117" descr="Z6_2(x5)"/>
            <p:cNvPicPr preferRelativeResize="0">
              <a:picLocks noChangeAspect="1" noChangeArrowheads="1"/>
            </p:cNvPicPr>
            <p:nvPr/>
          </p:nvPicPr>
          <p:blipFill>
            <a:blip r:embed="rId6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877" y="3027357"/>
              <a:ext cx="2994066" cy="224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5846" name="Группа 169"/>
            <p:cNvGrpSpPr>
              <a:grpSpLocks/>
            </p:cNvGrpSpPr>
            <p:nvPr/>
          </p:nvGrpSpPr>
          <p:grpSpPr bwMode="auto">
            <a:xfrm>
              <a:off x="8040735" y="4853007"/>
              <a:ext cx="554270" cy="250056"/>
              <a:chOff x="8040735" y="4853007"/>
              <a:chExt cx="554270" cy="250056"/>
            </a:xfrm>
          </p:grpSpPr>
          <p:grpSp>
            <p:nvGrpSpPr>
              <p:cNvPr id="375847" name="Group 19"/>
              <p:cNvGrpSpPr>
                <a:grpSpLocks noChangeAspect="1"/>
              </p:cNvGrpSpPr>
              <p:nvPr/>
            </p:nvGrpSpPr>
            <p:grpSpPr bwMode="auto">
              <a:xfrm>
                <a:off x="8040735" y="5036614"/>
                <a:ext cx="479771" cy="66449"/>
                <a:chOff x="2391" y="9909"/>
                <a:chExt cx="1635" cy="231"/>
              </a:xfrm>
            </p:grpSpPr>
            <p:sp>
              <p:nvSpPr>
                <p:cNvPr id="375848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1" y="10065"/>
                  <a:ext cx="1629" cy="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5849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20" y="9909"/>
                  <a:ext cx="6" cy="2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5850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91" y="9924"/>
                  <a:ext cx="6" cy="2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585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8058615" y="4853007"/>
                <a:ext cx="536390" cy="14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900" b="1">
                    <a:latin typeface="Tahoma" charset="0"/>
                  </a:rPr>
                  <a:t>500</a:t>
                </a:r>
                <a:r>
                  <a:rPr lang="ru-RU" sz="1000" b="1">
                    <a:latin typeface="Tahoma" charset="0"/>
                  </a:rPr>
                  <a:t> </a:t>
                </a:r>
                <a:r>
                  <a:rPr lang="ru-RU" sz="1000" b="1">
                    <a:latin typeface="Tahoma" charset="0"/>
                    <a:sym typeface="Symbol" pitchFamily="18" charset="2"/>
                  </a:rPr>
                  <a:t></a:t>
                </a:r>
                <a:r>
                  <a:rPr lang="en-US" sz="1000" b="1">
                    <a:latin typeface="Tahoma" charset="0"/>
                    <a:sym typeface="Symbol" pitchFamily="18" charset="2"/>
                  </a:rPr>
                  <a:t>m</a:t>
                </a:r>
                <a:endParaRPr lang="ru-RU" sz="1000" b="1">
                  <a:latin typeface="Tahoma" charset="0"/>
                  <a:sym typeface="Symbol" pitchFamily="18" charset="2"/>
                </a:endParaRPr>
              </a:p>
            </p:txBody>
          </p:sp>
        </p:grpSp>
        <p:sp>
          <p:nvSpPr>
            <p:cNvPr id="171" name="Прямоугольник 170"/>
            <p:cNvSpPr>
              <a:spLocks noChangeArrowheads="1"/>
            </p:cNvSpPr>
            <p:nvPr/>
          </p:nvSpPr>
          <p:spPr bwMode="auto">
            <a:xfrm>
              <a:off x="5630877" y="3027357"/>
              <a:ext cx="2994066" cy="2227293"/>
            </a:xfrm>
            <a:prstGeom prst="rect">
              <a:avLst/>
            </a:prstGeom>
            <a:noFill/>
            <a:ln w="25400" algn="ctr">
              <a:solidFill>
                <a:srgbClr val="292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C910-4DC2-4E46-9863-BA2898847A49}" type="slidenum">
              <a:rPr lang="ru-RU"/>
              <a:pPr/>
              <a:t>21</a:t>
            </a:fld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D7A4ABC-20AA-49F2-B442-F03A68596BCC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21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115888"/>
            <a:ext cx="8737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Post-test research after</a:t>
            </a:r>
            <a:r>
              <a:rPr lang="ru-RU" b="1"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INVECOR-3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3768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46150"/>
            <a:ext cx="4543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6837" name="Прямая со стрелкой 40"/>
          <p:cNvCxnSpPr>
            <a:cxnSpLocks noChangeShapeType="1"/>
          </p:cNvCxnSpPr>
          <p:nvPr/>
        </p:nvCxnSpPr>
        <p:spPr bwMode="auto">
          <a:xfrm rot="10800000" flipV="1">
            <a:off x="2490788" y="2671763"/>
            <a:ext cx="2944812" cy="392112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6838" name="Выноска 1 44"/>
          <p:cNvSpPr>
            <a:spLocks/>
          </p:cNvSpPr>
          <p:nvPr/>
        </p:nvSpPr>
        <p:spPr bwMode="auto">
          <a:xfrm>
            <a:off x="3563938" y="1016000"/>
            <a:ext cx="547687" cy="292100"/>
          </a:xfrm>
          <a:prstGeom prst="borderCallout1">
            <a:avLst>
              <a:gd name="adj1" fmla="val 39130"/>
              <a:gd name="adj2" fmla="val -13912"/>
              <a:gd name="adj3" fmla="val 382606"/>
              <a:gd name="adj4" fmla="val -198551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1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376839" name="Выноска 1 44"/>
          <p:cNvSpPr>
            <a:spLocks/>
          </p:cNvSpPr>
          <p:nvPr/>
        </p:nvSpPr>
        <p:spPr bwMode="auto">
          <a:xfrm>
            <a:off x="3563938" y="1376363"/>
            <a:ext cx="547687" cy="292100"/>
          </a:xfrm>
          <a:prstGeom prst="borderCallout1">
            <a:avLst>
              <a:gd name="adj1" fmla="val 39130"/>
              <a:gd name="adj2" fmla="val -13912"/>
              <a:gd name="adj3" fmla="val 379894"/>
              <a:gd name="adj4" fmla="val -216523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2</a:t>
            </a:r>
          </a:p>
        </p:txBody>
      </p:sp>
      <p:grpSp>
        <p:nvGrpSpPr>
          <p:cNvPr id="376840" name="Группа 21"/>
          <p:cNvGrpSpPr>
            <a:grpSpLocks/>
          </p:cNvGrpSpPr>
          <p:nvPr/>
        </p:nvGrpSpPr>
        <p:grpSpPr bwMode="auto">
          <a:xfrm>
            <a:off x="4824413" y="946150"/>
            <a:ext cx="3930650" cy="3286125"/>
            <a:chOff x="4824413" y="946150"/>
            <a:chExt cx="3930650" cy="3286132"/>
          </a:xfrm>
        </p:grpSpPr>
        <p:pic>
          <p:nvPicPr>
            <p:cNvPr id="376841" name="Picture 9" descr="шлиф2"/>
            <p:cNvPicPr>
              <a:picLocks noChangeAspect="1" noChangeArrowheads="1"/>
            </p:cNvPicPr>
            <p:nvPr/>
          </p:nvPicPr>
          <p:blipFill>
            <a:blip r:embed="rId3">
              <a:lum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13" y="946150"/>
              <a:ext cx="3854450" cy="288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726238" y="1055688"/>
              <a:ext cx="438150" cy="255588"/>
            </a:xfrm>
            <a:prstGeom prst="ellipse">
              <a:avLst/>
            </a:prstGeom>
            <a:noFill/>
            <a:ln w="222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Овал 9"/>
            <p:cNvSpPr>
              <a:spLocks noChangeArrowheads="1"/>
            </p:cNvSpPr>
            <p:nvPr/>
          </p:nvSpPr>
          <p:spPr bwMode="auto">
            <a:xfrm>
              <a:off x="6689725" y="2005015"/>
              <a:ext cx="438150" cy="255588"/>
            </a:xfrm>
            <a:prstGeom prst="ellipse">
              <a:avLst/>
            </a:prstGeom>
            <a:noFill/>
            <a:ln w="22225" algn="ctr">
              <a:solidFill>
                <a:srgbClr val="A8A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76844" name="Выноска 1 16"/>
            <p:cNvSpPr>
              <a:spLocks/>
            </p:cNvSpPr>
            <p:nvPr/>
          </p:nvSpPr>
          <p:spPr bwMode="auto">
            <a:xfrm>
              <a:off x="4824413" y="3933825"/>
              <a:ext cx="547687" cy="292100"/>
            </a:xfrm>
            <a:prstGeom prst="borderCallout1">
              <a:avLst>
                <a:gd name="adj1" fmla="val 39130"/>
                <a:gd name="adj2" fmla="val 113912"/>
                <a:gd name="adj3" fmla="val -919565"/>
                <a:gd name="adj4" fmla="val 377972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S 5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6845" name="Выноска 1 17"/>
            <p:cNvSpPr>
              <a:spLocks/>
            </p:cNvSpPr>
            <p:nvPr/>
          </p:nvSpPr>
          <p:spPr bwMode="auto">
            <a:xfrm>
              <a:off x="5630877" y="3940182"/>
              <a:ext cx="547687" cy="292100"/>
            </a:xfrm>
            <a:prstGeom prst="borderCallout1">
              <a:avLst>
                <a:gd name="adj1" fmla="val 39130"/>
                <a:gd name="adj2" fmla="val 113912"/>
                <a:gd name="adj3" fmla="val -598370"/>
                <a:gd name="adj4" fmla="val 240000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S 4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21" name="Выноска 1 20"/>
            <p:cNvSpPr>
              <a:spLocks/>
            </p:cNvSpPr>
            <p:nvPr/>
          </p:nvSpPr>
          <p:spPr bwMode="auto">
            <a:xfrm>
              <a:off x="8135938" y="3933831"/>
              <a:ext cx="547687" cy="292101"/>
            </a:xfrm>
            <a:prstGeom prst="borderCallout1">
              <a:avLst>
                <a:gd name="adj1" fmla="val -22824"/>
                <a:gd name="adj2" fmla="val 41741"/>
                <a:gd name="adj3" fmla="val -192394"/>
                <a:gd name="adj4" fmla="val -9852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+mn-lt"/>
                </a:rPr>
                <a:t>S</a:t>
              </a:r>
              <a:r>
                <a:rPr lang="ru-RU" sz="1600" b="1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  <a:latin typeface="+mn-lt"/>
                </a:rPr>
                <a:t>1</a:t>
              </a:r>
              <a:endParaRPr lang="ru-RU" sz="16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6847" name="Выноска 1 39"/>
            <p:cNvSpPr>
              <a:spLocks/>
            </p:cNvSpPr>
            <p:nvPr/>
          </p:nvSpPr>
          <p:spPr bwMode="auto">
            <a:xfrm>
              <a:off x="7346988" y="3940182"/>
              <a:ext cx="547687" cy="292100"/>
            </a:xfrm>
            <a:prstGeom prst="borderCallout1">
              <a:avLst>
                <a:gd name="adj1" fmla="val -22824"/>
                <a:gd name="adj2" fmla="val 49565"/>
                <a:gd name="adj3" fmla="val -408694"/>
                <a:gd name="adj4" fmla="val 75361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S</a:t>
              </a:r>
              <a:r>
                <a:rPr lang="ru-RU" sz="1600" b="1">
                  <a:solidFill>
                    <a:srgbClr val="FFFFFF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2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2" name="Овал 9"/>
            <p:cNvSpPr>
              <a:spLocks noChangeArrowheads="1"/>
            </p:cNvSpPr>
            <p:nvPr/>
          </p:nvSpPr>
          <p:spPr bwMode="auto">
            <a:xfrm>
              <a:off x="7596188" y="2600329"/>
              <a:ext cx="438150" cy="255589"/>
            </a:xfrm>
            <a:prstGeom prst="ellipse">
              <a:avLst/>
            </a:prstGeom>
            <a:noFill/>
            <a:ln w="22225" algn="ctr">
              <a:solidFill>
                <a:srgbClr val="A8A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" name="Овал 9"/>
            <p:cNvSpPr>
              <a:spLocks noChangeArrowheads="1"/>
            </p:cNvSpPr>
            <p:nvPr/>
          </p:nvSpPr>
          <p:spPr bwMode="auto">
            <a:xfrm>
              <a:off x="7812088" y="3176593"/>
              <a:ext cx="438150" cy="255588"/>
            </a:xfrm>
            <a:prstGeom prst="ellipse">
              <a:avLst/>
            </a:prstGeom>
            <a:noFill/>
            <a:ln w="22225" algn="ctr">
              <a:solidFill>
                <a:srgbClr val="A8A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Овал 9"/>
            <p:cNvSpPr>
              <a:spLocks noChangeArrowheads="1"/>
            </p:cNvSpPr>
            <p:nvPr/>
          </p:nvSpPr>
          <p:spPr bwMode="auto">
            <a:xfrm>
              <a:off x="7559675" y="1844677"/>
              <a:ext cx="438150" cy="255589"/>
            </a:xfrm>
            <a:prstGeom prst="ellipse">
              <a:avLst/>
            </a:prstGeom>
            <a:noFill/>
            <a:ln w="22225" algn="ctr">
              <a:solidFill>
                <a:srgbClr val="A8A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76851" name="Выноска 1 17"/>
            <p:cNvSpPr>
              <a:spLocks/>
            </p:cNvSpPr>
            <p:nvPr/>
          </p:nvSpPr>
          <p:spPr bwMode="auto">
            <a:xfrm>
              <a:off x="6434163" y="3940182"/>
              <a:ext cx="547687" cy="292100"/>
            </a:xfrm>
            <a:prstGeom prst="borderCallout1">
              <a:avLst>
                <a:gd name="adj1" fmla="val 39130"/>
                <a:gd name="adj2" fmla="val 113912"/>
                <a:gd name="adj3" fmla="val -657065"/>
                <a:gd name="adj4" fmla="val 240870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</a:rPr>
                <a:t>S 3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76907" name="Group 75"/>
          <p:cNvGraphicFramePr>
            <a:graphicFrameLocks noGrp="1"/>
          </p:cNvGraphicFramePr>
          <p:nvPr/>
        </p:nvGraphicFramePr>
        <p:xfrm>
          <a:off x="446088" y="4362450"/>
          <a:ext cx="7923212" cy="2168525"/>
        </p:xfrm>
        <a:graphic>
          <a:graphicData uri="http://schemas.openxmlformats.org/drawingml/2006/table">
            <a:tbl>
              <a:tblPr/>
              <a:tblGrid>
                <a:gridCol w="809625"/>
                <a:gridCol w="4338637"/>
                <a:gridCol w="1350963"/>
                <a:gridCol w="1423987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Phase composition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Density, g/cm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Thermal conductivity (at 20 deg. C),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Wt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 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kk-K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kk-KZ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tetr</a:t>
                      </a:r>
                      <a:r>
                        <a:rPr kumimoji="0" lang="kk-K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ZrO</a:t>
                      </a:r>
                      <a:r>
                        <a:rPr kumimoji="0" lang="kk-KZ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mcl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(U,Zr)(C,O)</a:t>
                      </a:r>
                      <a:r>
                        <a:rPr kumimoji="0" lang="en-US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0.95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ru-RU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tetr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ru-RU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mcl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)(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en-US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(?)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-(U,Zr); </a:t>
                      </a:r>
                      <a:r>
                        <a:rPr kumimoji="0" lang="kk-K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(U,Zr)Fe</a:t>
                      </a:r>
                      <a:r>
                        <a:rPr kumimoji="0" lang="kk-KZ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6,93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~0.98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~0,02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(U,Zr)Fe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U</a:t>
                      </a:r>
                      <a:r>
                        <a:rPr kumimoji="0" lang="kk-KZ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Fe(?);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UO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nl-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(U,Fe)C</a:t>
                      </a:r>
                      <a:r>
                        <a:rPr kumimoji="0" lang="nl-NL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nl-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(U,Zr)Fe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 ; U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~0.75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~0,25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U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UO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(U,Fe)C</a:t>
                      </a:r>
                      <a:r>
                        <a:rPr kumimoji="0" lang="en-US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01" marR="663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8347-EF22-4A22-A54B-3A90224568B0}" type="slidenum">
              <a:rPr lang="ru-RU"/>
              <a:pPr/>
              <a:t>22</a:t>
            </a:fld>
            <a:endParaRPr lang="ru-RU"/>
          </a:p>
        </p:txBody>
      </p:sp>
      <p:pic>
        <p:nvPicPr>
          <p:cNvPr id="377858" name="Рисунок 30" descr="Изображение 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611563"/>
            <a:ext cx="37687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вал 9"/>
          <p:cNvSpPr/>
          <p:nvPr/>
        </p:nvSpPr>
        <p:spPr bwMode="auto">
          <a:xfrm>
            <a:off x="4827588" y="4268788"/>
            <a:ext cx="438150" cy="255587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78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46150"/>
            <a:ext cx="4410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4C39A3-4B8C-4F46-A7D0-9A775C2A6602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22</a:t>
            </a:fld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850" y="182563"/>
            <a:ext cx="8351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Post-test research after</a:t>
            </a:r>
            <a:r>
              <a:rPr lang="ru-RU" b="1"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INVECOR-1/4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 (1)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77863" name="Выноска 1 44"/>
          <p:cNvSpPr>
            <a:spLocks/>
          </p:cNvSpPr>
          <p:nvPr/>
        </p:nvSpPr>
        <p:spPr bwMode="auto">
          <a:xfrm>
            <a:off x="3563938" y="1016000"/>
            <a:ext cx="547687" cy="292100"/>
          </a:xfrm>
          <a:prstGeom prst="borderCallout1">
            <a:avLst>
              <a:gd name="adj1" fmla="val 39130"/>
              <a:gd name="adj2" fmla="val -13912"/>
              <a:gd name="adj3" fmla="val 382606"/>
              <a:gd name="adj4" fmla="val -198551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1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377864" name="Выноска 1 44"/>
          <p:cNvSpPr>
            <a:spLocks/>
          </p:cNvSpPr>
          <p:nvPr/>
        </p:nvSpPr>
        <p:spPr bwMode="auto">
          <a:xfrm>
            <a:off x="3563938" y="1376363"/>
            <a:ext cx="547687" cy="292100"/>
          </a:xfrm>
          <a:prstGeom prst="borderCallout1">
            <a:avLst>
              <a:gd name="adj1" fmla="val 127176"/>
              <a:gd name="adj2" fmla="val 46958"/>
              <a:gd name="adj3" fmla="val 389676"/>
              <a:gd name="adj4" fmla="val -197394"/>
            </a:avLst>
          </a:prstGeom>
          <a:solidFill>
            <a:schemeClr val="tx1"/>
          </a:solidFill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</a:t>
            </a:r>
            <a:r>
              <a:rPr lang="ru-RU" sz="1600" b="1">
                <a:solidFill>
                  <a:srgbClr val="000000"/>
                </a:solidFill>
              </a:rPr>
              <a:t> 2</a:t>
            </a:r>
          </a:p>
        </p:txBody>
      </p:sp>
      <p:cxnSp>
        <p:nvCxnSpPr>
          <p:cNvPr id="377865" name="Прямая со стрелкой 40"/>
          <p:cNvCxnSpPr>
            <a:cxnSpLocks noChangeShapeType="1"/>
          </p:cNvCxnSpPr>
          <p:nvPr/>
        </p:nvCxnSpPr>
        <p:spPr bwMode="auto">
          <a:xfrm rot="10800000" flipV="1">
            <a:off x="2563813" y="1712913"/>
            <a:ext cx="2519362" cy="1168400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7866" name="Прямая со стрелкой 40"/>
          <p:cNvCxnSpPr>
            <a:cxnSpLocks noChangeShapeType="1"/>
          </p:cNvCxnSpPr>
          <p:nvPr/>
        </p:nvCxnSpPr>
        <p:spPr bwMode="auto">
          <a:xfrm rot="10800000">
            <a:off x="2600325" y="3282950"/>
            <a:ext cx="2154238" cy="949325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7867" name="Группа 57"/>
          <p:cNvGrpSpPr>
            <a:grpSpLocks/>
          </p:cNvGrpSpPr>
          <p:nvPr/>
        </p:nvGrpSpPr>
        <p:grpSpPr bwMode="auto">
          <a:xfrm>
            <a:off x="6616700" y="800100"/>
            <a:ext cx="1825625" cy="1643063"/>
            <a:chOff x="6616728" y="800064"/>
            <a:chExt cx="1825650" cy="1643085"/>
          </a:xfrm>
        </p:grpSpPr>
        <p:pic>
          <p:nvPicPr>
            <p:cNvPr id="377868" name="Рисунок 21" descr="I1-1_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728" y="800064"/>
              <a:ext cx="1825650" cy="164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Овал 41"/>
            <p:cNvSpPr/>
            <p:nvPr/>
          </p:nvSpPr>
          <p:spPr bwMode="auto">
            <a:xfrm>
              <a:off x="7054884" y="1603350"/>
              <a:ext cx="438156" cy="25559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 bwMode="auto">
            <a:xfrm rot="20048391">
              <a:off x="7821658" y="1384272"/>
              <a:ext cx="438156" cy="25559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77871" name="Группа 58"/>
          <p:cNvGrpSpPr>
            <a:grpSpLocks/>
          </p:cNvGrpSpPr>
          <p:nvPr/>
        </p:nvGrpSpPr>
        <p:grpSpPr bwMode="auto">
          <a:xfrm>
            <a:off x="5083175" y="873125"/>
            <a:ext cx="1230313" cy="1350963"/>
            <a:chOff x="5083182" y="873090"/>
            <a:chExt cx="1230358" cy="1350981"/>
          </a:xfrm>
        </p:grpSpPr>
        <p:sp>
          <p:nvSpPr>
            <p:cNvPr id="9" name="Овал 8"/>
            <p:cNvSpPr/>
            <p:nvPr/>
          </p:nvSpPr>
          <p:spPr bwMode="auto">
            <a:xfrm>
              <a:off x="5375293" y="1457298"/>
              <a:ext cx="438166" cy="25559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77873" name="Рисунок 24" descr="I-3_4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182" y="873090"/>
              <a:ext cx="1230358" cy="135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9"/>
            <p:cNvSpPr/>
            <p:nvPr/>
          </p:nvSpPr>
          <p:spPr bwMode="auto">
            <a:xfrm>
              <a:off x="5448320" y="1384272"/>
              <a:ext cx="438166" cy="255591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7875" name="Выноска 1 16"/>
          <p:cNvSpPr>
            <a:spLocks/>
          </p:cNvSpPr>
          <p:nvPr/>
        </p:nvSpPr>
        <p:spPr bwMode="auto">
          <a:xfrm>
            <a:off x="4718050" y="2224088"/>
            <a:ext cx="547688" cy="292100"/>
          </a:xfrm>
          <a:prstGeom prst="borderCallout1">
            <a:avLst>
              <a:gd name="adj1" fmla="val 39130"/>
              <a:gd name="adj2" fmla="val 113912"/>
              <a:gd name="adj3" fmla="val -225000"/>
              <a:gd name="adj4" fmla="val 172755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S </a:t>
            </a:r>
            <a:r>
              <a:rPr lang="ru-RU" sz="1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77876" name="Выноска 1 47"/>
          <p:cNvSpPr>
            <a:spLocks/>
          </p:cNvSpPr>
          <p:nvPr/>
        </p:nvSpPr>
        <p:spPr bwMode="auto">
          <a:xfrm>
            <a:off x="5375275" y="2662238"/>
            <a:ext cx="547688" cy="292100"/>
          </a:xfrm>
          <a:prstGeom prst="borderCallout1">
            <a:avLst>
              <a:gd name="adj1" fmla="val 39130"/>
              <a:gd name="adj2" fmla="val 113912"/>
              <a:gd name="adj3" fmla="val -308153"/>
              <a:gd name="adj4" fmla="val 321741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S </a:t>
            </a:r>
            <a:r>
              <a:rPr lang="ru-RU" sz="1600" b="1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377877" name="Прямая со стрелкой 40"/>
          <p:cNvCxnSpPr>
            <a:cxnSpLocks noChangeShapeType="1"/>
          </p:cNvCxnSpPr>
          <p:nvPr/>
        </p:nvCxnSpPr>
        <p:spPr bwMode="auto">
          <a:xfrm rot="10800000" flipV="1">
            <a:off x="3878263" y="2187575"/>
            <a:ext cx="2738437" cy="803275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7878" name="Рисунок 50" descr="место повреждения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16475"/>
            <a:ext cx="43291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190500" y="4305300"/>
            <a:ext cx="31575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Fragment of RPV wall from the central part</a:t>
            </a:r>
            <a:b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(top view) </a:t>
            </a:r>
            <a:endParaRPr lang="ru-RU" sz="1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77880" name="Выноска 1 39"/>
          <p:cNvSpPr>
            <a:spLocks/>
          </p:cNvSpPr>
          <p:nvPr/>
        </p:nvSpPr>
        <p:spPr bwMode="auto">
          <a:xfrm>
            <a:off x="7419975" y="5692775"/>
            <a:ext cx="547688" cy="292100"/>
          </a:xfrm>
          <a:prstGeom prst="borderCallout1">
            <a:avLst>
              <a:gd name="adj1" fmla="val -22824"/>
              <a:gd name="adj2" fmla="val 49565"/>
              <a:gd name="adj3" fmla="val -118477"/>
              <a:gd name="adj4" fmla="val 16231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S</a:t>
            </a:r>
            <a:r>
              <a:rPr lang="ru-RU" sz="1600" b="1">
                <a:solidFill>
                  <a:srgbClr val="FFFFFF"/>
                </a:solidFill>
              </a:rPr>
              <a:t> 6</a:t>
            </a:r>
          </a:p>
        </p:txBody>
      </p:sp>
      <p:grpSp>
        <p:nvGrpSpPr>
          <p:cNvPr id="377881" name="Группа 59"/>
          <p:cNvGrpSpPr>
            <a:grpSpLocks/>
          </p:cNvGrpSpPr>
          <p:nvPr/>
        </p:nvGrpSpPr>
        <p:grpSpPr bwMode="auto">
          <a:xfrm>
            <a:off x="6872288" y="3611563"/>
            <a:ext cx="2103437" cy="1858962"/>
            <a:chOff x="6872319" y="2589201"/>
            <a:chExt cx="2102787" cy="1858940"/>
          </a:xfrm>
        </p:grpSpPr>
        <p:pic>
          <p:nvPicPr>
            <p:cNvPr id="377882" name="Рисунок 29" descr="inv4 шлиф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19" y="2589201"/>
              <a:ext cx="2102787" cy="185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Овал 9"/>
            <p:cNvSpPr/>
            <p:nvPr/>
          </p:nvSpPr>
          <p:spPr bwMode="auto">
            <a:xfrm>
              <a:off x="7091326" y="4122708"/>
              <a:ext cx="876029" cy="292097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Овал 9"/>
            <p:cNvSpPr/>
            <p:nvPr/>
          </p:nvSpPr>
          <p:spPr bwMode="auto">
            <a:xfrm>
              <a:off x="7675346" y="3502002"/>
              <a:ext cx="438015" cy="255585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7885" name="Выноска 1 56"/>
          <p:cNvSpPr>
            <a:spLocks/>
          </p:cNvSpPr>
          <p:nvPr/>
        </p:nvSpPr>
        <p:spPr bwMode="auto">
          <a:xfrm>
            <a:off x="5740400" y="5875338"/>
            <a:ext cx="547688" cy="292100"/>
          </a:xfrm>
          <a:prstGeom prst="borderCallout1">
            <a:avLst>
              <a:gd name="adj1" fmla="val -22824"/>
              <a:gd name="adj2" fmla="val 49565"/>
              <a:gd name="adj3" fmla="val -477176"/>
              <a:gd name="adj4" fmla="val -115940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S</a:t>
            </a:r>
            <a:r>
              <a:rPr lang="ru-RU" sz="1600" b="1">
                <a:solidFill>
                  <a:srgbClr val="FFFFFF"/>
                </a:solidFill>
              </a:rPr>
              <a:t> 5</a:t>
            </a:r>
          </a:p>
        </p:txBody>
      </p:sp>
      <p:sp>
        <p:nvSpPr>
          <p:cNvPr id="21" name="Выноска 1 20"/>
          <p:cNvSpPr>
            <a:spLocks/>
          </p:cNvSpPr>
          <p:nvPr/>
        </p:nvSpPr>
        <p:spPr bwMode="auto">
          <a:xfrm>
            <a:off x="8186738" y="5692775"/>
            <a:ext cx="547687" cy="292100"/>
          </a:xfrm>
          <a:prstGeom prst="borderCallout1">
            <a:avLst>
              <a:gd name="adj1" fmla="val -22826"/>
              <a:gd name="adj2" fmla="val 41740"/>
              <a:gd name="adj3" fmla="val -339131"/>
              <a:gd name="adj4" fmla="val -49854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+mn-lt"/>
              </a:rPr>
              <a:t>S</a:t>
            </a:r>
            <a:r>
              <a:rPr lang="ru-RU" sz="1600" b="1" dirty="0">
                <a:solidFill>
                  <a:srgbClr val="FFFFFF"/>
                </a:solidFill>
                <a:latin typeface="+mn-lt"/>
              </a:rPr>
              <a:t> 4</a:t>
            </a:r>
          </a:p>
        </p:txBody>
      </p:sp>
      <p:sp>
        <p:nvSpPr>
          <p:cNvPr id="377887" name="Выноска 1 49"/>
          <p:cNvSpPr>
            <a:spLocks/>
          </p:cNvSpPr>
          <p:nvPr/>
        </p:nvSpPr>
        <p:spPr bwMode="auto">
          <a:xfrm>
            <a:off x="6069013" y="3027363"/>
            <a:ext cx="547687" cy="292100"/>
          </a:xfrm>
          <a:prstGeom prst="borderCallout1">
            <a:avLst>
              <a:gd name="adj1" fmla="val 39130"/>
              <a:gd name="adj2" fmla="val 113912"/>
              <a:gd name="adj3" fmla="val -507065"/>
              <a:gd name="adj4" fmla="val 340870"/>
            </a:avLst>
          </a:prstGeom>
          <a:noFill/>
          <a:ln w="22225" algn="ctr">
            <a:solidFill>
              <a:srgbClr val="FFFF00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S </a:t>
            </a:r>
            <a:r>
              <a:rPr lang="ru-RU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7018338" y="2889250"/>
            <a:ext cx="18986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Fragment of corium ingot from the contact with RPV model wall</a:t>
            </a:r>
            <a:r>
              <a:rPr lang="ru-RU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</a:p>
        </p:txBody>
      </p:sp>
      <p:cxnSp>
        <p:nvCxnSpPr>
          <p:cNvPr id="377889" name="Прямая со стрелкой 40"/>
          <p:cNvCxnSpPr>
            <a:cxnSpLocks noChangeShapeType="1"/>
          </p:cNvCxnSpPr>
          <p:nvPr/>
        </p:nvCxnSpPr>
        <p:spPr bwMode="auto">
          <a:xfrm rot="10800000">
            <a:off x="6178550" y="4086225"/>
            <a:ext cx="949325" cy="292100"/>
          </a:xfrm>
          <a:prstGeom prst="straightConnector1">
            <a:avLst/>
          </a:prstGeom>
          <a:noFill/>
          <a:ln w="19050" algn="ctr">
            <a:solidFill>
              <a:srgbClr val="2B2BFE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36-6583-4113-B7D7-FA1FBC422238}" type="slidenum">
              <a:rPr lang="ru-RU"/>
              <a:pPr/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7488" y="115888"/>
            <a:ext cx="85677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Post-test research after</a:t>
            </a:r>
            <a:r>
              <a:rPr lang="ru-RU" b="1"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INVECOR-1/4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 (2)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01675" y="690563"/>
          <a:ext cx="8215313" cy="2338387"/>
        </p:xfrm>
        <a:graphic>
          <a:graphicData uri="http://schemas.openxmlformats.org/drawingml/2006/table">
            <a:tbl>
              <a:tblPr/>
              <a:tblGrid>
                <a:gridCol w="896938"/>
                <a:gridCol w="4773612"/>
                <a:gridCol w="571500"/>
                <a:gridCol w="573088"/>
                <a:gridCol w="669925"/>
                <a:gridCol w="730250"/>
              </a:tblGrid>
              <a:tr h="331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Phase composition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(K)" pitchFamily="18" charset="0"/>
                          <a:cs typeface="Times New Roman" pitchFamily="18" charset="0"/>
                        </a:rPr>
                        <a:t>Element composition, wt.%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U/Zr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 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ZrO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mcl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ZrO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tetr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; 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0, 5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UO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0, 06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mcl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ZrO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tetr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);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0, 5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α-Zr(O); α-(U,Zr);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Zr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α-Zr(O); α-(U,Zr);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67,7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~0.85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~0,15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(Zr,U)O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tetr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(Zr,U)O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mcl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(U,Zr)(C,O)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Zr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68,6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α-Zr(O); α-(U,Zr);Zr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x;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-Fe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(U,Zr)Fe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; ZrFe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-Fe; (Zr)(C,O)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α-Zr(O); α-(U,Zr);Zr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 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(U,Zr)Fe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; ZrFe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-Fe; (Zr)(C,O)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α-Zr(O)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α-(U,Zr);Zr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27,5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88" marR="663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" name="Рисунок 48" descr="P101050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783138"/>
            <a:ext cx="2185987" cy="1639887"/>
          </a:xfrm>
          <a:prstGeom prst="rect">
            <a:avLst/>
          </a:prstGeom>
          <a:noFill/>
          <a:ln w="25400">
            <a:solidFill>
              <a:srgbClr val="292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 descr="P1010502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743450"/>
            <a:ext cx="2185987" cy="1639888"/>
          </a:xfrm>
          <a:prstGeom prst="rect">
            <a:avLst/>
          </a:prstGeom>
          <a:noFill/>
          <a:ln w="25400">
            <a:solidFill>
              <a:srgbClr val="292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Выноска 1 53"/>
          <p:cNvSpPr>
            <a:spLocks/>
          </p:cNvSpPr>
          <p:nvPr/>
        </p:nvSpPr>
        <p:spPr bwMode="auto">
          <a:xfrm>
            <a:off x="4498975" y="5875338"/>
            <a:ext cx="547688" cy="365125"/>
          </a:xfrm>
          <a:prstGeom prst="borderCallout1">
            <a:avLst>
              <a:gd name="adj1" fmla="val 48913"/>
              <a:gd name="adj2" fmla="val 108694"/>
              <a:gd name="adj3" fmla="val -12067"/>
              <a:gd name="adj4" fmla="val 433048"/>
            </a:avLst>
          </a:prstGeom>
          <a:noFill/>
          <a:ln w="22225" algn="ctr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 type="stealth" w="med" len="med"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378960" name="Группа 41"/>
          <p:cNvGrpSpPr>
            <a:grpSpLocks/>
          </p:cNvGrpSpPr>
          <p:nvPr/>
        </p:nvGrpSpPr>
        <p:grpSpPr bwMode="auto">
          <a:xfrm>
            <a:off x="80963" y="3282950"/>
            <a:ext cx="3395662" cy="3111500"/>
            <a:chOff x="373005" y="3282948"/>
            <a:chExt cx="3395709" cy="3111502"/>
          </a:xfrm>
        </p:grpSpPr>
        <p:pic>
          <p:nvPicPr>
            <p:cNvPr id="378961" name="Рисунок 29" descr="inv4 шлиф.jpg"/>
            <p:cNvPicPr>
              <a:picLocks noChangeAspect="1"/>
            </p:cNvPicPr>
            <p:nvPr/>
          </p:nvPicPr>
          <p:blipFill>
            <a:blip r:embed="rId4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6"/>
            <a:stretch>
              <a:fillRect/>
            </a:stretch>
          </p:blipFill>
          <p:spPr bwMode="auto">
            <a:xfrm>
              <a:off x="373005" y="3392487"/>
              <a:ext cx="3213144" cy="300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Овал 33"/>
            <p:cNvSpPr>
              <a:spLocks noChangeArrowheads="1"/>
            </p:cNvSpPr>
            <p:nvPr/>
          </p:nvSpPr>
          <p:spPr bwMode="auto">
            <a:xfrm rot="-216887">
              <a:off x="1881268" y="4426438"/>
              <a:ext cx="379184" cy="368180"/>
            </a:xfrm>
            <a:prstGeom prst="ellipse">
              <a:avLst/>
            </a:prstGeom>
            <a:noFill/>
            <a:ln w="222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" name="Овал 34"/>
            <p:cNvSpPr>
              <a:spLocks noChangeArrowheads="1"/>
            </p:cNvSpPr>
            <p:nvPr/>
          </p:nvSpPr>
          <p:spPr bwMode="auto">
            <a:xfrm rot="-216887">
              <a:off x="1844755" y="3842229"/>
              <a:ext cx="379184" cy="368180"/>
            </a:xfrm>
            <a:prstGeom prst="ellipse">
              <a:avLst/>
            </a:prstGeom>
            <a:noFill/>
            <a:ln w="222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6" name="Овал 35"/>
            <p:cNvSpPr>
              <a:spLocks noChangeArrowheads="1"/>
            </p:cNvSpPr>
            <p:nvPr/>
          </p:nvSpPr>
          <p:spPr bwMode="auto">
            <a:xfrm rot="-216887">
              <a:off x="2648040" y="5339263"/>
              <a:ext cx="379184" cy="368180"/>
            </a:xfrm>
            <a:prstGeom prst="ellipse">
              <a:avLst/>
            </a:prstGeom>
            <a:noFill/>
            <a:ln w="222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7" name="Овал 36"/>
            <p:cNvSpPr>
              <a:spLocks noChangeArrowheads="1"/>
            </p:cNvSpPr>
            <p:nvPr/>
          </p:nvSpPr>
          <p:spPr bwMode="auto">
            <a:xfrm rot="-216887">
              <a:off x="1552651" y="5412288"/>
              <a:ext cx="379184" cy="368180"/>
            </a:xfrm>
            <a:prstGeom prst="ellipse">
              <a:avLst/>
            </a:prstGeom>
            <a:noFill/>
            <a:ln w="222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78966" name="Выноска 1 34"/>
            <p:cNvSpPr>
              <a:spLocks/>
            </p:cNvSpPr>
            <p:nvPr/>
          </p:nvSpPr>
          <p:spPr bwMode="auto">
            <a:xfrm>
              <a:off x="409518" y="4999059"/>
              <a:ext cx="547688" cy="292100"/>
            </a:xfrm>
            <a:prstGeom prst="borderCallout1">
              <a:avLst>
                <a:gd name="adj1" fmla="val 48912"/>
                <a:gd name="adj2" fmla="val 108694"/>
                <a:gd name="adj3" fmla="val 174454"/>
                <a:gd name="adj4" fmla="val 227824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</a:rPr>
                <a:t>С </a:t>
              </a:r>
              <a:r>
                <a:rPr lang="en-US" sz="1600" b="1">
                  <a:solidFill>
                    <a:srgbClr val="FFFFFF"/>
                  </a:solidFill>
                </a:rPr>
                <a:t>4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8967" name="Выноска 1 37"/>
            <p:cNvSpPr>
              <a:spLocks/>
            </p:cNvSpPr>
            <p:nvPr/>
          </p:nvSpPr>
          <p:spPr bwMode="auto">
            <a:xfrm>
              <a:off x="409518" y="4086234"/>
              <a:ext cx="547688" cy="292100"/>
            </a:xfrm>
            <a:prstGeom prst="borderCallout1">
              <a:avLst>
                <a:gd name="adj1" fmla="val 52176"/>
                <a:gd name="adj2" fmla="val 106954"/>
                <a:gd name="adj3" fmla="val 167935"/>
                <a:gd name="adj4" fmla="val 283481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</a:rPr>
                <a:t>С </a:t>
              </a:r>
              <a:r>
                <a:rPr lang="en-US" sz="1600" b="1">
                  <a:solidFill>
                    <a:srgbClr val="FFFFFF"/>
                  </a:solidFill>
                </a:rPr>
                <a:t>5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8968" name="Выноска 1 40"/>
            <p:cNvSpPr>
              <a:spLocks/>
            </p:cNvSpPr>
            <p:nvPr/>
          </p:nvSpPr>
          <p:spPr bwMode="auto">
            <a:xfrm>
              <a:off x="409518" y="4560903"/>
              <a:ext cx="547688" cy="292100"/>
            </a:xfrm>
            <a:prstGeom prst="borderCallout1">
              <a:avLst>
                <a:gd name="adj1" fmla="val 42389"/>
                <a:gd name="adj2" fmla="val 112171"/>
                <a:gd name="adj3" fmla="val 311412"/>
                <a:gd name="adj4" fmla="val 433046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</a:rPr>
                <a:t>С </a:t>
              </a:r>
              <a:r>
                <a:rPr lang="en-US" sz="1600" b="1">
                  <a:solidFill>
                    <a:srgbClr val="FFFFFF"/>
                  </a:solidFill>
                </a:rPr>
                <a:t>1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8969" name="Выноска 1 55"/>
            <p:cNvSpPr>
              <a:spLocks/>
            </p:cNvSpPr>
            <p:nvPr/>
          </p:nvSpPr>
          <p:spPr bwMode="auto">
            <a:xfrm>
              <a:off x="409518" y="3575052"/>
              <a:ext cx="547688" cy="292100"/>
            </a:xfrm>
            <a:prstGeom prst="borderCallout1">
              <a:avLst>
                <a:gd name="adj1" fmla="val 52176"/>
                <a:gd name="adj2" fmla="val 106954"/>
                <a:gd name="adj3" fmla="val 145111"/>
                <a:gd name="adj4" fmla="val 280000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</a:rPr>
                <a:t>С </a:t>
              </a:r>
              <a:r>
                <a:rPr lang="en-US" sz="1600" b="1">
                  <a:solidFill>
                    <a:srgbClr val="FFFFFF"/>
                  </a:solidFill>
                </a:rPr>
                <a:t>6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378970" name="Выноска 1 37"/>
            <p:cNvSpPr>
              <a:spLocks/>
            </p:cNvSpPr>
            <p:nvPr/>
          </p:nvSpPr>
          <p:spPr bwMode="auto">
            <a:xfrm>
              <a:off x="2965428" y="3282948"/>
              <a:ext cx="803286" cy="766773"/>
            </a:xfrm>
            <a:prstGeom prst="borderCallout1">
              <a:avLst>
                <a:gd name="adj1" fmla="val 57144"/>
                <a:gd name="adj2" fmla="val -5694"/>
                <a:gd name="adj3" fmla="val 179116"/>
                <a:gd name="adj4" fmla="val -97148"/>
              </a:avLst>
            </a:prstGeom>
            <a:noFill/>
            <a:ln w="22225" algn="ctr">
              <a:solidFill>
                <a:srgbClr val="FFFF00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de-DE" sz="1600" b="1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79010" name="Group 130"/>
          <p:cNvGraphicFramePr>
            <a:graphicFrameLocks noGrp="1"/>
          </p:cNvGraphicFramePr>
          <p:nvPr/>
        </p:nvGraphicFramePr>
        <p:xfrm>
          <a:off x="3549650" y="3176588"/>
          <a:ext cx="5594350" cy="1274762"/>
        </p:xfrm>
        <a:graphic>
          <a:graphicData uri="http://schemas.openxmlformats.org/drawingml/2006/table">
            <a:tbl>
              <a:tblPr/>
              <a:tblGrid>
                <a:gridCol w="558800"/>
                <a:gridCol w="3271838"/>
                <a:gridCol w="863600"/>
                <a:gridCol w="900112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Phase composition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Density, g/cm</a:t>
                      </a:r>
                      <a:r>
                        <a:rPr kumimoji="0" lang="ru-RU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Thermal conductivity (at 20 deg. C),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Wt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 1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α-Zr(O); α-(U,Zr); </a:t>
                      </a: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(Zr)(C,O)</a:t>
                      </a:r>
                      <a:r>
                        <a:rPr kumimoji="0" lang="en-US" sz="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 </a:t>
                      </a: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9,7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α-Zr(O); (Zr)(C,O)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U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α-(U,Zr); 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(U,Zr)Fe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 ;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-Fe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5,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α-Zr(O); α-(U,Zr); (Zr)(C,O)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(U,Zr)Fe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 ;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-Fe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9,43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C6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~0.95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~0,05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α-Zr(O); α-(U,Zr); (Zr)(C,O)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1-x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;Zr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; (U,Zr)Fe</a:t>
                      </a:r>
                      <a:r>
                        <a:rPr kumimoji="0" lang="en-US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9,42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6,3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46" marR="64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Выноска 1 45"/>
          <p:cNvSpPr>
            <a:spLocks/>
          </p:cNvSpPr>
          <p:nvPr/>
        </p:nvSpPr>
        <p:spPr bwMode="auto">
          <a:xfrm>
            <a:off x="409575" y="5838825"/>
            <a:ext cx="584200" cy="401638"/>
          </a:xfrm>
          <a:prstGeom prst="borderCallout1">
            <a:avLst>
              <a:gd name="adj1" fmla="val 48913"/>
              <a:gd name="adj2" fmla="val 108694"/>
              <a:gd name="adj3" fmla="val -100941"/>
              <a:gd name="adj4" fmla="val 701983"/>
            </a:avLst>
          </a:prstGeom>
          <a:noFill/>
          <a:ln w="22225" algn="ctr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 type="stealth" w="med" len="med"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A13604-08D3-4184-934E-8B91B4B0AABB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23</a:t>
            </a:fld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9005" name="Рисунок 43" descr="таблетка.jpg"/>
          <p:cNvPicPr>
            <a:picLocks noChangeAspect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282950"/>
            <a:ext cx="8143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6E71-466C-41CE-BEF0-6D4D26117D02}" type="slidenum">
              <a:rPr lang="ru-RU"/>
              <a:pPr/>
              <a:t>24</a:t>
            </a:fld>
            <a:endParaRPr lang="ru-RU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/>
            <a:r>
              <a:rPr lang="en-US" sz="2800" b="1"/>
              <a:t>Summary</a:t>
            </a:r>
            <a:endParaRPr lang="ru-RU" sz="2800" b="1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0403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1800"/>
              <a:t>1) Low thermal fluxes from corium through a wall of RPV model were received in the course of experiments that it is possible to explain by: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thermal insulation presence on an external surface of the model leading to redistribution of thermal fluxes to perpendicularly wall and along a wall to the top massive flange of RPV model;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incomplete dissolution of uranium dioxide in the molten zirconium in the electric melting furnace and continuation of endothermal dissolution of urania in the course of IVR modeling;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gap formation between a corium crust and a RPV wall caused by initial thermal expansion of RPV model;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layered character of a lower corium crust, that leads to decrease of effective heat conductivity of a crust.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1800"/>
              <a:t>2) Steady-state phenomena during IVR substantially depend on: 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previous transient processes connected with formation of corium pool in a reactor core;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time of existence of this pool in an average elevation of core;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sz="1800"/>
              <a:t>character and speed of the melt dropping on the lower head.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US" sz="1800">
                <a:solidFill>
                  <a:schemeClr val="hlink"/>
                </a:solidFill>
              </a:rPr>
              <a:t>The final report by results of work on the project will be placed in CEG web-page after finishing of the project (May-June, 2010)</a:t>
            </a:r>
            <a:endParaRPr lang="ru-RU" sz="18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BBFF-A39A-4EF1-BF67-A84ECF3EF214}" type="slidenum">
              <a:rPr lang="ru-RU"/>
              <a:pPr/>
              <a:t>25</a:t>
            </a:fld>
            <a:endParaRPr lang="ru-RU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Acknowledgments</a:t>
            </a:r>
            <a:endParaRPr lang="ru-RU" sz="2800" b="1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92263"/>
            <a:ext cx="8677275" cy="4321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Project INVECOR was carried out at financial support of EC. </a:t>
            </a:r>
            <a:br>
              <a:rPr lang="en-US" sz="2000"/>
            </a:br>
            <a:r>
              <a:rPr lang="en-US" sz="2000"/>
              <a:t>I am very grateful to collaborators of the project from </a:t>
            </a:r>
          </a:p>
          <a:p>
            <a:pPr>
              <a:lnSpc>
                <a:spcPct val="80000"/>
              </a:lnSpc>
            </a:pPr>
            <a:r>
              <a:rPr lang="en-US" sz="2000"/>
              <a:t>СЕА, Saclay and Cadarache;</a:t>
            </a:r>
          </a:p>
          <a:p>
            <a:pPr>
              <a:lnSpc>
                <a:spcPct val="80000"/>
              </a:lnSpc>
            </a:pPr>
            <a:r>
              <a:rPr lang="en-US" sz="2000"/>
              <a:t>FZK and JRC-ITU, Karlsruhe; </a:t>
            </a:r>
          </a:p>
          <a:p>
            <a:pPr>
              <a:lnSpc>
                <a:spcPct val="80000"/>
              </a:lnSpc>
            </a:pPr>
            <a:r>
              <a:rPr lang="en-US" sz="2000"/>
              <a:t>FZR, Dresden; </a:t>
            </a:r>
          </a:p>
          <a:p>
            <a:pPr>
              <a:lnSpc>
                <a:spcPct val="80000"/>
              </a:lnSpc>
            </a:pPr>
            <a:r>
              <a:rPr lang="en-US" sz="2000"/>
              <a:t>Pisa University;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for recommendations on test conditions and useful discussions and the analysis of obtained results.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I am grateful also to employees of the NITI for active participation in the project and to IBRAE employees for useful discussions.</a:t>
            </a:r>
          </a:p>
          <a:p>
            <a:pPr>
              <a:lnSpc>
                <a:spcPct val="80000"/>
              </a:lnSpc>
            </a:pPr>
            <a:r>
              <a:rPr lang="en-US" sz="2000"/>
              <a:t>Thanks a lot to all CEG-SAM participants and to ISTS employees for supporting of INVECOR project.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I hope for the further fruitful cooperation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13FB-2250-4A1E-86AA-1B8A2548AA95}" type="slidenum">
              <a:rPr lang="ru-RU"/>
              <a:pPr/>
              <a:t>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57238"/>
          </a:xfrm>
        </p:spPr>
        <p:txBody>
          <a:bodyPr/>
          <a:lstStyle/>
          <a:p>
            <a:pPr algn="ctr"/>
            <a:r>
              <a:rPr lang="en-US" sz="3200" b="1"/>
              <a:t>Project tasks short description</a:t>
            </a:r>
            <a:endParaRPr lang="ru-RU" sz="32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928100" cy="4895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1800" u="sng">
                <a:solidFill>
                  <a:schemeClr val="hlink"/>
                </a:solidFill>
              </a:rPr>
              <a:t>Task 1</a:t>
            </a:r>
            <a:r>
              <a:rPr lang="en-US" sz="1800">
                <a:solidFill>
                  <a:schemeClr val="hlink"/>
                </a:solidFill>
              </a:rPr>
              <a:t>: Modernization of test facilities and optimization of melting process and simulation of decay heat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technique for protection coating of the graphite crucible and electrode nozzles of plasmatrons has been developed and tested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corium melting mode and its discharge into experimental section has been improved (2 large scale calibration tests)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design and operating modes of the device for decay heat simulation have been developed and tested (7 TOP tests and many plasmatrons tests without corium)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design and manufacturing of RPV model have been done</a:t>
            </a:r>
            <a:r>
              <a:rPr lang="ru-RU" sz="1800"/>
              <a:t> 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1800" u="sng">
                <a:solidFill>
                  <a:schemeClr val="hlink"/>
                </a:solidFill>
              </a:rPr>
              <a:t>Task 2</a:t>
            </a:r>
            <a:r>
              <a:rPr lang="en-US" sz="1800">
                <a:solidFill>
                  <a:schemeClr val="hlink"/>
                </a:solidFill>
              </a:rPr>
              <a:t>: Calculation support of experiments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Pre-test and post test calculation have been performed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1800" u="sng">
                <a:solidFill>
                  <a:schemeClr val="hlink"/>
                </a:solidFill>
              </a:rPr>
              <a:t>Task 3</a:t>
            </a:r>
            <a:r>
              <a:rPr lang="en-US" sz="1800">
                <a:solidFill>
                  <a:schemeClr val="hlink"/>
                </a:solidFill>
              </a:rPr>
              <a:t>: Large-scale experiments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Four large scale integral tests on transient processes of IVR imitation have been conducted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1800" u="sng">
                <a:solidFill>
                  <a:schemeClr val="hlink"/>
                </a:solidFill>
              </a:rPr>
              <a:t>Task 4</a:t>
            </a:r>
            <a:r>
              <a:rPr lang="en-US" sz="1800">
                <a:solidFill>
                  <a:schemeClr val="hlink"/>
                </a:solidFill>
              </a:rPr>
              <a:t>: Post-test analysis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-"/>
            </a:pPr>
            <a:r>
              <a:rPr lang="en-US" sz="1800"/>
              <a:t>Post-test analysis of corium and RPV steel is under way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2630-C430-4676-96FB-6B0B0219F4F1}" type="slidenum">
              <a:rPr lang="ru-RU"/>
              <a:pPr/>
              <a:t>4</a:t>
            </a:fld>
            <a:endParaRPr lang="ru-RU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12763"/>
            <a:ext cx="8435975" cy="792162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</a:t>
            </a:r>
            <a:endParaRPr lang="ru-RU" sz="2800" b="1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6092825"/>
            <a:ext cx="2447925" cy="5032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TOP-2 test</a:t>
            </a:r>
            <a:endParaRPr lang="ru-RU" sz="2400"/>
          </a:p>
        </p:txBody>
      </p:sp>
      <p:pic>
        <p:nvPicPr>
          <p:cNvPr id="359428" name="Picture 4" descr="fig_1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412875"/>
            <a:ext cx="32369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6363"/>
            <a:ext cx="55086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287338" y="5121275"/>
            <a:ext cx="54721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of inner vessel wall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(temperature of plasmatrons surface was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2650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C)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6192838" y="5121275"/>
            <a:ext cx="24479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Scheme of loading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C844-03C4-428D-9788-91293616020E}" type="slidenum">
              <a:rPr lang="ru-RU"/>
              <a:pPr/>
              <a:t>5</a:t>
            </a:fld>
            <a:endParaRPr lang="ru-RU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/>
            <a:r>
              <a:rPr lang="en-US" sz="2800" b="1"/>
              <a:t>Corium melt preparation</a:t>
            </a:r>
            <a:endParaRPr lang="ru-RU" sz="2800" b="1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6165850"/>
            <a:ext cx="4038600" cy="360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/>
              <a:t>Electric melting furnace (EMF)</a:t>
            </a:r>
          </a:p>
        </p:txBody>
      </p:sp>
      <p:pic>
        <p:nvPicPr>
          <p:cNvPr id="381957" name="Picture 5" descr="Печк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r="26511"/>
          <a:stretch>
            <a:fillRect/>
          </a:stretch>
        </p:blipFill>
        <p:spPr bwMode="auto">
          <a:xfrm>
            <a:off x="2879725" y="1233488"/>
            <a:ext cx="3159125" cy="48545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81959" name="AutoShape 7"/>
          <p:cNvSpPr>
            <a:spLocks/>
          </p:cNvSpPr>
          <p:nvPr/>
        </p:nvSpPr>
        <p:spPr bwMode="auto">
          <a:xfrm>
            <a:off x="5364163" y="981075"/>
            <a:ext cx="914400" cy="395288"/>
          </a:xfrm>
          <a:prstGeom prst="borderCallout1">
            <a:avLst>
              <a:gd name="adj1" fmla="val 28917"/>
              <a:gd name="adj2" fmla="val -8333"/>
              <a:gd name="adj3" fmla="val 145782"/>
              <a:gd name="adj4" fmla="val -90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Pyrometer</a:t>
            </a:r>
            <a:endParaRPr lang="ru-RU" sz="1400"/>
          </a:p>
        </p:txBody>
      </p:sp>
      <p:sp>
        <p:nvSpPr>
          <p:cNvPr id="381960" name="AutoShape 8"/>
          <p:cNvSpPr>
            <a:spLocks/>
          </p:cNvSpPr>
          <p:nvPr/>
        </p:nvSpPr>
        <p:spPr bwMode="auto">
          <a:xfrm>
            <a:off x="5759450" y="1665288"/>
            <a:ext cx="914400" cy="468312"/>
          </a:xfrm>
          <a:prstGeom prst="borderCallout1">
            <a:avLst>
              <a:gd name="adj1" fmla="val 24407"/>
              <a:gd name="adj2" fmla="val -8333"/>
              <a:gd name="adj3" fmla="val 123051"/>
              <a:gd name="adj4" fmla="val -90625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Heat exchanger</a:t>
            </a:r>
            <a:endParaRPr lang="ru-RU" sz="1400"/>
          </a:p>
        </p:txBody>
      </p:sp>
      <p:sp>
        <p:nvSpPr>
          <p:cNvPr id="381961" name="AutoShape 9"/>
          <p:cNvSpPr>
            <a:spLocks/>
          </p:cNvSpPr>
          <p:nvPr/>
        </p:nvSpPr>
        <p:spPr bwMode="auto">
          <a:xfrm>
            <a:off x="6084888" y="2276475"/>
            <a:ext cx="935037" cy="682625"/>
          </a:xfrm>
          <a:prstGeom prst="borderCallout1">
            <a:avLst>
              <a:gd name="adj1" fmla="val 16745"/>
              <a:gd name="adj2" fmla="val -8148"/>
              <a:gd name="adj3" fmla="val 95116"/>
              <a:gd name="adj4" fmla="val -88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Water cooled housing</a:t>
            </a:r>
            <a:endParaRPr lang="ru-RU" sz="1400"/>
          </a:p>
        </p:txBody>
      </p:sp>
      <p:sp>
        <p:nvSpPr>
          <p:cNvPr id="381962" name="AutoShape 10"/>
          <p:cNvSpPr>
            <a:spLocks/>
          </p:cNvSpPr>
          <p:nvPr/>
        </p:nvSpPr>
        <p:spPr bwMode="auto">
          <a:xfrm>
            <a:off x="5867400" y="3176588"/>
            <a:ext cx="914400" cy="609600"/>
          </a:xfrm>
          <a:prstGeom prst="borderCallout1">
            <a:avLst>
              <a:gd name="adj1" fmla="val 18750"/>
              <a:gd name="adj2" fmla="val -8333"/>
              <a:gd name="adj3" fmla="val 124218"/>
              <a:gd name="adj4" fmla="val -118056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Graphite crucible</a:t>
            </a:r>
            <a:endParaRPr lang="ru-RU" sz="1400"/>
          </a:p>
        </p:txBody>
      </p:sp>
      <p:sp>
        <p:nvSpPr>
          <p:cNvPr id="381963" name="AutoShape 11"/>
          <p:cNvSpPr>
            <a:spLocks/>
          </p:cNvSpPr>
          <p:nvPr/>
        </p:nvSpPr>
        <p:spPr bwMode="auto">
          <a:xfrm>
            <a:off x="5832475" y="4041775"/>
            <a:ext cx="914400" cy="287338"/>
          </a:xfrm>
          <a:prstGeom prst="borderCallout1">
            <a:avLst>
              <a:gd name="adj1" fmla="val 39778"/>
              <a:gd name="adj2" fmla="val -8333"/>
              <a:gd name="adj3" fmla="val 200551"/>
              <a:gd name="adj4" fmla="val -90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Inductor</a:t>
            </a:r>
            <a:endParaRPr lang="ru-RU" sz="1400"/>
          </a:p>
        </p:txBody>
      </p:sp>
      <p:sp>
        <p:nvSpPr>
          <p:cNvPr id="381964" name="AutoShape 12"/>
          <p:cNvSpPr>
            <a:spLocks/>
          </p:cNvSpPr>
          <p:nvPr/>
        </p:nvSpPr>
        <p:spPr bwMode="auto">
          <a:xfrm>
            <a:off x="6124575" y="4889500"/>
            <a:ext cx="865188" cy="720725"/>
          </a:xfrm>
          <a:prstGeom prst="borderCallout1">
            <a:avLst>
              <a:gd name="adj1" fmla="val 15861"/>
              <a:gd name="adj2" fmla="val -8806"/>
              <a:gd name="adj3" fmla="val 59472"/>
              <a:gd name="adj4" fmla="val -77431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Device for plug splitting</a:t>
            </a:r>
            <a:endParaRPr lang="ru-RU" sz="1400"/>
          </a:p>
        </p:txBody>
      </p:sp>
      <p:sp>
        <p:nvSpPr>
          <p:cNvPr id="381965" name="AutoShape 13"/>
          <p:cNvSpPr>
            <a:spLocks/>
          </p:cNvSpPr>
          <p:nvPr/>
        </p:nvSpPr>
        <p:spPr bwMode="auto">
          <a:xfrm>
            <a:off x="2533650" y="37893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106250"/>
              <a:gd name="adj4" fmla="val 171704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Thermal insulation</a:t>
            </a:r>
            <a:endParaRPr lang="ru-RU" sz="1400"/>
          </a:p>
        </p:txBody>
      </p:sp>
      <p:sp>
        <p:nvSpPr>
          <p:cNvPr id="381966" name="AutoShape 14"/>
          <p:cNvSpPr>
            <a:spLocks/>
          </p:cNvSpPr>
          <p:nvPr/>
        </p:nvSpPr>
        <p:spPr bwMode="auto">
          <a:xfrm>
            <a:off x="2303463" y="4941888"/>
            <a:ext cx="914400" cy="755650"/>
          </a:xfrm>
          <a:prstGeom prst="borderCallout1">
            <a:avLst>
              <a:gd name="adj1" fmla="val 15125"/>
              <a:gd name="adj2" fmla="val 108333"/>
              <a:gd name="adj3" fmla="val 18907"/>
              <a:gd name="adj4" fmla="val 215106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Bottom supporting sleeve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B89-DF00-49E6-A17B-42EC3618F59C}" type="slidenum">
              <a:rPr lang="ru-RU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617537"/>
          </a:xfrm>
        </p:spPr>
        <p:txBody>
          <a:bodyPr/>
          <a:lstStyle/>
          <a:p>
            <a:pPr algn="ctr"/>
            <a:r>
              <a:rPr lang="en-US" sz="2800" b="1"/>
              <a:t>Loading of the melting crucible in EMF</a:t>
            </a:r>
            <a:endParaRPr lang="ru-RU" sz="2800" b="1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DCDDA0-5D14-44EF-BF13-A585C01D8B41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6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64548" name="Рисунок 5" descr="Изображение 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013200"/>
            <a:ext cx="3140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Рисунок 6" descr="Изображение 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873125"/>
            <a:ext cx="31400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8" y="5327650"/>
          <a:ext cx="4418012" cy="1204914"/>
        </p:xfrm>
        <a:graphic>
          <a:graphicData uri="http://schemas.openxmlformats.org/drawingml/2006/table">
            <a:tbl>
              <a:tblPr/>
              <a:tblGrid>
                <a:gridCol w="1042987"/>
                <a:gridCol w="1076325"/>
                <a:gridCol w="1125538"/>
                <a:gridCol w="1173162"/>
              </a:tblGrid>
              <a:tr h="401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Material in electric melting furnace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Zr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 (Total)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g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45720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8815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5580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60115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456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820738"/>
            <a:ext cx="37973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4937125" y="3611563"/>
            <a:ext cx="1460500" cy="255587"/>
          </a:xfrm>
          <a:prstGeom prst="borderCallout1">
            <a:avLst>
              <a:gd name="adj1" fmla="val -22244"/>
              <a:gd name="adj2" fmla="val 46449"/>
              <a:gd name="adj3" fmla="val -446499"/>
              <a:gd name="adj4" fmla="val 103188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Tahoma" charset="0"/>
              </a:rPr>
              <a:t>Zirconium rods</a:t>
            </a:r>
            <a:endParaRPr lang="ru-RU" sz="1000" b="1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0" name="Выноска 1 9"/>
          <p:cNvSpPr>
            <a:spLocks/>
          </p:cNvSpPr>
          <p:nvPr/>
        </p:nvSpPr>
        <p:spPr bwMode="auto">
          <a:xfrm>
            <a:off x="4468813" y="6399213"/>
            <a:ext cx="2225675" cy="328612"/>
          </a:xfrm>
          <a:prstGeom prst="borderCallout1">
            <a:avLst>
              <a:gd name="adj1" fmla="val 34782"/>
              <a:gd name="adj2" fmla="val 103426"/>
              <a:gd name="adj3" fmla="val -398069"/>
              <a:gd name="adj4" fmla="val 107417"/>
            </a:avLst>
          </a:prstGeom>
          <a:noFill/>
          <a:ln w="19050" algn="ctr">
            <a:solidFill>
              <a:srgbClr val="38FF38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UO</a:t>
            </a:r>
            <a:r>
              <a:rPr lang="en-US" sz="1000" b="1" baseline="-25000">
                <a:solidFill>
                  <a:srgbClr val="FFFFFF"/>
                </a:solidFill>
              </a:rPr>
              <a:t>2</a:t>
            </a:r>
            <a:r>
              <a:rPr lang="en-US" sz="1000" b="1">
                <a:solidFill>
                  <a:srgbClr val="FFFFFF"/>
                </a:solidFill>
              </a:rPr>
              <a:t>+ZrO</a:t>
            </a:r>
            <a:r>
              <a:rPr lang="en-US" sz="1000" b="1" baseline="-25000">
                <a:solidFill>
                  <a:srgbClr val="FFFFFF"/>
                </a:solidFill>
              </a:rPr>
              <a:t>2</a:t>
            </a:r>
            <a:r>
              <a:rPr lang="en-US" sz="1000" b="1">
                <a:solidFill>
                  <a:srgbClr val="FFFFFF"/>
                </a:solidFill>
              </a:rPr>
              <a:t> mix</a:t>
            </a:r>
            <a:endParaRPr lang="ru-RU" sz="1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BA7D-9B2A-47F5-90DA-E3E7A534FE5D}" type="slidenum">
              <a:rPr lang="ru-RU"/>
              <a:pPr/>
              <a:t>7</a:t>
            </a:fld>
            <a:endParaRPr lang="ru-RU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8229600" cy="828675"/>
          </a:xfrm>
        </p:spPr>
        <p:txBody>
          <a:bodyPr/>
          <a:lstStyle/>
          <a:p>
            <a:pPr algn="ctr"/>
            <a:r>
              <a:rPr lang="en-US" sz="2800" b="1"/>
              <a:t>Second calibration test</a:t>
            </a:r>
            <a:endParaRPr lang="ru-RU" sz="2800"/>
          </a:p>
        </p:txBody>
      </p:sp>
      <p:sp>
        <p:nvSpPr>
          <p:cNvPr id="361475" name="Rectangle 3"/>
          <p:cNvSpPr>
            <a:spLocks noChangeArrowheads="1"/>
          </p:cNvSpPr>
          <p:nvPr>
            <p:ph type="body" idx="1"/>
          </p:nvPr>
        </p:nvSpPr>
        <p:spPr>
          <a:xfrm>
            <a:off x="1439863" y="5373688"/>
            <a:ext cx="3384550" cy="4318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Diagram of corium heat-up</a:t>
            </a:r>
            <a:endParaRPr lang="ru-RU" sz="2000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9055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8" name="Picture 6" descr="IMG_6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779588"/>
            <a:ext cx="2828925" cy="2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6011863" y="4689475"/>
            <a:ext cx="31321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Corium ingot</a:t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after test (U</a:t>
            </a:r>
            <a:r>
              <a:rPr lang="en-US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0,9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Zr</a:t>
            </a:r>
            <a:r>
              <a:rPr lang="en-US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0,1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(this corium was used for additional loading </a:t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in the RPV model)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FF5-D7DB-46A7-87F2-C2E3A40DE132}" type="slidenum">
              <a:rPr lang="ru-RU"/>
              <a:pPr/>
              <a:t>8</a:t>
            </a:fld>
            <a:endParaRPr lang="ru-RU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en-US" sz="2800" b="1"/>
              <a:t>Test section (RPV model)</a:t>
            </a:r>
            <a:endParaRPr lang="ru-RU" sz="2800" b="1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905375"/>
            <a:ext cx="4356100" cy="3587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Main concept of RPV model design</a:t>
            </a:r>
            <a:endParaRPr lang="ru-RU" sz="2000"/>
          </a:p>
        </p:txBody>
      </p:sp>
      <p:pic>
        <p:nvPicPr>
          <p:cNvPr id="362500" name="Picture 4" descr="RPV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49672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3" name="Picture 7" descr="ES cross s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592263"/>
            <a:ext cx="36099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5076825" y="5192713"/>
            <a:ext cx="40671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section of experimental assembly including device </a:t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decay heat modeling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51A-65F6-4E41-8D4F-FBB1F6D3F9FB}" type="slidenum">
              <a:rPr lang="ru-RU"/>
              <a:pPr/>
              <a:t>9</a:t>
            </a:fld>
            <a:endParaRPr lang="ru-RU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96925"/>
          </a:xfrm>
        </p:spPr>
        <p:txBody>
          <a:bodyPr/>
          <a:lstStyle/>
          <a:p>
            <a:pPr algn="ctr"/>
            <a:r>
              <a:rPr lang="en-US" sz="2800" b="1"/>
              <a:t>Test section</a:t>
            </a:r>
            <a:endParaRPr lang="ru-RU" sz="2800" b="1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624513"/>
            <a:ext cx="8229600" cy="6111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/>
              <a:t>Test section including device for decay heat modeling </a:t>
            </a:r>
            <a:br>
              <a:rPr lang="en-US" sz="2000"/>
            </a:br>
            <a:r>
              <a:rPr lang="en-US" sz="2000"/>
              <a:t>inside pressure vessel of large scale facility</a:t>
            </a:r>
            <a:endParaRPr lang="ru-RU" sz="2000"/>
          </a:p>
        </p:txBody>
      </p:sp>
      <p:pic>
        <p:nvPicPr>
          <p:cNvPr id="379908" name="Picture 4" descr="ES in 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8575"/>
            <a:ext cx="609600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4447</TotalTime>
  <Words>1887</Words>
  <Application>Microsoft Office PowerPoint</Application>
  <PresentationFormat>Bildschirmpräsentation (4:3)</PresentationFormat>
  <Paragraphs>497</Paragraphs>
  <Slides>25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Tahoma</vt:lpstr>
      <vt:lpstr>Wingdings</vt:lpstr>
      <vt:lpstr>MS PGothic</vt:lpstr>
      <vt:lpstr>Symbol</vt:lpstr>
      <vt:lpstr>Calibri</vt:lpstr>
      <vt:lpstr>Times New Roman</vt:lpstr>
      <vt:lpstr>Times New Roman(K)</vt:lpstr>
      <vt:lpstr>Океан</vt:lpstr>
      <vt:lpstr>ISTC project K-1265: Experimental study of core melt in-vessel retention  IN-VEssel COrium Retention (INVECOR)  </vt:lpstr>
      <vt:lpstr>General information</vt:lpstr>
      <vt:lpstr>Project tasks short description</vt:lpstr>
      <vt:lpstr>Testing of device for decay heat modeling</vt:lpstr>
      <vt:lpstr>Corium melt preparation</vt:lpstr>
      <vt:lpstr>Loading of the melting crucible in EMF</vt:lpstr>
      <vt:lpstr>Second calibration test</vt:lpstr>
      <vt:lpstr>Test section (RPV model)</vt:lpstr>
      <vt:lpstr>Test section</vt:lpstr>
      <vt:lpstr>RPV models before tests </vt:lpstr>
      <vt:lpstr>Thermocouples placement in RPV model</vt:lpstr>
      <vt:lpstr>Diagrams of IVR modeling</vt:lpstr>
      <vt:lpstr>Diagrams of IVR modeling</vt:lpstr>
      <vt:lpstr>Diagrams of IVR modeling</vt:lpstr>
      <vt:lpstr>Corium placement in RPV model after tests</vt:lpstr>
      <vt:lpstr>Results of post-test calculation (1)</vt:lpstr>
      <vt:lpstr>Results of post-test calculation (1)</vt:lpstr>
      <vt:lpstr>Post-test research after INVECOR-1/3 test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Acknowledgments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ISTC project proposal: Real corium experimental research (RECOREX)</dc:title>
  <dc:creator>ЖДАНОВ В.С.</dc:creator>
  <cp:lastModifiedBy>Peters, Ursula</cp:lastModifiedBy>
  <cp:revision>327</cp:revision>
  <dcterms:created xsi:type="dcterms:W3CDTF">2004-11-09T04:09:17Z</dcterms:created>
  <dcterms:modified xsi:type="dcterms:W3CDTF">2012-10-12T11:13:18Z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 on ISTC project K-1265 INVECOR: Experimental study of core melt in-vessel retention.</vt:lpwstr>
  </property>
</Properties>
</file>