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4"/>
  </p:notesMasterIdLst>
  <p:handoutMasterIdLst>
    <p:handoutMasterId r:id="rId25"/>
  </p:handoutMasterIdLst>
  <p:sldIdLst>
    <p:sldId id="535" r:id="rId2"/>
    <p:sldId id="612" r:id="rId3"/>
    <p:sldId id="629" r:id="rId4"/>
    <p:sldId id="656" r:id="rId5"/>
    <p:sldId id="657" r:id="rId6"/>
    <p:sldId id="658" r:id="rId7"/>
    <p:sldId id="659" r:id="rId8"/>
    <p:sldId id="660" r:id="rId9"/>
    <p:sldId id="661" r:id="rId10"/>
    <p:sldId id="662" r:id="rId11"/>
    <p:sldId id="663" r:id="rId12"/>
    <p:sldId id="664" r:id="rId13"/>
    <p:sldId id="665" r:id="rId14"/>
    <p:sldId id="676" r:id="rId15"/>
    <p:sldId id="667" r:id="rId16"/>
    <p:sldId id="668" r:id="rId17"/>
    <p:sldId id="669" r:id="rId18"/>
    <p:sldId id="670" r:id="rId19"/>
    <p:sldId id="672" r:id="rId20"/>
    <p:sldId id="673" r:id="rId21"/>
    <p:sldId id="674" r:id="rId22"/>
    <p:sldId id="675" r:id="rId23"/>
  </p:sldIdLst>
  <p:sldSz cx="9144000" cy="6858000" type="screen4x3"/>
  <p:notesSz cx="9874250" cy="674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6666FF"/>
    <a:srgbClr val="006666"/>
    <a:srgbClr val="FF00FF"/>
    <a:srgbClr val="FF3300"/>
    <a:srgbClr val="008000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2074" autoAdjust="0"/>
  </p:normalViewPr>
  <p:slideViewPr>
    <p:cSldViewPr>
      <p:cViewPr>
        <p:scale>
          <a:sx n="88" d="100"/>
          <a:sy n="88" d="100"/>
        </p:scale>
        <p:origin x="-113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3774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2124"/>
        <p:guide pos="311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938" y="0"/>
            <a:ext cx="427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3975"/>
            <a:ext cx="427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938" y="6403975"/>
            <a:ext cx="427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7A1834D-9C63-494A-8B8F-ECA6732BF01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47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6413"/>
            <a:ext cx="3370263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01988"/>
            <a:ext cx="724217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3975"/>
            <a:ext cx="427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03975"/>
            <a:ext cx="427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05C3BC6-9D95-4E7A-B370-FD0E53571B8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94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40B035CE-7CA2-43CA-8565-3843F512E2F6}" type="slidenum">
              <a:rPr lang="ru-RU" smtClean="0">
                <a:latin typeface="Times New Roman" pitchFamily="18" charset="0"/>
              </a:rPr>
              <a:pPr eaLnBrk="1" hangingPunct="1"/>
              <a:t>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6413"/>
            <a:ext cx="3370262" cy="25273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47" tIns="45974" rIns="91947" bIns="45974"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87D75AFC-98CE-44D0-A2E7-7398AA2E07B6}" type="slidenum">
              <a:rPr lang="ru-RU" smtClean="0">
                <a:latin typeface="Times New Roman" pitchFamily="18" charset="0"/>
              </a:rPr>
              <a:pPr eaLnBrk="1" hangingPunct="1"/>
              <a:t>10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51963FB3-03CB-4B55-B77C-35CE008445D5}" type="slidenum">
              <a:rPr lang="ru-RU" smtClean="0">
                <a:latin typeface="Times New Roman" pitchFamily="18" charset="0"/>
              </a:rPr>
              <a:pPr eaLnBrk="1" hangingPunct="1"/>
              <a:t>11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A773CD30-4F8A-41D4-B8FF-E2009B76E115}" type="slidenum">
              <a:rPr lang="ru-RU" smtClean="0">
                <a:latin typeface="Times New Roman" pitchFamily="18" charset="0"/>
              </a:rPr>
              <a:pPr eaLnBrk="1" hangingPunct="1"/>
              <a:t>12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7DE13BAF-5057-4C9A-9034-2FB9564C7515}" type="slidenum">
              <a:rPr lang="ru-RU" smtClean="0">
                <a:latin typeface="Times New Roman" pitchFamily="18" charset="0"/>
              </a:rPr>
              <a:pPr eaLnBrk="1" hangingPunct="1"/>
              <a:t>13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6A34C66-977A-4569-B516-6451B7F50400}" type="slidenum">
              <a:rPr lang="ru-RU" smtClean="0">
                <a:latin typeface="Times New Roman" pitchFamily="18" charset="0"/>
              </a:rPr>
              <a:pPr eaLnBrk="1" hangingPunct="1"/>
              <a:t>14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6501E2F1-6063-47EE-A763-D0793BA2D453}" type="slidenum">
              <a:rPr lang="ru-RU" smtClean="0">
                <a:latin typeface="Times New Roman" pitchFamily="18" charset="0"/>
              </a:rPr>
              <a:pPr eaLnBrk="1" hangingPunct="1"/>
              <a:t>15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8C668CA2-9A05-4E07-8FF1-F6D594CA8677}" type="slidenum">
              <a:rPr lang="ru-RU" smtClean="0">
                <a:latin typeface="Times New Roman" pitchFamily="18" charset="0"/>
              </a:rPr>
              <a:pPr eaLnBrk="1" hangingPunct="1"/>
              <a:t>16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EF2A4367-280D-4A57-AF7F-0B9A383743AB}" type="slidenum">
              <a:rPr lang="ru-RU" smtClean="0">
                <a:latin typeface="Times New Roman" pitchFamily="18" charset="0"/>
              </a:rPr>
              <a:pPr eaLnBrk="1" hangingPunct="1"/>
              <a:t>17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9CD6A5EA-9D07-4732-85D7-8A6AE8E2D610}" type="slidenum">
              <a:rPr lang="ru-RU" smtClean="0">
                <a:latin typeface="Times New Roman" pitchFamily="18" charset="0"/>
              </a:rPr>
              <a:pPr eaLnBrk="1" hangingPunct="1"/>
              <a:t>18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59F704BE-2B1E-416F-BD69-F3AE84C5D29A}" type="slidenum">
              <a:rPr lang="ru-RU" smtClean="0">
                <a:latin typeface="Times New Roman" pitchFamily="18" charset="0"/>
              </a:rPr>
              <a:pPr eaLnBrk="1" hangingPunct="1"/>
              <a:t>19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E8011298-CFE8-46AD-9B02-C58AAD2FC11A}" type="slidenum">
              <a:rPr lang="ru-RU" smtClean="0">
                <a:latin typeface="Times New Roman" pitchFamily="18" charset="0"/>
              </a:rPr>
              <a:pPr eaLnBrk="1" hangingPunct="1"/>
              <a:t>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82B01070-2D59-4776-9709-154E197E2A8C}" type="slidenum">
              <a:rPr lang="ru-RU" smtClean="0">
                <a:latin typeface="Times New Roman" pitchFamily="18" charset="0"/>
              </a:rPr>
              <a:pPr eaLnBrk="1" hangingPunct="1"/>
              <a:t>20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086D81BE-B4BE-4EF0-9700-0F98EDFADADA}" type="slidenum">
              <a:rPr lang="ru-RU" smtClean="0">
                <a:latin typeface="Times New Roman" pitchFamily="18" charset="0"/>
              </a:rPr>
              <a:pPr eaLnBrk="1" hangingPunct="1"/>
              <a:t>21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ED9102EC-3F63-40D2-AD76-376DD543D6B9}" type="slidenum">
              <a:rPr lang="ru-RU" smtClean="0">
                <a:latin typeface="Times New Roman" pitchFamily="18" charset="0"/>
              </a:rPr>
              <a:pPr eaLnBrk="1" hangingPunct="1"/>
              <a:t>22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8B4A91A7-5875-4B2F-BFD2-0905FFAFD13E}" type="slidenum">
              <a:rPr lang="ru-RU" smtClean="0">
                <a:latin typeface="Times New Roman" pitchFamily="18" charset="0"/>
              </a:rPr>
              <a:pPr eaLnBrk="1" hangingPunct="1"/>
              <a:t>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1CE64715-5D42-4C5C-90BD-E083691C14AD}" type="slidenum">
              <a:rPr lang="ru-RU" smtClean="0">
                <a:latin typeface="Times New Roman" pitchFamily="18" charset="0"/>
              </a:rPr>
              <a:pPr eaLnBrk="1" hangingPunct="1"/>
              <a:t>4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17F629C3-1FFB-4447-A91E-413B533D2CBD}" type="slidenum">
              <a:rPr lang="ru-RU" smtClean="0">
                <a:latin typeface="Times New Roman" pitchFamily="18" charset="0"/>
              </a:rPr>
              <a:pPr eaLnBrk="1" hangingPunct="1"/>
              <a:t>5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F454C72C-DCA3-43E3-B76A-B17D65B66BD4}" type="slidenum">
              <a:rPr lang="ru-RU" smtClean="0">
                <a:latin typeface="Times New Roman" pitchFamily="18" charset="0"/>
              </a:rPr>
              <a:pPr eaLnBrk="1" hangingPunct="1"/>
              <a:t>6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3B9C0AD9-DA95-4417-A2B6-48EA7FEC759D}" type="slidenum">
              <a:rPr lang="ru-RU" smtClean="0">
                <a:latin typeface="Times New Roman" pitchFamily="18" charset="0"/>
              </a:rPr>
              <a:pPr eaLnBrk="1" hangingPunct="1"/>
              <a:t>7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3E79D7C4-366D-4F5C-9937-E3A12B02AB03}" type="slidenum">
              <a:rPr lang="ru-RU" smtClean="0">
                <a:latin typeface="Times New Roman" pitchFamily="18" charset="0"/>
              </a:rPr>
              <a:pPr eaLnBrk="1" hangingPunct="1"/>
              <a:t>8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52A3487E-9CD4-4FDE-9E73-166F7EB8D05C}" type="slidenum">
              <a:rPr lang="ru-RU" smtClean="0">
                <a:latin typeface="Times New Roman" pitchFamily="18" charset="0"/>
              </a:rPr>
              <a:pPr eaLnBrk="1" hangingPunct="1"/>
              <a:t>9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766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766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555D-0346-4A6A-B1CC-D9C0B15D9C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356E-730E-4E0E-B19D-114A87BF4C9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DEB4-022A-4077-ACAC-53E5CDE299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5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22AD-421F-4B9C-9CC5-5AFCCFAC62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19320-1337-4F29-98CC-D38BF8C65C7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5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491F0-7ED7-481D-884B-2D2458CD9D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29D5C-1694-442A-A575-1C75D8CDBF1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D3615-5753-4DDA-A990-BEE4EDBF81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9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4036D-27DB-4230-8910-D0F8478D5D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1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CA886-C14D-4AE1-B836-565708A9E6D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7771B-D3B5-49B2-95D0-B5792A1D44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F93DCD-BE2E-461A-8042-E664BB6530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59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7659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7659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7659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  <p:sp>
            <p:nvSpPr>
              <p:cNvPr id="7659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Arial" charset="0"/>
                </a:endParaRPr>
              </a:p>
            </p:txBody>
          </p:sp>
        </p:grpSp>
        <p:sp>
          <p:nvSpPr>
            <p:cNvPr id="7659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7659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7659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65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59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ZrO2_2_1200.wmf" TargetMode="External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ZrO2_2_1100.wmf" TargetMode="External"/><Relationship Id="rId5" Type="http://schemas.openxmlformats.org/officeDocument/2006/relationships/image" Target="../media/image22.wmf"/><Relationship Id="rId10" Type="http://schemas.openxmlformats.org/officeDocument/2006/relationships/image" Target="ZrO2_2_1300.wmf" TargetMode="External"/><Relationship Id="rId4" Type="http://schemas.openxmlformats.org/officeDocument/2006/relationships/image" Target="ZrO2_2_1000.wmf" TargetMode="External"/><Relationship Id="rId9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MH2.wmf" TargetMode="External"/><Relationship Id="rId5" Type="http://schemas.openxmlformats.org/officeDocument/2006/relationships/image" Target="../media/image26.wmf"/><Relationship Id="rId4" Type="http://schemas.openxmlformats.org/officeDocument/2006/relationships/image" Target="Gh2_out.wm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Tcl_max.wmf" TargetMode="External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Qchem.wmf" TargetMode="External"/><Relationship Id="rId5" Type="http://schemas.openxmlformats.org/officeDocument/2006/relationships/image" Target="../media/image5.wmf"/><Relationship Id="rId4" Type="http://schemas.openxmlformats.org/officeDocument/2006/relationships/image" Target="Qaz.wm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Qcool.wmf" TargetMode="External"/><Relationship Id="rId5" Type="http://schemas.openxmlformats.org/officeDocument/2006/relationships/image" Target="../media/image8.wmf"/><Relationship Id="rId4" Type="http://schemas.openxmlformats.org/officeDocument/2006/relationships/image" Target="Qloss.wm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Tcl_2_1250.wmf" TargetMode="External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Tcl_2_1100.wmf" TargetMode="External"/><Relationship Id="rId5" Type="http://schemas.openxmlformats.org/officeDocument/2006/relationships/image" Target="../media/image10.wmf"/><Relationship Id="rId10" Type="http://schemas.openxmlformats.org/officeDocument/2006/relationships/image" Target="Tcl_2_1300.wmf" TargetMode="External"/><Relationship Id="rId4" Type="http://schemas.openxmlformats.org/officeDocument/2006/relationships/image" Target="Tcl_2_1000.wmf" TargetMode="External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Tcl_3_0900.wmf" TargetMode="External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Tcl_2_0800.wmf" TargetMode="External"/><Relationship Id="rId5" Type="http://schemas.openxmlformats.org/officeDocument/2006/relationships/image" Target="../media/image14.wmf"/><Relationship Id="rId4" Type="http://schemas.openxmlformats.org/officeDocument/2006/relationships/image" Target="Tcl_2_0700.wm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Tsh_1100.wmf" TargetMode="External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Tsh_0900.wmf" TargetMode="External"/><Relationship Id="rId5" Type="http://schemas.openxmlformats.org/officeDocument/2006/relationships/image" Target="../media/image17.wmf"/><Relationship Id="rId10" Type="http://schemas.openxmlformats.org/officeDocument/2006/relationships/image" Target="Tsh_1300.wmf" TargetMode="External"/><Relationship Id="rId4" Type="http://schemas.openxmlformats.org/officeDocument/2006/relationships/image" Target="Tsh_0700.wmf" TargetMode="External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539750" y="296863"/>
            <a:ext cx="792003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en-US" sz="4000" dirty="0">
                <a:cs typeface="Arial" charset="0"/>
              </a:rPr>
              <a:t>Results of PARAMETER –SF3 pre- and post-test numerical modeling</a:t>
            </a:r>
          </a:p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 </a:t>
            </a:r>
          </a:p>
          <a:p>
            <a:pPr>
              <a:defRPr/>
            </a:pPr>
            <a:endParaRPr lang="en-GB" sz="2800" b="1" baseline="30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800225" y="3608388"/>
            <a:ext cx="5616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15th CEG-SAM Meeting, Villigen, Switzerland, 10-12 March 2009 </a:t>
            </a:r>
            <a:r>
              <a:rPr lang="ru-RU" sz="2400" b="1"/>
              <a:t>г</a:t>
            </a:r>
            <a:r>
              <a:rPr lang="en-US" sz="2400" b="1"/>
              <a:t>.</a:t>
            </a:r>
            <a:endParaRPr lang="ru-RU" sz="2400"/>
          </a:p>
          <a:p>
            <a:pPr algn="ctr" eaLnBrk="1" hangingPunct="1">
              <a:spcBef>
                <a:spcPct val="50000"/>
              </a:spcBef>
            </a:pPr>
            <a:r>
              <a:rPr lang="en-US" sz="2400"/>
              <a:t>Presented by A.Kiselev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Temperature profile</a:t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sz="2800" smtClean="0"/>
              <a:t>PARAMETER-SF</a:t>
            </a:r>
            <a:r>
              <a:rPr lang="ru-RU" sz="2800" smtClean="0"/>
              <a:t>3</a:t>
            </a:r>
            <a:r>
              <a:rPr lang="en-US" sz="2800" smtClean="0"/>
              <a:t> pre-test analysis</a:t>
            </a:r>
            <a:endParaRPr lang="ru-RU" sz="2800" smtClean="0"/>
          </a:p>
        </p:txBody>
      </p:sp>
      <p:pic>
        <p:nvPicPr>
          <p:cNvPr id="12291" name="Picture 4" descr="tprofi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238" y="1600200"/>
            <a:ext cx="7119937" cy="4525963"/>
          </a:xfrm>
          <a:solidFill>
            <a:schemeClr val="tx1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Oxide scale thickness </a:t>
            </a:r>
            <a:br>
              <a:rPr lang="en-US" sz="4000" smtClean="0"/>
            </a:br>
            <a:r>
              <a:rPr lang="en-US" sz="2800" smtClean="0"/>
              <a:t>PARAMETER-SF</a:t>
            </a:r>
            <a:r>
              <a:rPr lang="ru-RU" sz="2800" smtClean="0"/>
              <a:t>3</a:t>
            </a:r>
            <a:r>
              <a:rPr lang="en-US" sz="2800" smtClean="0"/>
              <a:t> pre-test analysis</a:t>
            </a:r>
            <a:endParaRPr lang="ru-RU" sz="2800" smtClean="0"/>
          </a:p>
        </p:txBody>
      </p:sp>
      <p:pic>
        <p:nvPicPr>
          <p:cNvPr id="13315" name="Picture 4" descr="ZrO2_2_1000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49388"/>
            <a:ext cx="3624263" cy="2417762"/>
          </a:xfrm>
          <a:solidFill>
            <a:schemeClr val="tx1"/>
          </a:solidFill>
        </p:spPr>
      </p:pic>
      <p:pic>
        <p:nvPicPr>
          <p:cNvPr id="13316" name="Picture 5" descr="ZrO2_2_11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449388"/>
            <a:ext cx="3636962" cy="2424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ZrO2_2_12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206875"/>
            <a:ext cx="3673475" cy="24495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ZrO2_2_13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4186238"/>
            <a:ext cx="3671887" cy="2447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Hydrogen release</a:t>
            </a:r>
            <a:br>
              <a:rPr lang="en-US" sz="4000" smtClean="0"/>
            </a:br>
            <a:r>
              <a:rPr lang="en-US" sz="2800" smtClean="0"/>
              <a:t>PARAMETER-SF3 pre-test analysis</a:t>
            </a:r>
            <a:endParaRPr lang="ru-RU" sz="2800" smtClean="0"/>
          </a:p>
        </p:txBody>
      </p:sp>
      <p:pic>
        <p:nvPicPr>
          <p:cNvPr id="14339" name="Picture 4" descr="Gh2_out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376363"/>
            <a:ext cx="4284663" cy="2824162"/>
          </a:xfrm>
          <a:solidFill>
            <a:schemeClr val="tx1"/>
          </a:solidFill>
        </p:spPr>
      </p:pic>
      <p:pic>
        <p:nvPicPr>
          <p:cNvPr id="14340" name="Picture 5" descr="MH2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4537075" cy="3081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2022" name="Text Box 6"/>
          <p:cNvSpPr txBox="1">
            <a:spLocks noChangeArrowheads="1"/>
          </p:cNvSpPr>
          <p:nvPr/>
        </p:nvSpPr>
        <p:spPr bwMode="auto">
          <a:xfrm>
            <a:off x="4751388" y="1520825"/>
            <a:ext cx="410527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Hydrogen  release predicted ~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Mathematica1" pitchFamily="2" charset="2"/>
              </a:rPr>
              <a:t> 13-32 g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Mathematica1" pitchFamily="2" charset="2"/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Mathematica1" pitchFamily="2" charset="2"/>
              </a:rPr>
              <a:t>No extra hydrogen release at the        flooding stage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Mathematica1" pitchFamily="2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Flooding Phase (SOCRAT calculations)</a:t>
            </a:r>
            <a:endParaRPr lang="ru-RU" sz="3600" smtClean="0"/>
          </a:p>
        </p:txBody>
      </p:sp>
      <p:pic>
        <p:nvPicPr>
          <p:cNvPr id="15363" name="Picture 4" descr="topfloodi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4388" y="1600200"/>
            <a:ext cx="4973637" cy="4525963"/>
          </a:xfrm>
          <a:solidFill>
            <a:schemeClr val="tx1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Modified SF3 test bundle</a:t>
            </a:r>
            <a:endParaRPr lang="ru-RU" dirty="0"/>
          </a:p>
        </p:txBody>
      </p:sp>
      <p:pic>
        <p:nvPicPr>
          <p:cNvPr id="16387" name="Содержимое 3" descr="Сечение%20черт-рус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113" r="3496" b="56010"/>
          <a:stretch>
            <a:fillRect/>
          </a:stretch>
        </p:blipFill>
        <p:spPr>
          <a:xfrm>
            <a:off x="1943100" y="1420813"/>
            <a:ext cx="5892800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PARAMETER-SF3 post-test calculations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Initial and boundary conditions</a:t>
            </a:r>
            <a:endParaRPr lang="ru-RU" sz="2800" dirty="0" smtClean="0"/>
          </a:p>
        </p:txBody>
      </p:sp>
      <p:pic>
        <p:nvPicPr>
          <p:cNvPr id="17411" name="Picture 12" descr="Gst_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592263"/>
            <a:ext cx="3708400" cy="2560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 descr="Gar_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592263"/>
            <a:ext cx="3648075" cy="25193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4" descr="Qt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184650"/>
            <a:ext cx="3673475" cy="25003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9113" y="1676400"/>
            <a:ext cx="3724275" cy="26654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5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Heat balance</a:t>
            </a:r>
            <a:br>
              <a:rPr lang="en-US" sz="3600" dirty="0" smtClean="0"/>
            </a:br>
            <a:r>
              <a:rPr lang="en-US" sz="2800" dirty="0" smtClean="0"/>
              <a:t>PARAMETER-SF3 post-test analysis</a:t>
            </a:r>
            <a:endParaRPr lang="ru-RU" sz="2800" dirty="0" smtClean="0"/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4751388" y="4473575"/>
            <a:ext cx="4141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i="1"/>
              <a:t>Oxidation reaction power</a:t>
            </a:r>
          </a:p>
          <a:p>
            <a:pPr eaLnBrk="1" hangingPunct="1"/>
            <a:r>
              <a:rPr lang="en-US"/>
              <a:t>Pre-oxidation phase - up to 1kW </a:t>
            </a:r>
          </a:p>
          <a:p>
            <a:pPr eaLnBrk="1" hangingPunct="1"/>
            <a:r>
              <a:rPr lang="en-US"/>
              <a:t>Before flooding  up to 10 kW 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323850" y="4508500"/>
            <a:ext cx="39957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i="1"/>
              <a:t>Joel heating power</a:t>
            </a:r>
          </a:p>
          <a:p>
            <a:pPr eaLnBrk="1" hangingPunct="1"/>
            <a:r>
              <a:rPr lang="en-US"/>
              <a:t>Pre-oxidation phase~ 6-8 kW </a:t>
            </a:r>
          </a:p>
          <a:p>
            <a:pPr eaLnBrk="1" hangingPunct="1"/>
            <a:r>
              <a:rPr lang="en-US"/>
              <a:t>Before flooding onset ~ 9-11 kW </a:t>
            </a:r>
          </a:p>
          <a:p>
            <a:pPr eaLnBrk="1" hangingPunct="1"/>
            <a:endParaRPr lang="ru-RU"/>
          </a:p>
        </p:txBody>
      </p:sp>
      <p:pic>
        <p:nvPicPr>
          <p:cNvPr id="18438" name="Picture 12" descr="Qch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3997325" cy="2655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Q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785938"/>
            <a:ext cx="36988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Heat balance</a:t>
            </a:r>
            <a:br>
              <a:rPr lang="en-US" sz="3600" dirty="0" smtClean="0"/>
            </a:br>
            <a:r>
              <a:rPr lang="en-US" sz="2800" dirty="0" smtClean="0"/>
              <a:t>PARAMETER-SF3 post-test analysis</a:t>
            </a:r>
            <a:endParaRPr lang="ru-RU" sz="2800" dirty="0" smtClean="0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967288" y="4941888"/>
            <a:ext cx="41767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i="1"/>
              <a:t>Coolant heating power</a:t>
            </a:r>
          </a:p>
          <a:p>
            <a:pPr eaLnBrk="1" hangingPunct="1"/>
            <a:r>
              <a:rPr lang="en-US"/>
              <a:t>Pre-oxidation phase ~5- 6 kW</a:t>
            </a:r>
          </a:p>
          <a:p>
            <a:pPr eaLnBrk="1" hangingPunct="1"/>
            <a:r>
              <a:rPr lang="en-US"/>
              <a:t>Before flooding onset ~ 8-10  kW</a:t>
            </a:r>
            <a:endParaRPr lang="ru-RU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215900" y="4941888"/>
            <a:ext cx="43561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i="1"/>
              <a:t>Radial heat loss through shroud</a:t>
            </a:r>
          </a:p>
          <a:p>
            <a:pPr eaLnBrk="1" hangingPunct="1"/>
            <a:r>
              <a:rPr lang="en-US"/>
              <a:t>Pre-oxidation phase ~ 0.5-1 kW</a:t>
            </a:r>
          </a:p>
          <a:p>
            <a:pPr eaLnBrk="1" hangingPunct="1"/>
            <a:r>
              <a:rPr lang="en-US"/>
              <a:t>Transient and flooding phase ~ 2 kW</a:t>
            </a:r>
            <a:endParaRPr lang="ru-RU"/>
          </a:p>
        </p:txBody>
      </p:sp>
      <p:pic>
        <p:nvPicPr>
          <p:cNvPr id="19461" name="Picture 11" descr="Qlo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183063" cy="2860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Qc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4213225" cy="2863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Claddings temperature evolution </a:t>
            </a:r>
            <a:r>
              <a:rPr lang="en-US" sz="2800" dirty="0" smtClean="0"/>
              <a:t>PARAMETER-SF3 post-test analysis</a:t>
            </a:r>
            <a:endParaRPr lang="ru-RU" sz="2800" dirty="0" smtClean="0"/>
          </a:p>
        </p:txBody>
      </p:sp>
      <p:pic>
        <p:nvPicPr>
          <p:cNvPr id="20483" name="Picture 12" descr="Tcl_2_1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076700"/>
            <a:ext cx="4068762" cy="2689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" descr="Tcl_2_07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41438"/>
            <a:ext cx="4068763" cy="2689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4" descr="Tcl_2_1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7788"/>
            <a:ext cx="4068763" cy="2689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5" descr="Tcl_2_12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076700"/>
            <a:ext cx="4068763" cy="2689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Shroud temperature evolution </a:t>
            </a:r>
            <a:br>
              <a:rPr lang="en-US" sz="4000" dirty="0" smtClean="0"/>
            </a:br>
            <a:r>
              <a:rPr lang="en-US" sz="2800" dirty="0" smtClean="0"/>
              <a:t>PARAMETER-SF3 post-test analysis</a:t>
            </a:r>
            <a:endParaRPr lang="ru-RU" sz="2800" dirty="0" smtClean="0"/>
          </a:p>
        </p:txBody>
      </p:sp>
      <p:pic>
        <p:nvPicPr>
          <p:cNvPr id="21507" name="Picture 9" descr="Tsh_1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041775"/>
            <a:ext cx="4105275" cy="2713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Tsh_07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04925"/>
            <a:ext cx="4105275" cy="2713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Tsh_09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304925"/>
            <a:ext cx="4105275" cy="2713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Tsh_11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1775"/>
            <a:ext cx="4105275" cy="2713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Used codes and participants for SF3 calculations</a:t>
            </a:r>
            <a:endParaRPr lang="ru-RU" sz="3600" dirty="0" smtClean="0"/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SOCRAT –IBRAE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ICARE/CATHARE - NSI RRC KI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ATHLET-CD – GRS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ja-JP" dirty="0" smtClean="0">
                <a:ea typeface="ＭＳ Ｐゴシック" pitchFamily="34" charset="-128"/>
              </a:rPr>
              <a:t>RELAP</a:t>
            </a:r>
            <a:r>
              <a:rPr lang="ru-RU" altLang="ja-JP" dirty="0" smtClean="0"/>
              <a:t>/</a:t>
            </a:r>
            <a:r>
              <a:rPr lang="en-GB" altLang="ja-JP" dirty="0" smtClean="0">
                <a:ea typeface="ＭＳ Ｐゴシック" pitchFamily="34" charset="-128"/>
              </a:rPr>
              <a:t>SCDAPSIM MOD</a:t>
            </a:r>
            <a:r>
              <a:rPr lang="ru-RU" altLang="ja-JP" dirty="0" smtClean="0"/>
              <a:t>3.2 (</a:t>
            </a:r>
            <a:r>
              <a:rPr lang="en-GB" altLang="ja-JP" dirty="0" smtClean="0">
                <a:ea typeface="ＭＳ Ｐゴシック" pitchFamily="34" charset="-128"/>
              </a:rPr>
              <a:t>RELAP</a:t>
            </a:r>
            <a:r>
              <a:rPr lang="ru-RU" altLang="ja-JP" dirty="0" smtClean="0"/>
              <a:t>)</a:t>
            </a:r>
            <a:r>
              <a:rPr lang="en-US" altLang="ja-JP" dirty="0" smtClean="0"/>
              <a:t> -</a:t>
            </a:r>
            <a:r>
              <a:rPr lang="en-US" b="1" dirty="0" smtClean="0">
                <a:solidFill>
                  <a:schemeClr val="folHlink"/>
                </a:solidFill>
                <a:effectLst/>
              </a:rPr>
              <a:t> </a:t>
            </a:r>
            <a:r>
              <a:rPr lang="en-US" altLang="ja-JP" dirty="0" smtClean="0">
                <a:ea typeface="ＭＳ Ｐゴシック" pitchFamily="34" charset="-128"/>
              </a:rPr>
              <a:t>FSUE EDO “GIDROPRESS”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ja-JP" dirty="0" smtClean="0">
                <a:ea typeface="ＭＳ Ｐゴシック" pitchFamily="34" charset="-128"/>
              </a:rPr>
              <a:t>SCDAP/RELAP</a:t>
            </a:r>
            <a:r>
              <a:rPr lang="ru-RU" altLang="ja-JP" dirty="0" smtClean="0"/>
              <a:t>/</a:t>
            </a:r>
            <a:r>
              <a:rPr lang="en-GB" altLang="ja-JP" dirty="0" smtClean="0">
                <a:ea typeface="ＭＳ Ｐゴシック" pitchFamily="34" charset="-128"/>
              </a:rPr>
              <a:t>IRS </a:t>
            </a:r>
            <a:r>
              <a:rPr lang="ru-RU" altLang="ja-JP" dirty="0" smtClean="0"/>
              <a:t>(</a:t>
            </a:r>
            <a:r>
              <a:rPr lang="en-GB" altLang="ja-JP" dirty="0" smtClean="0">
                <a:ea typeface="ＭＳ Ｐゴシック" pitchFamily="34" charset="-128"/>
              </a:rPr>
              <a:t>RELAP/IRS</a:t>
            </a:r>
            <a:r>
              <a:rPr lang="ru-RU" altLang="ja-JP" dirty="0" smtClean="0"/>
              <a:t>)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dirty="0" smtClean="0"/>
              <a:t>–PSI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ea typeface="ＭＳ Ｐゴシック" pitchFamily="34" charset="-128"/>
              </a:rPr>
              <a:t>PARAM-TG - FSUE SRI SIA “LUCH”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Hydrogen release</a:t>
            </a:r>
            <a:br>
              <a:rPr lang="en-US" sz="3600" dirty="0" smtClean="0"/>
            </a:br>
            <a:r>
              <a:rPr lang="en-US" sz="2800" dirty="0" smtClean="0"/>
              <a:t>PARAMETER-SF3 post-test analysis</a:t>
            </a:r>
            <a:endParaRPr lang="ru-RU" sz="2800" dirty="0" smtClean="0"/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6588125" y="1952625"/>
            <a:ext cx="2124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Hydrogen release </a:t>
            </a:r>
          </a:p>
          <a:p>
            <a:pPr eaLnBrk="1" hangingPunct="1"/>
            <a:r>
              <a:rPr lang="en-US"/>
              <a:t>Experimental  </a:t>
            </a:r>
            <a:r>
              <a:rPr lang="en-US">
                <a:sym typeface="Mathematica1"/>
              </a:rPr>
              <a:t>~34</a:t>
            </a:r>
            <a:r>
              <a:rPr lang="en-US"/>
              <a:t> g</a:t>
            </a:r>
          </a:p>
          <a:p>
            <a:pPr eaLnBrk="1" hangingPunct="1"/>
            <a:r>
              <a:rPr lang="en-US"/>
              <a:t>ICARE </a:t>
            </a:r>
            <a:r>
              <a:rPr lang="en-US">
                <a:sym typeface="Mathematica1"/>
              </a:rPr>
              <a:t>~ 33 g</a:t>
            </a:r>
          </a:p>
          <a:p>
            <a:pPr eaLnBrk="1" hangingPunct="1"/>
            <a:r>
              <a:rPr lang="en-US">
                <a:sym typeface="Mathematica1"/>
              </a:rPr>
              <a:t>PARAM-TG – 32 g</a:t>
            </a:r>
          </a:p>
          <a:p>
            <a:pPr eaLnBrk="1" hangingPunct="1"/>
            <a:r>
              <a:rPr lang="en-US">
                <a:sym typeface="Mathematica1"/>
              </a:rPr>
              <a:t>SOCRAT ~ 26 g</a:t>
            </a:r>
          </a:p>
          <a:p>
            <a:pPr eaLnBrk="1" hangingPunct="1"/>
            <a:r>
              <a:rPr lang="en-US"/>
              <a:t>RELAP – 32 g</a:t>
            </a:r>
          </a:p>
          <a:p>
            <a:pPr eaLnBrk="1" hangingPunct="1"/>
            <a:r>
              <a:rPr lang="en-US">
                <a:sym typeface="Mathematica1"/>
              </a:rPr>
              <a:t>No hydrogen release at flooding phase</a:t>
            </a:r>
            <a:endParaRPr lang="ru-RU">
              <a:sym typeface="Mathematica1"/>
            </a:endParaRPr>
          </a:p>
        </p:txBody>
      </p:sp>
      <p:pic>
        <p:nvPicPr>
          <p:cNvPr id="22532" name="Picture 7" descr="M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5970587" cy="4054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Cladding oxide scale thickness  PARAMETER-SF3 post-test analysis</a:t>
            </a:r>
            <a:endParaRPr lang="ru-RU" sz="3600" dirty="0" smtClean="0"/>
          </a:p>
        </p:txBody>
      </p:sp>
      <p:pic>
        <p:nvPicPr>
          <p:cNvPr id="23555" name="Picture 8" descr="ZrO2_2_1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341438"/>
            <a:ext cx="3924300" cy="261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ZrO2_2_11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076700"/>
            <a:ext cx="3924300" cy="261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ZrO2_2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960812" cy="26368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Main outcomes from SF3 post-test calculations</a:t>
            </a:r>
            <a:endParaRPr lang="ru-RU" sz="4000" dirty="0" smtClean="0"/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Post-test calculations and experimental data on temperature evolution  are in a good agreement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most </a:t>
            </a:r>
            <a:r>
              <a:rPr lang="en-US" smtClean="0"/>
              <a:t>codes estimate </a:t>
            </a:r>
            <a:r>
              <a:rPr lang="en-US" dirty="0" smtClean="0"/>
              <a:t>hydrogen </a:t>
            </a:r>
            <a:r>
              <a:rPr lang="en-US" smtClean="0"/>
              <a:t>total amount well. 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PARAMETER-SF3 test bundle</a:t>
            </a:r>
            <a:br>
              <a:rPr lang="en-US" sz="2800" dirty="0" smtClean="0"/>
            </a:br>
            <a:r>
              <a:rPr lang="en-US" sz="2800" dirty="0" smtClean="0"/>
              <a:t>for pretest calculations (Specification)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87338" y="1304925"/>
            <a:ext cx="3024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88841" name="Text Box 9"/>
          <p:cNvSpPr txBox="1">
            <a:spLocks noChangeArrowheads="1"/>
          </p:cNvSpPr>
          <p:nvPr/>
        </p:nvSpPr>
        <p:spPr bwMode="auto">
          <a:xfrm>
            <a:off x="0" y="1931988"/>
            <a:ext cx="4319588" cy="438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Bundle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</a:t>
            </a: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type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VVER-1000</a:t>
            </a:r>
            <a:r>
              <a:rPr lang="ru-RU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number of fuel rods              </a:t>
            </a:r>
            <a:r>
              <a:rPr lang="ru-RU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19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	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heated             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</a:t>
            </a:r>
            <a:r>
              <a:rPr lang="ru-RU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18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	 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unheated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</a:t>
            </a:r>
            <a:r>
              <a:rPr lang="ru-RU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</a:t>
            </a:r>
          </a:p>
          <a:p>
            <a:pPr>
              <a:defRPr/>
            </a:pP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Fuel rod      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cladding, mm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                  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 9,13/7,73</a:t>
            </a:r>
          </a:p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 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(Zr1%Nb)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pellets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UO</a:t>
            </a:r>
            <a:r>
              <a:rPr lang="en-US" b="1" baseline="-25000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endParaRPr lang="en-US" b="1" dirty="0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heater length , mm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1275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</a:t>
            </a:r>
          </a:p>
          <a:p>
            <a:pPr>
              <a:defRPr/>
            </a:pP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Spacer grid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Zr1%Nb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Shroud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	                  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Zr1%Nb 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-SF3, -SF4                      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cylindrical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Heater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Ta</a:t>
            </a:r>
            <a:endParaRPr lang="ru-RU" b="1" dirty="0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Thermal insulation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ZrO</a:t>
            </a:r>
            <a:r>
              <a:rPr lang="en-US" b="1" baseline="-25000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US" b="1" dirty="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ZYFB-3</a:t>
            </a:r>
            <a:endParaRPr lang="ru-RU" b="1" dirty="0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ru-RU" dirty="0">
              <a:cs typeface="Arial" charset="0"/>
            </a:endParaRPr>
          </a:p>
        </p:txBody>
      </p:sp>
      <p:pic>
        <p:nvPicPr>
          <p:cNvPr id="5125" name="Содержимое 1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151063"/>
            <a:ext cx="4271963" cy="32861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PARAMETER-SF3 pre-test calculations</a:t>
            </a:r>
            <a:r>
              <a:rPr lang="en-US" sz="2800" smtClean="0"/>
              <a:t> </a:t>
            </a:r>
            <a:r>
              <a:rPr lang="en-US" sz="4000" smtClean="0"/>
              <a:t>Initial and Boundary conditions</a:t>
            </a:r>
            <a:endParaRPr lang="ru-RU" sz="4000" smtClean="0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3887787" cy="3779838"/>
          </a:xfrm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917950"/>
            <a:ext cx="46228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535488" y="1520825"/>
            <a:ext cx="3636962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Electrical power:</a:t>
            </a:r>
          </a:p>
          <a:p>
            <a:pPr eaLnBrk="1" hangingPunct="1"/>
            <a:r>
              <a:rPr lang="en-US"/>
              <a:t>Pre-oxidation phase ~ 7.7 kW</a:t>
            </a:r>
          </a:p>
          <a:p>
            <a:pPr eaLnBrk="1" hangingPunct="1"/>
            <a:r>
              <a:rPr lang="en-US"/>
              <a:t>Transient phase ~ 10.5 kW</a:t>
            </a: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Heat balance</a:t>
            </a:r>
            <a:br>
              <a:rPr lang="en-US" sz="4000" smtClean="0"/>
            </a:br>
            <a:r>
              <a:rPr lang="en-US" sz="2400" smtClean="0"/>
              <a:t>PARAMETER-SF3 pre-test analysis</a:t>
            </a:r>
            <a:endParaRPr lang="ru-RU" sz="2400" smtClean="0"/>
          </a:p>
        </p:txBody>
      </p:sp>
      <p:pic>
        <p:nvPicPr>
          <p:cNvPr id="7171" name="Picture 4" descr="Qaz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341438"/>
            <a:ext cx="3887788" cy="2647950"/>
          </a:xfrm>
          <a:solidFill>
            <a:schemeClr val="tx1"/>
          </a:solidFill>
        </p:spPr>
      </p:pic>
      <p:pic>
        <p:nvPicPr>
          <p:cNvPr id="7172" name="Picture 5" descr="Qchem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3924300" cy="2649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Tcl_max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49725"/>
            <a:ext cx="3887788" cy="2578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Heat balance</a:t>
            </a:r>
            <a:br>
              <a:rPr lang="en-US" sz="4000" smtClean="0"/>
            </a:br>
            <a:r>
              <a:rPr lang="en-US" sz="2800" smtClean="0"/>
              <a:t>PARAMETER-SF3 pre-test analysis</a:t>
            </a:r>
            <a:endParaRPr lang="ru-RU" sz="2800" smtClean="0"/>
          </a:p>
        </p:txBody>
      </p:sp>
      <p:pic>
        <p:nvPicPr>
          <p:cNvPr id="8195" name="Picture 4" descr="Qloss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412875"/>
            <a:ext cx="3924300" cy="2668588"/>
          </a:xfrm>
          <a:solidFill>
            <a:schemeClr val="tx1"/>
          </a:solidFill>
        </p:spPr>
      </p:pic>
      <p:pic>
        <p:nvPicPr>
          <p:cNvPr id="8196" name="Picture 5" descr="Qcool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412875"/>
            <a:ext cx="3960812" cy="269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5878" name="Text Box 6"/>
          <p:cNvSpPr txBox="1">
            <a:spLocks noChangeArrowheads="1"/>
          </p:cNvSpPr>
          <p:nvPr/>
        </p:nvSpPr>
        <p:spPr bwMode="auto">
          <a:xfrm>
            <a:off x="323850" y="4365625"/>
            <a:ext cx="3852863" cy="1328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Heat loss through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shroud </a:t>
            </a:r>
          </a:p>
          <a:p>
            <a:pPr>
              <a:defRPr/>
            </a:pP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at pre-oxidation phase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~15% of core power over 0-1275 mm</a:t>
            </a:r>
          </a:p>
          <a:p>
            <a:pPr>
              <a:spcBef>
                <a:spcPct val="50000"/>
              </a:spcBef>
              <a:defRPr/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smtClean="0">
                <a:solidFill>
                  <a:schemeClr val="tx1"/>
                </a:solidFill>
                <a:effectLst/>
              </a:rPr>
              <a:t>Claddings temperature evolution - hottest zone </a:t>
            </a:r>
            <a:r>
              <a:rPr lang="en-US" sz="2800" smtClean="0"/>
              <a:t>PARAMETER-SF3 pre-test analysis</a:t>
            </a:r>
            <a:endParaRPr lang="ru-RU" sz="2800" smtClean="0"/>
          </a:p>
        </p:txBody>
      </p:sp>
      <p:pic>
        <p:nvPicPr>
          <p:cNvPr id="9219" name="Picture 4" descr="Tcl_2_1000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370013"/>
            <a:ext cx="3960813" cy="2628900"/>
          </a:xfrm>
          <a:solidFill>
            <a:schemeClr val="tx1"/>
          </a:solidFill>
        </p:spPr>
      </p:pic>
      <p:pic>
        <p:nvPicPr>
          <p:cNvPr id="9220" name="Picture 5" descr="Tcl_2_11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6363"/>
            <a:ext cx="3960813" cy="2628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Tcl_2_125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06875"/>
            <a:ext cx="3995738" cy="2651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Tcl_2_13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30688"/>
            <a:ext cx="3959225" cy="26273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smtClean="0">
                <a:solidFill>
                  <a:schemeClr val="tx1"/>
                </a:solidFill>
                <a:effectLst/>
              </a:rPr>
              <a:t>Claddings temperature evolution: 700-900 mm</a:t>
            </a:r>
            <a:br>
              <a:rPr lang="en-US" sz="3200" b="0" smtClean="0">
                <a:solidFill>
                  <a:schemeClr val="tx1"/>
                </a:solidFill>
                <a:effectLst/>
              </a:rPr>
            </a:br>
            <a:r>
              <a:rPr lang="en-US" sz="2800" smtClean="0"/>
              <a:t>PARAMETER-SF3 pre-test analysis</a:t>
            </a:r>
            <a:endParaRPr lang="ru-RU" sz="2800" smtClean="0"/>
          </a:p>
        </p:txBody>
      </p:sp>
      <p:pic>
        <p:nvPicPr>
          <p:cNvPr id="10243" name="Picture 4" descr="Tcl_2_0700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4925"/>
            <a:ext cx="4111625" cy="2728913"/>
          </a:xfrm>
          <a:solidFill>
            <a:schemeClr val="tx1"/>
          </a:solidFill>
        </p:spPr>
      </p:pic>
      <p:pic>
        <p:nvPicPr>
          <p:cNvPr id="10244" name="Picture 5" descr="Tcl_2_08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341438"/>
            <a:ext cx="4032250" cy="2674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Tcl_3_09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5438"/>
            <a:ext cx="4103688" cy="272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Shroud temperature evolution </a:t>
            </a:r>
            <a:br>
              <a:rPr lang="en-US" sz="4000" smtClean="0"/>
            </a:br>
            <a:r>
              <a:rPr lang="en-US" sz="2800" smtClean="0"/>
              <a:t>PARAMETER-SF</a:t>
            </a:r>
            <a:r>
              <a:rPr lang="ru-RU" sz="2800" smtClean="0"/>
              <a:t>3</a:t>
            </a:r>
            <a:r>
              <a:rPr lang="en-US" sz="2800" smtClean="0"/>
              <a:t> pre-test analysis</a:t>
            </a:r>
            <a:endParaRPr lang="ru-RU" sz="2800" smtClean="0"/>
          </a:p>
        </p:txBody>
      </p:sp>
      <p:pic>
        <p:nvPicPr>
          <p:cNvPr id="11267" name="Picture 4" descr="Tsh_0700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6363"/>
            <a:ext cx="3995738" cy="2651125"/>
          </a:xfrm>
          <a:solidFill>
            <a:schemeClr val="tx1"/>
          </a:solidFill>
        </p:spPr>
      </p:pic>
      <p:pic>
        <p:nvPicPr>
          <p:cNvPr id="11268" name="Picture 5" descr="Tsh_09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76363"/>
            <a:ext cx="3997325" cy="2652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Tsh_11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3063"/>
            <a:ext cx="4032250" cy="2674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Tsh_13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4205288"/>
            <a:ext cx="3997325" cy="2652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328</Words>
  <Application>Microsoft Office PowerPoint</Application>
  <PresentationFormat>Bildschirmpräsentation (4:3)</PresentationFormat>
  <Paragraphs>98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Garamond</vt:lpstr>
      <vt:lpstr>Arial</vt:lpstr>
      <vt:lpstr>Wingdings</vt:lpstr>
      <vt:lpstr>Times New Roman</vt:lpstr>
      <vt:lpstr>Tahoma</vt:lpstr>
      <vt:lpstr>ＭＳ Ｐゴシック</vt:lpstr>
      <vt:lpstr>Symbol</vt:lpstr>
      <vt:lpstr>Mathematica1</vt:lpstr>
      <vt:lpstr>Течение</vt:lpstr>
      <vt:lpstr>PowerPoint-Präsentation</vt:lpstr>
      <vt:lpstr>Used codes and participants for SF3 calculations</vt:lpstr>
      <vt:lpstr>PARAMETER-SF3 test bundle for pretest calculations (Specification) </vt:lpstr>
      <vt:lpstr>PARAMETER-SF3 pre-test calculations Initial and Boundary conditions</vt:lpstr>
      <vt:lpstr>Heat balance PARAMETER-SF3 pre-test analysis</vt:lpstr>
      <vt:lpstr>Heat balance PARAMETER-SF3 pre-test analysis</vt:lpstr>
      <vt:lpstr>Claddings temperature evolution - hottest zone PARAMETER-SF3 pre-test analysis</vt:lpstr>
      <vt:lpstr>Claddings temperature evolution: 700-900 mm PARAMETER-SF3 pre-test analysis</vt:lpstr>
      <vt:lpstr>Shroud temperature evolution  PARAMETER-SF3 pre-test analysis</vt:lpstr>
      <vt:lpstr>Temperature profile  PARAMETER-SF3 pre-test analysis</vt:lpstr>
      <vt:lpstr>Oxide scale thickness  PARAMETER-SF3 pre-test analysis</vt:lpstr>
      <vt:lpstr>Hydrogen release PARAMETER-SF3 pre-test analysis</vt:lpstr>
      <vt:lpstr>Flooding Phase (SOCRAT calculations)</vt:lpstr>
      <vt:lpstr>Modified SF3 test bundle</vt:lpstr>
      <vt:lpstr> PARAMETER-SF3 post-test calculations  Initial and boundary conditions</vt:lpstr>
      <vt:lpstr>Heat balance PARAMETER-SF3 post-test analysis</vt:lpstr>
      <vt:lpstr>Heat balance PARAMETER-SF3 post-test analysis</vt:lpstr>
      <vt:lpstr>Claddings temperature evolution PARAMETER-SF3 post-test analysis</vt:lpstr>
      <vt:lpstr>Shroud temperature evolution  PARAMETER-SF3 post-test analysis</vt:lpstr>
      <vt:lpstr>Hydrogen release PARAMETER-SF3 post-test analysis</vt:lpstr>
      <vt:lpstr>Cladding oxide scale thickness  PARAMETER-SF3 post-test analysis</vt:lpstr>
      <vt:lpstr>Main outcomes from SF3 post-test calculations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731</cp:revision>
  <cp:lastPrinted>2004-10-18T07:38:43Z</cp:lastPrinted>
  <dcterms:created xsi:type="dcterms:W3CDTF">2002-08-21T11:50:12Z</dcterms:created>
  <dcterms:modified xsi:type="dcterms:W3CDTF">2012-10-11T16:44:17Z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Results of PARAMETER–SF3 pre- and post-test numerical modeling</vt:lpwstr>
  </property>
</Properties>
</file>