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5"/>
  </p:notesMasterIdLst>
  <p:sldIdLst>
    <p:sldId id="256" r:id="rId2"/>
    <p:sldId id="277" r:id="rId3"/>
    <p:sldId id="304" r:id="rId4"/>
    <p:sldId id="257" r:id="rId5"/>
    <p:sldId id="278" r:id="rId6"/>
    <p:sldId id="258" r:id="rId7"/>
    <p:sldId id="294" r:id="rId8"/>
    <p:sldId id="305" r:id="rId9"/>
    <p:sldId id="259" r:id="rId10"/>
    <p:sldId id="260" r:id="rId11"/>
    <p:sldId id="295" r:id="rId12"/>
    <p:sldId id="279" r:id="rId13"/>
    <p:sldId id="280" r:id="rId14"/>
    <p:sldId id="287" r:id="rId15"/>
    <p:sldId id="261" r:id="rId16"/>
    <p:sldId id="262" r:id="rId17"/>
    <p:sldId id="272" r:id="rId18"/>
    <p:sldId id="263" r:id="rId19"/>
    <p:sldId id="264" r:id="rId20"/>
    <p:sldId id="265" r:id="rId21"/>
    <p:sldId id="290" r:id="rId22"/>
    <p:sldId id="266" r:id="rId23"/>
    <p:sldId id="267" r:id="rId24"/>
    <p:sldId id="291" r:id="rId25"/>
    <p:sldId id="268" r:id="rId26"/>
    <p:sldId id="296" r:id="rId27"/>
    <p:sldId id="298" r:id="rId28"/>
    <p:sldId id="275" r:id="rId29"/>
    <p:sldId id="299" r:id="rId30"/>
    <p:sldId id="302" r:id="rId31"/>
    <p:sldId id="271" r:id="rId32"/>
    <p:sldId id="270" r:id="rId33"/>
    <p:sldId id="282" r:id="rId34"/>
  </p:sldIdLst>
  <p:sldSz cx="9144000" cy="6858000" type="screen4x3"/>
  <p:notesSz cx="6858000" cy="9144000"/>
  <p:defaultTextStyle>
    <a:defPPr>
      <a:defRPr lang="ru-RU"/>
    </a:defPPr>
    <a:lvl1pPr algn="ctr" rtl="0" fontAlgn="base">
      <a:spcBef>
        <a:spcPct val="0"/>
      </a:spcBef>
      <a:spcAft>
        <a:spcPct val="0"/>
      </a:spcAft>
      <a:defRPr sz="1400" b="1" kern="1200">
        <a:solidFill>
          <a:srgbClr val="990000"/>
        </a:solidFill>
        <a:latin typeface="Times New Roman" pitchFamily="18" charset="0"/>
        <a:ea typeface="+mn-ea"/>
        <a:cs typeface="+mn-cs"/>
      </a:defRPr>
    </a:lvl1pPr>
    <a:lvl2pPr marL="457200" algn="ctr" rtl="0" fontAlgn="base">
      <a:spcBef>
        <a:spcPct val="0"/>
      </a:spcBef>
      <a:spcAft>
        <a:spcPct val="0"/>
      </a:spcAft>
      <a:defRPr sz="1400" b="1" kern="1200">
        <a:solidFill>
          <a:srgbClr val="990000"/>
        </a:solidFill>
        <a:latin typeface="Times New Roman" pitchFamily="18" charset="0"/>
        <a:ea typeface="+mn-ea"/>
        <a:cs typeface="+mn-cs"/>
      </a:defRPr>
    </a:lvl2pPr>
    <a:lvl3pPr marL="914400" algn="ctr" rtl="0" fontAlgn="base">
      <a:spcBef>
        <a:spcPct val="0"/>
      </a:spcBef>
      <a:spcAft>
        <a:spcPct val="0"/>
      </a:spcAft>
      <a:defRPr sz="1400" b="1" kern="1200">
        <a:solidFill>
          <a:srgbClr val="990000"/>
        </a:solidFill>
        <a:latin typeface="Times New Roman" pitchFamily="18" charset="0"/>
        <a:ea typeface="+mn-ea"/>
        <a:cs typeface="+mn-cs"/>
      </a:defRPr>
    </a:lvl3pPr>
    <a:lvl4pPr marL="1371600" algn="ctr" rtl="0" fontAlgn="base">
      <a:spcBef>
        <a:spcPct val="0"/>
      </a:spcBef>
      <a:spcAft>
        <a:spcPct val="0"/>
      </a:spcAft>
      <a:defRPr sz="1400" b="1" kern="1200">
        <a:solidFill>
          <a:srgbClr val="990000"/>
        </a:solidFill>
        <a:latin typeface="Times New Roman" pitchFamily="18" charset="0"/>
        <a:ea typeface="+mn-ea"/>
        <a:cs typeface="+mn-cs"/>
      </a:defRPr>
    </a:lvl4pPr>
    <a:lvl5pPr marL="1828800" algn="ctr" rtl="0" fontAlgn="base">
      <a:spcBef>
        <a:spcPct val="0"/>
      </a:spcBef>
      <a:spcAft>
        <a:spcPct val="0"/>
      </a:spcAft>
      <a:defRPr sz="1400" b="1" kern="1200">
        <a:solidFill>
          <a:srgbClr val="990000"/>
        </a:solidFill>
        <a:latin typeface="Times New Roman" pitchFamily="18" charset="0"/>
        <a:ea typeface="+mn-ea"/>
        <a:cs typeface="+mn-cs"/>
      </a:defRPr>
    </a:lvl5pPr>
    <a:lvl6pPr marL="2286000" algn="l" defTabSz="914400" rtl="0" eaLnBrk="1" latinLnBrk="0" hangingPunct="1">
      <a:defRPr sz="1400" b="1" kern="1200">
        <a:solidFill>
          <a:srgbClr val="990000"/>
        </a:solidFill>
        <a:latin typeface="Times New Roman" pitchFamily="18" charset="0"/>
        <a:ea typeface="+mn-ea"/>
        <a:cs typeface="+mn-cs"/>
      </a:defRPr>
    </a:lvl6pPr>
    <a:lvl7pPr marL="2743200" algn="l" defTabSz="914400" rtl="0" eaLnBrk="1" latinLnBrk="0" hangingPunct="1">
      <a:defRPr sz="1400" b="1" kern="1200">
        <a:solidFill>
          <a:srgbClr val="990000"/>
        </a:solidFill>
        <a:latin typeface="Times New Roman" pitchFamily="18" charset="0"/>
        <a:ea typeface="+mn-ea"/>
        <a:cs typeface="+mn-cs"/>
      </a:defRPr>
    </a:lvl7pPr>
    <a:lvl8pPr marL="3200400" algn="l" defTabSz="914400" rtl="0" eaLnBrk="1" latinLnBrk="0" hangingPunct="1">
      <a:defRPr sz="1400" b="1" kern="1200">
        <a:solidFill>
          <a:srgbClr val="990000"/>
        </a:solidFill>
        <a:latin typeface="Times New Roman" pitchFamily="18" charset="0"/>
        <a:ea typeface="+mn-ea"/>
        <a:cs typeface="+mn-cs"/>
      </a:defRPr>
    </a:lvl8pPr>
    <a:lvl9pPr marL="3657600" algn="l" defTabSz="914400" rtl="0" eaLnBrk="1" latinLnBrk="0" hangingPunct="1">
      <a:defRPr sz="1400" b="1" kern="1200">
        <a:solidFill>
          <a:srgbClr val="990000"/>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asnov"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522" autoAdjust="0"/>
    <p:restoredTop sz="94660"/>
  </p:normalViewPr>
  <p:slideViewPr>
    <p:cSldViewPr>
      <p:cViewPr>
        <p:scale>
          <a:sx n="75" d="100"/>
          <a:sy n="75" d="100"/>
        </p:scale>
        <p:origin x="-2203" y="-3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endParaRPr lang="ru-RU"/>
          </a:p>
        </p:txBody>
      </p:sp>
      <p:sp>
        <p:nvSpPr>
          <p:cNvPr id="696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95FD8B00-6722-4889-9A26-891BF063E1A3}" type="slidenum">
              <a:rPr lang="ru-RU"/>
              <a:pPr/>
              <a:t>‹Nr.›</a:t>
            </a:fld>
            <a:endParaRPr lang="ru-RU"/>
          </a:p>
        </p:txBody>
      </p:sp>
    </p:spTree>
    <p:extLst>
      <p:ext uri="{BB962C8B-B14F-4D97-AF65-F5344CB8AC3E}">
        <p14:creationId xmlns:p14="http://schemas.microsoft.com/office/powerpoint/2010/main" val="9970833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59394" name="Group 2"/>
          <p:cNvGrpSpPr>
            <a:grpSpLocks/>
          </p:cNvGrpSpPr>
          <p:nvPr/>
        </p:nvGrpSpPr>
        <p:grpSpPr bwMode="auto">
          <a:xfrm>
            <a:off x="0" y="2438400"/>
            <a:ext cx="9009063" cy="1052513"/>
            <a:chOff x="0" y="1536"/>
            <a:chExt cx="5675" cy="663"/>
          </a:xfrm>
        </p:grpSpPr>
        <p:grpSp>
          <p:nvGrpSpPr>
            <p:cNvPr id="59395" name="Group 3"/>
            <p:cNvGrpSpPr>
              <a:grpSpLocks/>
            </p:cNvGrpSpPr>
            <p:nvPr/>
          </p:nvGrpSpPr>
          <p:grpSpPr bwMode="auto">
            <a:xfrm>
              <a:off x="183" y="1604"/>
              <a:ext cx="448" cy="299"/>
              <a:chOff x="720" y="336"/>
              <a:chExt cx="624" cy="432"/>
            </a:xfrm>
          </p:grpSpPr>
          <p:sp>
            <p:nvSpPr>
              <p:cNvPr id="5939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39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59398" name="Group 6"/>
            <p:cNvGrpSpPr>
              <a:grpSpLocks/>
            </p:cNvGrpSpPr>
            <p:nvPr/>
          </p:nvGrpSpPr>
          <p:grpSpPr bwMode="auto">
            <a:xfrm>
              <a:off x="261" y="1870"/>
              <a:ext cx="465" cy="299"/>
              <a:chOff x="912" y="2640"/>
              <a:chExt cx="672" cy="432"/>
            </a:xfrm>
          </p:grpSpPr>
          <p:sp>
            <p:nvSpPr>
              <p:cNvPr id="5939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40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940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40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40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9404" name="Rectangle 12"/>
          <p:cNvSpPr>
            <a:spLocks noGrp="1" noChangeArrowheads="1"/>
          </p:cNvSpPr>
          <p:nvPr>
            <p:ph type="ctrTitle"/>
          </p:nvPr>
        </p:nvSpPr>
        <p:spPr>
          <a:xfrm>
            <a:off x="990600" y="1676400"/>
            <a:ext cx="7772400" cy="1462088"/>
          </a:xfrm>
        </p:spPr>
        <p:txBody>
          <a:bodyPr/>
          <a:lstStyle>
            <a:lvl1pPr>
              <a:defRPr/>
            </a:lvl1pPr>
          </a:lstStyle>
          <a:p>
            <a:pPr lvl="0"/>
            <a:r>
              <a:rPr lang="ru-RU" noProof="0" smtClean="0"/>
              <a:t>Образец заголовка</a:t>
            </a:r>
          </a:p>
        </p:txBody>
      </p:sp>
      <p:sp>
        <p:nvSpPr>
          <p:cNvPr id="594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5940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ru-RU"/>
          </a:p>
        </p:txBody>
      </p:sp>
      <p:sp>
        <p:nvSpPr>
          <p:cNvPr id="5940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ru-RU"/>
          </a:p>
        </p:txBody>
      </p:sp>
      <p:sp>
        <p:nvSpPr>
          <p:cNvPr id="5940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62A8A601-EF9D-4E85-86AD-24F33DC3F947}" type="slidenum">
              <a:rPr lang="ru-RU"/>
              <a:pPr/>
              <a:t>‹Nr.›</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032A3F31-B7B9-446D-BEC8-49C194F78FEF}" type="slidenum">
              <a:rPr lang="ru-RU"/>
              <a:pPr/>
              <a:t>‹Nr.›</a:t>
            </a:fld>
            <a:endParaRPr lang="ru-RU"/>
          </a:p>
        </p:txBody>
      </p:sp>
    </p:spTree>
    <p:extLst>
      <p:ext uri="{BB962C8B-B14F-4D97-AF65-F5344CB8AC3E}">
        <p14:creationId xmlns:p14="http://schemas.microsoft.com/office/powerpoint/2010/main" val="180999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04050" y="214313"/>
            <a:ext cx="1951038" cy="5918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150938" y="214313"/>
            <a:ext cx="5700712" cy="5918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1011A7EF-ABEA-4228-A9F9-019657D550D7}" type="slidenum">
              <a:rPr lang="ru-RU"/>
              <a:pPr/>
              <a:t>‹Nr.›</a:t>
            </a:fld>
            <a:endParaRPr lang="ru-RU"/>
          </a:p>
        </p:txBody>
      </p:sp>
    </p:spTree>
    <p:extLst>
      <p:ext uri="{BB962C8B-B14F-4D97-AF65-F5344CB8AC3E}">
        <p14:creationId xmlns:p14="http://schemas.microsoft.com/office/powerpoint/2010/main" val="32248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150938" y="214313"/>
            <a:ext cx="7793037" cy="1462087"/>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1182688" y="2017713"/>
            <a:ext cx="7772400" cy="4114800"/>
          </a:xfrm>
        </p:spPr>
        <p:txBody>
          <a:bodyPr/>
          <a:lstStyle/>
          <a:p>
            <a:endParaRPr lang="de-DE"/>
          </a:p>
        </p:txBody>
      </p:sp>
      <p:sp>
        <p:nvSpPr>
          <p:cNvPr id="4" name="Datumsplatzhalter 3"/>
          <p:cNvSpPr>
            <a:spLocks noGrp="1"/>
          </p:cNvSpPr>
          <p:nvPr>
            <p:ph type="dt" sz="half" idx="10"/>
          </p:nvPr>
        </p:nvSpPr>
        <p:spPr>
          <a:xfrm>
            <a:off x="1162050" y="6243638"/>
            <a:ext cx="1905000" cy="457200"/>
          </a:xfrm>
        </p:spPr>
        <p:txBody>
          <a:bodyPr/>
          <a:lstStyle>
            <a:lvl1pPr>
              <a:defRPr/>
            </a:lvl1pPr>
          </a:lstStyle>
          <a:p>
            <a:endParaRPr lang="ru-RU"/>
          </a:p>
        </p:txBody>
      </p:sp>
      <p:sp>
        <p:nvSpPr>
          <p:cNvPr id="5" name="Fußzeilenplatzhalter 4"/>
          <p:cNvSpPr>
            <a:spLocks noGrp="1"/>
          </p:cNvSpPr>
          <p:nvPr>
            <p:ph type="ftr" sz="quarter" idx="11"/>
          </p:nvPr>
        </p:nvSpPr>
        <p:spPr>
          <a:xfrm>
            <a:off x="3657600" y="6243638"/>
            <a:ext cx="2895600" cy="457200"/>
          </a:xfrm>
        </p:spPr>
        <p:txBody>
          <a:bodyPr/>
          <a:lstStyle>
            <a:lvl1pPr>
              <a:defRPr/>
            </a:lvl1pPr>
          </a:lstStyle>
          <a:p>
            <a:endParaRPr lang="ru-RU"/>
          </a:p>
        </p:txBody>
      </p:sp>
      <p:sp>
        <p:nvSpPr>
          <p:cNvPr id="6" name="Foliennummernplatzhalter 5"/>
          <p:cNvSpPr>
            <a:spLocks noGrp="1"/>
          </p:cNvSpPr>
          <p:nvPr>
            <p:ph type="sldNum" sz="quarter" idx="12"/>
          </p:nvPr>
        </p:nvSpPr>
        <p:spPr>
          <a:xfrm>
            <a:off x="7042150" y="6243638"/>
            <a:ext cx="1905000" cy="457200"/>
          </a:xfrm>
        </p:spPr>
        <p:txBody>
          <a:bodyPr/>
          <a:lstStyle>
            <a:lvl1pPr>
              <a:defRPr/>
            </a:lvl1pPr>
          </a:lstStyle>
          <a:p>
            <a:fld id="{6E2D0F15-3300-4409-9AAF-E903639356B1}" type="slidenum">
              <a:rPr lang="ru-RU"/>
              <a:pPr/>
              <a:t>‹Nr.›</a:t>
            </a:fld>
            <a:endParaRPr lang="ru-RU"/>
          </a:p>
        </p:txBody>
      </p:sp>
    </p:spTree>
    <p:extLst>
      <p:ext uri="{BB962C8B-B14F-4D97-AF65-F5344CB8AC3E}">
        <p14:creationId xmlns:p14="http://schemas.microsoft.com/office/powerpoint/2010/main" val="74974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F236CD20-1577-49D2-A51C-414C182F0B2C}" type="slidenum">
              <a:rPr lang="ru-RU"/>
              <a:pPr/>
              <a:t>‹Nr.›</a:t>
            </a:fld>
            <a:endParaRPr lang="ru-RU"/>
          </a:p>
        </p:txBody>
      </p:sp>
    </p:spTree>
    <p:extLst>
      <p:ext uri="{BB962C8B-B14F-4D97-AF65-F5344CB8AC3E}">
        <p14:creationId xmlns:p14="http://schemas.microsoft.com/office/powerpoint/2010/main" val="166021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B06D45FE-60F5-4910-9BF2-B2337F84CFCB}" type="slidenum">
              <a:rPr lang="ru-RU"/>
              <a:pPr/>
              <a:t>‹Nr.›</a:t>
            </a:fld>
            <a:endParaRPr lang="ru-RU"/>
          </a:p>
        </p:txBody>
      </p:sp>
    </p:spTree>
    <p:extLst>
      <p:ext uri="{BB962C8B-B14F-4D97-AF65-F5344CB8AC3E}">
        <p14:creationId xmlns:p14="http://schemas.microsoft.com/office/powerpoint/2010/main" val="247494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8B579FDA-8F61-4BA9-A0F6-2AC4A3FE5A34}" type="slidenum">
              <a:rPr lang="ru-RU"/>
              <a:pPr/>
              <a:t>‹Nr.›</a:t>
            </a:fld>
            <a:endParaRPr lang="ru-RU"/>
          </a:p>
        </p:txBody>
      </p:sp>
    </p:spTree>
    <p:extLst>
      <p:ext uri="{BB962C8B-B14F-4D97-AF65-F5344CB8AC3E}">
        <p14:creationId xmlns:p14="http://schemas.microsoft.com/office/powerpoint/2010/main" val="250738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24593D6D-02E8-4373-BEF6-050E902CF654}" type="slidenum">
              <a:rPr lang="ru-RU"/>
              <a:pPr/>
              <a:t>‹Nr.›</a:t>
            </a:fld>
            <a:endParaRPr lang="ru-RU"/>
          </a:p>
        </p:txBody>
      </p:sp>
    </p:spTree>
    <p:extLst>
      <p:ext uri="{BB962C8B-B14F-4D97-AF65-F5344CB8AC3E}">
        <p14:creationId xmlns:p14="http://schemas.microsoft.com/office/powerpoint/2010/main" val="101861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A38339EF-1F65-462D-84B5-76DC92B76334}" type="slidenum">
              <a:rPr lang="ru-RU"/>
              <a:pPr/>
              <a:t>‹Nr.›</a:t>
            </a:fld>
            <a:endParaRPr lang="ru-RU"/>
          </a:p>
        </p:txBody>
      </p:sp>
    </p:spTree>
    <p:extLst>
      <p:ext uri="{BB962C8B-B14F-4D97-AF65-F5344CB8AC3E}">
        <p14:creationId xmlns:p14="http://schemas.microsoft.com/office/powerpoint/2010/main" val="390294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B0B41D62-587D-4660-83FF-8B2257DB2F6F}" type="slidenum">
              <a:rPr lang="ru-RU"/>
              <a:pPr/>
              <a:t>‹Nr.›</a:t>
            </a:fld>
            <a:endParaRPr lang="ru-RU"/>
          </a:p>
        </p:txBody>
      </p:sp>
    </p:spTree>
    <p:extLst>
      <p:ext uri="{BB962C8B-B14F-4D97-AF65-F5344CB8AC3E}">
        <p14:creationId xmlns:p14="http://schemas.microsoft.com/office/powerpoint/2010/main" val="301626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DC0B9AFC-2D53-4D1B-AAAC-E210DDA9F38F}" type="slidenum">
              <a:rPr lang="ru-RU"/>
              <a:pPr/>
              <a:t>‹Nr.›</a:t>
            </a:fld>
            <a:endParaRPr lang="ru-RU"/>
          </a:p>
        </p:txBody>
      </p:sp>
    </p:spTree>
    <p:extLst>
      <p:ext uri="{BB962C8B-B14F-4D97-AF65-F5344CB8AC3E}">
        <p14:creationId xmlns:p14="http://schemas.microsoft.com/office/powerpoint/2010/main" val="208161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D12DDCAE-38F5-46AE-8195-B6A91F64B5E0}" type="slidenum">
              <a:rPr lang="ru-RU"/>
              <a:pPr/>
              <a:t>‹Nr.›</a:t>
            </a:fld>
            <a:endParaRPr lang="ru-RU"/>
          </a:p>
        </p:txBody>
      </p:sp>
    </p:spTree>
    <p:extLst>
      <p:ext uri="{BB962C8B-B14F-4D97-AF65-F5344CB8AC3E}">
        <p14:creationId xmlns:p14="http://schemas.microsoft.com/office/powerpoint/2010/main" val="370286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uk-UA" sz="2400" b="0">
              <a:solidFill>
                <a:schemeClr val="tx1"/>
              </a:solidFill>
              <a:latin typeface="Tahoma" pitchFamily="34" charset="0"/>
            </a:endParaRPr>
          </a:p>
        </p:txBody>
      </p:sp>
      <p:sp>
        <p:nvSpPr>
          <p:cNvPr id="583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uk-UA" sz="2400" b="0">
              <a:solidFill>
                <a:schemeClr val="tx1"/>
              </a:solidFill>
              <a:latin typeface="Tahoma" pitchFamily="34" charset="0"/>
            </a:endParaRPr>
          </a:p>
        </p:txBody>
      </p:sp>
      <p:sp>
        <p:nvSpPr>
          <p:cNvPr id="58372"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uk-UA" sz="2400" b="0">
              <a:solidFill>
                <a:schemeClr val="tx1"/>
              </a:solidFill>
              <a:latin typeface="Tahoma" pitchFamily="34" charset="0"/>
            </a:endParaRPr>
          </a:p>
        </p:txBody>
      </p:sp>
      <p:sp>
        <p:nvSpPr>
          <p:cNvPr id="583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uk-UA" sz="2400" b="0">
              <a:solidFill>
                <a:schemeClr val="tx1"/>
              </a:solidFill>
              <a:latin typeface="Tahoma" pitchFamily="34" charset="0"/>
            </a:endParaRPr>
          </a:p>
        </p:txBody>
      </p:sp>
      <p:sp>
        <p:nvSpPr>
          <p:cNvPr id="583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uk-UA" sz="2400" b="0">
              <a:solidFill>
                <a:schemeClr val="tx1"/>
              </a:solidFill>
              <a:latin typeface="Tahoma" pitchFamily="34" charset="0"/>
            </a:endParaRPr>
          </a:p>
        </p:txBody>
      </p:sp>
      <p:sp>
        <p:nvSpPr>
          <p:cNvPr id="58375"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uk-UA" sz="2400" b="0">
              <a:solidFill>
                <a:schemeClr val="tx1"/>
              </a:solidFill>
              <a:latin typeface="Tahoma" pitchFamily="34" charset="0"/>
            </a:endParaRPr>
          </a:p>
        </p:txBody>
      </p:sp>
      <p:sp>
        <p:nvSpPr>
          <p:cNvPr id="583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uk-UA" sz="2400" b="0">
              <a:solidFill>
                <a:schemeClr val="tx1"/>
              </a:solidFill>
              <a:latin typeface="Tahoma" pitchFamily="34" charset="0"/>
            </a:endParaRPr>
          </a:p>
        </p:txBody>
      </p:sp>
      <p:sp>
        <p:nvSpPr>
          <p:cNvPr id="58377"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58378"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8379"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b="0">
                <a:solidFill>
                  <a:schemeClr val="tx1"/>
                </a:solidFill>
                <a:latin typeface="+mn-lt"/>
              </a:defRPr>
            </a:lvl1pPr>
          </a:lstStyle>
          <a:p>
            <a:endParaRPr lang="ru-RU"/>
          </a:p>
        </p:txBody>
      </p:sp>
      <p:sp>
        <p:nvSpPr>
          <p:cNvPr id="58380"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b="0">
                <a:solidFill>
                  <a:schemeClr val="tx1"/>
                </a:solidFill>
                <a:latin typeface="+mn-lt"/>
              </a:defRPr>
            </a:lvl1pPr>
          </a:lstStyle>
          <a:p>
            <a:endParaRPr lang="ru-RU"/>
          </a:p>
        </p:txBody>
      </p:sp>
      <p:sp>
        <p:nvSpPr>
          <p:cNvPr id="58381"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b="0">
                <a:solidFill>
                  <a:schemeClr val="tx1"/>
                </a:solidFill>
                <a:latin typeface="+mn-lt"/>
              </a:defRPr>
            </a:lvl1pPr>
          </a:lstStyle>
          <a:p>
            <a:fld id="{6FB7B9A9-218D-474D-8688-1013289945D0}"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a:spLocks noGrp="1" noChangeArrowheads="1"/>
          </p:cNvSpPr>
          <p:nvPr>
            <p:ph type="sldNum" sz="quarter" idx="4"/>
          </p:nvPr>
        </p:nvSpPr>
        <p:spPr/>
        <p:txBody>
          <a:bodyPr/>
          <a:lstStyle/>
          <a:p>
            <a:fld id="{1F810B12-7042-42EC-B52C-D7CD9934B2CC}" type="slidenum">
              <a:rPr lang="ru-RU"/>
              <a:pPr/>
              <a:t>1</a:t>
            </a:fld>
            <a:endParaRPr lang="ru-RU"/>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2771775" y="3357563"/>
            <a:ext cx="5686425" cy="2447925"/>
          </a:xfrm>
        </p:spPr>
        <p:txBody>
          <a:bodyPr/>
          <a:lstStyle/>
          <a:p>
            <a:r>
              <a:rPr lang="ru-RU" sz="3600" b="1">
                <a:solidFill>
                  <a:schemeClr val="tx1"/>
                </a:solidFill>
              </a:rPr>
              <a:t/>
            </a:r>
            <a:br>
              <a:rPr lang="ru-RU" sz="3600" b="1">
                <a:solidFill>
                  <a:schemeClr val="tx1"/>
                </a:solidFill>
              </a:rPr>
            </a:br>
            <a:r>
              <a:rPr lang="ru-RU" sz="3600" b="1">
                <a:solidFill>
                  <a:schemeClr val="tx1"/>
                </a:solidFill>
              </a:rPr>
              <a:t/>
            </a:r>
            <a:br>
              <a:rPr lang="ru-RU" sz="3600" b="1">
                <a:solidFill>
                  <a:schemeClr val="tx1"/>
                </a:solidFill>
              </a:rPr>
            </a:br>
            <a:r>
              <a:rPr lang="ru-RU" sz="3600" b="1">
                <a:solidFill>
                  <a:schemeClr val="tx1"/>
                </a:solidFill>
              </a:rPr>
              <a:t/>
            </a:r>
            <a:br>
              <a:rPr lang="ru-RU" sz="3600" b="1">
                <a:solidFill>
                  <a:schemeClr val="tx1"/>
                </a:solidFill>
              </a:rPr>
            </a:br>
            <a:r>
              <a:rPr lang="ru-RU" sz="3600" b="1">
                <a:solidFill>
                  <a:schemeClr val="tx1"/>
                </a:solidFill>
              </a:rPr>
              <a:t/>
            </a:r>
            <a:br>
              <a:rPr lang="ru-RU" sz="3600" b="1">
                <a:solidFill>
                  <a:schemeClr val="tx1"/>
                </a:solidFill>
              </a:rPr>
            </a:br>
            <a:r>
              <a:rPr lang="ru-RU" sz="3600" b="1">
                <a:solidFill>
                  <a:schemeClr val="tx1"/>
                </a:solidFill>
              </a:rPr>
              <a:t/>
            </a:r>
            <a:br>
              <a:rPr lang="ru-RU" sz="3600" b="1">
                <a:solidFill>
                  <a:schemeClr val="tx1"/>
                </a:solidFill>
              </a:rPr>
            </a:br>
            <a:r>
              <a:rPr lang="ru-RU" sz="3600" b="1">
                <a:solidFill>
                  <a:schemeClr val="tx1"/>
                </a:solidFill>
              </a:rPr>
              <a:t/>
            </a:r>
            <a:br>
              <a:rPr lang="ru-RU" sz="3600" b="1">
                <a:solidFill>
                  <a:schemeClr val="tx1"/>
                </a:solidFill>
              </a:rPr>
            </a:br>
            <a:r>
              <a:rPr lang="ru-RU" sz="3600" b="1">
                <a:solidFill>
                  <a:schemeClr val="tx1"/>
                </a:solidFill>
              </a:rPr>
              <a:t/>
            </a:r>
            <a:br>
              <a:rPr lang="ru-RU" sz="3600" b="1">
                <a:solidFill>
                  <a:schemeClr val="tx1"/>
                </a:solidFill>
              </a:rPr>
            </a:br>
            <a:r>
              <a:rPr lang="ru-RU" sz="3600" b="1">
                <a:solidFill>
                  <a:schemeClr val="tx1"/>
                </a:solidFill>
              </a:rPr>
              <a:t/>
            </a:r>
            <a:br>
              <a:rPr lang="ru-RU" sz="3600" b="1">
                <a:solidFill>
                  <a:schemeClr val="tx1"/>
                </a:solidFill>
              </a:rPr>
            </a:br>
            <a:r>
              <a:rPr lang="ru-RU" sz="3200">
                <a:solidFill>
                  <a:schemeClr val="bg1"/>
                </a:solidFill>
              </a:rPr>
              <a:t/>
            </a:r>
            <a:br>
              <a:rPr lang="ru-RU" sz="3200">
                <a:solidFill>
                  <a:schemeClr val="bg1"/>
                </a:solidFill>
              </a:rPr>
            </a:br>
            <a:r>
              <a:rPr lang="ru-RU" sz="3600">
                <a:solidFill>
                  <a:schemeClr val="bg1"/>
                </a:solidFill>
              </a:rPr>
              <a:t/>
            </a:r>
            <a:br>
              <a:rPr lang="ru-RU" sz="3600">
                <a:solidFill>
                  <a:schemeClr val="bg1"/>
                </a:solidFill>
              </a:rPr>
            </a:br>
            <a:r>
              <a:rPr lang="ru-RU" sz="4000">
                <a:solidFill>
                  <a:schemeClr val="bg1"/>
                </a:solidFill>
              </a:rPr>
              <a:t/>
            </a:r>
            <a:br>
              <a:rPr lang="ru-RU" sz="4000">
                <a:solidFill>
                  <a:schemeClr val="bg1"/>
                </a:solidFill>
              </a:rPr>
            </a:br>
            <a:r>
              <a:rPr lang="ru-RU" sz="4000">
                <a:solidFill>
                  <a:schemeClr val="bg1"/>
                </a:solidFill>
              </a:rPr>
              <a:t/>
            </a:r>
            <a:br>
              <a:rPr lang="ru-RU" sz="4000">
                <a:solidFill>
                  <a:schemeClr val="bg1"/>
                </a:solidFill>
              </a:rPr>
            </a:br>
            <a:r>
              <a:rPr lang="ru-RU" sz="4000">
                <a:solidFill>
                  <a:schemeClr val="bg1"/>
                </a:solidFill>
              </a:rPr>
              <a:t/>
            </a:r>
            <a:br>
              <a:rPr lang="ru-RU" sz="4000">
                <a:solidFill>
                  <a:schemeClr val="bg1"/>
                </a:solidFill>
              </a:rPr>
            </a:br>
            <a:endParaRPr lang="uk-UA" sz="2000">
              <a:solidFill>
                <a:schemeClr val="tx1"/>
              </a:solidFill>
            </a:endParaRPr>
          </a:p>
        </p:txBody>
      </p:sp>
      <p:sp>
        <p:nvSpPr>
          <p:cNvPr id="2051" name="Rectangle 3"/>
          <p:cNvSpPr>
            <a:spLocks noGrp="1" noChangeArrowheads="1"/>
          </p:cNvSpPr>
          <p:nvPr>
            <p:ph type="subTitle" idx="1"/>
          </p:nvPr>
        </p:nvSpPr>
        <p:spPr>
          <a:xfrm>
            <a:off x="5651500" y="5300663"/>
            <a:ext cx="3168650" cy="865187"/>
          </a:xfrm>
        </p:spPr>
        <p:txBody>
          <a:bodyPr/>
          <a:lstStyle/>
          <a:p>
            <a:r>
              <a:rPr lang="ru-RU"/>
              <a:t> </a:t>
            </a:r>
          </a:p>
        </p:txBody>
      </p:sp>
      <p:sp>
        <p:nvSpPr>
          <p:cNvPr id="2054" name="Rectangle 6"/>
          <p:cNvSpPr>
            <a:spLocks noChangeArrowheads="1"/>
          </p:cNvSpPr>
          <p:nvPr/>
        </p:nvSpPr>
        <p:spPr bwMode="auto">
          <a:xfrm>
            <a:off x="5364163" y="5661025"/>
            <a:ext cx="37798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solidFill>
                  <a:schemeClr val="folHlink"/>
                </a:solidFill>
                <a:effectLst>
                  <a:outerShdw blurRad="38100" dist="38100" dir="2700000" algn="tl">
                    <a:srgbClr val="C0C0C0"/>
                  </a:outerShdw>
                </a:effectLst>
              </a:rPr>
              <a:t>Institute for safety problems of </a:t>
            </a:r>
          </a:p>
          <a:p>
            <a:r>
              <a:rPr lang="en-US" sz="1200">
                <a:solidFill>
                  <a:schemeClr val="folHlink"/>
                </a:solidFill>
                <a:effectLst>
                  <a:outerShdw blurRad="38100" dist="38100" dir="2700000" algn="tl">
                    <a:srgbClr val="C0C0C0"/>
                  </a:outerShdw>
                </a:effectLst>
              </a:rPr>
              <a:t>nuclear</a:t>
            </a:r>
            <a:r>
              <a:rPr lang="ru-RU" sz="1200">
                <a:solidFill>
                  <a:schemeClr val="folHlink"/>
                </a:solidFill>
                <a:effectLst>
                  <a:outerShdw blurRad="38100" dist="38100" dir="2700000" algn="tl">
                    <a:srgbClr val="C0C0C0"/>
                  </a:outerShdw>
                </a:effectLst>
              </a:rPr>
              <a:t>  </a:t>
            </a:r>
            <a:r>
              <a:rPr lang="en-US" sz="1200">
                <a:solidFill>
                  <a:schemeClr val="folHlink"/>
                </a:solidFill>
                <a:effectLst>
                  <a:outerShdw blurRad="38100" dist="38100" dir="2700000" algn="tl">
                    <a:srgbClr val="C0C0C0"/>
                  </a:outerShdw>
                </a:effectLst>
              </a:rPr>
              <a:t>power plants of </a:t>
            </a:r>
            <a:r>
              <a:rPr lang="ru-RU" sz="1200">
                <a:solidFill>
                  <a:schemeClr val="folHlink"/>
                </a:solidFill>
                <a:effectLst>
                  <a:outerShdw blurRad="38100" dist="38100" dir="2700000" algn="tl">
                    <a:srgbClr val="C0C0C0"/>
                  </a:outerShdw>
                </a:effectLst>
              </a:rPr>
              <a:t> </a:t>
            </a:r>
            <a:r>
              <a:rPr lang="en-US" sz="1200">
                <a:solidFill>
                  <a:schemeClr val="folHlink"/>
                </a:solidFill>
                <a:effectLst>
                  <a:outerShdw blurRad="38100" dist="38100" dir="2700000" algn="tl">
                    <a:srgbClr val="C0C0C0"/>
                  </a:outerShdw>
                </a:effectLst>
              </a:rPr>
              <a:t>Ukraine’ NAS</a:t>
            </a:r>
            <a:endParaRPr lang="ru-RU" sz="1200">
              <a:solidFill>
                <a:schemeClr val="folHlink"/>
              </a:solidFill>
              <a:effectLst>
                <a:outerShdw blurRad="38100" dist="38100" dir="2700000" algn="tl">
                  <a:srgbClr val="C0C0C0"/>
                </a:outerShdw>
              </a:effectLst>
            </a:endParaRPr>
          </a:p>
          <a:p>
            <a:r>
              <a:rPr lang="ru-RU" altLang="ja-JP" sz="1200">
                <a:solidFill>
                  <a:schemeClr val="folHlink"/>
                </a:solidFill>
                <a:effectLst>
                  <a:outerShdw blurRad="38100" dist="38100" dir="2700000" algn="tl">
                    <a:srgbClr val="C0C0C0"/>
                  </a:outerShdw>
                </a:effectLst>
              </a:rPr>
              <a:t>2008</a:t>
            </a:r>
          </a:p>
          <a:p>
            <a:endParaRPr lang="ru-RU" sz="1200">
              <a:solidFill>
                <a:schemeClr val="folHlink"/>
              </a:solidFill>
              <a:effectLst>
                <a:outerShdw blurRad="38100" dist="38100" dir="2700000" algn="tl">
                  <a:srgbClr val="C0C0C0"/>
                </a:outerShdw>
              </a:effectLst>
            </a:endParaRPr>
          </a:p>
        </p:txBody>
      </p:sp>
      <p:sp>
        <p:nvSpPr>
          <p:cNvPr id="2055" name="Rectangle 7"/>
          <p:cNvSpPr>
            <a:spLocks noChangeArrowheads="1"/>
          </p:cNvSpPr>
          <p:nvPr/>
        </p:nvSpPr>
        <p:spPr bwMode="auto">
          <a:xfrm>
            <a:off x="-180975" y="4076700"/>
            <a:ext cx="59055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200">
                <a:solidFill>
                  <a:srgbClr val="FF9900"/>
                </a:solidFill>
                <a:effectLst>
                  <a:outerShdw blurRad="38100" dist="38100" dir="2700000" algn="tl">
                    <a:srgbClr val="C0C0C0"/>
                  </a:outerShdw>
                </a:effectLst>
                <a:latin typeface="Verdana" pitchFamily="34" charset="0"/>
              </a:rPr>
              <a:t>«</a:t>
            </a:r>
            <a:r>
              <a:rPr lang="en-US" sz="3200">
                <a:solidFill>
                  <a:srgbClr val="FF9900"/>
                </a:solidFill>
                <a:effectLst>
                  <a:outerShdw blurRad="38100" dist="38100" dir="2700000" algn="tl">
                    <a:srgbClr val="C0C0C0"/>
                  </a:outerShdw>
                </a:effectLst>
                <a:latin typeface="Verdana" pitchFamily="34" charset="0"/>
              </a:rPr>
              <a:t>SHELTER</a:t>
            </a:r>
            <a:r>
              <a:rPr lang="ru-RU" sz="3200">
                <a:solidFill>
                  <a:srgbClr val="FF9900"/>
                </a:solidFill>
                <a:effectLst>
                  <a:outerShdw blurRad="38100" dist="38100" dir="2700000" algn="tl">
                    <a:srgbClr val="C0C0C0"/>
                  </a:outerShdw>
                </a:effectLst>
                <a:latin typeface="Verdana" pitchFamily="34" charset="0"/>
              </a:rPr>
              <a:t>»</a:t>
            </a:r>
            <a:r>
              <a:rPr lang="en-US" sz="3200">
                <a:solidFill>
                  <a:srgbClr val="FF9900"/>
                </a:solidFill>
                <a:effectLst>
                  <a:outerShdw blurRad="38100" dist="38100" dir="2700000" algn="tl">
                    <a:srgbClr val="C0C0C0"/>
                  </a:outerShdw>
                </a:effectLst>
                <a:latin typeface="Verdana" pitchFamily="34" charset="0"/>
              </a:rPr>
              <a:t> OBJECT</a:t>
            </a:r>
            <a:r>
              <a:rPr lang="ru-RU" sz="3200">
                <a:solidFill>
                  <a:srgbClr val="FF9900"/>
                </a:solidFill>
                <a:effectLst>
                  <a:outerShdw blurRad="38100" dist="38100" dir="2700000" algn="tl">
                    <a:srgbClr val="C0C0C0"/>
                  </a:outerShdw>
                </a:effectLst>
                <a:latin typeface="Verdana" pitchFamily="34" charset="0"/>
              </a:rPr>
              <a:t> -</a:t>
            </a:r>
            <a:br>
              <a:rPr lang="ru-RU" sz="3200">
                <a:solidFill>
                  <a:srgbClr val="FF9900"/>
                </a:solidFill>
                <a:effectLst>
                  <a:outerShdw blurRad="38100" dist="38100" dir="2700000" algn="tl">
                    <a:srgbClr val="C0C0C0"/>
                  </a:outerShdw>
                </a:effectLst>
                <a:latin typeface="Verdana" pitchFamily="34" charset="0"/>
              </a:rPr>
            </a:br>
            <a:r>
              <a:rPr lang="en-US" sz="3200">
                <a:solidFill>
                  <a:srgbClr val="FF9900"/>
                </a:solidFill>
                <a:effectLst>
                  <a:outerShdw blurRad="38100" dist="38100" dir="2700000" algn="tl">
                    <a:srgbClr val="C0C0C0"/>
                  </a:outerShdw>
                </a:effectLst>
                <a:latin typeface="Verdana" pitchFamily="34" charset="0"/>
              </a:rPr>
              <a:t>MYTHS</a:t>
            </a:r>
            <a:r>
              <a:rPr lang="ru-RU" sz="3200">
                <a:solidFill>
                  <a:srgbClr val="FF9900"/>
                </a:solidFill>
                <a:effectLst>
                  <a:outerShdw blurRad="38100" dist="38100" dir="2700000" algn="tl">
                    <a:srgbClr val="C0C0C0"/>
                  </a:outerShdw>
                </a:effectLst>
                <a:latin typeface="Verdana" pitchFamily="34" charset="0"/>
              </a:rPr>
              <a:t/>
            </a:r>
            <a:br>
              <a:rPr lang="ru-RU" sz="3200">
                <a:solidFill>
                  <a:srgbClr val="FF9900"/>
                </a:solidFill>
                <a:effectLst>
                  <a:outerShdw blurRad="38100" dist="38100" dir="2700000" algn="tl">
                    <a:srgbClr val="C0C0C0"/>
                  </a:outerShdw>
                </a:effectLst>
                <a:latin typeface="Verdana" pitchFamily="34" charset="0"/>
              </a:rPr>
            </a:br>
            <a:r>
              <a:rPr lang="ru-RU" sz="3200">
                <a:solidFill>
                  <a:srgbClr val="FF9900"/>
                </a:solidFill>
                <a:effectLst>
                  <a:outerShdw blurRad="38100" dist="38100" dir="2700000" algn="tl">
                    <a:srgbClr val="C0C0C0"/>
                  </a:outerShdw>
                </a:effectLst>
                <a:latin typeface="Verdana" pitchFamily="34" charset="0"/>
              </a:rPr>
              <a:t>    </a:t>
            </a:r>
            <a:r>
              <a:rPr lang="en-US" sz="3200">
                <a:solidFill>
                  <a:srgbClr val="FF9900"/>
                </a:solidFill>
                <a:effectLst>
                  <a:outerShdw blurRad="38100" dist="38100" dir="2700000" algn="tl">
                    <a:srgbClr val="C0C0C0"/>
                  </a:outerShdw>
                </a:effectLst>
                <a:latin typeface="Verdana" pitchFamily="34" charset="0"/>
              </a:rPr>
              <a:t>AND</a:t>
            </a:r>
            <a:r>
              <a:rPr lang="ru-RU" sz="3200">
                <a:solidFill>
                  <a:srgbClr val="FF9900"/>
                </a:solidFill>
                <a:effectLst>
                  <a:outerShdw blurRad="38100" dist="38100" dir="2700000" algn="tl">
                    <a:srgbClr val="C0C0C0"/>
                  </a:outerShdw>
                </a:effectLst>
                <a:latin typeface="Verdana" pitchFamily="34" charset="0"/>
              </a:rPr>
              <a:t> </a:t>
            </a:r>
            <a:r>
              <a:rPr lang="en-US" sz="3200">
                <a:solidFill>
                  <a:srgbClr val="FF9900"/>
                </a:solidFill>
                <a:effectLst>
                  <a:outerShdw blurRad="38100" dist="38100" dir="2700000" algn="tl">
                    <a:srgbClr val="C0C0C0"/>
                  </a:outerShdw>
                </a:effectLst>
                <a:latin typeface="Verdana" pitchFamily="34" charset="0"/>
              </a:rPr>
              <a:t>REALITY</a:t>
            </a:r>
            <a:endParaRPr lang="ru-RU" sz="3200">
              <a:solidFill>
                <a:srgbClr val="FF9900"/>
              </a:solidFill>
              <a:effectLst>
                <a:outerShdw blurRad="38100" dist="38100" dir="2700000" algn="tl">
                  <a:srgbClr val="C0C0C0"/>
                </a:outerShdw>
              </a:effectLst>
              <a:latin typeface="Verdana" pitchFamily="34" charset="0"/>
            </a:endParaRPr>
          </a:p>
        </p:txBody>
      </p:sp>
      <p:sp>
        <p:nvSpPr>
          <p:cNvPr id="2056" name="Rectangle 8"/>
          <p:cNvSpPr>
            <a:spLocks noChangeArrowheads="1"/>
          </p:cNvSpPr>
          <p:nvPr/>
        </p:nvSpPr>
        <p:spPr bwMode="auto">
          <a:xfrm>
            <a:off x="5508625" y="1443038"/>
            <a:ext cx="3635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ja-JP" sz="1600">
                <a:effectLst>
                  <a:outerShdw blurRad="38100" dist="38100" dir="2700000" algn="tl">
                    <a:srgbClr val="C0C0C0"/>
                  </a:outerShdw>
                </a:effectLst>
                <a:ea typeface="ＭＳ Ｐゴシック" charset="-128"/>
              </a:rPr>
              <a:t>Klyuchnykov</a:t>
            </a:r>
            <a:endParaRPr lang="ru-RU" altLang="ja-JP" sz="1600">
              <a:effectLst>
                <a:outerShdw blurRad="38100" dist="38100" dir="2700000" algn="tl">
                  <a:srgbClr val="C0C0C0"/>
                </a:outerShdw>
              </a:effectLst>
            </a:endParaRPr>
          </a:p>
          <a:p>
            <a:r>
              <a:rPr lang="ru-RU" altLang="ja-JP" sz="1600">
                <a:effectLst>
                  <a:outerShdw blurRad="38100" dist="38100" dir="2700000" algn="tl">
                    <a:srgbClr val="C0C0C0"/>
                  </a:outerShdw>
                </a:effectLst>
              </a:rPr>
              <a:t>  </a:t>
            </a:r>
            <a:r>
              <a:rPr lang="en-US" altLang="ja-JP" sz="1600">
                <a:effectLst>
                  <a:outerShdw blurRad="38100" dist="38100" dir="2700000" algn="tl">
                    <a:srgbClr val="C0C0C0"/>
                  </a:outerShdw>
                </a:effectLst>
                <a:ea typeface="ＭＳ Ｐゴシック" charset="-128"/>
              </a:rPr>
              <a:t>Oleksandr</a:t>
            </a:r>
            <a:r>
              <a:rPr lang="ru-RU" altLang="ja-JP" sz="1600">
                <a:effectLst>
                  <a:outerShdw blurRad="38100" dist="38100" dir="2700000" algn="tl">
                    <a:srgbClr val="C0C0C0"/>
                  </a:outerShdw>
                </a:effectLst>
              </a:rPr>
              <a:t> </a:t>
            </a:r>
            <a:r>
              <a:rPr lang="en-US" altLang="ja-JP" sz="1600">
                <a:effectLst>
                  <a:outerShdw blurRad="38100" dist="38100" dir="2700000" algn="tl">
                    <a:srgbClr val="C0C0C0"/>
                  </a:outerShdw>
                </a:effectLst>
                <a:ea typeface="ＭＳ Ｐゴシック" charset="-128"/>
              </a:rPr>
              <a:t>Oleksandrovych</a:t>
            </a:r>
            <a:r>
              <a:rPr lang="ru-RU" altLang="ja-JP" b="0">
                <a:solidFill>
                  <a:schemeClr val="folHlink"/>
                </a:solidFill>
                <a:latin typeface="Verdana"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465C0850-7017-4084-9460-4369D7331E16}" type="slidenum">
              <a:rPr lang="ru-RU"/>
              <a:pPr/>
              <a:t>10</a:t>
            </a:fld>
            <a:endParaRPr lang="ru-RU"/>
          </a:p>
        </p:txBody>
      </p:sp>
      <p:sp>
        <p:nvSpPr>
          <p:cNvPr id="7172" name="Rectangle 4"/>
          <p:cNvSpPr>
            <a:spLocks noChangeArrowheads="1"/>
          </p:cNvSpPr>
          <p:nvPr/>
        </p:nvSpPr>
        <p:spPr bwMode="auto">
          <a:xfrm>
            <a:off x="1476375" y="2133600"/>
            <a:ext cx="6975475"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Clr>
                <a:schemeClr val="tx2"/>
              </a:buClr>
              <a:buFont typeface="Wingdings" pitchFamily="2" charset="2"/>
              <a:buChar char="§"/>
            </a:pPr>
            <a:r>
              <a:rPr lang="ru-RU" sz="1800"/>
              <a:t>  </a:t>
            </a:r>
            <a:r>
              <a:rPr lang="en-US" sz="1700">
                <a:solidFill>
                  <a:schemeClr val="tx2"/>
                </a:solidFill>
              </a:rPr>
              <a:t>As you see, all, practically, irradiated fuel has remained inside </a:t>
            </a:r>
            <a:r>
              <a:rPr lang="ru-RU" sz="1700">
                <a:solidFill>
                  <a:schemeClr val="tx2"/>
                </a:solidFill>
              </a:rPr>
              <a:t>«</a:t>
            </a:r>
            <a:r>
              <a:rPr lang="en-US" sz="1700">
                <a:solidFill>
                  <a:schemeClr val="tx2"/>
                </a:solidFill>
              </a:rPr>
              <a:t>Shelter</a:t>
            </a:r>
            <a:r>
              <a:rPr lang="ru-RU" sz="1700">
                <a:solidFill>
                  <a:schemeClr val="tx2"/>
                </a:solidFill>
              </a:rPr>
              <a:t>»</a:t>
            </a:r>
            <a:r>
              <a:rPr lang="en-US" sz="1700">
                <a:solidFill>
                  <a:schemeClr val="tx2"/>
                </a:solidFill>
              </a:rPr>
              <a:t> object</a:t>
            </a:r>
            <a:r>
              <a:rPr lang="ru-RU" sz="1700">
                <a:solidFill>
                  <a:schemeClr val="tx2"/>
                </a:solidFill>
              </a:rPr>
              <a:t> </a:t>
            </a:r>
            <a:r>
              <a:rPr lang="en-US" sz="1700">
                <a:solidFill>
                  <a:schemeClr val="tx2"/>
                </a:solidFill>
              </a:rPr>
              <a:t>in its local area and now it</a:t>
            </a:r>
            <a:r>
              <a:rPr lang="en-US" sz="1700"/>
              <a:t> </a:t>
            </a:r>
            <a:r>
              <a:rPr lang="en-US" sz="1700">
                <a:solidFill>
                  <a:schemeClr val="tx2"/>
                </a:solidFill>
              </a:rPr>
              <a:t>is being its main source of nuclear and radiation hazard</a:t>
            </a:r>
            <a:r>
              <a:rPr lang="ru-RU" sz="1700">
                <a:solidFill>
                  <a:schemeClr val="tx2"/>
                </a:solidFill>
              </a:rPr>
              <a:t>. </a:t>
            </a:r>
          </a:p>
          <a:p>
            <a:pPr algn="just"/>
            <a:endParaRPr lang="ru-RU" sz="1700">
              <a:solidFill>
                <a:schemeClr val="tx2"/>
              </a:solidFill>
            </a:endParaRPr>
          </a:p>
          <a:p>
            <a:pPr algn="just">
              <a:buFont typeface="Wingdings" pitchFamily="2" charset="2"/>
              <a:buChar char="§"/>
            </a:pPr>
            <a:r>
              <a:rPr lang="en-US" sz="1700">
                <a:solidFill>
                  <a:schemeClr val="tx2"/>
                </a:solidFill>
              </a:rPr>
              <a:t>Negative environmental impact of </a:t>
            </a:r>
            <a:r>
              <a:rPr lang="ru-RU" sz="1700">
                <a:solidFill>
                  <a:schemeClr val="tx2"/>
                </a:solidFill>
              </a:rPr>
              <a:t>«</a:t>
            </a:r>
            <a:r>
              <a:rPr lang="en-US" sz="1700">
                <a:solidFill>
                  <a:schemeClr val="tx2"/>
                </a:solidFill>
              </a:rPr>
              <a:t>Shelter</a:t>
            </a:r>
            <a:r>
              <a:rPr lang="ru-RU" sz="1700">
                <a:solidFill>
                  <a:schemeClr val="tx2"/>
                </a:solidFill>
              </a:rPr>
              <a:t>» </a:t>
            </a:r>
            <a:r>
              <a:rPr lang="en-US" sz="1700">
                <a:solidFill>
                  <a:schemeClr val="tx2"/>
                </a:solidFill>
              </a:rPr>
              <a:t>object is, mainly, stipulated by destruction processes occurring in FCM</a:t>
            </a:r>
            <a:r>
              <a:rPr lang="ru-RU" sz="1700">
                <a:solidFill>
                  <a:schemeClr val="tx2"/>
                </a:solidFill>
              </a:rPr>
              <a:t> </a:t>
            </a:r>
            <a:r>
              <a:rPr lang="en-US" sz="1700">
                <a:solidFill>
                  <a:schemeClr val="tx2"/>
                </a:solidFill>
              </a:rPr>
              <a:t>under action of both external factors and their own properties</a:t>
            </a:r>
            <a:r>
              <a:rPr lang="ru-RU" sz="1700">
                <a:solidFill>
                  <a:schemeClr val="tx2"/>
                </a:solidFill>
              </a:rPr>
              <a:t>.</a:t>
            </a:r>
          </a:p>
          <a:p>
            <a:pPr algn="just"/>
            <a:endParaRPr lang="ru-RU" sz="1700">
              <a:solidFill>
                <a:schemeClr val="tx2"/>
              </a:solidFill>
            </a:endParaRPr>
          </a:p>
          <a:p>
            <a:pPr algn="just">
              <a:buFont typeface="Wingdings" pitchFamily="2" charset="2"/>
              <a:buChar char="§"/>
            </a:pPr>
            <a:r>
              <a:rPr lang="en-US" sz="1700"/>
              <a:t>Further search of fuel remains is withstood by high rates of radiation fields and</a:t>
            </a:r>
            <a:r>
              <a:rPr lang="ru-RU" sz="1700"/>
              <a:t>, </a:t>
            </a:r>
            <a:r>
              <a:rPr lang="en-US" sz="1700"/>
              <a:t>therefore, by complicated access</a:t>
            </a:r>
            <a:r>
              <a:rPr lang="ru-RU" sz="1700"/>
              <a:t> </a:t>
            </a:r>
            <a:r>
              <a:rPr lang="en-US" sz="1700"/>
              <a:t>to some rooms</a:t>
            </a:r>
            <a:r>
              <a:rPr lang="ru-RU" sz="1700"/>
              <a:t>. </a:t>
            </a:r>
            <a:r>
              <a:rPr lang="en-US" sz="1700"/>
              <a:t>However</a:t>
            </a:r>
            <a:r>
              <a:rPr lang="ru-RU" sz="1700"/>
              <a:t>, </a:t>
            </a:r>
            <a:r>
              <a:rPr lang="en-US" sz="1700"/>
              <a:t>the works in this area are in progress now</a:t>
            </a:r>
            <a:r>
              <a:rPr lang="ru-RU" sz="1700"/>
              <a:t>.  </a:t>
            </a:r>
          </a:p>
          <a:p>
            <a:endParaRPr lang="ru-RU" sz="17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BE5D3EE0-2C38-4C8C-B6D6-63C39538AE52}" type="slidenum">
              <a:rPr lang="ru-RU"/>
              <a:pPr/>
              <a:t>11</a:t>
            </a:fld>
            <a:endParaRPr lang="ru-RU"/>
          </a:p>
        </p:txBody>
      </p:sp>
      <p:sp>
        <p:nvSpPr>
          <p:cNvPr id="79876" name="Rectangle 4"/>
          <p:cNvSpPr>
            <a:spLocks noChangeArrowheads="1"/>
          </p:cNvSpPr>
          <p:nvPr/>
        </p:nvSpPr>
        <p:spPr bwMode="auto">
          <a:xfrm>
            <a:off x="5724525" y="3429000"/>
            <a:ext cx="3419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Diversion </a:t>
            </a:r>
            <a:r>
              <a:rPr lang="ru-RU" sz="2000"/>
              <a:t>– </a:t>
            </a:r>
            <a:r>
              <a:rPr lang="en-US" sz="2000"/>
              <a:t>as ChNPP</a:t>
            </a:r>
            <a:r>
              <a:rPr lang="ru-RU" sz="2000"/>
              <a:t> </a:t>
            </a:r>
            <a:r>
              <a:rPr lang="en-US" sz="2000"/>
              <a:t>Unit </a:t>
            </a:r>
            <a:r>
              <a:rPr lang="ru-RU" sz="2000"/>
              <a:t>4</a:t>
            </a:r>
            <a:r>
              <a:rPr lang="en-US" sz="2000"/>
              <a:t> cause of accident</a:t>
            </a:r>
            <a:endParaRPr lang="ru-RU"/>
          </a:p>
        </p:txBody>
      </p:sp>
      <p:pic>
        <p:nvPicPr>
          <p:cNvPr id="798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2205038"/>
            <a:ext cx="4824412" cy="385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1619D58E-43FF-4EB5-81C1-208C033459A2}" type="slidenum">
              <a:rPr lang="ru-RU"/>
              <a:pPr/>
              <a:t>12</a:t>
            </a:fld>
            <a:endParaRPr lang="ru-RU"/>
          </a:p>
        </p:txBody>
      </p:sp>
      <p:sp>
        <p:nvSpPr>
          <p:cNvPr id="31746" name="Rectangle 2"/>
          <p:cNvSpPr>
            <a:spLocks noGrp="1" noChangeArrowheads="1"/>
          </p:cNvSpPr>
          <p:nvPr>
            <p:ph type="title"/>
          </p:nvPr>
        </p:nvSpPr>
        <p:spPr/>
        <p:txBody>
          <a:bodyPr/>
          <a:lstStyle/>
          <a:p>
            <a:r>
              <a:rPr lang="ru-RU"/>
              <a:t> </a:t>
            </a:r>
          </a:p>
        </p:txBody>
      </p:sp>
      <p:sp>
        <p:nvSpPr>
          <p:cNvPr id="31748" name="Rectangle 4"/>
          <p:cNvSpPr>
            <a:spLocks noChangeArrowheads="1"/>
          </p:cNvSpPr>
          <p:nvPr/>
        </p:nvSpPr>
        <p:spPr bwMode="auto">
          <a:xfrm>
            <a:off x="539750" y="2620963"/>
            <a:ext cx="7948613"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tabLst>
                <a:tab pos="457200" algn="l"/>
              </a:tabLst>
            </a:pPr>
            <a:r>
              <a:rPr lang="en-US" sz="1700">
                <a:solidFill>
                  <a:schemeClr val="tx2"/>
                </a:solidFill>
              </a:rPr>
              <a:t>Another myth</a:t>
            </a:r>
            <a:r>
              <a:rPr lang="ru-RU" sz="1700">
                <a:solidFill>
                  <a:schemeClr val="tx2"/>
                </a:solidFill>
              </a:rPr>
              <a:t> </a:t>
            </a:r>
            <a:r>
              <a:rPr lang="en-US" sz="1700">
                <a:solidFill>
                  <a:schemeClr val="tx2"/>
                </a:solidFill>
              </a:rPr>
              <a:t>caught up by mass media was a statement about a diversion that would be a cause of ChNPP Unit </a:t>
            </a:r>
            <a:r>
              <a:rPr lang="ru-RU" sz="1700">
                <a:solidFill>
                  <a:schemeClr val="tx2"/>
                </a:solidFill>
              </a:rPr>
              <a:t>4</a:t>
            </a:r>
            <a:r>
              <a:rPr lang="en-US" sz="1700">
                <a:solidFill>
                  <a:schemeClr val="tx2"/>
                </a:solidFill>
              </a:rPr>
              <a:t> accident</a:t>
            </a:r>
            <a:r>
              <a:rPr lang="ru-RU" sz="1700">
                <a:solidFill>
                  <a:schemeClr val="tx2"/>
                </a:solidFill>
              </a:rPr>
              <a:t>.</a:t>
            </a:r>
          </a:p>
          <a:p>
            <a:pPr algn="just">
              <a:tabLst>
                <a:tab pos="457200" algn="l"/>
              </a:tabLst>
            </a:pPr>
            <a:endParaRPr lang="ru-RU" sz="1700" b="0">
              <a:solidFill>
                <a:schemeClr val="tx2"/>
              </a:solidFill>
            </a:endParaRPr>
          </a:p>
          <a:p>
            <a:pPr algn="just">
              <a:tabLst>
                <a:tab pos="457200" algn="l"/>
              </a:tabLst>
            </a:pPr>
            <a:r>
              <a:rPr lang="en-US" sz="1700">
                <a:solidFill>
                  <a:schemeClr val="tx2"/>
                </a:solidFill>
              </a:rPr>
              <a:t>Such a version occurred after detection in </a:t>
            </a:r>
            <a:r>
              <a:rPr lang="ru-RU" sz="1700">
                <a:solidFill>
                  <a:schemeClr val="tx2"/>
                </a:solidFill>
              </a:rPr>
              <a:t>«</a:t>
            </a:r>
            <a:r>
              <a:rPr lang="en-US" sz="1700">
                <a:solidFill>
                  <a:schemeClr val="tx2"/>
                </a:solidFill>
              </a:rPr>
              <a:t>Shelter</a:t>
            </a:r>
            <a:r>
              <a:rPr lang="ru-RU" sz="1700">
                <a:solidFill>
                  <a:schemeClr val="tx2"/>
                </a:solidFill>
              </a:rPr>
              <a:t>»</a:t>
            </a:r>
            <a:r>
              <a:rPr lang="en-US" sz="1700">
                <a:solidFill>
                  <a:schemeClr val="tx2"/>
                </a:solidFill>
              </a:rPr>
              <a:t> object of so called </a:t>
            </a:r>
            <a:r>
              <a:rPr lang="ru-RU" sz="1700">
                <a:solidFill>
                  <a:schemeClr val="tx2"/>
                </a:solidFill>
              </a:rPr>
              <a:t>«</a:t>
            </a:r>
            <a:r>
              <a:rPr lang="en-US" sz="1700">
                <a:solidFill>
                  <a:schemeClr val="tx2"/>
                </a:solidFill>
              </a:rPr>
              <a:t>yellow spots</a:t>
            </a:r>
            <a:r>
              <a:rPr lang="ru-RU" sz="1700">
                <a:solidFill>
                  <a:schemeClr val="tx2"/>
                </a:solidFill>
              </a:rPr>
              <a:t>», </a:t>
            </a:r>
            <a:r>
              <a:rPr lang="en-US" sz="1700">
                <a:solidFill>
                  <a:schemeClr val="tx2"/>
                </a:solidFill>
              </a:rPr>
              <a:t>which were interpreted by sensation amateurs as trotyl or plastid remains</a:t>
            </a:r>
            <a:endParaRPr lang="ru-RU" sz="1700">
              <a:solidFill>
                <a:schemeClr val="tx2"/>
              </a:solidFill>
            </a:endParaRPr>
          </a:p>
          <a:p>
            <a:pPr algn="just">
              <a:tabLst>
                <a:tab pos="457200" algn="l"/>
              </a:tabLst>
            </a:pPr>
            <a:endParaRPr lang="ru-RU" sz="1700" b="0">
              <a:solidFill>
                <a:schemeClr val="tx2"/>
              </a:solidFill>
            </a:endParaRPr>
          </a:p>
          <a:p>
            <a:pPr algn="just">
              <a:tabLst>
                <a:tab pos="457200" algn="l"/>
              </a:tabLst>
            </a:pPr>
            <a:r>
              <a:rPr lang="en-US" sz="1700"/>
              <a:t>Really,</a:t>
            </a:r>
            <a:r>
              <a:rPr lang="ru-RU" sz="1700"/>
              <a:t> «</a:t>
            </a:r>
            <a:r>
              <a:rPr lang="en-US" sz="1700"/>
              <a:t>yellow spots</a:t>
            </a:r>
            <a:r>
              <a:rPr lang="ru-RU" sz="1700"/>
              <a:t>» </a:t>
            </a:r>
            <a:r>
              <a:rPr lang="en-US" sz="1700"/>
              <a:t>are water-soluble uranium salts appearing in the course of interaction of water with irradiated nuclear fuel</a:t>
            </a:r>
            <a:endParaRPr lang="ru-RU" sz="1700">
              <a:solidFill>
                <a:schemeClr val="folHlin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FD6037BE-51A6-4B9E-BB65-4EB80B03F1E4}" type="slidenum">
              <a:rPr lang="ru-RU"/>
              <a:pPr/>
              <a:t>13</a:t>
            </a:fld>
            <a:endParaRPr lang="ru-RU"/>
          </a:p>
        </p:txBody>
      </p:sp>
      <p:sp>
        <p:nvSpPr>
          <p:cNvPr id="32770" name="Rectangle 2"/>
          <p:cNvSpPr>
            <a:spLocks noGrp="1" noChangeArrowheads="1"/>
          </p:cNvSpPr>
          <p:nvPr>
            <p:ph type="title"/>
          </p:nvPr>
        </p:nvSpPr>
        <p:spPr>
          <a:xfrm>
            <a:off x="1871663" y="6237288"/>
            <a:ext cx="7308850" cy="360362"/>
          </a:xfrm>
        </p:spPr>
        <p:txBody>
          <a:bodyPr/>
          <a:lstStyle/>
          <a:p>
            <a:r>
              <a:rPr lang="en-GB" altLang="ja-JP" sz="1600" b="1">
                <a:solidFill>
                  <a:srgbClr val="990000"/>
                </a:solidFill>
                <a:latin typeface="Times New Roman" pitchFamily="18" charset="0"/>
                <a:ea typeface="ＭＳ Ｐゴシック" charset="-128"/>
              </a:rPr>
              <a:t>«</a:t>
            </a:r>
            <a:r>
              <a:rPr lang="en-US" altLang="ja-JP" sz="1600" b="1">
                <a:solidFill>
                  <a:srgbClr val="990000"/>
                </a:solidFill>
                <a:latin typeface="Times New Roman" pitchFamily="18" charset="0"/>
                <a:ea typeface="ＭＳ Ｐゴシック" charset="-128"/>
              </a:rPr>
              <a:t>Yellow spots</a:t>
            </a:r>
            <a:r>
              <a:rPr lang="en-GB" altLang="ja-JP" sz="1600" b="1">
                <a:solidFill>
                  <a:srgbClr val="990000"/>
                </a:solidFill>
                <a:latin typeface="Times New Roman" pitchFamily="18" charset="0"/>
                <a:ea typeface="ＭＳ Ｐゴシック" charset="-128"/>
              </a:rPr>
              <a:t>» </a:t>
            </a:r>
            <a:r>
              <a:rPr lang="en-US" altLang="ja-JP" sz="1600" b="1">
                <a:solidFill>
                  <a:srgbClr val="990000"/>
                </a:solidFill>
                <a:latin typeface="Times New Roman" pitchFamily="18" charset="0"/>
                <a:ea typeface="ＭＳ Ｐゴシック" charset="-128"/>
              </a:rPr>
              <a:t>in steam distribution corridor</a:t>
            </a:r>
            <a:endParaRPr lang="ru-RU" sz="1600" b="1">
              <a:solidFill>
                <a:srgbClr val="990000"/>
              </a:solidFill>
              <a:latin typeface="Times New Roman" pitchFamily="18" charset="0"/>
              <a:ea typeface="ＭＳ Ｐゴシック" charset="-128"/>
            </a:endParaRPr>
          </a:p>
        </p:txBody>
      </p:sp>
      <p:pic>
        <p:nvPicPr>
          <p:cNvPr id="32772" name="Picture 4" descr="yellow spots"/>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35150" y="1989138"/>
            <a:ext cx="5329238"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6485756C-A089-4E2C-BCD3-DCB139C635B1}" type="slidenum">
              <a:rPr lang="ru-RU"/>
              <a:pPr/>
              <a:t>14</a:t>
            </a:fld>
            <a:endParaRPr lang="ru-RU"/>
          </a:p>
        </p:txBody>
      </p:sp>
      <p:sp>
        <p:nvSpPr>
          <p:cNvPr id="47109" name="Rectangle 5"/>
          <p:cNvSpPr>
            <a:spLocks noGrp="1" noChangeArrowheads="1"/>
          </p:cNvSpPr>
          <p:nvPr>
            <p:ph type="title"/>
          </p:nvPr>
        </p:nvSpPr>
        <p:spPr>
          <a:xfrm>
            <a:off x="4391025" y="2349500"/>
            <a:ext cx="4752975" cy="1679575"/>
          </a:xfrm>
          <a:noFill/>
          <a:ln/>
        </p:spPr>
        <p:txBody>
          <a:bodyPr/>
          <a:lstStyle/>
          <a:p>
            <a:pPr algn="ctr"/>
            <a:r>
              <a:rPr lang="ru-RU" sz="1800" b="1">
                <a:solidFill>
                  <a:srgbClr val="990000"/>
                </a:solidFill>
                <a:latin typeface="Times New Roman" pitchFamily="18" charset="0"/>
              </a:rPr>
              <a:t/>
            </a:r>
            <a:br>
              <a:rPr lang="ru-RU" sz="1800" b="1">
                <a:solidFill>
                  <a:srgbClr val="990000"/>
                </a:solidFill>
                <a:latin typeface="Times New Roman" pitchFamily="18" charset="0"/>
              </a:rPr>
            </a:br>
            <a:r>
              <a:rPr lang="ru-RU" sz="2000" b="1">
                <a:solidFill>
                  <a:srgbClr val="990000"/>
                </a:solidFill>
                <a:latin typeface="Times New Roman" pitchFamily="18" charset="0"/>
              </a:rPr>
              <a:t/>
            </a:r>
            <a:br>
              <a:rPr lang="ru-RU" sz="2000" b="1">
                <a:solidFill>
                  <a:srgbClr val="990000"/>
                </a:solidFill>
                <a:latin typeface="Times New Roman" pitchFamily="18" charset="0"/>
              </a:rPr>
            </a:br>
            <a:r>
              <a:rPr lang="en-US" sz="1700" b="1">
                <a:latin typeface="Times New Roman" pitchFamily="18" charset="0"/>
              </a:rPr>
              <a:t>One more myth disseminated </a:t>
            </a:r>
            <a:r>
              <a:rPr lang="ru-RU" sz="1700" b="1">
                <a:latin typeface="Times New Roman" pitchFamily="18" charset="0"/>
              </a:rPr>
              <a:t> </a:t>
            </a:r>
            <a:r>
              <a:rPr lang="en-US" sz="1700" b="1">
                <a:latin typeface="Times New Roman" pitchFamily="18" charset="0"/>
              </a:rPr>
              <a:t>by mass media is the fact that over a short enough time period,</a:t>
            </a:r>
            <a:r>
              <a:rPr lang="ru-RU" sz="1700" b="1">
                <a:latin typeface="Times New Roman" pitchFamily="18" charset="0"/>
              </a:rPr>
              <a:t> </a:t>
            </a:r>
            <a:r>
              <a:rPr lang="en-US" sz="1700" b="1">
                <a:solidFill>
                  <a:srgbClr val="990000"/>
                </a:solidFill>
                <a:latin typeface="Times New Roman" pitchFamily="18" charset="0"/>
              </a:rPr>
              <a:t>LRW</a:t>
            </a:r>
            <a:r>
              <a:rPr lang="ru-RU" sz="1700" b="1">
                <a:solidFill>
                  <a:srgbClr val="990000"/>
                </a:solidFill>
                <a:latin typeface="Times New Roman" pitchFamily="18" charset="0"/>
              </a:rPr>
              <a:t> </a:t>
            </a:r>
            <a:r>
              <a:rPr lang="en-US" sz="1700" b="1">
                <a:solidFill>
                  <a:srgbClr val="990000"/>
                </a:solidFill>
                <a:latin typeface="Times New Roman" pitchFamily="18" charset="0"/>
              </a:rPr>
              <a:t>from</a:t>
            </a:r>
            <a:r>
              <a:rPr lang="ru-RU" sz="1700" b="1">
                <a:solidFill>
                  <a:srgbClr val="990000"/>
                </a:solidFill>
                <a:latin typeface="Times New Roman" pitchFamily="18" charset="0"/>
              </a:rPr>
              <a:t> «</a:t>
            </a:r>
            <a:r>
              <a:rPr lang="en-US" sz="1700" b="1">
                <a:solidFill>
                  <a:srgbClr val="990000"/>
                </a:solidFill>
                <a:latin typeface="Times New Roman" pitchFamily="18" charset="0"/>
              </a:rPr>
              <a:t>Shelter</a:t>
            </a:r>
            <a:r>
              <a:rPr lang="ru-RU" sz="1700" b="1">
                <a:solidFill>
                  <a:srgbClr val="990000"/>
                </a:solidFill>
                <a:latin typeface="Times New Roman" pitchFamily="18" charset="0"/>
              </a:rPr>
              <a:t>» </a:t>
            </a:r>
            <a:r>
              <a:rPr lang="en-US" sz="1700" b="1">
                <a:solidFill>
                  <a:srgbClr val="990000"/>
                </a:solidFill>
                <a:latin typeface="Times New Roman" pitchFamily="18" charset="0"/>
              </a:rPr>
              <a:t>Object could penetrate into groundwater</a:t>
            </a:r>
            <a:r>
              <a:rPr lang="ru-RU" sz="1700" b="1">
                <a:solidFill>
                  <a:srgbClr val="990000"/>
                </a:solidFill>
                <a:latin typeface="Times New Roman" pitchFamily="18" charset="0"/>
              </a:rPr>
              <a:t>, </a:t>
            </a:r>
            <a:r>
              <a:rPr lang="en-US" sz="1700" b="1">
                <a:solidFill>
                  <a:srgbClr val="990000"/>
                </a:solidFill>
                <a:latin typeface="Times New Roman" pitchFamily="18" charset="0"/>
              </a:rPr>
              <a:t>to rivers Prypyat and Dnipro</a:t>
            </a:r>
            <a:r>
              <a:rPr lang="ru-RU" sz="1700" b="1">
                <a:solidFill>
                  <a:srgbClr val="990000"/>
                </a:solidFill>
                <a:latin typeface="Times New Roman" pitchFamily="18" charset="0"/>
              </a:rPr>
              <a:t>.</a:t>
            </a:r>
            <a:br>
              <a:rPr lang="ru-RU" sz="1700" b="1">
                <a:solidFill>
                  <a:srgbClr val="990000"/>
                </a:solidFill>
                <a:latin typeface="Times New Roman" pitchFamily="18" charset="0"/>
              </a:rPr>
            </a:br>
            <a:r>
              <a:rPr lang="en-US" sz="1700" b="1">
                <a:latin typeface="Times New Roman" pitchFamily="18" charset="0"/>
              </a:rPr>
              <a:t>At the same time,</a:t>
            </a:r>
            <a:r>
              <a:rPr lang="ru-RU" sz="1700" b="1">
                <a:latin typeface="Times New Roman" pitchFamily="18" charset="0"/>
              </a:rPr>
              <a:t> </a:t>
            </a:r>
            <a:r>
              <a:rPr lang="en-US" sz="1700" b="1">
                <a:latin typeface="Times New Roman" pitchFamily="18" charset="0"/>
              </a:rPr>
              <a:t>around 35 mln persons can meet with radionuclide impact hazard</a:t>
            </a:r>
            <a:r>
              <a:rPr lang="ru-RU" sz="1700" b="1">
                <a:latin typeface="Times New Roman" pitchFamily="18" charset="0"/>
              </a:rPr>
              <a:t>.</a:t>
            </a:r>
            <a:endParaRPr lang="uk-UA" sz="1700" b="1"/>
          </a:p>
        </p:txBody>
      </p:sp>
      <p:pic>
        <p:nvPicPr>
          <p:cNvPr id="47110" name="Picture 6" descr="013_2"/>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925" y="2276475"/>
            <a:ext cx="4321175" cy="3889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1" name="Rectangle 7"/>
          <p:cNvSpPr>
            <a:spLocks noChangeArrowheads="1"/>
          </p:cNvSpPr>
          <p:nvPr/>
        </p:nvSpPr>
        <p:spPr bwMode="auto">
          <a:xfrm>
            <a:off x="2867025" y="692150"/>
            <a:ext cx="4595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altLang="ja-JP" sz="2000"/>
              <a:t>“</a:t>
            </a:r>
            <a:r>
              <a:rPr lang="en-US" altLang="ja-JP" sz="2000">
                <a:ea typeface="ＭＳ Ｐゴシック" charset="-128"/>
              </a:rPr>
              <a:t>Shelter</a:t>
            </a:r>
            <a:r>
              <a:rPr lang="uk-UA" altLang="ja-JP" sz="2000"/>
              <a:t>” </a:t>
            </a:r>
            <a:r>
              <a:rPr lang="en-US" altLang="ja-JP" sz="2000">
                <a:ea typeface="ＭＳ Ｐゴシック" charset="-128"/>
              </a:rPr>
              <a:t>Object liquid radwaste (LRW)</a:t>
            </a:r>
            <a:endParaRPr lang="ru-RU"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C0EFBD8A-1BE7-4B9C-9E3E-2C249FE306EA}" type="slidenum">
              <a:rPr lang="ru-RU"/>
              <a:pPr/>
              <a:t>15</a:t>
            </a:fld>
            <a:endParaRPr lang="ru-RU"/>
          </a:p>
        </p:txBody>
      </p:sp>
      <p:sp>
        <p:nvSpPr>
          <p:cNvPr id="8195" name="Rectangle 3"/>
          <p:cNvSpPr>
            <a:spLocks noGrp="1" noChangeArrowheads="1"/>
          </p:cNvSpPr>
          <p:nvPr>
            <p:ph type="body" idx="1"/>
          </p:nvPr>
        </p:nvSpPr>
        <p:spPr>
          <a:xfrm>
            <a:off x="396875" y="2211388"/>
            <a:ext cx="8496300" cy="4313237"/>
          </a:xfrm>
        </p:spPr>
        <p:txBody>
          <a:bodyPr/>
          <a:lstStyle/>
          <a:p>
            <a:pPr marL="0" indent="20638" algn="just">
              <a:lnSpc>
                <a:spcPct val="80000"/>
              </a:lnSpc>
            </a:pPr>
            <a:r>
              <a:rPr lang="ru-RU" sz="1000" b="1">
                <a:solidFill>
                  <a:schemeClr val="tx2"/>
                </a:solidFill>
                <a:latin typeface="Times New Roman" pitchFamily="18" charset="0"/>
              </a:rPr>
              <a:t> </a:t>
            </a:r>
            <a:r>
              <a:rPr lang="en-US" sz="1600" b="1">
                <a:solidFill>
                  <a:schemeClr val="tx2"/>
                </a:solidFill>
                <a:latin typeface="Times New Roman" pitchFamily="18" charset="0"/>
              </a:rPr>
              <a:t>One of factors possible to destabilize achieved now level of radiation and ecological safety of</a:t>
            </a:r>
            <a:r>
              <a:rPr lang="uk-UA" sz="1600" b="1">
                <a:solidFill>
                  <a:schemeClr val="tx2"/>
                </a:solidFill>
                <a:latin typeface="Times New Roman" pitchFamily="18" charset="0"/>
              </a:rPr>
              <a:t> «</a:t>
            </a:r>
            <a:r>
              <a:rPr lang="en-US" sz="1600" b="1">
                <a:solidFill>
                  <a:schemeClr val="tx2"/>
                </a:solidFill>
                <a:latin typeface="Times New Roman" pitchFamily="18" charset="0"/>
              </a:rPr>
              <a:t>Shelter</a:t>
            </a:r>
            <a:r>
              <a:rPr lang="uk-UA" sz="1600" b="1">
                <a:solidFill>
                  <a:schemeClr val="tx2"/>
                </a:solidFill>
                <a:latin typeface="Times New Roman" pitchFamily="18" charset="0"/>
              </a:rPr>
              <a:t>»</a:t>
            </a:r>
            <a:r>
              <a:rPr lang="en-US" sz="1600" b="1">
                <a:solidFill>
                  <a:schemeClr val="tx2"/>
                </a:solidFill>
                <a:latin typeface="Times New Roman" pitchFamily="18" charset="0"/>
              </a:rPr>
              <a:t> object is water penetration process inside Object and its accumulation on bottom Unit marks</a:t>
            </a:r>
            <a:r>
              <a:rPr lang="ru-RU" sz="1600" b="1">
                <a:solidFill>
                  <a:schemeClr val="tx2"/>
                </a:solidFill>
                <a:latin typeface="Times New Roman" pitchFamily="18" charset="0"/>
              </a:rPr>
              <a:t>. </a:t>
            </a:r>
            <a:r>
              <a:rPr lang="en-US" sz="1600" b="1">
                <a:solidFill>
                  <a:schemeClr val="tx2"/>
                </a:solidFill>
                <a:latin typeface="Times New Roman" pitchFamily="18" charset="0"/>
              </a:rPr>
              <a:t>Total annual water amount penetrating in </a:t>
            </a:r>
            <a:r>
              <a:rPr lang="uk-UA" sz="1600" b="1">
                <a:solidFill>
                  <a:schemeClr val="tx2"/>
                </a:solidFill>
                <a:latin typeface="Times New Roman" pitchFamily="18" charset="0"/>
              </a:rPr>
              <a:t>«</a:t>
            </a:r>
            <a:r>
              <a:rPr lang="en-US" sz="1600" b="1">
                <a:solidFill>
                  <a:schemeClr val="tx2"/>
                </a:solidFill>
                <a:latin typeface="Times New Roman" pitchFamily="18" charset="0"/>
              </a:rPr>
              <a:t>Shelter</a:t>
            </a:r>
            <a:r>
              <a:rPr lang="uk-UA" sz="1600" b="1">
                <a:solidFill>
                  <a:schemeClr val="tx2"/>
                </a:solidFill>
                <a:latin typeface="Times New Roman" pitchFamily="18" charset="0"/>
              </a:rPr>
              <a:t>»</a:t>
            </a:r>
            <a:r>
              <a:rPr lang="en-US" sz="1600" b="1">
                <a:solidFill>
                  <a:schemeClr val="tx2"/>
                </a:solidFill>
                <a:latin typeface="Times New Roman" pitchFamily="18" charset="0"/>
              </a:rPr>
              <a:t> object makes around</a:t>
            </a:r>
            <a:r>
              <a:rPr lang="uk-UA" sz="1600" b="1">
                <a:solidFill>
                  <a:schemeClr val="tx2"/>
                </a:solidFill>
                <a:latin typeface="Times New Roman" pitchFamily="18" charset="0"/>
              </a:rPr>
              <a:t> 3000 </a:t>
            </a:r>
            <a:r>
              <a:rPr lang="en-US" sz="1600" b="1">
                <a:solidFill>
                  <a:schemeClr val="tx2"/>
                </a:solidFill>
                <a:latin typeface="Times New Roman" pitchFamily="18" charset="0"/>
              </a:rPr>
              <a:t>m</a:t>
            </a:r>
            <a:r>
              <a:rPr lang="uk-UA" sz="1600" b="1" baseline="30000">
                <a:solidFill>
                  <a:schemeClr val="tx2"/>
                </a:solidFill>
                <a:latin typeface="Times New Roman" pitchFamily="18" charset="0"/>
              </a:rPr>
              <a:t>3</a:t>
            </a:r>
            <a:r>
              <a:rPr lang="ru-RU" sz="1600" b="1">
                <a:solidFill>
                  <a:schemeClr val="tx2"/>
                </a:solidFill>
                <a:latin typeface="Times New Roman" pitchFamily="18" charset="0"/>
              </a:rPr>
              <a:t>.</a:t>
            </a:r>
          </a:p>
          <a:p>
            <a:pPr marL="0" indent="20638" algn="just">
              <a:lnSpc>
                <a:spcPct val="80000"/>
              </a:lnSpc>
              <a:buFont typeface="Wingdings" pitchFamily="2" charset="2"/>
              <a:buNone/>
            </a:pPr>
            <a:endParaRPr lang="ru-RU" sz="1600" b="1">
              <a:solidFill>
                <a:schemeClr val="tx2"/>
              </a:solidFill>
              <a:latin typeface="Times New Roman" pitchFamily="18" charset="0"/>
            </a:endParaRPr>
          </a:p>
          <a:p>
            <a:pPr marL="0" indent="20638" algn="just">
              <a:lnSpc>
                <a:spcPct val="80000"/>
              </a:lnSpc>
            </a:pPr>
            <a:r>
              <a:rPr lang="ru-RU" sz="1600" b="1">
                <a:solidFill>
                  <a:schemeClr val="tx2"/>
                </a:solidFill>
                <a:latin typeface="Times New Roman" pitchFamily="18" charset="0"/>
              </a:rPr>
              <a:t> </a:t>
            </a:r>
            <a:r>
              <a:rPr lang="en-US" sz="1600" b="1">
                <a:solidFill>
                  <a:schemeClr val="tx2"/>
                </a:solidFill>
                <a:latin typeface="Times New Roman" pitchFamily="18" charset="0"/>
              </a:rPr>
              <a:t>Water being penetrated in</a:t>
            </a:r>
            <a:r>
              <a:rPr lang="uk-UA" sz="1600" b="1">
                <a:solidFill>
                  <a:schemeClr val="tx2"/>
                </a:solidFill>
                <a:latin typeface="Times New Roman" pitchFamily="18" charset="0"/>
              </a:rPr>
              <a:t> “</a:t>
            </a:r>
            <a:r>
              <a:rPr lang="en-US" sz="1600" b="1">
                <a:solidFill>
                  <a:schemeClr val="tx2"/>
                </a:solidFill>
                <a:latin typeface="Times New Roman" pitchFamily="18" charset="0"/>
              </a:rPr>
              <a:t>Shelter</a:t>
            </a:r>
            <a:r>
              <a:rPr lang="uk-UA" sz="1600" b="1">
                <a:solidFill>
                  <a:schemeClr val="tx2"/>
                </a:solidFill>
                <a:latin typeface="Times New Roman" pitchFamily="18" charset="0"/>
              </a:rPr>
              <a:t>” </a:t>
            </a:r>
            <a:r>
              <a:rPr lang="en-US" sz="1600" b="1">
                <a:solidFill>
                  <a:schemeClr val="tx2"/>
                </a:solidFill>
                <a:latin typeface="Times New Roman" pitchFamily="18" charset="0"/>
              </a:rPr>
              <a:t>object rooms</a:t>
            </a:r>
            <a:r>
              <a:rPr lang="ru-RU" sz="1600" b="1">
                <a:solidFill>
                  <a:schemeClr val="tx2"/>
                </a:solidFill>
                <a:latin typeface="Times New Roman" pitchFamily="18" charset="0"/>
              </a:rPr>
              <a:t> </a:t>
            </a:r>
            <a:r>
              <a:rPr lang="en-US" sz="1600" b="1">
                <a:solidFill>
                  <a:schemeClr val="tx2"/>
                </a:solidFill>
                <a:latin typeface="Times New Roman" pitchFamily="18" charset="0"/>
              </a:rPr>
              <a:t>and being flown from upper to bottom marks interacts with structural and fuel-containing materials</a:t>
            </a:r>
            <a:r>
              <a:rPr lang="uk-UA" sz="1600" b="1">
                <a:solidFill>
                  <a:schemeClr val="tx2"/>
                </a:solidFill>
                <a:latin typeface="Times New Roman" pitchFamily="18" charset="0"/>
              </a:rPr>
              <a:t>, </a:t>
            </a:r>
            <a:r>
              <a:rPr lang="en-US" sz="1600" b="1">
                <a:solidFill>
                  <a:schemeClr val="tx2"/>
                </a:solidFill>
                <a:latin typeface="Times New Roman" pitchFamily="18" charset="0"/>
              </a:rPr>
              <a:t>flowing out and solving fissionable materials</a:t>
            </a:r>
            <a:r>
              <a:rPr lang="uk-UA" sz="1600" b="1">
                <a:solidFill>
                  <a:schemeClr val="tx2"/>
                </a:solidFill>
                <a:latin typeface="Times New Roman" pitchFamily="18" charset="0"/>
              </a:rPr>
              <a:t>, </a:t>
            </a:r>
            <a:r>
              <a:rPr lang="en-US" sz="1600" b="1">
                <a:solidFill>
                  <a:schemeClr val="tx2"/>
                </a:solidFill>
                <a:latin typeface="Times New Roman" pitchFamily="18" charset="0"/>
              </a:rPr>
              <a:t>long-living radionuclides</a:t>
            </a:r>
            <a:r>
              <a:rPr lang="ru-RU" sz="1600" b="1">
                <a:solidFill>
                  <a:schemeClr val="tx2"/>
                </a:solidFill>
                <a:latin typeface="Times New Roman" pitchFamily="18" charset="0"/>
              </a:rPr>
              <a:t>, </a:t>
            </a:r>
            <a:r>
              <a:rPr lang="en-US" sz="1600" b="1">
                <a:solidFill>
                  <a:schemeClr val="tx2"/>
                </a:solidFill>
                <a:latin typeface="Times New Roman" pitchFamily="18" charset="0"/>
              </a:rPr>
              <a:t>producing by that</a:t>
            </a:r>
            <a:r>
              <a:rPr lang="ru-RU" sz="1600" b="1">
                <a:solidFill>
                  <a:schemeClr val="tx2"/>
                </a:solidFill>
                <a:latin typeface="Times New Roman" pitchFamily="18" charset="0"/>
              </a:rPr>
              <a:t> </a:t>
            </a:r>
            <a:r>
              <a:rPr lang="en-US" sz="1600" b="1">
                <a:solidFill>
                  <a:schemeClr val="tx2"/>
                </a:solidFill>
                <a:latin typeface="Times New Roman" pitchFamily="18" charset="0"/>
              </a:rPr>
              <a:t>liquid radwaste</a:t>
            </a:r>
            <a:r>
              <a:rPr lang="ru-RU" sz="1600" b="1">
                <a:solidFill>
                  <a:schemeClr val="tx2"/>
                </a:solidFill>
                <a:latin typeface="Times New Roman" pitchFamily="18" charset="0"/>
              </a:rPr>
              <a:t> (</a:t>
            </a:r>
            <a:r>
              <a:rPr lang="en-US" sz="1600" b="1">
                <a:solidFill>
                  <a:schemeClr val="tx2"/>
                </a:solidFill>
                <a:latin typeface="Times New Roman" pitchFamily="18" charset="0"/>
              </a:rPr>
              <a:t>LRW</a:t>
            </a:r>
            <a:r>
              <a:rPr lang="ru-RU" sz="1600" b="1">
                <a:solidFill>
                  <a:schemeClr val="tx2"/>
                </a:solidFill>
                <a:latin typeface="Times New Roman" pitchFamily="18" charset="0"/>
              </a:rPr>
              <a:t>). </a:t>
            </a:r>
            <a:endParaRPr lang="en-US" sz="1600" b="1">
              <a:solidFill>
                <a:schemeClr val="tx2"/>
              </a:solidFill>
              <a:latin typeface="Times New Roman" pitchFamily="18" charset="0"/>
            </a:endParaRPr>
          </a:p>
          <a:p>
            <a:pPr marL="0" indent="20638" algn="just">
              <a:lnSpc>
                <a:spcPct val="80000"/>
              </a:lnSpc>
              <a:buFont typeface="Wingdings" pitchFamily="2" charset="2"/>
              <a:buNone/>
            </a:pPr>
            <a:endParaRPr lang="ru-RU" sz="1600" b="1">
              <a:solidFill>
                <a:schemeClr val="tx2"/>
              </a:solidFill>
              <a:latin typeface="Times New Roman" pitchFamily="18" charset="0"/>
            </a:endParaRPr>
          </a:p>
          <a:p>
            <a:pPr marL="0" indent="20638" algn="just">
              <a:lnSpc>
                <a:spcPct val="80000"/>
              </a:lnSpc>
              <a:buFont typeface="Wingdings" pitchFamily="2" charset="2"/>
              <a:buNone/>
            </a:pPr>
            <a:endParaRPr lang="ru-RU" sz="1600" b="1">
              <a:solidFill>
                <a:schemeClr val="tx2"/>
              </a:solidFill>
              <a:latin typeface="Times New Roman" pitchFamily="18" charset="0"/>
            </a:endParaRPr>
          </a:p>
          <a:p>
            <a:pPr marL="0" indent="20638" algn="just">
              <a:lnSpc>
                <a:spcPct val="80000"/>
              </a:lnSpc>
            </a:pPr>
            <a:r>
              <a:rPr lang="ru-RU" sz="1600" b="1">
                <a:solidFill>
                  <a:schemeClr val="tx2"/>
                </a:solidFill>
                <a:latin typeface="Times New Roman" pitchFamily="18" charset="0"/>
              </a:rPr>
              <a:t> </a:t>
            </a:r>
            <a:r>
              <a:rPr lang="en-US" altLang="ja-JP" sz="1600" b="1">
                <a:solidFill>
                  <a:schemeClr val="tx2"/>
                </a:solidFill>
                <a:latin typeface="Times New Roman" pitchFamily="18" charset="0"/>
                <a:ea typeface="ＭＳ Ｐゴシック" charset="-128"/>
              </a:rPr>
              <a:t>Major part of liquid radwaste </a:t>
            </a:r>
            <a:r>
              <a:rPr lang="uk-UA" altLang="ja-JP" sz="1600" b="1">
                <a:solidFill>
                  <a:schemeClr val="tx2"/>
                </a:solidFill>
                <a:latin typeface="Times New Roman" pitchFamily="18" charset="0"/>
              </a:rPr>
              <a:t>(</a:t>
            </a:r>
            <a:r>
              <a:rPr lang="en-US" altLang="ja-JP" sz="1600" b="1">
                <a:solidFill>
                  <a:schemeClr val="tx2"/>
                </a:solidFill>
                <a:latin typeface="Times New Roman" pitchFamily="18" charset="0"/>
                <a:ea typeface="ＭＳ Ｐゴシック" charset="-128"/>
              </a:rPr>
              <a:t>LRW</a:t>
            </a:r>
            <a:r>
              <a:rPr lang="uk-UA" altLang="ja-JP" sz="1600" b="1">
                <a:solidFill>
                  <a:schemeClr val="tx2"/>
                </a:solidFill>
                <a:latin typeface="Times New Roman" pitchFamily="18" charset="0"/>
              </a:rPr>
              <a:t>) </a:t>
            </a:r>
            <a:r>
              <a:rPr lang="en-US" altLang="ja-JP" sz="1600" b="1">
                <a:solidFill>
                  <a:schemeClr val="tx2"/>
                </a:solidFill>
                <a:latin typeface="Times New Roman" pitchFamily="18" charset="0"/>
                <a:ea typeface="ＭＳ Ｐゴシック" charset="-128"/>
              </a:rPr>
              <a:t>producible in Unit 4 southern part is accumulated in </a:t>
            </a:r>
            <a:r>
              <a:rPr lang="ru-RU" sz="1600" b="1">
                <a:solidFill>
                  <a:schemeClr val="tx2"/>
                </a:solidFill>
                <a:latin typeface="Times New Roman" pitchFamily="18" charset="0"/>
              </a:rPr>
              <a:t>«</a:t>
            </a:r>
            <a:r>
              <a:rPr lang="en-US" sz="1600" b="1">
                <a:solidFill>
                  <a:schemeClr val="tx2"/>
                </a:solidFill>
                <a:latin typeface="Times New Roman" pitchFamily="18" charset="0"/>
              </a:rPr>
              <a:t>Shelter</a:t>
            </a:r>
            <a:r>
              <a:rPr lang="ru-RU" sz="1600" b="1">
                <a:solidFill>
                  <a:schemeClr val="tx2"/>
                </a:solidFill>
                <a:latin typeface="Times New Roman" pitchFamily="18" charset="0"/>
              </a:rPr>
              <a:t>»</a:t>
            </a:r>
            <a:r>
              <a:rPr lang="en-US" sz="1600" b="1">
                <a:solidFill>
                  <a:schemeClr val="tx2"/>
                </a:solidFill>
                <a:latin typeface="Times New Roman" pitchFamily="18" charset="0"/>
              </a:rPr>
              <a:t> object room 001/3</a:t>
            </a:r>
            <a:r>
              <a:rPr lang="ru-RU" sz="1600" b="1">
                <a:solidFill>
                  <a:schemeClr val="tx2"/>
                </a:solidFill>
                <a:latin typeface="Times New Roman" pitchFamily="18" charset="0"/>
              </a:rPr>
              <a:t>.</a:t>
            </a:r>
            <a:endParaRPr lang="en-US" sz="1600" b="1">
              <a:solidFill>
                <a:schemeClr val="tx2"/>
              </a:solidFill>
              <a:latin typeface="Times New Roman" pitchFamily="18" charset="0"/>
            </a:endParaRPr>
          </a:p>
          <a:p>
            <a:pPr marL="0" indent="20638" algn="just">
              <a:lnSpc>
                <a:spcPct val="80000"/>
              </a:lnSpc>
            </a:pPr>
            <a:endParaRPr lang="en-US" sz="1600" b="1">
              <a:solidFill>
                <a:schemeClr val="tx2"/>
              </a:solidFill>
              <a:latin typeface="Times New Roman" pitchFamily="18" charset="0"/>
            </a:endParaRPr>
          </a:p>
          <a:p>
            <a:pPr marL="0" indent="20638" algn="just">
              <a:lnSpc>
                <a:spcPct val="80000"/>
              </a:lnSpc>
              <a:buFont typeface="Wingdings" pitchFamily="2" charset="2"/>
              <a:buNone/>
            </a:pPr>
            <a:r>
              <a:rPr lang="en-US" altLang="ja-JP" sz="1600" b="1">
                <a:solidFill>
                  <a:schemeClr val="tx2"/>
                </a:solidFill>
                <a:latin typeface="Times New Roman" pitchFamily="18" charset="0"/>
                <a:ea typeface="ＭＳ Ｐゴシック" charset="-128"/>
              </a:rPr>
              <a:t>Monitoring of dynamics of plutonium isotope concentration in water from that room shows a tendency to increase plutonium average concentration in </a:t>
            </a:r>
            <a:r>
              <a:rPr lang="ru-RU" sz="1600" b="1">
                <a:solidFill>
                  <a:schemeClr val="tx2"/>
                </a:solidFill>
                <a:latin typeface="Times New Roman" pitchFamily="18" charset="0"/>
              </a:rPr>
              <a:t>«</a:t>
            </a:r>
            <a:r>
              <a:rPr lang="en-US" sz="1600" b="1">
                <a:solidFill>
                  <a:schemeClr val="tx2"/>
                </a:solidFill>
                <a:latin typeface="Times New Roman" pitchFamily="18" charset="0"/>
              </a:rPr>
              <a:t>Shelter</a:t>
            </a:r>
            <a:r>
              <a:rPr lang="ru-RU" sz="1600" b="1">
                <a:solidFill>
                  <a:schemeClr val="tx2"/>
                </a:solidFill>
                <a:latin typeface="Times New Roman" pitchFamily="18" charset="0"/>
              </a:rPr>
              <a:t>»</a:t>
            </a:r>
            <a:r>
              <a:rPr lang="en-US" sz="1600" b="1">
                <a:solidFill>
                  <a:schemeClr val="tx2"/>
                </a:solidFill>
                <a:latin typeface="Times New Roman" pitchFamily="18" charset="0"/>
              </a:rPr>
              <a:t> object</a:t>
            </a:r>
            <a:r>
              <a:rPr lang="en-US" altLang="ja-JP" sz="1600" b="1">
                <a:solidFill>
                  <a:schemeClr val="tx2"/>
                </a:solidFill>
                <a:latin typeface="Times New Roman" pitchFamily="18" charset="0"/>
                <a:ea typeface="ＭＳ Ｐゴシック" charset="-128"/>
              </a:rPr>
              <a:t> LRW</a:t>
            </a:r>
            <a:endParaRPr lang="ru-RU" sz="1600" b="1">
              <a:solidFill>
                <a:schemeClr val="tx2"/>
              </a:solidFill>
              <a:latin typeface="Times New Roman" pitchFamily="18" charset="0"/>
            </a:endParaRPr>
          </a:p>
          <a:p>
            <a:pPr marL="0" indent="20638" algn="just">
              <a:lnSpc>
                <a:spcPct val="80000"/>
              </a:lnSpc>
              <a:buFont typeface="Wingdings" pitchFamily="2" charset="2"/>
              <a:buNone/>
            </a:pPr>
            <a:endParaRPr lang="en-US" sz="1600" b="1">
              <a:solidFill>
                <a:schemeClr val="tx2"/>
              </a:solidFill>
              <a:latin typeface="Times New Roman" pitchFamily="18" charset="0"/>
            </a:endParaRPr>
          </a:p>
          <a:p>
            <a:pPr marL="0" indent="20638" algn="just">
              <a:lnSpc>
                <a:spcPct val="80000"/>
              </a:lnSpc>
              <a:buFont typeface="Wingdings" pitchFamily="2" charset="2"/>
              <a:buNone/>
            </a:pPr>
            <a:endParaRPr lang="ru-RU" sz="1600" b="1">
              <a:solidFill>
                <a:schemeClr val="tx2"/>
              </a:solidFill>
              <a:latin typeface="Times New Roman" pitchFamily="18" charset="0"/>
            </a:endParaRPr>
          </a:p>
          <a:p>
            <a:pPr marL="0" indent="20638" algn="just">
              <a:lnSpc>
                <a:spcPct val="80000"/>
              </a:lnSpc>
              <a:buFont typeface="Wingdings" pitchFamily="2" charset="2"/>
              <a:buNone/>
            </a:pPr>
            <a:r>
              <a:rPr lang="ru-RU" sz="1000" b="1">
                <a:solidFill>
                  <a:srgbClr val="990000"/>
                </a:solidFill>
                <a:latin typeface="Times New Roman" pitchFamily="18" charset="0"/>
              </a:rPr>
              <a:t>.</a:t>
            </a:r>
            <a:endParaRPr lang="uk-UA" sz="1000" b="1">
              <a:solidFill>
                <a:srgbClr val="990000"/>
              </a:solidFill>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fld id="{E897A4A8-7086-40C1-85BB-B19FEE0E0BB3}" type="slidenum">
              <a:rPr lang="ru-RU"/>
              <a:pPr/>
              <a:t>16</a:t>
            </a:fld>
            <a:endParaRPr lang="ru-RU"/>
          </a:p>
        </p:txBody>
      </p:sp>
      <p:sp>
        <p:nvSpPr>
          <p:cNvPr id="9218" name="Rectangle 2"/>
          <p:cNvSpPr>
            <a:spLocks noGrp="1" noChangeArrowheads="1"/>
          </p:cNvSpPr>
          <p:nvPr>
            <p:ph type="title"/>
          </p:nvPr>
        </p:nvSpPr>
        <p:spPr>
          <a:xfrm>
            <a:off x="1116013" y="909638"/>
            <a:ext cx="7793037" cy="431800"/>
          </a:xfrm>
        </p:spPr>
        <p:txBody>
          <a:bodyPr/>
          <a:lstStyle/>
          <a:p>
            <a:pPr algn="ctr"/>
            <a:r>
              <a:rPr lang="uk-UA" altLang="ja-JP" sz="1600" b="1" baseline="30000">
                <a:solidFill>
                  <a:srgbClr val="990000"/>
                </a:solidFill>
                <a:latin typeface="Times New Roman" pitchFamily="18" charset="0"/>
              </a:rPr>
              <a:t>238+239+240</a:t>
            </a:r>
            <a:r>
              <a:rPr lang="uk-UA" altLang="ja-JP" sz="1600" b="1">
                <a:solidFill>
                  <a:srgbClr val="990000"/>
                </a:solidFill>
                <a:latin typeface="Times New Roman" pitchFamily="18" charset="0"/>
              </a:rPr>
              <a:t> Pu </a:t>
            </a:r>
            <a:r>
              <a:rPr lang="en-US" altLang="ja-JP" sz="1600" b="1">
                <a:solidFill>
                  <a:srgbClr val="990000"/>
                </a:solidFill>
                <a:latin typeface="Times New Roman" pitchFamily="18" charset="0"/>
                <a:ea typeface="ＭＳ Ｐゴシック" charset="-128"/>
              </a:rPr>
              <a:t>concentration dynamics in LRW clusters</a:t>
            </a:r>
            <a:r>
              <a:rPr lang="ru-RU" altLang="ja-JP" sz="1600" b="1">
                <a:solidFill>
                  <a:srgbClr val="990000"/>
                </a:solidFill>
                <a:latin typeface="Times New Roman" pitchFamily="18" charset="0"/>
              </a:rPr>
              <a:t/>
            </a:r>
            <a:br>
              <a:rPr lang="ru-RU" altLang="ja-JP" sz="1600" b="1">
                <a:solidFill>
                  <a:srgbClr val="990000"/>
                </a:solidFill>
                <a:latin typeface="Times New Roman" pitchFamily="18" charset="0"/>
              </a:rPr>
            </a:br>
            <a:r>
              <a:rPr lang="en-US" altLang="ja-JP" sz="1600" b="1">
                <a:solidFill>
                  <a:srgbClr val="990000"/>
                </a:solidFill>
                <a:latin typeface="Times New Roman" pitchFamily="18" charset="0"/>
                <a:ea typeface="ＭＳ Ｐゴシック" charset="-128"/>
              </a:rPr>
              <a:t> in </a:t>
            </a:r>
            <a:r>
              <a:rPr lang="ru-RU" sz="1600" b="1">
                <a:solidFill>
                  <a:srgbClr val="990000"/>
                </a:solidFill>
                <a:latin typeface="Times New Roman" pitchFamily="18" charset="0"/>
              </a:rPr>
              <a:t>«</a:t>
            </a:r>
            <a:r>
              <a:rPr lang="en-US" sz="1600" b="1">
                <a:solidFill>
                  <a:srgbClr val="990000"/>
                </a:solidFill>
                <a:latin typeface="Times New Roman" pitchFamily="18" charset="0"/>
              </a:rPr>
              <a:t>Shelter</a:t>
            </a:r>
            <a:r>
              <a:rPr lang="ru-RU" sz="1600" b="1">
                <a:solidFill>
                  <a:srgbClr val="990000"/>
                </a:solidFill>
                <a:latin typeface="Times New Roman" pitchFamily="18" charset="0"/>
              </a:rPr>
              <a:t>»</a:t>
            </a:r>
            <a:r>
              <a:rPr lang="en-US" sz="1600" b="1">
                <a:solidFill>
                  <a:srgbClr val="990000"/>
                </a:solidFill>
                <a:latin typeface="Times New Roman" pitchFamily="18" charset="0"/>
              </a:rPr>
              <a:t> object </a:t>
            </a:r>
            <a:r>
              <a:rPr lang="en-US" altLang="ja-JP" sz="1600" b="1">
                <a:solidFill>
                  <a:srgbClr val="990000"/>
                </a:solidFill>
                <a:latin typeface="Times New Roman" pitchFamily="18" charset="0"/>
                <a:ea typeface="ＭＳ Ｐゴシック" charset="-128"/>
              </a:rPr>
              <a:t>room</a:t>
            </a:r>
            <a:r>
              <a:rPr lang="uk-UA" altLang="ja-JP" sz="1600" b="1">
                <a:solidFill>
                  <a:srgbClr val="990000"/>
                </a:solidFill>
                <a:latin typeface="Times New Roman" pitchFamily="18" charset="0"/>
              </a:rPr>
              <a:t> 001/3</a:t>
            </a:r>
            <a:r>
              <a:rPr lang="uk-UA" sz="3600" b="1">
                <a:solidFill>
                  <a:srgbClr val="990000"/>
                </a:solidFill>
                <a:latin typeface="Times New Roman" pitchFamily="18" charset="0"/>
              </a:rPr>
              <a:t/>
            </a:r>
            <a:br>
              <a:rPr lang="uk-UA" sz="3600" b="1">
                <a:solidFill>
                  <a:srgbClr val="990000"/>
                </a:solidFill>
                <a:latin typeface="Times New Roman" pitchFamily="18" charset="0"/>
              </a:rPr>
            </a:br>
            <a:r>
              <a:rPr lang="en-US" sz="3600" b="1">
                <a:solidFill>
                  <a:srgbClr val="990000"/>
                </a:solidFill>
                <a:latin typeface="Times New Roman" pitchFamily="18" charset="0"/>
              </a:rPr>
              <a:t> </a:t>
            </a:r>
            <a:endParaRPr lang="ru-RU" sz="3600" b="1">
              <a:solidFill>
                <a:srgbClr val="990000"/>
              </a:solidFill>
              <a:latin typeface="Times New Roman" pitchFamily="18" charset="0"/>
            </a:endParaRPr>
          </a:p>
        </p:txBody>
      </p:sp>
      <p:graphicFrame>
        <p:nvGraphicFramePr>
          <p:cNvPr id="9222" name="Object 6"/>
          <p:cNvGraphicFramePr>
            <a:graphicFrameLocks noChangeAspect="1"/>
          </p:cNvGraphicFramePr>
          <p:nvPr>
            <p:ph idx="1"/>
          </p:nvPr>
        </p:nvGraphicFramePr>
        <p:xfrm>
          <a:off x="827088" y="2420938"/>
          <a:ext cx="7315200" cy="3638550"/>
        </p:xfrm>
        <a:graphic>
          <a:graphicData uri="http://schemas.openxmlformats.org/presentationml/2006/ole">
            <mc:AlternateContent xmlns:mc="http://schemas.openxmlformats.org/markup-compatibility/2006">
              <mc:Choice xmlns:v="urn:schemas-microsoft-com:vml" Requires="v">
                <p:oleObj spid="_x0000_s9230" name="Диаграмма" r:id="rId3" imgW="7315200" imgH="3638517" progId="Excel.Chart.8">
                  <p:embed/>
                </p:oleObj>
              </mc:Choice>
              <mc:Fallback>
                <p:oleObj name="Диаграмма" r:id="rId3" imgW="7315200" imgH="3638517"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20938"/>
                        <a:ext cx="73152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 name="Text Box 10"/>
          <p:cNvSpPr txBox="1">
            <a:spLocks noChangeArrowheads="1"/>
          </p:cNvSpPr>
          <p:nvPr/>
        </p:nvSpPr>
        <p:spPr bwMode="auto">
          <a:xfrm>
            <a:off x="1042988" y="2536825"/>
            <a:ext cx="792162" cy="274638"/>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Bq/m</a:t>
            </a:r>
            <a:r>
              <a:rPr lang="en-US" sz="1200" baseline="30000"/>
              <a:t>3</a:t>
            </a:r>
            <a:endParaRPr lang="ru-RU" sz="1200" baseline="30000"/>
          </a:p>
        </p:txBody>
      </p:sp>
      <p:sp>
        <p:nvSpPr>
          <p:cNvPr id="9229" name="Text Box 13"/>
          <p:cNvSpPr txBox="1">
            <a:spLocks noChangeArrowheads="1"/>
          </p:cNvSpPr>
          <p:nvPr/>
        </p:nvSpPr>
        <p:spPr bwMode="auto">
          <a:xfrm>
            <a:off x="3059113" y="2492375"/>
            <a:ext cx="2736850" cy="274638"/>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Annual average </a:t>
            </a:r>
            <a:r>
              <a:rPr lang="en-US" altLang="ja-JP" sz="1200">
                <a:ea typeface="ＭＳ Ｐゴシック" charset="-128"/>
              </a:rPr>
              <a:t>concentration</a:t>
            </a:r>
            <a:endParaRPr lang="ru-RU" sz="1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380AA70-FA4B-43E9-B41D-74D17CF3FC4B}" type="slidenum">
              <a:rPr lang="ru-RU"/>
              <a:pPr/>
              <a:t>17</a:t>
            </a:fld>
            <a:endParaRPr lang="ru-RU"/>
          </a:p>
        </p:txBody>
      </p:sp>
      <p:sp>
        <p:nvSpPr>
          <p:cNvPr id="21506" name="Rectangle 2"/>
          <p:cNvSpPr>
            <a:spLocks noGrp="1" noChangeArrowheads="1"/>
          </p:cNvSpPr>
          <p:nvPr>
            <p:ph type="title"/>
          </p:nvPr>
        </p:nvSpPr>
        <p:spPr/>
        <p:txBody>
          <a:bodyPr/>
          <a:lstStyle/>
          <a:p>
            <a:r>
              <a:rPr lang="ru-RU"/>
              <a:t> </a:t>
            </a:r>
          </a:p>
        </p:txBody>
      </p:sp>
      <p:sp>
        <p:nvSpPr>
          <p:cNvPr id="21507" name="Rectangle 3"/>
          <p:cNvSpPr>
            <a:spLocks noGrp="1" noChangeArrowheads="1"/>
          </p:cNvSpPr>
          <p:nvPr>
            <p:ph type="body" idx="1"/>
          </p:nvPr>
        </p:nvSpPr>
        <p:spPr>
          <a:xfrm>
            <a:off x="395288" y="2349500"/>
            <a:ext cx="8604250" cy="2735263"/>
          </a:xfrm>
        </p:spPr>
        <p:txBody>
          <a:bodyPr/>
          <a:lstStyle/>
          <a:p>
            <a:pPr algn="just">
              <a:lnSpc>
                <a:spcPct val="80000"/>
              </a:lnSpc>
            </a:pPr>
            <a:r>
              <a:rPr lang="en-US" sz="1700" b="1">
                <a:solidFill>
                  <a:schemeClr val="tx2"/>
                </a:solidFill>
                <a:latin typeface="Times New Roman" pitchFamily="18" charset="0"/>
              </a:rPr>
              <a:t>A cause for raising plutonium concentration in water cluster in</a:t>
            </a:r>
            <a:r>
              <a:rPr lang="ru-RU" sz="1700" b="1">
                <a:solidFill>
                  <a:schemeClr val="tx2"/>
                </a:solidFill>
                <a:latin typeface="Times New Roman" pitchFamily="18" charset="0"/>
              </a:rPr>
              <a:t> 2003–2005 </a:t>
            </a:r>
            <a:r>
              <a:rPr lang="en-US" sz="1700" b="1">
                <a:solidFill>
                  <a:schemeClr val="tx2"/>
                </a:solidFill>
                <a:latin typeface="Times New Roman" pitchFamily="18" charset="0"/>
              </a:rPr>
              <a:t>years of </a:t>
            </a:r>
            <a:r>
              <a:rPr lang="ru-RU" sz="1700" b="1">
                <a:solidFill>
                  <a:schemeClr val="tx2"/>
                </a:solidFill>
                <a:latin typeface="Times New Roman" pitchFamily="18" charset="0"/>
              </a:rPr>
              <a:t>«</a:t>
            </a:r>
            <a:r>
              <a:rPr lang="en-US" sz="1700" b="1">
                <a:solidFill>
                  <a:schemeClr val="tx2"/>
                </a:solidFill>
                <a:latin typeface="Times New Roman" pitchFamily="18" charset="0"/>
              </a:rPr>
              <a:t>Shelter</a:t>
            </a:r>
            <a:r>
              <a:rPr lang="ru-RU" sz="1700" b="1">
                <a:solidFill>
                  <a:schemeClr val="tx2"/>
                </a:solidFill>
                <a:latin typeface="Times New Roman" pitchFamily="18" charset="0"/>
              </a:rPr>
              <a:t>» </a:t>
            </a:r>
            <a:r>
              <a:rPr lang="en-US" sz="1700" b="1">
                <a:solidFill>
                  <a:schemeClr val="tx2"/>
                </a:solidFill>
                <a:latin typeface="Times New Roman" pitchFamily="18" charset="0"/>
              </a:rPr>
              <a:t>Object room </a:t>
            </a:r>
            <a:r>
              <a:rPr lang="ru-RU" sz="1700" b="1">
                <a:solidFill>
                  <a:schemeClr val="tx2"/>
                </a:solidFill>
                <a:latin typeface="Times New Roman" pitchFamily="18" charset="0"/>
              </a:rPr>
              <a:t>001/3</a:t>
            </a:r>
            <a:r>
              <a:rPr lang="en-US" sz="1700" b="1">
                <a:solidFill>
                  <a:schemeClr val="tx2"/>
                </a:solidFill>
                <a:latin typeface="Times New Roman" pitchFamily="18" charset="0"/>
              </a:rPr>
              <a:t> was an increase in volumetric activity of radionuclides (inclusive transuranic elements and uranium) in LRW leakages from sub-reactor rooms</a:t>
            </a:r>
            <a:r>
              <a:rPr lang="en-GB" sz="1700" b="1">
                <a:solidFill>
                  <a:schemeClr val="tx2"/>
                </a:solidFill>
                <a:latin typeface="Times New Roman" pitchFamily="18" charset="0"/>
              </a:rPr>
              <a:t>, especially from distribution corridor. </a:t>
            </a:r>
            <a:r>
              <a:rPr lang="en-US" sz="1700" b="1">
                <a:solidFill>
                  <a:schemeClr val="tx2"/>
                </a:solidFill>
                <a:latin typeface="Times New Roman" pitchFamily="18" charset="0"/>
              </a:rPr>
              <a:t>LFCM degradation probability is not also ruled out and as result of increase in radionuclide and </a:t>
            </a:r>
            <a:r>
              <a:rPr lang="en-GB" sz="1700" b="1">
                <a:solidFill>
                  <a:schemeClr val="tx2"/>
                </a:solidFill>
                <a:latin typeface="Times New Roman" pitchFamily="18" charset="0"/>
              </a:rPr>
              <a:t>uranium </a:t>
            </a:r>
            <a:r>
              <a:rPr lang="en-US" sz="1700" b="1">
                <a:solidFill>
                  <a:schemeClr val="tx2"/>
                </a:solidFill>
                <a:latin typeface="Times New Roman" pitchFamily="18" charset="0"/>
              </a:rPr>
              <a:t>leaching by water leakages</a:t>
            </a:r>
          </a:p>
          <a:p>
            <a:pPr algn="just">
              <a:lnSpc>
                <a:spcPct val="80000"/>
              </a:lnSpc>
            </a:pPr>
            <a:endParaRPr lang="en-US" sz="1700" b="1">
              <a:solidFill>
                <a:schemeClr val="tx2"/>
              </a:solidFill>
              <a:latin typeface="Times New Roman" pitchFamily="18" charset="0"/>
            </a:endParaRPr>
          </a:p>
          <a:p>
            <a:pPr algn="just">
              <a:lnSpc>
                <a:spcPct val="80000"/>
              </a:lnSpc>
            </a:pPr>
            <a:r>
              <a:rPr lang="en-GB" altLang="ja-JP" sz="1700" b="1">
                <a:solidFill>
                  <a:schemeClr val="tx2"/>
                </a:solidFill>
                <a:latin typeface="Times New Roman" pitchFamily="18" charset="0"/>
                <a:ea typeface="ＭＳ Ｐゴシック" charset="-128"/>
              </a:rPr>
              <a:t>Major activity portion </a:t>
            </a:r>
            <a:r>
              <a:rPr lang="en-US" altLang="ja-JP" sz="1700" b="1">
                <a:solidFill>
                  <a:schemeClr val="tx2"/>
                </a:solidFill>
                <a:latin typeface="Times New Roman" pitchFamily="18" charset="0"/>
                <a:ea typeface="ＭＳ Ｐゴシック" charset="-128"/>
              </a:rPr>
              <a:t>incoming with water flows is concentrated in </a:t>
            </a:r>
            <a:r>
              <a:rPr lang="ru-RU" sz="1700" b="1">
                <a:solidFill>
                  <a:schemeClr val="tx2"/>
                </a:solidFill>
                <a:latin typeface="Times New Roman" pitchFamily="18" charset="0"/>
              </a:rPr>
              <a:t>«</a:t>
            </a:r>
            <a:r>
              <a:rPr lang="en-US" sz="1700" b="1">
                <a:solidFill>
                  <a:schemeClr val="tx2"/>
                </a:solidFill>
                <a:latin typeface="Times New Roman" pitchFamily="18" charset="0"/>
              </a:rPr>
              <a:t>Shelter</a:t>
            </a:r>
            <a:r>
              <a:rPr lang="ru-RU" sz="1700" b="1">
                <a:solidFill>
                  <a:schemeClr val="tx2"/>
                </a:solidFill>
                <a:latin typeface="Times New Roman" pitchFamily="18" charset="0"/>
              </a:rPr>
              <a:t>»</a:t>
            </a:r>
            <a:r>
              <a:rPr lang="en-US" sz="1700" b="1">
                <a:solidFill>
                  <a:schemeClr val="tx2"/>
                </a:solidFill>
                <a:latin typeface="Times New Roman" pitchFamily="18" charset="0"/>
              </a:rPr>
              <a:t> object</a:t>
            </a:r>
            <a:r>
              <a:rPr lang="en-US" altLang="ja-JP" sz="1700" b="1">
                <a:solidFill>
                  <a:schemeClr val="tx2"/>
                </a:solidFill>
                <a:latin typeface="Times New Roman" pitchFamily="18" charset="0"/>
                <a:ea typeface="ＭＳ Ｐゴシック" charset="-128"/>
              </a:rPr>
              <a:t> room </a:t>
            </a:r>
            <a:r>
              <a:rPr lang="ru-RU" sz="1700" b="1">
                <a:solidFill>
                  <a:schemeClr val="tx2"/>
                </a:solidFill>
                <a:latin typeface="Times New Roman" pitchFamily="18" charset="0"/>
              </a:rPr>
              <a:t>001/3</a:t>
            </a:r>
            <a:r>
              <a:rPr lang="en-US" altLang="ja-JP" sz="1700" b="1">
                <a:solidFill>
                  <a:schemeClr val="tx2"/>
                </a:solidFill>
                <a:latin typeface="Times New Roman" pitchFamily="18" charset="0"/>
                <a:ea typeface="ＭＳ Ｐゴシック" charset="-128"/>
              </a:rPr>
              <a:t> sludges</a:t>
            </a:r>
            <a:r>
              <a:rPr lang="en-GB" altLang="ja-JP" sz="1700" b="1">
                <a:solidFill>
                  <a:schemeClr val="tx2"/>
                </a:solidFill>
                <a:latin typeface="Times New Roman" pitchFamily="18" charset="0"/>
                <a:ea typeface="ＭＳ Ｐゴシック" charset="-128"/>
              </a:rPr>
              <a:t>. This sludge volume is estimated as 100 </a:t>
            </a:r>
            <a:r>
              <a:rPr lang="en-US" altLang="ja-JP" sz="1700" b="1">
                <a:solidFill>
                  <a:schemeClr val="tx2"/>
                </a:solidFill>
                <a:latin typeface="Times New Roman" pitchFamily="18" charset="0"/>
                <a:ea typeface="ＭＳ Ｐゴシック" charset="-128"/>
              </a:rPr>
              <a:t>m</a:t>
            </a:r>
            <a:r>
              <a:rPr lang="en-GB" altLang="ja-JP" sz="1700" b="1">
                <a:solidFill>
                  <a:schemeClr val="tx2"/>
                </a:solidFill>
                <a:latin typeface="Times New Roman" pitchFamily="18" charset="0"/>
                <a:ea typeface="ＭＳ Ｐゴシック" charset="-128"/>
              </a:rPr>
              <a:t>3 </a:t>
            </a:r>
            <a:r>
              <a:rPr lang="en-US" altLang="ja-JP" sz="1700" b="1">
                <a:solidFill>
                  <a:schemeClr val="tx2"/>
                </a:solidFill>
                <a:latin typeface="Times New Roman" pitchFamily="18" charset="0"/>
                <a:ea typeface="ＭＳ Ｐゴシック" charset="-128"/>
              </a:rPr>
              <a:t>with summary mass being around </a:t>
            </a:r>
            <a:r>
              <a:rPr lang="en-GB" altLang="ja-JP" sz="1700" b="1">
                <a:solidFill>
                  <a:schemeClr val="tx2"/>
                </a:solidFill>
                <a:latin typeface="Times New Roman" pitchFamily="18" charset="0"/>
                <a:ea typeface="ＭＳ Ｐゴシック" charset="-128"/>
              </a:rPr>
              <a:t>150 </a:t>
            </a:r>
            <a:r>
              <a:rPr lang="en-US" altLang="ja-JP" sz="1700" b="1">
                <a:solidFill>
                  <a:schemeClr val="tx2"/>
                </a:solidFill>
                <a:latin typeface="Times New Roman" pitchFamily="18" charset="0"/>
                <a:ea typeface="ＭＳ Ｐゴシック" charset="-128"/>
              </a:rPr>
              <a:t>t</a:t>
            </a:r>
            <a:endParaRPr lang="ru-RU" sz="1700" b="1">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FA09783F-6134-4D86-98A7-1D2EA69E9477}" type="slidenum">
              <a:rPr lang="ru-RU"/>
              <a:pPr/>
              <a:t>18</a:t>
            </a:fld>
            <a:endParaRPr lang="ru-RU"/>
          </a:p>
        </p:txBody>
      </p:sp>
      <p:sp>
        <p:nvSpPr>
          <p:cNvPr id="102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0246" name="Object 6"/>
          <p:cNvGraphicFramePr>
            <a:graphicFrameLocks noChangeAspect="1"/>
          </p:cNvGraphicFramePr>
          <p:nvPr>
            <p:ph idx="1"/>
          </p:nvPr>
        </p:nvGraphicFramePr>
        <p:xfrm>
          <a:off x="417513" y="2276475"/>
          <a:ext cx="8726487" cy="4340225"/>
        </p:xfrm>
        <a:graphic>
          <a:graphicData uri="http://schemas.openxmlformats.org/presentationml/2006/ole">
            <mc:AlternateContent xmlns:mc="http://schemas.openxmlformats.org/markup-compatibility/2006">
              <mc:Choice xmlns:v="urn:schemas-microsoft-com:vml" Requires="v">
                <p:oleObj spid="_x0000_s10252" name="Диаграмма" r:id="rId3" imgW="7315200" imgH="3638517" progId="Excel.Chart.8">
                  <p:embed/>
                </p:oleObj>
              </mc:Choice>
              <mc:Fallback>
                <p:oleObj name="Диаграмма" r:id="rId3" imgW="7315200" imgH="3638517"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2276475"/>
                        <a:ext cx="8726487"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9" name="Text Box 9"/>
          <p:cNvSpPr txBox="1">
            <a:spLocks noChangeArrowheads="1"/>
          </p:cNvSpPr>
          <p:nvPr/>
        </p:nvSpPr>
        <p:spPr bwMode="auto">
          <a:xfrm>
            <a:off x="2051050" y="2708275"/>
            <a:ext cx="1081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ru-RU" sz="1800">
                <a:solidFill>
                  <a:schemeClr val="tx1"/>
                </a:solidFill>
              </a:rPr>
              <a:t>Бк/м</a:t>
            </a:r>
            <a:r>
              <a:rPr lang="ru-RU" sz="1800" baseline="30000">
                <a:solidFill>
                  <a:schemeClr val="tx1"/>
                </a:solidFill>
              </a:rPr>
              <a:t>3</a:t>
            </a:r>
          </a:p>
        </p:txBody>
      </p:sp>
      <p:sp>
        <p:nvSpPr>
          <p:cNvPr id="10250" name="Rectangle 10"/>
          <p:cNvSpPr>
            <a:spLocks noChangeArrowheads="1"/>
          </p:cNvSpPr>
          <p:nvPr/>
        </p:nvSpPr>
        <p:spPr bwMode="auto">
          <a:xfrm>
            <a:off x="1619250" y="708025"/>
            <a:ext cx="68405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a:t> </a:t>
            </a:r>
            <a:r>
              <a:rPr lang="en-US" altLang="ja-JP" sz="1700">
                <a:ea typeface="ＭＳ Ｐゴシック" charset="-128"/>
              </a:rPr>
              <a:t>Dynamics of</a:t>
            </a:r>
            <a:r>
              <a:rPr lang="ru-RU" sz="1700"/>
              <a:t> </a:t>
            </a:r>
            <a:r>
              <a:rPr lang="ru-RU" sz="1700" baseline="30000"/>
              <a:t>90</a:t>
            </a:r>
            <a:r>
              <a:rPr lang="ru-RU" sz="1700"/>
              <a:t>Sr </a:t>
            </a:r>
            <a:r>
              <a:rPr lang="en-US" sz="1700"/>
              <a:t>volumetric activity </a:t>
            </a:r>
            <a:r>
              <a:rPr lang="en-US" altLang="ja-JP" sz="1700">
                <a:ea typeface="ＭＳ Ｐゴシック" charset="-128"/>
              </a:rPr>
              <a:t>in LRW                                       from</a:t>
            </a:r>
            <a:r>
              <a:rPr lang="ru-RU" sz="1700"/>
              <a:t> </a:t>
            </a:r>
            <a:r>
              <a:rPr lang="en-US" sz="1700"/>
              <a:t>steam distribution corridor</a:t>
            </a:r>
            <a:endParaRPr lang="ru-RU" sz="1700"/>
          </a:p>
        </p:txBody>
      </p:sp>
      <p:sp>
        <p:nvSpPr>
          <p:cNvPr id="10251" name="Text Box 11"/>
          <p:cNvSpPr txBox="1">
            <a:spLocks noChangeArrowheads="1"/>
          </p:cNvSpPr>
          <p:nvPr/>
        </p:nvSpPr>
        <p:spPr bwMode="auto">
          <a:xfrm>
            <a:off x="1979613" y="2781300"/>
            <a:ext cx="792162" cy="274638"/>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Bq/m</a:t>
            </a:r>
            <a:r>
              <a:rPr lang="en-US" sz="1200" baseline="30000"/>
              <a:t>3</a:t>
            </a:r>
            <a:endParaRPr lang="ru-RU" sz="1200" baseline="30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fld id="{EF5ACF79-E352-43F9-9338-A6CE833CB4F9}" type="slidenum">
              <a:rPr lang="ru-RU"/>
              <a:pPr/>
              <a:t>19</a:t>
            </a:fld>
            <a:endParaRPr lang="ru-RU"/>
          </a:p>
        </p:txBody>
      </p:sp>
      <p:sp>
        <p:nvSpPr>
          <p:cNvPr id="133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3321" name="Object 9"/>
          <p:cNvGraphicFramePr>
            <a:graphicFrameLocks noChangeAspect="1"/>
          </p:cNvGraphicFramePr>
          <p:nvPr>
            <p:ph idx="1"/>
          </p:nvPr>
        </p:nvGraphicFramePr>
        <p:xfrm>
          <a:off x="1411288" y="2382838"/>
          <a:ext cx="7315200" cy="3638550"/>
        </p:xfrm>
        <a:graphic>
          <a:graphicData uri="http://schemas.openxmlformats.org/presentationml/2006/ole">
            <mc:AlternateContent xmlns:mc="http://schemas.openxmlformats.org/markup-compatibility/2006">
              <mc:Choice xmlns:v="urn:schemas-microsoft-com:vml" Requires="v">
                <p:oleObj spid="_x0000_s13328" name="Диаграмма" r:id="rId3" imgW="7315200" imgH="3638517" progId="Excel.Chart.8">
                  <p:embed/>
                </p:oleObj>
              </mc:Choice>
              <mc:Fallback>
                <p:oleObj name="Диаграмма" r:id="rId3" imgW="7315200" imgH="3638517" progId="Excel.Char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288" y="2382838"/>
                        <a:ext cx="73152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6" name="Rectangle 14"/>
          <p:cNvSpPr>
            <a:spLocks noChangeArrowheads="1"/>
          </p:cNvSpPr>
          <p:nvPr/>
        </p:nvSpPr>
        <p:spPr bwMode="auto">
          <a:xfrm>
            <a:off x="755650" y="404813"/>
            <a:ext cx="8064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700">
                <a:ea typeface="ＭＳ Ｐゴシック" charset="-128"/>
              </a:rPr>
              <a:t>Dynamics of</a:t>
            </a:r>
            <a:r>
              <a:rPr lang="en-US" sz="1700"/>
              <a:t> </a:t>
            </a:r>
            <a:r>
              <a:rPr lang="ru-MO" sz="1700" baseline="30000"/>
              <a:t>238+239+240</a:t>
            </a:r>
            <a:r>
              <a:rPr lang="ru-MO" sz="1700"/>
              <a:t> Pu </a:t>
            </a:r>
            <a:r>
              <a:rPr lang="en-US" sz="1700"/>
              <a:t>volumetric activity</a:t>
            </a:r>
            <a:r>
              <a:rPr lang="ru-MO" sz="1700"/>
              <a:t> </a:t>
            </a:r>
            <a:r>
              <a:rPr lang="en-US" altLang="ja-JP" sz="1700">
                <a:ea typeface="ＭＳ Ｐゴシック" charset="-128"/>
              </a:rPr>
              <a:t>in LRW                                                  from</a:t>
            </a:r>
            <a:r>
              <a:rPr lang="ru-RU" sz="1700"/>
              <a:t> </a:t>
            </a:r>
            <a:r>
              <a:rPr lang="en-US" sz="1700"/>
              <a:t>steam distribution corridor</a:t>
            </a:r>
            <a:r>
              <a:rPr lang="ru-RU" sz="1700"/>
              <a:t>  </a:t>
            </a:r>
          </a:p>
        </p:txBody>
      </p:sp>
      <p:sp>
        <p:nvSpPr>
          <p:cNvPr id="13327" name="Text Box 15"/>
          <p:cNvSpPr txBox="1">
            <a:spLocks noChangeArrowheads="1"/>
          </p:cNvSpPr>
          <p:nvPr/>
        </p:nvSpPr>
        <p:spPr bwMode="auto">
          <a:xfrm>
            <a:off x="1692275" y="2362200"/>
            <a:ext cx="792163" cy="274638"/>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Bq/m</a:t>
            </a:r>
            <a:r>
              <a:rPr lang="en-US" sz="1200" baseline="30000"/>
              <a:t>3</a:t>
            </a:r>
            <a:endParaRPr lang="ru-RU" sz="1200" baseline="30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96074284-B488-45A1-87BB-0DCBAFA3A4EC}" type="slidenum">
              <a:rPr lang="ru-RU"/>
              <a:pPr/>
              <a:t>2</a:t>
            </a:fld>
            <a:endParaRPr lang="ru-RU"/>
          </a:p>
        </p:txBody>
      </p:sp>
      <p:sp>
        <p:nvSpPr>
          <p:cNvPr id="29698" name="Rectangle 2"/>
          <p:cNvSpPr>
            <a:spLocks noGrp="1" noChangeArrowheads="1"/>
          </p:cNvSpPr>
          <p:nvPr>
            <p:ph type="title"/>
          </p:nvPr>
        </p:nvSpPr>
        <p:spPr/>
        <p:txBody>
          <a:bodyPr/>
          <a:lstStyle/>
          <a:p>
            <a:r>
              <a:rPr lang="ru-RU"/>
              <a:t> </a:t>
            </a:r>
          </a:p>
        </p:txBody>
      </p:sp>
      <p:sp>
        <p:nvSpPr>
          <p:cNvPr id="29699" name="Rectangle 3"/>
          <p:cNvSpPr>
            <a:spLocks noGrp="1" noChangeArrowheads="1"/>
          </p:cNvSpPr>
          <p:nvPr>
            <p:ph type="body" idx="1"/>
          </p:nvPr>
        </p:nvSpPr>
        <p:spPr>
          <a:xfrm>
            <a:off x="323850" y="2997200"/>
            <a:ext cx="8496300" cy="2940050"/>
          </a:xfrm>
        </p:spPr>
        <p:txBody>
          <a:bodyPr/>
          <a:lstStyle/>
          <a:p>
            <a:pPr marL="0" indent="0" algn="just">
              <a:lnSpc>
                <a:spcPct val="80000"/>
              </a:lnSpc>
            </a:pPr>
            <a:r>
              <a:rPr lang="ru-RU" sz="1600" b="1">
                <a:solidFill>
                  <a:schemeClr val="tx2"/>
                </a:solidFill>
                <a:latin typeface="Times New Roman" pitchFamily="18" charset="0"/>
              </a:rPr>
              <a:t> </a:t>
            </a:r>
            <a:r>
              <a:rPr lang="en-US" altLang="ja-JP" sz="1800" b="1">
                <a:solidFill>
                  <a:schemeClr val="folHlink"/>
                </a:solidFill>
                <a:latin typeface="Times New Roman" pitchFamily="18" charset="0"/>
                <a:ea typeface="ＭＳ Ｐゴシック" charset="-128"/>
              </a:rPr>
              <a:t>Chornobyl accident has been constantly attracting the attention of society and still remains a source of diverse versions and hypotheses</a:t>
            </a:r>
            <a:r>
              <a:rPr lang="en-GB" altLang="ja-JP" sz="1800" b="1">
                <a:solidFill>
                  <a:schemeClr val="folHlink"/>
                </a:solidFill>
                <a:latin typeface="Times New Roman" pitchFamily="18" charset="0"/>
                <a:ea typeface="ＭＳ Ｐゴシック" charset="-128"/>
              </a:rPr>
              <a:t>.</a:t>
            </a:r>
            <a:endParaRPr lang="ru-RU" sz="1800" b="1">
              <a:solidFill>
                <a:schemeClr val="tx2"/>
              </a:solidFill>
              <a:latin typeface="Times New Roman" pitchFamily="18" charset="0"/>
            </a:endParaRPr>
          </a:p>
          <a:p>
            <a:pPr marL="0" indent="0" algn="just">
              <a:lnSpc>
                <a:spcPct val="80000"/>
              </a:lnSpc>
              <a:buFont typeface="Wingdings" pitchFamily="2" charset="2"/>
              <a:buNone/>
            </a:pPr>
            <a:endParaRPr lang="ru-RU" sz="1800" b="1">
              <a:solidFill>
                <a:schemeClr val="tx2"/>
              </a:solidFill>
              <a:latin typeface="Times New Roman" pitchFamily="18" charset="0"/>
            </a:endParaRPr>
          </a:p>
          <a:p>
            <a:pPr marL="0" indent="0" algn="just">
              <a:lnSpc>
                <a:spcPct val="80000"/>
              </a:lnSpc>
              <a:buFont typeface="Wingdings" pitchFamily="2" charset="2"/>
              <a:buNone/>
            </a:pPr>
            <a:r>
              <a:rPr lang="en-US" altLang="ja-JP" sz="1800" b="1">
                <a:solidFill>
                  <a:schemeClr val="folHlink"/>
                </a:solidFill>
                <a:latin typeface="Times New Roman" pitchFamily="18" charset="0"/>
                <a:ea typeface="ＭＳ Ｐゴシック" charset="-128"/>
              </a:rPr>
              <a:t>In line with one mentioned above, in</a:t>
            </a:r>
            <a:r>
              <a:rPr lang="en-GB" altLang="ja-JP" sz="1800" b="1">
                <a:solidFill>
                  <a:schemeClr val="folHlink"/>
                </a:solidFill>
                <a:latin typeface="Times New Roman" pitchFamily="18" charset="0"/>
                <a:ea typeface="ＭＳ Ｐゴシック" charset="-128"/>
              </a:rPr>
              <a:t> 1986 a nuclear explosion of low power had a place there, and after that, no fuel, practically, remained within the Unit 4 rooms.</a:t>
            </a:r>
            <a:endParaRPr lang="ru-RU" sz="1800" b="1">
              <a:solidFill>
                <a:schemeClr val="tx2"/>
              </a:solidFill>
              <a:latin typeface="Times New Roman" pitchFamily="18" charset="0"/>
            </a:endParaRPr>
          </a:p>
          <a:p>
            <a:pPr marL="0" indent="0" algn="just">
              <a:lnSpc>
                <a:spcPct val="80000"/>
              </a:lnSpc>
              <a:buFont typeface="Wingdings" pitchFamily="2" charset="2"/>
              <a:buNone/>
            </a:pPr>
            <a:endParaRPr lang="ru-RU" sz="1800" b="1">
              <a:solidFill>
                <a:schemeClr val="tx2"/>
              </a:solidFill>
              <a:latin typeface="Times New Roman" pitchFamily="18" charset="0"/>
            </a:endParaRPr>
          </a:p>
          <a:p>
            <a:pPr marL="0" indent="0" algn="just">
              <a:lnSpc>
                <a:spcPct val="80000"/>
              </a:lnSpc>
              <a:buFont typeface="Wingdings" pitchFamily="2" charset="2"/>
              <a:buNone/>
            </a:pPr>
            <a:r>
              <a:rPr lang="en-GB" altLang="ja-JP" sz="1800" b="1">
                <a:solidFill>
                  <a:schemeClr val="folHlink"/>
                </a:solidFill>
                <a:latin typeface="Times New Roman" pitchFamily="18" charset="0"/>
                <a:ea typeface="ＭＳ Ｐゴシック" charset="-128"/>
              </a:rPr>
              <a:t>However, the results of many years’ researches testify </a:t>
            </a:r>
            <a:r>
              <a:rPr lang="en-US" altLang="ja-JP" sz="1800" b="1">
                <a:solidFill>
                  <a:schemeClr val="folHlink"/>
                </a:solidFill>
                <a:latin typeface="Times New Roman" pitchFamily="18" charset="0"/>
                <a:ea typeface="ＭＳ Ｐゴシック" charset="-128"/>
              </a:rPr>
              <a:t>quite another thing</a:t>
            </a:r>
            <a:r>
              <a:rPr lang="ru-RU" sz="1800" b="1">
                <a:solidFill>
                  <a:schemeClr val="tx2"/>
                </a:solidFill>
                <a:latin typeface="Times New Roman"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21D6344-53FE-48C1-A203-33BFED65AFD5}" type="slidenum">
              <a:rPr lang="ru-RU"/>
              <a:pPr/>
              <a:t>20</a:t>
            </a:fld>
            <a:endParaRPr lang="ru-RU"/>
          </a:p>
        </p:txBody>
      </p:sp>
      <p:sp>
        <p:nvSpPr>
          <p:cNvPr id="14338" name="Rectangle 2"/>
          <p:cNvSpPr>
            <a:spLocks noGrp="1" noChangeArrowheads="1"/>
          </p:cNvSpPr>
          <p:nvPr>
            <p:ph type="title"/>
          </p:nvPr>
        </p:nvSpPr>
        <p:spPr/>
        <p:txBody>
          <a:bodyPr/>
          <a:lstStyle/>
          <a:p>
            <a:r>
              <a:rPr lang="ru-RU"/>
              <a:t> </a:t>
            </a:r>
          </a:p>
        </p:txBody>
      </p:sp>
      <p:sp>
        <p:nvSpPr>
          <p:cNvPr id="14341" name="Rectangle 5"/>
          <p:cNvSpPr>
            <a:spLocks noChangeArrowheads="1"/>
          </p:cNvSpPr>
          <p:nvPr/>
        </p:nvSpPr>
        <p:spPr bwMode="auto">
          <a:xfrm>
            <a:off x="568325" y="2106613"/>
            <a:ext cx="8107363" cy="449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Tx/>
              <a:buChar char="•"/>
              <a:tabLst>
                <a:tab pos="457200" algn="l"/>
              </a:tabLst>
            </a:pPr>
            <a:r>
              <a:rPr lang="ru-RU" sz="1600">
                <a:solidFill>
                  <a:schemeClr val="tx2"/>
                </a:solidFill>
              </a:rPr>
              <a:t>  </a:t>
            </a:r>
            <a:r>
              <a:rPr lang="en-US" sz="1700">
                <a:solidFill>
                  <a:schemeClr val="tx2"/>
                </a:solidFill>
              </a:rPr>
              <a:t>N</a:t>
            </a:r>
            <a:r>
              <a:rPr lang="en-US" altLang="ja-JP" sz="1700">
                <a:solidFill>
                  <a:schemeClr val="tx2"/>
                </a:solidFill>
                <a:ea typeface="ＭＳ Ｐゴシック" charset="-128"/>
              </a:rPr>
              <a:t>owadays, r</a:t>
            </a:r>
            <a:r>
              <a:rPr lang="uk-UA" altLang="ja-JP" sz="1700">
                <a:solidFill>
                  <a:schemeClr val="tx2"/>
                </a:solidFill>
              </a:rPr>
              <a:t>adionuclide</a:t>
            </a:r>
            <a:r>
              <a:rPr lang="en-US" altLang="ja-JP" sz="1700">
                <a:solidFill>
                  <a:schemeClr val="tx2"/>
                </a:solidFill>
                <a:ea typeface="ＭＳ Ｐゴシック" charset="-128"/>
              </a:rPr>
              <a:t> c</a:t>
            </a:r>
            <a:r>
              <a:rPr lang="uk-UA" altLang="ja-JP" sz="1700">
                <a:solidFill>
                  <a:schemeClr val="tx2"/>
                </a:solidFill>
              </a:rPr>
              <a:t>oncentration </a:t>
            </a:r>
            <a:r>
              <a:rPr lang="en-US" altLang="ja-JP" sz="1700">
                <a:solidFill>
                  <a:schemeClr val="tx2"/>
                </a:solidFill>
                <a:ea typeface="ＭＳ Ｐゴシック" charset="-128"/>
              </a:rPr>
              <a:t>in bottom sediment exceeds two-three orders their </a:t>
            </a:r>
            <a:r>
              <a:rPr lang="uk-UA" altLang="ja-JP" sz="1700">
                <a:solidFill>
                  <a:schemeClr val="tx2"/>
                </a:solidFill>
              </a:rPr>
              <a:t>concentration </a:t>
            </a:r>
            <a:r>
              <a:rPr lang="en-US" altLang="ja-JP" sz="1700">
                <a:solidFill>
                  <a:schemeClr val="tx2"/>
                </a:solidFill>
                <a:ea typeface="ＭＳ Ｐゴシック" charset="-128"/>
              </a:rPr>
              <a:t>in </a:t>
            </a:r>
            <a:r>
              <a:rPr lang="uk-UA" altLang="ja-JP" sz="1700">
                <a:solidFill>
                  <a:schemeClr val="tx2"/>
                </a:solidFill>
              </a:rPr>
              <a:t>“</a:t>
            </a:r>
            <a:r>
              <a:rPr lang="en-US" altLang="ja-JP" sz="1700">
                <a:solidFill>
                  <a:schemeClr val="tx2"/>
                </a:solidFill>
                <a:ea typeface="ＭＳ Ｐゴシック" charset="-128"/>
              </a:rPr>
              <a:t>Unit water</a:t>
            </a:r>
            <a:r>
              <a:rPr lang="uk-UA" altLang="ja-JP" sz="1700">
                <a:solidFill>
                  <a:schemeClr val="tx2"/>
                </a:solidFill>
              </a:rPr>
              <a:t>” </a:t>
            </a:r>
            <a:r>
              <a:rPr lang="ru-RU" sz="1700">
                <a:solidFill>
                  <a:schemeClr val="tx2"/>
                </a:solidFill>
              </a:rPr>
              <a:t>.</a:t>
            </a:r>
          </a:p>
          <a:p>
            <a:pPr algn="just">
              <a:tabLst>
                <a:tab pos="457200" algn="l"/>
              </a:tabLst>
            </a:pPr>
            <a:r>
              <a:rPr lang="en-US" altLang="ja-JP" sz="1700">
                <a:solidFill>
                  <a:schemeClr val="tx2"/>
                </a:solidFill>
                <a:ea typeface="ＭＳ Ｐゴシック" charset="-128"/>
              </a:rPr>
              <a:t>Bottom sediments drying in case of leakage stoppage and water pumping will</a:t>
            </a:r>
            <a:r>
              <a:rPr lang="uk-UA" altLang="ja-JP" sz="1700">
                <a:solidFill>
                  <a:schemeClr val="tx2"/>
                </a:solidFill>
              </a:rPr>
              <a:t>, </a:t>
            </a:r>
            <a:r>
              <a:rPr lang="en-US" altLang="ja-JP" sz="1700">
                <a:solidFill>
                  <a:schemeClr val="tx2"/>
                </a:solidFill>
                <a:ea typeface="ＭＳ Ｐゴシック" charset="-128"/>
              </a:rPr>
              <a:t>inevitably</a:t>
            </a:r>
            <a:r>
              <a:rPr lang="uk-UA" altLang="ja-JP" sz="1700">
                <a:solidFill>
                  <a:schemeClr val="tx2"/>
                </a:solidFill>
              </a:rPr>
              <a:t>, </a:t>
            </a:r>
            <a:r>
              <a:rPr lang="en-US" altLang="ja-JP" sz="1700">
                <a:solidFill>
                  <a:schemeClr val="tx2"/>
                </a:solidFill>
                <a:ea typeface="ＭＳ Ｐゴシック" charset="-128"/>
              </a:rPr>
              <a:t>lead to significant increase in radioactive aerosol </a:t>
            </a:r>
            <a:r>
              <a:rPr lang="uk-UA" altLang="ja-JP" sz="1700">
                <a:solidFill>
                  <a:schemeClr val="tx2"/>
                </a:solidFill>
              </a:rPr>
              <a:t>concentration</a:t>
            </a:r>
            <a:r>
              <a:rPr lang="en-US" altLang="ja-JP" sz="1700">
                <a:solidFill>
                  <a:schemeClr val="tx2"/>
                </a:solidFill>
                <a:ea typeface="ＭＳ Ｐゴシック" charset="-128"/>
              </a:rPr>
              <a:t>s in SO rooms and their consequent carry over into environment</a:t>
            </a:r>
            <a:r>
              <a:rPr lang="uk-UA" altLang="ja-JP" sz="1700">
                <a:solidFill>
                  <a:schemeClr val="tx2"/>
                </a:solidFill>
              </a:rPr>
              <a:t> </a:t>
            </a:r>
            <a:r>
              <a:rPr lang="ru-RU" sz="1700">
                <a:solidFill>
                  <a:schemeClr val="tx2"/>
                </a:solidFill>
              </a:rPr>
              <a:t>. </a:t>
            </a:r>
          </a:p>
          <a:p>
            <a:pPr algn="just">
              <a:tabLst>
                <a:tab pos="457200" algn="l"/>
              </a:tabLst>
            </a:pPr>
            <a:endParaRPr lang="ru-RU" sz="1700">
              <a:solidFill>
                <a:schemeClr val="tx2"/>
              </a:solidFill>
            </a:endParaRPr>
          </a:p>
          <a:p>
            <a:pPr algn="just">
              <a:buFontTx/>
              <a:buChar char="•"/>
              <a:tabLst>
                <a:tab pos="457200" algn="l"/>
              </a:tabLst>
            </a:pPr>
            <a:r>
              <a:rPr lang="ru-RU" sz="1700">
                <a:solidFill>
                  <a:schemeClr val="tx2"/>
                </a:solidFill>
              </a:rPr>
              <a:t> </a:t>
            </a:r>
            <a:r>
              <a:rPr lang="en-US" sz="1700">
                <a:solidFill>
                  <a:schemeClr val="tx2"/>
                </a:solidFill>
              </a:rPr>
              <a:t>M</a:t>
            </a:r>
            <a:r>
              <a:rPr lang="en-US" altLang="ja-JP" sz="1700">
                <a:solidFill>
                  <a:schemeClr val="tx2"/>
                </a:solidFill>
                <a:ea typeface="ＭＳ Ｐゴシック" charset="-128"/>
              </a:rPr>
              <a:t>onitoring of radioactive isotope content in ground waters does not yet allow stating with absolute certainty about LRW leakage from </a:t>
            </a:r>
            <a:r>
              <a:rPr lang="uk-UA" altLang="ja-JP" sz="1700">
                <a:solidFill>
                  <a:schemeClr val="tx2"/>
                </a:solidFill>
              </a:rPr>
              <a:t>«</a:t>
            </a:r>
            <a:r>
              <a:rPr lang="en-US" altLang="ja-JP" sz="1700">
                <a:solidFill>
                  <a:schemeClr val="tx2"/>
                </a:solidFill>
                <a:ea typeface="ＭＳ Ｐゴシック" charset="-128"/>
              </a:rPr>
              <a:t>Shelter</a:t>
            </a:r>
            <a:r>
              <a:rPr lang="uk-UA" altLang="ja-JP" sz="1700">
                <a:solidFill>
                  <a:schemeClr val="tx2"/>
                </a:solidFill>
              </a:rPr>
              <a:t>»</a:t>
            </a:r>
            <a:r>
              <a:rPr lang="en-US" altLang="ja-JP" sz="1700">
                <a:solidFill>
                  <a:schemeClr val="tx2"/>
                </a:solidFill>
                <a:ea typeface="ＭＳ Ｐゴシック" charset="-128"/>
              </a:rPr>
              <a:t> object into geological medium</a:t>
            </a:r>
            <a:r>
              <a:rPr lang="uk-UA" altLang="ja-JP" sz="1700">
                <a:solidFill>
                  <a:schemeClr val="tx2"/>
                </a:solidFill>
              </a:rPr>
              <a:t>. </a:t>
            </a:r>
            <a:r>
              <a:rPr lang="en-US" altLang="ja-JP" sz="1700">
                <a:solidFill>
                  <a:schemeClr val="tx2"/>
                </a:solidFill>
                <a:ea typeface="ＭＳ Ｐゴシック" charset="-128"/>
              </a:rPr>
              <a:t>However</a:t>
            </a:r>
            <a:r>
              <a:rPr lang="uk-UA" altLang="ja-JP" sz="1700">
                <a:solidFill>
                  <a:schemeClr val="tx2"/>
                </a:solidFill>
              </a:rPr>
              <a:t>, </a:t>
            </a:r>
            <a:r>
              <a:rPr lang="en-US" altLang="ja-JP" sz="1700">
                <a:solidFill>
                  <a:schemeClr val="tx2"/>
                </a:solidFill>
                <a:ea typeface="ＭＳ Ｐゴシック" charset="-128"/>
              </a:rPr>
              <a:t>this phenomenon can be extraordinary dangerous in future - when Unit waters penetrate in underground aquifers</a:t>
            </a:r>
            <a:r>
              <a:rPr lang="uk-UA" altLang="ja-JP" sz="1700">
                <a:solidFill>
                  <a:schemeClr val="tx2"/>
                </a:solidFill>
              </a:rPr>
              <a:t> </a:t>
            </a:r>
            <a:r>
              <a:rPr lang="ru-RU" sz="1700">
                <a:solidFill>
                  <a:schemeClr val="tx2"/>
                </a:solidFill>
              </a:rPr>
              <a:t>. </a:t>
            </a:r>
          </a:p>
          <a:p>
            <a:pPr algn="just">
              <a:tabLst>
                <a:tab pos="457200" algn="l"/>
              </a:tabLst>
            </a:pPr>
            <a:endParaRPr lang="ru-RU" sz="1700">
              <a:solidFill>
                <a:schemeClr val="tx2"/>
              </a:solidFill>
            </a:endParaRPr>
          </a:p>
          <a:p>
            <a:pPr algn="just">
              <a:tabLst>
                <a:tab pos="457200" algn="l"/>
              </a:tabLst>
            </a:pPr>
            <a:r>
              <a:rPr lang="en-US" sz="1700"/>
              <a:t>U</a:t>
            </a:r>
            <a:r>
              <a:rPr lang="en-US" altLang="ja-JP" sz="1700">
                <a:ea typeface="ＭＳ Ｐゴシック" charset="-128"/>
              </a:rPr>
              <a:t>nfortunately</a:t>
            </a:r>
            <a:r>
              <a:rPr lang="uk-UA" altLang="ja-JP" sz="1700"/>
              <a:t>, </a:t>
            </a:r>
            <a:r>
              <a:rPr lang="en-US" altLang="ja-JP" sz="1700">
                <a:ea typeface="ＭＳ Ｐゴシック" charset="-128"/>
              </a:rPr>
              <a:t>first results testifying the initiation of such a process were already obtained</a:t>
            </a:r>
            <a:r>
              <a:rPr lang="ru-RU" sz="1700"/>
              <a:t>. </a:t>
            </a:r>
          </a:p>
          <a:p>
            <a:pPr algn="just">
              <a:tabLst>
                <a:tab pos="457200" algn="l"/>
              </a:tabLst>
            </a:pPr>
            <a:endParaRPr lang="ru-RU" sz="1700"/>
          </a:p>
          <a:p>
            <a:pPr algn="just">
              <a:tabLst>
                <a:tab pos="457200" algn="l"/>
              </a:tabLst>
            </a:pPr>
            <a:r>
              <a:rPr lang="en-US" sz="1700">
                <a:solidFill>
                  <a:schemeClr val="tx2"/>
                </a:solidFill>
              </a:rPr>
              <a:t>In more details about that problems will be highlighted in the report of our Institute staffer </a:t>
            </a:r>
            <a:r>
              <a:rPr lang="ru-RU" sz="1700">
                <a:solidFill>
                  <a:schemeClr val="tx2"/>
                </a:solidFill>
              </a:rPr>
              <a:t>–</a:t>
            </a:r>
            <a:r>
              <a:rPr lang="en-US" sz="1700">
                <a:solidFill>
                  <a:schemeClr val="tx2"/>
                </a:solidFill>
              </a:rPr>
              <a:t>Aleksey Odintsov</a:t>
            </a:r>
            <a:endParaRPr lang="ru-RU" sz="1700">
              <a:solidFill>
                <a:schemeClr val="tx2"/>
              </a:solidFill>
            </a:endParaRPr>
          </a:p>
          <a:p>
            <a:pPr algn="just">
              <a:tabLst>
                <a:tab pos="457200" algn="l"/>
              </a:tabLst>
            </a:pPr>
            <a:endParaRPr lang="ru-RU" sz="170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fld id="{8B73C1E3-A128-443C-B6D7-150334530F54}" type="slidenum">
              <a:rPr lang="ru-RU"/>
              <a:pPr/>
              <a:t>21</a:t>
            </a:fld>
            <a:endParaRPr lang="ru-RU"/>
          </a:p>
        </p:txBody>
      </p:sp>
      <p:sp>
        <p:nvSpPr>
          <p:cNvPr id="66565" name="Rectangle 5"/>
          <p:cNvSpPr>
            <a:spLocks noChangeArrowheads="1"/>
          </p:cNvSpPr>
          <p:nvPr/>
        </p:nvSpPr>
        <p:spPr bwMode="auto">
          <a:xfrm>
            <a:off x="3708400" y="549275"/>
            <a:ext cx="424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a:t>«Shelter» </a:t>
            </a:r>
            <a:r>
              <a:rPr lang="en-US" sz="2000"/>
              <a:t>object radioactive aerosols</a:t>
            </a:r>
            <a:endParaRPr lang="ru-RU" sz="2000"/>
          </a:p>
        </p:txBody>
      </p:sp>
      <p:pic>
        <p:nvPicPr>
          <p:cNvPr id="665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916113"/>
            <a:ext cx="3910013"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7" name="AutoShape 7"/>
          <p:cNvSpPr>
            <a:spLocks noChangeArrowheads="1"/>
          </p:cNvSpPr>
          <p:nvPr/>
        </p:nvSpPr>
        <p:spPr bwMode="auto">
          <a:xfrm>
            <a:off x="1979613" y="1270000"/>
            <a:ext cx="792162" cy="863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568" name="Rectangle 8"/>
          <p:cNvSpPr>
            <a:spLocks noChangeArrowheads="1"/>
          </p:cNvSpPr>
          <p:nvPr/>
        </p:nvSpPr>
        <p:spPr bwMode="auto">
          <a:xfrm>
            <a:off x="4140200" y="3397250"/>
            <a:ext cx="49403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700">
                <a:solidFill>
                  <a:schemeClr val="tx2"/>
                </a:solidFill>
              </a:rPr>
              <a:t>Another myth is also information on the fact that </a:t>
            </a:r>
            <a:r>
              <a:rPr lang="ru-RU" sz="1700"/>
              <a:t>object «Shelter» </a:t>
            </a:r>
            <a:r>
              <a:rPr lang="en-US" sz="1700"/>
              <a:t>object radioactive aerosols can spread at long distances and reach the Europe</a:t>
            </a:r>
            <a:r>
              <a:rPr lang="ru-RU" sz="1700"/>
              <a:t>.</a:t>
            </a:r>
            <a:r>
              <a:rPr lang="ru-RU" sz="1700">
                <a:solidFill>
                  <a:schemeClr val="tx2"/>
                </a:solidFill>
              </a:rPr>
              <a:t> </a:t>
            </a:r>
          </a:p>
          <a:p>
            <a:pPr algn="just"/>
            <a:r>
              <a:rPr lang="en-US" sz="1700">
                <a:solidFill>
                  <a:schemeClr val="tx2"/>
                </a:solidFill>
              </a:rPr>
              <a:t>Besides,</a:t>
            </a:r>
            <a:r>
              <a:rPr lang="ru-RU" sz="1700">
                <a:solidFill>
                  <a:schemeClr val="tx2"/>
                </a:solidFill>
              </a:rPr>
              <a:t> </a:t>
            </a:r>
            <a:r>
              <a:rPr lang="en-US" sz="1700">
                <a:solidFill>
                  <a:schemeClr val="tx2"/>
                </a:solidFill>
              </a:rPr>
              <a:t>catastrophic aftermath of their precipitation on European continent will be much more</a:t>
            </a:r>
            <a:r>
              <a:rPr lang="ru-RU" sz="1700">
                <a:solidFill>
                  <a:schemeClr val="tx2"/>
                </a:solidFill>
              </a:rPr>
              <a:t>, </a:t>
            </a:r>
            <a:r>
              <a:rPr lang="en-US" sz="1700">
                <a:solidFill>
                  <a:schemeClr val="tx2"/>
                </a:solidFill>
              </a:rPr>
              <a:t>than during </a:t>
            </a:r>
            <a:r>
              <a:rPr lang="ru-RU" sz="1700">
                <a:solidFill>
                  <a:schemeClr val="tx2"/>
                </a:solidFill>
              </a:rPr>
              <a:t>1986</a:t>
            </a:r>
            <a:r>
              <a:rPr lang="en-US" sz="1700">
                <a:solidFill>
                  <a:schemeClr val="tx2"/>
                </a:solidFill>
              </a:rPr>
              <a:t> year accident</a:t>
            </a:r>
            <a:r>
              <a:rPr lang="ru-RU" sz="1700">
                <a:solidFill>
                  <a:schemeClr val="tx2"/>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B13169F0-D640-40E3-B120-E3455A343A6B}" type="slidenum">
              <a:rPr lang="ru-RU"/>
              <a:pPr/>
              <a:t>22</a:t>
            </a:fld>
            <a:endParaRPr lang="ru-RU"/>
          </a:p>
        </p:txBody>
      </p:sp>
      <p:sp>
        <p:nvSpPr>
          <p:cNvPr id="15363" name="Rectangle 3"/>
          <p:cNvSpPr>
            <a:spLocks noGrp="1" noChangeArrowheads="1"/>
          </p:cNvSpPr>
          <p:nvPr>
            <p:ph type="body" idx="1"/>
          </p:nvPr>
        </p:nvSpPr>
        <p:spPr>
          <a:xfrm>
            <a:off x="395288" y="2143125"/>
            <a:ext cx="8604250" cy="4525963"/>
          </a:xfrm>
        </p:spPr>
        <p:txBody>
          <a:bodyPr/>
          <a:lstStyle/>
          <a:p>
            <a:pPr marL="0" indent="20638" algn="just"/>
            <a:r>
              <a:rPr lang="ru-RU" b="1">
                <a:solidFill>
                  <a:schemeClr val="folHlink"/>
                </a:solidFill>
                <a:latin typeface="Times New Roman" pitchFamily="18" charset="0"/>
              </a:rPr>
              <a:t>  </a:t>
            </a:r>
            <a:r>
              <a:rPr lang="en-US" sz="1600" b="1">
                <a:solidFill>
                  <a:schemeClr val="folHlink"/>
                </a:solidFill>
                <a:latin typeface="Times New Roman" pitchFamily="18" charset="0"/>
              </a:rPr>
              <a:t>Radioactive aerosols from </a:t>
            </a:r>
            <a:r>
              <a:rPr lang="ru-RU" sz="1600" b="1">
                <a:solidFill>
                  <a:schemeClr val="folHlink"/>
                </a:solidFill>
                <a:latin typeface="Times New Roman" pitchFamily="18" charset="0"/>
              </a:rPr>
              <a:t>«Shelter» </a:t>
            </a:r>
            <a:r>
              <a:rPr lang="en-US" sz="1600" b="1">
                <a:solidFill>
                  <a:schemeClr val="folHlink"/>
                </a:solidFill>
                <a:latin typeface="Times New Roman" pitchFamily="18" charset="0"/>
              </a:rPr>
              <a:t> object are carried over via </a:t>
            </a:r>
            <a:r>
              <a:rPr lang="ru-RU" sz="1600" b="1">
                <a:solidFill>
                  <a:schemeClr val="folHlink"/>
                </a:solidFill>
                <a:latin typeface="Times New Roman" pitchFamily="18" charset="0"/>
              </a:rPr>
              <a:t>«</a:t>
            </a:r>
            <a:r>
              <a:rPr lang="en-US" sz="1600" b="1">
                <a:solidFill>
                  <a:schemeClr val="folHlink"/>
                </a:solidFill>
                <a:latin typeface="Times New Roman" pitchFamily="18" charset="0"/>
              </a:rPr>
              <a:t>Bypass</a:t>
            </a:r>
            <a:r>
              <a:rPr lang="ru-RU" sz="1600" b="1">
                <a:solidFill>
                  <a:schemeClr val="folHlink"/>
                </a:solidFill>
                <a:latin typeface="Times New Roman" pitchFamily="18" charset="0"/>
              </a:rPr>
              <a:t>» </a:t>
            </a:r>
            <a:r>
              <a:rPr lang="en-US" sz="1600" b="1">
                <a:solidFill>
                  <a:schemeClr val="folHlink"/>
                </a:solidFill>
                <a:latin typeface="Times New Roman" pitchFamily="18" charset="0"/>
              </a:rPr>
              <a:t>system and ventilation stack </a:t>
            </a:r>
            <a:r>
              <a:rPr lang="ru-RU" sz="1600" b="1">
                <a:solidFill>
                  <a:schemeClr val="folHlink"/>
                </a:solidFill>
                <a:latin typeface="Times New Roman" pitchFamily="18" charset="0"/>
              </a:rPr>
              <a:t>«</a:t>
            </a:r>
            <a:r>
              <a:rPr lang="en-US" sz="1600" b="1">
                <a:solidFill>
                  <a:schemeClr val="folHlink"/>
                </a:solidFill>
                <a:latin typeface="Times New Roman" pitchFamily="18" charset="0"/>
              </a:rPr>
              <a:t>VS</a:t>
            </a:r>
            <a:r>
              <a:rPr lang="ru-RU" sz="1600" b="1">
                <a:solidFill>
                  <a:schemeClr val="folHlink"/>
                </a:solidFill>
                <a:latin typeface="Times New Roman" pitchFamily="18" charset="0"/>
              </a:rPr>
              <a:t>», </a:t>
            </a:r>
            <a:r>
              <a:rPr lang="en-US" sz="1600" b="1">
                <a:solidFill>
                  <a:schemeClr val="folHlink"/>
                </a:solidFill>
                <a:latin typeface="Times New Roman" pitchFamily="18" charset="0"/>
              </a:rPr>
              <a:t>as well as </a:t>
            </a:r>
            <a:r>
              <a:rPr lang="ru-RU" sz="1600" b="1">
                <a:solidFill>
                  <a:schemeClr val="folHlink"/>
                </a:solidFill>
                <a:latin typeface="Times New Roman" pitchFamily="18" charset="0"/>
              </a:rPr>
              <a:t> </a:t>
            </a:r>
            <a:r>
              <a:rPr lang="en-US" sz="1600" b="1">
                <a:solidFill>
                  <a:schemeClr val="folHlink"/>
                </a:solidFill>
                <a:latin typeface="Times New Roman" pitchFamily="18" charset="0"/>
              </a:rPr>
              <a:t>via loose connections</a:t>
            </a:r>
            <a:r>
              <a:rPr lang="ru-RU" sz="1600" b="1">
                <a:solidFill>
                  <a:schemeClr val="folHlink"/>
                </a:solidFill>
                <a:latin typeface="Times New Roman" pitchFamily="18" charset="0"/>
              </a:rPr>
              <a:t> (</a:t>
            </a:r>
            <a:r>
              <a:rPr lang="en-US" sz="1600" b="1">
                <a:solidFill>
                  <a:schemeClr val="folHlink"/>
                </a:solidFill>
                <a:latin typeface="Times New Roman" pitchFamily="18" charset="0"/>
              </a:rPr>
              <a:t>cracks</a:t>
            </a:r>
            <a:r>
              <a:rPr lang="ru-RU" sz="1600" b="1">
                <a:solidFill>
                  <a:schemeClr val="folHlink"/>
                </a:solidFill>
                <a:latin typeface="Times New Roman" pitchFamily="18" charset="0"/>
              </a:rPr>
              <a:t>, </a:t>
            </a:r>
            <a:r>
              <a:rPr lang="en-US" sz="1600" b="1">
                <a:solidFill>
                  <a:schemeClr val="folHlink"/>
                </a:solidFill>
                <a:latin typeface="Times New Roman" pitchFamily="18" charset="0"/>
              </a:rPr>
              <a:t>apertures</a:t>
            </a:r>
            <a:r>
              <a:rPr lang="ru-RU" sz="1600" b="1">
                <a:solidFill>
                  <a:schemeClr val="folHlink"/>
                </a:solidFill>
                <a:latin typeface="Times New Roman" pitchFamily="18" charset="0"/>
              </a:rPr>
              <a:t>, </a:t>
            </a:r>
            <a:r>
              <a:rPr lang="en-US" sz="1600" b="1">
                <a:solidFill>
                  <a:schemeClr val="folHlink"/>
                </a:solidFill>
                <a:latin typeface="Times New Roman" pitchFamily="18" charset="0"/>
              </a:rPr>
              <a:t>process hatches</a:t>
            </a:r>
            <a:r>
              <a:rPr lang="ru-RU" sz="1600" b="1">
                <a:solidFill>
                  <a:schemeClr val="folHlink"/>
                </a:solidFill>
                <a:latin typeface="Times New Roman" pitchFamily="18" charset="0"/>
              </a:rPr>
              <a:t>) </a:t>
            </a:r>
            <a:r>
              <a:rPr lang="en-US" sz="1600" b="1">
                <a:solidFill>
                  <a:schemeClr val="folHlink"/>
                </a:solidFill>
                <a:latin typeface="Times New Roman" pitchFamily="18" charset="0"/>
              </a:rPr>
              <a:t>of external building structures</a:t>
            </a:r>
            <a:r>
              <a:rPr lang="ru-RU" sz="1600" b="1">
                <a:solidFill>
                  <a:schemeClr val="folHlink"/>
                </a:solidFill>
                <a:latin typeface="Times New Roman" pitchFamily="18" charset="0"/>
              </a:rPr>
              <a:t>. </a:t>
            </a:r>
            <a:r>
              <a:rPr lang="en-US" altLang="ja-JP" sz="1600" b="1">
                <a:solidFill>
                  <a:schemeClr val="folHlink"/>
                </a:solidFill>
                <a:latin typeface="Times New Roman" pitchFamily="18" charset="0"/>
                <a:ea typeface="ＭＳ Ｐゴシック" charset="-128"/>
              </a:rPr>
              <a:t>To monitor airflows in multiple structures’ cracks</a:t>
            </a:r>
            <a:r>
              <a:rPr lang="en-GB" altLang="ja-JP" sz="1600" b="1">
                <a:solidFill>
                  <a:schemeClr val="folHlink"/>
                </a:solidFill>
                <a:latin typeface="Times New Roman" pitchFamily="18" charset="0"/>
                <a:ea typeface="ＭＳ Ｐゴシック" charset="-128"/>
              </a:rPr>
              <a:t> – it is an extraordinary </a:t>
            </a:r>
            <a:r>
              <a:rPr lang="en-US" altLang="ja-JP" sz="1600" b="1">
                <a:solidFill>
                  <a:schemeClr val="folHlink"/>
                </a:solidFill>
                <a:latin typeface="Times New Roman" pitchFamily="18" charset="0"/>
                <a:ea typeface="ＭＳ Ｐゴシック" charset="-128"/>
              </a:rPr>
              <a:t>challenge</a:t>
            </a:r>
            <a:r>
              <a:rPr lang="uk-UA" altLang="ja-JP" sz="1600" b="1">
                <a:solidFill>
                  <a:schemeClr val="folHlink"/>
                </a:solidFill>
                <a:latin typeface="Times New Roman" pitchFamily="18" charset="0"/>
              </a:rPr>
              <a:t>.</a:t>
            </a:r>
            <a:endParaRPr lang="ru-RU" sz="1600" b="1">
              <a:solidFill>
                <a:schemeClr val="folHlink"/>
              </a:solidFill>
              <a:latin typeface="Times New Roman" pitchFamily="18" charset="0"/>
            </a:endParaRPr>
          </a:p>
          <a:p>
            <a:pPr marL="0" indent="20638" algn="just"/>
            <a:r>
              <a:rPr lang="ru-RU" sz="1600" b="1">
                <a:solidFill>
                  <a:schemeClr val="folHlink"/>
                </a:solidFill>
                <a:latin typeface="Times New Roman" pitchFamily="18" charset="0"/>
              </a:rPr>
              <a:t> </a:t>
            </a:r>
            <a:r>
              <a:rPr lang="uk-UA" altLang="ja-JP" sz="1600" b="1">
                <a:solidFill>
                  <a:schemeClr val="folHlink"/>
                </a:solidFill>
                <a:latin typeface="Times New Roman" pitchFamily="18" charset="0"/>
              </a:rPr>
              <a:t>Aerosol</a:t>
            </a:r>
            <a:r>
              <a:rPr lang="en-US" altLang="ja-JP" sz="1600" b="1">
                <a:solidFill>
                  <a:schemeClr val="folHlink"/>
                </a:solidFill>
                <a:latin typeface="Times New Roman" pitchFamily="18" charset="0"/>
                <a:ea typeface="ＭＳ Ｐゴシック" charset="-128"/>
              </a:rPr>
              <a:t>s of </a:t>
            </a:r>
            <a:r>
              <a:rPr lang="uk-UA" altLang="ja-JP" sz="1600" b="1">
                <a:solidFill>
                  <a:schemeClr val="folHlink"/>
                </a:solidFill>
                <a:latin typeface="Times New Roman" pitchFamily="18" charset="0"/>
              </a:rPr>
              <a:t>2-6 </a:t>
            </a:r>
            <a:r>
              <a:rPr lang="en-US" altLang="ja-JP" sz="1600" b="1">
                <a:solidFill>
                  <a:schemeClr val="folHlink"/>
                </a:solidFill>
                <a:latin typeface="Times New Roman" pitchFamily="18" charset="0"/>
                <a:ea typeface="ＭＳ Ｐゴシック" charset="-128"/>
              </a:rPr>
              <a:t>mkm diameter have low gravitation precipitation velocity and</a:t>
            </a:r>
            <a:r>
              <a:rPr lang="uk-UA" altLang="ja-JP" sz="1600" b="1">
                <a:solidFill>
                  <a:schemeClr val="folHlink"/>
                </a:solidFill>
                <a:latin typeface="Times New Roman" pitchFamily="18" charset="0"/>
              </a:rPr>
              <a:t>, </a:t>
            </a:r>
            <a:r>
              <a:rPr lang="en-US" altLang="ja-JP" sz="1600" b="1">
                <a:solidFill>
                  <a:schemeClr val="folHlink"/>
                </a:solidFill>
                <a:latin typeface="Times New Roman" pitchFamily="18" charset="0"/>
                <a:ea typeface="ＭＳ Ｐゴシック" charset="-128"/>
              </a:rPr>
              <a:t>coming out of ven</a:t>
            </a:r>
            <a:r>
              <a:rPr lang="en-GB" altLang="ja-JP" sz="1600" b="1">
                <a:solidFill>
                  <a:schemeClr val="folHlink"/>
                </a:solidFill>
                <a:latin typeface="Times New Roman" pitchFamily="18" charset="0"/>
                <a:ea typeface="ＭＳ Ｐゴシック" charset="-128"/>
              </a:rPr>
              <a:t>tilation stack «VS», at height 150 m are carried over in atmosphere at long distances </a:t>
            </a:r>
            <a:endParaRPr lang="ru-RU" sz="1600" b="1">
              <a:solidFill>
                <a:schemeClr val="folHlink"/>
              </a:solidFill>
              <a:latin typeface="Times New Roman" pitchFamily="18" charset="0"/>
            </a:endParaRPr>
          </a:p>
          <a:p>
            <a:pPr marL="0" indent="20638" algn="just">
              <a:buFont typeface="Wingdings" pitchFamily="2" charset="2"/>
              <a:buNone/>
            </a:pPr>
            <a:endParaRPr lang="ru-RU" sz="1600" b="1">
              <a:solidFill>
                <a:schemeClr val="folHlink"/>
              </a:solidFill>
              <a:latin typeface="Times New Roman" pitchFamily="18" charset="0"/>
            </a:endParaRPr>
          </a:p>
          <a:p>
            <a:pPr marL="0" indent="20638" algn="just"/>
            <a:r>
              <a:rPr lang="ru-RU" sz="1600" b="1">
                <a:solidFill>
                  <a:schemeClr val="folHlink"/>
                </a:solidFill>
                <a:latin typeface="Times New Roman" pitchFamily="18" charset="0"/>
              </a:rPr>
              <a:t> </a:t>
            </a:r>
            <a:r>
              <a:rPr lang="en-US" altLang="ja-JP" sz="1600" b="1">
                <a:solidFill>
                  <a:schemeClr val="folHlink"/>
                </a:solidFill>
                <a:latin typeface="Times New Roman" pitchFamily="18" charset="0"/>
                <a:ea typeface="ＭＳ Ｐゴシック" charset="-128"/>
              </a:rPr>
              <a:t>Today</a:t>
            </a:r>
            <a:r>
              <a:rPr lang="uk-UA" altLang="ja-JP" sz="1600" b="1">
                <a:solidFill>
                  <a:schemeClr val="folHlink"/>
                </a:solidFill>
                <a:latin typeface="Times New Roman" pitchFamily="18" charset="0"/>
              </a:rPr>
              <a:t>, </a:t>
            </a:r>
            <a:r>
              <a:rPr lang="en-US" altLang="ja-JP" sz="1600" b="1">
                <a:solidFill>
                  <a:schemeClr val="folHlink"/>
                </a:solidFill>
                <a:latin typeface="Times New Roman" pitchFamily="18" charset="0"/>
                <a:ea typeface="ＭＳ Ｐゴシック" charset="-128"/>
              </a:rPr>
              <a:t>stabilization of value of aerosol release activity is observed.</a:t>
            </a:r>
          </a:p>
          <a:p>
            <a:pPr marL="0" indent="20638" algn="just">
              <a:buFont typeface="Wingdings" pitchFamily="2" charset="2"/>
              <a:buNone/>
            </a:pPr>
            <a:endParaRPr lang="en-US" altLang="ja-JP" sz="1600" b="1">
              <a:solidFill>
                <a:schemeClr val="folHlink"/>
              </a:solidFill>
              <a:latin typeface="Times New Roman" pitchFamily="18" charset="0"/>
              <a:ea typeface="ＭＳ Ｐゴシック" charset="-128"/>
            </a:endParaRPr>
          </a:p>
          <a:p>
            <a:pPr marL="0" indent="20638" algn="just"/>
            <a:r>
              <a:rPr lang="en-US" altLang="ja-JP" sz="1600" b="1">
                <a:solidFill>
                  <a:schemeClr val="folHlink"/>
                </a:solidFill>
                <a:latin typeface="Times New Roman" pitchFamily="18" charset="0"/>
                <a:ea typeface="ＭＳ Ｐゴシック" charset="-128"/>
              </a:rPr>
              <a:t>However</a:t>
            </a:r>
            <a:r>
              <a:rPr lang="uk-UA" altLang="ja-JP" sz="1600" b="1">
                <a:solidFill>
                  <a:schemeClr val="folHlink"/>
                </a:solidFill>
                <a:latin typeface="Times New Roman" pitchFamily="18" charset="0"/>
              </a:rPr>
              <a:t>, </a:t>
            </a:r>
            <a:r>
              <a:rPr lang="en-US" altLang="ja-JP" sz="1600" b="1">
                <a:solidFill>
                  <a:schemeClr val="folHlink"/>
                </a:solidFill>
                <a:latin typeface="Times New Roman" pitchFamily="18" charset="0"/>
                <a:ea typeface="ＭＳ Ｐゴシック" charset="-128"/>
              </a:rPr>
              <a:t>it does not mean that aerosol release monitoring in</a:t>
            </a:r>
            <a:r>
              <a:rPr lang="uk-UA" altLang="ja-JP" sz="1600" b="1">
                <a:solidFill>
                  <a:schemeClr val="folHlink"/>
                </a:solidFill>
                <a:latin typeface="Times New Roman" pitchFamily="18" charset="0"/>
              </a:rPr>
              <a:t> “</a:t>
            </a:r>
            <a:r>
              <a:rPr lang="en-US" altLang="ja-JP" sz="1600" b="1">
                <a:solidFill>
                  <a:schemeClr val="folHlink"/>
                </a:solidFill>
                <a:latin typeface="Times New Roman" pitchFamily="18" charset="0"/>
                <a:ea typeface="ＭＳ Ｐゴシック" charset="-128"/>
              </a:rPr>
              <a:t>Shelter</a:t>
            </a:r>
            <a:r>
              <a:rPr lang="uk-UA" altLang="ja-JP" sz="1600" b="1">
                <a:solidFill>
                  <a:schemeClr val="folHlink"/>
                </a:solidFill>
                <a:latin typeface="Times New Roman" pitchFamily="18" charset="0"/>
              </a:rPr>
              <a:t>” </a:t>
            </a:r>
            <a:r>
              <a:rPr lang="en-US" altLang="ja-JP" sz="1600" b="1">
                <a:solidFill>
                  <a:schemeClr val="folHlink"/>
                </a:solidFill>
                <a:latin typeface="Times New Roman" pitchFamily="18" charset="0"/>
                <a:ea typeface="ＭＳ Ｐゴシック" charset="-128"/>
              </a:rPr>
              <a:t>object shall be terminated</a:t>
            </a:r>
            <a:r>
              <a:rPr lang="uk-UA" altLang="ja-JP" sz="1600" b="1">
                <a:solidFill>
                  <a:schemeClr val="folHlink"/>
                </a:solidFill>
                <a:latin typeface="Times New Roman" pitchFamily="18" charset="0"/>
              </a:rPr>
              <a:t>, </a:t>
            </a:r>
            <a:r>
              <a:rPr lang="en-US" altLang="ja-JP" sz="1600" b="1">
                <a:solidFill>
                  <a:schemeClr val="folHlink"/>
                </a:solidFill>
                <a:latin typeface="Times New Roman" pitchFamily="18" charset="0"/>
                <a:ea typeface="ＭＳ Ｐゴシック" charset="-128"/>
              </a:rPr>
              <a:t>since the start of LFCM degradation process will provoke an increase in release activity</a:t>
            </a:r>
            <a:r>
              <a:rPr lang="uk-UA" altLang="ja-JP" sz="1600" b="1">
                <a:solidFill>
                  <a:schemeClr val="folHlink"/>
                </a:solidFill>
                <a:latin typeface="Times New Roman" pitchFamily="18" charset="0"/>
              </a:rPr>
              <a:t>, </a:t>
            </a:r>
            <a:r>
              <a:rPr lang="en-US" altLang="ja-JP" sz="1600" b="1">
                <a:solidFill>
                  <a:schemeClr val="folHlink"/>
                </a:solidFill>
                <a:latin typeface="Times New Roman" pitchFamily="18" charset="0"/>
                <a:ea typeface="ＭＳ Ｐゴシック" charset="-128"/>
              </a:rPr>
              <a:t>that in its turn will demand taking of appropriate measures </a:t>
            </a:r>
            <a:endParaRPr lang="ru-RU" sz="1600" b="1">
              <a:solidFill>
                <a:schemeClr val="folHlink"/>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6CBF2095-BE08-4C9F-8FEE-26382B515341}" type="slidenum">
              <a:rPr lang="ru-RU"/>
              <a:pPr/>
              <a:t>23</a:t>
            </a:fld>
            <a:endParaRPr lang="ru-RU"/>
          </a:p>
        </p:txBody>
      </p:sp>
      <p:sp>
        <p:nvSpPr>
          <p:cNvPr id="1638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6390" name="Object 6"/>
          <p:cNvGraphicFramePr>
            <a:graphicFrameLocks noChangeAspect="1"/>
          </p:cNvGraphicFramePr>
          <p:nvPr>
            <p:ph idx="1"/>
          </p:nvPr>
        </p:nvGraphicFramePr>
        <p:xfrm>
          <a:off x="1547813" y="2365375"/>
          <a:ext cx="5740400" cy="4422775"/>
        </p:xfrm>
        <a:graphic>
          <a:graphicData uri="http://schemas.openxmlformats.org/presentationml/2006/ole">
            <mc:AlternateContent xmlns:mc="http://schemas.openxmlformats.org/markup-compatibility/2006">
              <mc:Choice xmlns:v="urn:schemas-microsoft-com:vml" Requires="v">
                <p:oleObj spid="_x0000_s16395" name="Диаграмма" r:id="rId3" imgW="4438517" imgH="3419379" progId="Excel.Chart.8">
                  <p:embed/>
                </p:oleObj>
              </mc:Choice>
              <mc:Fallback>
                <p:oleObj name="Диаграмма" r:id="rId3" imgW="4438517" imgH="3419379"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365375"/>
                        <a:ext cx="57404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2" name="Rectangle 8"/>
          <p:cNvSpPr>
            <a:spLocks noChangeArrowheads="1"/>
          </p:cNvSpPr>
          <p:nvPr/>
        </p:nvSpPr>
        <p:spPr bwMode="auto">
          <a:xfrm>
            <a:off x="1403350" y="1050925"/>
            <a:ext cx="6985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ja-JP" sz="1700">
                <a:ea typeface="ＭＳ Ｐゴシック" charset="-128"/>
              </a:rPr>
              <a:t>Dynamics of radioaerosol releases via</a:t>
            </a:r>
            <a:r>
              <a:rPr lang="uk-UA" altLang="ja-JP" sz="1700"/>
              <a:t> “</a:t>
            </a:r>
            <a:r>
              <a:rPr lang="en-US" altLang="ja-JP" sz="1700">
                <a:ea typeface="ＭＳ Ｐゴシック" charset="-128"/>
              </a:rPr>
              <a:t>Shelter</a:t>
            </a:r>
            <a:r>
              <a:rPr lang="uk-UA" altLang="ja-JP" sz="1700"/>
              <a:t>” </a:t>
            </a:r>
            <a:r>
              <a:rPr lang="en-US" altLang="ja-JP" sz="1700">
                <a:ea typeface="ＭＳ Ｐゴシック" charset="-128"/>
              </a:rPr>
              <a:t>object roofing cracks</a:t>
            </a:r>
            <a:r>
              <a:rPr lang="uk-UA" altLang="ja-JP" sz="1700"/>
              <a:t> </a:t>
            </a:r>
            <a:endParaRPr lang="ru-RU" sz="1700"/>
          </a:p>
        </p:txBody>
      </p:sp>
      <p:sp>
        <p:nvSpPr>
          <p:cNvPr id="16393" name="Text Box 9"/>
          <p:cNvSpPr txBox="1">
            <a:spLocks noChangeArrowheads="1"/>
          </p:cNvSpPr>
          <p:nvPr/>
        </p:nvSpPr>
        <p:spPr bwMode="auto">
          <a:xfrm>
            <a:off x="1979613" y="2420938"/>
            <a:ext cx="792162" cy="274637"/>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MBq/m</a:t>
            </a:r>
            <a:r>
              <a:rPr lang="en-US" sz="1200" baseline="30000"/>
              <a:t>3</a:t>
            </a:r>
            <a:endParaRPr lang="ru-RU" sz="1200" baseline="30000"/>
          </a:p>
        </p:txBody>
      </p:sp>
      <p:sp>
        <p:nvSpPr>
          <p:cNvPr id="16394" name="Text Box 10"/>
          <p:cNvSpPr txBox="1">
            <a:spLocks noChangeArrowheads="1"/>
          </p:cNvSpPr>
          <p:nvPr/>
        </p:nvSpPr>
        <p:spPr bwMode="auto">
          <a:xfrm>
            <a:off x="6227763" y="6308725"/>
            <a:ext cx="792162" cy="3048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years</a:t>
            </a: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7AB6D3D-210D-442B-A3A3-897FA0BA86C7}" type="slidenum">
              <a:rPr lang="ru-RU"/>
              <a:pPr/>
              <a:t>24</a:t>
            </a:fld>
            <a:endParaRPr lang="ru-RU"/>
          </a:p>
        </p:txBody>
      </p:sp>
      <p:sp>
        <p:nvSpPr>
          <p:cNvPr id="67588" name="Rectangle 4"/>
          <p:cNvSpPr>
            <a:spLocks noChangeArrowheads="1"/>
          </p:cNvSpPr>
          <p:nvPr/>
        </p:nvSpPr>
        <p:spPr bwMode="auto">
          <a:xfrm>
            <a:off x="5221288" y="2892425"/>
            <a:ext cx="3527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Collapse of</a:t>
            </a:r>
            <a:r>
              <a:rPr lang="ru-RU" sz="2000"/>
              <a:t> «Shelter» object</a:t>
            </a:r>
            <a:r>
              <a:rPr lang="ru-RU"/>
              <a:t> </a:t>
            </a:r>
            <a:r>
              <a:rPr lang="en-US" sz="2000"/>
              <a:t>building</a:t>
            </a:r>
            <a:r>
              <a:rPr lang="ru-RU" sz="2000"/>
              <a:t> </a:t>
            </a:r>
            <a:r>
              <a:rPr lang="en-US" sz="2000"/>
              <a:t>structures</a:t>
            </a:r>
            <a:r>
              <a:rPr lang="ru-RU" sz="2000"/>
              <a:t> </a:t>
            </a:r>
            <a:r>
              <a:rPr lang="en-US" sz="2000"/>
              <a:t>and their </a:t>
            </a:r>
            <a:r>
              <a:rPr lang="ru-RU" sz="2000"/>
              <a:t> </a:t>
            </a:r>
            <a:r>
              <a:rPr lang="en-US" sz="2000"/>
              <a:t>potential probability</a:t>
            </a:r>
            <a:r>
              <a:rPr lang="ru-RU" sz="2000"/>
              <a:t> </a:t>
            </a:r>
          </a:p>
        </p:txBody>
      </p:sp>
      <p:pic>
        <p:nvPicPr>
          <p:cNvPr id="67591" name="Picture 7" descr="KR_EX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2276475"/>
            <a:ext cx="4897438" cy="391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7DD4C2F3-F8DD-450F-B705-35CA8532E434}" type="slidenum">
              <a:rPr lang="ru-RU"/>
              <a:pPr/>
              <a:t>25</a:t>
            </a:fld>
            <a:endParaRPr lang="ru-RU"/>
          </a:p>
        </p:txBody>
      </p:sp>
      <p:sp>
        <p:nvSpPr>
          <p:cNvPr id="17411" name="Rectangle 3"/>
          <p:cNvSpPr>
            <a:spLocks noGrp="1" noChangeArrowheads="1"/>
          </p:cNvSpPr>
          <p:nvPr>
            <p:ph type="body" idx="1"/>
          </p:nvPr>
        </p:nvSpPr>
        <p:spPr>
          <a:xfrm>
            <a:off x="539750" y="2492375"/>
            <a:ext cx="8199438" cy="2592388"/>
          </a:xfrm>
        </p:spPr>
        <p:txBody>
          <a:bodyPr/>
          <a:lstStyle/>
          <a:p>
            <a:pPr marL="0" indent="0" algn="just">
              <a:lnSpc>
                <a:spcPct val="80000"/>
              </a:lnSpc>
            </a:pPr>
            <a:r>
              <a:rPr lang="en-US" sz="1600" b="1">
                <a:solidFill>
                  <a:schemeClr val="folHlink"/>
                </a:solidFill>
                <a:latin typeface="Times New Roman" pitchFamily="18" charset="0"/>
              </a:rPr>
              <a:t> </a:t>
            </a:r>
            <a:r>
              <a:rPr lang="en-US" sz="1700" b="1">
                <a:solidFill>
                  <a:schemeClr val="folHlink"/>
                </a:solidFill>
                <a:latin typeface="Times New Roman" pitchFamily="18" charset="0"/>
              </a:rPr>
              <a:t>Mass media often inform that guaranteed lifetime</a:t>
            </a:r>
            <a:r>
              <a:rPr lang="ru-RU" sz="1700" b="1">
                <a:solidFill>
                  <a:schemeClr val="folHlink"/>
                </a:solidFill>
                <a:latin typeface="Times New Roman" pitchFamily="18" charset="0"/>
              </a:rPr>
              <a:t> </a:t>
            </a:r>
            <a:r>
              <a:rPr lang="en-US" sz="1700" b="1">
                <a:solidFill>
                  <a:schemeClr val="folHlink"/>
                </a:solidFill>
                <a:latin typeface="Times New Roman" pitchFamily="18" charset="0"/>
              </a:rPr>
              <a:t>of </a:t>
            </a:r>
            <a:r>
              <a:rPr lang="ru-RU" sz="1700" b="1">
                <a:solidFill>
                  <a:schemeClr val="folHlink"/>
                </a:solidFill>
                <a:latin typeface="Times New Roman" pitchFamily="18" charset="0"/>
              </a:rPr>
              <a:t>«Shelter» object </a:t>
            </a:r>
            <a:r>
              <a:rPr lang="en-US" sz="1700" b="1">
                <a:solidFill>
                  <a:schemeClr val="folHlink"/>
                </a:solidFill>
                <a:latin typeface="Times New Roman" pitchFamily="18" charset="0"/>
              </a:rPr>
              <a:t>makes</a:t>
            </a:r>
            <a:r>
              <a:rPr lang="ru-RU" sz="1700" b="1">
                <a:solidFill>
                  <a:schemeClr val="folHlink"/>
                </a:solidFill>
                <a:latin typeface="Times New Roman" pitchFamily="18" charset="0"/>
              </a:rPr>
              <a:t> 30 </a:t>
            </a:r>
            <a:r>
              <a:rPr lang="en-US" sz="1700" b="1">
                <a:solidFill>
                  <a:schemeClr val="folHlink"/>
                </a:solidFill>
                <a:latin typeface="Times New Roman" pitchFamily="18" charset="0"/>
              </a:rPr>
              <a:t>years</a:t>
            </a:r>
            <a:r>
              <a:rPr lang="ru-RU" sz="1700" b="1">
                <a:solidFill>
                  <a:schemeClr val="folHlink"/>
                </a:solidFill>
                <a:latin typeface="Times New Roman" pitchFamily="18" charset="0"/>
              </a:rPr>
              <a:t>. </a:t>
            </a:r>
            <a:r>
              <a:rPr lang="en-US" sz="1700" b="1">
                <a:solidFill>
                  <a:schemeClr val="folHlink"/>
                </a:solidFill>
                <a:latin typeface="Times New Roman" pitchFamily="18" charset="0"/>
              </a:rPr>
              <a:t>However, this above solely refers to new metal structures applicable during erection</a:t>
            </a:r>
            <a:r>
              <a:rPr lang="ru-RU" sz="1700" b="1">
                <a:solidFill>
                  <a:schemeClr val="folHlink"/>
                </a:solidFill>
                <a:latin typeface="Times New Roman" pitchFamily="18" charset="0"/>
              </a:rPr>
              <a:t>. </a:t>
            </a:r>
            <a:r>
              <a:rPr lang="en-US" sz="1700" b="1">
                <a:solidFill>
                  <a:schemeClr val="folHlink"/>
                </a:solidFill>
                <a:latin typeface="Times New Roman" pitchFamily="18" charset="0"/>
              </a:rPr>
              <a:t>If to take into account that they were erected on ruined</a:t>
            </a:r>
            <a:r>
              <a:rPr lang="ru-RU" sz="1700" b="1">
                <a:solidFill>
                  <a:schemeClr val="folHlink"/>
                </a:solidFill>
                <a:latin typeface="Times New Roman" pitchFamily="18" charset="0"/>
              </a:rPr>
              <a:t> </a:t>
            </a:r>
            <a:r>
              <a:rPr lang="en-US" sz="1700" b="1">
                <a:solidFill>
                  <a:schemeClr val="folHlink"/>
                </a:solidFill>
                <a:latin typeface="Times New Roman" pitchFamily="18" charset="0"/>
              </a:rPr>
              <a:t>foundations with runaway from legislative requirements</a:t>
            </a:r>
            <a:r>
              <a:rPr lang="ru-RU" sz="1700" b="1">
                <a:solidFill>
                  <a:schemeClr val="folHlink"/>
                </a:solidFill>
                <a:latin typeface="Times New Roman" pitchFamily="18" charset="0"/>
              </a:rPr>
              <a:t>, «Shelter» object</a:t>
            </a:r>
            <a:r>
              <a:rPr lang="en-US" sz="1700" b="1">
                <a:solidFill>
                  <a:schemeClr val="folHlink"/>
                </a:solidFill>
                <a:latin typeface="Times New Roman" pitchFamily="18" charset="0"/>
              </a:rPr>
              <a:t>, therefore,</a:t>
            </a:r>
            <a:r>
              <a:rPr lang="ru-RU" sz="1700" b="1">
                <a:solidFill>
                  <a:schemeClr val="folHlink"/>
                </a:solidFill>
                <a:latin typeface="Times New Roman" pitchFamily="18" charset="0"/>
              </a:rPr>
              <a:t> </a:t>
            </a:r>
            <a:r>
              <a:rPr lang="en-US" sz="1700" b="1">
                <a:solidFill>
                  <a:schemeClr val="folHlink"/>
                </a:solidFill>
                <a:latin typeface="Times New Roman" pitchFamily="18" charset="0"/>
              </a:rPr>
              <a:t>built in 1986 has undefined lifetime</a:t>
            </a:r>
            <a:r>
              <a:rPr lang="ru-RU" sz="1700" b="1">
                <a:solidFill>
                  <a:schemeClr val="folHlink"/>
                </a:solidFill>
                <a:latin typeface="Times New Roman" pitchFamily="18" charset="0"/>
              </a:rPr>
              <a:t>.</a:t>
            </a:r>
          </a:p>
          <a:p>
            <a:pPr marL="0" indent="0" algn="just">
              <a:lnSpc>
                <a:spcPct val="80000"/>
              </a:lnSpc>
              <a:buFont typeface="Wingdings" pitchFamily="2" charset="2"/>
              <a:buNone/>
            </a:pPr>
            <a:endParaRPr lang="ru-RU" sz="1700" b="1">
              <a:solidFill>
                <a:schemeClr val="folHlink"/>
              </a:solidFill>
              <a:latin typeface="Times New Roman" pitchFamily="18" charset="0"/>
            </a:endParaRPr>
          </a:p>
          <a:p>
            <a:pPr marL="0" indent="0">
              <a:lnSpc>
                <a:spcPct val="80000"/>
              </a:lnSpc>
              <a:buFont typeface="Wingdings" pitchFamily="2" charset="2"/>
              <a:buNone/>
            </a:pPr>
            <a:r>
              <a:rPr lang="en-US" sz="1700" b="1">
                <a:solidFill>
                  <a:srgbClr val="990000"/>
                </a:solidFill>
                <a:latin typeface="Times New Roman" pitchFamily="18" charset="0"/>
              </a:rPr>
              <a:t>That is why the risks pertaining to destruction of </a:t>
            </a:r>
            <a:r>
              <a:rPr lang="ru-RU" sz="1700" b="1">
                <a:solidFill>
                  <a:srgbClr val="990000"/>
                </a:solidFill>
                <a:latin typeface="Times New Roman" pitchFamily="18" charset="0"/>
              </a:rPr>
              <a:t>«Shelter» object </a:t>
            </a:r>
            <a:r>
              <a:rPr lang="en-US" sz="1700" b="1">
                <a:solidFill>
                  <a:srgbClr val="990000"/>
                </a:solidFill>
                <a:latin typeface="Times New Roman" pitchFamily="18" charset="0"/>
              </a:rPr>
              <a:t>building structures are high enough, even the nearest future is taken</a:t>
            </a:r>
            <a:r>
              <a:rPr lang="ru-RU" sz="1700" b="1">
                <a:solidFill>
                  <a:srgbClr val="990000"/>
                </a:solidFill>
                <a:latin typeface="Times New Roman" pitchFamily="18"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E90578C9-8737-4152-B447-B4308381B77B}" type="slidenum">
              <a:rPr lang="ru-RU"/>
              <a:pPr/>
              <a:t>26</a:t>
            </a:fld>
            <a:endParaRPr lang="ru-RU"/>
          </a:p>
        </p:txBody>
      </p:sp>
      <p:sp>
        <p:nvSpPr>
          <p:cNvPr id="80900" name="Rectangle 4"/>
          <p:cNvSpPr>
            <a:spLocks noChangeArrowheads="1"/>
          </p:cNvSpPr>
          <p:nvPr/>
        </p:nvSpPr>
        <p:spPr bwMode="auto">
          <a:xfrm>
            <a:off x="395288" y="2205038"/>
            <a:ext cx="8351837"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altLang="ja-JP" sz="1700">
                <a:solidFill>
                  <a:schemeClr val="tx2"/>
                </a:solidFill>
                <a:ea typeface="ＭＳ Ｐゴシック" charset="-128"/>
              </a:rPr>
              <a:t>First of all, it is associated with conditions of western fragment of «Shelter” object, </a:t>
            </a:r>
            <a:r>
              <a:rPr lang="en-US" altLang="ja-JP" sz="1700">
                <a:solidFill>
                  <a:schemeClr val="tx2"/>
                </a:solidFill>
                <a:ea typeface="ＭＳ Ｐゴシック" charset="-128"/>
              </a:rPr>
              <a:t>which was seriously damaged and is in unstable state</a:t>
            </a:r>
            <a:r>
              <a:rPr lang="ru-RU" sz="1700">
                <a:solidFill>
                  <a:schemeClr val="tx2"/>
                </a:solidFill>
              </a:rPr>
              <a:t>. </a:t>
            </a:r>
            <a:r>
              <a:rPr lang="en-US" altLang="ja-JP" sz="1700">
                <a:solidFill>
                  <a:schemeClr val="tx2"/>
                </a:solidFill>
                <a:ea typeface="ＭＳ Ｐゴシック" charset="-128"/>
              </a:rPr>
              <a:t>Potential destruction of this fragment will bring to collapse of heavy tube sheeting</a:t>
            </a:r>
            <a:r>
              <a:rPr lang="uk-UA" altLang="ja-JP" sz="1700">
                <a:solidFill>
                  <a:schemeClr val="tx2"/>
                </a:solidFill>
              </a:rPr>
              <a:t>. </a:t>
            </a:r>
            <a:r>
              <a:rPr lang="en-US" altLang="ja-JP" sz="1700">
                <a:solidFill>
                  <a:schemeClr val="tx2"/>
                </a:solidFill>
                <a:ea typeface="ＭＳ Ｐゴシック" charset="-128"/>
              </a:rPr>
              <a:t>Its falling on CH obstructions can provoke FCM drift</a:t>
            </a:r>
            <a:r>
              <a:rPr lang="uk-UA" altLang="ja-JP" sz="1700">
                <a:solidFill>
                  <a:schemeClr val="tx2"/>
                </a:solidFill>
              </a:rPr>
              <a:t>, </a:t>
            </a:r>
            <a:r>
              <a:rPr lang="en-US" altLang="ja-JP" sz="1700">
                <a:solidFill>
                  <a:schemeClr val="tx2"/>
                </a:solidFill>
                <a:ea typeface="ＭＳ Ｐゴシック" charset="-128"/>
              </a:rPr>
              <a:t>change in its geometry</a:t>
            </a:r>
            <a:r>
              <a:rPr lang="uk-UA" altLang="ja-JP" sz="1700">
                <a:solidFill>
                  <a:schemeClr val="tx2"/>
                </a:solidFill>
              </a:rPr>
              <a:t>, </a:t>
            </a:r>
            <a:r>
              <a:rPr lang="en-US" altLang="ja-JP" sz="1700">
                <a:solidFill>
                  <a:schemeClr val="tx2"/>
                </a:solidFill>
                <a:ea typeface="ＭＳ Ｐゴシック" charset="-128"/>
              </a:rPr>
              <a:t>and as a consequence</a:t>
            </a:r>
            <a:r>
              <a:rPr lang="uk-UA" altLang="ja-JP" sz="1700">
                <a:solidFill>
                  <a:schemeClr val="tx2"/>
                </a:solidFill>
              </a:rPr>
              <a:t>, </a:t>
            </a:r>
            <a:r>
              <a:rPr lang="en-US" altLang="ja-JP" sz="1700">
                <a:solidFill>
                  <a:schemeClr val="tx2"/>
                </a:solidFill>
                <a:ea typeface="ＭＳ Ｐゴシック" charset="-128"/>
              </a:rPr>
              <a:t>probability of nuclear incident is not ruled out</a:t>
            </a:r>
            <a:r>
              <a:rPr lang="uk-UA" altLang="ja-JP" sz="1700">
                <a:solidFill>
                  <a:schemeClr val="tx2"/>
                </a:solidFill>
              </a:rPr>
              <a:t>, </a:t>
            </a:r>
            <a:r>
              <a:rPr lang="en-US" altLang="ja-JP" sz="1700">
                <a:solidFill>
                  <a:schemeClr val="tx2"/>
                </a:solidFill>
                <a:ea typeface="ＭＳ Ｐゴシック" charset="-128"/>
              </a:rPr>
              <a:t>especially when water is penetrated in that place</a:t>
            </a:r>
            <a:r>
              <a:rPr lang="uk-UA" altLang="ja-JP" sz="1700">
                <a:solidFill>
                  <a:schemeClr val="tx2"/>
                </a:solidFill>
              </a:rPr>
              <a:t> </a:t>
            </a:r>
            <a:r>
              <a:rPr lang="ru-RU" sz="1700">
                <a:solidFill>
                  <a:schemeClr val="tx2"/>
                </a:solidFill>
              </a:rPr>
              <a:t>.</a:t>
            </a:r>
          </a:p>
          <a:p>
            <a:pPr algn="just"/>
            <a:endParaRPr lang="en-US" altLang="ja-JP" sz="1700">
              <a:solidFill>
                <a:schemeClr val="tx2"/>
              </a:solidFill>
              <a:ea typeface="ＭＳ Ｐゴシック" charset="-128"/>
            </a:endParaRPr>
          </a:p>
          <a:p>
            <a:pPr algn="just"/>
            <a:r>
              <a:rPr lang="en-US" altLang="ja-JP" sz="1700">
                <a:solidFill>
                  <a:schemeClr val="tx2"/>
                </a:solidFill>
                <a:ea typeface="ＭＳ Ｐゴシック" charset="-128"/>
              </a:rPr>
              <a:t>Considering radioactive dust amount located on breach surface inside</a:t>
            </a:r>
            <a:r>
              <a:rPr lang="uk-UA" altLang="ja-JP" sz="1700">
                <a:solidFill>
                  <a:schemeClr val="tx2"/>
                </a:solidFill>
              </a:rPr>
              <a:t> “</a:t>
            </a:r>
            <a:r>
              <a:rPr lang="en-US" altLang="ja-JP" sz="1700">
                <a:solidFill>
                  <a:schemeClr val="tx2"/>
                </a:solidFill>
                <a:ea typeface="ＭＳ Ｐゴシック" charset="-128"/>
              </a:rPr>
              <a:t>Shelter</a:t>
            </a:r>
            <a:r>
              <a:rPr lang="uk-UA" altLang="ja-JP" sz="1700">
                <a:solidFill>
                  <a:schemeClr val="tx2"/>
                </a:solidFill>
              </a:rPr>
              <a:t>” </a:t>
            </a:r>
            <a:r>
              <a:rPr lang="en-US" altLang="ja-JP" sz="1700">
                <a:solidFill>
                  <a:schemeClr val="tx2"/>
                </a:solidFill>
                <a:ea typeface="ＭＳ Ｐゴシック" charset="-128"/>
              </a:rPr>
              <a:t>object</a:t>
            </a:r>
            <a:r>
              <a:rPr lang="uk-UA" altLang="ja-JP" sz="1700">
                <a:solidFill>
                  <a:schemeClr val="tx2"/>
                </a:solidFill>
              </a:rPr>
              <a:t>, </a:t>
            </a:r>
            <a:r>
              <a:rPr lang="en-US" altLang="ja-JP" sz="1700">
                <a:solidFill>
                  <a:schemeClr val="tx2"/>
                </a:solidFill>
                <a:ea typeface="ＭＳ Ｐゴシック" charset="-128"/>
              </a:rPr>
              <a:t>summary activity of salvo release</a:t>
            </a:r>
            <a:r>
              <a:rPr lang="uk-UA" altLang="ja-JP" sz="1700">
                <a:solidFill>
                  <a:schemeClr val="tx2"/>
                </a:solidFill>
              </a:rPr>
              <a:t>, </a:t>
            </a:r>
            <a:r>
              <a:rPr lang="en-US" altLang="ja-JP" sz="1700">
                <a:solidFill>
                  <a:schemeClr val="tx2"/>
                </a:solidFill>
                <a:ea typeface="ＭＳ Ｐゴシック" charset="-128"/>
              </a:rPr>
              <a:t>under adverse conditions</a:t>
            </a:r>
            <a:r>
              <a:rPr lang="uk-UA" altLang="ja-JP" sz="1700">
                <a:solidFill>
                  <a:schemeClr val="tx2"/>
                </a:solidFill>
              </a:rPr>
              <a:t>, </a:t>
            </a:r>
            <a:r>
              <a:rPr lang="en-US" altLang="ja-JP" sz="1700">
                <a:solidFill>
                  <a:schemeClr val="tx2"/>
                </a:solidFill>
                <a:ea typeface="ＭＳ Ｐゴシック" charset="-128"/>
              </a:rPr>
              <a:t>will</a:t>
            </a:r>
            <a:r>
              <a:rPr lang="uk-UA" altLang="ja-JP" sz="1700">
                <a:solidFill>
                  <a:schemeClr val="tx2"/>
                </a:solidFill>
              </a:rPr>
              <a:t> 150 </a:t>
            </a:r>
            <a:r>
              <a:rPr lang="en-US" altLang="ja-JP" sz="1700">
                <a:solidFill>
                  <a:schemeClr val="tx2"/>
                </a:solidFill>
                <a:ea typeface="ＭＳ Ｐゴシック" charset="-128"/>
              </a:rPr>
              <a:t>thousand times exceed regulated daily release from “Shelter” object under normal operation</a:t>
            </a:r>
            <a:r>
              <a:rPr lang="uk-UA" altLang="ja-JP" sz="1700">
                <a:solidFill>
                  <a:schemeClr val="tx2"/>
                </a:solidFill>
              </a:rPr>
              <a:t> </a:t>
            </a:r>
            <a:r>
              <a:rPr lang="ru-RU" sz="1700">
                <a:solidFill>
                  <a:schemeClr val="tx2"/>
                </a:solidFill>
              </a:rPr>
              <a:t>. </a:t>
            </a:r>
            <a:endParaRPr lang="en-US" sz="1700">
              <a:solidFill>
                <a:schemeClr val="tx2"/>
              </a:solidFill>
            </a:endParaRPr>
          </a:p>
          <a:p>
            <a:pPr algn="just"/>
            <a:endParaRPr lang="ru-RU" sz="1700">
              <a:solidFill>
                <a:schemeClr val="tx2"/>
              </a:solidFill>
            </a:endParaRPr>
          </a:p>
          <a:p>
            <a:pPr algn="just"/>
            <a:r>
              <a:rPr lang="en-US" altLang="ja-JP" sz="1700">
                <a:solidFill>
                  <a:schemeClr val="tx2"/>
                </a:solidFill>
                <a:ea typeface="ＭＳ Ｐゴシック" charset="-128"/>
              </a:rPr>
              <a:t>Besides</a:t>
            </a:r>
            <a:r>
              <a:rPr lang="uk-UA" altLang="ja-JP" sz="1700">
                <a:solidFill>
                  <a:schemeClr val="tx2"/>
                </a:solidFill>
              </a:rPr>
              <a:t>, </a:t>
            </a:r>
            <a:r>
              <a:rPr lang="en-US" altLang="ja-JP" sz="1700">
                <a:solidFill>
                  <a:schemeClr val="tx2"/>
                </a:solidFill>
                <a:ea typeface="ＭＳ Ｐゴシック" charset="-128"/>
              </a:rPr>
              <a:t>the main impact factor will be inhalation intake of </a:t>
            </a:r>
            <a:r>
              <a:rPr lang="uk-UA" altLang="ja-JP" sz="1700">
                <a:solidFill>
                  <a:schemeClr val="tx2"/>
                </a:solidFill>
              </a:rPr>
              <a:t>radionuclide</a:t>
            </a:r>
            <a:r>
              <a:rPr lang="en-US" altLang="ja-JP" sz="1700">
                <a:solidFill>
                  <a:schemeClr val="tx2"/>
                </a:solidFill>
                <a:ea typeface="ＭＳ Ｐゴシック" charset="-128"/>
              </a:rPr>
              <a:t>s</a:t>
            </a:r>
            <a:r>
              <a:rPr lang="ru-RU" sz="1700">
                <a:solidFill>
                  <a:schemeClr val="tx2"/>
                </a:solidFill>
              </a:rPr>
              <a:t>. </a:t>
            </a:r>
            <a:r>
              <a:rPr lang="en-US" altLang="ja-JP" sz="1700">
                <a:solidFill>
                  <a:schemeClr val="tx2"/>
                </a:solidFill>
                <a:ea typeface="ＭＳ Ｐゴシック" charset="-128"/>
              </a:rPr>
              <a:t>To additional surface contamination from</a:t>
            </a:r>
            <a:r>
              <a:rPr lang="uk-UA" altLang="ja-JP" sz="1700">
                <a:solidFill>
                  <a:schemeClr val="tx2"/>
                </a:solidFill>
              </a:rPr>
              <a:t> 0,3 </a:t>
            </a:r>
            <a:r>
              <a:rPr lang="en-US" altLang="ja-JP" sz="1700">
                <a:solidFill>
                  <a:schemeClr val="tx2"/>
                </a:solidFill>
                <a:ea typeface="ＭＳ Ｐゴシック" charset="-128"/>
              </a:rPr>
              <a:t>to</a:t>
            </a:r>
            <a:r>
              <a:rPr lang="uk-UA" altLang="ja-JP" sz="1700">
                <a:solidFill>
                  <a:schemeClr val="tx2"/>
                </a:solidFill>
              </a:rPr>
              <a:t> 4 </a:t>
            </a:r>
            <a:r>
              <a:rPr lang="en-US" altLang="ja-JP" sz="1700">
                <a:solidFill>
                  <a:schemeClr val="tx2"/>
                </a:solidFill>
                <a:ea typeface="ＭＳ Ｐゴシック" charset="-128"/>
              </a:rPr>
              <a:t>kBk</a:t>
            </a:r>
            <a:r>
              <a:rPr lang="uk-UA" altLang="ja-JP" sz="1700">
                <a:solidFill>
                  <a:schemeClr val="tx2"/>
                </a:solidFill>
              </a:rPr>
              <a:t>/</a:t>
            </a:r>
            <a:r>
              <a:rPr lang="en-US" altLang="ja-JP" sz="1700">
                <a:solidFill>
                  <a:schemeClr val="tx2"/>
                </a:solidFill>
                <a:ea typeface="ＭＳ Ｐゴシック" charset="-128"/>
              </a:rPr>
              <a:t>m</a:t>
            </a:r>
            <a:r>
              <a:rPr lang="uk-UA" altLang="ja-JP" sz="1700" baseline="30000">
                <a:solidFill>
                  <a:schemeClr val="tx2"/>
                </a:solidFill>
              </a:rPr>
              <a:t>2</a:t>
            </a:r>
            <a:r>
              <a:rPr lang="uk-UA" altLang="ja-JP" sz="1700">
                <a:solidFill>
                  <a:schemeClr val="tx2"/>
                </a:solidFill>
              </a:rPr>
              <a:t> </a:t>
            </a:r>
            <a:r>
              <a:rPr lang="en-US" altLang="ja-JP" sz="1700">
                <a:solidFill>
                  <a:schemeClr val="tx2"/>
                </a:solidFill>
                <a:ea typeface="ＭＳ Ｐゴシック" charset="-128"/>
              </a:rPr>
              <a:t>will subject territory of total area being more</a:t>
            </a:r>
            <a:r>
              <a:rPr lang="ru-RU" sz="1700">
                <a:solidFill>
                  <a:schemeClr val="tx2"/>
                </a:solidFill>
              </a:rPr>
              <a:t> 400 км</a:t>
            </a:r>
            <a:r>
              <a:rPr lang="ru-RU" sz="1700" baseline="30000">
                <a:solidFill>
                  <a:schemeClr val="tx2"/>
                </a:solidFill>
              </a:rPr>
              <a:t>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22C90E7A-753A-4527-AE65-AEC6A8461D06}" type="slidenum">
              <a:rPr lang="ru-RU"/>
              <a:pPr/>
              <a:t>27</a:t>
            </a:fld>
            <a:endParaRPr lang="ru-RU"/>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916113"/>
            <a:ext cx="4079875"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9" name="AutoShape 5"/>
          <p:cNvSpPr>
            <a:spLocks/>
          </p:cNvSpPr>
          <p:nvPr/>
        </p:nvSpPr>
        <p:spPr bwMode="auto">
          <a:xfrm>
            <a:off x="6880225" y="3819525"/>
            <a:ext cx="2084388" cy="762000"/>
          </a:xfrm>
          <a:prstGeom prst="borderCallout1">
            <a:avLst>
              <a:gd name="adj1" fmla="val 15000"/>
              <a:gd name="adj2" fmla="val -3657"/>
              <a:gd name="adj3" fmla="val 168333"/>
              <a:gd name="adj4" fmla="val -62222"/>
            </a:avLst>
          </a:prstGeom>
          <a:solidFill>
            <a:srgbClr val="FFFF00"/>
          </a:solidFill>
          <a:ln w="9525">
            <a:solidFill>
              <a:schemeClr val="hlink"/>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solidFill>
                  <a:schemeClr val="tx2"/>
                </a:solidFill>
              </a:rPr>
              <a:t>Western fragment destructions</a:t>
            </a:r>
            <a:endParaRPr lang="ru-RU">
              <a:solidFill>
                <a:schemeClr val="tx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9679BE60-5395-4EBB-978D-2BB0B11CC31E}" type="slidenum">
              <a:rPr lang="ru-RU"/>
              <a:pPr/>
              <a:t>28</a:t>
            </a:fld>
            <a:endParaRPr lang="ru-RU"/>
          </a:p>
        </p:txBody>
      </p:sp>
      <p:sp>
        <p:nvSpPr>
          <p:cNvPr id="24578" name="Rectangle 2"/>
          <p:cNvSpPr>
            <a:spLocks noGrp="1" noChangeArrowheads="1"/>
          </p:cNvSpPr>
          <p:nvPr>
            <p:ph type="title"/>
          </p:nvPr>
        </p:nvSpPr>
        <p:spPr/>
        <p:txBody>
          <a:bodyPr/>
          <a:lstStyle/>
          <a:p>
            <a:r>
              <a:rPr lang="ru-RU"/>
              <a:t> </a:t>
            </a:r>
          </a:p>
        </p:txBody>
      </p:sp>
      <p:sp>
        <p:nvSpPr>
          <p:cNvPr id="24580" name="Rectangle 4"/>
          <p:cNvSpPr>
            <a:spLocks noChangeArrowheads="1"/>
          </p:cNvSpPr>
          <p:nvPr/>
        </p:nvSpPr>
        <p:spPr bwMode="auto">
          <a:xfrm>
            <a:off x="468313" y="3170238"/>
            <a:ext cx="8382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tabLst>
                <a:tab pos="457200" algn="l"/>
              </a:tabLst>
            </a:pPr>
            <a:r>
              <a:rPr lang="en-US" sz="1800"/>
              <a:t>To prevent in the future some adverse aftermath of probable collapse of </a:t>
            </a:r>
            <a:r>
              <a:rPr lang="ru-RU" sz="1800"/>
              <a:t>«Shelter»</a:t>
            </a:r>
            <a:r>
              <a:rPr lang="en-US" sz="1800"/>
              <a:t> </a:t>
            </a:r>
            <a:r>
              <a:rPr lang="ru-RU" sz="1800"/>
              <a:t>object</a:t>
            </a:r>
            <a:r>
              <a:rPr lang="en-US" sz="1800"/>
              <a:t> building structures, in</a:t>
            </a:r>
            <a:r>
              <a:rPr lang="ru-RU" sz="1800"/>
              <a:t> 2002 - 2003 </a:t>
            </a:r>
            <a:r>
              <a:rPr lang="en-US" sz="1800"/>
              <a:t>years</a:t>
            </a:r>
            <a:r>
              <a:rPr lang="ru-RU" sz="1800"/>
              <a:t> </a:t>
            </a:r>
            <a:r>
              <a:rPr lang="en-US" sz="1800"/>
              <a:t>consortium KSK,</a:t>
            </a:r>
            <a:r>
              <a:rPr lang="ru-RU" sz="1800"/>
              <a:t> </a:t>
            </a:r>
            <a:r>
              <a:rPr lang="en-US" sz="1800"/>
              <a:t>which integrated Ukrainian organizations such as Kyiv</a:t>
            </a:r>
            <a:r>
              <a:rPr lang="ru-RU" sz="1800"/>
              <a:t> </a:t>
            </a:r>
            <a:r>
              <a:rPr lang="en-US" sz="1800"/>
              <a:t>Institute</a:t>
            </a:r>
            <a:r>
              <a:rPr lang="ru-RU" sz="1800"/>
              <a:t> „</a:t>
            </a:r>
            <a:r>
              <a:rPr lang="en-US" sz="1800"/>
              <a:t>Energo</a:t>
            </a:r>
            <a:r>
              <a:rPr lang="ru-RU" sz="1800"/>
              <a:t>pro</a:t>
            </a:r>
            <a:r>
              <a:rPr lang="en-US" sz="1800"/>
              <a:t>yek</a:t>
            </a:r>
            <a:r>
              <a:rPr lang="ru-RU" sz="1800"/>
              <a:t>t”, </a:t>
            </a:r>
            <a:r>
              <a:rPr lang="en-US" sz="1800"/>
              <a:t>NIISK</a:t>
            </a:r>
            <a:r>
              <a:rPr lang="ru-RU" sz="1800"/>
              <a:t> </a:t>
            </a:r>
            <a:r>
              <a:rPr lang="en-US" sz="1800"/>
              <a:t>and our Institute</a:t>
            </a:r>
            <a:r>
              <a:rPr lang="ru-RU" sz="1800"/>
              <a:t>, </a:t>
            </a:r>
            <a:r>
              <a:rPr lang="en-US" sz="1800"/>
              <a:t>developed and coordinated with Ukraine’s regulating bodies a Work </a:t>
            </a:r>
            <a:r>
              <a:rPr lang="ru-RU" sz="1800"/>
              <a:t>project </a:t>
            </a:r>
            <a:r>
              <a:rPr lang="en-US" sz="1800"/>
              <a:t>providing implementation of </a:t>
            </a:r>
            <a:r>
              <a:rPr lang="ru-RU" sz="1800"/>
              <a:t>stabilization </a:t>
            </a:r>
            <a:r>
              <a:rPr lang="en-US" sz="1800"/>
              <a:t>measures</a:t>
            </a:r>
            <a:r>
              <a:rPr lang="ru-RU" sz="1800"/>
              <a:t>.</a:t>
            </a:r>
          </a:p>
          <a:p>
            <a:pPr algn="just">
              <a:tabLst>
                <a:tab pos="457200" algn="l"/>
              </a:tabLst>
            </a:pPr>
            <a:r>
              <a:rPr lang="uk-UA" sz="1800"/>
              <a:t> </a:t>
            </a:r>
            <a:endParaRPr lang="ru-RU"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5"/>
          <p:cNvSpPr>
            <a:spLocks noGrp="1"/>
          </p:cNvSpPr>
          <p:nvPr>
            <p:ph type="sldNum" sz="quarter" idx="12"/>
          </p:nvPr>
        </p:nvSpPr>
        <p:spPr/>
        <p:txBody>
          <a:bodyPr/>
          <a:lstStyle/>
          <a:p>
            <a:fld id="{ED96DAC6-DC24-45A0-9F77-242C75A1596C}" type="slidenum">
              <a:rPr lang="ru-RU"/>
              <a:pPr/>
              <a:t>29</a:t>
            </a:fld>
            <a:endParaRPr lang="ru-RU"/>
          </a:p>
        </p:txBody>
      </p:sp>
      <p:sp>
        <p:nvSpPr>
          <p:cNvPr id="83972" name="Rectangle 4"/>
          <p:cNvSpPr>
            <a:spLocks noChangeArrowheads="1"/>
          </p:cNvSpPr>
          <p:nvPr/>
        </p:nvSpPr>
        <p:spPr bwMode="auto">
          <a:xfrm>
            <a:off x="1547813" y="6394450"/>
            <a:ext cx="4752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Clip</a:t>
            </a:r>
            <a:r>
              <a:rPr lang="uk-UA" sz="1200"/>
              <a:t> 06-stabilization</a:t>
            </a:r>
            <a:endParaRPr lang="ru-RU" sz="1200"/>
          </a:p>
        </p:txBody>
      </p:sp>
      <p:sp>
        <p:nvSpPr>
          <p:cNvPr id="83973" name="Rectangle 5"/>
          <p:cNvSpPr>
            <a:spLocks noChangeArrowheads="1"/>
          </p:cNvSpPr>
          <p:nvPr/>
        </p:nvSpPr>
        <p:spPr bwMode="auto">
          <a:xfrm>
            <a:off x="755650" y="1989138"/>
            <a:ext cx="7921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sz="1600">
                <a:solidFill>
                  <a:schemeClr val="tx2"/>
                </a:solidFill>
              </a:rPr>
              <a:t>1. </a:t>
            </a:r>
            <a:r>
              <a:rPr lang="en-US" sz="1600">
                <a:solidFill>
                  <a:schemeClr val="tx2"/>
                </a:solidFill>
              </a:rPr>
              <a:t>First of all,</a:t>
            </a:r>
            <a:r>
              <a:rPr lang="ru-RU" sz="1600">
                <a:solidFill>
                  <a:schemeClr val="tx2"/>
                </a:solidFill>
              </a:rPr>
              <a:t> </a:t>
            </a:r>
            <a:r>
              <a:rPr lang="en-US" sz="1600">
                <a:solidFill>
                  <a:schemeClr val="tx2"/>
                </a:solidFill>
              </a:rPr>
              <a:t>western fragment </a:t>
            </a:r>
            <a:r>
              <a:rPr lang="ru-RU" sz="1600">
                <a:solidFill>
                  <a:schemeClr val="tx2"/>
                </a:solidFill>
              </a:rPr>
              <a:t>stabilization</a:t>
            </a:r>
          </a:p>
        </p:txBody>
      </p:sp>
      <p:sp>
        <p:nvSpPr>
          <p:cNvPr id="83974" name="Rectangle 6"/>
          <p:cNvSpPr>
            <a:spLocks noChangeArrowheads="1"/>
          </p:cNvSpPr>
          <p:nvPr/>
        </p:nvSpPr>
        <p:spPr bwMode="auto">
          <a:xfrm>
            <a:off x="1619250" y="1274763"/>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t>That</a:t>
            </a:r>
            <a:r>
              <a:rPr lang="ru-RU" sz="1800"/>
              <a:t> project </a:t>
            </a:r>
            <a:r>
              <a:rPr lang="en-US" sz="1800"/>
              <a:t>assumed</a:t>
            </a:r>
            <a:r>
              <a:rPr lang="ru-RU" sz="1800"/>
              <a:t>:</a:t>
            </a:r>
          </a:p>
        </p:txBody>
      </p:sp>
      <p:pic>
        <p:nvPicPr>
          <p:cNvPr id="839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420938"/>
            <a:ext cx="381635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5850" y="2420938"/>
            <a:ext cx="3924300" cy="29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7" name="AutoShape 9"/>
          <p:cNvSpPr>
            <a:spLocks noChangeArrowheads="1"/>
          </p:cNvSpPr>
          <p:nvPr/>
        </p:nvSpPr>
        <p:spPr bwMode="auto">
          <a:xfrm>
            <a:off x="4140200" y="4437063"/>
            <a:ext cx="719138" cy="144462"/>
          </a:xfrm>
          <a:prstGeom prst="rightArrow">
            <a:avLst>
              <a:gd name="adj1" fmla="val 50000"/>
              <a:gd name="adj2" fmla="val 1244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978" name="Rectangle 10"/>
          <p:cNvSpPr>
            <a:spLocks noChangeArrowheads="1"/>
          </p:cNvSpPr>
          <p:nvPr/>
        </p:nvSpPr>
        <p:spPr bwMode="auto">
          <a:xfrm>
            <a:off x="468313" y="5589588"/>
            <a:ext cx="7921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600">
                <a:solidFill>
                  <a:schemeClr val="tx2"/>
                </a:solidFill>
              </a:rPr>
              <a:t>And strengthening of eastern and western supports</a:t>
            </a:r>
            <a:r>
              <a:rPr lang="ru-RU" sz="1600">
                <a:solidFill>
                  <a:schemeClr val="tx2"/>
                </a:solidFill>
              </a:rPr>
              <a:t> </a:t>
            </a:r>
            <a:r>
              <a:rPr lang="en-US" sz="1600">
                <a:solidFill>
                  <a:schemeClr val="tx2"/>
                </a:solidFill>
              </a:rPr>
              <a:t>of </a:t>
            </a:r>
            <a:r>
              <a:rPr lang="ru-RU" sz="1600">
                <a:solidFill>
                  <a:schemeClr val="tx2"/>
                </a:solidFill>
              </a:rPr>
              <a:t>«</a:t>
            </a:r>
            <a:r>
              <a:rPr lang="en-US" sz="1600">
                <a:solidFill>
                  <a:schemeClr val="tx2"/>
                </a:solidFill>
              </a:rPr>
              <a:t>Mammoth</a:t>
            </a:r>
            <a:r>
              <a:rPr lang="ru-RU" sz="1600">
                <a:solidFill>
                  <a:schemeClr val="tx2"/>
                </a:solidFill>
              </a:rPr>
              <a:t>»</a:t>
            </a:r>
            <a:r>
              <a:rPr lang="en-US" sz="1600">
                <a:solidFill>
                  <a:schemeClr val="tx2"/>
                </a:solidFill>
              </a:rPr>
              <a:t> beam</a:t>
            </a:r>
            <a:r>
              <a:rPr lang="ru-RU" sz="1600">
                <a:solidFill>
                  <a:schemeClr val="tx2"/>
                </a:solidFill>
              </a:rPr>
              <a:t>, </a:t>
            </a:r>
            <a:r>
              <a:rPr lang="en-US" sz="1600">
                <a:solidFill>
                  <a:schemeClr val="tx2"/>
                </a:solidFill>
              </a:rPr>
              <a:t>northern and southern shields</a:t>
            </a:r>
            <a:r>
              <a:rPr lang="ru-RU" sz="1600">
                <a:solidFill>
                  <a:schemeClr val="tx2"/>
                </a:solidFill>
              </a:rPr>
              <a:t>-</a:t>
            </a:r>
            <a:r>
              <a:rPr lang="en-US" sz="1600">
                <a:solidFill>
                  <a:schemeClr val="tx2"/>
                </a:solidFill>
              </a:rPr>
              <a:t>clubs</a:t>
            </a:r>
            <a:r>
              <a:rPr lang="ru-RU" sz="1600">
                <a:solidFill>
                  <a:schemeClr val="tx2"/>
                </a:solidFill>
              </a:rPr>
              <a:t>, </a:t>
            </a:r>
            <a:r>
              <a:rPr lang="en-US" sz="1600">
                <a:solidFill>
                  <a:schemeClr val="tx2"/>
                </a:solidFill>
              </a:rPr>
              <a:t>deaerating</a:t>
            </a:r>
            <a:r>
              <a:rPr lang="ru-RU" sz="1600">
                <a:solidFill>
                  <a:schemeClr val="tx2"/>
                </a:solidFill>
              </a:rPr>
              <a:t> </a:t>
            </a:r>
            <a:r>
              <a:rPr lang="en-US" sz="1600">
                <a:solidFill>
                  <a:schemeClr val="tx2"/>
                </a:solidFill>
              </a:rPr>
              <a:t>stack</a:t>
            </a:r>
            <a:r>
              <a:rPr lang="ru-RU" sz="1600">
                <a:solidFill>
                  <a:schemeClr val="tx2"/>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06E246D4-7652-4C5F-BF86-9CB8B8572E38}" type="slidenum">
              <a:rPr lang="ru-RU"/>
              <a:pPr/>
              <a:t>3</a:t>
            </a:fld>
            <a:endParaRPr lang="ru-RU"/>
          </a:p>
        </p:txBody>
      </p:sp>
      <p:pic>
        <p:nvPicPr>
          <p:cNvPr id="9114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846263"/>
            <a:ext cx="3611563"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1" name="Rectangle 5"/>
          <p:cNvSpPr>
            <a:spLocks noChangeArrowheads="1"/>
          </p:cNvSpPr>
          <p:nvPr/>
        </p:nvSpPr>
        <p:spPr bwMode="auto">
          <a:xfrm>
            <a:off x="3635375" y="3500438"/>
            <a:ext cx="5473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Irradiated</a:t>
            </a:r>
            <a:r>
              <a:rPr lang="ru-RU" sz="2000"/>
              <a:t> </a:t>
            </a:r>
            <a:r>
              <a:rPr lang="en-US" sz="2000"/>
              <a:t>nuclear</a:t>
            </a:r>
            <a:r>
              <a:rPr lang="ru-RU" sz="2000"/>
              <a:t> </a:t>
            </a:r>
            <a:r>
              <a:rPr lang="en-US" sz="2000"/>
              <a:t>fuel in ruined</a:t>
            </a:r>
            <a:r>
              <a:rPr lang="ru-RU" sz="2000"/>
              <a:t> </a:t>
            </a:r>
            <a:r>
              <a:rPr lang="en-US" sz="2000"/>
              <a:t>ChNPP Unit </a:t>
            </a:r>
            <a:r>
              <a:rPr lang="ru-RU" sz="2000"/>
              <a:t>4</a:t>
            </a:r>
          </a:p>
          <a:p>
            <a:r>
              <a:rPr lang="ru-RU" sz="2000"/>
              <a:t>(«</a:t>
            </a:r>
            <a:r>
              <a:rPr lang="en-US" sz="2000"/>
              <a:t>Shelter</a:t>
            </a:r>
            <a:r>
              <a:rPr lang="ru-RU" sz="2000"/>
              <a:t>»</a:t>
            </a:r>
            <a:r>
              <a:rPr lang="en-US" sz="2000"/>
              <a:t> object</a:t>
            </a:r>
            <a:r>
              <a:rPr lang="ru-RU" sz="200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5CD59DEA-C7D7-4EE7-9013-47599F9B3CEE}" type="slidenum">
              <a:rPr lang="ru-RU"/>
              <a:pPr/>
              <a:t>30</a:t>
            </a:fld>
            <a:endParaRPr lang="ru-RU"/>
          </a:p>
        </p:txBody>
      </p:sp>
      <p:sp>
        <p:nvSpPr>
          <p:cNvPr id="88067" name="Rectangle 3"/>
          <p:cNvSpPr>
            <a:spLocks noGrp="1" noChangeArrowheads="1"/>
          </p:cNvSpPr>
          <p:nvPr>
            <p:ph type="body" idx="1"/>
          </p:nvPr>
        </p:nvSpPr>
        <p:spPr>
          <a:xfrm>
            <a:off x="1116013" y="2743200"/>
            <a:ext cx="7772400" cy="1549400"/>
          </a:xfrm>
        </p:spPr>
        <p:txBody>
          <a:bodyPr/>
          <a:lstStyle/>
          <a:p>
            <a:pPr algn="just">
              <a:lnSpc>
                <a:spcPct val="80000"/>
              </a:lnSpc>
            </a:pPr>
            <a:r>
              <a:rPr lang="en-US" sz="2000" b="1">
                <a:solidFill>
                  <a:srgbClr val="990000"/>
                </a:solidFill>
                <a:latin typeface="Times New Roman" pitchFamily="18" charset="0"/>
              </a:rPr>
              <a:t>P</a:t>
            </a:r>
            <a:r>
              <a:rPr lang="ru-RU" sz="2000" b="1">
                <a:solidFill>
                  <a:srgbClr val="990000"/>
                </a:solidFill>
                <a:latin typeface="Times New Roman" pitchFamily="18" charset="0"/>
              </a:rPr>
              <a:t>roject </a:t>
            </a:r>
            <a:r>
              <a:rPr lang="en-US" sz="2000" b="1">
                <a:solidFill>
                  <a:srgbClr val="990000"/>
                </a:solidFill>
                <a:latin typeface="Times New Roman" pitchFamily="18" charset="0"/>
              </a:rPr>
              <a:t>was also realized by Ukrainian</a:t>
            </a:r>
            <a:r>
              <a:rPr lang="ru-RU" sz="2000" b="1">
                <a:solidFill>
                  <a:srgbClr val="990000"/>
                </a:solidFill>
                <a:latin typeface="Times New Roman" pitchFamily="18" charset="0"/>
              </a:rPr>
              <a:t> </a:t>
            </a:r>
            <a:r>
              <a:rPr lang="en-US" sz="2000" b="1">
                <a:solidFill>
                  <a:srgbClr val="990000"/>
                </a:solidFill>
                <a:latin typeface="Times New Roman" pitchFamily="18" charset="0"/>
              </a:rPr>
              <a:t>building</a:t>
            </a:r>
            <a:r>
              <a:rPr lang="ru-RU" sz="2000" b="1">
                <a:solidFill>
                  <a:srgbClr val="990000"/>
                </a:solidFill>
                <a:latin typeface="Times New Roman" pitchFamily="18" charset="0"/>
              </a:rPr>
              <a:t> </a:t>
            </a:r>
            <a:r>
              <a:rPr lang="en-US" sz="2000" b="1">
                <a:solidFill>
                  <a:srgbClr val="990000"/>
                </a:solidFill>
                <a:latin typeface="Times New Roman" pitchFamily="18" charset="0"/>
              </a:rPr>
              <a:t>organizations</a:t>
            </a:r>
            <a:r>
              <a:rPr lang="ru-RU" sz="2000" b="1">
                <a:solidFill>
                  <a:srgbClr val="990000"/>
                </a:solidFill>
                <a:latin typeface="Times New Roman" pitchFamily="18" charset="0"/>
              </a:rPr>
              <a:t> </a:t>
            </a:r>
            <a:r>
              <a:rPr lang="en-US" sz="2000" b="1">
                <a:solidFill>
                  <a:srgbClr val="990000"/>
                </a:solidFill>
                <a:latin typeface="Times New Roman" pitchFamily="18" charset="0"/>
              </a:rPr>
              <a:t>united in consortium</a:t>
            </a:r>
            <a:r>
              <a:rPr lang="ru-RU" sz="2000" b="1">
                <a:solidFill>
                  <a:srgbClr val="990000"/>
                </a:solidFill>
                <a:latin typeface="Times New Roman" pitchFamily="18" charset="0"/>
              </a:rPr>
              <a:t> „</a:t>
            </a:r>
            <a:r>
              <a:rPr lang="en-US" sz="2000" b="1">
                <a:solidFill>
                  <a:srgbClr val="990000"/>
                </a:solidFill>
                <a:latin typeface="Times New Roman" pitchFamily="18" charset="0"/>
              </a:rPr>
              <a:t>S</a:t>
            </a:r>
            <a:r>
              <a:rPr lang="ru-RU" sz="2000" b="1">
                <a:solidFill>
                  <a:srgbClr val="990000"/>
                </a:solidFill>
                <a:latin typeface="Times New Roman" pitchFamily="18" charset="0"/>
              </a:rPr>
              <a:t>tabilization”.</a:t>
            </a:r>
          </a:p>
          <a:p>
            <a:pPr algn="just">
              <a:lnSpc>
                <a:spcPct val="80000"/>
              </a:lnSpc>
              <a:buFont typeface="Wingdings" pitchFamily="2" charset="2"/>
              <a:buNone/>
            </a:pPr>
            <a:endParaRPr lang="ru-RU" sz="2000" b="1">
              <a:solidFill>
                <a:srgbClr val="990000"/>
              </a:solidFill>
              <a:latin typeface="Times New Roman" pitchFamily="18" charset="0"/>
            </a:endParaRPr>
          </a:p>
          <a:p>
            <a:pPr algn="just">
              <a:lnSpc>
                <a:spcPct val="80000"/>
              </a:lnSpc>
            </a:pPr>
            <a:r>
              <a:rPr lang="en-US" sz="2000" b="1">
                <a:solidFill>
                  <a:srgbClr val="990000"/>
                </a:solidFill>
                <a:latin typeface="Times New Roman" pitchFamily="18" charset="0"/>
              </a:rPr>
              <a:t>In </a:t>
            </a:r>
            <a:r>
              <a:rPr lang="ru-RU" sz="2000" b="1">
                <a:solidFill>
                  <a:srgbClr val="990000"/>
                </a:solidFill>
                <a:latin typeface="Times New Roman" pitchFamily="18" charset="0"/>
              </a:rPr>
              <a:t>2007</a:t>
            </a:r>
            <a:r>
              <a:rPr lang="en-US" sz="2000" b="1">
                <a:solidFill>
                  <a:srgbClr val="990000"/>
                </a:solidFill>
                <a:latin typeface="Times New Roman" pitchFamily="18" charset="0"/>
              </a:rPr>
              <a:t>,</a:t>
            </a:r>
            <a:r>
              <a:rPr lang="ru-RU" sz="2000" b="1">
                <a:solidFill>
                  <a:srgbClr val="990000"/>
                </a:solidFill>
                <a:latin typeface="Times New Roman" pitchFamily="18" charset="0"/>
              </a:rPr>
              <a:t> project «</a:t>
            </a:r>
            <a:r>
              <a:rPr lang="en-US" sz="2000" b="1">
                <a:solidFill>
                  <a:srgbClr val="990000"/>
                </a:solidFill>
                <a:latin typeface="Times New Roman" pitchFamily="18" charset="0"/>
              </a:rPr>
              <a:t>S</a:t>
            </a:r>
            <a:r>
              <a:rPr lang="ru-RU" sz="2000" b="1">
                <a:solidFill>
                  <a:srgbClr val="990000"/>
                </a:solidFill>
                <a:latin typeface="Times New Roman" pitchFamily="18" charset="0"/>
              </a:rPr>
              <a:t>tabilization» </a:t>
            </a:r>
            <a:r>
              <a:rPr lang="en-US" sz="2000" b="1">
                <a:solidFill>
                  <a:srgbClr val="990000"/>
                </a:solidFill>
                <a:latin typeface="Times New Roman" pitchFamily="18" charset="0"/>
              </a:rPr>
              <a:t>was successfully terminated</a:t>
            </a:r>
            <a:r>
              <a:rPr lang="ru-RU" sz="2000" b="1">
                <a:solidFill>
                  <a:srgbClr val="990000"/>
                </a:solidFill>
                <a:latin typeface="Times New Roman" pitchFamily="18" charset="0"/>
              </a:rPr>
              <a:t>.</a:t>
            </a:r>
            <a:endParaRPr lang="ru-RU" sz="200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3CE95A05-1572-4CC3-9007-E310570E1DE6}" type="slidenum">
              <a:rPr lang="ru-RU"/>
              <a:pPr/>
              <a:t>31</a:t>
            </a:fld>
            <a:endParaRPr lang="ru-RU"/>
          </a:p>
        </p:txBody>
      </p:sp>
      <p:pic>
        <p:nvPicPr>
          <p:cNvPr id="20484" name="Picture 4" descr="Novarka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2565400"/>
            <a:ext cx="3816350" cy="284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Rectangle 5"/>
          <p:cNvSpPr>
            <a:spLocks noChangeArrowheads="1"/>
          </p:cNvSpPr>
          <p:nvPr/>
        </p:nvSpPr>
        <p:spPr bwMode="auto">
          <a:xfrm>
            <a:off x="4787900" y="3716338"/>
            <a:ext cx="410368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ru-RU" sz="2000"/>
              <a:t/>
            </a:r>
            <a:br>
              <a:rPr lang="ru-RU" sz="2000"/>
            </a:br>
            <a:r>
              <a:rPr lang="ru-RU" sz="2000"/>
              <a:t/>
            </a:r>
            <a:br>
              <a:rPr lang="ru-RU" sz="2000"/>
            </a:br>
            <a:r>
              <a:rPr lang="en-US" sz="2000"/>
              <a:t>P</a:t>
            </a:r>
            <a:r>
              <a:rPr lang="ru-RU" sz="2000"/>
              <a:t>lus</a:t>
            </a:r>
            <a:r>
              <a:rPr lang="en-US" sz="2000"/>
              <a:t>es</a:t>
            </a:r>
            <a:r>
              <a:rPr lang="ru-RU" sz="2000"/>
              <a:t> </a:t>
            </a:r>
            <a:r>
              <a:rPr lang="en-US" sz="2000"/>
              <a:t>and</a:t>
            </a:r>
            <a:r>
              <a:rPr lang="ru-RU" sz="2000"/>
              <a:t> </a:t>
            </a:r>
            <a:r>
              <a:rPr lang="en-US" sz="2000"/>
              <a:t>minuses</a:t>
            </a:r>
            <a:r>
              <a:rPr lang="ru-RU" sz="2000"/>
              <a:t> </a:t>
            </a:r>
            <a:r>
              <a:rPr lang="en-US" sz="2000"/>
              <a:t>for </a:t>
            </a:r>
            <a:r>
              <a:rPr lang="ru-RU" sz="2000"/>
              <a:t>creation </a:t>
            </a:r>
            <a:r>
              <a:rPr lang="en-US" sz="2000"/>
              <a:t>of </a:t>
            </a:r>
            <a:r>
              <a:rPr lang="ru-RU" sz="2000"/>
              <a:t>new protective sheath around “Shelter”</a:t>
            </a:r>
            <a:r>
              <a:rPr lang="en-US" sz="2000"/>
              <a:t> </a:t>
            </a:r>
            <a:r>
              <a:rPr lang="ru-RU" sz="2000"/>
              <a:t>object – new safe confinement (NSC)</a:t>
            </a:r>
            <a:br>
              <a:rPr lang="ru-RU" sz="2000"/>
            </a:br>
            <a:endParaRPr lang="ru-RU" sz="2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B549B1F2-67A7-4311-984A-4A2BA8DFBF5B}" type="slidenum">
              <a:rPr lang="ru-RU"/>
              <a:pPr/>
              <a:t>32</a:t>
            </a:fld>
            <a:endParaRPr lang="ru-RU"/>
          </a:p>
        </p:txBody>
      </p:sp>
      <p:sp>
        <p:nvSpPr>
          <p:cNvPr id="19461" name="Rectangle 5"/>
          <p:cNvSpPr>
            <a:spLocks noChangeArrowheads="1"/>
          </p:cNvSpPr>
          <p:nvPr/>
        </p:nvSpPr>
        <p:spPr bwMode="auto">
          <a:xfrm>
            <a:off x="827088" y="2249488"/>
            <a:ext cx="7993062"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 typeface="Wingdings" pitchFamily="2" charset="2"/>
              <a:buChar char="§"/>
              <a:tabLst>
                <a:tab pos="457200" algn="l"/>
                <a:tab pos="4838700" algn="l"/>
              </a:tabLst>
            </a:pPr>
            <a:r>
              <a:rPr lang="en-US" sz="1700">
                <a:solidFill>
                  <a:schemeClr val="tx2"/>
                </a:solidFill>
              </a:rPr>
              <a:t>Creation of </a:t>
            </a:r>
            <a:r>
              <a:rPr lang="ru-RU" sz="1700">
                <a:solidFill>
                  <a:schemeClr val="tx2"/>
                </a:solidFill>
              </a:rPr>
              <a:t>new protective sheath – new safe confinement (NSC) </a:t>
            </a:r>
            <a:r>
              <a:rPr lang="en-US" sz="1700">
                <a:solidFill>
                  <a:schemeClr val="tx2"/>
                </a:solidFill>
              </a:rPr>
              <a:t>is only a first step</a:t>
            </a:r>
            <a:r>
              <a:rPr lang="ru-RU" sz="1700">
                <a:solidFill>
                  <a:schemeClr val="tx2"/>
                </a:solidFill>
              </a:rPr>
              <a:t> </a:t>
            </a:r>
            <a:r>
              <a:rPr lang="en-US" sz="1700">
                <a:solidFill>
                  <a:schemeClr val="tx2"/>
                </a:solidFill>
              </a:rPr>
              <a:t>providing exclusion of </a:t>
            </a:r>
            <a:r>
              <a:rPr lang="ru-RU" sz="1700">
                <a:solidFill>
                  <a:schemeClr val="tx2"/>
                </a:solidFill>
              </a:rPr>
              <a:t>fuel-containing material</a:t>
            </a:r>
            <a:r>
              <a:rPr lang="en-US" sz="1700">
                <a:solidFill>
                  <a:schemeClr val="tx2"/>
                </a:solidFill>
              </a:rPr>
              <a:t>s</a:t>
            </a:r>
            <a:r>
              <a:rPr lang="ru-RU" sz="1700">
                <a:solidFill>
                  <a:schemeClr val="tx2"/>
                </a:solidFill>
              </a:rPr>
              <a:t>.</a:t>
            </a:r>
            <a:endParaRPr lang="ru-RU" sz="1700" b="0">
              <a:solidFill>
                <a:schemeClr val="tx2"/>
              </a:solidFill>
            </a:endParaRPr>
          </a:p>
          <a:p>
            <a:pPr algn="just">
              <a:tabLst>
                <a:tab pos="457200" algn="l"/>
                <a:tab pos="4838700" algn="l"/>
              </a:tabLst>
            </a:pPr>
            <a:endParaRPr lang="ru-RU" sz="1700">
              <a:solidFill>
                <a:schemeClr val="tx2"/>
              </a:solidFill>
            </a:endParaRPr>
          </a:p>
          <a:p>
            <a:pPr algn="just">
              <a:buFont typeface="Wingdings" pitchFamily="2" charset="2"/>
              <a:buChar char="§"/>
              <a:tabLst>
                <a:tab pos="457200" algn="l"/>
                <a:tab pos="4838700" algn="l"/>
              </a:tabLst>
            </a:pPr>
            <a:r>
              <a:rPr lang="en-US" sz="1700">
                <a:solidFill>
                  <a:schemeClr val="tx2"/>
                </a:solidFill>
              </a:rPr>
              <a:t>In the last</a:t>
            </a:r>
            <a:r>
              <a:rPr lang="ru-RU" sz="1700">
                <a:solidFill>
                  <a:schemeClr val="tx2"/>
                </a:solidFill>
              </a:rPr>
              <a:t> </a:t>
            </a:r>
            <a:r>
              <a:rPr lang="en-US" sz="1700">
                <a:solidFill>
                  <a:schemeClr val="tx2"/>
                </a:solidFill>
              </a:rPr>
              <a:t>years,</a:t>
            </a:r>
            <a:r>
              <a:rPr lang="ru-RU" sz="1700">
                <a:solidFill>
                  <a:schemeClr val="tx2"/>
                </a:solidFill>
              </a:rPr>
              <a:t> </a:t>
            </a:r>
            <a:r>
              <a:rPr lang="en-US" altLang="ja-JP" sz="1700">
                <a:solidFill>
                  <a:schemeClr val="tx2"/>
                </a:solidFill>
                <a:ea typeface="ＭＳ Ｐゴシック" charset="-128"/>
              </a:rPr>
              <a:t>runaway of strategy is observed, which was taken within the SIP framework, and confirmed by Ukraine</a:t>
            </a:r>
            <a:r>
              <a:rPr lang="en-GB" altLang="ja-JP" sz="1700">
                <a:solidFill>
                  <a:schemeClr val="tx2"/>
                </a:solidFill>
                <a:ea typeface="ＭＳ Ｐゴシック" charset="-128"/>
              </a:rPr>
              <a:t>. Development of procedure for extraction of fuel containing materials and conduct of appropriate demonstration experiment was excluded of main tasks of NSC creation project</a:t>
            </a:r>
            <a:r>
              <a:rPr lang="uk-UA" altLang="ja-JP" sz="1700">
                <a:solidFill>
                  <a:schemeClr val="tx2"/>
                </a:solidFill>
              </a:rPr>
              <a:t> </a:t>
            </a:r>
            <a:r>
              <a:rPr lang="ru-RU" sz="1700">
                <a:solidFill>
                  <a:schemeClr val="tx2"/>
                </a:solidFill>
              </a:rPr>
              <a:t>.</a:t>
            </a:r>
            <a:endParaRPr lang="ru-RU" sz="1700" b="0">
              <a:solidFill>
                <a:schemeClr val="tx2"/>
              </a:solidFill>
            </a:endParaRPr>
          </a:p>
          <a:p>
            <a:pPr algn="just">
              <a:tabLst>
                <a:tab pos="457200" algn="l"/>
                <a:tab pos="4838700" algn="l"/>
              </a:tabLst>
            </a:pPr>
            <a:endParaRPr lang="ru-RU" sz="1700">
              <a:solidFill>
                <a:schemeClr val="tx2"/>
              </a:solidFill>
            </a:endParaRPr>
          </a:p>
          <a:p>
            <a:pPr algn="just">
              <a:buFont typeface="Wingdings" pitchFamily="2" charset="2"/>
              <a:buChar char="§"/>
              <a:tabLst>
                <a:tab pos="457200" algn="l"/>
                <a:tab pos="4838700" algn="l"/>
              </a:tabLst>
            </a:pPr>
            <a:r>
              <a:rPr lang="ru-RU" sz="1700">
                <a:solidFill>
                  <a:schemeClr val="tx2"/>
                </a:solidFill>
              </a:rPr>
              <a:t> </a:t>
            </a:r>
            <a:r>
              <a:rPr lang="en-US" altLang="ja-JP" sz="1700">
                <a:solidFill>
                  <a:schemeClr val="tx2"/>
                </a:solidFill>
                <a:ea typeface="ＭＳ Ｐゴシック" charset="-128"/>
              </a:rPr>
              <a:t>Nowadays, international experts abandon themselves to the idea that consists of as follows: to erect only arch</a:t>
            </a:r>
            <a:r>
              <a:rPr lang="en-GB" altLang="ja-JP" sz="1700">
                <a:solidFill>
                  <a:schemeClr val="tx2"/>
                </a:solidFill>
                <a:ea typeface="ＭＳ Ｐゴシック" charset="-128"/>
              </a:rPr>
              <a:t> «Shelter», </a:t>
            </a:r>
            <a:r>
              <a:rPr lang="en-US" altLang="ja-JP" sz="1700">
                <a:solidFill>
                  <a:schemeClr val="tx2"/>
                </a:solidFill>
                <a:ea typeface="ＭＳ Ｐゴシック" charset="-128"/>
              </a:rPr>
              <a:t>with leaving to Ukraine to solve all other problems on long-term period </a:t>
            </a:r>
            <a:r>
              <a:rPr lang="en-GB" altLang="ja-JP" sz="1700">
                <a:solidFill>
                  <a:schemeClr val="tx2"/>
                </a:solidFill>
                <a:ea typeface="ＭＳ Ｐゴシック" charset="-128"/>
              </a:rPr>
              <a:t>(</a:t>
            </a:r>
            <a:r>
              <a:rPr lang="en-US" altLang="ja-JP" sz="1700">
                <a:solidFill>
                  <a:schemeClr val="tx2"/>
                </a:solidFill>
                <a:ea typeface="ＭＳ Ｐゴシック" charset="-128"/>
              </a:rPr>
              <a:t>more</a:t>
            </a:r>
            <a:r>
              <a:rPr lang="en-GB" altLang="ja-JP" sz="1700">
                <a:solidFill>
                  <a:schemeClr val="tx2"/>
                </a:solidFill>
                <a:ea typeface="ＭＳ Ｐゴシック" charset="-128"/>
              </a:rPr>
              <a:t> 100 </a:t>
            </a:r>
            <a:r>
              <a:rPr lang="en-US" altLang="ja-JP" sz="1700">
                <a:solidFill>
                  <a:schemeClr val="tx2"/>
                </a:solidFill>
                <a:ea typeface="ＭＳ Ｐゴシック" charset="-128"/>
              </a:rPr>
              <a:t>years</a:t>
            </a:r>
            <a:r>
              <a:rPr lang="en-GB" altLang="ja-JP" sz="1700">
                <a:solidFill>
                  <a:schemeClr val="tx2"/>
                </a:solidFill>
                <a:ea typeface="ＭＳ Ｐゴシック" charset="-128"/>
              </a:rPr>
              <a:t>)</a:t>
            </a:r>
            <a:r>
              <a:rPr lang="uk-UA" altLang="ja-JP" sz="1700">
                <a:solidFill>
                  <a:schemeClr val="tx2"/>
                </a:solidFill>
              </a:rPr>
              <a:t> </a:t>
            </a:r>
            <a:r>
              <a:rPr lang="ru-RU" sz="1700">
                <a:solidFill>
                  <a:schemeClr val="tx2"/>
                </a:solidFill>
              </a:rPr>
              <a:t>.</a:t>
            </a:r>
          </a:p>
          <a:p>
            <a:pPr algn="just">
              <a:buFont typeface="Wingdings" pitchFamily="2" charset="2"/>
              <a:buNone/>
              <a:tabLst>
                <a:tab pos="457200" algn="l"/>
                <a:tab pos="4838700" algn="l"/>
              </a:tabLst>
            </a:pPr>
            <a:endParaRPr lang="ru-RU" sz="1700">
              <a:solidFill>
                <a:schemeClr val="tx2"/>
              </a:solidFill>
            </a:endParaRPr>
          </a:p>
          <a:p>
            <a:pPr algn="just">
              <a:buFont typeface="Wingdings" pitchFamily="2" charset="2"/>
              <a:buChar char="§"/>
              <a:tabLst>
                <a:tab pos="457200" algn="l"/>
                <a:tab pos="4838700" algn="l"/>
              </a:tabLst>
            </a:pPr>
            <a:r>
              <a:rPr lang="ru-RU" sz="1700">
                <a:solidFill>
                  <a:schemeClr val="tx2"/>
                </a:solidFill>
              </a:rPr>
              <a:t> </a:t>
            </a:r>
            <a:r>
              <a:rPr lang="en-US" altLang="ja-JP" sz="1700">
                <a:solidFill>
                  <a:schemeClr val="tx2"/>
                </a:solidFill>
                <a:ea typeface="ＭＳ Ｐゴシック" charset="-128"/>
              </a:rPr>
              <a:t>These actions have already brought to lessening of scientific potential of Ukrainian institutions working in this area</a:t>
            </a:r>
            <a:r>
              <a:rPr lang="uk-UA" altLang="ja-JP" sz="1700">
                <a:solidFill>
                  <a:schemeClr val="tx2"/>
                </a:solidFill>
              </a:rPr>
              <a:t>, </a:t>
            </a:r>
            <a:r>
              <a:rPr lang="en-US" altLang="ja-JP" sz="1700">
                <a:solidFill>
                  <a:schemeClr val="tx2"/>
                </a:solidFill>
                <a:ea typeface="ＭＳ Ｐゴシック" charset="-128"/>
              </a:rPr>
              <a:t>restriction of their workforce</a:t>
            </a:r>
            <a:r>
              <a:rPr lang="uk-UA" altLang="ja-JP" sz="1700">
                <a:solidFill>
                  <a:schemeClr val="tx2"/>
                </a:solidFill>
              </a:rPr>
              <a:t> </a:t>
            </a:r>
            <a:r>
              <a:rPr lang="ru-RU" sz="1700">
                <a:solidFill>
                  <a:schemeClr val="tx2"/>
                </a:solidFill>
              </a:rPr>
              <a:t>.</a:t>
            </a:r>
            <a:r>
              <a:rPr lang="ru-RU" sz="1700" b="0">
                <a:solidFill>
                  <a:schemeClr val="tx2"/>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E9E30B0C-83EA-4E3E-BB40-AB8FE2E4D799}" type="slidenum">
              <a:rPr lang="ru-RU"/>
              <a:pPr/>
              <a:t>33</a:t>
            </a:fld>
            <a:endParaRPr lang="ru-RU"/>
          </a:p>
        </p:txBody>
      </p:sp>
      <p:sp>
        <p:nvSpPr>
          <p:cNvPr id="36866" name="Rectangle 2"/>
          <p:cNvSpPr>
            <a:spLocks noGrp="1" noChangeArrowheads="1"/>
          </p:cNvSpPr>
          <p:nvPr>
            <p:ph type="title"/>
          </p:nvPr>
        </p:nvSpPr>
        <p:spPr/>
        <p:txBody>
          <a:bodyPr/>
          <a:lstStyle/>
          <a:p>
            <a:r>
              <a:rPr lang="uk-UA"/>
              <a:t> </a:t>
            </a:r>
            <a:endParaRPr lang="ru-RU"/>
          </a:p>
        </p:txBody>
      </p:sp>
      <p:sp>
        <p:nvSpPr>
          <p:cNvPr id="36869" name="Rectangle 5"/>
          <p:cNvSpPr>
            <a:spLocks noChangeArrowheads="1"/>
          </p:cNvSpPr>
          <p:nvPr/>
        </p:nvSpPr>
        <p:spPr bwMode="auto">
          <a:xfrm>
            <a:off x="250825" y="3005138"/>
            <a:ext cx="86995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000"/>
              <a:t>R</a:t>
            </a:r>
            <a:r>
              <a:rPr lang="ru-RU" sz="2000"/>
              <a:t>esult</a:t>
            </a:r>
            <a:r>
              <a:rPr lang="en-US" sz="2000"/>
              <a:t>s</a:t>
            </a:r>
            <a:r>
              <a:rPr lang="ru-RU" sz="2000"/>
              <a:t> </a:t>
            </a:r>
            <a:r>
              <a:rPr lang="en-US" sz="2000"/>
              <a:t>of </a:t>
            </a:r>
            <a:r>
              <a:rPr lang="ru-RU" sz="2000"/>
              <a:t>scientific researches </a:t>
            </a:r>
            <a:r>
              <a:rPr lang="en-US" sz="2000"/>
              <a:t>of </a:t>
            </a:r>
            <a:r>
              <a:rPr lang="ru-RU" sz="2000"/>
              <a:t>last </a:t>
            </a:r>
            <a:r>
              <a:rPr lang="en-US" sz="2000"/>
              <a:t>years</a:t>
            </a:r>
            <a:r>
              <a:rPr lang="ru-RU" sz="2000"/>
              <a:t> testify </a:t>
            </a:r>
            <a:r>
              <a:rPr lang="en-US" sz="2000"/>
              <a:t>a need to perform all the tasks for both</a:t>
            </a:r>
            <a:r>
              <a:rPr lang="ru-RU" sz="2000"/>
              <a:t> «Shelter»</a:t>
            </a:r>
            <a:r>
              <a:rPr lang="en-US" sz="2000"/>
              <a:t> </a:t>
            </a:r>
            <a:r>
              <a:rPr lang="ru-RU" sz="2000"/>
              <a:t>object</a:t>
            </a:r>
            <a:r>
              <a:rPr lang="en-US" sz="2000"/>
              <a:t> </a:t>
            </a:r>
            <a:r>
              <a:rPr lang="ru-RU" sz="2000"/>
              <a:t>stabilization </a:t>
            </a:r>
            <a:r>
              <a:rPr lang="en-US" sz="2000"/>
              <a:t>and for extension of </a:t>
            </a:r>
            <a:r>
              <a:rPr lang="ru-RU" sz="2000"/>
              <a:t>researches </a:t>
            </a:r>
            <a:r>
              <a:rPr lang="en-US" sz="2000"/>
              <a:t>in area of provision of its</a:t>
            </a:r>
            <a:r>
              <a:rPr lang="ru-RU" sz="2000"/>
              <a:t> nuclear </a:t>
            </a:r>
            <a:r>
              <a:rPr lang="en-US" sz="2000"/>
              <a:t>and</a:t>
            </a:r>
            <a:r>
              <a:rPr lang="ru-RU" sz="2000"/>
              <a:t> radiation safety, creation </a:t>
            </a:r>
            <a:r>
              <a:rPr lang="en-US" sz="2000"/>
              <a:t>of effective</a:t>
            </a:r>
            <a:r>
              <a:rPr lang="ru-RU" sz="2000"/>
              <a:t> </a:t>
            </a:r>
            <a:r>
              <a:rPr lang="en-US" sz="2000"/>
              <a:t>barriers</a:t>
            </a:r>
            <a:r>
              <a:rPr lang="ru-RU" sz="2000"/>
              <a:t>, </a:t>
            </a:r>
            <a:r>
              <a:rPr lang="en-US" sz="2000"/>
              <a:t>which would prevent harmful environmental O</a:t>
            </a:r>
            <a:r>
              <a:rPr lang="ru-RU" sz="2000"/>
              <a:t>bject </a:t>
            </a:r>
            <a:r>
              <a:rPr lang="en-US" sz="2000"/>
              <a:t>impact</a:t>
            </a:r>
            <a:r>
              <a:rPr lang="ru-RU" sz="2000"/>
              <a:t>, </a:t>
            </a:r>
            <a:r>
              <a:rPr lang="en-US" sz="2000"/>
              <a:t>development of novel</a:t>
            </a:r>
            <a:r>
              <a:rPr lang="ru-RU" sz="2000"/>
              <a:t> </a:t>
            </a:r>
            <a:r>
              <a:rPr lang="en-US" sz="2000"/>
              <a:t>equipment</a:t>
            </a:r>
            <a:r>
              <a:rPr lang="ru-RU" sz="2000"/>
              <a:t> </a:t>
            </a:r>
            <a:r>
              <a:rPr lang="en-US" sz="2000"/>
              <a:t>and procedures</a:t>
            </a:r>
            <a:r>
              <a:rPr lang="ru-RU" sz="2000"/>
              <a:t> </a:t>
            </a:r>
            <a:r>
              <a:rPr lang="en-US" sz="2000"/>
              <a:t>to retrieve and manage </a:t>
            </a:r>
            <a:r>
              <a:rPr lang="ru-RU" sz="2000"/>
              <a:t>fuel-containing materials.</a:t>
            </a:r>
            <a:r>
              <a:rPr lang="ru-RU" sz="2000" b="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3F8F5494-58AD-4454-920C-3EA2922C3EEB}" type="slidenum">
              <a:rPr lang="ru-RU"/>
              <a:pPr/>
              <a:t>4</a:t>
            </a:fld>
            <a:endParaRPr lang="ru-RU"/>
          </a:p>
        </p:txBody>
      </p:sp>
      <p:sp>
        <p:nvSpPr>
          <p:cNvPr id="3075" name="Rectangle 3"/>
          <p:cNvSpPr>
            <a:spLocks noGrp="1" noChangeArrowheads="1"/>
          </p:cNvSpPr>
          <p:nvPr>
            <p:ph type="body" idx="1"/>
          </p:nvPr>
        </p:nvSpPr>
        <p:spPr>
          <a:xfrm>
            <a:off x="323850" y="2133600"/>
            <a:ext cx="8229600" cy="4391025"/>
          </a:xfrm>
        </p:spPr>
        <p:txBody>
          <a:bodyPr/>
          <a:lstStyle/>
          <a:p>
            <a:pPr marL="609600" indent="-522288">
              <a:buFont typeface="Wingdings" pitchFamily="2" charset="2"/>
              <a:buNone/>
            </a:pPr>
            <a:endParaRPr lang="uk-UA" sz="3600" b="1">
              <a:solidFill>
                <a:srgbClr val="990000"/>
              </a:solidFill>
              <a:latin typeface="Times New Roman" pitchFamily="18" charset="0"/>
            </a:endParaRPr>
          </a:p>
          <a:p>
            <a:pPr marL="609600" indent="-522288"/>
            <a:r>
              <a:rPr lang="en-US" sz="2000" b="1">
                <a:solidFill>
                  <a:srgbClr val="990000"/>
                </a:solidFill>
                <a:latin typeface="Times New Roman" pitchFamily="18" charset="0"/>
              </a:rPr>
              <a:t>Fuel-containing materials</a:t>
            </a:r>
            <a:r>
              <a:rPr lang="ru-RU" sz="2000" b="1">
                <a:solidFill>
                  <a:srgbClr val="990000"/>
                </a:solidFill>
                <a:latin typeface="Times New Roman" pitchFamily="18" charset="0"/>
              </a:rPr>
              <a:t> (</a:t>
            </a:r>
            <a:r>
              <a:rPr lang="en-US" sz="2000" b="1">
                <a:solidFill>
                  <a:srgbClr val="990000"/>
                </a:solidFill>
                <a:latin typeface="Times New Roman" pitchFamily="18" charset="0"/>
              </a:rPr>
              <a:t>FCM</a:t>
            </a:r>
            <a:r>
              <a:rPr lang="ru-RU" sz="2000" b="1">
                <a:solidFill>
                  <a:srgbClr val="990000"/>
                </a:solidFill>
                <a:latin typeface="Times New Roman" pitchFamily="18" charset="0"/>
              </a:rPr>
              <a:t>) </a:t>
            </a:r>
            <a:r>
              <a:rPr lang="en-US" sz="2000" b="1">
                <a:solidFill>
                  <a:srgbClr val="990000"/>
                </a:solidFill>
                <a:latin typeface="Times New Roman" pitchFamily="18" charset="0"/>
              </a:rPr>
              <a:t>in </a:t>
            </a:r>
            <a:r>
              <a:rPr lang="ru-RU" sz="2000" b="1">
                <a:solidFill>
                  <a:srgbClr val="990000"/>
                </a:solidFill>
                <a:latin typeface="Times New Roman" pitchFamily="18" charset="0"/>
              </a:rPr>
              <a:t>«</a:t>
            </a:r>
            <a:r>
              <a:rPr lang="en-US" sz="2000" b="1">
                <a:solidFill>
                  <a:srgbClr val="990000"/>
                </a:solidFill>
                <a:latin typeface="Times New Roman" pitchFamily="18" charset="0"/>
              </a:rPr>
              <a:t>Shelter</a:t>
            </a:r>
            <a:r>
              <a:rPr lang="ru-RU" sz="2000" b="1">
                <a:solidFill>
                  <a:srgbClr val="990000"/>
                </a:solidFill>
                <a:latin typeface="Times New Roman" pitchFamily="18" charset="0"/>
              </a:rPr>
              <a:t>» </a:t>
            </a:r>
            <a:r>
              <a:rPr lang="en-US" sz="2000" b="1">
                <a:solidFill>
                  <a:srgbClr val="990000"/>
                </a:solidFill>
                <a:latin typeface="Times New Roman" pitchFamily="18" charset="0"/>
              </a:rPr>
              <a:t>object are contained in diverse conditions</a:t>
            </a:r>
            <a:r>
              <a:rPr lang="ru-RU" sz="2000" b="1">
                <a:solidFill>
                  <a:srgbClr val="990000"/>
                </a:solidFill>
                <a:latin typeface="Times New Roman" pitchFamily="18" charset="0"/>
              </a:rPr>
              <a:t>:</a:t>
            </a:r>
          </a:p>
          <a:p>
            <a:pPr marL="609600" indent="-522288">
              <a:buFont typeface="Wingdings" pitchFamily="2" charset="2"/>
              <a:buChar char="Ш"/>
            </a:pPr>
            <a:r>
              <a:rPr lang="en-US" sz="2000" b="1">
                <a:solidFill>
                  <a:schemeClr val="tx2"/>
                </a:solidFill>
                <a:latin typeface="Times New Roman" pitchFamily="18" charset="0"/>
              </a:rPr>
              <a:t>fuel assemblies with fresh </a:t>
            </a:r>
            <a:r>
              <a:rPr lang="en-GB" sz="2000" b="1">
                <a:solidFill>
                  <a:schemeClr val="tx2"/>
                </a:solidFill>
                <a:latin typeface="Times New Roman" pitchFamily="18" charset="0"/>
              </a:rPr>
              <a:t>fuel </a:t>
            </a:r>
            <a:r>
              <a:rPr lang="en-US" sz="2000" b="1">
                <a:solidFill>
                  <a:schemeClr val="tx2"/>
                </a:solidFill>
                <a:latin typeface="Times New Roman" pitchFamily="18" charset="0"/>
              </a:rPr>
              <a:t>in Central hall</a:t>
            </a:r>
            <a:r>
              <a:rPr lang="en-GB" sz="2000" b="1">
                <a:solidFill>
                  <a:schemeClr val="tx2"/>
                </a:solidFill>
                <a:latin typeface="Times New Roman" pitchFamily="18" charset="0"/>
              </a:rPr>
              <a:t>;</a:t>
            </a:r>
            <a:endParaRPr lang="ru-RU" sz="2000" b="1">
              <a:solidFill>
                <a:schemeClr val="tx2"/>
              </a:solidFill>
              <a:latin typeface="Times New Roman" pitchFamily="18" charset="0"/>
            </a:endParaRPr>
          </a:p>
          <a:p>
            <a:pPr marL="609600" indent="-522288">
              <a:buFont typeface="Wingdings" pitchFamily="2" charset="2"/>
              <a:buChar char="Ш"/>
            </a:pPr>
            <a:r>
              <a:rPr lang="en-US" sz="2000" b="1">
                <a:solidFill>
                  <a:schemeClr val="tx2"/>
                </a:solidFill>
                <a:latin typeface="Times New Roman" pitchFamily="18" charset="0"/>
              </a:rPr>
              <a:t>fuel assemblies with spent </a:t>
            </a:r>
            <a:r>
              <a:rPr lang="en-GB" sz="2000" b="1">
                <a:solidFill>
                  <a:schemeClr val="tx2"/>
                </a:solidFill>
                <a:latin typeface="Times New Roman" pitchFamily="18" charset="0"/>
              </a:rPr>
              <a:t>fuel </a:t>
            </a:r>
            <a:r>
              <a:rPr lang="en-US" sz="2000" b="1">
                <a:solidFill>
                  <a:schemeClr val="tx2"/>
                </a:solidFill>
                <a:latin typeface="Times New Roman" pitchFamily="18" charset="0"/>
              </a:rPr>
              <a:t>in southern exposition pool</a:t>
            </a:r>
            <a:r>
              <a:rPr lang="en-GB" sz="2000" b="1">
                <a:solidFill>
                  <a:schemeClr val="tx2"/>
                </a:solidFill>
                <a:latin typeface="Times New Roman" pitchFamily="18" charset="0"/>
              </a:rPr>
              <a:t>;</a:t>
            </a:r>
            <a:endParaRPr lang="ru-RU" sz="2000" b="1">
              <a:solidFill>
                <a:schemeClr val="tx2"/>
              </a:solidFill>
              <a:latin typeface="Times New Roman" pitchFamily="18" charset="0"/>
            </a:endParaRPr>
          </a:p>
          <a:p>
            <a:pPr marL="609600" indent="-522288">
              <a:buFont typeface="Wingdings" pitchFamily="2" charset="2"/>
              <a:buChar char="Ш"/>
            </a:pPr>
            <a:r>
              <a:rPr lang="en-US" sz="2000" b="1">
                <a:solidFill>
                  <a:schemeClr val="tx2"/>
                </a:solidFill>
                <a:latin typeface="Times New Roman" pitchFamily="18" charset="0"/>
              </a:rPr>
              <a:t>active core fragments in shape of </a:t>
            </a:r>
            <a:r>
              <a:rPr lang="en-GB" sz="2000" b="1">
                <a:solidFill>
                  <a:schemeClr val="tx2"/>
                </a:solidFill>
                <a:latin typeface="Times New Roman" pitchFamily="18" charset="0"/>
              </a:rPr>
              <a:t>fuel </a:t>
            </a:r>
            <a:r>
              <a:rPr lang="en-US" sz="2000" b="1">
                <a:solidFill>
                  <a:schemeClr val="tx2"/>
                </a:solidFill>
                <a:latin typeface="Times New Roman" pitchFamily="18" charset="0"/>
              </a:rPr>
              <a:t>pellets</a:t>
            </a:r>
            <a:r>
              <a:rPr lang="en-GB" sz="2000" b="1">
                <a:solidFill>
                  <a:schemeClr val="tx2"/>
                </a:solidFill>
                <a:latin typeface="Times New Roman" pitchFamily="18" charset="0"/>
              </a:rPr>
              <a:t>, fuel elements and assemblies’ debris, graphite cladding parts;</a:t>
            </a:r>
            <a:endParaRPr lang="ru-RU" sz="2000" b="1">
              <a:solidFill>
                <a:schemeClr val="tx2"/>
              </a:solidFill>
              <a:latin typeface="Times New Roman" pitchFamily="18" charset="0"/>
            </a:endParaRPr>
          </a:p>
          <a:p>
            <a:pPr marL="609600" indent="-522288">
              <a:buFont typeface="Wingdings" pitchFamily="2" charset="2"/>
              <a:buChar char="Ш"/>
            </a:pPr>
            <a:r>
              <a:rPr lang="en-US" sz="2000" b="1">
                <a:solidFill>
                  <a:schemeClr val="tx2"/>
                </a:solidFill>
                <a:latin typeface="Times New Roman" pitchFamily="18" charset="0"/>
              </a:rPr>
              <a:t>lava-like </a:t>
            </a:r>
            <a:r>
              <a:rPr lang="en-GB" sz="2000" b="1">
                <a:solidFill>
                  <a:schemeClr val="tx2"/>
                </a:solidFill>
                <a:latin typeface="Times New Roman" pitchFamily="18" charset="0"/>
              </a:rPr>
              <a:t>fuel</a:t>
            </a:r>
            <a:r>
              <a:rPr lang="en-US" sz="2000" b="1">
                <a:solidFill>
                  <a:schemeClr val="tx2"/>
                </a:solidFill>
                <a:latin typeface="Times New Roman" pitchFamily="18" charset="0"/>
              </a:rPr>
              <a:t>-containing </a:t>
            </a:r>
            <a:r>
              <a:rPr lang="en-GB" sz="2000" b="1">
                <a:solidFill>
                  <a:schemeClr val="tx2"/>
                </a:solidFill>
                <a:latin typeface="Times New Roman" pitchFamily="18" charset="0"/>
              </a:rPr>
              <a:t>material</a:t>
            </a:r>
            <a:r>
              <a:rPr lang="en-US" sz="2000" b="1">
                <a:solidFill>
                  <a:schemeClr val="tx2"/>
                </a:solidFill>
                <a:latin typeface="Times New Roman" pitchFamily="18" charset="0"/>
              </a:rPr>
              <a:t>s (LTCM)</a:t>
            </a:r>
            <a:r>
              <a:rPr lang="en-GB" sz="2000" b="1">
                <a:solidFill>
                  <a:schemeClr val="tx2"/>
                </a:solidFill>
                <a:latin typeface="Times New Roman" pitchFamily="18" charset="0"/>
              </a:rPr>
              <a:t>;</a:t>
            </a:r>
            <a:endParaRPr lang="ru-RU" sz="2000" b="1">
              <a:solidFill>
                <a:schemeClr val="tx2"/>
              </a:solidFill>
              <a:latin typeface="Times New Roman" pitchFamily="18" charset="0"/>
            </a:endParaRPr>
          </a:p>
          <a:p>
            <a:pPr marL="609600" indent="-522288">
              <a:buFont typeface="Wingdings" pitchFamily="2" charset="2"/>
              <a:buChar char="Ш"/>
            </a:pPr>
            <a:r>
              <a:rPr lang="en-GB" sz="2000" b="1">
                <a:solidFill>
                  <a:schemeClr val="tx2"/>
                </a:solidFill>
                <a:latin typeface="Times New Roman" pitchFamily="18" charset="0"/>
              </a:rPr>
              <a:t>fuel dust</a:t>
            </a:r>
            <a:endParaRPr lang="ru-RU" sz="2000" b="1">
              <a:solidFill>
                <a:schemeClr val="tx2"/>
              </a:solidFill>
              <a:latin typeface="Times New Roman" pitchFamily="18" charset="0"/>
            </a:endParaRPr>
          </a:p>
          <a:p>
            <a:pPr marL="609600" indent="-522288">
              <a:buFont typeface="Wingdings" pitchFamily="2" charset="2"/>
              <a:buChar char="Ш"/>
            </a:pPr>
            <a:r>
              <a:rPr lang="en-US" sz="2000" b="1">
                <a:solidFill>
                  <a:schemeClr val="tx2"/>
                </a:solidFill>
                <a:latin typeface="Times New Roman" pitchFamily="18" charset="0"/>
              </a:rPr>
              <a:t>hidden nuclearly </a:t>
            </a:r>
            <a:r>
              <a:rPr lang="ru-RU" sz="2000" b="1">
                <a:solidFill>
                  <a:schemeClr val="tx2"/>
                </a:solidFill>
                <a:latin typeface="Times New Roman" pitchFamily="18" charset="0"/>
              </a:rPr>
              <a:t>-</a:t>
            </a:r>
            <a:r>
              <a:rPr lang="en-US" sz="2000" b="1">
                <a:solidFill>
                  <a:schemeClr val="tx2"/>
                </a:solidFill>
                <a:latin typeface="Times New Roman" pitchFamily="18" charset="0"/>
              </a:rPr>
              <a:t>hazardous</a:t>
            </a:r>
            <a:r>
              <a:rPr lang="ru-RU" sz="2000" b="1">
                <a:solidFill>
                  <a:schemeClr val="tx2"/>
                </a:solidFill>
                <a:latin typeface="Times New Roman" pitchFamily="18" charset="0"/>
              </a:rPr>
              <a:t> </a:t>
            </a:r>
            <a:r>
              <a:rPr lang="en-US" sz="2000" b="1">
                <a:solidFill>
                  <a:schemeClr val="tx2"/>
                </a:solidFill>
                <a:latin typeface="Times New Roman" pitchFamily="18" charset="0"/>
              </a:rPr>
              <a:t>clusters</a:t>
            </a:r>
            <a:r>
              <a:rPr lang="ru-RU" sz="2000" b="1">
                <a:solidFill>
                  <a:schemeClr val="tx2"/>
                </a:solidFill>
                <a:latin typeface="Times New Roman" pitchFamily="18" charset="0"/>
              </a:rPr>
              <a:t> </a:t>
            </a:r>
            <a:r>
              <a:rPr lang="en-US" sz="2000" b="1">
                <a:solidFill>
                  <a:schemeClr val="tx2"/>
                </a:solidFill>
                <a:latin typeface="Times New Roman" pitchFamily="18" charset="0"/>
              </a:rPr>
              <a:t>in</a:t>
            </a:r>
            <a:r>
              <a:rPr lang="ru-RU" sz="2000" b="1">
                <a:solidFill>
                  <a:schemeClr val="tx2"/>
                </a:solidFill>
                <a:latin typeface="Times New Roman" pitchFamily="18" charset="0"/>
              </a:rPr>
              <a:t> </a:t>
            </a:r>
            <a:r>
              <a:rPr lang="en-US" sz="2000" b="1">
                <a:solidFill>
                  <a:schemeClr val="tx2"/>
                </a:solidFill>
                <a:latin typeface="Times New Roman" pitchFamily="18" charset="0"/>
              </a:rPr>
              <a:t>room</a:t>
            </a:r>
            <a:r>
              <a:rPr lang="ru-RU" sz="2000" b="1">
                <a:solidFill>
                  <a:schemeClr val="tx2"/>
                </a:solidFill>
                <a:latin typeface="Times New Roman" pitchFamily="18" charset="0"/>
              </a:rPr>
              <a:t> 305/2</a:t>
            </a:r>
          </a:p>
          <a:p>
            <a:pPr marL="609600" indent="-522288"/>
            <a:endParaRPr lang="ru-RU" sz="2000" b="1">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47FCF4DA-8FF0-49C5-9841-4D1AACF81069}" type="slidenum">
              <a:rPr lang="ru-RU"/>
              <a:pPr/>
              <a:t>5</a:t>
            </a:fld>
            <a:endParaRPr lang="ru-RU"/>
          </a:p>
        </p:txBody>
      </p:sp>
      <p:sp>
        <p:nvSpPr>
          <p:cNvPr id="30722" name="Rectangle 2"/>
          <p:cNvSpPr>
            <a:spLocks noGrp="1" noChangeArrowheads="1"/>
          </p:cNvSpPr>
          <p:nvPr>
            <p:ph type="title"/>
          </p:nvPr>
        </p:nvSpPr>
        <p:spPr>
          <a:xfrm>
            <a:off x="914400" y="836613"/>
            <a:ext cx="8229600" cy="431800"/>
          </a:xfrm>
        </p:spPr>
        <p:txBody>
          <a:bodyPr/>
          <a:lstStyle/>
          <a:p>
            <a:pPr indent="723900"/>
            <a:r>
              <a:rPr lang="ru-RU" sz="4000"/>
              <a:t> </a:t>
            </a:r>
            <a:endParaRPr lang="uk-UA" sz="2000" b="1">
              <a:solidFill>
                <a:srgbClr val="990000"/>
              </a:solidFill>
              <a:latin typeface="Times New Roman" pitchFamily="18" charset="0"/>
            </a:endParaRPr>
          </a:p>
        </p:txBody>
      </p:sp>
      <p:pic>
        <p:nvPicPr>
          <p:cNvPr id="30724" name="Picture 4" descr="305-2-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t="5165" r="3462" b="5328"/>
          <a:stretch>
            <a:fillRect/>
          </a:stretch>
        </p:blipFill>
        <p:spPr>
          <a:xfrm>
            <a:off x="827088" y="2492375"/>
            <a:ext cx="3240087" cy="2640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Rectangle 5"/>
          <p:cNvSpPr>
            <a:spLocks noChangeArrowheads="1"/>
          </p:cNvSpPr>
          <p:nvPr/>
        </p:nvSpPr>
        <p:spPr bwMode="auto">
          <a:xfrm>
            <a:off x="725488" y="5399088"/>
            <a:ext cx="2795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a:t>Core fragments in room</a:t>
            </a:r>
            <a:r>
              <a:rPr lang="ru-RU" sz="1600"/>
              <a:t> 305/2</a:t>
            </a:r>
          </a:p>
        </p:txBody>
      </p:sp>
      <p:pic>
        <p:nvPicPr>
          <p:cNvPr id="30726" name="Picture 6" descr="ЛТСМ в ПР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565400"/>
            <a:ext cx="3743325"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8"/>
          <p:cNvSpPr>
            <a:spLocks noChangeArrowheads="1"/>
          </p:cNvSpPr>
          <p:nvPr/>
        </p:nvSpPr>
        <p:spPr bwMode="auto">
          <a:xfrm>
            <a:off x="4859338" y="5300663"/>
            <a:ext cx="3743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Lava-like</a:t>
            </a:r>
            <a:r>
              <a:rPr lang="ru-RU" sz="1600"/>
              <a:t> </a:t>
            </a:r>
            <a:r>
              <a:rPr lang="en-US" sz="1600"/>
              <a:t>fuel-containing materials</a:t>
            </a:r>
            <a:endParaRPr lang="ru-RU" sz="1600"/>
          </a:p>
          <a:p>
            <a:r>
              <a:rPr lang="ru-RU" sz="1600"/>
              <a:t> </a:t>
            </a:r>
            <a:r>
              <a:rPr lang="en-US" sz="1600"/>
              <a:t>in</a:t>
            </a:r>
            <a:r>
              <a:rPr lang="ru-RU" sz="1600"/>
              <a:t> </a:t>
            </a:r>
            <a:r>
              <a:rPr lang="en-US" sz="1600"/>
              <a:t>steam distribution corridor</a:t>
            </a:r>
            <a:endParaRPr lang="ru-RU"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p:txBody>
          <a:bodyPr/>
          <a:lstStyle/>
          <a:p>
            <a:fld id="{6F40F619-4313-49C9-BF7F-590B677ED577}" type="slidenum">
              <a:rPr lang="ru-RU"/>
              <a:pPr/>
              <a:t>6</a:t>
            </a:fld>
            <a:endParaRPr lang="ru-RU"/>
          </a:p>
        </p:txBody>
      </p:sp>
      <p:pic>
        <p:nvPicPr>
          <p:cNvPr id="51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89138"/>
            <a:ext cx="3313112" cy="17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989138"/>
            <a:ext cx="3097212"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1" name="Rectangle 11"/>
          <p:cNvSpPr>
            <a:spLocks noChangeArrowheads="1"/>
          </p:cNvSpPr>
          <p:nvPr/>
        </p:nvSpPr>
        <p:spPr bwMode="auto">
          <a:xfrm>
            <a:off x="755650" y="3933825"/>
            <a:ext cx="3311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a:t>Black</a:t>
            </a:r>
            <a:r>
              <a:rPr lang="ru-RU" sz="1600"/>
              <a:t> </a:t>
            </a:r>
            <a:r>
              <a:rPr lang="en-US" sz="1600"/>
              <a:t>ceramics</a:t>
            </a:r>
            <a:r>
              <a:rPr lang="ru-RU" sz="1600"/>
              <a:t> -</a:t>
            </a:r>
            <a:r>
              <a:rPr lang="en-US" sz="1600"/>
              <a:t>room</a:t>
            </a:r>
            <a:r>
              <a:rPr lang="ru-RU" sz="1600"/>
              <a:t> 304/3</a:t>
            </a:r>
          </a:p>
        </p:txBody>
      </p:sp>
      <p:pic>
        <p:nvPicPr>
          <p:cNvPr id="513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4508500"/>
            <a:ext cx="26638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3" name="Rectangle 13"/>
          <p:cNvSpPr>
            <a:spLocks noChangeArrowheads="1"/>
          </p:cNvSpPr>
          <p:nvPr/>
        </p:nvSpPr>
        <p:spPr bwMode="auto">
          <a:xfrm>
            <a:off x="2987675" y="6165850"/>
            <a:ext cx="3168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Brown</a:t>
            </a:r>
            <a:r>
              <a:rPr lang="ru-RU" sz="1600"/>
              <a:t> </a:t>
            </a:r>
            <a:r>
              <a:rPr lang="en-US" sz="1600"/>
              <a:t>ceramics</a:t>
            </a:r>
            <a:r>
              <a:rPr lang="ru-RU" sz="1600"/>
              <a:t>  - </a:t>
            </a:r>
            <a:r>
              <a:rPr lang="en-US" sz="1600"/>
              <a:t>pressure suppression pool</a:t>
            </a:r>
            <a:endParaRPr lang="ru-RU" sz="1600"/>
          </a:p>
        </p:txBody>
      </p:sp>
      <p:sp>
        <p:nvSpPr>
          <p:cNvPr id="5134" name="Rectangle 14"/>
          <p:cNvSpPr>
            <a:spLocks noChangeArrowheads="1"/>
          </p:cNvSpPr>
          <p:nvPr/>
        </p:nvSpPr>
        <p:spPr bwMode="auto">
          <a:xfrm>
            <a:off x="4500563" y="3933825"/>
            <a:ext cx="4176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600"/>
              <a:t>Slag-like</a:t>
            </a:r>
            <a:r>
              <a:rPr lang="ru-RU" sz="1600"/>
              <a:t> </a:t>
            </a:r>
            <a:r>
              <a:rPr lang="en-US" sz="1600"/>
              <a:t>LTCM</a:t>
            </a:r>
            <a:r>
              <a:rPr lang="ru-RU" sz="1600"/>
              <a:t> –</a:t>
            </a:r>
            <a:r>
              <a:rPr lang="en-US" sz="1600"/>
              <a:t> pressure suppression pool</a:t>
            </a:r>
            <a:endParaRPr lang="ru-RU" sz="1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93CF36E5-AFE1-4F91-9CCF-0C78500427C0}" type="slidenum">
              <a:rPr lang="ru-RU"/>
              <a:pPr/>
              <a:t>7</a:t>
            </a:fld>
            <a:endParaRPr lang="ru-RU"/>
          </a:p>
        </p:txBody>
      </p:sp>
      <p:sp>
        <p:nvSpPr>
          <p:cNvPr id="76804" name="Rectangle 4"/>
          <p:cNvSpPr>
            <a:spLocks noChangeArrowheads="1"/>
          </p:cNvSpPr>
          <p:nvPr/>
        </p:nvSpPr>
        <p:spPr bwMode="auto">
          <a:xfrm>
            <a:off x="611188" y="2060575"/>
            <a:ext cx="8208962" cy="397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 typeface="Wingdings" pitchFamily="2" charset="2"/>
              <a:buChar char="§"/>
            </a:pPr>
            <a:r>
              <a:rPr lang="ru-RU" sz="1700">
                <a:solidFill>
                  <a:schemeClr val="tx2"/>
                </a:solidFill>
              </a:rPr>
              <a:t>  </a:t>
            </a:r>
            <a:r>
              <a:rPr lang="en-US" sz="1700">
                <a:solidFill>
                  <a:schemeClr val="tx2"/>
                </a:solidFill>
              </a:rPr>
              <a:t>Major part of irradiated nuclear fuel inside </a:t>
            </a:r>
            <a:r>
              <a:rPr lang="ru-RU" sz="1700">
                <a:solidFill>
                  <a:schemeClr val="tx2"/>
                </a:solidFill>
              </a:rPr>
              <a:t>«</a:t>
            </a:r>
            <a:r>
              <a:rPr lang="en-US" sz="1700">
                <a:solidFill>
                  <a:schemeClr val="tx2"/>
                </a:solidFill>
              </a:rPr>
              <a:t>Shelter</a:t>
            </a:r>
            <a:r>
              <a:rPr lang="ru-RU" sz="1700">
                <a:solidFill>
                  <a:schemeClr val="tx2"/>
                </a:solidFill>
              </a:rPr>
              <a:t>»</a:t>
            </a:r>
            <a:r>
              <a:rPr lang="en-US" sz="1700">
                <a:solidFill>
                  <a:schemeClr val="tx2"/>
                </a:solidFill>
              </a:rPr>
              <a:t> Object rooms are contained </a:t>
            </a:r>
            <a:r>
              <a:rPr lang="ru-RU" sz="1700">
                <a:solidFill>
                  <a:schemeClr val="tx2"/>
                </a:solidFill>
              </a:rPr>
              <a:t> </a:t>
            </a:r>
            <a:r>
              <a:rPr lang="en-US" sz="1700">
                <a:solidFill>
                  <a:schemeClr val="tx2"/>
                </a:solidFill>
              </a:rPr>
              <a:t>within lava-like fuel-containing materials</a:t>
            </a:r>
            <a:r>
              <a:rPr lang="ru-RU" sz="1700">
                <a:solidFill>
                  <a:schemeClr val="tx2"/>
                </a:solidFill>
              </a:rPr>
              <a:t>. </a:t>
            </a:r>
          </a:p>
          <a:p>
            <a:pPr algn="just"/>
            <a:r>
              <a:rPr lang="en-US" sz="1700">
                <a:solidFill>
                  <a:schemeClr val="tx2"/>
                </a:solidFill>
              </a:rPr>
              <a:t>For today,</a:t>
            </a:r>
            <a:r>
              <a:rPr lang="ru-RU" sz="1700">
                <a:solidFill>
                  <a:schemeClr val="tx2"/>
                </a:solidFill>
              </a:rPr>
              <a:t> </a:t>
            </a:r>
            <a:r>
              <a:rPr lang="en-US" sz="1700">
                <a:solidFill>
                  <a:schemeClr val="tx2"/>
                </a:solidFill>
              </a:rPr>
              <a:t>estimate of fuel amount in detected clusters made </a:t>
            </a:r>
            <a:r>
              <a:rPr lang="ru-RU" sz="1700">
                <a:solidFill>
                  <a:schemeClr val="tx2"/>
                </a:solidFill>
              </a:rPr>
              <a:t>150 </a:t>
            </a:r>
            <a:r>
              <a:rPr lang="en-US" sz="1700">
                <a:solidFill>
                  <a:schemeClr val="tx2"/>
                </a:solidFill>
              </a:rPr>
              <a:t>t</a:t>
            </a:r>
            <a:r>
              <a:rPr lang="ru-RU" sz="1700">
                <a:solidFill>
                  <a:schemeClr val="tx2"/>
                </a:solidFill>
              </a:rPr>
              <a:t> (</a:t>
            </a:r>
            <a:r>
              <a:rPr lang="en-US" sz="1700">
                <a:solidFill>
                  <a:schemeClr val="tx2"/>
                </a:solidFill>
              </a:rPr>
              <a:t>on uranium</a:t>
            </a:r>
            <a:r>
              <a:rPr lang="ru-RU" sz="1700">
                <a:solidFill>
                  <a:schemeClr val="tx2"/>
                </a:solidFill>
              </a:rPr>
              <a:t>) </a:t>
            </a:r>
            <a:r>
              <a:rPr lang="en-US" sz="1700">
                <a:solidFill>
                  <a:schemeClr val="tx2"/>
                </a:solidFill>
              </a:rPr>
              <a:t>of</a:t>
            </a:r>
            <a:r>
              <a:rPr lang="ru-RU" sz="1700">
                <a:solidFill>
                  <a:schemeClr val="tx2"/>
                </a:solidFill>
              </a:rPr>
              <a:t> 190</a:t>
            </a:r>
            <a:r>
              <a:rPr lang="en-US" sz="1700">
                <a:solidFill>
                  <a:schemeClr val="tx2"/>
                </a:solidFill>
              </a:rPr>
              <a:t>.</a:t>
            </a:r>
            <a:r>
              <a:rPr lang="ru-RU" sz="1700">
                <a:solidFill>
                  <a:schemeClr val="tx2"/>
                </a:solidFill>
              </a:rPr>
              <a:t>2 </a:t>
            </a:r>
            <a:r>
              <a:rPr lang="en-US" sz="1700">
                <a:solidFill>
                  <a:schemeClr val="tx2"/>
                </a:solidFill>
              </a:rPr>
              <a:t>t</a:t>
            </a:r>
            <a:r>
              <a:rPr lang="ru-RU" sz="1700">
                <a:solidFill>
                  <a:schemeClr val="tx2"/>
                </a:solidFill>
              </a:rPr>
              <a:t>, </a:t>
            </a:r>
            <a:r>
              <a:rPr lang="en-US" sz="1700">
                <a:solidFill>
                  <a:schemeClr val="tx2"/>
                </a:solidFill>
              </a:rPr>
              <a:t>which were located in reactor at accident moment</a:t>
            </a:r>
            <a:r>
              <a:rPr lang="ru-RU" sz="1700">
                <a:solidFill>
                  <a:schemeClr val="tx2"/>
                </a:solidFill>
              </a:rPr>
              <a:t>. </a:t>
            </a:r>
          </a:p>
          <a:p>
            <a:pPr algn="just"/>
            <a:r>
              <a:rPr lang="en-US" sz="1700">
                <a:solidFill>
                  <a:schemeClr val="tx2"/>
                </a:solidFill>
              </a:rPr>
              <a:t>As result of last researches carried out by us it is shown</a:t>
            </a:r>
            <a:r>
              <a:rPr lang="ru-RU" sz="1700">
                <a:solidFill>
                  <a:schemeClr val="tx2"/>
                </a:solidFill>
              </a:rPr>
              <a:t> </a:t>
            </a:r>
            <a:r>
              <a:rPr lang="en-US" sz="1700">
                <a:solidFill>
                  <a:schemeClr val="tx2"/>
                </a:solidFill>
              </a:rPr>
              <a:t>that inside </a:t>
            </a:r>
            <a:r>
              <a:rPr lang="ru-RU" sz="1700">
                <a:solidFill>
                  <a:schemeClr val="tx2"/>
                </a:solidFill>
              </a:rPr>
              <a:t>«</a:t>
            </a:r>
            <a:r>
              <a:rPr lang="en-US" sz="1700">
                <a:solidFill>
                  <a:schemeClr val="tx2"/>
                </a:solidFill>
              </a:rPr>
              <a:t>Shelter</a:t>
            </a:r>
            <a:r>
              <a:rPr lang="ru-RU" sz="1700">
                <a:solidFill>
                  <a:schemeClr val="tx2"/>
                </a:solidFill>
              </a:rPr>
              <a:t>» </a:t>
            </a:r>
            <a:r>
              <a:rPr lang="en-US" sz="1700">
                <a:solidFill>
                  <a:schemeClr val="tx2"/>
                </a:solidFill>
              </a:rPr>
              <a:t>Object there are around </a:t>
            </a:r>
            <a:r>
              <a:rPr lang="ru-RU" sz="1700">
                <a:solidFill>
                  <a:schemeClr val="tx2"/>
                </a:solidFill>
              </a:rPr>
              <a:t>30-40 </a:t>
            </a:r>
            <a:r>
              <a:rPr lang="en-US" sz="1700">
                <a:solidFill>
                  <a:schemeClr val="tx2"/>
                </a:solidFill>
              </a:rPr>
              <a:t>t</a:t>
            </a:r>
            <a:r>
              <a:rPr lang="ru-RU" sz="1700">
                <a:solidFill>
                  <a:schemeClr val="tx2"/>
                </a:solidFill>
              </a:rPr>
              <a:t> </a:t>
            </a:r>
            <a:r>
              <a:rPr lang="en-US" sz="1700">
                <a:solidFill>
                  <a:schemeClr val="tx2"/>
                </a:solidFill>
              </a:rPr>
              <a:t>fuel in room </a:t>
            </a:r>
            <a:r>
              <a:rPr lang="ru-RU" sz="1700">
                <a:solidFill>
                  <a:schemeClr val="tx2"/>
                </a:solidFill>
              </a:rPr>
              <a:t>305/2</a:t>
            </a:r>
            <a:r>
              <a:rPr lang="en-US" sz="1700">
                <a:solidFill>
                  <a:schemeClr val="tx2"/>
                </a:solidFill>
              </a:rPr>
              <a:t> clusters</a:t>
            </a:r>
            <a:r>
              <a:rPr lang="ru-RU" sz="1700">
                <a:solidFill>
                  <a:schemeClr val="tx2"/>
                </a:solidFill>
              </a:rPr>
              <a:t>, </a:t>
            </a:r>
            <a:r>
              <a:rPr lang="en-US" sz="1700">
                <a:solidFill>
                  <a:schemeClr val="tx2"/>
                </a:solidFill>
              </a:rPr>
              <a:t>which are hidden beneath</a:t>
            </a:r>
            <a:r>
              <a:rPr lang="ru-RU" sz="1700">
                <a:solidFill>
                  <a:schemeClr val="tx2"/>
                </a:solidFill>
              </a:rPr>
              <a:t> “</a:t>
            </a:r>
            <a:r>
              <a:rPr lang="en-US" sz="1700">
                <a:solidFill>
                  <a:schemeClr val="tx2"/>
                </a:solidFill>
              </a:rPr>
              <a:t>fresh</a:t>
            </a:r>
            <a:r>
              <a:rPr lang="ru-RU" sz="1700">
                <a:solidFill>
                  <a:schemeClr val="tx2"/>
                </a:solidFill>
              </a:rPr>
              <a:t>” </a:t>
            </a:r>
            <a:r>
              <a:rPr lang="en-US" sz="1700">
                <a:solidFill>
                  <a:schemeClr val="tx2"/>
                </a:solidFill>
              </a:rPr>
              <a:t>concrete</a:t>
            </a:r>
            <a:r>
              <a:rPr lang="ru-RU" sz="1700">
                <a:solidFill>
                  <a:schemeClr val="tx2"/>
                </a:solidFill>
              </a:rPr>
              <a:t>.</a:t>
            </a:r>
            <a:r>
              <a:rPr lang="ru-RU" sz="1700"/>
              <a:t> </a:t>
            </a:r>
          </a:p>
          <a:p>
            <a:pPr algn="l"/>
            <a:r>
              <a:rPr lang="en-US" sz="1700">
                <a:solidFill>
                  <a:schemeClr val="tx2"/>
                </a:solidFill>
              </a:rPr>
              <a:t>In more details that clusters will be highlighted in report of our Institute’s staffer </a:t>
            </a:r>
            <a:r>
              <a:rPr lang="ru-RU" sz="1700">
                <a:solidFill>
                  <a:schemeClr val="tx2"/>
                </a:solidFill>
              </a:rPr>
              <a:t>– </a:t>
            </a:r>
            <a:r>
              <a:rPr lang="en-US" sz="1700">
                <a:solidFill>
                  <a:schemeClr val="tx2"/>
                </a:solidFill>
              </a:rPr>
              <a:t>Yevgeniy</a:t>
            </a:r>
            <a:r>
              <a:rPr lang="ru-RU" sz="1700">
                <a:solidFill>
                  <a:schemeClr val="tx2"/>
                </a:solidFill>
              </a:rPr>
              <a:t> </a:t>
            </a:r>
            <a:r>
              <a:rPr lang="en-US" sz="1700">
                <a:solidFill>
                  <a:schemeClr val="tx2"/>
                </a:solidFill>
              </a:rPr>
              <a:t>Vysotskiy</a:t>
            </a:r>
            <a:r>
              <a:rPr lang="ru-RU" sz="1700">
                <a:solidFill>
                  <a:schemeClr val="tx2"/>
                </a:solidFill>
              </a:rPr>
              <a:t>.</a:t>
            </a:r>
          </a:p>
          <a:p>
            <a:pPr algn="l"/>
            <a:endParaRPr lang="ru-RU" sz="1700">
              <a:solidFill>
                <a:schemeClr val="tx2"/>
              </a:solidFill>
            </a:endParaRPr>
          </a:p>
          <a:p>
            <a:pPr algn="l">
              <a:buClr>
                <a:schemeClr val="tx2"/>
              </a:buClr>
              <a:buFont typeface="Wingdings" pitchFamily="2" charset="2"/>
              <a:buChar char="§"/>
            </a:pPr>
            <a:r>
              <a:rPr lang="ru-RU" sz="1700"/>
              <a:t>  </a:t>
            </a:r>
            <a:r>
              <a:rPr lang="en-US" sz="1700">
                <a:solidFill>
                  <a:schemeClr val="tx2"/>
                </a:solidFill>
              </a:rPr>
              <a:t>A major enough fuel part</a:t>
            </a:r>
            <a:r>
              <a:rPr lang="ru-RU" sz="1700">
                <a:solidFill>
                  <a:schemeClr val="tx2"/>
                </a:solidFill>
              </a:rPr>
              <a:t> (</a:t>
            </a:r>
            <a:r>
              <a:rPr lang="en-US" sz="1700">
                <a:solidFill>
                  <a:schemeClr val="tx2"/>
                </a:solidFill>
              </a:rPr>
              <a:t>around</a:t>
            </a:r>
            <a:r>
              <a:rPr lang="ru-RU" sz="1700">
                <a:solidFill>
                  <a:schemeClr val="tx2"/>
                </a:solidFill>
              </a:rPr>
              <a:t> 30 </a:t>
            </a:r>
            <a:r>
              <a:rPr lang="en-US" sz="1700">
                <a:solidFill>
                  <a:schemeClr val="tx2"/>
                </a:solidFill>
              </a:rPr>
              <a:t>t</a:t>
            </a:r>
            <a:r>
              <a:rPr lang="ru-RU" sz="1700">
                <a:solidFill>
                  <a:schemeClr val="tx2"/>
                </a:solidFill>
              </a:rPr>
              <a:t>) </a:t>
            </a:r>
            <a:r>
              <a:rPr lang="en-US" sz="1700">
                <a:solidFill>
                  <a:schemeClr val="tx2"/>
                </a:solidFill>
              </a:rPr>
              <a:t>is contained as radioactive dust of different dispersity</a:t>
            </a:r>
            <a:r>
              <a:rPr lang="ru-RU" sz="1700">
                <a:solidFill>
                  <a:schemeClr val="tx2"/>
                </a:solidFill>
              </a:rPr>
              <a:t> (</a:t>
            </a:r>
            <a:r>
              <a:rPr lang="en-US" sz="1700">
                <a:solidFill>
                  <a:schemeClr val="tx2"/>
                </a:solidFill>
              </a:rPr>
              <a:t>including</a:t>
            </a:r>
            <a:r>
              <a:rPr lang="ru-RU" sz="1700">
                <a:solidFill>
                  <a:schemeClr val="tx2"/>
                </a:solidFill>
              </a:rPr>
              <a:t> </a:t>
            </a:r>
            <a:r>
              <a:rPr lang="en-US" sz="1700">
                <a:solidFill>
                  <a:schemeClr val="tx2"/>
                </a:solidFill>
              </a:rPr>
              <a:t>submicron</a:t>
            </a:r>
            <a:r>
              <a:rPr lang="ru-RU" sz="1700">
                <a:solidFill>
                  <a:schemeClr val="tx2"/>
                </a:solidFill>
              </a:rPr>
              <a:t>).</a:t>
            </a:r>
          </a:p>
          <a:p>
            <a:pPr algn="l"/>
            <a:r>
              <a:rPr lang="en-US" sz="1700">
                <a:solidFill>
                  <a:schemeClr val="tx2"/>
                </a:solidFill>
              </a:rPr>
              <a:t>A generator for such dust can be FCM during its destruction</a:t>
            </a:r>
            <a:r>
              <a:rPr lang="ru-RU" sz="1700">
                <a:solidFill>
                  <a:schemeClr val="tx2"/>
                </a:solidFill>
              </a:rPr>
              <a:t>.</a:t>
            </a:r>
          </a:p>
          <a:p>
            <a:pPr algn="l"/>
            <a:r>
              <a:rPr lang="en-US" sz="1700">
                <a:solidFill>
                  <a:schemeClr val="tx2"/>
                </a:solidFill>
              </a:rPr>
              <a:t>Last year researches </a:t>
            </a:r>
            <a:r>
              <a:rPr lang="ru-RU" sz="1700">
                <a:solidFill>
                  <a:schemeClr val="tx2"/>
                </a:solidFill>
              </a:rPr>
              <a:t> </a:t>
            </a:r>
            <a:r>
              <a:rPr lang="en-US" sz="1700">
                <a:solidFill>
                  <a:schemeClr val="tx2"/>
                </a:solidFill>
              </a:rPr>
              <a:t>show a probability of annual spontaneous production on FCM</a:t>
            </a:r>
            <a:r>
              <a:rPr lang="ru-RU" sz="1700">
                <a:solidFill>
                  <a:schemeClr val="tx2"/>
                </a:solidFill>
              </a:rPr>
              <a:t> </a:t>
            </a:r>
            <a:r>
              <a:rPr lang="en-US" sz="1700">
                <a:solidFill>
                  <a:schemeClr val="tx2"/>
                </a:solidFill>
              </a:rPr>
              <a:t>surfaces of dozen kilograms of radioactive fine-dispersed dust</a:t>
            </a:r>
            <a:r>
              <a:rPr lang="ru-RU" sz="1700">
                <a:solidFill>
                  <a:schemeClr val="tx2"/>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3B932A34-6DA3-4FFE-A007-F443DA21EB02}" type="slidenum">
              <a:rPr lang="ru-RU"/>
              <a:pPr/>
              <a:t>8</a:t>
            </a:fld>
            <a:endParaRPr lang="ru-RU"/>
          </a:p>
        </p:txBody>
      </p:sp>
      <p:sp>
        <p:nvSpPr>
          <p:cNvPr id="92164" name="Rectangle 4"/>
          <p:cNvSpPr>
            <a:spLocks noChangeArrowheads="1"/>
          </p:cNvSpPr>
          <p:nvPr/>
        </p:nvSpPr>
        <p:spPr bwMode="auto">
          <a:xfrm>
            <a:off x="1860550" y="3203575"/>
            <a:ext cx="5424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outerShdw blurRad="38100" dist="38100" dir="2700000" algn="tl">
                    <a:srgbClr val="C0C0C0"/>
                  </a:outerShdw>
                </a:effectLst>
              </a:rPr>
              <a:t>Fuel amount estimate in “Shelter” Object rooms</a:t>
            </a:r>
            <a:endParaRPr lang="ru-RU" sz="20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807" name="Group 2671"/>
          <p:cNvGraphicFramePr>
            <a:graphicFrameLocks noGrp="1"/>
          </p:cNvGraphicFramePr>
          <p:nvPr>
            <p:ph type="tbl" idx="1"/>
          </p:nvPr>
        </p:nvGraphicFramePr>
        <p:xfrm>
          <a:off x="1116013" y="115888"/>
          <a:ext cx="7772400" cy="6126480"/>
        </p:xfrm>
        <a:graphic>
          <a:graphicData uri="http://schemas.openxmlformats.org/drawingml/2006/table">
            <a:tbl>
              <a:tblPr/>
              <a:tblGrid>
                <a:gridCol w="2260600"/>
                <a:gridCol w="1839912"/>
                <a:gridCol w="1512888"/>
                <a:gridCol w="2159000"/>
              </a:tblGrid>
              <a:tr h="149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Name</a:t>
                      </a:r>
                      <a:r>
                        <a:rPr kumimoji="0" lang="uk-UA" sz="1200" b="1" i="0" u="none" strike="noStrike" cap="none" normalizeH="0" baseline="0" smtClean="0">
                          <a:ln>
                            <a:noFill/>
                          </a:ln>
                          <a:solidFill>
                            <a:srgbClr val="99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numbers</a:t>
                      </a:r>
                      <a:r>
                        <a:rPr kumimoji="0" lang="uk-UA" sz="1200" b="1" i="0" u="none" strike="noStrike" cap="none" normalizeH="0" baseline="0" smtClean="0">
                          <a:ln>
                            <a:noFill/>
                          </a:ln>
                          <a:solidFill>
                            <a:srgbClr val="99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of rooms</a:t>
                      </a:r>
                      <a:endParaRPr kumimoji="0" lang="en-US" sz="1200" b="1" i="0" u="none" strike="noStrike" cap="none" normalizeH="0" baseline="0" smtClean="0">
                        <a:ln>
                          <a:noFill/>
                        </a:ln>
                        <a:solidFill>
                          <a:srgbClr val="99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990000"/>
                          </a:solidFill>
                          <a:effectLst/>
                          <a:latin typeface="Times New Roman" pitchFamily="18" charset="0"/>
                          <a:cs typeface="Times New Roman" pitchFamily="18" charset="0"/>
                        </a:rPr>
                        <a:t>FCM </a:t>
                      </a: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modifications</a:t>
                      </a:r>
                      <a:endParaRPr kumimoji="0" lang="en-US" sz="1200" b="1" i="0" u="none" strike="noStrike" cap="none" normalizeH="0" baseline="0" smtClean="0">
                        <a:ln>
                          <a:noFill/>
                        </a:ln>
                        <a:solidFill>
                          <a:srgbClr val="99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Detected  </a:t>
                      </a:r>
                      <a:r>
                        <a:rPr kumimoji="0" lang="uk-UA" sz="1200" b="1" i="0" u="none" strike="noStrike" cap="none" normalizeH="0" baseline="0" smtClean="0">
                          <a:ln>
                            <a:noFill/>
                          </a:ln>
                          <a:solidFill>
                            <a:srgbClr val="990000"/>
                          </a:solidFill>
                          <a:effectLst/>
                          <a:latin typeface="Times New Roman" pitchFamily="18" charset="0"/>
                          <a:cs typeface="Times New Roman" pitchFamily="18" charset="0"/>
                        </a:rPr>
                        <a:t>fuel, </a:t>
                      </a: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 t</a:t>
                      </a:r>
                      <a:r>
                        <a:rPr kumimoji="0" lang="uk-UA" sz="1200" b="1" i="0" u="none" strike="noStrike" cap="none" normalizeH="0" baseline="0" smtClean="0">
                          <a:ln>
                            <a:noFill/>
                          </a:ln>
                          <a:solidFill>
                            <a:srgbClr val="990000"/>
                          </a:solidFill>
                          <a:effectLst/>
                          <a:latin typeface="Times New Roman" pitchFamily="18" charset="0"/>
                          <a:cs typeface="Times New Roman" pitchFamily="18" charset="0"/>
                        </a:rPr>
                        <a:t> (U)</a:t>
                      </a:r>
                      <a:endParaRPr kumimoji="0" lang="uk-UA" sz="1200" b="1" i="0" u="none" strike="noStrike" cap="none" normalizeH="0" baseline="0" smtClean="0">
                        <a:ln>
                          <a:noFill/>
                        </a:ln>
                        <a:solidFill>
                          <a:srgbClr val="99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Notes</a:t>
                      </a:r>
                      <a:endParaRPr kumimoji="0" lang="en-US" sz="1200" b="1" i="0" u="none" strike="noStrike" cap="none" normalizeH="0" baseline="0" smtClean="0">
                        <a:ln>
                          <a:noFill/>
                        </a:ln>
                        <a:solidFill>
                          <a:srgbClr val="99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Central Hall (CH), </a:t>
                      </a:r>
                      <a:endParaRPr kumimoji="0" lang="ru-RU" sz="9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room</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(914/2)</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 reactor vault (room 504/2, mark +24.000 and above)</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a:t>
                      </a:r>
                      <a:endParaRPr kumimoji="0" lang="uk-UA"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C</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ore fragments, lava-like fuel-containing materials (LTCM) within scheme “E” are</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9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48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fresh assemblies</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(5,5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t</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Probable </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LFCM</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 presence in other CH areas</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Southern exposition pool, room </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(505/3)</a:t>
                      </a:r>
                      <a:endParaRPr kumimoji="0" lang="uk-UA"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Core fragments</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1"/>
                          </a:solidFill>
                          <a:effectLst/>
                          <a:latin typeface="Times New Roman" pitchFamily="18" charset="0"/>
                          <a:cs typeface="Times New Roman" pitchFamily="18" charset="0"/>
                        </a:rPr>
                        <a:t>14,8</a:t>
                      </a:r>
                      <a:endParaRPr kumimoji="0" lang="uk-UA"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129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spent fuel rods </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All upper rooms</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including CH</a:t>
                      </a:r>
                      <a:endParaRPr kumimoji="0" lang="ru-RU" sz="9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(mark +24.00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and higher</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a:t>
                      </a:r>
                      <a:endParaRPr kumimoji="0" lang="uk-UA"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Fuel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dust</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uk-UA"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Estimate</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30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t includes surface contamination in obstruction center in CH and in all other rooms </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304/3</a:t>
                      </a:r>
                      <a:endParaRPr kumimoji="0" lang="uk-UA"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L</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ava -like fuel-containing materials</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uk-UA"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«Horizontal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lava </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flow». LFCM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in breach between rooms</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304/3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and</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305/2</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 considered</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301/5+301/6+303/3</a:t>
                      </a:r>
                      <a:endParaRPr kumimoji="0" lang="uk-UA"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L</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ava -like fuel-containing materials</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1"/>
                          </a:solidFill>
                          <a:effectLst/>
                          <a:latin typeface="Times New Roman" pitchFamily="18" charset="0"/>
                          <a:cs typeface="Times New Roman" pitchFamily="18" charset="0"/>
                        </a:rPr>
                        <a:t>4,5</a:t>
                      </a:r>
                      <a:endParaRPr kumimoji="0" lang="uk-UA"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«Horizontal flow»</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 main LTCM mass poured with concrete in 1986</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217/2</a:t>
                      </a:r>
                      <a:endParaRPr kumimoji="0" lang="uk-UA"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L</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ava -like fuel-containing materials</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1"/>
                          </a:solidFill>
                          <a:effectLst/>
                          <a:latin typeface="Times New Roman" pitchFamily="18" charset="0"/>
                          <a:cs typeface="Times New Roman" pitchFamily="18" charset="0"/>
                        </a:rPr>
                        <a:t>0,4</a:t>
                      </a:r>
                      <a:endParaRPr kumimoji="0" lang="uk-UA"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Elephant foot</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stalactites</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LFCM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penetrated from</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horizontal flow</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a:t>
                      </a:r>
                      <a:endParaRPr kumimoji="0" lang="uk-UA"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Rooms </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305/2</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 and 504/2, marks +9.700 - +24.000</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Core fragments, lava-like fuel-containing materials</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 fuel dust </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Start of all </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LFCM</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 flows</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“Hidden” clusters in room </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305/2</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 in sub-reactor plate body</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Lava-like fuel-containing materials</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 non-melted fuel</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Estimates were made for two LFCM clusters</a:t>
                      </a:r>
                      <a:endParaRPr kumimoji="0" lang="en-US" sz="900" b="1" i="0" u="none" strike="noStrike" cap="none" normalizeH="0" baseline="0" smtClean="0">
                        <a:ln>
                          <a:noFill/>
                        </a:ln>
                        <a:solidFill>
                          <a:schemeClr val="tx2"/>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Steam distribution corridor</a:t>
                      </a: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SDC</a:t>
                      </a: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a:t>
                      </a:r>
                      <a:endParaRPr kumimoji="0" lang="ru-RU" sz="9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Rooms</a:t>
                      </a: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 (210/5+210/6+210/7)</a:t>
                      </a:r>
                      <a:endParaRPr kumimoji="0" lang="en-GB"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lava-like fuel-containing materials</a:t>
                      </a:r>
                      <a:endParaRPr kumimoji="0" lang="en-US"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9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Big and small vertical </a:t>
                      </a: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flow»</a:t>
                      </a:r>
                      <a:endParaRPr kumimoji="0" lang="ru-RU" sz="9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2"/>
                          </a:solidFill>
                          <a:effectLst/>
                          <a:latin typeface="Times New Roman" pitchFamily="18" charset="0"/>
                          <a:cs typeface="Times New Roman" pitchFamily="18" charset="0"/>
                        </a:rPr>
                        <a:t>.</a:t>
                      </a:r>
                      <a:endParaRPr kumimoji="0" lang="ru-RU"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Pressure suppression pool-2 (</a:t>
                      </a:r>
                      <a:r>
                        <a:rPr kumimoji="0" lang="ru-RU" sz="900" b="1" i="0" u="none" strike="noStrike" cap="none" normalizeH="0" baseline="0" smtClean="0">
                          <a:ln>
                            <a:noFill/>
                          </a:ln>
                          <a:solidFill>
                            <a:schemeClr val="tx2"/>
                          </a:solidFill>
                          <a:effectLst/>
                          <a:latin typeface="Times New Roman" pitchFamily="18" charset="0"/>
                          <a:cs typeface="Times New Roman" pitchFamily="18" charset="0"/>
                        </a:rPr>
                        <a:t>PSP</a:t>
                      </a: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-2)</a:t>
                      </a:r>
                      <a:endParaRPr kumimoji="0" lang="ru-RU" sz="9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Rooms: </a:t>
                      </a:r>
                      <a:endParaRPr kumimoji="0" lang="ru-RU" sz="9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012/14+012/15+012/16</a:t>
                      </a:r>
                      <a:endParaRPr kumimoji="0" lang="en-GB"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lava-like fuel-containing materials </a:t>
                      </a:r>
                      <a:endParaRPr kumimoji="0" lang="en-US"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uk-UA" sz="9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Considerable </a:t>
                      </a: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LFCM part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is poured with concrete in</a:t>
                      </a: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 1986.</a:t>
                      </a:r>
                      <a:endParaRPr kumimoji="0" lang="en-GB"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Pressure suppression pool-1 (</a:t>
                      </a:r>
                      <a:r>
                        <a:rPr kumimoji="0" lang="ru-RU" sz="900" b="1" i="0" u="none" strike="noStrike" cap="none" normalizeH="0" baseline="0" smtClean="0">
                          <a:ln>
                            <a:noFill/>
                          </a:ln>
                          <a:solidFill>
                            <a:schemeClr val="tx2"/>
                          </a:solidFill>
                          <a:effectLst/>
                          <a:latin typeface="Times New Roman" pitchFamily="18" charset="0"/>
                          <a:cs typeface="Times New Roman" pitchFamily="18" charset="0"/>
                        </a:rPr>
                        <a:t>PSP</a:t>
                      </a: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-1) </a:t>
                      </a:r>
                      <a:endParaRPr kumimoji="0" lang="ru-RU" sz="9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Rooms: 012/5+012/6+012/7</a:t>
                      </a:r>
                      <a:endParaRPr kumimoji="0" lang="en-GB"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lava-like fuel-containing materials </a:t>
                      </a:r>
                      <a:endParaRPr kumimoji="0" lang="en-US"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9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Considerable </a:t>
                      </a: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LFCM part </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is poured with concrete in</a:t>
                      </a: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 1986</a:t>
                      </a:r>
                      <a:endParaRPr kumimoji="0" lang="en-GB"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Fuel under cascade wall</a:t>
                      </a:r>
                      <a:endParaRPr kumimoji="0" lang="en-US"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Core fragments</a:t>
                      </a:r>
                      <a:endParaRPr kumimoji="0" lang="ru-RU" sz="9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Fuel dust </a:t>
                      </a:r>
                      <a:endParaRPr kumimoji="0" lang="en-US"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9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a:t>
                      </a:r>
                      <a:endParaRPr kumimoji="0" lang="uk-UA"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Water in all reactor department </a:t>
                      </a:r>
                      <a:r>
                        <a:rPr kumimoji="0" lang="en-GB" sz="900" b="1" i="0" u="none" strike="noStrike" cap="none" normalizeH="0" baseline="0" smtClean="0">
                          <a:ln>
                            <a:noFill/>
                          </a:ln>
                          <a:solidFill>
                            <a:schemeClr val="tx2"/>
                          </a:solidFill>
                          <a:effectLst/>
                          <a:latin typeface="Times New Roman" pitchFamily="18" charset="0"/>
                          <a:cs typeface="Times New Roman" pitchFamily="18" charset="0"/>
                        </a:rPr>
                        <a:t>rooms </a:t>
                      </a:r>
                      <a:endParaRPr kumimoji="0" lang="en-GB"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Uranium soluble salts</a:t>
                      </a:r>
                      <a:endParaRPr kumimoji="0" lang="en-US"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9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9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900" b="1" i="0" u="none" strike="noStrike" cap="none" normalizeH="0" baseline="0" smtClean="0">
                          <a:ln>
                            <a:noFill/>
                          </a:ln>
                          <a:solidFill>
                            <a:schemeClr val="tx1"/>
                          </a:solidFill>
                          <a:effectLst/>
                          <a:latin typeface="Times New Roman" pitchFamily="18" charset="0"/>
                          <a:cs typeface="Times New Roman" pitchFamily="18" charset="0"/>
                        </a:rPr>
                        <a:t>kg</a:t>
                      </a:r>
                      <a:endParaRPr kumimoji="0" lang="en-US" sz="9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a:t>
                      </a:r>
                      <a:endParaRPr kumimoji="0" lang="uk-UA"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Fuel on </a:t>
                      </a:r>
                      <a:r>
                        <a:rPr kumimoji="0" lang="ru-RU" sz="900" b="1" i="0" u="none" strike="noStrike" cap="none" normalizeH="0" baseline="0" smtClean="0">
                          <a:ln>
                            <a:noFill/>
                          </a:ln>
                          <a:solidFill>
                            <a:schemeClr val="tx2"/>
                          </a:solidFill>
                          <a:effectLst/>
                          <a:latin typeface="Times New Roman" pitchFamily="18" charset="0"/>
                          <a:cs typeface="Times New Roman" pitchFamily="18" charset="0"/>
                        </a:rPr>
                        <a:t>«</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Shelter</a:t>
                      </a:r>
                      <a:r>
                        <a:rPr kumimoji="0" lang="ru-RU" sz="900" b="1" i="0" u="none" strike="noStrike" cap="none" normalizeH="0" baseline="0" smtClean="0">
                          <a:ln>
                            <a:noFill/>
                          </a:ln>
                          <a:solidFill>
                            <a:schemeClr val="tx2"/>
                          </a:solidFill>
                          <a:effectLst/>
                          <a:latin typeface="Times New Roman" pitchFamily="18" charset="0"/>
                          <a:cs typeface="Times New Roman" pitchFamily="18" charset="0"/>
                        </a:rPr>
                        <a:t>»</a:t>
                      </a: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 site</a:t>
                      </a:r>
                      <a:endParaRPr kumimoji="0" lang="en-US"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Core fragments</a:t>
                      </a:r>
                      <a:endParaRPr kumimoji="0" lang="ru-RU" sz="9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2"/>
                          </a:solidFill>
                          <a:effectLst/>
                          <a:latin typeface="Times New Roman" pitchFamily="18" charset="0"/>
                          <a:cs typeface="Times New Roman" pitchFamily="18" charset="0"/>
                        </a:rPr>
                        <a:t>Fuel dust</a:t>
                      </a:r>
                      <a:endParaRPr kumimoji="0" lang="en-US"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Times New Roman" pitchFamily="18" charset="0"/>
                          <a:cs typeface="Times New Roman" pitchFamily="18" charset="0"/>
                        </a:rPr>
                        <a:t>0,75</a:t>
                      </a:r>
                      <a:endParaRPr kumimoji="0" lang="ru-RU" sz="9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900" b="1" i="0" u="none" strike="noStrike" cap="none" normalizeH="0" baseline="0" smtClean="0">
                          <a:ln>
                            <a:noFill/>
                          </a:ln>
                          <a:solidFill>
                            <a:schemeClr val="tx2"/>
                          </a:solidFill>
                          <a:effectLst/>
                          <a:latin typeface="Times New Roman" pitchFamily="18" charset="0"/>
                          <a:cs typeface="Times New Roman" pitchFamily="18" charset="0"/>
                        </a:rPr>
                        <a:t> </a:t>
                      </a:r>
                      <a:endParaRPr kumimoji="0" lang="uk-UA" sz="900" b="1"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Total</a:t>
                      </a:r>
                      <a:r>
                        <a:rPr kumimoji="0" lang="ru-RU" sz="1200" b="1" i="0" u="none" strike="noStrike" cap="none" normalizeH="0" baseline="0" smtClean="0">
                          <a:ln>
                            <a:noFill/>
                          </a:ln>
                          <a:solidFill>
                            <a:srgbClr val="990000"/>
                          </a:solidFill>
                          <a:effectLst/>
                          <a:latin typeface="Times New Roman" pitchFamily="18" charset="0"/>
                          <a:cs typeface="Times New Roman" pitchFamily="18" charset="0"/>
                        </a:rPr>
                        <a:t>: </a:t>
                      </a:r>
                      <a:endParaRPr kumimoji="0" lang="ru-RU" sz="1200" b="1" i="0" u="none" strike="noStrike" cap="none" normalizeH="0" baseline="0" smtClean="0">
                        <a:ln>
                          <a:noFill/>
                        </a:ln>
                        <a:solidFill>
                          <a:srgbClr val="99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990000"/>
                          </a:solidFill>
                          <a:effectLst/>
                          <a:latin typeface="Times New Roman" pitchFamily="18" charset="0"/>
                          <a:cs typeface="Times New Roman" pitchFamily="18" charset="0"/>
                        </a:rPr>
                        <a:t> </a:t>
                      </a:r>
                      <a:endParaRPr kumimoji="0" lang="uk-UA" sz="1200" b="1" i="0" u="none" strike="noStrike" cap="none" normalizeH="0" baseline="0" smtClean="0">
                        <a:ln>
                          <a:noFill/>
                        </a:ln>
                        <a:solidFill>
                          <a:srgbClr val="99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Around</a:t>
                      </a:r>
                      <a:endParaRPr kumimoji="0" lang="ru-RU" sz="1200" b="1" i="0" u="none" strike="noStrike" cap="none" normalizeH="0" baseline="0" smtClean="0">
                        <a:ln>
                          <a:noFill/>
                        </a:ln>
                        <a:solidFill>
                          <a:srgbClr val="99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rgbClr val="990000"/>
                          </a:solidFill>
                          <a:effectLst/>
                          <a:latin typeface="Times New Roman" pitchFamily="18" charset="0"/>
                          <a:cs typeface="Times New Roman" pitchFamily="18" charset="0"/>
                        </a:rPr>
                        <a:t>200</a:t>
                      </a:r>
                      <a:endParaRPr kumimoji="0" lang="ru-RU" sz="1200" b="1" i="0" u="none" strike="noStrike" cap="none" normalizeH="0" baseline="0" smtClean="0">
                        <a:ln>
                          <a:noFill/>
                        </a:ln>
                        <a:solidFill>
                          <a:srgbClr val="99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From them around</a:t>
                      </a:r>
                      <a:r>
                        <a:rPr kumimoji="0" lang="en-GB" sz="1200" b="1" i="0" u="none" strike="noStrike" cap="none" normalizeH="0" baseline="0" smtClean="0">
                          <a:ln>
                            <a:noFill/>
                          </a:ln>
                          <a:solidFill>
                            <a:srgbClr val="990000"/>
                          </a:solidFill>
                          <a:effectLst/>
                          <a:latin typeface="Times New Roman" pitchFamily="18" charset="0"/>
                          <a:cs typeface="Times New Roman" pitchFamily="18" charset="0"/>
                        </a:rPr>
                        <a:t> 180 </a:t>
                      </a: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t </a:t>
                      </a:r>
                      <a:r>
                        <a:rPr kumimoji="0" lang="en-GB" sz="1200" b="1" i="0" u="none" strike="noStrike" cap="none" normalizeH="0" baseline="0" smtClean="0">
                          <a:ln>
                            <a:noFill/>
                          </a:ln>
                          <a:solidFill>
                            <a:srgbClr val="99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990000"/>
                          </a:solidFill>
                          <a:effectLst/>
                          <a:latin typeface="Times New Roman" pitchFamily="18" charset="0"/>
                          <a:cs typeface="Times New Roman" pitchFamily="18" charset="0"/>
                        </a:rPr>
                        <a:t>ruined reactor fuel</a:t>
                      </a:r>
                      <a:r>
                        <a:rPr kumimoji="0" lang="en-GB" sz="1200" b="1" i="0" u="none" strike="noStrike" cap="none" normalizeH="0" baseline="0" smtClean="0">
                          <a:ln>
                            <a:noFill/>
                          </a:ln>
                          <a:solidFill>
                            <a:srgbClr val="990000"/>
                          </a:solidFill>
                          <a:effectLst/>
                          <a:latin typeface="Times New Roman" pitchFamily="18" charset="0"/>
                          <a:cs typeface="Times New Roman" pitchFamily="18" charset="0"/>
                        </a:rPr>
                        <a:t> </a:t>
                      </a:r>
                      <a:endParaRPr kumimoji="0" lang="en-GB" sz="1200" b="1" i="0" u="none" strike="noStrike" cap="none" normalizeH="0" baseline="0" smtClean="0">
                        <a:ln>
                          <a:noFill/>
                        </a:ln>
                        <a:solidFill>
                          <a:srgbClr val="99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rgbClr val="990000"/>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1" i="0" u="none" strike="noStrike" cap="none" normalizeH="0" baseline="0" smtClean="0">
            <a:ln>
              <a:noFill/>
            </a:ln>
            <a:solidFill>
              <a:srgbClr val="990000"/>
            </a:solidFill>
            <a:effectLst/>
            <a:latin typeface="Times New Roman" pitchFamily="18" charset="0"/>
          </a:defRPr>
        </a:defPPr>
      </a:lstStyle>
    </a:lnDef>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2833</TotalTime>
  <Words>2131</Words>
  <Application>Microsoft Office PowerPoint</Application>
  <PresentationFormat>Bildschirmpräsentation (4:3)</PresentationFormat>
  <Paragraphs>235</Paragraphs>
  <Slides>33</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1" baseType="lpstr">
      <vt:lpstr>Arial</vt:lpstr>
      <vt:lpstr>Tahoma</vt:lpstr>
      <vt:lpstr>Wingdings</vt:lpstr>
      <vt:lpstr>Times New Roman</vt:lpstr>
      <vt:lpstr>Verdana</vt:lpstr>
      <vt:lpstr>ＭＳ Ｐゴシック</vt:lpstr>
      <vt:lpstr>Палитра</vt:lpstr>
      <vt:lpstr>Диаграмма Microsoft Office Excel</vt:lpstr>
      <vt:lpstr>             </vt:lpstr>
      <vt:lpstr> </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 </vt:lpstr>
      <vt:lpstr>«Yellow spots» in steam distribution corridor</vt:lpstr>
      <vt:lpstr>  One more myth disseminated  by mass media is the fact that over a short enough time period, LRW from «Shelter» Object could penetrate into groundwater, to rivers Prypyat and Dnipro. At the same time, around 35 mln persons can meet with radionuclide impact hazard.</vt:lpstr>
      <vt:lpstr>PowerPoint-Präsentation</vt:lpstr>
      <vt:lpstr>238+239+240 Pu concentration dynamics in LRW clusters  in «Shelter» object room 001/3  </vt:lpstr>
      <vt:lpstr> </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lpstr>PowerPoint-Präsentation</vt:lpstr>
      <vt:lpstr>PowerPoint-Präsentation</vt:lpstr>
      <vt:lpstr>PowerPoint-Präsentation</vt:lpstr>
      <vt:lpstr> </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ОБЪЕКТА «УКРЫТИЕ» НА ОКРУЖАЮЩУЮ СРЕДУ И ПЕРСПЕКТИВА ЕГО ПРЕОБРАЗОВАНИЯ В ЭКОЛОГИЧЕСКИ БЕЗОПАСНУЮ СИСТЕМУ</dc:title>
  <dc:creator>US</dc:creator>
  <cp:lastModifiedBy>Peters, Ursula</cp:lastModifiedBy>
  <cp:revision>181</cp:revision>
  <dcterms:created xsi:type="dcterms:W3CDTF">2006-11-08T07:36:07Z</dcterms:created>
  <dcterms:modified xsi:type="dcterms:W3CDTF">2012-10-11T15:56:26Z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Overview of state of destroyed reactor</vt:lpwstr>
  </property>
</Properties>
</file>