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8"/>
  </p:notesMasterIdLst>
  <p:handoutMasterIdLst>
    <p:handoutMasterId r:id="rId19"/>
  </p:handoutMasterIdLst>
  <p:sldIdLst>
    <p:sldId id="292" r:id="rId2"/>
    <p:sldId id="389" r:id="rId3"/>
    <p:sldId id="395" r:id="rId4"/>
    <p:sldId id="390" r:id="rId5"/>
    <p:sldId id="394" r:id="rId6"/>
    <p:sldId id="391" r:id="rId7"/>
    <p:sldId id="392" r:id="rId8"/>
    <p:sldId id="399" r:id="rId9"/>
    <p:sldId id="383" r:id="rId10"/>
    <p:sldId id="382" r:id="rId11"/>
    <p:sldId id="388" r:id="rId12"/>
    <p:sldId id="375" r:id="rId13"/>
    <p:sldId id="397" r:id="rId14"/>
    <p:sldId id="386" r:id="rId15"/>
    <p:sldId id="398" r:id="rId16"/>
    <p:sldId id="396" r:id="rId17"/>
  </p:sldIdLst>
  <p:sldSz cx="9144000" cy="6858000" type="screen4x3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  <a:srgbClr val="FFFF00"/>
    <a:srgbClr val="000099"/>
    <a:srgbClr val="FF0000"/>
    <a:srgbClr val="800000"/>
    <a:srgbClr val="F5DBE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1" autoAdjust="0"/>
    <p:restoredTop sz="94598" autoAdjust="0"/>
  </p:normalViewPr>
  <p:slideViewPr>
    <p:cSldViewPr>
      <p:cViewPr>
        <p:scale>
          <a:sx n="75" d="100"/>
          <a:sy n="75" d="100"/>
        </p:scale>
        <p:origin x="-1954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3E2E0DE-C237-465E-AF7C-9BB67BBD5731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8599D76-FCE9-47CB-9E35-CA5A2FAE001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4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43CD75-E2E5-4716-A70D-FB2AA574D056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0296EE5F-ABD3-4413-8AE4-0CDB06286915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079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D23D8A92-2219-4727-A3E9-C014BFC0656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E248D10-91F1-48F0-886A-6022F1B56DCC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32CDC-59B6-4879-A7C4-43E3AA11BC2E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B138-8BE0-4B03-9B6E-DA7B93F4DB4B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3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355BF-CB3A-4B85-8D22-51F29CEBA1C6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45B5-C135-42B2-A68E-4FE5CB3D0BF5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8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63A88-345B-44A7-8C8B-BB9C5688F6E4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323B-8B0C-49A5-9D03-7623761CB6CB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0EB54-47FA-4CF2-8611-380D2395533D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8E32-15AB-42A9-9FB2-D2F3FA7FDAB2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15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7CDE6A6-585F-4D04-8EB5-EE7F3D426B16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BF5EA9-7702-43E7-8F6C-AD2EAB08666D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2B330-18BB-4E9F-B130-6B8E12FD188F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21F2-CCB8-43D7-9CE5-B4462C01E80B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89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276D1-D51D-43C7-9F84-CD68E3DB30E3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3DCE-30B6-46F1-AA75-B0B84144062A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1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BAC27-AEE1-4660-A5E2-B15D17108287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CAAE-A73E-4EA1-A782-8DAB1402A0F8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03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1D93E5-7795-45CD-AB51-DDC0769DAC73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0B6E-7177-474D-800D-3E67C08B05B6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63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AE32C-BC56-4669-921C-1AD89A9B5816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A2856-F50D-4F3A-990D-06DA69262067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EA7F8-15DA-4F09-AA1D-DF9376ABD27A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28A3-338B-424D-B765-2D6B968D5136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5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8D3A3-1329-4AB3-A029-B077E1B8F356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D735-D8AB-4A53-829C-EC76C22620F3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32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ED52C-4467-48D6-812A-FCB39122C4BF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25E2-E697-464E-A5A8-5451ADBF12D0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3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50752F9C-D4D5-457C-9606-21C9566F0EAE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7CD65F2F-71B4-421E-A8F5-7F299A4A1AC2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  <p:sldLayoutId id="2147483792" r:id="rId12"/>
    <p:sldLayoutId id="214748380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4A849-97E5-457B-9FE0-39E7B99094B5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6084888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87338" y="1196975"/>
            <a:ext cx="84613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de-DE" sz="2800" b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688013" y="476250"/>
            <a:ext cx="3455987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800000"/>
                </a:solidFill>
                <a:latin typeface="Times New Roman" pitchFamily="18" charset="0"/>
              </a:rPr>
              <a:t>Presented at 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6th </a:t>
            </a: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CEG-SAM </a:t>
            </a:r>
            <a:r>
              <a:rPr lang="en-GB" sz="2000" b="1">
                <a:solidFill>
                  <a:srgbClr val="800000"/>
                </a:solidFill>
                <a:latin typeface="Times New Roman" pitchFamily="18" charset="0"/>
              </a:rPr>
              <a:t>Meeting</a:t>
            </a:r>
          </a:p>
          <a:p>
            <a:endParaRPr lang="en-US" sz="2000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ru-RU" sz="2000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en-US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Institute for Safety </a:t>
            </a: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Problems of NPP,</a:t>
            </a:r>
            <a:br>
              <a:rPr lang="en-US" sz="20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National Academy of </a:t>
            </a: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Sciences of Ukraine</a:t>
            </a:r>
          </a:p>
          <a:p>
            <a:endParaRPr lang="ru-RU" sz="2000" b="1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September 08-09 2009</a:t>
            </a: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Moscow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681413"/>
            <a:ext cx="561657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Status of STCU Project #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4758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«Estimate - experimental research of hidden nuclearly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-hazardous clusters of fuel-containing materials in ruined ChNPP Unit 4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»</a:t>
            </a:r>
            <a:endParaRPr lang="en-US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EFCE-0122-4335-A5C1-FE138126F7B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7941" name="Rectangle 117"/>
          <p:cNvSpPr>
            <a:spLocks noChangeArrowheads="1"/>
          </p:cNvSpPr>
          <p:nvPr/>
        </p:nvSpPr>
        <p:spPr bwMode="auto">
          <a:xfrm>
            <a:off x="287338" y="5735638"/>
            <a:ext cx="7848600" cy="60960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Upper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(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light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) FCM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layer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during its production process, was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flowing down via a breach in room 304/3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object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Shelter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»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wall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with forming horizontal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flow of more 50-m length. </a:t>
            </a:r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7942" name="Text Box 118"/>
          <p:cNvSpPr txBox="1">
            <a:spLocks noChangeArrowheads="1"/>
          </p:cNvSpPr>
          <p:nvPr/>
        </p:nvSpPr>
        <p:spPr bwMode="auto">
          <a:xfrm>
            <a:off x="2555875" y="3752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77959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7777163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960" name="Rectangle 136"/>
          <p:cNvSpPr>
            <a:spLocks noChangeArrowheads="1"/>
          </p:cNvSpPr>
          <p:nvPr/>
        </p:nvSpPr>
        <p:spPr bwMode="auto">
          <a:xfrm>
            <a:off x="1979613" y="260350"/>
            <a:ext cx="539750" cy="252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2F3D9-AA19-4500-B7C7-4C50112F5BA8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15900" y="5265738"/>
            <a:ext cx="8064500" cy="1343025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In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200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9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we have carried out a preliminary evaluation of mass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and geometry parameters of multiplying systems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homogenous and heterogenous with U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content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from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5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0-65%).</a:t>
            </a:r>
          </a:p>
          <a:p>
            <a:pPr algn="l"/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Estimate r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esult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s</a:t>
            </a:r>
            <a:r>
              <a:rPr lang="en-US" sz="160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have demonstrated that the systems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, whose  geometry is inscribed in volume of fusion penetration area No1, reach their criticality under a specified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wetting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. Water excess does bring that systems in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subcritical state.</a:t>
            </a:r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>
            <p:ph/>
          </p:nvPr>
        </p:nvGraphicFramePr>
        <p:xfrm>
          <a:off x="647700" y="0"/>
          <a:ext cx="7581900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Диаграмма" r:id="rId3" imgW="7581900" imgH="5276850" progId="Excel.Chart.8">
                  <p:embed/>
                </p:oleObj>
              </mc:Choice>
              <mc:Fallback>
                <p:oleObj name="Диаграмма" r:id="rId3" imgW="7581900" imgH="5276850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0"/>
                        <a:ext cx="7581900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8B2BB-DBC7-4D21-9AAE-9227094E6FF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3498" name="Прямоугольник 9"/>
          <p:cNvSpPr>
            <a:spLocks noChangeArrowheads="1"/>
          </p:cNvSpPr>
          <p:nvPr/>
        </p:nvSpPr>
        <p:spPr bwMode="auto">
          <a:xfrm>
            <a:off x="142875" y="3573463"/>
            <a:ext cx="4427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de-DE" sz="1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58" name="Rectangle 70"/>
          <p:cNvSpPr>
            <a:spLocks noChangeArrowheads="1"/>
          </p:cNvSpPr>
          <p:nvPr/>
        </p:nvSpPr>
        <p:spPr bwMode="auto">
          <a:xfrm>
            <a:off x="323850" y="225425"/>
            <a:ext cx="8820150" cy="109855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Measurement of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temperature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in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borehole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s in 2009 year have shown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that in borehole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Ю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9.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Б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(fusion penetration area No 1) temperature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discharges in water effusing from this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borehole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 are observed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en-US" sz="1600" b="1">
              <a:solidFill>
                <a:srgbClr val="000066"/>
              </a:solidFill>
              <a:latin typeface="Times New Roman" pitchFamily="18" charset="0"/>
            </a:endParaRPr>
          </a:p>
          <a:p>
            <a:pPr algn="l"/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In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fusion penetration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area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No2 (borehole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Ю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9.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В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),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water is, assumedly, absent or located below the mark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+8.80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m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63574" name="Object 86"/>
          <p:cNvGraphicFramePr>
            <a:graphicFrameLocks noChangeAspect="1"/>
          </p:cNvGraphicFramePr>
          <p:nvPr>
            <p:ph/>
          </p:nvPr>
        </p:nvGraphicFramePr>
        <p:xfrm>
          <a:off x="230188" y="1341438"/>
          <a:ext cx="8697912" cy="491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7" name="Диаграмма" r:id="rId3" imgW="8877402" imgH="5010099" progId="Excel.Chart.8">
                  <p:embed/>
                </p:oleObj>
              </mc:Choice>
              <mc:Fallback>
                <p:oleObj name="Диаграмма" r:id="rId3" imgW="8877402" imgH="5010099" progId="Excel.Chart.8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341438"/>
                        <a:ext cx="8697912" cy="491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4721C-93D4-416D-93B1-E52CC3427FA5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>
            <p:ph/>
          </p:nvPr>
        </p:nvGraphicFramePr>
        <p:xfrm>
          <a:off x="647700" y="152400"/>
          <a:ext cx="7632700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0" name="Диаграмма" r:id="rId3" imgW="9077325" imgH="5600700" progId="Excel.Chart.8">
                  <p:embed/>
                </p:oleObj>
              </mc:Choice>
              <mc:Fallback>
                <p:oleObj name="Диаграмма" r:id="rId3" imgW="9077325" imgH="56007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52400"/>
                        <a:ext cx="7632700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215900" y="4872038"/>
            <a:ext cx="86423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In 2009  we have in detail disassembled and have restored dynamics neutrons stream density growth (June 1990) in a zone of profusion №1 and have shown, that:</a:t>
            </a:r>
          </a:p>
          <a:p>
            <a:pPr marL="342900" indent="-342900" algn="l"/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1. </a:t>
            </a:r>
            <a:r>
              <a:rPr lang="en-US" sz="1400" b="1">
                <a:solidFill>
                  <a:srgbClr val="000066"/>
                </a:solidFill>
                <a:sym typeface="Symbol" pitchFamily="18" charset="2"/>
              </a:rPr>
              <a:t>N</a:t>
            </a:r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eutrons stream density growth was caused by critical incident which has occurred as a result of a gulf water of hot congestion </a:t>
            </a:r>
            <a:r>
              <a:rPr lang="en-US" sz="1400" b="1">
                <a:solidFill>
                  <a:srgbClr val="000066"/>
                </a:solidFill>
                <a:sym typeface="Symbol" pitchFamily="18" charset="2"/>
              </a:rPr>
              <a:t>F</a:t>
            </a:r>
            <a:r>
              <a:rPr lang="ru-RU" sz="1400" b="1">
                <a:solidFill>
                  <a:srgbClr val="000066"/>
                </a:solidFill>
                <a:sym typeface="Symbol" pitchFamily="18" charset="2"/>
              </a:rPr>
              <a:t>СМ</a:t>
            </a:r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 in this zone.</a:t>
            </a:r>
          </a:p>
          <a:p>
            <a:pPr marL="342900" indent="-342900" algn="l"/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2. Critical incident proceeded within 92 hours. The total number of divisions has made more than 10</a:t>
            </a:r>
            <a:r>
              <a:rPr lang="en-GB" sz="1400" b="1" baseline="30000">
                <a:solidFill>
                  <a:srgbClr val="000066"/>
                </a:solidFill>
                <a:sym typeface="Symbol" pitchFamily="18" charset="2"/>
              </a:rPr>
              <a:t>18</a:t>
            </a:r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 and </a:t>
            </a:r>
            <a:r>
              <a:rPr lang="en-US" sz="1400" b="1">
                <a:solidFill>
                  <a:srgbClr val="000066"/>
                </a:solidFill>
                <a:sym typeface="Symbol" pitchFamily="18" charset="2"/>
              </a:rPr>
              <a:t>energy evolution</a:t>
            </a:r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 - 170 </a:t>
            </a:r>
            <a:r>
              <a:rPr lang="ru-RU" sz="1400" b="1">
                <a:solidFill>
                  <a:srgbClr val="000066"/>
                </a:solidFill>
                <a:sym typeface="Symbol" pitchFamily="18" charset="2"/>
              </a:rPr>
              <a:t>М</a:t>
            </a:r>
            <a:r>
              <a:rPr lang="en-US" sz="1400" b="1">
                <a:solidFill>
                  <a:srgbClr val="000066"/>
                </a:solidFill>
                <a:sym typeface="Symbol" pitchFamily="18" charset="2"/>
              </a:rPr>
              <a:t>j</a:t>
            </a:r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. </a:t>
            </a:r>
            <a:endParaRPr lang="en-US" sz="1400" b="1">
              <a:solidFill>
                <a:srgbClr val="000066"/>
              </a:solidFill>
              <a:sym typeface="Symbol" pitchFamily="18" charset="2"/>
            </a:endParaRPr>
          </a:p>
          <a:p>
            <a:pPr marL="342900" indent="-342900" algn="l"/>
            <a:r>
              <a:rPr lang="en-US" sz="1400" b="1">
                <a:solidFill>
                  <a:srgbClr val="000066"/>
                </a:solidFill>
                <a:sym typeface="Symbol" pitchFamily="18" charset="2"/>
              </a:rPr>
              <a:t>3. </a:t>
            </a:r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Self-clearing has occurred as a result of congestion humidifying, makes subcritical </a:t>
            </a:r>
            <a:r>
              <a:rPr lang="ru-RU" sz="1400" b="1">
                <a:solidFill>
                  <a:srgbClr val="000066"/>
                </a:solidFill>
                <a:sym typeface="Symbol" pitchFamily="18" charset="2"/>
              </a:rPr>
              <a:t>К</a:t>
            </a:r>
            <a:r>
              <a:rPr lang="en-US" sz="1400" b="1" baseline="-25000">
                <a:solidFill>
                  <a:srgbClr val="000066"/>
                </a:solidFill>
                <a:sym typeface="Symbol" pitchFamily="18" charset="2"/>
              </a:rPr>
              <a:t>F</a:t>
            </a:r>
            <a:r>
              <a:rPr lang="en-GB" sz="1400" b="1">
                <a:solidFill>
                  <a:srgbClr val="000066"/>
                </a:solidFill>
                <a:sym typeface="Symbol" pitchFamily="18" charset="2"/>
              </a:rPr>
              <a:t>&gt; 0,98.</a:t>
            </a:r>
            <a:endParaRPr lang="ru-RU" sz="1400" b="1">
              <a:solidFill>
                <a:srgbClr val="000066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03D1F-F729-4810-B69C-5012B487FC54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576263" y="584200"/>
            <a:ext cx="809942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1600" b="1">
                <a:solidFill>
                  <a:srgbClr val="000066"/>
                </a:solidFill>
              </a:rPr>
              <a:t>Research of neutron anomaly in June, 1990 has shown, that there was a critical incident. </a:t>
            </a:r>
          </a:p>
          <a:p>
            <a:pPr algn="l"/>
            <a:endParaRPr lang="ru-RU" sz="1600" b="1">
              <a:solidFill>
                <a:srgbClr val="000066"/>
              </a:solidFill>
            </a:endParaRPr>
          </a:p>
          <a:p>
            <a:pPr algn="l"/>
            <a:r>
              <a:rPr lang="en-GB" sz="1600" b="1">
                <a:solidFill>
                  <a:srgbClr val="000066"/>
                </a:solidFill>
              </a:rPr>
              <a:t>Incident interpretation on congestion model has allowed to estimate geometrical and mass parametres of a congestion. In a profusion zone are an order 40 </a:t>
            </a:r>
            <a:r>
              <a:rPr lang="ru-RU" sz="1600" b="1">
                <a:solidFill>
                  <a:srgbClr val="000066"/>
                </a:solidFill>
              </a:rPr>
              <a:t>т</a:t>
            </a:r>
            <a:r>
              <a:rPr lang="en-GB" sz="1600" b="1">
                <a:solidFill>
                  <a:srgbClr val="000066"/>
                </a:solidFill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F</a:t>
            </a:r>
            <a:r>
              <a:rPr lang="ru-RU" sz="1600" b="1">
                <a:solidFill>
                  <a:srgbClr val="000066"/>
                </a:solidFill>
              </a:rPr>
              <a:t>СМ</a:t>
            </a:r>
            <a:r>
              <a:rPr lang="en-GB" sz="1600" b="1">
                <a:solidFill>
                  <a:srgbClr val="000066"/>
                </a:solidFill>
              </a:rPr>
              <a:t> with concentration of fuel more than 50 % on weight of uranium.</a:t>
            </a:r>
          </a:p>
          <a:p>
            <a:pPr algn="l"/>
            <a:endParaRPr lang="ru-RU" sz="1600" b="1">
              <a:solidFill>
                <a:srgbClr val="000066"/>
              </a:solidFill>
            </a:endParaRPr>
          </a:p>
          <a:p>
            <a:pPr algn="l"/>
            <a:r>
              <a:rPr lang="en-GB" sz="1600" b="1">
                <a:solidFill>
                  <a:srgbClr val="000066"/>
                </a:solidFill>
              </a:rPr>
              <a:t>Congestions </a:t>
            </a:r>
            <a:r>
              <a:rPr lang="en-US" sz="1600" b="1">
                <a:solidFill>
                  <a:srgbClr val="000066"/>
                </a:solidFill>
              </a:rPr>
              <a:t>F</a:t>
            </a:r>
            <a:r>
              <a:rPr lang="ru-RU" sz="1600" b="1">
                <a:solidFill>
                  <a:srgbClr val="000066"/>
                </a:solidFill>
              </a:rPr>
              <a:t>СМ</a:t>
            </a:r>
            <a:r>
              <a:rPr lang="en-GB" sz="1600" b="1">
                <a:solidFill>
                  <a:srgbClr val="000066"/>
                </a:solidFill>
              </a:rPr>
              <a:t> which structure is unknown, constantly are in water, them subcritical with  </a:t>
            </a:r>
            <a:r>
              <a:rPr lang="ru-RU" sz="1600" b="1">
                <a:solidFill>
                  <a:srgbClr val="000066"/>
                </a:solidFill>
              </a:rPr>
              <a:t>К</a:t>
            </a:r>
            <a:r>
              <a:rPr lang="en-US" sz="1600" b="1" baseline="-25000">
                <a:solidFill>
                  <a:srgbClr val="000066"/>
                </a:solidFill>
              </a:rPr>
              <a:t>F</a:t>
            </a:r>
            <a:r>
              <a:rPr lang="en-GB" sz="1600" b="1">
                <a:solidFill>
                  <a:srgbClr val="000066"/>
                </a:solidFill>
              </a:rPr>
              <a:t>&gt; 0,98.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algn="l"/>
            <a:endParaRPr lang="ru-RU" sz="1600" b="1">
              <a:solidFill>
                <a:srgbClr val="000066"/>
              </a:solidFill>
            </a:endParaRPr>
          </a:p>
          <a:p>
            <a:pPr algn="l"/>
            <a:r>
              <a:rPr lang="en-GB" sz="1600" b="1">
                <a:solidFill>
                  <a:srgbClr val="000066"/>
                </a:solidFill>
              </a:rPr>
              <a:t>Decrease of volumes of water in a congestion, and also temperature growth can lead to occurrence SCFR ( Self-sustained chain fission reaction) .</a:t>
            </a:r>
          </a:p>
          <a:p>
            <a:pPr algn="l"/>
            <a:endParaRPr lang="ru-RU" sz="1600" b="1">
              <a:solidFill>
                <a:srgbClr val="000066"/>
              </a:solidFill>
            </a:endParaRPr>
          </a:p>
          <a:p>
            <a:pPr algn="l"/>
            <a:r>
              <a:rPr lang="en-GB" sz="1600" b="1">
                <a:solidFill>
                  <a:srgbClr val="000066"/>
                </a:solidFill>
              </a:rPr>
              <a:t>Now, in the absence of the detailed information on structure, physical and chemical and neutron-physical characteristics of a congestion definition of preventive measures of suppression of criticality is not obviously possible</a:t>
            </a:r>
            <a:r>
              <a:rPr lang="ru-RU" sz="1600" b="1">
                <a:solidFill>
                  <a:srgbClr val="000066"/>
                </a:solidFill>
              </a:rPr>
              <a:t>.</a:t>
            </a:r>
            <a:r>
              <a:rPr lang="ru-RU" sz="1600">
                <a:solidFill>
                  <a:srgbClr val="000066"/>
                </a:solidFill>
              </a:rPr>
              <a:t> </a:t>
            </a:r>
            <a:endParaRPr lang="ru-RU" sz="1600" b="1">
              <a:solidFill>
                <a:srgbClr val="000066"/>
              </a:solidFill>
              <a:cs typeface="Arial" charset="0"/>
            </a:endParaRPr>
          </a:p>
          <a:p>
            <a:pPr algn="l"/>
            <a:endParaRPr lang="ru-RU" sz="1600" b="1">
              <a:solidFill>
                <a:srgbClr val="000066"/>
              </a:solidFill>
            </a:endParaRPr>
          </a:p>
          <a:p>
            <a:pPr algn="l"/>
            <a:r>
              <a:rPr lang="en-GB" sz="1600" b="1">
                <a:solidFill>
                  <a:srgbClr val="000066"/>
                </a:solidFill>
              </a:rPr>
              <a:t>In the course of research </a:t>
            </a:r>
            <a:r>
              <a:rPr lang="en-US" sz="1600" b="1">
                <a:solidFill>
                  <a:srgbClr val="000066"/>
                </a:solidFill>
              </a:rPr>
              <a:t>nuclearly</a:t>
            </a:r>
            <a:r>
              <a:rPr lang="ru-RU" sz="1600" b="1">
                <a:solidFill>
                  <a:srgbClr val="000066"/>
                </a:solidFill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- hazardous clusters of fuel-containing materials in ruined ChNPP Unit 4 </a:t>
            </a:r>
            <a:r>
              <a:rPr lang="en-GB" sz="1600" b="1">
                <a:solidFill>
                  <a:srgbClr val="000066"/>
                </a:solidFill>
              </a:rPr>
              <a:t>should be reconsidered as the general balance of distribution of fuel  and the scenario of formation </a:t>
            </a:r>
            <a:r>
              <a:rPr lang="en-US" sz="1600" b="1">
                <a:solidFill>
                  <a:srgbClr val="000066"/>
                </a:solidFill>
              </a:rPr>
              <a:t>F</a:t>
            </a:r>
            <a:r>
              <a:rPr lang="ru-RU" sz="1600" b="1">
                <a:solidFill>
                  <a:srgbClr val="000066"/>
                </a:solidFill>
              </a:rPr>
              <a:t>СМ</a:t>
            </a:r>
            <a:r>
              <a:rPr lang="en-GB" sz="1600" b="1">
                <a:solidFill>
                  <a:srgbClr val="000066"/>
                </a:solidFill>
              </a:rPr>
              <a:t> at an active stage of accident.</a:t>
            </a:r>
            <a:endParaRPr lang="ru-RU" sz="16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71808-3340-4129-89AB-499D9B6A5286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39750" y="977900"/>
            <a:ext cx="7885113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GB" sz="2400" b="1">
                <a:solidFill>
                  <a:srgbClr val="800000"/>
                </a:solidFill>
              </a:rPr>
              <a:t>Condition </a:t>
            </a:r>
            <a:r>
              <a:rPr lang="en-US" sz="2400" b="1">
                <a:solidFill>
                  <a:srgbClr val="800000"/>
                </a:solidFill>
              </a:rPr>
              <a:t>Project</a:t>
            </a:r>
            <a:r>
              <a:rPr lang="en-GB" sz="2400" b="1">
                <a:solidFill>
                  <a:srgbClr val="800000"/>
                </a:solidFill>
              </a:rPr>
              <a:t> #4758</a:t>
            </a:r>
          </a:p>
          <a:p>
            <a:pPr marL="342900" indent="-342900" algn="l"/>
            <a:endParaRPr lang="en-GB" sz="2400" b="1">
              <a:solidFill>
                <a:srgbClr val="800000"/>
              </a:solidFill>
            </a:endParaRPr>
          </a:p>
          <a:p>
            <a:pPr marL="342900" indent="-342900" algn="l"/>
            <a:endParaRPr lang="en-GB">
              <a:solidFill>
                <a:srgbClr val="800000"/>
              </a:solidFill>
            </a:endParaRPr>
          </a:p>
          <a:p>
            <a:pPr marL="342900" indent="-342900" algn="l"/>
            <a:r>
              <a:rPr lang="en-GB" b="1">
                <a:solidFill>
                  <a:srgbClr val="000066"/>
                </a:solidFill>
              </a:rPr>
              <a:t>1. The project is not financed till now. </a:t>
            </a:r>
          </a:p>
          <a:p>
            <a:pPr marL="342900" indent="-342900" algn="l"/>
            <a:endParaRPr lang="en-GB" b="1">
              <a:solidFill>
                <a:srgbClr val="000066"/>
              </a:solidFill>
            </a:endParaRPr>
          </a:p>
          <a:p>
            <a:pPr marL="342900" indent="-342900" algn="l"/>
            <a:r>
              <a:rPr lang="en-GB" b="1">
                <a:solidFill>
                  <a:srgbClr val="000066"/>
                </a:solidFill>
              </a:rPr>
              <a:t>2. On 15</a:t>
            </a:r>
            <a:r>
              <a:rPr lang="en-US" b="1" baseline="30000">
                <a:solidFill>
                  <a:srgbClr val="000066"/>
                </a:solidFill>
              </a:rPr>
              <a:t>th</a:t>
            </a:r>
            <a:r>
              <a:rPr lang="en-US" b="1">
                <a:solidFill>
                  <a:srgbClr val="000066"/>
                </a:solidFill>
              </a:rPr>
              <a:t> CEG</a:t>
            </a:r>
            <a:r>
              <a:rPr lang="en-GB" b="1">
                <a:solidFill>
                  <a:srgbClr val="000066"/>
                </a:solidFill>
              </a:rPr>
              <a:t>-</a:t>
            </a:r>
            <a:r>
              <a:rPr lang="en-US" b="1">
                <a:solidFill>
                  <a:srgbClr val="000066"/>
                </a:solidFill>
              </a:rPr>
              <a:t>SAM </a:t>
            </a:r>
            <a:r>
              <a:rPr lang="en-GB" b="1">
                <a:solidFill>
                  <a:srgbClr val="000066"/>
                </a:solidFill>
              </a:rPr>
              <a:t>Meeting we have come to conclusion about necesserity of updating of the name of the project and volumes of some directions of works.</a:t>
            </a:r>
          </a:p>
          <a:p>
            <a:pPr marL="342900" indent="-342900" algn="l"/>
            <a:endParaRPr lang="en-GB" b="1">
              <a:solidFill>
                <a:srgbClr val="000066"/>
              </a:solidFill>
            </a:endParaRPr>
          </a:p>
          <a:p>
            <a:pPr marL="342900" indent="-342900" algn="l"/>
            <a:r>
              <a:rPr lang="en-GB" b="1">
                <a:solidFill>
                  <a:srgbClr val="000066"/>
                </a:solidFill>
              </a:rPr>
              <a:t>3. </a:t>
            </a:r>
            <a:r>
              <a:rPr lang="en-US" b="1">
                <a:solidFill>
                  <a:srgbClr val="000066"/>
                </a:solidFill>
              </a:rPr>
              <a:t>Dr</a:t>
            </a:r>
            <a:r>
              <a:rPr lang="en-GB" b="1">
                <a:solidFill>
                  <a:srgbClr val="000066"/>
                </a:solidFill>
              </a:rPr>
              <a:t>. </a:t>
            </a:r>
            <a:r>
              <a:rPr lang="en-US" b="1">
                <a:solidFill>
                  <a:srgbClr val="000066"/>
                </a:solidFill>
              </a:rPr>
              <a:t>Bottomley</a:t>
            </a:r>
            <a:r>
              <a:rPr lang="en-GB" b="1">
                <a:solidFill>
                  <a:srgbClr val="000066"/>
                </a:solidFill>
              </a:rPr>
              <a:t> has directed us the remarks and offers. Now we are ready to discuss </a:t>
            </a:r>
            <a:r>
              <a:rPr lang="en-US" b="1">
                <a:solidFill>
                  <a:srgbClr val="000066"/>
                </a:solidFill>
              </a:rPr>
              <a:t>it.</a:t>
            </a:r>
            <a:endParaRPr lang="en-GB" b="1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E8AB0-EEDF-4B61-B037-38E5FDFCB4F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1295400" y="2492375"/>
            <a:ext cx="709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Thank You for attention and support of Project</a:t>
            </a:r>
            <a:r>
              <a:rPr lang="uk-UA" sz="2000" b="1">
                <a:solidFill>
                  <a:srgbClr val="800000"/>
                </a:solidFill>
              </a:rPr>
              <a:t>:</a:t>
            </a:r>
            <a:r>
              <a:rPr lang="en-GB" sz="2000" b="1">
                <a:solidFill>
                  <a:srgbClr val="800000"/>
                </a:solidFill>
              </a:rPr>
              <a:t> #4758</a:t>
            </a:r>
            <a:endParaRPr lang="ru-RU" sz="2000" b="1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25167-FE35-42D0-BDBE-4A507F8E8CA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7724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smtClean="0">
                <a:solidFill>
                  <a:srgbClr val="800000"/>
                </a:solidFill>
                <a:latin typeface="Times New Roman" pitchFamily="18" charset="0"/>
              </a:rPr>
              <a:t>Contents: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50825" y="1484313"/>
            <a:ext cx="8713788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Preliminary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remarks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concerning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Project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#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4758:</a:t>
            </a:r>
            <a:endParaRPr lang="en-GB" sz="2000" b="1">
              <a:solidFill>
                <a:srgbClr val="800000"/>
              </a:solidFill>
              <a:latin typeface="Times New Roman" pitchFamily="18" charset="0"/>
            </a:endParaRPr>
          </a:p>
          <a:p>
            <a:pPr marL="342900" indent="-342900" algn="l"/>
            <a:endParaRPr lang="en-GB" sz="2000" b="1">
              <a:solidFill>
                <a:srgbClr val="8000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•"/>
            </a:pPr>
            <a:r>
              <a:rPr lang="en-GB" b="1">
                <a:solidFill>
                  <a:srgbClr val="0033CC"/>
                </a:solidFill>
              </a:rPr>
              <a:t>  </a:t>
            </a:r>
            <a:r>
              <a:rPr lang="en-GB" sz="2000" b="1">
                <a:solidFill>
                  <a:srgbClr val="000066"/>
                </a:solidFill>
                <a:latin typeface="Times New Roman" pitchFamily="18" charset="0"/>
              </a:rPr>
              <a:t>Collaborators</a:t>
            </a:r>
          </a:p>
          <a:p>
            <a:pPr marL="342900" indent="-342900" algn="l">
              <a:buFontTx/>
              <a:buChar char="•"/>
            </a:pPr>
            <a:r>
              <a:rPr lang="en-GB" sz="2000" b="1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Expected </a:t>
            </a:r>
            <a:r>
              <a:rPr lang="uk-UA" sz="2000" b="1">
                <a:solidFill>
                  <a:srgbClr val="000066"/>
                </a:solidFill>
                <a:latin typeface="Times New Roman" pitchFamily="18" charset="0"/>
              </a:rPr>
              <a:t>result</a:t>
            </a: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s</a:t>
            </a:r>
          </a:p>
          <a:p>
            <a:pPr marL="342900" indent="-342900" algn="l">
              <a:buFontTx/>
              <a:buChar char="•"/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en-GB" sz="2000" b="1">
                <a:solidFill>
                  <a:srgbClr val="000066"/>
                </a:solidFill>
                <a:latin typeface="Times New Roman" pitchFamily="18" charset="0"/>
              </a:rPr>
              <a:t>Status of the project</a:t>
            </a:r>
          </a:p>
          <a:p>
            <a:pPr marL="342900" indent="-342900" algn="l">
              <a:buFontTx/>
              <a:buChar char="•"/>
            </a:pPr>
            <a:endParaRPr lang="en-GB" sz="2000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endParaRPr lang="en-GB" sz="2000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•"/>
            </a:pPr>
            <a:endParaRPr lang="en-GB" sz="2000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2.  Main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work results for Project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#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4758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 over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February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2009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– September 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200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9</a:t>
            </a:r>
            <a:endParaRPr lang="ru-RU" sz="2000" b="1">
              <a:solidFill>
                <a:srgbClr val="800000"/>
              </a:solidFill>
              <a:latin typeface="Times New Roman" pitchFamily="18" charset="0"/>
            </a:endParaRPr>
          </a:p>
          <a:p>
            <a:pPr marL="342900" indent="-342900" algn="l"/>
            <a:endParaRPr lang="en-GB" sz="2000" b="1">
              <a:solidFill>
                <a:srgbClr val="8000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•"/>
            </a:pP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•"/>
            </a:pPr>
            <a:endParaRPr lang="en-GB" b="1">
              <a:solidFill>
                <a:srgbClr val="0033CC"/>
              </a:solidFill>
            </a:endParaRPr>
          </a:p>
          <a:p>
            <a:pPr marL="342900" indent="-342900" algn="l">
              <a:buFontTx/>
              <a:buChar char="•"/>
            </a:pPr>
            <a:endParaRPr lang="en-GB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/>
            <a:endParaRPr lang="en-GB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/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BC745-463F-4377-BAD6-EBBFB8BDDBA0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742950" y="3127375"/>
            <a:ext cx="767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Preliminary</a:t>
            </a:r>
            <a:r>
              <a:rPr lang="ru-RU" sz="28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remarks</a:t>
            </a:r>
            <a:r>
              <a:rPr lang="ru-RU" sz="28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concerning</a:t>
            </a:r>
            <a:r>
              <a:rPr lang="ru-RU" sz="28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Project</a:t>
            </a:r>
            <a:r>
              <a:rPr lang="ru-RU" sz="28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#</a:t>
            </a:r>
            <a:r>
              <a:rPr lang="ru-RU" sz="2800" b="1">
                <a:solidFill>
                  <a:srgbClr val="800000"/>
                </a:solidFill>
                <a:latin typeface="Times New Roman" pitchFamily="18" charset="0"/>
              </a:rPr>
              <a:t>4758</a:t>
            </a:r>
            <a:endParaRPr lang="en-GB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2AB3-5AE3-41B5-8C54-2052090B4B38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6480175" y="1268413"/>
            <a:ext cx="2520950" cy="1008062"/>
          </a:xfrm>
          <a:prstGeom prst="rect">
            <a:avLst/>
          </a:prstGeom>
          <a:solidFill>
            <a:srgbClr val="F5DB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GB" sz="1400" b="1">
                <a:latin typeface="Times New Roman" pitchFamily="18" charset="0"/>
              </a:rPr>
              <a:t>JRC-ITU  Institute of Trans-uranium Elements Karlsruhe, Germany</a:t>
            </a:r>
          </a:p>
          <a:p>
            <a:pPr algn="l"/>
            <a:r>
              <a:rPr lang="en-GB" sz="1400" b="1">
                <a:solidFill>
                  <a:srgbClr val="800000"/>
                </a:solidFill>
                <a:latin typeface="Times New Roman" pitchFamily="18" charset="0"/>
              </a:rPr>
              <a:t>Dr. P. Bottomley</a:t>
            </a:r>
          </a:p>
          <a:p>
            <a:endParaRPr lang="en-GB" sz="1400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en-GB" sz="1400" b="1">
              <a:latin typeface="Times New Roman" pitchFamily="18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250825" y="3433763"/>
            <a:ext cx="1476375" cy="6429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GB" sz="1200" b="1">
                <a:latin typeface="Times New Roman" pitchFamily="18" charset="0"/>
              </a:rPr>
              <a:t>STCU, </a:t>
            </a:r>
          </a:p>
          <a:p>
            <a:pPr eaLnBrk="0" hangingPunct="0"/>
            <a:r>
              <a:rPr lang="en-GB" sz="1200" b="1">
                <a:latin typeface="Times New Roman" pitchFamily="18" charset="0"/>
              </a:rPr>
              <a:t>Kyiv</a:t>
            </a:r>
            <a:r>
              <a:rPr lang="ru-RU" sz="1200" b="1">
                <a:latin typeface="Times New Roman" pitchFamily="18" charset="0"/>
              </a:rPr>
              <a:t>,</a:t>
            </a:r>
            <a:r>
              <a:rPr lang="en-GB" sz="1200" b="1">
                <a:latin typeface="Times New Roman" pitchFamily="18" charset="0"/>
              </a:rPr>
              <a:t> Ukraine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79388" y="1233488"/>
            <a:ext cx="3203575" cy="1069975"/>
          </a:xfrm>
          <a:prstGeom prst="rect">
            <a:avLst/>
          </a:prstGeom>
          <a:solidFill>
            <a:srgbClr val="F5DB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 eaLnBrk="0" hangingPunct="0"/>
            <a:r>
              <a:rPr lang="en-GB" sz="1400" b="1">
                <a:latin typeface="Times New Roman" pitchFamily="18" charset="0"/>
              </a:rPr>
              <a:t>GRS, Germany</a:t>
            </a:r>
          </a:p>
          <a:p>
            <a:pPr algn="l"/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Dr</a:t>
            </a:r>
            <a:r>
              <a:rPr lang="ru-RU" sz="1400" b="1">
                <a:solidFill>
                  <a:srgbClr val="800000"/>
                </a:solidFill>
                <a:latin typeface="Times New Roman" pitchFamily="18" charset="0"/>
              </a:rPr>
              <a:t>. </a:t>
            </a:r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H</a:t>
            </a:r>
            <a:r>
              <a:rPr lang="ru-RU" sz="1400" b="1">
                <a:solidFill>
                  <a:srgbClr val="800000"/>
                </a:solidFill>
                <a:latin typeface="Times New Roman" pitchFamily="18" charset="0"/>
              </a:rPr>
              <a:t>.</a:t>
            </a:r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Teske  </a:t>
            </a:r>
            <a:endParaRPr lang="ru-RU" sz="1400" b="1">
              <a:solidFill>
                <a:srgbClr val="800000"/>
              </a:solidFill>
              <a:latin typeface="Times New Roman" pitchFamily="18" charset="0"/>
            </a:endParaRPr>
          </a:p>
          <a:p>
            <a:pPr algn="l"/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Dr. G.</a:t>
            </a:r>
            <a:r>
              <a:rPr lang="ru-RU" sz="1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Pretzsch</a:t>
            </a:r>
          </a:p>
          <a:p>
            <a:pPr algn="l"/>
            <a:endParaRPr lang="en-US" sz="1400" b="1">
              <a:solidFill>
                <a:srgbClr val="800000"/>
              </a:solidFill>
              <a:latin typeface="Times New Roman" pitchFamily="18" charset="0"/>
            </a:endParaRPr>
          </a:p>
          <a:p>
            <a:pPr algn="l"/>
            <a:endParaRPr lang="en-US" sz="1400"/>
          </a:p>
          <a:p>
            <a:pPr algn="l"/>
            <a:endParaRPr lang="en-US" sz="1000"/>
          </a:p>
          <a:p>
            <a:pPr algn="l"/>
            <a:endParaRPr lang="en-GB" sz="1000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671888" y="1196975"/>
            <a:ext cx="2520950" cy="1082675"/>
          </a:xfrm>
          <a:prstGeom prst="rect">
            <a:avLst/>
          </a:prstGeom>
          <a:solidFill>
            <a:srgbClr val="F5DB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 eaLnBrk="0" hangingPunct="0"/>
            <a:r>
              <a:rPr lang="en-GB" sz="1400" b="1"/>
              <a:t>CEA Cederech, </a:t>
            </a:r>
          </a:p>
          <a:p>
            <a:pPr algn="l" eaLnBrk="0" hangingPunct="0"/>
            <a:r>
              <a:rPr lang="en-GB" sz="1400" b="1"/>
              <a:t>DEN/ DTN/STRI,</a:t>
            </a:r>
            <a:r>
              <a:rPr lang="en-GB" sz="1400"/>
              <a:t> </a:t>
            </a:r>
            <a:r>
              <a:rPr lang="en-GB" sz="1400" b="1"/>
              <a:t>France</a:t>
            </a:r>
          </a:p>
          <a:p>
            <a:pPr algn="l"/>
            <a:endParaRPr lang="ru-RU" sz="1400" b="1"/>
          </a:p>
          <a:p>
            <a:pPr algn="l"/>
            <a:r>
              <a:rPr lang="en-GB" sz="1400" b="1">
                <a:solidFill>
                  <a:srgbClr val="800000"/>
                </a:solidFill>
              </a:rPr>
              <a:t>Dr. </a:t>
            </a:r>
            <a:r>
              <a:rPr lang="ru-RU" sz="1400" b="1">
                <a:solidFill>
                  <a:srgbClr val="800000"/>
                </a:solidFill>
              </a:rPr>
              <a:t>Christophe Journeau</a:t>
            </a:r>
            <a:r>
              <a:rPr lang="ru-RU" sz="1400"/>
              <a:t> </a:t>
            </a:r>
            <a:endParaRPr lang="en-GB" sz="1400"/>
          </a:p>
          <a:p>
            <a:pPr algn="l"/>
            <a:endParaRPr lang="en-GB" sz="1400"/>
          </a:p>
        </p:txBody>
      </p:sp>
      <p:sp>
        <p:nvSpPr>
          <p:cNvPr id="141323" name="Rectangle 11" descr="Розовая тисненая бумага"/>
          <p:cNvSpPr>
            <a:spLocks noChangeArrowheads="1"/>
          </p:cNvSpPr>
          <p:nvPr/>
        </p:nvSpPr>
        <p:spPr bwMode="auto">
          <a:xfrm>
            <a:off x="2368550" y="260350"/>
            <a:ext cx="4795838" cy="6635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GB" sz="2400" b="1">
                <a:solidFill>
                  <a:srgbClr val="800000"/>
                </a:solidFill>
                <a:latin typeface="Times New Roman" pitchFamily="18" charset="0"/>
              </a:rPr>
              <a:t>Collaborators</a:t>
            </a: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2411413" y="3341688"/>
            <a:ext cx="3708400" cy="4826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r>
              <a:rPr lang="en-GB" sz="1200" b="1">
                <a:latin typeface="Times New Roman" pitchFamily="18" charset="0"/>
              </a:rPr>
              <a:t>Operation Agent: </a:t>
            </a:r>
            <a:r>
              <a:rPr lang="en-US" sz="1200" b="1">
                <a:latin typeface="Times New Roman" pitchFamily="18" charset="0"/>
              </a:rPr>
              <a:t>Institute for NPP safety problems of UNAS, </a:t>
            </a:r>
            <a:r>
              <a:rPr lang="en-GB" sz="1200" b="1">
                <a:latin typeface="Times New Roman" pitchFamily="18" charset="0"/>
              </a:rPr>
              <a:t>Ukraine, Chornobyl</a:t>
            </a:r>
          </a:p>
          <a:p>
            <a:pPr eaLnBrk="0" hangingPunct="0"/>
            <a:endParaRPr lang="en-GB" sz="1200" b="1">
              <a:latin typeface="Times New Roman" pitchFamily="18" charset="0"/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250825" y="2636838"/>
            <a:ext cx="1512888" cy="3238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GB" sz="1400" b="1"/>
              <a:t>Coordinator </a:t>
            </a:r>
          </a:p>
        </p:txBody>
      </p:sp>
      <p:sp>
        <p:nvSpPr>
          <p:cNvPr id="141338" name="Rectangle 26"/>
          <p:cNvSpPr>
            <a:spLocks noChangeArrowheads="1"/>
          </p:cNvSpPr>
          <p:nvPr/>
        </p:nvSpPr>
        <p:spPr bwMode="auto">
          <a:xfrm>
            <a:off x="5040313" y="4221163"/>
            <a:ext cx="3168650" cy="504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ChNPP</a:t>
            </a:r>
          </a:p>
          <a:p>
            <a:pPr eaLnBrk="0" hangingPunct="0"/>
            <a:r>
              <a:rPr lang="en-GB" sz="1200" b="1">
                <a:latin typeface="Times New Roman" pitchFamily="18" charset="0"/>
              </a:rPr>
              <a:t>Ukraine, Chornobyl</a:t>
            </a:r>
          </a:p>
          <a:p>
            <a:pPr algn="l" eaLnBrk="0" hangingPunct="0"/>
            <a:endParaRPr lang="en-GB" sz="1200" b="1">
              <a:latin typeface="Times New Roman" pitchFamily="18" charset="0"/>
            </a:endParaRPr>
          </a:p>
        </p:txBody>
      </p:sp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3227388" y="2819400"/>
            <a:ext cx="2517775" cy="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1393" name="Line 81"/>
          <p:cNvSpPr>
            <a:spLocks noChangeShapeType="1"/>
          </p:cNvSpPr>
          <p:nvPr/>
        </p:nvSpPr>
        <p:spPr bwMode="auto">
          <a:xfrm>
            <a:off x="4679950" y="908050"/>
            <a:ext cx="0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394" name="Line 82"/>
          <p:cNvSpPr>
            <a:spLocks noChangeShapeType="1"/>
          </p:cNvSpPr>
          <p:nvPr/>
        </p:nvSpPr>
        <p:spPr bwMode="auto">
          <a:xfrm flipH="1">
            <a:off x="2016125" y="908050"/>
            <a:ext cx="2663825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395" name="Line 83"/>
          <p:cNvSpPr>
            <a:spLocks noChangeShapeType="1"/>
          </p:cNvSpPr>
          <p:nvPr/>
        </p:nvSpPr>
        <p:spPr bwMode="auto">
          <a:xfrm>
            <a:off x="4679950" y="908050"/>
            <a:ext cx="2592388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396" name="Line 84"/>
          <p:cNvSpPr>
            <a:spLocks noChangeShapeType="1"/>
          </p:cNvSpPr>
          <p:nvPr/>
        </p:nvSpPr>
        <p:spPr bwMode="auto">
          <a:xfrm>
            <a:off x="5940425" y="382428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398" name="Line 86"/>
          <p:cNvSpPr>
            <a:spLocks noChangeShapeType="1"/>
          </p:cNvSpPr>
          <p:nvPr/>
        </p:nvSpPr>
        <p:spPr bwMode="auto">
          <a:xfrm>
            <a:off x="1908175" y="270827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01" name="Line 89"/>
          <p:cNvSpPr>
            <a:spLocks noChangeShapeType="1"/>
          </p:cNvSpPr>
          <p:nvPr/>
        </p:nvSpPr>
        <p:spPr bwMode="auto">
          <a:xfrm flipV="1">
            <a:off x="5364163" y="382428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02" name="Rectangle 90"/>
          <p:cNvSpPr>
            <a:spLocks noChangeArrowheads="1"/>
          </p:cNvSpPr>
          <p:nvPr/>
        </p:nvSpPr>
        <p:spPr bwMode="auto">
          <a:xfrm>
            <a:off x="2411413" y="2586038"/>
            <a:ext cx="3097212" cy="4826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US" sz="1200" b="1">
                <a:latin typeface="Times New Roman" pitchFamily="18" charset="0"/>
              </a:rPr>
              <a:t>Project is coordinated by</a:t>
            </a:r>
            <a:r>
              <a:rPr lang="ru-RU" sz="1200" b="1">
                <a:latin typeface="Times New Roman" pitchFamily="18" charset="0"/>
              </a:rPr>
              <a:t>:</a:t>
            </a:r>
          </a:p>
          <a:p>
            <a:pPr algn="l"/>
            <a:r>
              <a:rPr lang="en-US" sz="1200" b="1">
                <a:solidFill>
                  <a:srgbClr val="800000"/>
                </a:solidFill>
                <a:latin typeface="Times New Roman" pitchFamily="18" charset="0"/>
              </a:rPr>
              <a:t>Viktor Stepanenko</a:t>
            </a:r>
            <a:r>
              <a:rPr lang="en-US" sz="1200" b="1">
                <a:latin typeface="Times New Roman" pitchFamily="18" charset="0"/>
              </a:rPr>
              <a:t> (</a:t>
            </a:r>
            <a:r>
              <a:rPr lang="en-GB" sz="1200" b="1">
                <a:latin typeface="Times New Roman" pitchFamily="18" charset="0"/>
              </a:rPr>
              <a:t>STCU</a:t>
            </a:r>
            <a:r>
              <a:rPr lang="en-US" sz="1200" b="1">
                <a:latin typeface="Times New Roman" pitchFamily="18" charset="0"/>
              </a:rPr>
              <a:t>)</a:t>
            </a:r>
          </a:p>
          <a:p>
            <a:pPr algn="l" eaLnBrk="0" hangingPunct="0"/>
            <a:endParaRPr lang="en-GB" sz="1200" b="1">
              <a:latin typeface="Times New Roman" pitchFamily="18" charset="0"/>
            </a:endParaRPr>
          </a:p>
        </p:txBody>
      </p:sp>
      <p:sp>
        <p:nvSpPr>
          <p:cNvPr id="141404" name="Line 92"/>
          <p:cNvSpPr>
            <a:spLocks noChangeShapeType="1"/>
          </p:cNvSpPr>
          <p:nvPr/>
        </p:nvSpPr>
        <p:spPr bwMode="auto">
          <a:xfrm>
            <a:off x="1908175" y="36814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06" name="Rectangle 94"/>
          <p:cNvSpPr>
            <a:spLocks noChangeArrowheads="1"/>
          </p:cNvSpPr>
          <p:nvPr/>
        </p:nvSpPr>
        <p:spPr bwMode="auto">
          <a:xfrm>
            <a:off x="287338" y="4473575"/>
            <a:ext cx="3168650" cy="504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Project Duration</a:t>
            </a:r>
            <a:r>
              <a:rPr lang="uk-UA" sz="1400" b="1">
                <a:solidFill>
                  <a:srgbClr val="800000"/>
                </a:solidFill>
                <a:latin typeface="Times New Roman" pitchFamily="18" charset="0"/>
              </a:rPr>
              <a:t>:  30 </a:t>
            </a:r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months</a:t>
            </a:r>
            <a:endParaRPr lang="en-GB" sz="1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41407" name="Rectangle 95"/>
          <p:cNvSpPr>
            <a:spLocks noChangeArrowheads="1"/>
          </p:cNvSpPr>
          <p:nvPr/>
        </p:nvSpPr>
        <p:spPr bwMode="auto">
          <a:xfrm>
            <a:off x="358775" y="5373688"/>
            <a:ext cx="3168650" cy="504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Total Project Cost</a:t>
            </a:r>
            <a:r>
              <a:rPr lang="en-US" sz="16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uk-UA" sz="1600" b="1">
                <a:solidFill>
                  <a:srgbClr val="800000"/>
                </a:solidFill>
                <a:latin typeface="Times New Roman" pitchFamily="18" charset="0"/>
              </a:rPr>
              <a:t>: </a:t>
            </a: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199080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USD</a:t>
            </a:r>
            <a:endParaRPr lang="en-GB" sz="16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41408" name="Line 96"/>
          <p:cNvSpPr>
            <a:spLocks noChangeShapeType="1"/>
          </p:cNvSpPr>
          <p:nvPr/>
        </p:nvSpPr>
        <p:spPr bwMode="auto">
          <a:xfrm>
            <a:off x="2232025" y="497681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09" name="Line 97"/>
          <p:cNvSpPr>
            <a:spLocks noChangeShapeType="1"/>
          </p:cNvSpPr>
          <p:nvPr/>
        </p:nvSpPr>
        <p:spPr bwMode="auto">
          <a:xfrm>
            <a:off x="1042988" y="407670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10" name="Line 98"/>
          <p:cNvSpPr>
            <a:spLocks noChangeShapeType="1"/>
          </p:cNvSpPr>
          <p:nvPr/>
        </p:nvSpPr>
        <p:spPr bwMode="auto">
          <a:xfrm flipV="1">
            <a:off x="755650" y="296068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11" name="Line 99"/>
          <p:cNvSpPr>
            <a:spLocks noChangeShapeType="1"/>
          </p:cNvSpPr>
          <p:nvPr/>
        </p:nvSpPr>
        <p:spPr bwMode="auto">
          <a:xfrm>
            <a:off x="1331913" y="299720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61AE-68E1-485A-93AD-C5B5F36117C4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863600" y="676275"/>
            <a:ext cx="7777163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>
              <a:tabLst>
                <a:tab pos="677863" algn="l"/>
              </a:tabLst>
            </a:pP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Expected </a:t>
            </a:r>
            <a:r>
              <a:rPr lang="uk-UA" sz="2400" b="1">
                <a:solidFill>
                  <a:srgbClr val="800000"/>
                </a:solidFill>
                <a:latin typeface="Times New Roman" pitchFamily="18" charset="0"/>
              </a:rPr>
              <a:t>result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s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:</a:t>
            </a:r>
            <a:endParaRPr lang="ru-RU" sz="2400">
              <a:solidFill>
                <a:srgbClr val="800000"/>
              </a:solidFill>
              <a:latin typeface="Times New Roman" pitchFamily="18" charset="0"/>
            </a:endParaRPr>
          </a:p>
          <a:p>
            <a:pPr indent="450850">
              <a:tabLst>
                <a:tab pos="677863" algn="l"/>
              </a:tabLst>
            </a:pPr>
            <a:endParaRPr lang="uk-UA" sz="2400" b="1">
              <a:solidFill>
                <a:srgbClr val="800000"/>
              </a:solidFill>
              <a:latin typeface="Times New Roman" pitchFamily="18" charset="0"/>
            </a:endParaRPr>
          </a:p>
          <a:p>
            <a:pPr indent="450850" algn="l">
              <a:tabLst>
                <a:tab pos="677863" algn="l"/>
              </a:tabLst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In this 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Project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will be analyzed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 indent="450850" algn="l">
              <a:tabLst>
                <a:tab pos="677863" algn="l"/>
              </a:tabLst>
            </a:pP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visual observation data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rgbClr val="800000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information obtained when drilling research boreholes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rgbClr val="800000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results of sampled fuel-containing materials</a:t>
            </a:r>
            <a:r>
              <a:rPr lang="en-US">
                <a:solidFill>
                  <a:srgbClr val="800000"/>
                </a:solidFill>
                <a:latin typeface="Times New Roman" pitchFamily="18" charset="0"/>
              </a:rPr>
              <a:t> (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FCM) analysis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rgbClr val="800000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instrumental measurement data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rgbClr val="800000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mechanisms of FCM cluster production with high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-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content uranium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.</a:t>
            </a:r>
            <a:endParaRPr lang="ru-RU" b="1">
              <a:solidFill>
                <a:srgbClr val="800000"/>
              </a:solidFill>
              <a:latin typeface="Times New Roman" pitchFamily="18" charset="0"/>
            </a:endParaRPr>
          </a:p>
          <a:p>
            <a:pPr indent="450850" algn="l">
              <a:tabLst>
                <a:tab pos="677863" algn="l"/>
              </a:tabLst>
            </a:pPr>
            <a:endParaRPr lang="ru-RU" b="1">
              <a:solidFill>
                <a:srgbClr val="800000"/>
              </a:solidFill>
              <a:latin typeface="Times New Roman" pitchFamily="18" charset="0"/>
            </a:endParaRPr>
          </a:p>
          <a:p>
            <a:pPr indent="450850" algn="l">
              <a:tabLst>
                <a:tab pos="677863" algn="l"/>
              </a:tabLst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Considering above data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as well on the basis of neutron and heat estimates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new instrumental measurement data and research results of physicochemical properties of newly taken samples from cluster area, will be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 indent="450850" algn="l">
              <a:tabLst>
                <a:tab pos="677863" algn="l"/>
              </a:tabLst>
            </a:pP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defined, structure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geometry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and FCM physicochemical properties in two critmass risk areas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in south-west quadrant of room 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305/2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ChNPP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Unit 4  (object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«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Shelter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»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)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rgbClr val="800000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researched, neutron physical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processes occurring in clusters under impact of external factors</a:t>
            </a:r>
            <a:r>
              <a:rPr lang="uk-UA" b="1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7F0D7-F025-4B83-8298-D43969FE4696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43364" name="Прямоугольник 7"/>
          <p:cNvSpPr>
            <a:spLocks noChangeArrowheads="1"/>
          </p:cNvSpPr>
          <p:nvPr/>
        </p:nvSpPr>
        <p:spPr bwMode="auto">
          <a:xfrm>
            <a:off x="576263" y="765175"/>
            <a:ext cx="835342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1.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Permission for Project #4758 work implementation is obtained from Ukraine’s Ministry of Sciences and forwarded to STCU Affiliate.</a:t>
            </a:r>
          </a:p>
          <a:p>
            <a:pPr marL="342900" indent="-342900" algn="l"/>
            <a:endParaRPr lang="en-US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2.  Project Collaborator Letter from Dr. Pretsch is received and also forwarded to STCU.</a:t>
            </a:r>
          </a:p>
          <a:p>
            <a:pPr marL="342900" indent="-342900" algn="l"/>
            <a:endParaRPr lang="en-US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3.  From STCU Affiliate the Project is coordinated by Viktor Stepanenko (STCU)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en-US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4. Dr. Bottomley and </a:t>
            </a:r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Dr. 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Journeau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Support Letter is received and forwarded to Mr. Andrew Hood, ST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С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U Executive Director address.</a:t>
            </a:r>
            <a:endParaRPr 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endParaRPr 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5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The proposal is ready to sent to party reviewers by STCU (March 2009).</a:t>
            </a:r>
            <a:endParaRPr 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endParaRPr 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6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. 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For today, Project funding was not yet initiated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But in spite of this fact the works being planned in Project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were performed by us in 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2008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year and they are in progress in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 2009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 year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. </a:t>
            </a:r>
            <a:endParaRPr lang="en-GB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endParaRPr 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l"/>
            <a:endParaRPr lang="ru-RU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908175" y="188913"/>
            <a:ext cx="529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800000"/>
                </a:solidFill>
                <a:latin typeface="Times New Roman" pitchFamily="18" charset="0"/>
              </a:rPr>
              <a:t>Status of the project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2A4AC-45ED-4E48-A546-CF02B8FA8C2A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2097088"/>
            <a:ext cx="892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Main work results over 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February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2009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- September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200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9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956F5-E38B-4D88-AB1C-18744CA2A729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78178" name="Picture 2" descr="Unit-4_R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292725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Прямоугольник 7"/>
          <p:cNvSpPr>
            <a:spLocks noChangeArrowheads="1"/>
          </p:cNvSpPr>
          <p:nvPr/>
        </p:nvSpPr>
        <p:spPr bwMode="auto">
          <a:xfrm>
            <a:off x="611188" y="152400"/>
            <a:ext cx="8532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Reactor vault and under reactor room 305/2 after catastrophe (reconstruction)</a:t>
            </a:r>
            <a:endParaRPr lang="ru-RU" sz="2400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0" name="Oval 4"/>
          <p:cNvSpPr>
            <a:spLocks noChangeArrowheads="1"/>
          </p:cNvSpPr>
          <p:nvPr/>
        </p:nvSpPr>
        <p:spPr bwMode="auto">
          <a:xfrm>
            <a:off x="1835150" y="5084763"/>
            <a:ext cx="755650" cy="431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3059113" y="5157788"/>
            <a:ext cx="468312" cy="3238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V="1">
            <a:off x="1692275" y="5445125"/>
            <a:ext cx="2159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1692275" y="5445125"/>
            <a:ext cx="1439863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8184" name="Прямоугольник 7"/>
          <p:cNvSpPr>
            <a:spLocks noChangeArrowheads="1"/>
          </p:cNvSpPr>
          <p:nvPr/>
        </p:nvSpPr>
        <p:spPr bwMode="auto">
          <a:xfrm>
            <a:off x="5148263" y="1844675"/>
            <a:ext cx="3781425" cy="1627188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last researches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data on borehole core</a:t>
            </a:r>
            <a:r>
              <a:rPr lang="en-GB" sz="1600" b="1">
                <a:solidFill>
                  <a:srgbClr val="000066"/>
                </a:solidFill>
                <a:latin typeface="Arial"/>
                <a:cs typeface="Times New Roman" pitchFamily="18" charset="0"/>
              </a:rPr>
              <a:t>’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 activities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temperature and neutron fields</a:t>
            </a:r>
            <a:r>
              <a:rPr lang="en-GB" sz="1600" b="1">
                <a:solidFill>
                  <a:srgbClr val="000066"/>
                </a:solidFill>
                <a:latin typeface="Arial"/>
                <a:cs typeface="Times New Roman" pitchFamily="18" charset="0"/>
              </a:rPr>
              <a:t>’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was stated that ChNPP accident in the year of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1986 had provoked a melting in foundation plate of reactor vault.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3168650" cy="404813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Fusion penetration area</a:t>
            </a:r>
            <a:r>
              <a:rPr lang="en-GB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№1, №2</a:t>
            </a:r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H="1" flipV="1">
            <a:off x="3708400" y="5373688"/>
            <a:ext cx="180022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5148263" y="6092825"/>
            <a:ext cx="3529012" cy="404813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Reactor vault</a:t>
            </a:r>
            <a:r>
              <a:rPr lang="en-GB" sz="1600" b="1">
                <a:solidFill>
                  <a:srgbClr val="000066"/>
                </a:solidFill>
                <a:latin typeface="Arial"/>
                <a:cs typeface="Times New Roman" pitchFamily="18" charset="0"/>
              </a:rPr>
              <a:t>’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 foundation plate</a:t>
            </a:r>
            <a:r>
              <a:rPr lang="en-GB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5148263" y="4508500"/>
            <a:ext cx="3762375" cy="1108075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 a result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two fusion penetration areas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produced, which contain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FCM with fuel concentration making 40% (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 mass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and more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5A60-950D-4294-A2A8-77F7190FF123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3990" name="Picture 22" descr="рис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00100"/>
            <a:ext cx="4716463" cy="4478338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91" name="Выноска 1 4"/>
          <p:cNvSpPr>
            <a:spLocks/>
          </p:cNvSpPr>
          <p:nvPr/>
        </p:nvSpPr>
        <p:spPr bwMode="auto">
          <a:xfrm>
            <a:off x="2411413" y="728663"/>
            <a:ext cx="2214562" cy="428625"/>
          </a:xfrm>
          <a:prstGeom prst="borderCallout1">
            <a:avLst>
              <a:gd name="adj1" fmla="val 26667"/>
              <a:gd name="adj2" fmla="val -3440"/>
              <a:gd name="adj3" fmla="val 615185"/>
              <a:gd name="adj4" fmla="val -20931"/>
            </a:avLst>
          </a:prstGeom>
          <a:solidFill>
            <a:srgbClr val="F5DBEA"/>
          </a:solidFill>
          <a:ln w="38100" algn="ctr">
            <a:solidFill>
              <a:srgbClr val="99FF33"/>
            </a:solidFill>
            <a:miter lim="800000"/>
            <a:headEnd type="oval" w="med" len="med"/>
            <a:tailEnd type="triangle" w="med" len="med"/>
          </a:ln>
        </p:spPr>
        <p:txBody>
          <a:bodyPr anchor="ctr"/>
          <a:lstStyle/>
          <a:p>
            <a:r>
              <a:rPr lang="en-GB" sz="1400" b="1">
                <a:solidFill>
                  <a:srgbClr val="000066"/>
                </a:solidFill>
                <a:latin typeface="Times New Roman" pitchFamily="18" charset="0"/>
              </a:rPr>
              <a:t>Fusion penetration areas of foundation plate</a:t>
            </a:r>
            <a:endParaRPr lang="ru-RU" sz="1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5327650" y="979488"/>
            <a:ext cx="3636963" cy="1831975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To obtain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data (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on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temperature, neutron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activity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),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in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200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9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year, we have conducted the works for cleaning and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equipping new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boreholes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Ю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.9.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Б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and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Ю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.9.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В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, which are in close vicinity to these fusion penetration areas of foundation plate.</a:t>
            </a:r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338388" y="836613"/>
            <a:ext cx="396875" cy="684212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flipH="1">
            <a:off x="3598863" y="2347913"/>
            <a:ext cx="1728787" cy="2447925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2879725" y="5661025"/>
            <a:ext cx="6013450" cy="609600"/>
          </a:xfrm>
          <a:prstGeom prst="rect">
            <a:avLst/>
          </a:prstGeom>
          <a:solidFill>
            <a:srgbClr val="F5DBEA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Within the framework of this Project we develop new 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boreholes: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З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.9.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Ф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,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З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.9.107 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and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Ю.12.78</a:t>
            </a:r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H="1">
            <a:off x="2590800" y="2384425"/>
            <a:ext cx="2736850" cy="26289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H="1" flipV="1">
            <a:off x="1042988" y="4364038"/>
            <a:ext cx="1836737" cy="12969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H="1" flipV="1">
            <a:off x="719138" y="4543425"/>
            <a:ext cx="2160587" cy="11525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655763" y="3752850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№1</a:t>
            </a: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2627313" y="1412875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№2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366838" y="1304925"/>
            <a:ext cx="900112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  <a:latin typeface="Times New Roman" pitchFamily="18" charset="0"/>
              </a:rPr>
              <a:t>Black ceramics</a:t>
            </a:r>
            <a:endParaRPr lang="ru-RU" sz="12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4714875" y="871538"/>
            <a:ext cx="360363" cy="3365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L</a:t>
            </a:r>
            <a:endParaRPr lang="ru-RU" sz="1600" b="1"/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4679950" y="2492375"/>
            <a:ext cx="360363" cy="346075"/>
          </a:xfrm>
          <a:prstGeom prst="rect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K</a:t>
            </a:r>
            <a:endParaRPr lang="ru-RU" sz="1600" b="1"/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4679950" y="4076700"/>
            <a:ext cx="360363" cy="3365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</a:t>
            </a:r>
            <a:endParaRPr lang="ru-RU" sz="1600" b="1"/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 flipH="1" flipV="1">
            <a:off x="2016125" y="4616450"/>
            <a:ext cx="863600" cy="1044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7355</TotalTime>
  <Words>1191</Words>
  <Application>Microsoft Office PowerPoint</Application>
  <PresentationFormat>Bildschirmpräsentation (4:3)</PresentationFormat>
  <Paragraphs>137</Paragraphs>
  <Slides>16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Symbol</vt:lpstr>
      <vt:lpstr>Тема Office</vt:lpstr>
      <vt:lpstr>Диаграмма Microsoft Office Excel</vt:lpstr>
      <vt:lpstr>PowerPoint-Präsentation</vt:lpstr>
      <vt:lpstr>Contents: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 проблем безпеки АЕС НАН України  2006</dc:title>
  <dc:creator>US</dc:creator>
  <cp:lastModifiedBy>Peters, Ursula</cp:lastModifiedBy>
  <cp:revision>416</cp:revision>
  <dcterms:created xsi:type="dcterms:W3CDTF">2007-03-05T15:45:51Z</dcterms:created>
  <dcterms:modified xsi:type="dcterms:W3CDTF">2012-10-11T17:52:20Z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report: Estimate - experimental research of hidden nuclearly -hazardous clusters of fuel-containing materials in ruined ChNPP Unit 4</vt:lpwstr>
  </property>
</Properties>
</file>