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5" r:id="rId5"/>
    <p:sldId id="269" r:id="rId6"/>
    <p:sldId id="262" r:id="rId7"/>
    <p:sldId id="274" r:id="rId8"/>
    <p:sldId id="272" r:id="rId9"/>
    <p:sldId id="273" r:id="rId10"/>
    <p:sldId id="267" r:id="rId11"/>
    <p:sldId id="266" r:id="rId1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606" autoAdjust="0"/>
    <p:restoredTop sz="75536" autoAdjust="0"/>
  </p:normalViewPr>
  <p:slideViewPr>
    <p:cSldViewPr>
      <p:cViewPr>
        <p:scale>
          <a:sx n="72" d="100"/>
          <a:sy n="72" d="100"/>
        </p:scale>
        <p:origin x="-161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231E00ED-BB02-4C64-95B3-FD9B3390454C}" type="slidenum">
              <a:rPr lang="ru-RU"/>
              <a:pPr/>
              <a:t>‹Nr.›</a:t>
            </a:fld>
            <a:endParaRPr lang="ru-RU"/>
          </a:p>
        </p:txBody>
      </p:sp>
    </p:spTree>
    <p:extLst>
      <p:ext uri="{BB962C8B-B14F-4D97-AF65-F5344CB8AC3E}">
        <p14:creationId xmlns:p14="http://schemas.microsoft.com/office/powerpoint/2010/main" val="3884575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AB0C80D1-2354-4320-BF69-7BE406549F0D}" type="slidenum">
              <a:rPr lang="ru-RU"/>
              <a:pPr/>
              <a:t>‹Nr.›</a:t>
            </a:fld>
            <a:endParaRPr lang="ru-RU"/>
          </a:p>
        </p:txBody>
      </p:sp>
    </p:spTree>
    <p:extLst>
      <p:ext uri="{BB962C8B-B14F-4D97-AF65-F5344CB8AC3E}">
        <p14:creationId xmlns:p14="http://schemas.microsoft.com/office/powerpoint/2010/main" val="2629716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94C0CFE6-FFC4-4A9F-BA93-1C15AC38AE32}" type="slidenum">
              <a:rPr lang="ru-RU"/>
              <a:pPr/>
              <a:t>‹Nr.›</a:t>
            </a:fld>
            <a:endParaRPr lang="ru-RU"/>
          </a:p>
        </p:txBody>
      </p:sp>
    </p:spTree>
    <p:extLst>
      <p:ext uri="{BB962C8B-B14F-4D97-AF65-F5344CB8AC3E}">
        <p14:creationId xmlns:p14="http://schemas.microsoft.com/office/powerpoint/2010/main" val="30584918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de-DE" smtClean="0"/>
              <a:t>Titelmasterformat durch Klicken bearbeiten</a:t>
            </a:r>
            <a:endParaRPr lang="de-DE"/>
          </a:p>
        </p:txBody>
      </p:sp>
      <p:sp>
        <p:nvSpPr>
          <p:cNvPr id="3" name="Textplatzhalter 2"/>
          <p:cNvSpPr>
            <a:spLocks noGrp="1"/>
          </p:cNvSpPr>
          <p:nvPr>
            <p:ph type="body" sz="half" idx="1"/>
          </p:nvPr>
        </p:nvSpPr>
        <p:spPr>
          <a:xfrm>
            <a:off x="457200" y="1600200"/>
            <a:ext cx="4038600" cy="4525963"/>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457200" y="6245225"/>
            <a:ext cx="2133600" cy="476250"/>
          </a:xfrm>
        </p:spPr>
        <p:txBody>
          <a:bodyPr/>
          <a:lstStyle>
            <a:lvl1pPr>
              <a:defRPr/>
            </a:lvl1pPr>
          </a:lstStyle>
          <a:p>
            <a:endParaRPr lang="ru-RU"/>
          </a:p>
        </p:txBody>
      </p:sp>
      <p:sp>
        <p:nvSpPr>
          <p:cNvPr id="6" name="Fußzeilenplatzhalter 5"/>
          <p:cNvSpPr>
            <a:spLocks noGrp="1"/>
          </p:cNvSpPr>
          <p:nvPr>
            <p:ph type="ftr" sz="quarter" idx="11"/>
          </p:nvPr>
        </p:nvSpPr>
        <p:spPr>
          <a:xfrm>
            <a:off x="3124200" y="6245225"/>
            <a:ext cx="2895600" cy="476250"/>
          </a:xfrm>
        </p:spPr>
        <p:txBody>
          <a:bodyPr/>
          <a:lstStyle>
            <a:lvl1pPr>
              <a:defRPr/>
            </a:lvl1pPr>
          </a:lstStyle>
          <a:p>
            <a:endParaRPr lang="ru-RU"/>
          </a:p>
        </p:txBody>
      </p:sp>
      <p:sp>
        <p:nvSpPr>
          <p:cNvPr id="7" name="Foliennummernplatzhalter 6"/>
          <p:cNvSpPr>
            <a:spLocks noGrp="1"/>
          </p:cNvSpPr>
          <p:nvPr>
            <p:ph type="sldNum" sz="quarter" idx="12"/>
          </p:nvPr>
        </p:nvSpPr>
        <p:spPr>
          <a:xfrm>
            <a:off x="6553200" y="6245225"/>
            <a:ext cx="2133600" cy="476250"/>
          </a:xfrm>
        </p:spPr>
        <p:txBody>
          <a:bodyPr/>
          <a:lstStyle>
            <a:lvl1pPr>
              <a:defRPr/>
            </a:lvl1pPr>
          </a:lstStyle>
          <a:p>
            <a:fld id="{0798F0D8-7747-4D36-AD03-3A8D67817F5C}" type="slidenum">
              <a:rPr lang="ru-RU"/>
              <a:pPr/>
              <a:t>‹Nr.›</a:t>
            </a:fld>
            <a:endParaRPr lang="ru-RU"/>
          </a:p>
        </p:txBody>
      </p:sp>
    </p:spTree>
    <p:extLst>
      <p:ext uri="{BB962C8B-B14F-4D97-AF65-F5344CB8AC3E}">
        <p14:creationId xmlns:p14="http://schemas.microsoft.com/office/powerpoint/2010/main" val="272911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105BA932-259A-4EBC-B4B9-0E75604EFF5D}" type="slidenum">
              <a:rPr lang="ru-RU"/>
              <a:pPr/>
              <a:t>‹Nr.›</a:t>
            </a:fld>
            <a:endParaRPr lang="ru-RU"/>
          </a:p>
        </p:txBody>
      </p:sp>
    </p:spTree>
    <p:extLst>
      <p:ext uri="{BB962C8B-B14F-4D97-AF65-F5344CB8AC3E}">
        <p14:creationId xmlns:p14="http://schemas.microsoft.com/office/powerpoint/2010/main" val="3014693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742EED48-63CE-4339-B4F9-20CCA8EBD6BF}" type="slidenum">
              <a:rPr lang="ru-RU"/>
              <a:pPr/>
              <a:t>‹Nr.›</a:t>
            </a:fld>
            <a:endParaRPr lang="ru-RU"/>
          </a:p>
        </p:txBody>
      </p:sp>
    </p:spTree>
    <p:extLst>
      <p:ext uri="{BB962C8B-B14F-4D97-AF65-F5344CB8AC3E}">
        <p14:creationId xmlns:p14="http://schemas.microsoft.com/office/powerpoint/2010/main" val="395563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A062D709-52E4-4A94-9339-393C4204FFAE}" type="slidenum">
              <a:rPr lang="ru-RU"/>
              <a:pPr/>
              <a:t>‹Nr.›</a:t>
            </a:fld>
            <a:endParaRPr lang="ru-RU"/>
          </a:p>
        </p:txBody>
      </p:sp>
    </p:spTree>
    <p:extLst>
      <p:ext uri="{BB962C8B-B14F-4D97-AF65-F5344CB8AC3E}">
        <p14:creationId xmlns:p14="http://schemas.microsoft.com/office/powerpoint/2010/main" val="3490801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endParaRPr lang="ru-RU"/>
          </a:p>
        </p:txBody>
      </p:sp>
      <p:sp>
        <p:nvSpPr>
          <p:cNvPr id="8" name="Fußzeilenplatzhalter 7"/>
          <p:cNvSpPr>
            <a:spLocks noGrp="1"/>
          </p:cNvSpPr>
          <p:nvPr>
            <p:ph type="ftr" sz="quarter" idx="11"/>
          </p:nvPr>
        </p:nvSpPr>
        <p:spPr/>
        <p:txBody>
          <a:bodyPr/>
          <a:lstStyle>
            <a:lvl1pPr>
              <a:defRPr/>
            </a:lvl1pPr>
          </a:lstStyle>
          <a:p>
            <a:endParaRPr lang="ru-RU"/>
          </a:p>
        </p:txBody>
      </p:sp>
      <p:sp>
        <p:nvSpPr>
          <p:cNvPr id="9" name="Foliennummernplatzhalter 8"/>
          <p:cNvSpPr>
            <a:spLocks noGrp="1"/>
          </p:cNvSpPr>
          <p:nvPr>
            <p:ph type="sldNum" sz="quarter" idx="12"/>
          </p:nvPr>
        </p:nvSpPr>
        <p:spPr/>
        <p:txBody>
          <a:bodyPr/>
          <a:lstStyle>
            <a:lvl1pPr>
              <a:defRPr/>
            </a:lvl1pPr>
          </a:lstStyle>
          <a:p>
            <a:fld id="{30FD6E85-BAFD-4354-8DBC-A2755FC27723}" type="slidenum">
              <a:rPr lang="ru-RU"/>
              <a:pPr/>
              <a:t>‹Nr.›</a:t>
            </a:fld>
            <a:endParaRPr lang="ru-RU"/>
          </a:p>
        </p:txBody>
      </p:sp>
    </p:spTree>
    <p:extLst>
      <p:ext uri="{BB962C8B-B14F-4D97-AF65-F5344CB8AC3E}">
        <p14:creationId xmlns:p14="http://schemas.microsoft.com/office/powerpoint/2010/main" val="1168560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endParaRPr lang="ru-RU"/>
          </a:p>
        </p:txBody>
      </p:sp>
      <p:sp>
        <p:nvSpPr>
          <p:cNvPr id="4" name="Fußzeilenplatzhalter 3"/>
          <p:cNvSpPr>
            <a:spLocks noGrp="1"/>
          </p:cNvSpPr>
          <p:nvPr>
            <p:ph type="ftr" sz="quarter" idx="11"/>
          </p:nvPr>
        </p:nvSpPr>
        <p:spPr/>
        <p:txBody>
          <a:bodyPr/>
          <a:lstStyle>
            <a:lvl1pPr>
              <a:defRPr/>
            </a:lvl1pPr>
          </a:lstStyle>
          <a:p>
            <a:endParaRPr lang="ru-RU"/>
          </a:p>
        </p:txBody>
      </p:sp>
      <p:sp>
        <p:nvSpPr>
          <p:cNvPr id="5" name="Foliennummernplatzhalter 4"/>
          <p:cNvSpPr>
            <a:spLocks noGrp="1"/>
          </p:cNvSpPr>
          <p:nvPr>
            <p:ph type="sldNum" sz="quarter" idx="12"/>
          </p:nvPr>
        </p:nvSpPr>
        <p:spPr/>
        <p:txBody>
          <a:bodyPr/>
          <a:lstStyle>
            <a:lvl1pPr>
              <a:defRPr/>
            </a:lvl1pPr>
          </a:lstStyle>
          <a:p>
            <a:fld id="{A51B87D3-FECC-4637-B7B7-A3F38CB91FCA}" type="slidenum">
              <a:rPr lang="ru-RU"/>
              <a:pPr/>
              <a:t>‹Nr.›</a:t>
            </a:fld>
            <a:endParaRPr lang="ru-RU"/>
          </a:p>
        </p:txBody>
      </p:sp>
    </p:spTree>
    <p:extLst>
      <p:ext uri="{BB962C8B-B14F-4D97-AF65-F5344CB8AC3E}">
        <p14:creationId xmlns:p14="http://schemas.microsoft.com/office/powerpoint/2010/main" val="1930384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ru-RU"/>
          </a:p>
        </p:txBody>
      </p:sp>
      <p:sp>
        <p:nvSpPr>
          <p:cNvPr id="3" name="Fußzeilenplatzhalter 2"/>
          <p:cNvSpPr>
            <a:spLocks noGrp="1"/>
          </p:cNvSpPr>
          <p:nvPr>
            <p:ph type="ftr" sz="quarter" idx="11"/>
          </p:nvPr>
        </p:nvSpPr>
        <p:spPr/>
        <p:txBody>
          <a:bodyPr/>
          <a:lstStyle>
            <a:lvl1pPr>
              <a:defRPr/>
            </a:lvl1pPr>
          </a:lstStyle>
          <a:p>
            <a:endParaRPr lang="ru-RU"/>
          </a:p>
        </p:txBody>
      </p:sp>
      <p:sp>
        <p:nvSpPr>
          <p:cNvPr id="4" name="Foliennummernplatzhalter 3"/>
          <p:cNvSpPr>
            <a:spLocks noGrp="1"/>
          </p:cNvSpPr>
          <p:nvPr>
            <p:ph type="sldNum" sz="quarter" idx="12"/>
          </p:nvPr>
        </p:nvSpPr>
        <p:spPr/>
        <p:txBody>
          <a:bodyPr/>
          <a:lstStyle>
            <a:lvl1pPr>
              <a:defRPr/>
            </a:lvl1pPr>
          </a:lstStyle>
          <a:p>
            <a:fld id="{62867B0C-CB0A-4976-A403-84DCF5B102AB}" type="slidenum">
              <a:rPr lang="ru-RU"/>
              <a:pPr/>
              <a:t>‹Nr.›</a:t>
            </a:fld>
            <a:endParaRPr lang="ru-RU"/>
          </a:p>
        </p:txBody>
      </p:sp>
    </p:spTree>
    <p:extLst>
      <p:ext uri="{BB962C8B-B14F-4D97-AF65-F5344CB8AC3E}">
        <p14:creationId xmlns:p14="http://schemas.microsoft.com/office/powerpoint/2010/main" val="266287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5844423E-77BD-4012-B951-7EA6E2C77A29}" type="slidenum">
              <a:rPr lang="ru-RU"/>
              <a:pPr/>
              <a:t>‹Nr.›</a:t>
            </a:fld>
            <a:endParaRPr lang="ru-RU"/>
          </a:p>
        </p:txBody>
      </p:sp>
    </p:spTree>
    <p:extLst>
      <p:ext uri="{BB962C8B-B14F-4D97-AF65-F5344CB8AC3E}">
        <p14:creationId xmlns:p14="http://schemas.microsoft.com/office/powerpoint/2010/main" val="3969011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125659BC-FB8A-4106-8764-73E7DB276721}" type="slidenum">
              <a:rPr lang="ru-RU"/>
              <a:pPr/>
              <a:t>‹Nr.›</a:t>
            </a:fld>
            <a:endParaRPr lang="ru-RU"/>
          </a:p>
        </p:txBody>
      </p:sp>
    </p:spTree>
    <p:extLst>
      <p:ext uri="{BB962C8B-B14F-4D97-AF65-F5344CB8AC3E}">
        <p14:creationId xmlns:p14="http://schemas.microsoft.com/office/powerpoint/2010/main" val="3172685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08D8477-B221-4698-B1F7-0571A828DE79}" type="slidenum">
              <a:rPr lang="ru-RU"/>
              <a:pPr/>
              <a:t>‹Nr.›</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n.lipilina@vniitf.ru" TargetMode="External"/><Relationship Id="rId2" Type="http://schemas.openxmlformats.org/officeDocument/2006/relationships/hyperlink" Target="mailto:n.v.gorin@vniitf.ru"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684213" y="404813"/>
            <a:ext cx="7772400" cy="1728787"/>
          </a:xfrm>
        </p:spPr>
        <p:txBody>
          <a:bodyPr/>
          <a:lstStyle/>
          <a:p>
            <a:r>
              <a:rPr lang="en-US" sz="2800" b="1"/>
              <a:t>Investigation accidents at RFNC VNIITF</a:t>
            </a:r>
            <a:endParaRPr lang="ru-RU" sz="2800" b="1"/>
          </a:p>
        </p:txBody>
      </p:sp>
      <p:sp>
        <p:nvSpPr>
          <p:cNvPr id="2051" name="Rectangle 3"/>
          <p:cNvSpPr>
            <a:spLocks noGrp="1" noChangeArrowheads="1"/>
          </p:cNvSpPr>
          <p:nvPr>
            <p:ph type="subTitle" idx="4294967295"/>
          </p:nvPr>
        </p:nvSpPr>
        <p:spPr>
          <a:xfrm>
            <a:off x="900113" y="2276475"/>
            <a:ext cx="7488237" cy="3578225"/>
          </a:xfrm>
        </p:spPr>
        <p:txBody>
          <a:bodyPr/>
          <a:lstStyle/>
          <a:p>
            <a:pPr marL="0" indent="0" algn="ctr">
              <a:buFontTx/>
              <a:buNone/>
            </a:pPr>
            <a:r>
              <a:rPr lang="en-US" sz="2000" b="1" i="1"/>
              <a:t>RFNC VNIITF</a:t>
            </a:r>
          </a:p>
          <a:p>
            <a:pPr marL="0" indent="0" algn="ctr">
              <a:buFontTx/>
              <a:buNone/>
            </a:pPr>
            <a:r>
              <a:rPr lang="en-US" sz="2000" b="1"/>
              <a:t>Nikolay GORIN</a:t>
            </a:r>
          </a:p>
          <a:p>
            <a:pPr marL="0" indent="0" algn="ctr">
              <a:buFontTx/>
              <a:buNone/>
            </a:pPr>
            <a:r>
              <a:rPr lang="en-US" sz="1800"/>
              <a:t>E-mail: </a:t>
            </a:r>
            <a:r>
              <a:rPr lang="en-US" sz="1800">
                <a:hlinkClick r:id="rId2"/>
              </a:rPr>
              <a:t>n.v.gorin@vniitf.ru</a:t>
            </a:r>
            <a:endParaRPr lang="en-US" sz="1800"/>
          </a:p>
          <a:p>
            <a:pPr marL="0" indent="0" algn="ctr">
              <a:buFontTx/>
              <a:buNone/>
            </a:pPr>
            <a:r>
              <a:rPr lang="en-US" sz="2000" b="1"/>
              <a:t>Elena LIPILINA</a:t>
            </a:r>
          </a:p>
          <a:p>
            <a:pPr marL="0" indent="0" algn="ctr">
              <a:buFontTx/>
              <a:buNone/>
            </a:pPr>
            <a:r>
              <a:rPr lang="en-US" sz="1800"/>
              <a:t>E-mail: </a:t>
            </a:r>
            <a:r>
              <a:rPr lang="en-US" sz="1800">
                <a:hlinkClick r:id="rId3"/>
              </a:rPr>
              <a:t>e.n.lipilina@vniitf.ru</a:t>
            </a:r>
            <a:endParaRPr lang="en-US" sz="1800"/>
          </a:p>
          <a:p>
            <a:pPr marL="0" indent="0" algn="r">
              <a:buFontTx/>
              <a:buNone/>
            </a:pPr>
            <a:r>
              <a:rPr lang="en-US" sz="1800"/>
              <a:t> </a:t>
            </a:r>
            <a:endParaRPr lang="ru-RU"/>
          </a:p>
          <a:p>
            <a:pPr marL="0" indent="0">
              <a:spcBef>
                <a:spcPct val="0"/>
              </a:spcBef>
              <a:buFontTx/>
              <a:buNone/>
            </a:pPr>
            <a:r>
              <a:rPr lang="en-US" sz="1800"/>
              <a:t>The most important works were reviewed that were carried out by the experts form VNIITF, NIKIET, RSC</a:t>
            </a:r>
            <a:r>
              <a:rPr lang="ru-RU" sz="1800"/>
              <a:t> К</a:t>
            </a:r>
            <a:r>
              <a:rPr lang="en-US" sz="1800"/>
              <a:t>I</a:t>
            </a:r>
            <a:r>
              <a:rPr lang="ru-RU" sz="1800"/>
              <a:t> </a:t>
            </a:r>
            <a:r>
              <a:rPr lang="en-US" sz="1800"/>
              <a:t>and</a:t>
            </a:r>
            <a:r>
              <a:rPr lang="ru-RU" sz="1800"/>
              <a:t> </a:t>
            </a:r>
            <a:r>
              <a:rPr lang="en-US" sz="1800"/>
              <a:t>IAE</a:t>
            </a:r>
            <a:r>
              <a:rPr lang="ru-RU" sz="1800"/>
              <a:t> </a:t>
            </a:r>
            <a:r>
              <a:rPr lang="en-US" sz="1800"/>
              <a:t>NNC of RK to study accidents on power reactors. The works were mentioned that would desire ISTC financial support.</a:t>
            </a:r>
            <a:endParaRPr lang="ru-RU" sz="1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827088" y="549275"/>
            <a:ext cx="7715250" cy="1223963"/>
          </a:xfrm>
        </p:spPr>
        <p:txBody>
          <a:bodyPr/>
          <a:lstStyle/>
          <a:p>
            <a:r>
              <a:rPr lang="en-US" sz="2000"/>
              <a:t>Project No. </a:t>
            </a:r>
            <a:r>
              <a:rPr lang="ru-RU" sz="2000"/>
              <a:t>2771 </a:t>
            </a:r>
            <a:br>
              <a:rPr lang="ru-RU" sz="2000"/>
            </a:br>
            <a:r>
              <a:rPr lang="en-US" sz="2000"/>
              <a:t>Development and Study of Properties of Enhanced Density Composition Materials for Construction Activities at Nuclear Power Facilities</a:t>
            </a:r>
            <a:r>
              <a:rPr lang="ru-RU" sz="2000"/>
              <a:t>, 2003.</a:t>
            </a:r>
          </a:p>
        </p:txBody>
      </p:sp>
      <p:sp>
        <p:nvSpPr>
          <p:cNvPr id="23555" name="Rectangle 3"/>
          <p:cNvSpPr>
            <a:spLocks noGrp="1" noChangeArrowheads="1"/>
          </p:cNvSpPr>
          <p:nvPr>
            <p:ph type="body" idx="1"/>
          </p:nvPr>
        </p:nvSpPr>
        <p:spPr>
          <a:xfrm>
            <a:off x="457200" y="1989138"/>
            <a:ext cx="8229600" cy="3816350"/>
          </a:xfrm>
        </p:spPr>
        <p:txBody>
          <a:bodyPr/>
          <a:lstStyle/>
          <a:p>
            <a:pPr lvl="1" algn="just">
              <a:lnSpc>
                <a:spcPct val="80000"/>
              </a:lnSpc>
              <a:buFontTx/>
              <a:buNone/>
            </a:pPr>
            <a:r>
              <a:rPr lang="en-US" sz="1800"/>
              <a:t>Concrete samples with the following properties will be produced</a:t>
            </a:r>
            <a:r>
              <a:rPr lang="ru-RU" sz="1800"/>
              <a:t>:</a:t>
            </a:r>
          </a:p>
          <a:p>
            <a:pPr lvl="1">
              <a:lnSpc>
                <a:spcPct val="80000"/>
              </a:lnSpc>
            </a:pPr>
            <a:r>
              <a:rPr lang="en-US" sz="1800"/>
              <a:t>Average density</a:t>
            </a:r>
            <a:r>
              <a:rPr lang="ru-RU" sz="1800"/>
              <a:t>, </a:t>
            </a:r>
            <a:r>
              <a:rPr lang="en-US" sz="1800"/>
              <a:t>kg</a:t>
            </a:r>
            <a:r>
              <a:rPr lang="ru-RU" sz="1800"/>
              <a:t>/</a:t>
            </a:r>
            <a:r>
              <a:rPr lang="en-US" sz="1800"/>
              <a:t>m</a:t>
            </a:r>
            <a:r>
              <a:rPr lang="ru-RU" sz="1800" baseline="30000"/>
              <a:t>3</a:t>
            </a:r>
            <a:r>
              <a:rPr lang="en-US" sz="1800" baseline="30000"/>
              <a:t> </a:t>
            </a:r>
            <a:r>
              <a:rPr lang="ru-RU" sz="1800"/>
              <a:t>			5500 ... 7500</a:t>
            </a:r>
          </a:p>
          <a:p>
            <a:pPr lvl="1">
              <a:lnSpc>
                <a:spcPct val="80000"/>
              </a:lnSpc>
            </a:pPr>
            <a:r>
              <a:rPr lang="en-US" sz="1800"/>
              <a:t>Ultimate strength at compression</a:t>
            </a:r>
            <a:r>
              <a:rPr lang="ru-RU" sz="1800"/>
              <a:t>, М</a:t>
            </a:r>
            <a:r>
              <a:rPr lang="en-US" sz="1800"/>
              <a:t>P</a:t>
            </a:r>
            <a:r>
              <a:rPr lang="ru-RU" sz="1800"/>
              <a:t>а	15 ... 45</a:t>
            </a:r>
          </a:p>
          <a:p>
            <a:pPr lvl="1">
              <a:lnSpc>
                <a:spcPct val="80000"/>
              </a:lnSpc>
            </a:pPr>
            <a:r>
              <a:rPr lang="en-US" sz="1800"/>
              <a:t>Porosity</a:t>
            </a:r>
            <a:r>
              <a:rPr lang="ru-RU" sz="1800"/>
              <a:t>, %</a:t>
            </a:r>
            <a:r>
              <a:rPr lang="en-US" sz="1800"/>
              <a:t>	</a:t>
            </a:r>
            <a:r>
              <a:rPr lang="ru-RU" sz="1800"/>
              <a:t>			4 ... 10</a:t>
            </a:r>
          </a:p>
          <a:p>
            <a:pPr lvl="1">
              <a:lnSpc>
                <a:spcPct val="80000"/>
              </a:lnSpc>
            </a:pPr>
            <a:r>
              <a:rPr lang="en-US" sz="1800"/>
              <a:t>Water absorption</a:t>
            </a:r>
            <a:r>
              <a:rPr lang="ru-RU" sz="1800"/>
              <a:t>, %</a:t>
            </a:r>
            <a:r>
              <a:rPr lang="en-US" sz="1800"/>
              <a:t>	</a:t>
            </a:r>
            <a:r>
              <a:rPr lang="ru-RU" sz="1800"/>
              <a:t>		0.06 ... 1.4</a:t>
            </a:r>
          </a:p>
          <a:p>
            <a:pPr lvl="1">
              <a:lnSpc>
                <a:spcPct val="80000"/>
              </a:lnSpc>
            </a:pPr>
            <a:r>
              <a:rPr lang="en-US" sz="1800"/>
              <a:t>Strength of coupling with steel </a:t>
            </a:r>
          </a:p>
          <a:p>
            <a:pPr lvl="1">
              <a:lnSpc>
                <a:spcPct val="80000"/>
              </a:lnSpc>
            </a:pPr>
            <a:r>
              <a:rPr lang="en-US" sz="1800"/>
              <a:t>reinforcement</a:t>
            </a:r>
            <a:r>
              <a:rPr lang="ru-RU" sz="1800"/>
              <a:t>, М</a:t>
            </a:r>
            <a:r>
              <a:rPr lang="en-US" sz="1800"/>
              <a:t>P</a:t>
            </a:r>
            <a:r>
              <a:rPr lang="ru-RU" sz="1800"/>
              <a:t>а</a:t>
            </a:r>
            <a:r>
              <a:rPr lang="en-US" sz="1800"/>
              <a:t> 			</a:t>
            </a:r>
            <a:r>
              <a:rPr lang="ru-RU" sz="1800"/>
              <a:t>1.9 ... 4.1</a:t>
            </a:r>
          </a:p>
          <a:p>
            <a:pPr lvl="1">
              <a:lnSpc>
                <a:spcPct val="80000"/>
              </a:lnSpc>
            </a:pPr>
            <a:r>
              <a:rPr lang="en-US" sz="1800"/>
              <a:t>Frost-resistance of the cycles</a:t>
            </a:r>
            <a:r>
              <a:rPr lang="ru-RU" sz="1800"/>
              <a:t>:</a:t>
            </a:r>
            <a:r>
              <a:rPr lang="en-US" sz="1800"/>
              <a:t>	</a:t>
            </a:r>
            <a:r>
              <a:rPr lang="ru-RU" sz="1800"/>
              <a:t>	&gt; 200 ... 250</a:t>
            </a:r>
          </a:p>
          <a:p>
            <a:pPr lvl="1">
              <a:lnSpc>
                <a:spcPct val="80000"/>
              </a:lnSpc>
            </a:pPr>
            <a:r>
              <a:rPr lang="en-US" sz="1800"/>
              <a:t>Chemical stability factor in acid, alkali and salt </a:t>
            </a:r>
          </a:p>
          <a:p>
            <a:pPr lvl="1">
              <a:lnSpc>
                <a:spcPct val="80000"/>
              </a:lnSpc>
              <a:buFontTx/>
              <a:buNone/>
            </a:pPr>
            <a:r>
              <a:rPr lang="en-US" sz="1800"/>
              <a:t>solutions </a:t>
            </a:r>
            <a:r>
              <a:rPr lang="ru-RU" sz="1800"/>
              <a:t>:	</a:t>
            </a:r>
            <a:r>
              <a:rPr lang="en-US" sz="1800"/>
              <a:t>    </a:t>
            </a:r>
            <a:r>
              <a:rPr lang="ru-RU" sz="1600"/>
              <a:t>	</a:t>
            </a:r>
            <a:r>
              <a:rPr lang="en-US" sz="1600"/>
              <a:t>                                                          </a:t>
            </a:r>
            <a:r>
              <a:rPr lang="ru-RU" sz="1800"/>
              <a:t>0.9 ... 1</a:t>
            </a:r>
          </a:p>
          <a:p>
            <a:pPr lvl="1">
              <a:lnSpc>
                <a:spcPct val="80000"/>
              </a:lnSpc>
              <a:buFontTx/>
              <a:buNone/>
            </a:pPr>
            <a:endParaRPr lang="ru-RU" sz="1800"/>
          </a:p>
          <a:p>
            <a:pPr lvl="1">
              <a:lnSpc>
                <a:spcPct val="80000"/>
              </a:lnSpc>
              <a:buFontTx/>
              <a:buNone/>
            </a:pPr>
            <a:endParaRPr lang="ru-RU"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95288" y="620713"/>
            <a:ext cx="8229600" cy="777875"/>
          </a:xfrm>
        </p:spPr>
        <p:txBody>
          <a:bodyPr/>
          <a:lstStyle/>
          <a:p>
            <a:r>
              <a:rPr lang="en-US" sz="2000"/>
              <a:t>Conclusions</a:t>
            </a:r>
            <a:endParaRPr lang="ru-RU" sz="2000"/>
          </a:p>
        </p:txBody>
      </p:sp>
      <p:sp>
        <p:nvSpPr>
          <p:cNvPr id="22531" name="Rectangle 3"/>
          <p:cNvSpPr>
            <a:spLocks noGrp="1" noChangeArrowheads="1"/>
          </p:cNvSpPr>
          <p:nvPr>
            <p:ph type="body" idx="1"/>
          </p:nvPr>
        </p:nvSpPr>
        <p:spPr>
          <a:xfrm>
            <a:off x="468313" y="1412875"/>
            <a:ext cx="8229600" cy="2592388"/>
          </a:xfrm>
        </p:spPr>
        <p:txBody>
          <a:bodyPr/>
          <a:lstStyle/>
          <a:p>
            <a:pPr marL="609600" indent="-609600">
              <a:lnSpc>
                <a:spcPct val="80000"/>
              </a:lnSpc>
            </a:pPr>
            <a:r>
              <a:rPr lang="en-US" sz="2000"/>
              <a:t>Within last years, calculation and experimental works on IGR have been carried out by the experts from scientific centers of Kazakhstan and Russia for the sake of accidents studies</a:t>
            </a:r>
            <a:r>
              <a:rPr lang="ru-RU" sz="2000"/>
              <a:t>. </a:t>
            </a:r>
          </a:p>
          <a:p>
            <a:pPr marL="609600" indent="-609600">
              <a:lnSpc>
                <a:spcPct val="80000"/>
              </a:lnSpc>
              <a:buFontTx/>
              <a:buNone/>
            </a:pPr>
            <a:endParaRPr lang="ru-RU" sz="2000"/>
          </a:p>
          <a:p>
            <a:pPr marL="609600" indent="-609600">
              <a:lnSpc>
                <a:spcPct val="80000"/>
              </a:lnSpc>
            </a:pPr>
            <a:r>
              <a:rPr lang="en-US" sz="2000"/>
              <a:t>ISTC support is desirable for the projects </a:t>
            </a:r>
            <a:r>
              <a:rPr lang="ru-RU" sz="2000"/>
              <a:t>К-527 (</a:t>
            </a:r>
            <a:r>
              <a:rPr lang="en-US" sz="2000"/>
              <a:t>radiation heating</a:t>
            </a:r>
            <a:r>
              <a:rPr lang="ru-RU" sz="2000"/>
              <a:t>, 2000), 2771 (</a:t>
            </a:r>
            <a:r>
              <a:rPr lang="en-US" sz="2000"/>
              <a:t>heavy-weight concrete</a:t>
            </a:r>
            <a:r>
              <a:rPr lang="ru-RU" sz="2000"/>
              <a:t>, 2003) </a:t>
            </a:r>
            <a:r>
              <a:rPr lang="en-US" sz="2000"/>
              <a:t>and experimental results processing on IGR</a:t>
            </a:r>
            <a:r>
              <a:rPr lang="ru-RU" sz="2000"/>
              <a:t> (1992) </a:t>
            </a:r>
            <a:r>
              <a:rPr lang="en-US" sz="2000"/>
              <a:t>that is needed for more efficient organization of accidents studies.</a:t>
            </a:r>
            <a:r>
              <a:rPr lang="ru-RU" sz="20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8313" y="549275"/>
            <a:ext cx="8229600" cy="863600"/>
          </a:xfrm>
        </p:spPr>
        <p:txBody>
          <a:bodyPr/>
          <a:lstStyle/>
          <a:p>
            <a:r>
              <a:rPr lang="en-US" sz="2000"/>
              <a:t>VNIITF carries out the works in the following fields :</a:t>
            </a:r>
            <a:r>
              <a:rPr lang="ru-RU" sz="2000"/>
              <a:t/>
            </a:r>
            <a:br>
              <a:rPr lang="ru-RU" sz="2000"/>
            </a:br>
            <a:endParaRPr lang="ru-RU" sz="2000"/>
          </a:p>
        </p:txBody>
      </p:sp>
      <p:sp>
        <p:nvSpPr>
          <p:cNvPr id="3075" name="Rectangle 3"/>
          <p:cNvSpPr>
            <a:spLocks noGrp="1" noChangeArrowheads="1"/>
          </p:cNvSpPr>
          <p:nvPr>
            <p:ph type="body" idx="1"/>
          </p:nvPr>
        </p:nvSpPr>
        <p:spPr>
          <a:xfrm>
            <a:off x="468313" y="1628775"/>
            <a:ext cx="8229600" cy="3960813"/>
          </a:xfrm>
        </p:spPr>
        <p:txBody>
          <a:bodyPr/>
          <a:lstStyle/>
          <a:p>
            <a:pPr marL="533400" indent="-533400">
              <a:lnSpc>
                <a:spcPct val="80000"/>
              </a:lnSpc>
              <a:buFontTx/>
              <a:buAutoNum type="arabicPeriod"/>
            </a:pPr>
            <a:r>
              <a:rPr lang="en-US" sz="1800"/>
              <a:t>Development of experimental techniques to be applied in the studies carried out for the sake of nuclear power engineering safety.</a:t>
            </a:r>
            <a:endParaRPr lang="ru-RU" sz="1800"/>
          </a:p>
          <a:p>
            <a:pPr marL="533400" indent="-533400">
              <a:lnSpc>
                <a:spcPct val="80000"/>
              </a:lnSpc>
              <a:buFontTx/>
              <a:buAutoNum type="arabicPeriod"/>
            </a:pPr>
            <a:r>
              <a:rPr lang="en-US" sz="1800"/>
              <a:t>Carrying out experiments on IGR</a:t>
            </a:r>
            <a:r>
              <a:rPr lang="ru-RU" sz="1800"/>
              <a:t>.</a:t>
            </a:r>
          </a:p>
          <a:p>
            <a:pPr marL="533400" indent="-533400">
              <a:lnSpc>
                <a:spcPct val="80000"/>
              </a:lnSpc>
              <a:buFontTx/>
              <a:buAutoNum type="arabicPeriod"/>
            </a:pPr>
            <a:r>
              <a:rPr lang="en-US" sz="1800"/>
              <a:t>Development and verification of calculation techniques for features of flash uranium-graphite reactor and irradiated samples</a:t>
            </a:r>
            <a:r>
              <a:rPr lang="ru-RU" sz="1800"/>
              <a:t>.</a:t>
            </a:r>
          </a:p>
          <a:p>
            <a:pPr marL="533400" indent="-533400">
              <a:lnSpc>
                <a:spcPct val="80000"/>
              </a:lnSpc>
              <a:buFontTx/>
              <a:buAutoNum type="arabicPeriod"/>
            </a:pPr>
            <a:r>
              <a:rPr lang="en-US" sz="1800"/>
              <a:t>Experimental study and precision of physical processes and specifications of IGR operation modes.</a:t>
            </a:r>
            <a:r>
              <a:rPr lang="ru-RU" sz="1800"/>
              <a:t> </a:t>
            </a:r>
          </a:p>
          <a:p>
            <a:pPr marL="533400" indent="-533400">
              <a:lnSpc>
                <a:spcPct val="80000"/>
              </a:lnSpc>
              <a:buFontTx/>
              <a:buAutoNum type="arabicPeriod"/>
            </a:pPr>
            <a:r>
              <a:rPr lang="en-US" sz="1800"/>
              <a:t>Preliminary development of MIGR reactor facility design</a:t>
            </a:r>
            <a:r>
              <a:rPr lang="ru-RU" sz="1800"/>
              <a:t>.</a:t>
            </a:r>
          </a:p>
          <a:p>
            <a:pPr marL="533400" indent="-533400">
              <a:lnSpc>
                <a:spcPct val="80000"/>
              </a:lnSpc>
              <a:buFontTx/>
              <a:buNone/>
            </a:pPr>
            <a:endParaRPr lang="ru-RU" sz="18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9750" y="620713"/>
            <a:ext cx="8229600" cy="417512"/>
          </a:xfrm>
        </p:spPr>
        <p:txBody>
          <a:bodyPr/>
          <a:lstStyle/>
          <a:p>
            <a:r>
              <a:rPr lang="ru-RU" sz="2000"/>
              <a:t>1. </a:t>
            </a:r>
            <a:r>
              <a:rPr lang="en-US" sz="2000"/>
              <a:t>VNIITF experimental techniques</a:t>
            </a:r>
            <a:endParaRPr lang="ru-RU" sz="2000"/>
          </a:p>
        </p:txBody>
      </p:sp>
      <p:sp>
        <p:nvSpPr>
          <p:cNvPr id="12291" name="Rectangle 3"/>
          <p:cNvSpPr>
            <a:spLocks noGrp="1" noChangeArrowheads="1"/>
          </p:cNvSpPr>
          <p:nvPr>
            <p:ph type="body" idx="1"/>
          </p:nvPr>
        </p:nvSpPr>
        <p:spPr>
          <a:xfrm>
            <a:off x="684213" y="1341438"/>
            <a:ext cx="8064500" cy="4249737"/>
          </a:xfrm>
        </p:spPr>
        <p:txBody>
          <a:bodyPr/>
          <a:lstStyle/>
          <a:p>
            <a:pPr>
              <a:lnSpc>
                <a:spcPct val="80000"/>
              </a:lnSpc>
              <a:buFontTx/>
              <a:buNone/>
            </a:pPr>
            <a:r>
              <a:rPr lang="en-US" sz="1800" u="sng"/>
              <a:t>The techniques allow measuring:</a:t>
            </a:r>
          </a:p>
          <a:p>
            <a:pPr>
              <a:lnSpc>
                <a:spcPct val="80000"/>
              </a:lnSpc>
            </a:pPr>
            <a:r>
              <a:rPr lang="en-US" sz="1800"/>
              <a:t>temperature on various components of testing devices and fuel elements</a:t>
            </a:r>
            <a:endParaRPr lang="ru-RU" sz="1800"/>
          </a:p>
          <a:p>
            <a:pPr>
              <a:lnSpc>
                <a:spcPct val="80000"/>
              </a:lnSpc>
            </a:pPr>
            <a:r>
              <a:rPr lang="en-US" sz="1800"/>
              <a:t>pressure inside fuel pipes </a:t>
            </a:r>
          </a:p>
          <a:p>
            <a:pPr>
              <a:lnSpc>
                <a:spcPct val="80000"/>
              </a:lnSpc>
            </a:pPr>
            <a:r>
              <a:rPr lang="en-US" sz="1800"/>
              <a:t>energy-release in fuel</a:t>
            </a:r>
            <a:endParaRPr lang="ru-RU" sz="1800"/>
          </a:p>
          <a:p>
            <a:pPr>
              <a:lnSpc>
                <a:spcPct val="80000"/>
              </a:lnSpc>
            </a:pPr>
            <a:r>
              <a:rPr lang="en-US" sz="1800"/>
              <a:t>parameters of the coolant during fuel melting process</a:t>
            </a:r>
            <a:endParaRPr lang="ru-RU" sz="1800"/>
          </a:p>
          <a:p>
            <a:pPr>
              <a:lnSpc>
                <a:spcPct val="80000"/>
              </a:lnSpc>
              <a:buFontTx/>
              <a:buNone/>
            </a:pPr>
            <a:endParaRPr lang="ru-RU" sz="1800" u="sng"/>
          </a:p>
          <a:p>
            <a:pPr>
              <a:lnSpc>
                <a:spcPct val="80000"/>
              </a:lnSpc>
              <a:buFontTx/>
              <a:buNone/>
            </a:pPr>
            <a:r>
              <a:rPr lang="en-US" sz="1800" u="sng"/>
              <a:t>The techniques allow:</a:t>
            </a:r>
          </a:p>
          <a:p>
            <a:pPr>
              <a:lnSpc>
                <a:spcPct val="80000"/>
              </a:lnSpc>
            </a:pPr>
            <a:r>
              <a:rPr lang="en-US" sz="1800"/>
              <a:t>Visualization of fuel elements destruction process by gamma-neutron image techniques and autoradiography</a:t>
            </a:r>
            <a:endParaRPr lang="ru-RU" sz="1800"/>
          </a:p>
          <a:p>
            <a:pPr>
              <a:lnSpc>
                <a:spcPct val="80000"/>
              </a:lnSpc>
            </a:pPr>
            <a:r>
              <a:rPr lang="en-US" sz="1800"/>
              <a:t>X-ray imaging and photographing destructed fuel elements</a:t>
            </a:r>
            <a:endParaRPr lang="ru-RU" sz="1800"/>
          </a:p>
          <a:p>
            <a:pPr>
              <a:lnSpc>
                <a:spcPct val="80000"/>
              </a:lnSpc>
            </a:pPr>
            <a:r>
              <a:rPr lang="en-US" sz="1800"/>
              <a:t>Optical metallography of shell material</a:t>
            </a:r>
            <a:endParaRPr lang="ru-RU" sz="1800"/>
          </a:p>
          <a:p>
            <a:pPr>
              <a:lnSpc>
                <a:spcPct val="80000"/>
              </a:lnSpc>
            </a:pPr>
            <a:r>
              <a:rPr lang="en-US" sz="1800"/>
              <a:t>Evaluation of fragmentation nature</a:t>
            </a:r>
            <a:endParaRPr lang="ru-RU" sz="1800"/>
          </a:p>
          <a:p>
            <a:pPr>
              <a:lnSpc>
                <a:spcPct val="80000"/>
              </a:lnSpc>
              <a:buFontTx/>
              <a:buNone/>
            </a:pPr>
            <a:endParaRPr lang="ru-RU" sz="1800"/>
          </a:p>
          <a:p>
            <a:pPr>
              <a:lnSpc>
                <a:spcPct val="80000"/>
              </a:lnSpc>
              <a:buFontTx/>
              <a:buNone/>
            </a:pPr>
            <a:endParaRPr lang="en-US" sz="2000"/>
          </a:p>
        </p:txBody>
      </p:sp>
      <p:sp>
        <p:nvSpPr>
          <p:cNvPr id="12293" name="Rectangle 5"/>
          <p:cNvSpPr>
            <a:spLocks noChangeArrowheads="1"/>
          </p:cNvSpPr>
          <p:nvPr/>
        </p:nvSpPr>
        <p:spPr bwMode="auto">
          <a:xfrm>
            <a:off x="0" y="1863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4"/>
          <p:cNvSpPr>
            <a:spLocks noGrp="1" noChangeArrowheads="1"/>
          </p:cNvSpPr>
          <p:nvPr>
            <p:ph type="title"/>
          </p:nvPr>
        </p:nvSpPr>
        <p:spPr/>
        <p:txBody>
          <a:bodyPr/>
          <a:lstStyle/>
          <a:p>
            <a:r>
              <a:rPr lang="ru-RU" sz="2000"/>
              <a:t>1. </a:t>
            </a:r>
            <a:r>
              <a:rPr lang="en-US" sz="2000"/>
              <a:t>VNIITF experimental techniques</a:t>
            </a:r>
            <a:endParaRPr lang="ru-RU" sz="2000"/>
          </a:p>
        </p:txBody>
      </p:sp>
      <p:sp>
        <p:nvSpPr>
          <p:cNvPr id="40965" name="Rectangle 5"/>
          <p:cNvSpPr>
            <a:spLocks noGrp="1" noChangeArrowheads="1"/>
          </p:cNvSpPr>
          <p:nvPr>
            <p:ph type="body" sz="half" idx="1"/>
          </p:nvPr>
        </p:nvSpPr>
        <p:spPr>
          <a:xfrm>
            <a:off x="457200" y="1600200"/>
            <a:ext cx="2962275" cy="4525963"/>
          </a:xfrm>
        </p:spPr>
        <p:txBody>
          <a:bodyPr/>
          <a:lstStyle/>
          <a:p>
            <a:pPr>
              <a:buFontTx/>
              <a:buNone/>
            </a:pPr>
            <a:r>
              <a:rPr lang="en-US" sz="2800"/>
              <a:t> </a:t>
            </a:r>
            <a:r>
              <a:rPr lang="en-US" sz="1800"/>
              <a:t>Here it is an oscilloscope picture of temperature recording obtained in the course of IGR experiments</a:t>
            </a:r>
            <a:r>
              <a:rPr lang="ru-RU" sz="1800"/>
              <a:t>.</a:t>
            </a:r>
          </a:p>
        </p:txBody>
      </p:sp>
      <p:graphicFrame>
        <p:nvGraphicFramePr>
          <p:cNvPr id="40967" name="Object 7"/>
          <p:cNvGraphicFramePr>
            <a:graphicFrameLocks noChangeAspect="1"/>
          </p:cNvGraphicFramePr>
          <p:nvPr>
            <p:ph sz="half" idx="2"/>
          </p:nvPr>
        </p:nvGraphicFramePr>
        <p:xfrm>
          <a:off x="3563938" y="1484313"/>
          <a:ext cx="5051425" cy="4249737"/>
        </p:xfrm>
        <a:graphic>
          <a:graphicData uri="http://schemas.openxmlformats.org/presentationml/2006/ole">
            <mc:AlternateContent xmlns:mc="http://schemas.openxmlformats.org/markup-compatibility/2006">
              <mc:Choice xmlns:v="urn:schemas-microsoft-com:vml" Requires="v">
                <p:oleObj spid="_x0000_s40969" name="Лист" r:id="rId3" imgW="5162460" imgH="3362446" progId="Excel.Sheet.8">
                  <p:embed/>
                </p:oleObj>
              </mc:Choice>
              <mc:Fallback>
                <p:oleObj name="Лист" r:id="rId3" imgW="5162460" imgH="3362446" progId="Excel.Sheet.8">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938" y="1484313"/>
                        <a:ext cx="5051425" cy="4249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68313" y="404813"/>
            <a:ext cx="8229600" cy="503237"/>
          </a:xfrm>
        </p:spPr>
        <p:txBody>
          <a:bodyPr/>
          <a:lstStyle/>
          <a:p>
            <a:pPr marL="838200" indent="-838200"/>
            <a:r>
              <a:rPr lang="ru-RU" sz="2000"/>
              <a:t>2. </a:t>
            </a:r>
            <a:r>
              <a:rPr lang="en-US" sz="2000"/>
              <a:t>IGR</a:t>
            </a:r>
            <a:r>
              <a:rPr lang="ru-RU" sz="2000"/>
              <a:t> </a:t>
            </a:r>
            <a:r>
              <a:rPr lang="en-US" sz="2000"/>
              <a:t>experiments</a:t>
            </a:r>
            <a:r>
              <a:rPr lang="en-US" sz="2000" b="1"/>
              <a:t> </a:t>
            </a:r>
            <a:endParaRPr lang="ru-RU" sz="3600"/>
          </a:p>
        </p:txBody>
      </p:sp>
      <p:sp>
        <p:nvSpPr>
          <p:cNvPr id="26627" name="Rectangle 3"/>
          <p:cNvSpPr>
            <a:spLocks noGrp="1" noChangeArrowheads="1"/>
          </p:cNvSpPr>
          <p:nvPr>
            <p:ph type="body" idx="1"/>
          </p:nvPr>
        </p:nvSpPr>
        <p:spPr>
          <a:xfrm>
            <a:off x="457200" y="908050"/>
            <a:ext cx="8229600" cy="5218113"/>
          </a:xfrm>
        </p:spPr>
        <p:txBody>
          <a:bodyPr/>
          <a:lstStyle/>
          <a:p>
            <a:pPr algn="just">
              <a:lnSpc>
                <a:spcPct val="80000"/>
              </a:lnSpc>
              <a:buFontTx/>
              <a:buNone/>
            </a:pPr>
            <a:r>
              <a:rPr lang="en-US" sz="1600"/>
              <a:t>In 90-s, IGR was applied to study the behavior of fragments of BN-800 reactor fuel elements made of</a:t>
            </a:r>
            <a:r>
              <a:rPr lang="ru-RU" sz="1600"/>
              <a:t> </a:t>
            </a:r>
            <a:r>
              <a:rPr lang="en-US" sz="1600"/>
              <a:t>U</a:t>
            </a:r>
            <a:r>
              <a:rPr lang="en-US" sz="900"/>
              <a:t>-235</a:t>
            </a:r>
            <a:r>
              <a:rPr lang="en-US" sz="1600"/>
              <a:t>-enriched UO</a:t>
            </a:r>
            <a:r>
              <a:rPr lang="en-US" sz="1600" baseline="-25000"/>
              <a:t>2</a:t>
            </a:r>
            <a:r>
              <a:rPr lang="ru-RU" sz="1600"/>
              <a:t> </a:t>
            </a:r>
            <a:r>
              <a:rPr lang="en-US" sz="1600"/>
              <a:t>to </a:t>
            </a:r>
            <a:r>
              <a:rPr lang="ru-RU" sz="1600"/>
              <a:t>2%, 6% </a:t>
            </a:r>
            <a:r>
              <a:rPr lang="en-US" sz="1600"/>
              <a:t>and</a:t>
            </a:r>
            <a:r>
              <a:rPr lang="ru-RU" sz="1600"/>
              <a:t> 10%</a:t>
            </a:r>
            <a:r>
              <a:rPr lang="en-US" sz="1600"/>
              <a:t>. The length of fragments was </a:t>
            </a:r>
            <a:r>
              <a:rPr lang="ru-RU" sz="1600">
                <a:sym typeface="Symbol" pitchFamily="18" charset="2"/>
              </a:rPr>
              <a:t></a:t>
            </a:r>
            <a:r>
              <a:rPr lang="ru-RU" sz="1600"/>
              <a:t>140 </a:t>
            </a:r>
            <a:r>
              <a:rPr lang="en-US" sz="1600"/>
              <a:t>mm</a:t>
            </a:r>
            <a:r>
              <a:rPr lang="ru-RU" sz="1600"/>
              <a:t>. </a:t>
            </a:r>
            <a:r>
              <a:rPr lang="en-US" sz="1600"/>
              <a:t>The fuel elements were placed in a dry ampoule without coolant; in an ampoule filled with sodium; in one experiment, in an ampoule purged with sodium and then dried at the end of neutron pulse. During the experiments, temperature was measured in the center of fuel elements, on their shell, in the coolant; gas pressure was measured in the central cavity of fuel elements.</a:t>
            </a:r>
            <a:r>
              <a:rPr lang="ru-RU" sz="1600"/>
              <a:t> </a:t>
            </a:r>
          </a:p>
          <a:p>
            <a:pPr algn="just">
              <a:lnSpc>
                <a:spcPct val="80000"/>
              </a:lnSpc>
              <a:buFontTx/>
              <a:buNone/>
            </a:pPr>
            <a:r>
              <a:rPr lang="en-US" sz="1600"/>
              <a:t>In the whole, 5 experiments were carried out. Two experiments were carried out with the fuel of VVER precision assemble reactors</a:t>
            </a:r>
            <a:r>
              <a:rPr lang="ru-RU" sz="1600"/>
              <a:t> </a:t>
            </a:r>
            <a:r>
              <a:rPr lang="en-US" sz="1600"/>
              <a:t>that guaranteed the equal gap between the pellets and the shell. In one of them, fuel was brought to melting. One experiment was carried out with the fuel elements of BREST design reactor (2% and 5%-enriched uranium mononitride) with lead coolant heated to the temperature of </a:t>
            </a:r>
            <a:r>
              <a:rPr lang="ru-RU" sz="1600"/>
              <a:t>450</a:t>
            </a:r>
            <a:r>
              <a:rPr lang="ru-RU" sz="1600">
                <a:sym typeface="Symbol" pitchFamily="18" charset="2"/>
              </a:rPr>
              <a:t></a:t>
            </a:r>
            <a:r>
              <a:rPr lang="ru-RU" sz="1600"/>
              <a:t>С. </a:t>
            </a:r>
            <a:r>
              <a:rPr lang="en-US" sz="1600"/>
              <a:t>During the experiment, 10%-enriched fuel element was melted and fuel particles were spread to the different parts of the ampoule by convective streams where they hardened in lead. </a:t>
            </a:r>
            <a:endParaRPr lang="ru-RU" sz="1600"/>
          </a:p>
          <a:p>
            <a:pPr algn="just">
              <a:lnSpc>
                <a:spcPct val="80000"/>
              </a:lnSpc>
              <a:buFontTx/>
              <a:buNone/>
            </a:pPr>
            <a:r>
              <a:rPr lang="en-US" sz="1600"/>
              <a:t>In all the experiments fuel and shells of fuel elements were studied, the material authority analysis was carried out.</a:t>
            </a:r>
          </a:p>
          <a:p>
            <a:pPr algn="just">
              <a:lnSpc>
                <a:spcPct val="80000"/>
              </a:lnSpc>
              <a:buFontTx/>
              <a:buNone/>
            </a:pPr>
            <a:r>
              <a:rPr lang="en-US" sz="1600"/>
              <a:t>Suggested 1-1,5 year ISTC project intends</a:t>
            </a:r>
            <a:r>
              <a:rPr lang="ru-RU" sz="1600"/>
              <a:t>:</a:t>
            </a:r>
            <a:endParaRPr lang="en-US" sz="1600"/>
          </a:p>
          <a:p>
            <a:pPr algn="just">
              <a:lnSpc>
                <a:spcPct val="80000"/>
              </a:lnSpc>
            </a:pPr>
            <a:r>
              <a:rPr lang="en-US" sz="1600"/>
              <a:t>Description of the set of experiments and their results</a:t>
            </a:r>
          </a:p>
          <a:p>
            <a:pPr algn="just">
              <a:lnSpc>
                <a:spcPct val="80000"/>
              </a:lnSpc>
            </a:pPr>
            <a:r>
              <a:rPr lang="en-US" sz="1600"/>
              <a:t>Mathematical model development for verification calculations</a:t>
            </a:r>
            <a:r>
              <a:rPr lang="ru-RU" sz="1600"/>
              <a:t>;</a:t>
            </a:r>
          </a:p>
          <a:p>
            <a:pPr algn="just">
              <a:lnSpc>
                <a:spcPct val="80000"/>
              </a:lnSpc>
            </a:pPr>
            <a:r>
              <a:rPr lang="en-US" sz="1600"/>
              <a:t>Analysis and estimation of the experiment error and mathematical model</a:t>
            </a:r>
            <a:r>
              <a:rPr lang="ru-RU" sz="1600"/>
              <a:t>;</a:t>
            </a:r>
          </a:p>
          <a:p>
            <a:pPr algn="just">
              <a:lnSpc>
                <a:spcPct val="80000"/>
              </a:lnSpc>
            </a:pPr>
            <a:r>
              <a:rPr lang="en-US" sz="1600"/>
              <a:t>Test calculations according to the chosen program</a:t>
            </a:r>
            <a:r>
              <a:rPr lang="ru-RU" sz="1600"/>
              <a:t>.</a:t>
            </a:r>
          </a:p>
          <a:p>
            <a:pPr algn="just">
              <a:lnSpc>
                <a:spcPct val="80000"/>
              </a:lnSpc>
            </a:pPr>
            <a:endParaRPr lang="ru-RU" sz="1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827088" y="476250"/>
            <a:ext cx="7632700" cy="433388"/>
          </a:xfrm>
        </p:spPr>
        <p:txBody>
          <a:bodyPr/>
          <a:lstStyle/>
          <a:p>
            <a:r>
              <a:rPr lang="ru-RU" sz="2000"/>
              <a:t>3. </a:t>
            </a:r>
            <a:r>
              <a:rPr lang="en-US" sz="2000"/>
              <a:t>Verification</a:t>
            </a:r>
            <a:r>
              <a:rPr lang="ru-RU" sz="2000"/>
              <a:t> </a:t>
            </a:r>
            <a:r>
              <a:rPr lang="en-US" sz="2000"/>
              <a:t>Results of Calculation Techniques</a:t>
            </a:r>
            <a:endParaRPr lang="ru-RU" sz="2000"/>
          </a:p>
        </p:txBody>
      </p:sp>
      <p:sp>
        <p:nvSpPr>
          <p:cNvPr id="16387" name="Rectangle 3"/>
          <p:cNvSpPr>
            <a:spLocks noGrp="1" noChangeArrowheads="1"/>
          </p:cNvSpPr>
          <p:nvPr>
            <p:ph type="body" idx="1"/>
          </p:nvPr>
        </p:nvSpPr>
        <p:spPr>
          <a:xfrm>
            <a:off x="468313" y="1125538"/>
            <a:ext cx="8229600" cy="4741862"/>
          </a:xfrm>
        </p:spPr>
        <p:txBody>
          <a:bodyPr/>
          <a:lstStyle/>
          <a:p>
            <a:pPr>
              <a:lnSpc>
                <a:spcPct val="80000"/>
              </a:lnSpc>
            </a:pPr>
            <a:r>
              <a:rPr lang="en-US" sz="1800"/>
              <a:t>By critical configurations of core</a:t>
            </a:r>
            <a:r>
              <a:rPr lang="ru-RU" sz="1800"/>
              <a:t> </a:t>
            </a:r>
            <a:r>
              <a:rPr lang="en-US" sz="1800"/>
              <a:t>IGR</a:t>
            </a:r>
            <a:r>
              <a:rPr lang="ru-RU" sz="1800"/>
              <a:t>.</a:t>
            </a:r>
          </a:p>
          <a:p>
            <a:pPr>
              <a:lnSpc>
                <a:spcPct val="80000"/>
              </a:lnSpc>
            </a:pPr>
            <a:r>
              <a:rPr lang="en-US" sz="1800"/>
              <a:t>By efficiency and interference of control rods</a:t>
            </a:r>
            <a:r>
              <a:rPr lang="ru-RU" sz="1800"/>
              <a:t>.</a:t>
            </a:r>
          </a:p>
          <a:p>
            <a:pPr>
              <a:lnSpc>
                <a:spcPct val="80000"/>
              </a:lnSpc>
            </a:pPr>
            <a:r>
              <a:rPr lang="en-US" sz="1800"/>
              <a:t>By neutrons life time</a:t>
            </a:r>
            <a:r>
              <a:rPr lang="ru-RU" sz="1800"/>
              <a:t>.</a:t>
            </a:r>
          </a:p>
          <a:p>
            <a:pPr>
              <a:lnSpc>
                <a:spcPct val="80000"/>
              </a:lnSpc>
            </a:pPr>
            <a:r>
              <a:rPr lang="en-US" sz="1800"/>
              <a:t>By fluences of thermal and fast neutrons and by their distribution along the axis of the reactor central experimental channel</a:t>
            </a:r>
            <a:r>
              <a:rPr lang="ru-RU" sz="1800"/>
              <a:t>.</a:t>
            </a:r>
          </a:p>
          <a:p>
            <a:pPr>
              <a:lnSpc>
                <a:spcPct val="80000"/>
              </a:lnSpc>
            </a:pPr>
            <a:r>
              <a:rPr lang="en-US" sz="1800"/>
              <a:t>By change of neutron field at moving along the channel of neutron absorber</a:t>
            </a:r>
            <a:r>
              <a:rPr lang="ru-RU" sz="1800"/>
              <a:t>.</a:t>
            </a:r>
          </a:p>
          <a:p>
            <a:pPr>
              <a:lnSpc>
                <a:spcPct val="80000"/>
              </a:lnSpc>
            </a:pPr>
            <a:r>
              <a:rPr lang="en-US" sz="1800"/>
              <a:t>By reactivity temperature effect at the temperature of</a:t>
            </a:r>
            <a:r>
              <a:rPr lang="ru-RU" sz="1800"/>
              <a:t> </a:t>
            </a:r>
            <a:r>
              <a:rPr lang="ru-RU" sz="1800">
                <a:sym typeface="Symbol" pitchFamily="18" charset="2"/>
              </a:rPr>
              <a:t></a:t>
            </a:r>
            <a:r>
              <a:rPr lang="ru-RU" sz="1800"/>
              <a:t>1500C.</a:t>
            </a:r>
          </a:p>
          <a:p>
            <a:pPr>
              <a:lnSpc>
                <a:spcPct val="80000"/>
              </a:lnSpc>
            </a:pPr>
            <a:r>
              <a:rPr lang="en-US" sz="1800"/>
              <a:t>By change of three-dimensional neutron field of core</a:t>
            </a:r>
            <a:r>
              <a:rPr lang="ru-RU" sz="1800"/>
              <a:t> </a:t>
            </a:r>
            <a:r>
              <a:rPr lang="en-US" sz="1800"/>
              <a:t>reactor depending on control rods position.</a:t>
            </a:r>
            <a:endParaRPr lang="ru-RU" sz="1800"/>
          </a:p>
          <a:p>
            <a:pPr>
              <a:lnSpc>
                <a:spcPct val="80000"/>
              </a:lnSpc>
            </a:pPr>
            <a:r>
              <a:rPr lang="en-US" sz="1800"/>
              <a:t>By change of neutron flow distribution at the height of </a:t>
            </a:r>
            <a:r>
              <a:rPr lang="ru-RU" sz="1800"/>
              <a:t>experimental cannel</a:t>
            </a:r>
            <a:r>
              <a:rPr lang="en-US" sz="1800"/>
              <a:t> at various positions of control rods and various temperatures.</a:t>
            </a:r>
            <a:r>
              <a:rPr lang="ru-RU" sz="1800"/>
              <a:t>.</a:t>
            </a:r>
          </a:p>
          <a:p>
            <a:pPr>
              <a:lnSpc>
                <a:spcPct val="80000"/>
              </a:lnSpc>
            </a:pPr>
            <a:r>
              <a:rPr lang="en-US" sz="1800"/>
              <a:t>By neutrons spectral distribution.</a:t>
            </a:r>
            <a:endParaRPr lang="ru-RU" sz="1800"/>
          </a:p>
          <a:p>
            <a:pPr>
              <a:lnSpc>
                <a:spcPct val="80000"/>
              </a:lnSpc>
            </a:pPr>
            <a:r>
              <a:rPr lang="en-US" sz="1800"/>
              <a:t>By change of relationship of thermal neutrons fluence to energy-release at various initial temperature of core</a:t>
            </a:r>
            <a:r>
              <a:rPr lang="ru-RU" sz="1800"/>
              <a:t> </a:t>
            </a:r>
            <a:r>
              <a:rPr lang="en-US" sz="1800"/>
              <a:t>.</a:t>
            </a:r>
            <a:endParaRPr lang="ru-RU" sz="1800"/>
          </a:p>
          <a:p>
            <a:pPr>
              <a:lnSpc>
                <a:spcPct val="80000"/>
              </a:lnSpc>
            </a:pPr>
            <a:r>
              <a:rPr lang="en-US" sz="1800"/>
              <a:t>By shape and features of reactor triggering.</a:t>
            </a:r>
            <a:endParaRPr lang="ru-RU" sz="1800"/>
          </a:p>
          <a:p>
            <a:pPr>
              <a:lnSpc>
                <a:spcPct val="80000"/>
              </a:lnSpc>
            </a:pPr>
            <a:r>
              <a:rPr lang="en-US" sz="1800"/>
              <a:t>By shape and parameters of the impulse in the “flash on the plateau” mode.</a:t>
            </a:r>
            <a:endParaRPr lang="ru-RU" sz="1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Grp="1" noChangeArrowheads="1"/>
          </p:cNvSpPr>
          <p:nvPr>
            <p:ph type="title"/>
          </p:nvPr>
        </p:nvSpPr>
        <p:spPr>
          <a:xfrm>
            <a:off x="457200" y="274638"/>
            <a:ext cx="8229600" cy="850900"/>
          </a:xfrm>
        </p:spPr>
        <p:txBody>
          <a:bodyPr/>
          <a:lstStyle/>
          <a:p>
            <a:r>
              <a:rPr lang="ru-RU" sz="2000"/>
              <a:t>3. </a:t>
            </a:r>
            <a:r>
              <a:rPr lang="en-US" sz="2000"/>
              <a:t>The Potential of VNIITF Calculation Techniques</a:t>
            </a:r>
            <a:endParaRPr lang="ru-RU" sz="2000"/>
          </a:p>
        </p:txBody>
      </p:sp>
      <p:sp>
        <p:nvSpPr>
          <p:cNvPr id="37893" name="Rectangle 5"/>
          <p:cNvSpPr>
            <a:spLocks noGrp="1" noChangeArrowheads="1"/>
          </p:cNvSpPr>
          <p:nvPr>
            <p:ph type="body" sz="half" idx="1"/>
          </p:nvPr>
        </p:nvSpPr>
        <p:spPr>
          <a:xfrm>
            <a:off x="457200" y="1341438"/>
            <a:ext cx="3538538" cy="4784725"/>
          </a:xfrm>
        </p:spPr>
        <p:txBody>
          <a:bodyPr/>
          <a:lstStyle/>
          <a:p>
            <a:pPr>
              <a:buFontTx/>
              <a:buNone/>
            </a:pPr>
            <a:endParaRPr lang="ru-RU" sz="2000"/>
          </a:p>
          <a:p>
            <a:pPr>
              <a:buFontTx/>
              <a:buNone/>
            </a:pPr>
            <a:r>
              <a:rPr lang="en-US" sz="2000"/>
              <a:t>The calculation error is shown at the figure that presents calculated and experimental points for an IGR experiment: fluence of thermal neutrons was measured and calculated that was standardized for a unit of energy-release at various temperatures of core</a:t>
            </a:r>
            <a:r>
              <a:rPr lang="ru-RU" sz="2000"/>
              <a:t> </a:t>
            </a:r>
            <a:r>
              <a:rPr lang="en-US" sz="2000"/>
              <a:t>fuel</a:t>
            </a:r>
            <a:r>
              <a:rPr lang="ru-RU" sz="2000"/>
              <a:t>.</a:t>
            </a:r>
          </a:p>
        </p:txBody>
      </p:sp>
      <p:graphicFrame>
        <p:nvGraphicFramePr>
          <p:cNvPr id="37895" name="Object 7"/>
          <p:cNvGraphicFramePr>
            <a:graphicFrameLocks noChangeAspect="1"/>
          </p:cNvGraphicFramePr>
          <p:nvPr>
            <p:ph sz="half" idx="2"/>
          </p:nvPr>
        </p:nvGraphicFramePr>
        <p:xfrm>
          <a:off x="3924300" y="1217613"/>
          <a:ext cx="4422775" cy="4103687"/>
        </p:xfrm>
        <a:graphic>
          <a:graphicData uri="http://schemas.openxmlformats.org/presentationml/2006/ole">
            <mc:AlternateContent xmlns:mc="http://schemas.openxmlformats.org/markup-compatibility/2006">
              <mc:Choice xmlns:v="urn:schemas-microsoft-com:vml" Requires="v">
                <p:oleObj spid="_x0000_s37897" name="Диаграмма" r:id="rId3" imgW="3070939" imgH="2408055" progId="Excel.Chart.8">
                  <p:embed/>
                </p:oleObj>
              </mc:Choice>
              <mc:Fallback>
                <p:oleObj name="Диаграмма" r:id="rId3" imgW="3070939" imgH="2408055" progId="Excel.Chart.8">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4300" y="1217613"/>
                        <a:ext cx="4422775" cy="4103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title"/>
          </p:nvPr>
        </p:nvSpPr>
        <p:spPr/>
        <p:txBody>
          <a:bodyPr/>
          <a:lstStyle/>
          <a:p>
            <a:r>
              <a:rPr lang="en-US" sz="2000"/>
              <a:t>ISTC Project</a:t>
            </a:r>
            <a:r>
              <a:rPr lang="ru-RU" sz="2000"/>
              <a:t> К-527</a:t>
            </a:r>
            <a:r>
              <a:rPr lang="en-US" sz="2000"/>
              <a:t>: Verification of the Technique for Calculation of Construction Materials Radiation Heating on Test Reactors</a:t>
            </a:r>
            <a:r>
              <a:rPr lang="ru-RU" sz="2000"/>
              <a:t>, 2000 г.</a:t>
            </a:r>
          </a:p>
        </p:txBody>
      </p:sp>
      <p:sp>
        <p:nvSpPr>
          <p:cNvPr id="32773" name="Rectangle 5"/>
          <p:cNvSpPr>
            <a:spLocks noGrp="1" noChangeArrowheads="1"/>
          </p:cNvSpPr>
          <p:nvPr>
            <p:ph type="body" sz="half" idx="1"/>
          </p:nvPr>
        </p:nvSpPr>
        <p:spPr>
          <a:xfrm>
            <a:off x="457200" y="1484313"/>
            <a:ext cx="3394075" cy="4392612"/>
          </a:xfrm>
        </p:spPr>
        <p:txBody>
          <a:bodyPr/>
          <a:lstStyle/>
          <a:p>
            <a:pPr>
              <a:buFontTx/>
              <a:buNone/>
            </a:pPr>
            <a:r>
              <a:rPr lang="en-US" sz="1800"/>
              <a:t>In the course of the project, it was intended to measure heating temperature of Fe, Al, Zr, Ti, Cu, Pb, Sn, C, B</a:t>
            </a:r>
            <a:r>
              <a:rPr lang="en-US" sz="1800" baseline="-25000"/>
              <a:t>4</a:t>
            </a:r>
            <a:r>
              <a:rPr lang="en-US" sz="1800"/>
              <a:t>C, Li, U, W, Ta, Mo, H</a:t>
            </a:r>
            <a:r>
              <a:rPr lang="en-US" sz="1800" baseline="-25000"/>
              <a:t>2</a:t>
            </a:r>
            <a:r>
              <a:rPr lang="en-US" sz="1800"/>
              <a:t>O at the exposure on IGR and IGRIK and to verify calculation techniques and constants</a:t>
            </a:r>
            <a:endParaRPr lang="ru-RU" sz="2800"/>
          </a:p>
          <a:p>
            <a:pPr>
              <a:buFontTx/>
              <a:buNone/>
            </a:pPr>
            <a:endParaRPr lang="ru-RU" sz="1800"/>
          </a:p>
          <a:p>
            <a:pPr>
              <a:buFontTx/>
              <a:buNone/>
            </a:pPr>
            <a:endParaRPr lang="ru-RU" sz="1800"/>
          </a:p>
        </p:txBody>
      </p:sp>
      <p:graphicFrame>
        <p:nvGraphicFramePr>
          <p:cNvPr id="32775" name="Object 7"/>
          <p:cNvGraphicFramePr>
            <a:graphicFrameLocks noChangeAspect="1"/>
          </p:cNvGraphicFramePr>
          <p:nvPr>
            <p:ph sz="half" idx="2"/>
          </p:nvPr>
        </p:nvGraphicFramePr>
        <p:xfrm>
          <a:off x="3995738" y="1679575"/>
          <a:ext cx="4222750" cy="3836988"/>
        </p:xfrm>
        <a:graphic>
          <a:graphicData uri="http://schemas.openxmlformats.org/presentationml/2006/ole">
            <mc:AlternateContent xmlns:mc="http://schemas.openxmlformats.org/markup-compatibility/2006">
              <mc:Choice xmlns:v="urn:schemas-microsoft-com:vml" Requires="v">
                <p:oleObj spid="_x0000_s32777" name="Диаграмма" r:id="rId3" imgW="3101284" imgH="2232491" progId="Excel.Chart.8">
                  <p:embed/>
                </p:oleObj>
              </mc:Choice>
              <mc:Fallback>
                <p:oleObj name="Диаграмма" r:id="rId3" imgW="3101284" imgH="2232491" progId="Excel.Chart.8">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5738" y="1679575"/>
                        <a:ext cx="4222750" cy="383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1028"/>
          <p:cNvSpPr>
            <a:spLocks noGrp="1" noChangeArrowheads="1"/>
          </p:cNvSpPr>
          <p:nvPr>
            <p:ph type="title"/>
          </p:nvPr>
        </p:nvSpPr>
        <p:spPr/>
        <p:txBody>
          <a:bodyPr/>
          <a:lstStyle/>
          <a:p>
            <a:r>
              <a:rPr lang="en-US" sz="2000"/>
              <a:t>ISTC Project</a:t>
            </a:r>
            <a:r>
              <a:rPr lang="ru-RU" sz="2000"/>
              <a:t> К-527</a:t>
            </a:r>
            <a:r>
              <a:rPr lang="en-US" sz="2000"/>
              <a:t>: Verification of the Technique for Calculation of Construction Materials Radiation Heating on Test Reactors</a:t>
            </a:r>
            <a:r>
              <a:rPr lang="ru-RU" sz="2000"/>
              <a:t>, 2000 г.</a:t>
            </a:r>
          </a:p>
        </p:txBody>
      </p:sp>
      <p:sp>
        <p:nvSpPr>
          <p:cNvPr id="35845" name="Rectangle 1029"/>
          <p:cNvSpPr>
            <a:spLocks noGrp="1" noChangeArrowheads="1"/>
          </p:cNvSpPr>
          <p:nvPr>
            <p:ph type="body" sz="half" idx="1"/>
          </p:nvPr>
        </p:nvSpPr>
        <p:spPr>
          <a:xfrm>
            <a:off x="1187450" y="1628775"/>
            <a:ext cx="2459038" cy="4525963"/>
          </a:xfrm>
        </p:spPr>
        <p:txBody>
          <a:bodyPr/>
          <a:lstStyle/>
          <a:p>
            <a:pPr>
              <a:buFontTx/>
              <a:buNone/>
            </a:pPr>
            <a:r>
              <a:rPr lang="en-US" sz="1800"/>
              <a:t>Picture of measuring device with material samples</a:t>
            </a:r>
            <a:endParaRPr lang="ru-RU" sz="1800"/>
          </a:p>
        </p:txBody>
      </p:sp>
      <p:sp>
        <p:nvSpPr>
          <p:cNvPr id="35846" name="Rectangle 1030"/>
          <p:cNvSpPr>
            <a:spLocks noGrp="1" noChangeArrowheads="1"/>
          </p:cNvSpPr>
          <p:nvPr>
            <p:ph type="body" sz="half" idx="2"/>
          </p:nvPr>
        </p:nvSpPr>
        <p:spPr>
          <a:xfrm>
            <a:off x="4211638" y="1628775"/>
            <a:ext cx="3673475" cy="4525963"/>
          </a:xfrm>
        </p:spPr>
        <p:txBody>
          <a:bodyPr/>
          <a:lstStyle/>
          <a:p>
            <a:pPr>
              <a:buFontTx/>
              <a:buNone/>
            </a:pPr>
            <a:endParaRPr lang="ru-RU"/>
          </a:p>
          <a:p>
            <a:pPr>
              <a:buFontTx/>
              <a:buNone/>
            </a:pPr>
            <a:endParaRPr lang="ru-RU"/>
          </a:p>
        </p:txBody>
      </p:sp>
      <p:pic>
        <p:nvPicPr>
          <p:cNvPr id="35847" name="Picture 1031" descr="Рис_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0" y="1628775"/>
            <a:ext cx="2987675" cy="41767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293</TotalTime>
  <Words>930</Words>
  <Application>Microsoft Office PowerPoint</Application>
  <PresentationFormat>Bildschirmpräsentation (4:3)</PresentationFormat>
  <Paragraphs>72</Paragraphs>
  <Slides>11</Slides>
  <Notes>0</Notes>
  <HiddenSlides>0</HiddenSlides>
  <MMClips>0</MMClips>
  <ScaleCrop>false</ScaleCrop>
  <HeadingPairs>
    <vt:vector size="8" baseType="variant">
      <vt:variant>
        <vt:lpstr>Verwendete Schriftarten</vt:lpstr>
      </vt:variant>
      <vt:variant>
        <vt:i4>2</vt:i4>
      </vt:variant>
      <vt:variant>
        <vt:lpstr>Design</vt:lpstr>
      </vt:variant>
      <vt:variant>
        <vt:i4>1</vt:i4>
      </vt:variant>
      <vt:variant>
        <vt:lpstr>Eingebettete OLE-Server</vt:lpstr>
      </vt:variant>
      <vt:variant>
        <vt:i4>2</vt:i4>
      </vt:variant>
      <vt:variant>
        <vt:lpstr>Folientitel</vt:lpstr>
      </vt:variant>
      <vt:variant>
        <vt:i4>11</vt:i4>
      </vt:variant>
    </vt:vector>
  </HeadingPairs>
  <TitlesOfParts>
    <vt:vector size="16" baseType="lpstr">
      <vt:lpstr>Arial</vt:lpstr>
      <vt:lpstr>Symbol</vt:lpstr>
      <vt:lpstr>Оформление по умолчанию</vt:lpstr>
      <vt:lpstr>Лист Microsoft Excel</vt:lpstr>
      <vt:lpstr>Диаграмма Microsoft Excel</vt:lpstr>
      <vt:lpstr>Investigation accidents at RFNC VNIITF</vt:lpstr>
      <vt:lpstr>VNIITF carries out the works in the following fields : </vt:lpstr>
      <vt:lpstr>1. VNIITF experimental techniques</vt:lpstr>
      <vt:lpstr>1. VNIITF experimental techniques</vt:lpstr>
      <vt:lpstr>2. IGR experiments </vt:lpstr>
      <vt:lpstr>3. Verification Results of Calculation Techniques</vt:lpstr>
      <vt:lpstr>3. The Potential of VNIITF Calculation Techniques</vt:lpstr>
      <vt:lpstr>ISTC Project К-527: Verification of the Technique for Calculation of Construction Materials Radiation Heating on Test Reactors, 2000 г.</vt:lpstr>
      <vt:lpstr>ISTC Project К-527: Verification of the Technique for Calculation of Construction Materials Radiation Heating on Test Reactors, 2000 г.</vt:lpstr>
      <vt:lpstr>Project No. 2771  Development and Study of Properties of Enhanced Density Composition Materials for Construction Activities at Nuclear Power Facilities, 2003.</vt:lpstr>
      <vt:lpstr>Conclusions</vt:lpstr>
    </vt:vector>
  </TitlesOfParts>
  <Company>VNIITF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Расчетно-экспериментальные исследования в интересах безопасности энергетических ядерных реакторов, проводимые научными центрами России и Казахстана</dc:title>
  <dc:creator>Gorin</dc:creator>
  <cp:lastModifiedBy>Peters, Ursula</cp:lastModifiedBy>
  <cp:revision>57</cp:revision>
  <dcterms:created xsi:type="dcterms:W3CDTF">2003-09-15T07:31:34Z</dcterms:created>
  <dcterms:modified xsi:type="dcterms:W3CDTF">2012-10-08T17:54:53Z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Overview of accident investigations at VNIITF, NIKIET, RSC КI and IAE NNC of RK .</vt:lpwstr>
  </property>
</Properties>
</file>