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67" r:id="rId2"/>
    <p:sldId id="269" r:id="rId3"/>
    <p:sldId id="257" r:id="rId4"/>
    <p:sldId id="271" r:id="rId5"/>
    <p:sldId id="275" r:id="rId6"/>
    <p:sldId id="286" r:id="rId7"/>
    <p:sldId id="287" r:id="rId8"/>
    <p:sldId id="288" r:id="rId9"/>
    <p:sldId id="289" r:id="rId10"/>
    <p:sldId id="290" r:id="rId11"/>
    <p:sldId id="272" r:id="rId12"/>
    <p:sldId id="291" r:id="rId13"/>
    <p:sldId id="292"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FF99"/>
    <a:srgbClr val="99FF66"/>
    <a:srgbClr val="CCFF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p:scale>
          <a:sx n="66" d="100"/>
          <a:sy n="66" d="100"/>
        </p:scale>
        <p:origin x="-1930" y="-57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7983579D-DCC0-4419-BFAA-895A698045B7}" type="slidenum">
              <a:rPr lang="ru-RU"/>
              <a:pPr/>
              <a:t>‹Nr.›</a:t>
            </a:fld>
            <a:endParaRPr lang="ru-RU"/>
          </a:p>
        </p:txBody>
      </p:sp>
    </p:spTree>
    <p:extLst>
      <p:ext uri="{BB962C8B-B14F-4D97-AF65-F5344CB8AC3E}">
        <p14:creationId xmlns:p14="http://schemas.microsoft.com/office/powerpoint/2010/main" val="2794926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880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880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80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880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1187AFE-8E0A-40F4-B608-C5D89AE63BD6}" type="slidenum">
              <a:rPr lang="ru-RU"/>
              <a:pPr/>
              <a:t>‹Nr.›</a:t>
            </a:fld>
            <a:endParaRPr lang="ru-RU"/>
          </a:p>
        </p:txBody>
      </p:sp>
    </p:spTree>
    <p:extLst>
      <p:ext uri="{BB962C8B-B14F-4D97-AF65-F5344CB8AC3E}">
        <p14:creationId xmlns:p14="http://schemas.microsoft.com/office/powerpoint/2010/main" val="3769318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F84E8-21FF-4D62-8CDF-F6A1518FF7EA}" type="slidenum">
              <a:rPr lang="ru-RU"/>
              <a:pPr/>
              <a:t>1</a:t>
            </a:fld>
            <a:endParaRPr lang="ru-RU"/>
          </a:p>
        </p:txBody>
      </p:sp>
      <p:sp>
        <p:nvSpPr>
          <p:cNvPr id="89090" name="Rectangle 1026"/>
          <p:cNvSpPr>
            <a:spLocks noChangeArrowheads="1" noTextEdit="1"/>
          </p:cNvSpPr>
          <p:nvPr>
            <p:ph type="sldImg"/>
          </p:nvPr>
        </p:nvSpPr>
        <p:spPr>
          <a:ln/>
        </p:spPr>
      </p:sp>
      <p:sp>
        <p:nvSpPr>
          <p:cNvPr id="89091" name="Rectangle 1027"/>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fld id="{76E8629B-0C3E-417A-A782-3966125C693A}" type="slidenum">
              <a:rPr lang="ru-RU"/>
              <a:pPr/>
              <a:t>‹Nr.›</a:t>
            </a:fld>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EEDDF815-85C5-436C-80DC-AA1EDE75D997}" type="slidenum">
              <a:rPr lang="ru-RU"/>
              <a:pPr/>
              <a:t>‹Nr.›</a:t>
            </a:fld>
            <a:endParaRPr lang="ru-RU"/>
          </a:p>
        </p:txBody>
      </p:sp>
    </p:spTree>
    <p:extLst>
      <p:ext uri="{BB962C8B-B14F-4D97-AF65-F5344CB8AC3E}">
        <p14:creationId xmlns:p14="http://schemas.microsoft.com/office/powerpoint/2010/main" val="126169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997ED76-280F-4B45-A57C-EFAFEE81D569}" type="slidenum">
              <a:rPr lang="ru-RU"/>
              <a:pPr/>
              <a:t>‹Nr.›</a:t>
            </a:fld>
            <a:endParaRPr lang="ru-RU"/>
          </a:p>
        </p:txBody>
      </p:sp>
    </p:spTree>
    <p:extLst>
      <p:ext uri="{BB962C8B-B14F-4D97-AF65-F5344CB8AC3E}">
        <p14:creationId xmlns:p14="http://schemas.microsoft.com/office/powerpoint/2010/main" val="102286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fld id="{3AE4F322-D905-49ED-8DEF-E0B373449F63}" type="slidenum">
              <a:rPr lang="ru-RU"/>
              <a:pPr/>
              <a:t>‹Nr.›</a:t>
            </a:fld>
            <a:endParaRPr lang="ru-RU"/>
          </a:p>
        </p:txBody>
      </p:sp>
    </p:spTree>
    <p:extLst>
      <p:ext uri="{BB962C8B-B14F-4D97-AF65-F5344CB8AC3E}">
        <p14:creationId xmlns:p14="http://schemas.microsoft.com/office/powerpoint/2010/main" val="395214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9A6F2F0-B0E1-465F-A73E-B0ADF400A839}" type="slidenum">
              <a:rPr lang="ru-RU"/>
              <a:pPr/>
              <a:t>‹Nr.›</a:t>
            </a:fld>
            <a:endParaRPr lang="ru-RU"/>
          </a:p>
        </p:txBody>
      </p:sp>
    </p:spTree>
    <p:extLst>
      <p:ext uri="{BB962C8B-B14F-4D97-AF65-F5344CB8AC3E}">
        <p14:creationId xmlns:p14="http://schemas.microsoft.com/office/powerpoint/2010/main" val="251976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F812911-26ED-4E3E-9858-301C6590F13F}" type="slidenum">
              <a:rPr lang="ru-RU"/>
              <a:pPr/>
              <a:t>‹Nr.›</a:t>
            </a:fld>
            <a:endParaRPr lang="ru-RU"/>
          </a:p>
        </p:txBody>
      </p:sp>
    </p:spTree>
    <p:extLst>
      <p:ext uri="{BB962C8B-B14F-4D97-AF65-F5344CB8AC3E}">
        <p14:creationId xmlns:p14="http://schemas.microsoft.com/office/powerpoint/2010/main" val="72764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CAE28CD1-BF66-4544-ABFC-83B33A8D2289}" type="slidenum">
              <a:rPr lang="ru-RU"/>
              <a:pPr/>
              <a:t>‹Nr.›</a:t>
            </a:fld>
            <a:endParaRPr lang="ru-RU"/>
          </a:p>
        </p:txBody>
      </p:sp>
    </p:spTree>
    <p:extLst>
      <p:ext uri="{BB962C8B-B14F-4D97-AF65-F5344CB8AC3E}">
        <p14:creationId xmlns:p14="http://schemas.microsoft.com/office/powerpoint/2010/main" val="424038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4EA1DECF-E3B3-4480-A8E7-C6D3C8F64DAD}" type="slidenum">
              <a:rPr lang="ru-RU"/>
              <a:pPr/>
              <a:t>‹Nr.›</a:t>
            </a:fld>
            <a:endParaRPr lang="ru-RU"/>
          </a:p>
        </p:txBody>
      </p:sp>
    </p:spTree>
    <p:extLst>
      <p:ext uri="{BB962C8B-B14F-4D97-AF65-F5344CB8AC3E}">
        <p14:creationId xmlns:p14="http://schemas.microsoft.com/office/powerpoint/2010/main" val="198305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5B95DC0B-5632-4755-B7D3-6DDB56EDD58B}" type="slidenum">
              <a:rPr lang="ru-RU"/>
              <a:pPr/>
              <a:t>‹Nr.›</a:t>
            </a:fld>
            <a:endParaRPr lang="ru-RU"/>
          </a:p>
        </p:txBody>
      </p:sp>
    </p:spTree>
    <p:extLst>
      <p:ext uri="{BB962C8B-B14F-4D97-AF65-F5344CB8AC3E}">
        <p14:creationId xmlns:p14="http://schemas.microsoft.com/office/powerpoint/2010/main" val="197319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6FE103FB-3085-4254-90F3-10CC5B6484A9}" type="slidenum">
              <a:rPr lang="ru-RU"/>
              <a:pPr/>
              <a:t>‹Nr.›</a:t>
            </a:fld>
            <a:endParaRPr lang="ru-RU"/>
          </a:p>
        </p:txBody>
      </p:sp>
    </p:spTree>
    <p:extLst>
      <p:ext uri="{BB962C8B-B14F-4D97-AF65-F5344CB8AC3E}">
        <p14:creationId xmlns:p14="http://schemas.microsoft.com/office/powerpoint/2010/main" val="53446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777984F2-AE78-46D8-B166-93B10AB4AE3C}" type="slidenum">
              <a:rPr lang="ru-RU"/>
              <a:pPr/>
              <a:t>‹Nr.›</a:t>
            </a:fld>
            <a:endParaRPr lang="ru-RU"/>
          </a:p>
        </p:txBody>
      </p:sp>
    </p:spTree>
    <p:extLst>
      <p:ext uri="{BB962C8B-B14F-4D97-AF65-F5344CB8AC3E}">
        <p14:creationId xmlns:p14="http://schemas.microsoft.com/office/powerpoint/2010/main" val="146688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DF79938-28B2-40D3-9AE5-FDE22F309A40}" type="slidenum">
              <a:rPr lang="ru-RU"/>
              <a:pPr/>
              <a:t>‹Nr.›</a:t>
            </a:fld>
            <a:endParaRPr lang="ru-RU"/>
          </a:p>
        </p:txBody>
      </p:sp>
    </p:spTree>
    <p:extLst>
      <p:ext uri="{BB962C8B-B14F-4D97-AF65-F5344CB8AC3E}">
        <p14:creationId xmlns:p14="http://schemas.microsoft.com/office/powerpoint/2010/main" val="134670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470AB26-BD9C-45AB-8DFC-5ADBE7D53942}"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838200"/>
            <a:ext cx="7772400" cy="1600200"/>
          </a:xfrm>
        </p:spPr>
        <p:txBody>
          <a:bodyPr/>
          <a:lstStyle/>
          <a:p>
            <a:pPr algn="ctr"/>
            <a:r>
              <a:rPr lang="en-US"/>
              <a:t/>
            </a:r>
            <a:br>
              <a:rPr lang="en-US"/>
            </a:br>
            <a:r>
              <a:rPr lang="ru-RU" sz="2400"/>
              <a:t>ISTC Project «</a:t>
            </a:r>
            <a:r>
              <a:rPr kumimoji="0" lang="ru-RU" sz="2400" b="1">
                <a:solidFill>
                  <a:schemeClr val="tx1"/>
                </a:solidFill>
                <a:effectLst/>
              </a:rPr>
              <a:t>Scale experimental investigation of the thermal and structural integrity of the VVER pressure </a:t>
            </a:r>
            <a:r>
              <a:rPr kumimoji="0" lang="en-US" sz="2400" b="1">
                <a:solidFill>
                  <a:schemeClr val="tx1"/>
                </a:solidFill>
                <a:effectLst/>
              </a:rPr>
              <a:t>v</a:t>
            </a:r>
            <a:r>
              <a:rPr kumimoji="0" lang="ru-RU" sz="2400" b="1">
                <a:solidFill>
                  <a:schemeClr val="tx1"/>
                </a:solidFill>
                <a:effectLst/>
              </a:rPr>
              <a:t>essel Lower Head in severe accident</a:t>
            </a:r>
            <a:r>
              <a:rPr lang="ru-RU" sz="2400"/>
              <a:t>» (#3635)</a:t>
            </a:r>
            <a:r>
              <a:rPr lang="ru-RU"/>
              <a:t> </a:t>
            </a:r>
            <a:r>
              <a:rPr lang="en-US"/>
              <a:t/>
            </a:r>
            <a:br>
              <a:rPr lang="en-US"/>
            </a:br>
            <a:r>
              <a:rPr lang="en-US" sz="2400" b="1" i="1"/>
              <a:t>prepared by V.Loctionov</a:t>
            </a:r>
            <a:r>
              <a:rPr lang="en-US" b="1" i="1"/>
              <a:t/>
            </a:r>
            <a:br>
              <a:rPr lang="en-US" b="1" i="1"/>
            </a:br>
            <a:endParaRPr lang="ru-RU" b="1" i="1"/>
          </a:p>
        </p:txBody>
      </p:sp>
      <p:sp>
        <p:nvSpPr>
          <p:cNvPr id="17411" name="Rectangle 3"/>
          <p:cNvSpPr>
            <a:spLocks noGrp="1" noChangeArrowheads="1"/>
          </p:cNvSpPr>
          <p:nvPr>
            <p:ph type="subTitle" idx="1"/>
          </p:nvPr>
        </p:nvSpPr>
        <p:spPr>
          <a:xfrm>
            <a:off x="457200" y="2514600"/>
            <a:ext cx="6553200" cy="3505200"/>
          </a:xfrm>
        </p:spPr>
        <p:txBody>
          <a:bodyPr/>
          <a:lstStyle/>
          <a:p>
            <a:pPr algn="l"/>
            <a:endParaRPr kumimoji="0" lang="en-US" sz="2000"/>
          </a:p>
          <a:p>
            <a:pPr algn="l"/>
            <a:r>
              <a:rPr kumimoji="0" lang="ru-RU" sz="2000"/>
              <a:t>Participating Institutions:</a:t>
            </a:r>
            <a:endParaRPr kumimoji="0" lang="ru-RU" sz="2000" b="1"/>
          </a:p>
          <a:p>
            <a:pPr algn="l"/>
            <a:r>
              <a:rPr kumimoji="0" lang="ru-RU" sz="2000" b="1"/>
              <a:t>- «Moscow Power Engineering Institute» (MPEI): Leading Institution </a:t>
            </a:r>
          </a:p>
          <a:p>
            <a:pPr algn="l"/>
            <a:r>
              <a:rPr kumimoji="0" lang="ru-RU" sz="2000"/>
              <a:t>- </a:t>
            </a:r>
            <a:r>
              <a:rPr kumimoji="0" lang="en-US" sz="2000"/>
              <a:t>OKB</a:t>
            </a:r>
            <a:r>
              <a:rPr kumimoji="0" lang="ru-RU" sz="2000"/>
              <a:t> “GIDROPRESS” (</a:t>
            </a:r>
            <a:r>
              <a:rPr kumimoji="0" lang="en-US" sz="2000"/>
              <a:t>OKB</a:t>
            </a:r>
            <a:r>
              <a:rPr kumimoji="0" lang="ru-RU" sz="2000"/>
              <a:t> «GP»)</a:t>
            </a:r>
          </a:p>
          <a:p>
            <a:pPr algn="l"/>
            <a:r>
              <a:rPr kumimoji="0" lang="ru-RU" sz="2000"/>
              <a:t>- Lavrentyev Institute of Hydrodynamics of the Siberian Branch of the Russian Academy of Sciences (IGiL)</a:t>
            </a:r>
          </a:p>
          <a:p>
            <a:pPr algn="l"/>
            <a:endParaRPr kumimoji="0" lang="en-US" sz="2000"/>
          </a:p>
          <a:p>
            <a:pPr algn="l"/>
            <a:r>
              <a:rPr kumimoji="0" lang="en-US" sz="2000"/>
              <a:t>Start: Sept. 01, 2007 </a:t>
            </a:r>
            <a:endParaRPr kumimoji="0" lang="ru-RU" sz="2000"/>
          </a:p>
          <a:p>
            <a:pPr algn="l"/>
            <a:r>
              <a:rPr kumimoji="0" lang="ru-RU" sz="2000"/>
              <a:t>Duration: 36 months</a:t>
            </a:r>
          </a:p>
        </p:txBody>
      </p:sp>
      <p:sp>
        <p:nvSpPr>
          <p:cNvPr id="17415" name="Text Box 7"/>
          <p:cNvSpPr txBox="1">
            <a:spLocks noChangeArrowheads="1"/>
          </p:cNvSpPr>
          <p:nvPr/>
        </p:nvSpPr>
        <p:spPr bwMode="auto">
          <a:xfrm>
            <a:off x="457200" y="61722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                                                     </a:t>
            </a:r>
            <a:endParaRPr lang="ru-RU"/>
          </a:p>
        </p:txBody>
      </p:sp>
      <p:sp>
        <p:nvSpPr>
          <p:cNvPr id="17416" name="Text Box 8"/>
          <p:cNvSpPr txBox="1">
            <a:spLocks noChangeArrowheads="1"/>
          </p:cNvSpPr>
          <p:nvPr/>
        </p:nvSpPr>
        <p:spPr bwMode="auto">
          <a:xfrm>
            <a:off x="86709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7417" name="Text Box 9"/>
          <p:cNvSpPr txBox="1">
            <a:spLocks noChangeArrowheads="1"/>
          </p:cNvSpPr>
          <p:nvPr/>
        </p:nvSpPr>
        <p:spPr bwMode="auto">
          <a:xfrm>
            <a:off x="86106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 (6)</a:t>
            </a:r>
            <a:r>
              <a:rPr kumimoji="0" lang="ru-RU" sz="2400">
                <a:solidFill>
                  <a:schemeClr val="tx1"/>
                </a:solidFill>
                <a:effectLst/>
              </a:rPr>
              <a:t> </a:t>
            </a:r>
          </a:p>
        </p:txBody>
      </p:sp>
      <p:sp>
        <p:nvSpPr>
          <p:cNvPr id="52227" name="Rectangle 3"/>
          <p:cNvSpPr>
            <a:spLocks noGrp="1" noChangeArrowheads="1"/>
          </p:cNvSpPr>
          <p:nvPr>
            <p:ph type="body" idx="1"/>
          </p:nvPr>
        </p:nvSpPr>
        <p:spPr>
          <a:xfrm>
            <a:off x="228600" y="990600"/>
            <a:ext cx="8686800" cy="4724400"/>
          </a:xfrm>
        </p:spPr>
        <p:txBody>
          <a:bodyPr/>
          <a:lstStyle/>
          <a:p>
            <a:pPr marL="0" indent="0" algn="just">
              <a:lnSpc>
                <a:spcPct val="95000"/>
              </a:lnSpc>
              <a:buFont typeface="Wingdings" pitchFamily="2" charset="2"/>
              <a:buNone/>
            </a:pPr>
            <a:r>
              <a:rPr lang="en-US" sz="1600">
                <a:solidFill>
                  <a:schemeClr val="accent1"/>
                </a:solidFill>
                <a:cs typeface="Arial" charset="0"/>
              </a:rPr>
              <a:t>It follows from the presented results, that:</a:t>
            </a:r>
            <a:endParaRPr lang="ru-RU" sz="1600">
              <a:solidFill>
                <a:schemeClr val="accent1"/>
              </a:solidFill>
              <a:cs typeface="Times New Roman" pitchFamily="18" charset="0"/>
            </a:endParaRPr>
          </a:p>
          <a:p>
            <a:pPr marL="0" indent="0" algn="just">
              <a:lnSpc>
                <a:spcPct val="95000"/>
              </a:lnSpc>
              <a:buFont typeface="Wingdings" pitchFamily="2" charset="2"/>
              <a:buNone/>
            </a:pPr>
            <a:r>
              <a:rPr lang="en-US" sz="1600">
                <a:cs typeface="Arial" charset="0"/>
              </a:rPr>
              <a:t> </a:t>
            </a:r>
            <a:endParaRPr lang="ru-RU" sz="1600">
              <a:cs typeface="Times New Roman" pitchFamily="18" charset="0"/>
            </a:endParaRPr>
          </a:p>
          <a:p>
            <a:pPr marL="0" indent="0" algn="just">
              <a:lnSpc>
                <a:spcPct val="95000"/>
              </a:lnSpc>
              <a:buFont typeface="Wingdings" pitchFamily="2" charset="2"/>
              <a:buNone/>
            </a:pPr>
            <a:r>
              <a:rPr lang="en-US" sz="1600">
                <a:cs typeface="Arial" charset="0"/>
              </a:rPr>
              <a:t>1) limiting value of decay heat power, at which keeping of melt in the vessel is possible without effective cooling, is ~1 MW, that corresponds as a whole to an estimation received from the balance correlations. The deviation in the smaller party is concerned with non-uniform distribution of the heat flow at the melt border;</a:t>
            </a:r>
            <a:endParaRPr lang="ru-RU" sz="1600">
              <a:cs typeface="Times New Roman" pitchFamily="18" charset="0"/>
            </a:endParaRPr>
          </a:p>
          <a:p>
            <a:pPr marL="0" indent="0" algn="just">
              <a:lnSpc>
                <a:spcPct val="95000"/>
              </a:lnSpc>
              <a:buFont typeface="Wingdings" pitchFamily="2" charset="2"/>
              <a:buNone/>
            </a:pPr>
            <a:endParaRPr lang="en-US" sz="1600">
              <a:cs typeface="Arial" charset="0"/>
            </a:endParaRPr>
          </a:p>
          <a:p>
            <a:pPr marL="0" indent="0" algn="just">
              <a:lnSpc>
                <a:spcPct val="95000"/>
              </a:lnSpc>
              <a:buFont typeface="Wingdings" pitchFamily="2" charset="2"/>
              <a:buNone/>
            </a:pPr>
            <a:r>
              <a:rPr lang="en-US" sz="1600">
                <a:cs typeface="Arial" charset="0"/>
              </a:rPr>
              <a:t>2) the calculation results obtained for variants </a:t>
            </a:r>
            <a:r>
              <a:rPr lang="en-US" sz="1600">
                <a:solidFill>
                  <a:schemeClr val="accent1"/>
                </a:solidFill>
                <a:cs typeface="Arial" charset="0"/>
              </a:rPr>
              <a:t>No. 4 and No. 5</a:t>
            </a:r>
            <a:r>
              <a:rPr lang="en-US" sz="1600">
                <a:cs typeface="Arial" charset="0"/>
              </a:rPr>
              <a:t> show, that the more favorable variant (the vessel through melting has not occurred) corresponds to variant No. 4 where there is no stratification in the melt.</a:t>
            </a:r>
            <a:endParaRPr lang="ru-RU" sz="1600">
              <a:cs typeface="Times New Roman" pitchFamily="18" charset="0"/>
            </a:endParaRPr>
          </a:p>
          <a:p>
            <a:pPr marL="0" indent="0" algn="just">
              <a:lnSpc>
                <a:spcPct val="95000"/>
              </a:lnSpc>
              <a:buFont typeface="Wingdings" pitchFamily="2" charset="2"/>
              <a:buNone/>
            </a:pPr>
            <a:r>
              <a:rPr lang="en-US" sz="1600">
                <a:cs typeface="Arial" charset="0"/>
              </a:rPr>
              <a:t> </a:t>
            </a:r>
            <a:endParaRPr lang="ru-RU" sz="1600">
              <a:cs typeface="Times New Roman" pitchFamily="18" charset="0"/>
            </a:endParaRPr>
          </a:p>
          <a:p>
            <a:pPr marL="0" indent="0">
              <a:lnSpc>
                <a:spcPct val="95000"/>
              </a:lnSpc>
              <a:buFont typeface="Wingdings" pitchFamily="2" charset="2"/>
              <a:buNone/>
            </a:pPr>
            <a:r>
              <a:rPr lang="en-US" sz="1600">
                <a:cs typeface="Times New Roman" pitchFamily="18" charset="0"/>
              </a:rPr>
              <a:t>It is reasonable </a:t>
            </a:r>
            <a:r>
              <a:rPr lang="en-US" sz="1600">
                <a:solidFill>
                  <a:schemeClr val="accent1"/>
                </a:solidFill>
                <a:cs typeface="Times New Roman" pitchFamily="18" charset="0"/>
              </a:rPr>
              <a:t>in further</a:t>
            </a:r>
            <a:r>
              <a:rPr lang="en-US" sz="1600">
                <a:cs typeface="Times New Roman" pitchFamily="18" charset="0"/>
              </a:rPr>
              <a:t> investigations to carry out numerical calculations of SA by means of the computer code SOKRAT in the more realistic performance. In particular, it will be necessary to consider in these calculations post-phase disruption of the core, as well as water supply restoration in the course of SA.</a:t>
            </a:r>
            <a:r>
              <a:rPr lang="ru-RU" sz="1600"/>
              <a:t> </a:t>
            </a:r>
          </a:p>
        </p:txBody>
      </p:sp>
      <p:sp>
        <p:nvSpPr>
          <p:cNvPr id="52228"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2229" name="Rectangle 5"/>
          <p:cNvSpPr>
            <a:spLocks noChangeArrowheads="1"/>
          </p:cNvSpPr>
          <p:nvPr/>
        </p:nvSpPr>
        <p:spPr bwMode="auto">
          <a:xfrm>
            <a:off x="28860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2230" name="Text Box 6"/>
          <p:cNvSpPr txBox="1">
            <a:spLocks noChangeArrowheads="1"/>
          </p:cNvSpPr>
          <p:nvPr/>
        </p:nvSpPr>
        <p:spPr bwMode="auto">
          <a:xfrm>
            <a:off x="83820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10</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7696200" cy="3962400"/>
          </a:xfrm>
        </p:spPr>
        <p:txBody>
          <a:bodyPr/>
          <a:lstStyle/>
          <a:p>
            <a:pPr marL="0" indent="0">
              <a:lnSpc>
                <a:spcPct val="90000"/>
              </a:lnSpc>
              <a:buFont typeface="Wingdings" pitchFamily="2" charset="2"/>
              <a:buNone/>
            </a:pPr>
            <a:r>
              <a:rPr kumimoji="0" lang="ru-RU" sz="1600"/>
              <a:t>Expected Results:</a:t>
            </a:r>
          </a:p>
          <a:p>
            <a:pPr marL="0" indent="0">
              <a:lnSpc>
                <a:spcPct val="90000"/>
              </a:lnSpc>
            </a:pPr>
            <a:endParaRPr kumimoji="0" lang="ru-RU" sz="1600"/>
          </a:p>
          <a:p>
            <a:pPr marL="0" indent="0">
              <a:lnSpc>
                <a:spcPct val="90000"/>
              </a:lnSpc>
            </a:pPr>
            <a:r>
              <a:rPr kumimoji="0" lang="ru-RU" sz="1600" b="0"/>
              <a:t>- </a:t>
            </a:r>
            <a:r>
              <a:rPr kumimoji="0" lang="ru-RU" sz="1600"/>
              <a:t>Produced experimental test facility and its </a:t>
            </a:r>
            <a:r>
              <a:rPr lang="ru-RU" sz="1600"/>
              <a:t>auxiliary systems </a:t>
            </a:r>
            <a:r>
              <a:rPr kumimoji="0" lang="ru-RU" sz="1600"/>
              <a:t>;</a:t>
            </a:r>
          </a:p>
          <a:p>
            <a:pPr marL="0" indent="0">
              <a:lnSpc>
                <a:spcPct val="90000"/>
              </a:lnSpc>
              <a:spcBef>
                <a:spcPct val="0"/>
              </a:spcBef>
              <a:buClrTx/>
              <a:buSzTx/>
              <a:buFontTx/>
              <a:buNone/>
            </a:pPr>
            <a:r>
              <a:rPr lang="ru-RU" sz="1600">
                <a:cs typeface="Times New Roman" pitchFamily="18" charset="0"/>
              </a:rPr>
              <a:t>Experimental test facility IVRSA-VVER (Investigation of the Vessel Rupture during SA on the VVERs) is intended for thermomechanical tests of scale models of the VVER reactor vessels in the conditions simulating a stage of SA in </a:t>
            </a:r>
            <a:endParaRPr lang="en-US" sz="1600">
              <a:cs typeface="Times New Roman" pitchFamily="18" charset="0"/>
            </a:endParaRPr>
          </a:p>
          <a:p>
            <a:pPr marL="0" indent="0">
              <a:lnSpc>
                <a:spcPct val="90000"/>
              </a:lnSpc>
              <a:spcBef>
                <a:spcPct val="0"/>
              </a:spcBef>
              <a:buClrTx/>
              <a:buSzTx/>
              <a:buFontTx/>
              <a:buNone/>
            </a:pPr>
            <a:r>
              <a:rPr lang="ru-RU" sz="1600">
                <a:cs typeface="Times New Roman" pitchFamily="18" charset="0"/>
              </a:rPr>
              <a:t>reactor installations with VVER, when the molten fragments of the core accumulate in the </a:t>
            </a:r>
            <a:r>
              <a:rPr lang="en-US" sz="1600">
                <a:cs typeface="Times New Roman" pitchFamily="18" charset="0"/>
              </a:rPr>
              <a:t>LH</a:t>
            </a:r>
            <a:r>
              <a:rPr lang="ru-RU" sz="1600">
                <a:cs typeface="Times New Roman" pitchFamily="18" charset="0"/>
              </a:rPr>
              <a:t> of the RPV</a:t>
            </a:r>
            <a:r>
              <a:rPr lang="en-US" sz="1600">
                <a:cs typeface="Times New Roman" pitchFamily="18" charset="0"/>
              </a:rPr>
              <a:t>;</a:t>
            </a:r>
          </a:p>
          <a:p>
            <a:pPr marL="0" indent="0">
              <a:lnSpc>
                <a:spcPct val="90000"/>
              </a:lnSpc>
              <a:spcBef>
                <a:spcPct val="0"/>
              </a:spcBef>
              <a:buClrTx/>
              <a:buSzTx/>
              <a:buFontTx/>
              <a:buNone/>
            </a:pPr>
            <a:endParaRPr lang="en-US" sz="1600">
              <a:cs typeface="Times New Roman" pitchFamily="18" charset="0"/>
            </a:endParaRPr>
          </a:p>
          <a:p>
            <a:pPr marL="0" indent="0">
              <a:lnSpc>
                <a:spcPct val="90000"/>
              </a:lnSpc>
              <a:spcBef>
                <a:spcPct val="0"/>
              </a:spcBef>
              <a:buClrTx/>
              <a:buSzTx/>
              <a:buFontTx/>
              <a:buChar char="-"/>
            </a:pPr>
            <a:r>
              <a:rPr kumimoji="0" lang="ru-RU" sz="1600"/>
              <a:t>Produced VVER-440 vessel scale models;</a:t>
            </a:r>
            <a:endParaRPr kumimoji="0" lang="en-US" sz="1600"/>
          </a:p>
          <a:p>
            <a:pPr marL="0" indent="0">
              <a:lnSpc>
                <a:spcPct val="90000"/>
              </a:lnSpc>
              <a:spcBef>
                <a:spcPct val="0"/>
              </a:spcBef>
              <a:buClrTx/>
              <a:buSzTx/>
              <a:buFontTx/>
              <a:buChar char="-"/>
            </a:pPr>
            <a:endParaRPr kumimoji="0" lang="en-US" sz="1600"/>
          </a:p>
          <a:p>
            <a:pPr marL="0" indent="0">
              <a:lnSpc>
                <a:spcPct val="90000"/>
              </a:lnSpc>
            </a:pPr>
            <a:r>
              <a:rPr kumimoji="0" lang="en-US" sz="1600"/>
              <a:t>- Produced heater;</a:t>
            </a:r>
            <a:endParaRPr kumimoji="0" lang="ru-RU" sz="1600"/>
          </a:p>
          <a:p>
            <a:pPr marL="0" indent="0">
              <a:lnSpc>
                <a:spcPct val="90000"/>
              </a:lnSpc>
            </a:pPr>
            <a:endParaRPr kumimoji="0" lang="ru-RU" sz="1600"/>
          </a:p>
          <a:p>
            <a:pPr marL="0" indent="0">
              <a:lnSpc>
                <a:spcPct val="90000"/>
              </a:lnSpc>
            </a:pPr>
            <a:r>
              <a:rPr kumimoji="0" lang="ru-RU" sz="1600"/>
              <a:t>- Produced test facility control system and DAS and its assembling on the test installation</a:t>
            </a:r>
          </a:p>
          <a:p>
            <a:pPr marL="0" indent="0">
              <a:lnSpc>
                <a:spcPct val="90000"/>
              </a:lnSpc>
            </a:pPr>
            <a:endParaRPr kumimoji="0" lang="ru-RU" sz="1600"/>
          </a:p>
        </p:txBody>
      </p:sp>
      <p:sp>
        <p:nvSpPr>
          <p:cNvPr id="30724"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30726" name="Text Box 6"/>
          <p:cNvSpPr txBox="1">
            <a:spLocks noChangeArrowheads="1"/>
          </p:cNvSpPr>
          <p:nvPr/>
        </p:nvSpPr>
        <p:spPr bwMode="auto">
          <a:xfrm>
            <a:off x="381000" y="304800"/>
            <a:ext cx="84455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ru-RU" sz="1800" b="1">
                <a:solidFill>
                  <a:schemeClr val="hlink"/>
                </a:solidFill>
                <a:latin typeface="Arial" charset="0"/>
              </a:rPr>
              <a:t>Task “B”: development and manufacturing of the experimental test facility </a:t>
            </a:r>
            <a:endParaRPr kumimoji="0" lang="en-US" sz="1800" b="1">
              <a:solidFill>
                <a:schemeClr val="hlink"/>
              </a:solidFill>
              <a:latin typeface="Arial" charset="0"/>
            </a:endParaRPr>
          </a:p>
          <a:p>
            <a:pPr>
              <a:spcBef>
                <a:spcPct val="20000"/>
              </a:spcBef>
              <a:buClr>
                <a:schemeClr val="accent2"/>
              </a:buClr>
              <a:buSzPct val="80000"/>
              <a:buFont typeface="Wingdings" pitchFamily="2" charset="2"/>
              <a:buNone/>
            </a:pPr>
            <a:r>
              <a:rPr kumimoji="0" lang="ru-RU" sz="1800" b="1">
                <a:solidFill>
                  <a:schemeClr val="hlink"/>
                </a:solidFill>
                <a:latin typeface="Arial" charset="0"/>
              </a:rPr>
              <a:t>and supporting systems for the VVER scale vessel models testing</a:t>
            </a:r>
            <a:r>
              <a:rPr kumimoji="0" lang="en-US" sz="1800" b="1">
                <a:solidFill>
                  <a:schemeClr val="hlink"/>
                </a:solidFill>
                <a:latin typeface="Arial" charset="0"/>
              </a:rPr>
              <a:t> (1)</a:t>
            </a:r>
            <a:endParaRPr kumimoji="0" lang="ru-RU" sz="1800" b="1">
              <a:solidFill>
                <a:schemeClr val="hlink"/>
              </a:solidFill>
              <a:latin typeface="Arial" charset="0"/>
            </a:endParaRPr>
          </a:p>
          <a:p>
            <a:endParaRPr lang="ru-RU" sz="1800" b="1">
              <a:solidFill>
                <a:schemeClr val="hlink"/>
              </a:solidFill>
              <a:latin typeface="Arial" charset="0"/>
            </a:endParaRPr>
          </a:p>
        </p:txBody>
      </p:sp>
      <p:sp>
        <p:nvSpPr>
          <p:cNvPr id="30728" name="Text Box 8"/>
          <p:cNvSpPr txBox="1">
            <a:spLocks noChangeArrowheads="1"/>
          </p:cNvSpPr>
          <p:nvPr/>
        </p:nvSpPr>
        <p:spPr bwMode="auto">
          <a:xfrm>
            <a:off x="86868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11</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1066800"/>
            <a:ext cx="8305800" cy="3962400"/>
          </a:xfrm>
        </p:spPr>
        <p:txBody>
          <a:bodyPr/>
          <a:lstStyle/>
          <a:p>
            <a:endParaRPr kumimoji="0" lang="ru-RU" sz="1600" b="0"/>
          </a:p>
          <a:p>
            <a:pPr>
              <a:buFont typeface="Wingdings" pitchFamily="2" charset="2"/>
              <a:buNone/>
            </a:pPr>
            <a:endParaRPr kumimoji="0" lang="ru-RU" sz="1600" b="0"/>
          </a:p>
        </p:txBody>
      </p:sp>
      <p:sp>
        <p:nvSpPr>
          <p:cNvPr id="53251" name="Text Box 3"/>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3252" name="Text Box 4"/>
          <p:cNvSpPr txBox="1">
            <a:spLocks noChangeArrowheads="1"/>
          </p:cNvSpPr>
          <p:nvPr/>
        </p:nvSpPr>
        <p:spPr bwMode="auto">
          <a:xfrm>
            <a:off x="381000" y="304800"/>
            <a:ext cx="84455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Char char="l"/>
            </a:pPr>
            <a:r>
              <a:rPr kumimoji="0" lang="ru-RU" sz="1800" b="1">
                <a:solidFill>
                  <a:schemeClr val="hlink"/>
                </a:solidFill>
                <a:latin typeface="Arial" charset="0"/>
              </a:rPr>
              <a:t>Task “B”: development and manufacturing of the experimental test facility </a:t>
            </a:r>
            <a:endParaRPr kumimoji="0" lang="en-US" sz="1800" b="1">
              <a:solidFill>
                <a:schemeClr val="hlink"/>
              </a:solidFill>
              <a:latin typeface="Arial" charset="0"/>
            </a:endParaRPr>
          </a:p>
          <a:p>
            <a:pPr>
              <a:spcBef>
                <a:spcPct val="20000"/>
              </a:spcBef>
              <a:buClr>
                <a:schemeClr val="accent2"/>
              </a:buClr>
              <a:buSzPct val="80000"/>
              <a:buFont typeface="Wingdings" pitchFamily="2" charset="2"/>
              <a:buNone/>
            </a:pPr>
            <a:r>
              <a:rPr kumimoji="0" lang="ru-RU" sz="1800" b="1">
                <a:solidFill>
                  <a:schemeClr val="hlink"/>
                </a:solidFill>
                <a:latin typeface="Arial" charset="0"/>
              </a:rPr>
              <a:t>and supporting systems for the VVER scale vessel models testing</a:t>
            </a:r>
            <a:r>
              <a:rPr kumimoji="0" lang="en-US" sz="1800" b="1">
                <a:solidFill>
                  <a:schemeClr val="hlink"/>
                </a:solidFill>
                <a:latin typeface="Arial" charset="0"/>
              </a:rPr>
              <a:t> (2)</a:t>
            </a:r>
            <a:endParaRPr kumimoji="0" lang="ru-RU" sz="1800" b="1">
              <a:solidFill>
                <a:schemeClr val="hlink"/>
              </a:solidFill>
              <a:latin typeface="Arial" charset="0"/>
            </a:endParaRPr>
          </a:p>
          <a:p>
            <a:endParaRPr lang="ru-RU" sz="1800" b="1">
              <a:solidFill>
                <a:schemeClr val="hlink"/>
              </a:solidFill>
              <a:latin typeface="Arial" charset="0"/>
            </a:endParaRPr>
          </a:p>
        </p:txBody>
      </p:sp>
      <p:sp>
        <p:nvSpPr>
          <p:cNvPr id="53253" name="Text Box 5"/>
          <p:cNvSpPr txBox="1">
            <a:spLocks noChangeArrowheads="1"/>
          </p:cNvSpPr>
          <p:nvPr/>
        </p:nvSpPr>
        <p:spPr bwMode="auto">
          <a:xfrm>
            <a:off x="304800" y="1238250"/>
            <a:ext cx="861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Arial" charset="0"/>
                <a:cs typeface="Times New Roman" pitchFamily="18" charset="0"/>
              </a:rPr>
              <a:t>The experimental test facility consists of a protective casing, an auxiliary premise for placing of auxiliary systems, system of the model heating, water and gas systems, video monitoring system, and also data acquisition system (DAS).</a:t>
            </a:r>
            <a:r>
              <a:rPr lang="ru-RU" sz="1600">
                <a:latin typeface="Arial" charset="0"/>
              </a:rPr>
              <a:t> </a:t>
            </a:r>
          </a:p>
        </p:txBody>
      </p:sp>
      <p:graphicFrame>
        <p:nvGraphicFramePr>
          <p:cNvPr id="53254" name="Object 6"/>
          <p:cNvGraphicFramePr>
            <a:graphicFrameLocks noChangeAspect="1"/>
          </p:cNvGraphicFramePr>
          <p:nvPr/>
        </p:nvGraphicFramePr>
        <p:xfrm>
          <a:off x="4191000" y="2057400"/>
          <a:ext cx="4572000" cy="2901950"/>
        </p:xfrm>
        <a:graphic>
          <a:graphicData uri="http://schemas.openxmlformats.org/presentationml/2006/ole">
            <mc:AlternateContent xmlns:mc="http://schemas.openxmlformats.org/markup-compatibility/2006">
              <mc:Choice xmlns:v="urn:schemas-microsoft-com:vml" Requires="v">
                <p:oleObj spid="_x0000_s53257" name="CorelDRAW" r:id="rId3" imgW="8462425" imgH="5371684" progId="CorelDRAW.Graphic.13">
                  <p:embed/>
                </p:oleObj>
              </mc:Choice>
              <mc:Fallback>
                <p:oleObj name="CorelDRAW" r:id="rId3" imgW="8462425" imgH="5371684" progId="CorelDRAW.Graphic.1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45720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5" name="Text Box 7"/>
          <p:cNvSpPr txBox="1">
            <a:spLocks noChangeArrowheads="1"/>
          </p:cNvSpPr>
          <p:nvPr/>
        </p:nvSpPr>
        <p:spPr bwMode="auto">
          <a:xfrm>
            <a:off x="0" y="2438400"/>
            <a:ext cx="4332288"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Arial" charset="0"/>
                <a:cs typeface="Arial" charset="0"/>
              </a:rPr>
              <a:t>Construction of the experimental test facility consists</a:t>
            </a:r>
          </a:p>
          <a:p>
            <a:r>
              <a:rPr lang="en-US" sz="1400">
                <a:latin typeface="Arial" charset="0"/>
                <a:cs typeface="Arial" charset="0"/>
              </a:rPr>
              <a:t> of the basic protective casing and auxiliary housing. </a:t>
            </a:r>
            <a:endParaRPr lang="en-US" sz="1400">
              <a:latin typeface="Arial" charset="0"/>
              <a:cs typeface="Times New Roman" pitchFamily="18" charset="0"/>
            </a:endParaRPr>
          </a:p>
          <a:p>
            <a:endParaRPr lang="en-US" sz="1400">
              <a:latin typeface="Arial" charset="0"/>
              <a:cs typeface="Arial" charset="0"/>
            </a:endParaRPr>
          </a:p>
          <a:p>
            <a:r>
              <a:rPr lang="en-US" sz="1400">
                <a:latin typeface="Arial" charset="0"/>
                <a:cs typeface="Arial" charset="0"/>
              </a:rPr>
              <a:t>Auxiliary systems of the experimental test facility </a:t>
            </a:r>
          </a:p>
          <a:p>
            <a:r>
              <a:rPr lang="en-US" sz="1400">
                <a:latin typeface="Arial" charset="0"/>
                <a:cs typeface="Arial" charset="0"/>
              </a:rPr>
              <a:t>(gas, electric, water systems) are located in the </a:t>
            </a:r>
          </a:p>
          <a:p>
            <a:r>
              <a:rPr lang="en-US" sz="1400">
                <a:latin typeface="Arial" charset="0"/>
                <a:cs typeface="Arial" charset="0"/>
              </a:rPr>
              <a:t>auxiliary housing. The electric system consists </a:t>
            </a:r>
          </a:p>
          <a:p>
            <a:r>
              <a:rPr lang="en-US" sz="1400">
                <a:latin typeface="Arial" charset="0"/>
                <a:cs typeface="Arial" charset="0"/>
              </a:rPr>
              <a:t>of two dry-type power transformers (OSU-100) </a:t>
            </a:r>
          </a:p>
          <a:p>
            <a:r>
              <a:rPr lang="en-US" sz="1400">
                <a:latin typeface="Arial" charset="0"/>
                <a:cs typeface="Arial" charset="0"/>
              </a:rPr>
              <a:t>– 2x 100 kW and devices controlling them.</a:t>
            </a:r>
          </a:p>
          <a:p>
            <a:r>
              <a:rPr lang="en-US" sz="1400">
                <a:latin typeface="Arial" charset="0"/>
                <a:cs typeface="Arial" charset="0"/>
              </a:rPr>
              <a:t>Electric load from transformers is transferred </a:t>
            </a:r>
          </a:p>
          <a:p>
            <a:r>
              <a:rPr lang="en-US" sz="1400">
                <a:latin typeface="Arial" charset="0"/>
                <a:cs typeface="Arial" charset="0"/>
              </a:rPr>
              <a:t>to the model’s heater by </a:t>
            </a:r>
          </a:p>
          <a:p>
            <a:r>
              <a:rPr lang="en-US" sz="1400">
                <a:latin typeface="Arial" charset="0"/>
                <a:cs typeface="Arial" charset="0"/>
              </a:rPr>
              <a:t>means of aluminium conductor run and flexible </a:t>
            </a:r>
          </a:p>
          <a:p>
            <a:r>
              <a:rPr lang="en-US" sz="1400">
                <a:latin typeface="Arial" charset="0"/>
                <a:cs typeface="Arial" charset="0"/>
              </a:rPr>
              <a:t>copper current-carrying arrangements.</a:t>
            </a:r>
            <a:endParaRPr lang="ru-RU" sz="1400">
              <a:latin typeface="Arial" charset="0"/>
              <a:cs typeface="Times New Roman" pitchFamily="18" charset="0"/>
            </a:endParaRPr>
          </a:p>
          <a:p>
            <a:endParaRPr lang="en-US" sz="1400">
              <a:latin typeface="Arial" charset="0"/>
              <a:cs typeface="Times New Roman" pitchFamily="18" charset="0"/>
            </a:endParaRPr>
          </a:p>
          <a:p>
            <a:endParaRPr lang="ru-RU" sz="1400">
              <a:latin typeface="Arial" charset="0"/>
            </a:endParaRPr>
          </a:p>
        </p:txBody>
      </p:sp>
      <p:sp>
        <p:nvSpPr>
          <p:cNvPr id="53256" name="Text Box 8"/>
          <p:cNvSpPr txBox="1">
            <a:spLocks noChangeArrowheads="1"/>
          </p:cNvSpPr>
          <p:nvPr/>
        </p:nvSpPr>
        <p:spPr bwMode="auto">
          <a:xfrm>
            <a:off x="83820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12</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457200" y="1066800"/>
            <a:ext cx="8305800" cy="3962400"/>
          </a:xfrm>
        </p:spPr>
        <p:txBody>
          <a:bodyPr/>
          <a:lstStyle/>
          <a:p>
            <a:endParaRPr kumimoji="0" lang="ru-RU" sz="1600" b="0"/>
          </a:p>
          <a:p>
            <a:pPr>
              <a:buFont typeface="Wingdings" pitchFamily="2" charset="2"/>
              <a:buNone/>
            </a:pPr>
            <a:endParaRPr kumimoji="0" lang="ru-RU" sz="1600" b="0"/>
          </a:p>
        </p:txBody>
      </p:sp>
      <p:sp>
        <p:nvSpPr>
          <p:cNvPr id="54275" name="Text Box 3"/>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4276" name="Text Box 4"/>
          <p:cNvSpPr txBox="1">
            <a:spLocks noChangeArrowheads="1"/>
          </p:cNvSpPr>
          <p:nvPr/>
        </p:nvSpPr>
        <p:spPr bwMode="auto">
          <a:xfrm>
            <a:off x="381000" y="304800"/>
            <a:ext cx="84455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Char char="l"/>
            </a:pPr>
            <a:r>
              <a:rPr kumimoji="0" lang="ru-RU" sz="1800" b="1">
                <a:solidFill>
                  <a:schemeClr val="hlink"/>
                </a:solidFill>
                <a:latin typeface="Arial" charset="0"/>
              </a:rPr>
              <a:t>Task “B”: development and manufacturing of the experimental test facility </a:t>
            </a:r>
            <a:endParaRPr kumimoji="0" lang="en-US" sz="1800" b="1">
              <a:solidFill>
                <a:schemeClr val="hlink"/>
              </a:solidFill>
              <a:latin typeface="Arial" charset="0"/>
            </a:endParaRPr>
          </a:p>
          <a:p>
            <a:pPr>
              <a:spcBef>
                <a:spcPct val="20000"/>
              </a:spcBef>
              <a:buClr>
                <a:schemeClr val="accent2"/>
              </a:buClr>
              <a:buSzPct val="80000"/>
              <a:buFont typeface="Wingdings" pitchFamily="2" charset="2"/>
              <a:buNone/>
            </a:pPr>
            <a:r>
              <a:rPr kumimoji="0" lang="ru-RU" sz="1800" b="1">
                <a:solidFill>
                  <a:schemeClr val="hlink"/>
                </a:solidFill>
                <a:latin typeface="Arial" charset="0"/>
              </a:rPr>
              <a:t>and supporting systems for the VVER scale vessel models testing</a:t>
            </a:r>
            <a:r>
              <a:rPr kumimoji="0" lang="en-US" sz="1800" b="1">
                <a:solidFill>
                  <a:schemeClr val="hlink"/>
                </a:solidFill>
                <a:latin typeface="Arial" charset="0"/>
              </a:rPr>
              <a:t> (3)</a:t>
            </a:r>
            <a:endParaRPr kumimoji="0" lang="ru-RU" sz="1800" b="1">
              <a:solidFill>
                <a:schemeClr val="hlink"/>
              </a:solidFill>
              <a:latin typeface="Arial" charset="0"/>
            </a:endParaRPr>
          </a:p>
          <a:p>
            <a:endParaRPr lang="ru-RU" sz="1800" b="1">
              <a:solidFill>
                <a:schemeClr val="hlink"/>
              </a:solidFill>
              <a:latin typeface="Arial" charset="0"/>
            </a:endParaRPr>
          </a:p>
        </p:txBody>
      </p:sp>
      <p:sp>
        <p:nvSpPr>
          <p:cNvPr id="54277" name="Text Box 5"/>
          <p:cNvSpPr txBox="1">
            <a:spLocks noChangeArrowheads="1"/>
          </p:cNvSpPr>
          <p:nvPr/>
        </p:nvSpPr>
        <p:spPr bwMode="auto">
          <a:xfrm>
            <a:off x="304800" y="1238250"/>
            <a:ext cx="86106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Arial" charset="0"/>
                <a:cs typeface="Times New Roman" pitchFamily="18" charset="0"/>
              </a:rPr>
              <a:t>Now the construction of the basic protective and auxiliary housings has been completed and assembling of auxiliary (gas, electric and water) systems is carried out.</a:t>
            </a:r>
            <a:r>
              <a:rPr lang="ru-RU" sz="1600">
                <a:latin typeface="Arial" charset="0"/>
              </a:rPr>
              <a:t> </a:t>
            </a:r>
            <a:endParaRPr lang="en-US" sz="1600">
              <a:latin typeface="Arial" charset="0"/>
            </a:endParaRPr>
          </a:p>
          <a:p>
            <a:endParaRPr lang="en-US" sz="1600">
              <a:latin typeface="Arial" charset="0"/>
            </a:endParaRPr>
          </a:p>
          <a:p>
            <a:r>
              <a:rPr lang="en-US" sz="1400">
                <a:solidFill>
                  <a:schemeClr val="hlink"/>
                </a:solidFill>
                <a:latin typeface="Arial" charset="0"/>
                <a:cs typeface="Times New Roman" pitchFamily="18" charset="0"/>
              </a:rPr>
              <a:t>Dimensions</a:t>
            </a:r>
            <a:r>
              <a:rPr lang="en-US" sz="1400">
                <a:latin typeface="Arial" charset="0"/>
                <a:cs typeface="Times New Roman" pitchFamily="18" charset="0"/>
              </a:rPr>
              <a:t> of the experimental </a:t>
            </a:r>
          </a:p>
          <a:p>
            <a:r>
              <a:rPr lang="en-US" sz="1400">
                <a:latin typeface="Arial" charset="0"/>
                <a:cs typeface="Times New Roman" pitchFamily="18" charset="0"/>
              </a:rPr>
              <a:t>test facility </a:t>
            </a:r>
          </a:p>
          <a:p>
            <a:r>
              <a:rPr lang="en-US" sz="1400">
                <a:latin typeface="Arial" charset="0"/>
                <a:cs typeface="Times New Roman" pitchFamily="18" charset="0"/>
              </a:rPr>
              <a:t>are ~4900x4800x4700 mm.</a:t>
            </a:r>
          </a:p>
          <a:p>
            <a:endParaRPr lang="en-US" sz="1400">
              <a:latin typeface="Arial" charset="0"/>
              <a:cs typeface="Times New Roman" pitchFamily="18" charset="0"/>
            </a:endParaRPr>
          </a:p>
          <a:p>
            <a:pPr algn="just"/>
            <a:r>
              <a:rPr lang="en-US" sz="1400">
                <a:solidFill>
                  <a:schemeClr val="hlink"/>
                </a:solidFill>
                <a:latin typeface="Arial" charset="0"/>
                <a:cs typeface="Arial" charset="0"/>
              </a:rPr>
              <a:t>Final assembly</a:t>
            </a:r>
            <a:r>
              <a:rPr lang="en-US" sz="1400">
                <a:latin typeface="Arial" charset="0"/>
                <a:cs typeface="Arial" charset="0"/>
              </a:rPr>
              <a:t> of auxiliary systems </a:t>
            </a:r>
          </a:p>
          <a:p>
            <a:pPr algn="just"/>
            <a:r>
              <a:rPr lang="en-US" sz="1400">
                <a:latin typeface="Arial" charset="0"/>
                <a:cs typeface="Arial" charset="0"/>
              </a:rPr>
              <a:t>(water, gas, electric) and </a:t>
            </a:r>
          </a:p>
          <a:p>
            <a:pPr algn="just"/>
            <a:r>
              <a:rPr lang="en-US" sz="1400">
                <a:latin typeface="Arial" charset="0"/>
                <a:cs typeface="Arial" charset="0"/>
              </a:rPr>
              <a:t>painting of the main and auxiliary </a:t>
            </a:r>
          </a:p>
          <a:p>
            <a:pPr algn="just"/>
            <a:r>
              <a:rPr lang="en-US" sz="1400">
                <a:latin typeface="Arial" charset="0"/>
                <a:cs typeface="Arial" charset="0"/>
              </a:rPr>
              <a:t>housings will be carried out in a </a:t>
            </a:r>
          </a:p>
          <a:p>
            <a:pPr algn="just"/>
            <a:r>
              <a:rPr lang="en-US" sz="1400">
                <a:latin typeface="Arial" charset="0"/>
                <a:cs typeface="Arial" charset="0"/>
              </a:rPr>
              <a:t>warm season (April-May, 2009) </a:t>
            </a:r>
          </a:p>
          <a:p>
            <a:pPr algn="just"/>
            <a:r>
              <a:rPr lang="en-US" sz="1400">
                <a:latin typeface="Arial" charset="0"/>
                <a:cs typeface="Arial" charset="0"/>
              </a:rPr>
              <a:t>because experimental test </a:t>
            </a:r>
          </a:p>
          <a:p>
            <a:pPr algn="just"/>
            <a:r>
              <a:rPr lang="en-US" sz="1400">
                <a:latin typeface="Arial" charset="0"/>
                <a:cs typeface="Arial" charset="0"/>
              </a:rPr>
              <a:t>facility is out-of-doors. </a:t>
            </a:r>
          </a:p>
          <a:p>
            <a:pPr algn="just"/>
            <a:endParaRPr lang="en-US" sz="1400">
              <a:latin typeface="Arial" charset="0"/>
              <a:cs typeface="Arial" charset="0"/>
            </a:endParaRPr>
          </a:p>
          <a:p>
            <a:pPr algn="just"/>
            <a:r>
              <a:rPr lang="en-US" sz="1400">
                <a:solidFill>
                  <a:schemeClr val="hlink"/>
                </a:solidFill>
                <a:latin typeface="Arial" charset="0"/>
                <a:cs typeface="Times New Roman" pitchFamily="18" charset="0"/>
              </a:rPr>
              <a:t>The completion</a:t>
            </a:r>
            <a:r>
              <a:rPr lang="en-US" sz="1400">
                <a:latin typeface="Arial" charset="0"/>
                <a:cs typeface="Times New Roman" pitchFamily="18" charset="0"/>
              </a:rPr>
              <a:t> of work on </a:t>
            </a:r>
          </a:p>
          <a:p>
            <a:pPr algn="just"/>
            <a:r>
              <a:rPr lang="en-US" sz="1400">
                <a:latin typeface="Arial" charset="0"/>
                <a:cs typeface="Times New Roman" pitchFamily="18" charset="0"/>
              </a:rPr>
              <a:t>experimental test facility </a:t>
            </a:r>
          </a:p>
          <a:p>
            <a:pPr algn="just"/>
            <a:r>
              <a:rPr lang="en-US" sz="1400">
                <a:latin typeface="Arial" charset="0"/>
                <a:cs typeface="Times New Roman" pitchFamily="18" charset="0"/>
              </a:rPr>
              <a:t>construction (according to the </a:t>
            </a:r>
          </a:p>
          <a:p>
            <a:pPr algn="just"/>
            <a:r>
              <a:rPr lang="en-US" sz="1400">
                <a:latin typeface="Arial" charset="0"/>
                <a:cs typeface="Times New Roman" pitchFamily="18" charset="0"/>
              </a:rPr>
              <a:t>working schedule): Qv. #7.</a:t>
            </a:r>
            <a:endParaRPr lang="ru-RU" sz="1400">
              <a:latin typeface="Arial" charset="0"/>
              <a:cs typeface="Times New Roman" pitchFamily="18" charset="0"/>
            </a:endParaRPr>
          </a:p>
          <a:p>
            <a:endParaRPr lang="ru-RU" sz="1400">
              <a:latin typeface="Arial" charset="0"/>
              <a:cs typeface="Times New Roman" pitchFamily="18" charset="0"/>
            </a:endParaRPr>
          </a:p>
        </p:txBody>
      </p:sp>
      <p:sp>
        <p:nvSpPr>
          <p:cNvPr id="54281" name="Rectangle 9"/>
          <p:cNvSpPr>
            <a:spLocks noChangeArrowheads="1"/>
          </p:cNvSpPr>
          <p:nvPr/>
        </p:nvSpPr>
        <p:spPr bwMode="auto">
          <a:xfrm>
            <a:off x="1262063" y="122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4280" name="Picture 8" descr="IVRSA_4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209800"/>
            <a:ext cx="5430838" cy="3617913"/>
          </a:xfrm>
          <a:prstGeom prst="rect">
            <a:avLst/>
          </a:prstGeom>
          <a:noFill/>
          <a:extLst>
            <a:ext uri="{909E8E84-426E-40DD-AFC4-6F175D3DCCD1}">
              <a14:hiddenFill xmlns:a14="http://schemas.microsoft.com/office/drawing/2010/main">
                <a:solidFill>
                  <a:srgbClr val="FFFFFF"/>
                </a:solidFill>
              </a14:hiddenFill>
            </a:ext>
          </a:extLst>
        </p:spPr>
      </p:pic>
      <p:sp>
        <p:nvSpPr>
          <p:cNvPr id="54282" name="Text Box 10"/>
          <p:cNvSpPr txBox="1">
            <a:spLocks noChangeArrowheads="1"/>
          </p:cNvSpPr>
          <p:nvPr/>
        </p:nvSpPr>
        <p:spPr bwMode="auto">
          <a:xfrm>
            <a:off x="85344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13</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Arial" charset="0"/>
              </a:rPr>
              <a:t>Experimental </a:t>
            </a:r>
            <a:r>
              <a:rPr kumimoji="0" lang="ru-RU" sz="1800">
                <a:solidFill>
                  <a:schemeClr val="hlink"/>
                </a:solidFill>
                <a:effectLst/>
                <a:latin typeface="Arial" charset="0"/>
              </a:rPr>
              <a:t>VVER-440  vessel scale model</a:t>
            </a:r>
            <a:r>
              <a:rPr kumimoji="0" lang="en-US" sz="1800">
                <a:solidFill>
                  <a:schemeClr val="hlink"/>
                </a:solidFill>
                <a:effectLst/>
                <a:latin typeface="Arial" charset="0"/>
              </a:rPr>
              <a:t> (1)</a:t>
            </a:r>
            <a:endParaRPr kumimoji="0" lang="ru-RU" sz="1800">
              <a:solidFill>
                <a:schemeClr val="hlink"/>
              </a:solidFill>
              <a:effectLst/>
              <a:latin typeface="Arial" charset="0"/>
            </a:endParaRPr>
          </a:p>
        </p:txBody>
      </p:sp>
      <p:graphicFrame>
        <p:nvGraphicFramePr>
          <p:cNvPr id="58371" name="Object 3"/>
          <p:cNvGraphicFramePr>
            <a:graphicFrameLocks noChangeAspect="1"/>
          </p:cNvGraphicFramePr>
          <p:nvPr>
            <p:ph type="clipArt" sz="half" idx="1"/>
          </p:nvPr>
        </p:nvGraphicFramePr>
        <p:xfrm>
          <a:off x="609600" y="838200"/>
          <a:ext cx="3810000" cy="3509963"/>
        </p:xfrm>
        <a:graphic>
          <a:graphicData uri="http://schemas.openxmlformats.org/presentationml/2006/ole">
            <mc:AlternateContent xmlns:mc="http://schemas.openxmlformats.org/markup-compatibility/2006">
              <mc:Choice xmlns:v="urn:schemas-microsoft-com:vml" Requires="v">
                <p:oleObj spid="_x0000_s58376" name="CorelDRAW" r:id="rId3" imgW="3604123" imgH="3320103" progId="CorelDRAW.Graphic.11">
                  <p:embed/>
                </p:oleObj>
              </mc:Choice>
              <mc:Fallback>
                <p:oleObj name="CorelDRAW" r:id="rId3" imgW="3604123" imgH="3320103"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3810000" cy="3509963"/>
                      </a:xfrm>
                      <a:prstGeom prst="rect">
                        <a:avLst/>
                      </a:prstGeom>
                    </p:spPr>
                  </p:pic>
                </p:oleObj>
              </mc:Fallback>
            </mc:AlternateContent>
          </a:graphicData>
        </a:graphic>
      </p:graphicFrame>
      <p:sp>
        <p:nvSpPr>
          <p:cNvPr id="58372" name="Rectangle 4"/>
          <p:cNvSpPr>
            <a:spLocks noGrp="1" noChangeArrowheads="1"/>
          </p:cNvSpPr>
          <p:nvPr>
            <p:ph type="body" sz="half" idx="2"/>
          </p:nvPr>
        </p:nvSpPr>
        <p:spPr>
          <a:xfrm>
            <a:off x="4495800" y="990600"/>
            <a:ext cx="4419600" cy="5257800"/>
          </a:xfrm>
        </p:spPr>
        <p:txBody>
          <a:bodyPr/>
          <a:lstStyle/>
          <a:p>
            <a:r>
              <a:rPr lang="en-US" sz="1600" b="0">
                <a:cs typeface="Times New Roman" pitchFamily="18" charset="0"/>
              </a:rPr>
              <a:t>The object of investigations in the present project is the model of the VVER-440 reactor vessel lower head, made on scale ~1:5. At that, the material and technological features of scale models manufacturing should correspond as much as possible to the manufacturing technique of original VVER vessels. First of all, the following is meant herein:</a:t>
            </a:r>
          </a:p>
          <a:p>
            <a:pPr algn="just"/>
            <a:endParaRPr lang="en-US" sz="1600" b="0">
              <a:cs typeface="Times New Roman" pitchFamily="18" charset="0"/>
            </a:endParaRPr>
          </a:p>
          <a:p>
            <a:pPr algn="just"/>
            <a:r>
              <a:rPr lang="en-US" sz="1600" b="0">
                <a:cs typeface="Times New Roman" pitchFamily="18" charset="0"/>
              </a:rPr>
              <a:t>a) the material of the vessel model should be of the original VVER vessel steel;</a:t>
            </a:r>
          </a:p>
          <a:p>
            <a:pPr algn="just"/>
            <a:endParaRPr lang="en-US" sz="1600" b="0">
              <a:cs typeface="Times New Roman" pitchFamily="18" charset="0"/>
            </a:endParaRPr>
          </a:p>
          <a:p>
            <a:pPr algn="just"/>
            <a:r>
              <a:rPr lang="ru-RU" sz="1600" b="0">
                <a:cs typeface="Times New Roman" pitchFamily="18" charset="0"/>
              </a:rPr>
              <a:t>b) the technique of manufacturing of the vessel model components (manufacturing of forgings for steel bars of cylindrical course and the bottom), their welding and heat treatment should correspond to standard technique of the VVER vessels manufacturing.</a:t>
            </a:r>
            <a:r>
              <a:rPr lang="ru-RU" sz="1600" b="0"/>
              <a:t> </a:t>
            </a:r>
          </a:p>
        </p:txBody>
      </p:sp>
      <p:sp>
        <p:nvSpPr>
          <p:cNvPr id="58373" name="Rectangle 5"/>
          <p:cNvSpPr>
            <a:spLocks noChangeArrowheads="1"/>
          </p:cNvSpPr>
          <p:nvPr/>
        </p:nvSpPr>
        <p:spPr bwMode="auto">
          <a:xfrm>
            <a:off x="762000" y="4876800"/>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ct val="20000"/>
              </a:spcBef>
              <a:buClr>
                <a:schemeClr val="accent2"/>
              </a:buClr>
              <a:buSzPct val="80000"/>
              <a:buFont typeface="Wingdings" pitchFamily="2" charset="2"/>
              <a:buChar char="l"/>
            </a:pPr>
            <a:r>
              <a:rPr lang="ru-RU" sz="1600">
                <a:latin typeface="Arial" charset="0"/>
              </a:rPr>
              <a:t>Geometrical Scale:  1:5</a:t>
            </a:r>
          </a:p>
          <a:p>
            <a:pPr marL="342900" indent="-342900">
              <a:spcBef>
                <a:spcPct val="20000"/>
              </a:spcBef>
              <a:buClr>
                <a:schemeClr val="accent2"/>
              </a:buClr>
              <a:buSzPct val="80000"/>
              <a:buFont typeface="Wingdings" pitchFamily="2" charset="2"/>
              <a:buChar char="l"/>
            </a:pPr>
            <a:r>
              <a:rPr lang="ru-RU" sz="1600">
                <a:latin typeface="Arial" charset="0"/>
              </a:rPr>
              <a:t>The inner diameter: ~700 mm </a:t>
            </a:r>
          </a:p>
          <a:p>
            <a:pPr marL="342900" indent="-342900">
              <a:spcBef>
                <a:spcPct val="20000"/>
              </a:spcBef>
              <a:buClr>
                <a:schemeClr val="accent2"/>
              </a:buClr>
              <a:buSzPct val="80000"/>
              <a:buFont typeface="Wingdings" pitchFamily="2" charset="2"/>
              <a:buChar char="l"/>
            </a:pPr>
            <a:r>
              <a:rPr lang="ru-RU" sz="1600">
                <a:latin typeface="Arial" charset="0"/>
              </a:rPr>
              <a:t>Wall thickness: </a:t>
            </a:r>
            <a:r>
              <a:rPr lang="en-US" sz="1600">
                <a:latin typeface="Arial" charset="0"/>
              </a:rPr>
              <a:t>20-</a:t>
            </a:r>
            <a:r>
              <a:rPr lang="ru-RU" sz="1600">
                <a:latin typeface="Arial" charset="0"/>
              </a:rPr>
              <a:t>30 mm</a:t>
            </a:r>
          </a:p>
        </p:txBody>
      </p:sp>
      <p:sp>
        <p:nvSpPr>
          <p:cNvPr id="58374" name="Text Box 6"/>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8375" name="Text Box 7"/>
          <p:cNvSpPr txBox="1">
            <a:spLocks noChangeArrowheads="1"/>
          </p:cNvSpPr>
          <p:nvPr/>
        </p:nvSpPr>
        <p:spPr bwMode="auto">
          <a:xfrm>
            <a:off x="83820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14</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Arial" charset="0"/>
              </a:rPr>
              <a:t>Experimental </a:t>
            </a:r>
            <a:r>
              <a:rPr kumimoji="0" lang="ru-RU" sz="1800">
                <a:solidFill>
                  <a:schemeClr val="hlink"/>
                </a:solidFill>
                <a:effectLst/>
                <a:latin typeface="Arial" charset="0"/>
              </a:rPr>
              <a:t>VVER-440  vessel scale model</a:t>
            </a:r>
            <a:r>
              <a:rPr kumimoji="0" lang="en-US" sz="1800">
                <a:solidFill>
                  <a:schemeClr val="hlink"/>
                </a:solidFill>
                <a:effectLst/>
                <a:latin typeface="Arial" charset="0"/>
              </a:rPr>
              <a:t> (2)</a:t>
            </a:r>
            <a:endParaRPr kumimoji="0" lang="ru-RU" sz="1800">
              <a:solidFill>
                <a:schemeClr val="hlink"/>
              </a:solidFill>
              <a:effectLst/>
              <a:latin typeface="Arial" charset="0"/>
            </a:endParaRPr>
          </a:p>
        </p:txBody>
      </p:sp>
      <p:sp>
        <p:nvSpPr>
          <p:cNvPr id="59396" name="Rectangle 4"/>
          <p:cNvSpPr>
            <a:spLocks noGrp="1" noChangeArrowheads="1"/>
          </p:cNvSpPr>
          <p:nvPr>
            <p:ph type="body" sz="half" idx="2"/>
          </p:nvPr>
        </p:nvSpPr>
        <p:spPr>
          <a:xfrm>
            <a:off x="533400" y="762000"/>
            <a:ext cx="8229600" cy="1981200"/>
          </a:xfrm>
        </p:spPr>
        <p:txBody>
          <a:bodyPr/>
          <a:lstStyle/>
          <a:p>
            <a:pPr marL="0" indent="0" algn="just">
              <a:spcBef>
                <a:spcPct val="0"/>
              </a:spcBef>
              <a:buFont typeface="Wingdings" pitchFamily="2" charset="2"/>
              <a:buNone/>
            </a:pPr>
            <a:r>
              <a:rPr lang="en-US" sz="1400" b="0">
                <a:cs typeface="Times New Roman" pitchFamily="18" charset="0"/>
              </a:rPr>
              <a:t>A construction of the vessel model, presented in fig. 3.1, was developed as a base variant.</a:t>
            </a:r>
          </a:p>
          <a:p>
            <a:pPr marL="0" indent="0" algn="just">
              <a:buFont typeface="Wingdings" pitchFamily="2" charset="2"/>
              <a:buNone/>
            </a:pPr>
            <a:r>
              <a:rPr lang="en-US" sz="1400" b="0">
                <a:cs typeface="Times New Roman" pitchFamily="18" charset="0"/>
              </a:rPr>
              <a:t>In connection with economic conditions which have developed in Russia in the autumn 2008 and in the winter 2009, manufacturing of the given model construction has been suspended. Works on continuation of this model construction manufacturing </a:t>
            </a:r>
            <a:r>
              <a:rPr lang="en-US" sz="1400" b="0">
                <a:solidFill>
                  <a:schemeClr val="hlink"/>
                </a:solidFill>
                <a:cs typeface="Times New Roman" pitchFamily="18" charset="0"/>
              </a:rPr>
              <a:t>can be begun not earlier than autumn of 2009, or can be shifted for later terms. </a:t>
            </a:r>
          </a:p>
          <a:p>
            <a:pPr marL="0" indent="0" algn="just">
              <a:buFont typeface="Wingdings" pitchFamily="2" charset="2"/>
              <a:buNone/>
            </a:pPr>
            <a:r>
              <a:rPr lang="en-US" sz="1400" b="0">
                <a:cs typeface="Times New Roman" pitchFamily="18" charset="0"/>
              </a:rPr>
              <a:t>This is due to the fact that fabrication of this model construction is carried out together with the other metal constructions intended for the real NPP power unit, and plans on their manufacturing have undergone essential changes owing to economic situation.</a:t>
            </a:r>
            <a:r>
              <a:rPr lang="ru-RU" sz="1400" b="0">
                <a:cs typeface="Times New Roman" pitchFamily="18" charset="0"/>
              </a:rPr>
              <a:t> </a:t>
            </a:r>
            <a:endParaRPr lang="en-US" sz="1400" b="0">
              <a:cs typeface="Times New Roman" pitchFamily="18" charset="0"/>
            </a:endParaRPr>
          </a:p>
        </p:txBody>
      </p:sp>
      <p:sp>
        <p:nvSpPr>
          <p:cNvPr id="59398" name="Text Box 6"/>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9401" name="Rectangle 9"/>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9400" name="Picture 8" descr="Var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90800"/>
            <a:ext cx="2303463" cy="3959225"/>
          </a:xfrm>
          <a:prstGeom prst="rect">
            <a:avLst/>
          </a:prstGeom>
          <a:noFill/>
          <a:extLst>
            <a:ext uri="{909E8E84-426E-40DD-AFC4-6F175D3DCCD1}">
              <a14:hiddenFill xmlns:a14="http://schemas.microsoft.com/office/drawing/2010/main">
                <a:solidFill>
                  <a:srgbClr val="FFFFFF"/>
                </a:solidFill>
              </a14:hiddenFill>
            </a:ext>
          </a:extLst>
        </p:spPr>
      </p:pic>
      <p:sp>
        <p:nvSpPr>
          <p:cNvPr id="59403" name="Rectangle 11"/>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9402" name="Picture 10" descr="Vessel1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2828925" cy="3152775"/>
          </a:xfrm>
          <a:prstGeom prst="rect">
            <a:avLst/>
          </a:prstGeom>
          <a:noFill/>
          <a:extLst>
            <a:ext uri="{909E8E84-426E-40DD-AFC4-6F175D3DCCD1}">
              <a14:hiddenFill xmlns:a14="http://schemas.microsoft.com/office/drawing/2010/main">
                <a:solidFill>
                  <a:srgbClr val="FFFFFF"/>
                </a:solidFill>
              </a14:hiddenFill>
            </a:ext>
          </a:extLst>
        </p:spPr>
      </p:pic>
      <p:sp>
        <p:nvSpPr>
          <p:cNvPr id="59404" name="Text Box 12"/>
          <p:cNvSpPr txBox="1">
            <a:spLocks noChangeArrowheads="1"/>
          </p:cNvSpPr>
          <p:nvPr/>
        </p:nvSpPr>
        <p:spPr bwMode="auto">
          <a:xfrm>
            <a:off x="1219200" y="5791200"/>
            <a:ext cx="5341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3.1-Variant No. 1 of the VVER vessel model construction</a:t>
            </a:r>
            <a:r>
              <a:rPr lang="en-US" sz="1600" b="1">
                <a:latin typeface="Arial" charset="0"/>
                <a:cs typeface="Times New Roman" pitchFamily="18" charset="0"/>
              </a:rPr>
              <a:t> </a:t>
            </a:r>
            <a:endParaRPr lang="ru-RU" sz="1600" b="1">
              <a:latin typeface="Arial" charset="0"/>
              <a:cs typeface="Times New Roman" pitchFamily="18" charset="0"/>
            </a:endParaRPr>
          </a:p>
        </p:txBody>
      </p:sp>
      <p:sp>
        <p:nvSpPr>
          <p:cNvPr id="59405" name="Text Box 13"/>
          <p:cNvSpPr txBox="1">
            <a:spLocks noChangeArrowheads="1"/>
          </p:cNvSpPr>
          <p:nvPr/>
        </p:nvSpPr>
        <p:spPr bwMode="auto">
          <a:xfrm>
            <a:off x="8458200" y="6096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15</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Arial" charset="0"/>
              </a:rPr>
              <a:t>Experimental </a:t>
            </a:r>
            <a:r>
              <a:rPr kumimoji="0" lang="ru-RU" sz="1800">
                <a:solidFill>
                  <a:schemeClr val="hlink"/>
                </a:solidFill>
                <a:effectLst/>
                <a:latin typeface="Arial" charset="0"/>
              </a:rPr>
              <a:t>VVER-440  vessel scale model</a:t>
            </a:r>
            <a:r>
              <a:rPr kumimoji="0" lang="en-US" sz="1800">
                <a:solidFill>
                  <a:schemeClr val="hlink"/>
                </a:solidFill>
                <a:effectLst/>
                <a:latin typeface="Arial" charset="0"/>
              </a:rPr>
              <a:t> (3)</a:t>
            </a:r>
            <a:endParaRPr kumimoji="0" lang="ru-RU" sz="1800">
              <a:solidFill>
                <a:schemeClr val="hlink"/>
              </a:solidFill>
              <a:effectLst/>
              <a:latin typeface="Arial" charset="0"/>
            </a:endParaRPr>
          </a:p>
        </p:txBody>
      </p:sp>
      <p:sp>
        <p:nvSpPr>
          <p:cNvPr id="74755" name="Rectangle 3"/>
          <p:cNvSpPr>
            <a:spLocks noGrp="1" noChangeArrowheads="1"/>
          </p:cNvSpPr>
          <p:nvPr>
            <p:ph type="body" sz="half" idx="2"/>
          </p:nvPr>
        </p:nvSpPr>
        <p:spPr>
          <a:xfrm>
            <a:off x="381000" y="685800"/>
            <a:ext cx="4953000" cy="4724400"/>
          </a:xfrm>
        </p:spPr>
        <p:txBody>
          <a:bodyPr/>
          <a:lstStyle/>
          <a:p>
            <a:pPr marL="0" indent="0" algn="just">
              <a:lnSpc>
                <a:spcPct val="90000"/>
              </a:lnSpc>
              <a:buFont typeface="Wingdings" pitchFamily="2" charset="2"/>
              <a:buNone/>
            </a:pPr>
            <a:r>
              <a:rPr lang="en-US" sz="1600" b="0">
                <a:cs typeface="Times New Roman" pitchFamily="18" charset="0"/>
              </a:rPr>
              <a:t>Therefore, possibility of manufacturing of the vessel model of more simplified design (fig. 3.2), than the “base” variant considered above is under consideration now. </a:t>
            </a:r>
          </a:p>
          <a:p>
            <a:pPr marL="0" indent="0" algn="just">
              <a:lnSpc>
                <a:spcPct val="90000"/>
              </a:lnSpc>
              <a:buFont typeface="Wingdings" pitchFamily="2" charset="2"/>
              <a:buNone/>
            </a:pPr>
            <a:endParaRPr lang="en-US" sz="1600" b="0">
              <a:cs typeface="Times New Roman" pitchFamily="18" charset="0"/>
            </a:endParaRPr>
          </a:p>
          <a:p>
            <a:pPr marL="0" indent="0" algn="just">
              <a:lnSpc>
                <a:spcPct val="90000"/>
              </a:lnSpc>
              <a:buFont typeface="Wingdings" pitchFamily="2" charset="2"/>
              <a:buNone/>
            </a:pPr>
            <a:r>
              <a:rPr lang="en-US" sz="1600" b="0">
                <a:cs typeface="Times New Roman" pitchFamily="18" charset="0"/>
              </a:rPr>
              <a:t>Unlike a basic construction (fig. 3.1) in these construction the VVER vessel steel is used only for those components of the construction (cylindrical course, the bottom) which will be investigated during tests. Less critical components of the construction (flange) are supposed to be made of a cheaper steel 22K. Besides, the vertical sizes of the model variants No. 2 are much less than corresponding sizes of construction No. 1, that also reduces total weight of the VVER vessel steel in the model construction. Use of this type of constructions will allow to reduce cost of the vessel models manufacturing more than by 40 % in comparison with a basic construction (fig. 3.1).</a:t>
            </a:r>
            <a:r>
              <a:rPr lang="ru-RU" sz="1600" b="0">
                <a:cs typeface="Times New Roman" pitchFamily="18" charset="0"/>
              </a:rPr>
              <a:t> </a:t>
            </a:r>
            <a:endParaRPr lang="en-US" sz="1600" b="0">
              <a:cs typeface="Times New Roman" pitchFamily="18" charset="0"/>
            </a:endParaRPr>
          </a:p>
        </p:txBody>
      </p:sp>
      <p:sp>
        <p:nvSpPr>
          <p:cNvPr id="74756"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74757" name="Rectangle 5"/>
          <p:cNvSpPr>
            <a:spLocks noChangeArrowheads="1"/>
          </p:cNvSpPr>
          <p:nvPr/>
        </p:nvSpPr>
        <p:spPr bwMode="auto">
          <a:xfrm>
            <a:off x="306705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4758" name="Picture 6" descr="VVR44_V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3009900" cy="3848100"/>
          </a:xfrm>
          <a:prstGeom prst="rect">
            <a:avLst/>
          </a:prstGeom>
          <a:noFill/>
          <a:extLst>
            <a:ext uri="{909E8E84-426E-40DD-AFC4-6F175D3DCCD1}">
              <a14:hiddenFill xmlns:a14="http://schemas.microsoft.com/office/drawing/2010/main">
                <a:solidFill>
                  <a:srgbClr val="FFFFFF"/>
                </a:solidFill>
              </a14:hiddenFill>
            </a:ext>
          </a:extLst>
        </p:spPr>
      </p:pic>
      <p:sp>
        <p:nvSpPr>
          <p:cNvPr id="74759" name="Text Box 7"/>
          <p:cNvSpPr txBox="1">
            <a:spLocks noChangeArrowheads="1"/>
          </p:cNvSpPr>
          <p:nvPr/>
        </p:nvSpPr>
        <p:spPr bwMode="auto">
          <a:xfrm>
            <a:off x="3429000" y="5638800"/>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3.2-</a:t>
            </a:r>
            <a:r>
              <a:rPr lang="ru-RU" sz="1400" b="1">
                <a:latin typeface="Arial" charset="0"/>
                <a:cs typeface="Times New Roman" pitchFamily="18" charset="0"/>
              </a:rPr>
              <a:t>Variant </a:t>
            </a:r>
            <a:r>
              <a:rPr lang="en-US" sz="1400" b="1">
                <a:latin typeface="Arial" charset="0"/>
                <a:cs typeface="Times New Roman" pitchFamily="18" charset="0"/>
              </a:rPr>
              <a:t>No. </a:t>
            </a:r>
            <a:r>
              <a:rPr lang="ru-RU" sz="1400" b="1">
                <a:latin typeface="Arial" charset="0"/>
                <a:cs typeface="Times New Roman" pitchFamily="18" charset="0"/>
              </a:rPr>
              <a:t>2 of the VVER vessel model construction </a:t>
            </a:r>
          </a:p>
        </p:txBody>
      </p:sp>
      <p:sp>
        <p:nvSpPr>
          <p:cNvPr id="74760" name="Rectangle 8"/>
          <p:cNvSpPr>
            <a:spLocks noChangeArrowheads="1"/>
          </p:cNvSpPr>
          <p:nvPr/>
        </p:nvSpPr>
        <p:spPr bwMode="auto">
          <a:xfrm>
            <a:off x="2062163"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4761" name="Text Box 9"/>
          <p:cNvSpPr txBox="1">
            <a:spLocks noChangeArrowheads="1"/>
          </p:cNvSpPr>
          <p:nvPr/>
        </p:nvSpPr>
        <p:spPr bwMode="auto">
          <a:xfrm>
            <a:off x="85947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16</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52400"/>
            <a:ext cx="7772400" cy="533400"/>
          </a:xfrm>
        </p:spPr>
        <p:txBody>
          <a:bodyPr/>
          <a:lstStyle/>
          <a:p>
            <a:r>
              <a:rPr kumimoji="0" lang="en-US" sz="1800">
                <a:solidFill>
                  <a:schemeClr val="hlink"/>
                </a:solidFill>
                <a:effectLst/>
                <a:latin typeface="Arial" charset="0"/>
                <a:cs typeface="Arial" charset="0"/>
              </a:rPr>
              <a:t>Experimental </a:t>
            </a:r>
            <a:r>
              <a:rPr kumimoji="0" lang="ru-RU" sz="1800">
                <a:solidFill>
                  <a:schemeClr val="hlink"/>
                </a:solidFill>
                <a:effectLst/>
                <a:latin typeface="Arial" charset="0"/>
              </a:rPr>
              <a:t>VVER-440  vessel scale model</a:t>
            </a:r>
            <a:r>
              <a:rPr kumimoji="0" lang="en-US" sz="1800">
                <a:solidFill>
                  <a:schemeClr val="hlink"/>
                </a:solidFill>
                <a:effectLst/>
                <a:latin typeface="Arial" charset="0"/>
              </a:rPr>
              <a:t> (4)</a:t>
            </a:r>
            <a:endParaRPr kumimoji="0" lang="ru-RU" sz="1800">
              <a:solidFill>
                <a:schemeClr val="hlink"/>
              </a:solidFill>
              <a:effectLst/>
              <a:latin typeface="Arial" charset="0"/>
            </a:endParaRPr>
          </a:p>
        </p:txBody>
      </p:sp>
      <p:sp>
        <p:nvSpPr>
          <p:cNvPr id="75779" name="Rectangle 3"/>
          <p:cNvSpPr>
            <a:spLocks noGrp="1" noChangeArrowheads="1"/>
          </p:cNvSpPr>
          <p:nvPr>
            <p:ph type="body" sz="half" idx="2"/>
          </p:nvPr>
        </p:nvSpPr>
        <p:spPr>
          <a:xfrm>
            <a:off x="381000" y="685800"/>
            <a:ext cx="4648200" cy="4724400"/>
          </a:xfrm>
        </p:spPr>
        <p:txBody>
          <a:bodyPr/>
          <a:lstStyle/>
          <a:p>
            <a:pPr marL="0" indent="0" algn="just" defTabSz="673100">
              <a:lnSpc>
                <a:spcPct val="90000"/>
              </a:lnSpc>
              <a:buFont typeface="Wingdings" pitchFamily="2" charset="2"/>
              <a:buNone/>
            </a:pPr>
            <a:r>
              <a:rPr lang="en-US" sz="1600" b="0">
                <a:cs typeface="Times New Roman" pitchFamily="18" charset="0"/>
              </a:rPr>
              <a:t>Such construction of the model can be used for tests in case when the area of the most intensive heating is on a cylindrical part of the model (fig. 3.3).</a:t>
            </a:r>
          </a:p>
          <a:p>
            <a:pPr marL="0" indent="0" algn="just" defTabSz="673100">
              <a:lnSpc>
                <a:spcPct val="90000"/>
              </a:lnSpc>
              <a:buFont typeface="Wingdings" pitchFamily="2" charset="2"/>
              <a:buNone/>
            </a:pPr>
            <a:r>
              <a:rPr lang="en-US" sz="1600" b="0">
                <a:cs typeface="Times New Roman" pitchFamily="18" charset="0"/>
              </a:rPr>
              <a:t>At the present moment there are no yet sufficient means for start in manufacture of this model construction and intensive negotiations with a number of the Russian organizations on search of necessary financial assets are carried on. The model estimated cost in the given execution is about</a:t>
            </a:r>
            <a:r>
              <a:rPr lang="en-US" sz="1600" b="0">
                <a:solidFill>
                  <a:srgbClr val="FF0000"/>
                </a:solidFill>
                <a:cs typeface="Times New Roman" pitchFamily="18" charset="0"/>
              </a:rPr>
              <a:t> 80 000 Euro. </a:t>
            </a:r>
            <a:endParaRPr lang="en-US" sz="1600" b="0">
              <a:cs typeface="Times New Roman" pitchFamily="18" charset="0"/>
            </a:endParaRPr>
          </a:p>
          <a:p>
            <a:pPr marL="0" indent="0" algn="just" defTabSz="673100">
              <a:lnSpc>
                <a:spcPct val="90000"/>
              </a:lnSpc>
              <a:buFont typeface="Wingdings" pitchFamily="2" charset="2"/>
              <a:buNone/>
            </a:pPr>
            <a:endParaRPr lang="en-US" sz="1600" b="0">
              <a:solidFill>
                <a:srgbClr val="FF0000"/>
              </a:solidFill>
              <a:cs typeface="Times New Roman" pitchFamily="18" charset="0"/>
            </a:endParaRPr>
          </a:p>
          <a:p>
            <a:pPr marL="0" indent="0" algn="just" defTabSz="673100">
              <a:lnSpc>
                <a:spcPct val="90000"/>
              </a:lnSpc>
              <a:buFont typeface="Wingdings" pitchFamily="2" charset="2"/>
              <a:buNone/>
            </a:pPr>
            <a:r>
              <a:rPr lang="en-US" sz="1600" b="0">
                <a:cs typeface="Times New Roman" pitchFamily="18" charset="0"/>
              </a:rPr>
              <a:t>In the presence of sufficient financial assets time of manufacturing of the given construction is about 6 months.</a:t>
            </a:r>
            <a:r>
              <a:rPr lang="ru-RU" sz="1600" b="0">
                <a:cs typeface="Times New Roman" pitchFamily="18" charset="0"/>
              </a:rPr>
              <a:t> </a:t>
            </a:r>
            <a:endParaRPr lang="en-US" sz="1600" b="0">
              <a:cs typeface="Times New Roman" pitchFamily="18" charset="0"/>
            </a:endParaRPr>
          </a:p>
          <a:p>
            <a:pPr marL="0" indent="0" algn="just" defTabSz="673100">
              <a:lnSpc>
                <a:spcPct val="90000"/>
              </a:lnSpc>
              <a:buFont typeface="Wingdings" pitchFamily="2" charset="2"/>
              <a:buNone/>
            </a:pPr>
            <a:endParaRPr lang="en-US" sz="1600" b="0">
              <a:cs typeface="Times New Roman" pitchFamily="18" charset="0"/>
            </a:endParaRPr>
          </a:p>
          <a:p>
            <a:pPr marL="0" indent="0" algn="just" defTabSz="673100">
              <a:lnSpc>
                <a:spcPct val="90000"/>
              </a:lnSpc>
              <a:buFont typeface="Wingdings" pitchFamily="2" charset="2"/>
              <a:buNone/>
            </a:pPr>
            <a:r>
              <a:rPr lang="en-US" sz="1600" b="0">
                <a:cs typeface="Times New Roman" pitchFamily="18" charset="0"/>
              </a:rPr>
              <a:t>Planned date of the models manufacturing completion (according to the Working schedule): 7th quarter (the end of May, 2009). Therefore, in the given direction of work the time delay</a:t>
            </a:r>
            <a:r>
              <a:rPr lang="en-US" sz="1600" b="0">
                <a:solidFill>
                  <a:srgbClr val="FF0000"/>
                </a:solidFill>
                <a:cs typeface="Times New Roman" pitchFamily="18" charset="0"/>
              </a:rPr>
              <a:t> at least for 3 months is expected.</a:t>
            </a:r>
            <a:r>
              <a:rPr lang="ru-RU" sz="1600" b="0">
                <a:cs typeface="Times New Roman" pitchFamily="18" charset="0"/>
              </a:rPr>
              <a:t> </a:t>
            </a:r>
            <a:endParaRPr lang="en-US" sz="1600" b="0">
              <a:cs typeface="Times New Roman" pitchFamily="18" charset="0"/>
            </a:endParaRPr>
          </a:p>
        </p:txBody>
      </p:sp>
      <p:sp>
        <p:nvSpPr>
          <p:cNvPr id="75780"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75781" name="Rectangle 5"/>
          <p:cNvSpPr>
            <a:spLocks noChangeArrowheads="1"/>
          </p:cNvSpPr>
          <p:nvPr/>
        </p:nvSpPr>
        <p:spPr bwMode="auto">
          <a:xfrm>
            <a:off x="306705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5782" name="Text Box 6"/>
          <p:cNvSpPr txBox="1">
            <a:spLocks noChangeArrowheads="1"/>
          </p:cNvSpPr>
          <p:nvPr/>
        </p:nvSpPr>
        <p:spPr bwMode="auto">
          <a:xfrm>
            <a:off x="5715000" y="4343400"/>
            <a:ext cx="3095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3.3– Scheme of heating of the </a:t>
            </a:r>
          </a:p>
          <a:p>
            <a:r>
              <a:rPr lang="en-US" sz="1400" b="1">
                <a:latin typeface="Arial" charset="0"/>
                <a:cs typeface="Times New Roman" pitchFamily="18" charset="0"/>
              </a:rPr>
              <a:t>vessel model cylindrical part </a:t>
            </a:r>
            <a:endParaRPr lang="ru-RU" sz="1400" b="1">
              <a:latin typeface="Arial" charset="0"/>
              <a:cs typeface="Times New Roman" pitchFamily="18" charset="0"/>
            </a:endParaRPr>
          </a:p>
        </p:txBody>
      </p:sp>
      <p:sp>
        <p:nvSpPr>
          <p:cNvPr id="75783" name="Rectangle 7"/>
          <p:cNvSpPr>
            <a:spLocks noChangeArrowheads="1"/>
          </p:cNvSpPr>
          <p:nvPr/>
        </p:nvSpPr>
        <p:spPr bwMode="auto">
          <a:xfrm>
            <a:off x="2062163"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5784" name="Rectangle 8"/>
          <p:cNvSpPr>
            <a:spLocks noChangeArrowheads="1"/>
          </p:cNvSpPr>
          <p:nvPr/>
        </p:nvSpPr>
        <p:spPr bwMode="auto">
          <a:xfrm>
            <a:off x="2062163"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5785" name="Picture 9" descr="VVr_Mdl3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100" y="609600"/>
            <a:ext cx="4152900" cy="3270250"/>
          </a:xfrm>
          <a:prstGeom prst="rect">
            <a:avLst/>
          </a:prstGeom>
          <a:noFill/>
          <a:extLst>
            <a:ext uri="{909E8E84-426E-40DD-AFC4-6F175D3DCCD1}">
              <a14:hiddenFill xmlns:a14="http://schemas.microsoft.com/office/drawing/2010/main">
                <a:solidFill>
                  <a:srgbClr val="FFFFFF"/>
                </a:solidFill>
              </a14:hiddenFill>
            </a:ext>
          </a:extLst>
        </p:spPr>
      </p:pic>
      <p:sp>
        <p:nvSpPr>
          <p:cNvPr id="75786" name="Text Box 10"/>
          <p:cNvSpPr txBox="1">
            <a:spLocks noChangeArrowheads="1"/>
          </p:cNvSpPr>
          <p:nvPr/>
        </p:nvSpPr>
        <p:spPr bwMode="auto">
          <a:xfrm>
            <a:off x="83820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17</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Automated scientific data acquisition and control system (DAS) of IVRSA-VVER test facility (1)</a:t>
            </a:r>
            <a:endParaRPr kumimoji="0" lang="ru-RU" sz="1800">
              <a:solidFill>
                <a:schemeClr val="hlink"/>
              </a:solidFill>
              <a:effectLst/>
              <a:latin typeface="Arial" charset="0"/>
            </a:endParaRPr>
          </a:p>
        </p:txBody>
      </p:sp>
      <p:sp>
        <p:nvSpPr>
          <p:cNvPr id="76803" name="Rectangle 3"/>
          <p:cNvSpPr>
            <a:spLocks noGrp="1" noChangeArrowheads="1"/>
          </p:cNvSpPr>
          <p:nvPr>
            <p:ph type="body" sz="half" idx="2"/>
          </p:nvPr>
        </p:nvSpPr>
        <p:spPr>
          <a:xfrm>
            <a:off x="4038600" y="838200"/>
            <a:ext cx="4953000" cy="5257800"/>
          </a:xfrm>
        </p:spPr>
        <p:txBody>
          <a:bodyPr/>
          <a:lstStyle/>
          <a:p>
            <a:pPr marL="457200" indent="-457200" algn="just">
              <a:lnSpc>
                <a:spcPct val="90000"/>
              </a:lnSpc>
              <a:spcBef>
                <a:spcPct val="0"/>
              </a:spcBef>
              <a:buFont typeface="Wingdings" pitchFamily="2" charset="2"/>
              <a:buNone/>
            </a:pPr>
            <a:r>
              <a:rPr lang="en-US" sz="1400">
                <a:cs typeface="Arial" charset="0"/>
              </a:rPr>
              <a:t>The following parameters shall be registered in the course of tests in the continuous mode:</a:t>
            </a:r>
            <a:endParaRPr lang="en-US" sz="1400">
              <a:cs typeface="Times New Roman" pitchFamily="18" charset="0"/>
            </a:endParaRPr>
          </a:p>
          <a:p>
            <a:pPr marL="457200" indent="-457200" algn="just">
              <a:lnSpc>
                <a:spcPct val="90000"/>
              </a:lnSpc>
              <a:spcBef>
                <a:spcPct val="0"/>
              </a:spcBef>
              <a:buFont typeface="Wingdings" pitchFamily="2" charset="2"/>
              <a:buNone/>
            </a:pPr>
            <a:endParaRPr lang="en-US" sz="1400">
              <a:cs typeface="Arial" charset="0"/>
            </a:endParaRPr>
          </a:p>
          <a:p>
            <a:pPr marL="457200" indent="-457200" algn="just">
              <a:lnSpc>
                <a:spcPct val="90000"/>
              </a:lnSpc>
              <a:spcBef>
                <a:spcPct val="0"/>
              </a:spcBef>
              <a:buFont typeface="Wingdings" pitchFamily="2" charset="2"/>
              <a:buNone/>
            </a:pPr>
            <a:r>
              <a:rPr lang="en-US" sz="1400">
                <a:cs typeface="Arial" charset="0"/>
              </a:rPr>
              <a:t>a) temperature of the vessel outer surface </a:t>
            </a:r>
          </a:p>
          <a:p>
            <a:pPr marL="457200" indent="-457200" algn="just">
              <a:lnSpc>
                <a:spcPct val="90000"/>
              </a:lnSpc>
              <a:spcBef>
                <a:spcPct val="0"/>
              </a:spcBef>
              <a:buFont typeface="Wingdings" pitchFamily="2" charset="2"/>
              <a:buNone/>
            </a:pPr>
            <a:r>
              <a:rPr lang="en-US" sz="1400">
                <a:cs typeface="Arial" charset="0"/>
              </a:rPr>
              <a:t>(20-1500</a:t>
            </a:r>
            <a:r>
              <a:rPr lang="en-US" sz="1400" baseline="30000">
                <a:cs typeface="Arial" charset="0"/>
              </a:rPr>
              <a:t>o</a:t>
            </a:r>
            <a:r>
              <a:rPr lang="en-US" sz="1400">
                <a:cs typeface="Arial" charset="0"/>
              </a:rPr>
              <a:t> </a:t>
            </a:r>
            <a:r>
              <a:rPr lang="ru-RU" sz="1400">
                <a:cs typeface="Arial" charset="0"/>
              </a:rPr>
              <a:t>С</a:t>
            </a:r>
            <a:r>
              <a:rPr lang="en-US" sz="1400">
                <a:cs typeface="Arial" charset="0"/>
              </a:rPr>
              <a:t>):</a:t>
            </a:r>
            <a:r>
              <a:rPr lang="en-US" sz="1400" b="0">
                <a:cs typeface="Arial" charset="0"/>
              </a:rPr>
              <a:t> 	- number of channels: up to 120;</a:t>
            </a:r>
            <a:endParaRPr lang="ru-RU" sz="1400" b="0">
              <a:cs typeface="Times New Roman" pitchFamily="18" charset="0"/>
            </a:endParaRPr>
          </a:p>
          <a:p>
            <a:pPr marL="457200" indent="-457200" algn="just">
              <a:lnSpc>
                <a:spcPct val="90000"/>
              </a:lnSpc>
              <a:spcBef>
                <a:spcPct val="0"/>
              </a:spcBef>
              <a:buFont typeface="Wingdings" pitchFamily="2" charset="2"/>
              <a:buNone/>
            </a:pPr>
            <a:endParaRPr lang="en-US" sz="1400" b="0">
              <a:cs typeface="Arial" charset="0"/>
            </a:endParaRPr>
          </a:p>
          <a:p>
            <a:pPr marL="457200" indent="-457200" algn="just">
              <a:lnSpc>
                <a:spcPct val="90000"/>
              </a:lnSpc>
              <a:spcBef>
                <a:spcPct val="0"/>
              </a:spcBef>
              <a:buFont typeface="Wingdings" pitchFamily="2" charset="2"/>
              <a:buNone/>
            </a:pPr>
            <a:r>
              <a:rPr lang="en-US" sz="1400">
                <a:cs typeface="Arial" charset="0"/>
              </a:rPr>
              <a:t>b) temperature of the vessel inner surface </a:t>
            </a:r>
          </a:p>
          <a:p>
            <a:pPr marL="457200" indent="-457200" algn="just">
              <a:lnSpc>
                <a:spcPct val="90000"/>
              </a:lnSpc>
              <a:spcBef>
                <a:spcPct val="0"/>
              </a:spcBef>
              <a:buFont typeface="Wingdings" pitchFamily="2" charset="2"/>
              <a:buNone/>
            </a:pPr>
            <a:r>
              <a:rPr lang="en-US" sz="1400">
                <a:cs typeface="Arial" charset="0"/>
              </a:rPr>
              <a:t>(20-1800</a:t>
            </a:r>
            <a:r>
              <a:rPr lang="en-US" sz="1400" baseline="30000">
                <a:cs typeface="Arial" charset="0"/>
              </a:rPr>
              <a:t>o</a:t>
            </a:r>
            <a:r>
              <a:rPr lang="en-US" sz="1400">
                <a:cs typeface="Arial" charset="0"/>
              </a:rPr>
              <a:t> </a:t>
            </a:r>
            <a:r>
              <a:rPr lang="ru-RU" sz="1400">
                <a:cs typeface="Arial" charset="0"/>
              </a:rPr>
              <a:t>С</a:t>
            </a:r>
            <a:r>
              <a:rPr lang="en-US" sz="1400">
                <a:cs typeface="Arial" charset="0"/>
              </a:rPr>
              <a:t>):</a:t>
            </a:r>
            <a:r>
              <a:rPr lang="en-US" sz="1400" b="0">
                <a:cs typeface="Arial" charset="0"/>
              </a:rPr>
              <a:t> 	- number of channels: up to 50;</a:t>
            </a:r>
            <a:endParaRPr lang="ru-RU" sz="1400" b="0">
              <a:cs typeface="Times New Roman" pitchFamily="18" charset="0"/>
            </a:endParaRPr>
          </a:p>
          <a:p>
            <a:pPr marL="457200" indent="-457200" algn="just">
              <a:lnSpc>
                <a:spcPct val="90000"/>
              </a:lnSpc>
              <a:spcBef>
                <a:spcPct val="0"/>
              </a:spcBef>
              <a:buFont typeface="Wingdings" pitchFamily="2" charset="2"/>
              <a:buNone/>
            </a:pPr>
            <a:endParaRPr lang="en-US" sz="1400" b="0">
              <a:cs typeface="Arial" charset="0"/>
            </a:endParaRPr>
          </a:p>
          <a:p>
            <a:pPr marL="457200" indent="-457200" algn="just">
              <a:lnSpc>
                <a:spcPct val="90000"/>
              </a:lnSpc>
              <a:spcBef>
                <a:spcPct val="0"/>
              </a:spcBef>
              <a:buFont typeface="Wingdings" pitchFamily="2" charset="2"/>
              <a:buNone/>
            </a:pPr>
            <a:r>
              <a:rPr lang="en-US" sz="1400">
                <a:cs typeface="Arial" charset="0"/>
              </a:rPr>
              <a:t>c) displacements of the model outer surface </a:t>
            </a:r>
          </a:p>
          <a:p>
            <a:pPr marL="457200" indent="-457200" algn="just">
              <a:lnSpc>
                <a:spcPct val="90000"/>
              </a:lnSpc>
              <a:spcBef>
                <a:spcPct val="0"/>
              </a:spcBef>
              <a:buFont typeface="Wingdings" pitchFamily="2" charset="2"/>
              <a:buNone/>
            </a:pPr>
            <a:r>
              <a:rPr lang="en-US" sz="1400">
                <a:cs typeface="Arial" charset="0"/>
              </a:rPr>
              <a:t>(1-120 mm):</a:t>
            </a:r>
            <a:r>
              <a:rPr lang="en-US" sz="1400" b="0">
                <a:cs typeface="Arial" charset="0"/>
              </a:rPr>
              <a:t>	- number of channels: up to 60;</a:t>
            </a:r>
            <a:endParaRPr lang="ru-RU" sz="1400" b="0">
              <a:cs typeface="Times New Roman" pitchFamily="18" charset="0"/>
            </a:endParaRPr>
          </a:p>
          <a:p>
            <a:pPr marL="457200" indent="-457200" algn="just">
              <a:lnSpc>
                <a:spcPct val="90000"/>
              </a:lnSpc>
              <a:spcBef>
                <a:spcPct val="0"/>
              </a:spcBef>
              <a:buFont typeface="Wingdings" pitchFamily="2" charset="2"/>
              <a:buNone/>
            </a:pPr>
            <a:endParaRPr lang="en-US" sz="1400" b="0">
              <a:solidFill>
                <a:srgbClr val="000000"/>
              </a:solidFill>
              <a:cs typeface="Arial" charset="0"/>
            </a:endParaRPr>
          </a:p>
          <a:p>
            <a:pPr marL="457200" indent="-457200" algn="just">
              <a:lnSpc>
                <a:spcPct val="90000"/>
              </a:lnSpc>
              <a:spcBef>
                <a:spcPct val="0"/>
              </a:spcBef>
              <a:buFont typeface="Wingdings" pitchFamily="2" charset="2"/>
              <a:buNone/>
            </a:pPr>
            <a:r>
              <a:rPr lang="en-US" sz="1400">
                <a:solidFill>
                  <a:srgbClr val="000000"/>
                </a:solidFill>
                <a:cs typeface="Arial" charset="0"/>
              </a:rPr>
              <a:t>d) overpressure value in the model and auxiliary systems (0.1-8 MPa):</a:t>
            </a:r>
            <a:r>
              <a:rPr lang="en-US" sz="1400" b="0">
                <a:solidFill>
                  <a:srgbClr val="000000"/>
                </a:solidFill>
                <a:cs typeface="Arial" charset="0"/>
              </a:rPr>
              <a:t> </a:t>
            </a:r>
            <a:r>
              <a:rPr lang="en-US" sz="1400" b="0">
                <a:cs typeface="Arial" charset="0"/>
              </a:rPr>
              <a:t>	- number of channels: 2;</a:t>
            </a:r>
            <a:endParaRPr lang="ru-RU" sz="1400" b="0">
              <a:cs typeface="Times New Roman" pitchFamily="18" charset="0"/>
            </a:endParaRPr>
          </a:p>
          <a:p>
            <a:pPr marL="457200" indent="-457200" algn="just">
              <a:lnSpc>
                <a:spcPct val="90000"/>
              </a:lnSpc>
              <a:spcBef>
                <a:spcPct val="0"/>
              </a:spcBef>
              <a:buFont typeface="Wingdings" pitchFamily="2" charset="2"/>
              <a:buNone/>
            </a:pPr>
            <a:endParaRPr lang="en-US" sz="1400" b="0">
              <a:cs typeface="Arial" charset="0"/>
            </a:endParaRPr>
          </a:p>
          <a:p>
            <a:pPr marL="457200" indent="-457200" algn="just">
              <a:lnSpc>
                <a:spcPct val="90000"/>
              </a:lnSpc>
              <a:spcBef>
                <a:spcPct val="0"/>
              </a:spcBef>
              <a:buFont typeface="Wingdings" pitchFamily="2" charset="2"/>
              <a:buNone/>
            </a:pPr>
            <a:r>
              <a:rPr lang="en-US" sz="1400">
                <a:cs typeface="Arial" charset="0"/>
              </a:rPr>
              <a:t>e) parameters of auxiliary systems status (electric, gas, water systems):</a:t>
            </a:r>
            <a:r>
              <a:rPr lang="en-US" sz="1400" b="0">
                <a:cs typeface="Arial" charset="0"/>
              </a:rPr>
              <a:t>	- number of channels: up to 6;</a:t>
            </a:r>
            <a:endParaRPr lang="ru-RU" sz="1400" b="0">
              <a:cs typeface="Times New Roman" pitchFamily="18" charset="0"/>
            </a:endParaRPr>
          </a:p>
          <a:p>
            <a:pPr marL="457200" indent="-457200" algn="just">
              <a:lnSpc>
                <a:spcPct val="90000"/>
              </a:lnSpc>
              <a:spcBef>
                <a:spcPct val="0"/>
              </a:spcBef>
              <a:buFont typeface="Wingdings" pitchFamily="2" charset="2"/>
              <a:buNone/>
            </a:pPr>
            <a:r>
              <a:rPr lang="en-US" sz="1400" b="0">
                <a:cs typeface="Arial" charset="0"/>
              </a:rPr>
              <a:t> </a:t>
            </a:r>
            <a:endParaRPr lang="ru-RU" sz="1400" b="0">
              <a:cs typeface="Times New Roman" pitchFamily="18" charset="0"/>
            </a:endParaRPr>
          </a:p>
          <a:p>
            <a:pPr marL="457200" indent="-457200">
              <a:lnSpc>
                <a:spcPct val="90000"/>
              </a:lnSpc>
              <a:spcBef>
                <a:spcPct val="0"/>
              </a:spcBef>
              <a:buFont typeface="Wingdings" pitchFamily="2" charset="2"/>
              <a:buNone/>
            </a:pPr>
            <a:r>
              <a:rPr lang="en-US" sz="1400" b="0">
                <a:cs typeface="Times New Roman" pitchFamily="18" charset="0"/>
              </a:rPr>
              <a:t>Accuracy of measuring channels is better than 0,2%.</a:t>
            </a:r>
            <a:r>
              <a:rPr lang="ru-RU" sz="1400" b="0">
                <a:cs typeface="Times New Roman" pitchFamily="18" charset="0"/>
              </a:rPr>
              <a:t> </a:t>
            </a:r>
            <a:endParaRPr lang="en-US" sz="1400" b="0">
              <a:cs typeface="Times New Roman" pitchFamily="18" charset="0"/>
            </a:endParaRPr>
          </a:p>
          <a:p>
            <a:pPr marL="457200" indent="-457200">
              <a:lnSpc>
                <a:spcPct val="90000"/>
              </a:lnSpc>
              <a:spcBef>
                <a:spcPct val="0"/>
              </a:spcBef>
              <a:buFont typeface="Wingdings" pitchFamily="2" charset="2"/>
              <a:buNone/>
            </a:pPr>
            <a:endParaRPr lang="en-US" sz="1400" b="0">
              <a:cs typeface="Times New Roman" pitchFamily="18" charset="0"/>
            </a:endParaRPr>
          </a:p>
          <a:p>
            <a:pPr marL="457200" indent="-457200" algn="just">
              <a:lnSpc>
                <a:spcPct val="90000"/>
              </a:lnSpc>
              <a:spcBef>
                <a:spcPct val="0"/>
              </a:spcBef>
              <a:buFont typeface="Wingdings" pitchFamily="2" charset="2"/>
              <a:buNone/>
            </a:pPr>
            <a:r>
              <a:rPr lang="en-US" sz="1400" b="0">
                <a:cs typeface="Arial" charset="0"/>
              </a:rPr>
              <a:t>DAS has a hierarchical structure composed of the lower and upper levels. Structural diagram of the DAS is represented in fig. 4.1. </a:t>
            </a:r>
            <a:endParaRPr lang="ru-RU" sz="1400" b="0">
              <a:cs typeface="Times New Roman" pitchFamily="18" charset="0"/>
            </a:endParaRPr>
          </a:p>
          <a:p>
            <a:pPr marL="457200" indent="-457200">
              <a:lnSpc>
                <a:spcPct val="90000"/>
              </a:lnSpc>
              <a:spcBef>
                <a:spcPct val="0"/>
              </a:spcBef>
              <a:buFont typeface="Wingdings" pitchFamily="2" charset="2"/>
              <a:buNone/>
            </a:pPr>
            <a:r>
              <a:rPr lang="en-US" sz="1400" b="0">
                <a:cs typeface="Times New Roman" pitchFamily="18" charset="0"/>
              </a:rPr>
              <a:t>Communication among the hardware of upper and lower levels is performed through Ethernet at 10/100 Mbit/s exchange speed. </a:t>
            </a:r>
            <a:endParaRPr lang="ru-RU" sz="1400" b="0">
              <a:cs typeface="Times New Roman" pitchFamily="18" charset="0"/>
            </a:endParaRPr>
          </a:p>
        </p:txBody>
      </p:sp>
      <p:sp>
        <p:nvSpPr>
          <p:cNvPr id="76804"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graphicFrame>
        <p:nvGraphicFramePr>
          <p:cNvPr id="76805" name="Object 5"/>
          <p:cNvGraphicFramePr>
            <a:graphicFrameLocks noChangeAspect="1"/>
          </p:cNvGraphicFramePr>
          <p:nvPr/>
        </p:nvGraphicFramePr>
        <p:xfrm>
          <a:off x="685800" y="1371600"/>
          <a:ext cx="3124200" cy="4191000"/>
        </p:xfrm>
        <a:graphic>
          <a:graphicData uri="http://schemas.openxmlformats.org/presentationml/2006/ole">
            <mc:AlternateContent xmlns:mc="http://schemas.openxmlformats.org/markup-compatibility/2006">
              <mc:Choice xmlns:v="urn:schemas-microsoft-com:vml" Requires="v">
                <p:oleObj spid="_x0000_s76809" r:id="rId3" imgW="4199040" imgH="5632920" progId="">
                  <p:embed/>
                </p:oleObj>
              </mc:Choice>
              <mc:Fallback>
                <p:oleObj r:id="rId3" imgW="4199040" imgH="563292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6" name="Text Box 6"/>
          <p:cNvSpPr txBox="1">
            <a:spLocks noChangeArrowheads="1"/>
          </p:cNvSpPr>
          <p:nvPr/>
        </p:nvSpPr>
        <p:spPr bwMode="auto">
          <a:xfrm>
            <a:off x="1066800" y="5715000"/>
            <a:ext cx="226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4.1– Scheme of DAS</a:t>
            </a:r>
            <a:endParaRPr lang="ru-RU" sz="1400" b="1">
              <a:latin typeface="Arial" charset="0"/>
              <a:cs typeface="Times New Roman" pitchFamily="18" charset="0"/>
            </a:endParaRPr>
          </a:p>
        </p:txBody>
      </p:sp>
      <p:sp>
        <p:nvSpPr>
          <p:cNvPr id="76807" name="Text Box 7"/>
          <p:cNvSpPr txBox="1">
            <a:spLocks noChangeArrowheads="1"/>
          </p:cNvSpPr>
          <p:nvPr/>
        </p:nvSpPr>
        <p:spPr bwMode="auto">
          <a:xfrm>
            <a:off x="8534400" y="6096000"/>
            <a:ext cx="24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76808" name="Text Box 8"/>
          <p:cNvSpPr txBox="1">
            <a:spLocks noChangeArrowheads="1"/>
          </p:cNvSpPr>
          <p:nvPr/>
        </p:nvSpPr>
        <p:spPr bwMode="auto">
          <a:xfrm>
            <a:off x="83820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18</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Automated scientific data acquisition and control system (DAS) of IVRSA-VVER test facility (2)</a:t>
            </a:r>
            <a:endParaRPr kumimoji="0" lang="ru-RU" sz="1800">
              <a:solidFill>
                <a:schemeClr val="hlink"/>
              </a:solidFill>
              <a:effectLst/>
              <a:latin typeface="Arial" charset="0"/>
            </a:endParaRPr>
          </a:p>
        </p:txBody>
      </p:sp>
      <p:sp>
        <p:nvSpPr>
          <p:cNvPr id="77827" name="Rectangle 3"/>
          <p:cNvSpPr>
            <a:spLocks noGrp="1" noChangeArrowheads="1"/>
          </p:cNvSpPr>
          <p:nvPr>
            <p:ph type="body" sz="half" idx="2"/>
          </p:nvPr>
        </p:nvSpPr>
        <p:spPr>
          <a:xfrm>
            <a:off x="4038600" y="838200"/>
            <a:ext cx="4953000" cy="2667000"/>
          </a:xfrm>
        </p:spPr>
        <p:txBody>
          <a:bodyPr/>
          <a:lstStyle/>
          <a:p>
            <a:pPr marL="0" indent="0" algn="just">
              <a:lnSpc>
                <a:spcPct val="90000"/>
              </a:lnSpc>
              <a:spcBef>
                <a:spcPct val="0"/>
              </a:spcBef>
              <a:buFont typeface="Wingdings" pitchFamily="2" charset="2"/>
              <a:buNone/>
            </a:pPr>
            <a:r>
              <a:rPr lang="en-US" sz="1400" b="0">
                <a:cs typeface="Times New Roman" pitchFamily="18" charset="0"/>
              </a:rPr>
              <a:t>A suggested soft- and hardware complex consists of distributed data acquisition stations  ADAM-5000/TCP of Advantech Company.</a:t>
            </a:r>
            <a:r>
              <a:rPr lang="ru-RU" sz="1400" b="0">
                <a:cs typeface="Arial" charset="0"/>
              </a:rPr>
              <a:t> </a:t>
            </a:r>
            <a:endParaRPr lang="en-US" sz="1400" b="0">
              <a:cs typeface="Arial" charset="0"/>
            </a:endParaRPr>
          </a:p>
          <a:p>
            <a:pPr marL="0" indent="0" algn="just">
              <a:lnSpc>
                <a:spcPct val="90000"/>
              </a:lnSpc>
              <a:spcBef>
                <a:spcPct val="0"/>
              </a:spcBef>
              <a:buFont typeface="Wingdings" pitchFamily="2" charset="2"/>
              <a:buNone/>
            </a:pPr>
            <a:r>
              <a:rPr lang="en-US" sz="1400" b="0">
                <a:cs typeface="Times New Roman" pitchFamily="18" charset="0"/>
              </a:rPr>
              <a:t>Modules ADAM-5017 is used as analog input modules.</a:t>
            </a:r>
            <a:r>
              <a:rPr lang="ru-RU" sz="1400" b="0">
                <a:cs typeface="Arial" charset="0"/>
              </a:rPr>
              <a:t> </a:t>
            </a:r>
            <a:endParaRPr lang="en-US" sz="1400" b="0">
              <a:cs typeface="Arial" charset="0"/>
            </a:endParaRPr>
          </a:p>
          <a:p>
            <a:pPr marL="0" indent="0" algn="just">
              <a:lnSpc>
                <a:spcPct val="90000"/>
              </a:lnSpc>
              <a:spcBef>
                <a:spcPct val="0"/>
              </a:spcBef>
              <a:buFont typeface="Wingdings" pitchFamily="2" charset="2"/>
              <a:buNone/>
            </a:pPr>
            <a:r>
              <a:rPr lang="en-US" sz="1400" b="0">
                <a:cs typeface="Times New Roman" pitchFamily="18" charset="0"/>
              </a:rPr>
              <a:t>Modules ADAM-5018 is used as a thermocouples input modules.</a:t>
            </a:r>
            <a:r>
              <a:rPr lang="ru-RU" sz="1400" b="0">
                <a:cs typeface="Arial" charset="0"/>
              </a:rPr>
              <a:t> </a:t>
            </a:r>
            <a:endParaRPr lang="en-US" sz="1400" b="0">
              <a:cs typeface="Arial" charset="0"/>
            </a:endParaRPr>
          </a:p>
          <a:p>
            <a:pPr marL="0" indent="0" algn="just">
              <a:lnSpc>
                <a:spcPct val="90000"/>
              </a:lnSpc>
              <a:spcBef>
                <a:spcPct val="0"/>
              </a:spcBef>
              <a:buFont typeface="Wingdings" pitchFamily="2" charset="2"/>
              <a:buNone/>
            </a:pPr>
            <a:r>
              <a:rPr lang="en-US" sz="1400" b="0">
                <a:cs typeface="Times New Roman" pitchFamily="18" charset="0"/>
              </a:rPr>
              <a:t>Modules ADAM-5024 is used as an analog output modules. </a:t>
            </a:r>
          </a:p>
          <a:p>
            <a:pPr marL="0" indent="0" algn="just">
              <a:lnSpc>
                <a:spcPct val="90000"/>
              </a:lnSpc>
              <a:spcBef>
                <a:spcPct val="0"/>
              </a:spcBef>
              <a:buFont typeface="Wingdings" pitchFamily="2" charset="2"/>
              <a:buNone/>
            </a:pPr>
            <a:r>
              <a:rPr lang="en-US" sz="1400" b="0">
                <a:cs typeface="Times New Roman" pitchFamily="18" charset="0"/>
              </a:rPr>
              <a:t>Modules ADAM-5055S and ADAM-5060 are used for input and output of discrete signals.</a:t>
            </a:r>
            <a:r>
              <a:rPr lang="ru-RU" sz="1400" b="0">
                <a:cs typeface="Times New Roman" pitchFamily="18" charset="0"/>
              </a:rPr>
              <a:t> </a:t>
            </a:r>
            <a:endParaRPr lang="en-US" sz="1400" b="0">
              <a:cs typeface="Times New Roman" pitchFamily="18" charset="0"/>
            </a:endParaRPr>
          </a:p>
          <a:p>
            <a:pPr marL="0" indent="0" algn="just">
              <a:lnSpc>
                <a:spcPct val="90000"/>
              </a:lnSpc>
              <a:spcBef>
                <a:spcPct val="0"/>
              </a:spcBef>
              <a:buFont typeface="Wingdings" pitchFamily="2" charset="2"/>
              <a:buNone/>
            </a:pPr>
            <a:endParaRPr lang="en-US" sz="1400" b="0">
              <a:cs typeface="Times New Roman" pitchFamily="18" charset="0"/>
            </a:endParaRPr>
          </a:p>
          <a:p>
            <a:pPr marL="0" indent="0" algn="just">
              <a:lnSpc>
                <a:spcPct val="90000"/>
              </a:lnSpc>
              <a:spcBef>
                <a:spcPct val="0"/>
              </a:spcBef>
              <a:buFont typeface="Wingdings" pitchFamily="2" charset="2"/>
              <a:buNone/>
            </a:pPr>
            <a:r>
              <a:rPr lang="en-US" sz="1400" b="0">
                <a:solidFill>
                  <a:srgbClr val="FF0000"/>
                </a:solidFill>
                <a:cs typeface="Times New Roman" pitchFamily="18" charset="0"/>
              </a:rPr>
              <a:t>By the present moment, DAS system manufacturing has been completed (fig. 4.2).</a:t>
            </a:r>
            <a:r>
              <a:rPr lang="ru-RU" sz="1400" b="0">
                <a:cs typeface="Times New Roman" pitchFamily="18" charset="0"/>
              </a:rPr>
              <a:t> </a:t>
            </a:r>
            <a:endParaRPr lang="en-US" sz="1400" b="0">
              <a:cs typeface="Times New Roman" pitchFamily="18" charset="0"/>
            </a:endParaRPr>
          </a:p>
        </p:txBody>
      </p:sp>
      <p:sp>
        <p:nvSpPr>
          <p:cNvPr id="77828"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77829" name="Text Box 5"/>
          <p:cNvSpPr txBox="1">
            <a:spLocks noChangeArrowheads="1"/>
          </p:cNvSpPr>
          <p:nvPr/>
        </p:nvSpPr>
        <p:spPr bwMode="auto">
          <a:xfrm>
            <a:off x="1066800" y="57150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4.2 </a:t>
            </a:r>
            <a:endParaRPr lang="ru-RU" sz="1400" b="1">
              <a:latin typeface="Arial" charset="0"/>
              <a:cs typeface="Times New Roman" pitchFamily="18" charset="0"/>
            </a:endParaRPr>
          </a:p>
        </p:txBody>
      </p:sp>
      <p:sp>
        <p:nvSpPr>
          <p:cNvPr id="77830" name="Rectangle 6"/>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7831" name="Picture 7" descr="IMG_08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3246438" cy="4329113"/>
          </a:xfrm>
          <a:prstGeom prst="rect">
            <a:avLst/>
          </a:prstGeom>
          <a:noFill/>
          <a:extLst>
            <a:ext uri="{909E8E84-426E-40DD-AFC4-6F175D3DCCD1}">
              <a14:hiddenFill xmlns:a14="http://schemas.microsoft.com/office/drawing/2010/main">
                <a:solidFill>
                  <a:srgbClr val="FFFFFF"/>
                </a:solidFill>
              </a14:hiddenFill>
            </a:ext>
          </a:extLst>
        </p:spPr>
      </p:pic>
      <p:sp>
        <p:nvSpPr>
          <p:cNvPr id="77832" name="Rectangle 8"/>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7833" name="Picture 9" descr="asni_so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81400"/>
            <a:ext cx="3167063" cy="2541588"/>
          </a:xfrm>
          <a:prstGeom prst="rect">
            <a:avLst/>
          </a:prstGeom>
          <a:noFill/>
          <a:extLst>
            <a:ext uri="{909E8E84-426E-40DD-AFC4-6F175D3DCCD1}">
              <a14:hiddenFill xmlns:a14="http://schemas.microsoft.com/office/drawing/2010/main">
                <a:solidFill>
                  <a:srgbClr val="FFFFFF"/>
                </a:solidFill>
              </a14:hiddenFill>
            </a:ext>
          </a:extLst>
        </p:spPr>
      </p:pic>
      <p:sp>
        <p:nvSpPr>
          <p:cNvPr id="77834" name="Text Box 10"/>
          <p:cNvSpPr txBox="1">
            <a:spLocks noChangeArrowheads="1"/>
          </p:cNvSpPr>
          <p:nvPr/>
        </p:nvSpPr>
        <p:spPr bwMode="auto">
          <a:xfrm>
            <a:off x="84423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19</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457200"/>
          </a:xfrm>
        </p:spPr>
        <p:txBody>
          <a:bodyPr/>
          <a:lstStyle/>
          <a:p>
            <a:r>
              <a:rPr kumimoji="0" lang="ru-RU" sz="2400">
                <a:solidFill>
                  <a:schemeClr val="hlink"/>
                </a:solidFill>
                <a:effectLst/>
              </a:rPr>
              <a:t>Collaborators:</a:t>
            </a:r>
          </a:p>
        </p:txBody>
      </p:sp>
      <p:sp>
        <p:nvSpPr>
          <p:cNvPr id="22531" name="Rectangle 3"/>
          <p:cNvSpPr>
            <a:spLocks noGrp="1" noChangeArrowheads="1"/>
          </p:cNvSpPr>
          <p:nvPr>
            <p:ph type="body" idx="1"/>
          </p:nvPr>
        </p:nvSpPr>
        <p:spPr>
          <a:xfrm>
            <a:off x="609600" y="1295400"/>
            <a:ext cx="8153400" cy="4343400"/>
          </a:xfrm>
        </p:spPr>
        <p:txBody>
          <a:bodyPr/>
          <a:lstStyle/>
          <a:p>
            <a:pPr>
              <a:lnSpc>
                <a:spcPct val="90000"/>
              </a:lnSpc>
            </a:pPr>
            <a:r>
              <a:rPr kumimoji="0" lang="de-DE" sz="1800" b="0"/>
              <a:t>Forschungszentrum Karlsruhe GmbH (Germany)</a:t>
            </a:r>
          </a:p>
          <a:p>
            <a:pPr>
              <a:lnSpc>
                <a:spcPct val="90000"/>
              </a:lnSpc>
            </a:pPr>
            <a:r>
              <a:rPr kumimoji="0" lang="de-DE" sz="1800" b="0"/>
              <a:t>Material and Components Safety Department, Institut fur Sicherheitsforschung, Forschungszentrum Rossendorf (Germany)</a:t>
            </a:r>
          </a:p>
          <a:p>
            <a:pPr>
              <a:lnSpc>
                <a:spcPct val="90000"/>
              </a:lnSpc>
            </a:pPr>
            <a:r>
              <a:rPr kumimoji="0" lang="ru-RU" sz="1800" b="0"/>
              <a:t>CEA Saclay, DEN/DANS/DM2S/SEMT, Laboratoire de Mecanique Systeme et Simulation (France)</a:t>
            </a:r>
          </a:p>
          <a:p>
            <a:pPr>
              <a:lnSpc>
                <a:spcPct val="90000"/>
              </a:lnSpc>
            </a:pPr>
            <a:r>
              <a:rPr kumimoji="0" lang="ru-RU" sz="1800" b="0"/>
              <a:t>EC JRC, Institute for Transuranium Elements (Karlsruhe), Hot Cell Technology (</a:t>
            </a:r>
            <a:r>
              <a:rPr kumimoji="0" lang="de-DE" sz="1800" b="0"/>
              <a:t>Germany</a:t>
            </a:r>
            <a:r>
              <a:rPr kumimoji="0" lang="ru-RU" sz="1800" b="0"/>
              <a:t>)</a:t>
            </a:r>
          </a:p>
          <a:p>
            <a:pPr>
              <a:lnSpc>
                <a:spcPct val="90000"/>
              </a:lnSpc>
            </a:pPr>
            <a:r>
              <a:rPr kumimoji="0" lang="ru-RU" sz="1800" b="0"/>
              <a:t>Division of Nuclear Power Safety, Department of Physics, Royal Institute of Technology (Sweden)</a:t>
            </a:r>
          </a:p>
          <a:p>
            <a:pPr>
              <a:lnSpc>
                <a:spcPct val="90000"/>
              </a:lnSpc>
            </a:pPr>
            <a:r>
              <a:rPr kumimoji="0" lang="ru-RU" sz="1800" b="0"/>
              <a:t>Department of Engineering Physics, College of Engineering, University of Wisconsin (USA)</a:t>
            </a:r>
          </a:p>
          <a:p>
            <a:pPr>
              <a:lnSpc>
                <a:spcPct val="90000"/>
              </a:lnSpc>
            </a:pPr>
            <a:r>
              <a:rPr kumimoji="0" lang="ru-RU" sz="1800" b="0"/>
              <a:t>Institute of Nuclear Technology, Institute of Nuclear Safety System, Incorporated (Japan)</a:t>
            </a:r>
          </a:p>
          <a:p>
            <a:pPr>
              <a:lnSpc>
                <a:spcPct val="90000"/>
              </a:lnSpc>
            </a:pPr>
            <a:r>
              <a:rPr kumimoji="0" lang="ru-RU" sz="1800" b="0"/>
              <a:t>Mechanical &amp; Nuclear Engineering, The Pennsylvania State University (USA)</a:t>
            </a:r>
            <a:r>
              <a:rPr kumimoji="0" lang="en-US" sz="1800" b="0"/>
              <a:t> </a:t>
            </a:r>
            <a:endParaRPr kumimoji="0" lang="ru-RU" sz="1800" b="0"/>
          </a:p>
        </p:txBody>
      </p:sp>
      <p:sp>
        <p:nvSpPr>
          <p:cNvPr id="22532" name="Text Box 4"/>
          <p:cNvSpPr txBox="1">
            <a:spLocks noChangeArrowheads="1"/>
          </p:cNvSpPr>
          <p:nvPr/>
        </p:nvSpPr>
        <p:spPr bwMode="auto">
          <a:xfrm>
            <a:off x="381000" y="61722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                                                           </a:t>
            </a:r>
            <a:endParaRPr lang="ru-RU"/>
          </a:p>
        </p:txBody>
      </p:sp>
      <p:sp>
        <p:nvSpPr>
          <p:cNvPr id="22533" name="Text Box 5"/>
          <p:cNvSpPr txBox="1">
            <a:spLocks noChangeArrowheads="1"/>
          </p:cNvSpPr>
          <p:nvPr/>
        </p:nvSpPr>
        <p:spPr bwMode="auto">
          <a:xfrm>
            <a:off x="85947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Heater of the IVRSA-VVER test facility.</a:t>
            </a:r>
            <a:br>
              <a:rPr kumimoji="0" lang="en-US" sz="1800">
                <a:solidFill>
                  <a:schemeClr val="hlink"/>
                </a:solidFill>
                <a:effectLst/>
                <a:latin typeface="Arial" charset="0"/>
                <a:cs typeface="Times New Roman" pitchFamily="18" charset="0"/>
              </a:rPr>
            </a:br>
            <a:r>
              <a:rPr kumimoji="0" lang="en-US" sz="1800">
                <a:solidFill>
                  <a:schemeClr val="hlink"/>
                </a:solidFill>
                <a:effectLst/>
                <a:latin typeface="Arial" charset="0"/>
                <a:cs typeface="Times New Roman" pitchFamily="18" charset="0"/>
              </a:rPr>
              <a:t>Tests of heating elements at small-scale experimental test facility</a:t>
            </a:r>
            <a:r>
              <a:rPr kumimoji="0" lang="ru-RU" sz="1800">
                <a:solidFill>
                  <a:schemeClr val="hlink"/>
                </a:solidFill>
                <a:effectLst/>
                <a:latin typeface="Arial" charset="0"/>
                <a:cs typeface="Times New Roman" pitchFamily="18" charset="0"/>
              </a:rPr>
              <a:t> </a:t>
            </a:r>
            <a:r>
              <a:rPr kumimoji="0" lang="en-US" sz="1800">
                <a:solidFill>
                  <a:schemeClr val="hlink"/>
                </a:solidFill>
                <a:effectLst/>
                <a:latin typeface="Arial" charset="0"/>
                <a:cs typeface="Times New Roman" pitchFamily="18" charset="0"/>
              </a:rPr>
              <a:t>(1)</a:t>
            </a:r>
            <a:endParaRPr kumimoji="0" lang="ru-RU" sz="1800">
              <a:solidFill>
                <a:schemeClr val="hlink"/>
              </a:solidFill>
              <a:effectLst/>
              <a:latin typeface="Arial" charset="0"/>
              <a:cs typeface="Times New Roman" pitchFamily="18" charset="0"/>
            </a:endParaRPr>
          </a:p>
        </p:txBody>
      </p:sp>
      <p:sp>
        <p:nvSpPr>
          <p:cNvPr id="78851" name="Rectangle 3"/>
          <p:cNvSpPr>
            <a:spLocks noGrp="1" noChangeArrowheads="1"/>
          </p:cNvSpPr>
          <p:nvPr>
            <p:ph type="body" sz="half" idx="2"/>
          </p:nvPr>
        </p:nvSpPr>
        <p:spPr>
          <a:xfrm>
            <a:off x="2819400" y="914400"/>
            <a:ext cx="6096000" cy="5181600"/>
          </a:xfrm>
        </p:spPr>
        <p:txBody>
          <a:bodyPr/>
          <a:lstStyle/>
          <a:p>
            <a:pPr marL="0" indent="0" algn="just">
              <a:lnSpc>
                <a:spcPct val="90000"/>
              </a:lnSpc>
              <a:spcBef>
                <a:spcPct val="0"/>
              </a:spcBef>
              <a:buFont typeface="Wingdings" pitchFamily="2" charset="2"/>
              <a:buNone/>
            </a:pPr>
            <a:r>
              <a:rPr lang="en-US" sz="1600" b="0">
                <a:cs typeface="Times New Roman" pitchFamily="18" charset="0"/>
              </a:rPr>
              <a:t>In order to choose the type, construction and thermal and physical parameters of the heating elements to be used in the heater during reactor vessel models testing, the small-scale experimental test facility was developed (Fig.5.1). This construction is a cylindrical vessel with diameter and height of 220 and 1200 mm, respectively. Thickness of the vessel wall in the working area is 9 mm. The heating elements to be tested are placed inside the vessel by means of special cooled current-carrying arrangements. Gas medium filling the inside vessel cavity of the test facility during test is argon. </a:t>
            </a:r>
          </a:p>
          <a:p>
            <a:pPr marL="0" indent="0" algn="just">
              <a:lnSpc>
                <a:spcPct val="90000"/>
              </a:lnSpc>
              <a:spcBef>
                <a:spcPct val="0"/>
              </a:spcBef>
              <a:buFont typeface="Wingdings" pitchFamily="2" charset="2"/>
              <a:buNone/>
            </a:pPr>
            <a:endParaRPr lang="en-US" sz="1600" b="0">
              <a:cs typeface="Arial" charset="0"/>
            </a:endParaRPr>
          </a:p>
          <a:p>
            <a:pPr marL="0" indent="0" algn="just">
              <a:lnSpc>
                <a:spcPct val="90000"/>
              </a:lnSpc>
              <a:spcBef>
                <a:spcPct val="0"/>
              </a:spcBef>
              <a:buFont typeface="Wingdings" pitchFamily="2" charset="2"/>
              <a:buNone/>
            </a:pPr>
            <a:r>
              <a:rPr lang="en-US" sz="1600" b="0">
                <a:cs typeface="Arial" charset="0"/>
              </a:rPr>
              <a:t>For the purpose of check of heating elements operability which will be used in the heater of the vessel model, the tests of the 1st series of spiral heaters have been carried out. </a:t>
            </a:r>
          </a:p>
          <a:p>
            <a:pPr marL="0" indent="0" algn="just">
              <a:lnSpc>
                <a:spcPct val="90000"/>
              </a:lnSpc>
              <a:spcBef>
                <a:spcPct val="0"/>
              </a:spcBef>
              <a:buFont typeface="Wingdings" pitchFamily="2" charset="2"/>
              <a:buNone/>
            </a:pPr>
            <a:r>
              <a:rPr lang="en-US" sz="1600" b="0">
                <a:cs typeface="Arial" charset="0"/>
              </a:rPr>
              <a:t>Spiral heaters were made of molybdenum wire of 1 mm diameter.</a:t>
            </a:r>
            <a:endParaRPr lang="ru-RU" sz="1600" b="0">
              <a:cs typeface="Times New Roman" pitchFamily="18" charset="0"/>
            </a:endParaRPr>
          </a:p>
          <a:p>
            <a:pPr marL="0" indent="0" algn="just">
              <a:lnSpc>
                <a:spcPct val="90000"/>
              </a:lnSpc>
              <a:spcBef>
                <a:spcPct val="0"/>
              </a:spcBef>
              <a:buFont typeface="Wingdings" pitchFamily="2" charset="2"/>
              <a:buNone/>
            </a:pPr>
            <a:r>
              <a:rPr lang="en-US" sz="1600" b="0">
                <a:cs typeface="Arial" charset="0"/>
              </a:rPr>
              <a:t> Besides, objectives of the carried out tests was the following:</a:t>
            </a:r>
          </a:p>
          <a:p>
            <a:pPr marL="0" indent="0" algn="just">
              <a:lnSpc>
                <a:spcPct val="90000"/>
              </a:lnSpc>
              <a:spcBef>
                <a:spcPct val="0"/>
              </a:spcBef>
              <a:buFont typeface="Wingdings" pitchFamily="2" charset="2"/>
              <a:buNone/>
            </a:pPr>
            <a:r>
              <a:rPr lang="en-US" sz="1600" b="0">
                <a:cs typeface="Times New Roman" pitchFamily="18" charset="0"/>
              </a:rPr>
              <a:t> - </a:t>
            </a:r>
            <a:r>
              <a:rPr lang="en-US" sz="1600" b="0">
                <a:cs typeface="Arial" charset="0"/>
              </a:rPr>
              <a:t>determination of electrophysical properties of heating elements at high temperatures; </a:t>
            </a:r>
          </a:p>
          <a:p>
            <a:pPr marL="0" indent="0" algn="just">
              <a:lnSpc>
                <a:spcPct val="90000"/>
              </a:lnSpc>
              <a:spcBef>
                <a:spcPct val="0"/>
              </a:spcBef>
              <a:buFontTx/>
              <a:buChar char="-"/>
            </a:pPr>
            <a:r>
              <a:rPr lang="en-US" sz="1600" b="0">
                <a:cs typeface="Arial" charset="0"/>
              </a:rPr>
              <a:t>determination of heat flow density on the wall of experimental test facility; </a:t>
            </a:r>
          </a:p>
          <a:p>
            <a:pPr marL="0" indent="0" algn="just">
              <a:lnSpc>
                <a:spcPct val="90000"/>
              </a:lnSpc>
              <a:spcBef>
                <a:spcPct val="0"/>
              </a:spcBef>
              <a:buFontTx/>
              <a:buChar char="-"/>
            </a:pPr>
            <a:r>
              <a:rPr lang="en-US" sz="1600" b="0">
                <a:cs typeface="Arial" charset="0"/>
              </a:rPr>
              <a:t>life tests of heating elements.</a:t>
            </a:r>
          </a:p>
          <a:p>
            <a:pPr marL="0" indent="0" algn="just">
              <a:lnSpc>
                <a:spcPct val="90000"/>
              </a:lnSpc>
              <a:spcBef>
                <a:spcPct val="0"/>
              </a:spcBef>
              <a:buFontTx/>
              <a:buNone/>
            </a:pPr>
            <a:endParaRPr lang="en-US" sz="1600" b="0">
              <a:cs typeface="Times New Roman" pitchFamily="18" charset="0"/>
            </a:endParaRPr>
          </a:p>
        </p:txBody>
      </p:sp>
      <p:sp>
        <p:nvSpPr>
          <p:cNvPr id="78852" name="Text Box 4"/>
          <p:cNvSpPr txBox="1">
            <a:spLocks noChangeArrowheads="1"/>
          </p:cNvSpPr>
          <p:nvPr/>
        </p:nvSpPr>
        <p:spPr bwMode="auto">
          <a:xfrm>
            <a:off x="5334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78853" name="Text Box 5"/>
          <p:cNvSpPr txBox="1">
            <a:spLocks noChangeArrowheads="1"/>
          </p:cNvSpPr>
          <p:nvPr/>
        </p:nvSpPr>
        <p:spPr bwMode="auto">
          <a:xfrm>
            <a:off x="1981200" y="60198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5.1 </a:t>
            </a:r>
            <a:endParaRPr lang="ru-RU" sz="1400" b="1">
              <a:latin typeface="Arial" charset="0"/>
              <a:cs typeface="Times New Roman" pitchFamily="18" charset="0"/>
            </a:endParaRPr>
          </a:p>
        </p:txBody>
      </p:sp>
      <p:sp>
        <p:nvSpPr>
          <p:cNvPr id="78854" name="Rectangle 6"/>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8855" name="Rectangle 7"/>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8856" name="Rectangle 8"/>
          <p:cNvSpPr>
            <a:spLocks noChangeArrowheads="1"/>
          </p:cNvSpPr>
          <p:nvPr/>
        </p:nvSpPr>
        <p:spPr bwMode="auto">
          <a:xfrm>
            <a:off x="2857500"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8857" name="Picture 9" descr="IMGP16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2479675" cy="5070475"/>
          </a:xfrm>
          <a:prstGeom prst="rect">
            <a:avLst/>
          </a:prstGeom>
          <a:noFill/>
          <a:extLst>
            <a:ext uri="{909E8E84-426E-40DD-AFC4-6F175D3DCCD1}">
              <a14:hiddenFill xmlns:a14="http://schemas.microsoft.com/office/drawing/2010/main">
                <a:solidFill>
                  <a:srgbClr val="FFFFFF"/>
                </a:solidFill>
              </a14:hiddenFill>
            </a:ext>
          </a:extLst>
        </p:spPr>
      </p:pic>
      <p:sp>
        <p:nvSpPr>
          <p:cNvPr id="78858" name="Text Box 10"/>
          <p:cNvSpPr txBox="1">
            <a:spLocks noChangeArrowheads="1"/>
          </p:cNvSpPr>
          <p:nvPr/>
        </p:nvSpPr>
        <p:spPr bwMode="auto">
          <a:xfrm>
            <a:off x="84582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Heater of the IVRSA-VVER  test facility.</a:t>
            </a:r>
            <a:br>
              <a:rPr kumimoji="0" lang="en-US" sz="1800">
                <a:solidFill>
                  <a:schemeClr val="hlink"/>
                </a:solidFill>
                <a:effectLst/>
                <a:latin typeface="Arial" charset="0"/>
                <a:cs typeface="Times New Roman" pitchFamily="18" charset="0"/>
              </a:rPr>
            </a:br>
            <a:r>
              <a:rPr kumimoji="0" lang="en-US" sz="1800">
                <a:solidFill>
                  <a:schemeClr val="hlink"/>
                </a:solidFill>
                <a:effectLst/>
                <a:latin typeface="Arial" charset="0"/>
                <a:cs typeface="Times New Roman" pitchFamily="18" charset="0"/>
              </a:rPr>
              <a:t>Tests of heating elements at small-scale experimental test facility</a:t>
            </a:r>
            <a:r>
              <a:rPr kumimoji="0" lang="ru-RU" sz="1800">
                <a:solidFill>
                  <a:schemeClr val="hlink"/>
                </a:solidFill>
                <a:effectLst/>
                <a:latin typeface="Arial" charset="0"/>
                <a:cs typeface="Times New Roman" pitchFamily="18" charset="0"/>
              </a:rPr>
              <a:t> </a:t>
            </a:r>
            <a:r>
              <a:rPr kumimoji="0" lang="en-US" sz="1800">
                <a:solidFill>
                  <a:schemeClr val="hlink"/>
                </a:solidFill>
                <a:effectLst/>
                <a:latin typeface="Arial" charset="0"/>
                <a:cs typeface="Times New Roman" pitchFamily="18" charset="0"/>
              </a:rPr>
              <a:t>(2)</a:t>
            </a:r>
            <a:endParaRPr kumimoji="0" lang="ru-RU" sz="1800">
              <a:solidFill>
                <a:schemeClr val="hlink"/>
              </a:solidFill>
              <a:effectLst/>
              <a:latin typeface="Arial" charset="0"/>
              <a:cs typeface="Times New Roman" pitchFamily="18" charset="0"/>
            </a:endParaRPr>
          </a:p>
        </p:txBody>
      </p:sp>
      <p:sp>
        <p:nvSpPr>
          <p:cNvPr id="79875" name="Rectangle 3"/>
          <p:cNvSpPr>
            <a:spLocks noGrp="1" noChangeArrowheads="1"/>
          </p:cNvSpPr>
          <p:nvPr>
            <p:ph type="body" sz="half" idx="2"/>
          </p:nvPr>
        </p:nvSpPr>
        <p:spPr>
          <a:xfrm>
            <a:off x="3581400" y="838200"/>
            <a:ext cx="5410200" cy="5257800"/>
          </a:xfrm>
        </p:spPr>
        <p:txBody>
          <a:bodyPr/>
          <a:lstStyle/>
          <a:p>
            <a:pPr marL="0" indent="0" algn="just">
              <a:spcBef>
                <a:spcPct val="0"/>
              </a:spcBef>
              <a:buFont typeface="Wingdings" pitchFamily="2" charset="2"/>
              <a:buNone/>
            </a:pPr>
            <a:r>
              <a:rPr lang="en-US" sz="1600" b="0">
                <a:cs typeface="Arial" charset="0"/>
              </a:rPr>
              <a:t>To obtain thermal and physical and electrophysical parameters of heating elements, thermocouples were fastened on the top surface of cylindrical course of the test facility, as well as on its inner surface and on spiral heating elements (W-Re).</a:t>
            </a:r>
            <a:endParaRPr lang="ru-RU" sz="1600" b="0">
              <a:cs typeface="Times New Roman" pitchFamily="18" charset="0"/>
            </a:endParaRPr>
          </a:p>
          <a:p>
            <a:pPr marL="0" indent="0" algn="just">
              <a:spcBef>
                <a:spcPct val="0"/>
              </a:spcBef>
              <a:buFont typeface="Wingdings" pitchFamily="2" charset="2"/>
              <a:buNone/>
            </a:pPr>
            <a:endParaRPr lang="en-US" sz="1600" b="0">
              <a:cs typeface="Arial" charset="0"/>
            </a:endParaRPr>
          </a:p>
          <a:p>
            <a:pPr marL="0" indent="0" algn="just">
              <a:spcBef>
                <a:spcPct val="0"/>
              </a:spcBef>
              <a:buFont typeface="Wingdings" pitchFamily="2" charset="2"/>
              <a:buNone/>
            </a:pPr>
            <a:r>
              <a:rPr lang="en-US" sz="1600" b="0">
                <a:cs typeface="Arial" charset="0"/>
              </a:rPr>
              <a:t>Some fragments of tests are presented in fig. (5.2-5.4). In these photos the conditions corresponding to various levels of electric power (P) supplied to the heater are presented (Max P &lt; 14 kW). </a:t>
            </a:r>
          </a:p>
          <a:p>
            <a:pPr marL="0" indent="0" algn="just">
              <a:spcBef>
                <a:spcPct val="0"/>
              </a:spcBef>
              <a:buFont typeface="Wingdings" pitchFamily="2" charset="2"/>
              <a:buNone/>
            </a:pPr>
            <a:r>
              <a:rPr lang="en-US" sz="1600" b="0">
                <a:cs typeface="Arial" charset="0"/>
              </a:rPr>
              <a:t>At that, value of the heat flow density on the inner wall of the vessel model of about </a:t>
            </a:r>
            <a:r>
              <a:rPr lang="en-US" sz="1600" b="0">
                <a:solidFill>
                  <a:schemeClr val="hlink"/>
                </a:solidFill>
                <a:cs typeface="Arial" charset="0"/>
              </a:rPr>
              <a:t>0.37 MW/m2</a:t>
            </a:r>
            <a:r>
              <a:rPr lang="en-US" sz="1600" b="0">
                <a:cs typeface="Arial" charset="0"/>
              </a:rPr>
              <a:t> has been reached. </a:t>
            </a:r>
            <a:endParaRPr lang="ru-RU" sz="1600" b="0">
              <a:cs typeface="Times New Roman" pitchFamily="18" charset="0"/>
            </a:endParaRPr>
          </a:p>
          <a:p>
            <a:pPr marL="0" indent="0" algn="just">
              <a:spcBef>
                <a:spcPct val="0"/>
              </a:spcBef>
              <a:buFont typeface="Wingdings" pitchFamily="2" charset="2"/>
              <a:buNone/>
            </a:pPr>
            <a:endParaRPr lang="en-US" sz="1600" b="0">
              <a:cs typeface="Arial" charset="0"/>
            </a:endParaRPr>
          </a:p>
          <a:p>
            <a:pPr marL="0" indent="0" algn="just">
              <a:spcBef>
                <a:spcPct val="0"/>
              </a:spcBef>
              <a:buFont typeface="Wingdings" pitchFamily="2" charset="2"/>
              <a:buNone/>
            </a:pPr>
            <a:r>
              <a:rPr lang="en-US" sz="1600" b="0">
                <a:cs typeface="Arial" charset="0"/>
              </a:rPr>
              <a:t>The further increase of supplied electric power was unreasonable owing to that it was impossible to provide corresponding heat removal from the outer surface of the heater model by air.</a:t>
            </a:r>
            <a:endParaRPr lang="ru-RU" sz="1600" b="0">
              <a:cs typeface="Times New Roman" pitchFamily="18" charset="0"/>
            </a:endParaRPr>
          </a:p>
          <a:p>
            <a:pPr marL="0" indent="0" algn="just">
              <a:spcBef>
                <a:spcPct val="0"/>
              </a:spcBef>
              <a:buFont typeface="Wingdings" pitchFamily="2" charset="2"/>
              <a:buNone/>
            </a:pPr>
            <a:r>
              <a:rPr lang="en-US" sz="1600" b="0">
                <a:cs typeface="Arial" charset="0"/>
              </a:rPr>
              <a:t> </a:t>
            </a:r>
            <a:endParaRPr lang="ru-RU" sz="1600" b="0">
              <a:cs typeface="Times New Roman" pitchFamily="18" charset="0"/>
            </a:endParaRPr>
          </a:p>
        </p:txBody>
      </p:sp>
      <p:sp>
        <p:nvSpPr>
          <p:cNvPr id="79876" name="Text Box 4"/>
          <p:cNvSpPr txBox="1">
            <a:spLocks noChangeArrowheads="1"/>
          </p:cNvSpPr>
          <p:nvPr/>
        </p:nvSpPr>
        <p:spPr bwMode="auto">
          <a:xfrm>
            <a:off x="5334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79877" name="Text Box 5"/>
          <p:cNvSpPr txBox="1">
            <a:spLocks noChangeArrowheads="1"/>
          </p:cNvSpPr>
          <p:nvPr/>
        </p:nvSpPr>
        <p:spPr bwMode="auto">
          <a:xfrm>
            <a:off x="1981200" y="60198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5.2 </a:t>
            </a:r>
            <a:endParaRPr lang="ru-RU" sz="1400" b="1">
              <a:latin typeface="Arial" charset="0"/>
              <a:cs typeface="Times New Roman" pitchFamily="18" charset="0"/>
            </a:endParaRPr>
          </a:p>
        </p:txBody>
      </p:sp>
      <p:sp>
        <p:nvSpPr>
          <p:cNvPr id="79878" name="Rectangle 6"/>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9879" name="Rectangle 7"/>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9880" name="Rectangle 8"/>
          <p:cNvSpPr>
            <a:spLocks noChangeArrowheads="1"/>
          </p:cNvSpPr>
          <p:nvPr/>
        </p:nvSpPr>
        <p:spPr bwMode="auto">
          <a:xfrm>
            <a:off x="2857500"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9881" name="Rectangle 9"/>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9882" name="Rectangle 10"/>
          <p:cNvSpPr>
            <a:spLocks noChangeArrowheads="1"/>
          </p:cNvSpPr>
          <p:nvPr/>
        </p:nvSpPr>
        <p:spPr bwMode="auto">
          <a:xfrm>
            <a:off x="2828925" y="110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79883" name="Picture 11" descr="IMGP1699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2976563" cy="3967163"/>
          </a:xfrm>
          <a:prstGeom prst="rect">
            <a:avLst/>
          </a:prstGeom>
          <a:noFill/>
          <a:extLst>
            <a:ext uri="{909E8E84-426E-40DD-AFC4-6F175D3DCCD1}">
              <a14:hiddenFill xmlns:a14="http://schemas.microsoft.com/office/drawing/2010/main">
                <a:solidFill>
                  <a:srgbClr val="FFFFFF"/>
                </a:solidFill>
              </a14:hiddenFill>
            </a:ext>
          </a:extLst>
        </p:spPr>
      </p:pic>
      <p:sp>
        <p:nvSpPr>
          <p:cNvPr id="79885" name="Text Box 13"/>
          <p:cNvSpPr txBox="1">
            <a:spLocks noChangeArrowheads="1"/>
          </p:cNvSpPr>
          <p:nvPr/>
        </p:nvSpPr>
        <p:spPr bwMode="auto">
          <a:xfrm>
            <a:off x="86106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21</a:t>
            </a: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Heater of the IVRSA-VVER  test facility.</a:t>
            </a:r>
            <a:br>
              <a:rPr kumimoji="0" lang="en-US" sz="1800">
                <a:solidFill>
                  <a:schemeClr val="hlink"/>
                </a:solidFill>
                <a:effectLst/>
                <a:latin typeface="Arial" charset="0"/>
                <a:cs typeface="Times New Roman" pitchFamily="18" charset="0"/>
              </a:rPr>
            </a:br>
            <a:r>
              <a:rPr kumimoji="0" lang="en-US" sz="1800">
                <a:solidFill>
                  <a:schemeClr val="hlink"/>
                </a:solidFill>
                <a:effectLst/>
                <a:latin typeface="Arial" charset="0"/>
                <a:cs typeface="Times New Roman" pitchFamily="18" charset="0"/>
              </a:rPr>
              <a:t>Tests of heating elements at small-scale experimental test facility</a:t>
            </a:r>
            <a:r>
              <a:rPr kumimoji="0" lang="ru-RU" sz="1800">
                <a:solidFill>
                  <a:schemeClr val="hlink"/>
                </a:solidFill>
                <a:effectLst/>
                <a:latin typeface="Arial" charset="0"/>
                <a:cs typeface="Times New Roman" pitchFamily="18" charset="0"/>
              </a:rPr>
              <a:t> </a:t>
            </a:r>
            <a:r>
              <a:rPr kumimoji="0" lang="en-US" sz="1800">
                <a:solidFill>
                  <a:schemeClr val="hlink"/>
                </a:solidFill>
                <a:effectLst/>
                <a:latin typeface="Arial" charset="0"/>
                <a:cs typeface="Times New Roman" pitchFamily="18" charset="0"/>
              </a:rPr>
              <a:t>(3)</a:t>
            </a:r>
            <a:endParaRPr kumimoji="0" lang="ru-RU" sz="1800">
              <a:solidFill>
                <a:schemeClr val="hlink"/>
              </a:solidFill>
              <a:effectLst/>
              <a:latin typeface="Arial" charset="0"/>
              <a:cs typeface="Times New Roman" pitchFamily="18" charset="0"/>
            </a:endParaRPr>
          </a:p>
        </p:txBody>
      </p:sp>
      <p:sp>
        <p:nvSpPr>
          <p:cNvPr id="80899" name="Text Box 3"/>
          <p:cNvSpPr txBox="1">
            <a:spLocks noChangeArrowheads="1"/>
          </p:cNvSpPr>
          <p:nvPr/>
        </p:nvSpPr>
        <p:spPr bwMode="auto">
          <a:xfrm>
            <a:off x="5334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80900" name="Text Box 4"/>
          <p:cNvSpPr txBox="1">
            <a:spLocks noChangeArrowheads="1"/>
          </p:cNvSpPr>
          <p:nvPr/>
        </p:nvSpPr>
        <p:spPr bwMode="auto">
          <a:xfrm>
            <a:off x="1981200" y="60198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5.3 </a:t>
            </a:r>
            <a:endParaRPr lang="ru-RU" sz="1400" b="1">
              <a:latin typeface="Arial" charset="0"/>
              <a:cs typeface="Times New Roman" pitchFamily="18" charset="0"/>
            </a:endParaRPr>
          </a:p>
        </p:txBody>
      </p:sp>
      <p:sp>
        <p:nvSpPr>
          <p:cNvPr id="80901" name="Rectangle 5"/>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2" name="Rectangle 6"/>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3" name="Rectangle 7"/>
          <p:cNvSpPr>
            <a:spLocks noChangeArrowheads="1"/>
          </p:cNvSpPr>
          <p:nvPr/>
        </p:nvSpPr>
        <p:spPr bwMode="auto">
          <a:xfrm>
            <a:off x="2857500"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4" name="Rectangle 8"/>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5" name="Rectangle 9"/>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6" name="Rectangle 10"/>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907" name="Text Box 11"/>
          <p:cNvSpPr txBox="1">
            <a:spLocks noChangeArrowheads="1"/>
          </p:cNvSpPr>
          <p:nvPr/>
        </p:nvSpPr>
        <p:spPr bwMode="auto">
          <a:xfrm>
            <a:off x="6553200" y="60198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5.4 </a:t>
            </a:r>
            <a:endParaRPr lang="ru-RU" sz="1400" b="1">
              <a:latin typeface="Arial" charset="0"/>
              <a:cs typeface="Times New Roman" pitchFamily="18" charset="0"/>
            </a:endParaRPr>
          </a:p>
        </p:txBody>
      </p:sp>
      <p:sp>
        <p:nvSpPr>
          <p:cNvPr id="80908" name="Rectangle 12"/>
          <p:cNvSpPr>
            <a:spLocks noChangeArrowheads="1"/>
          </p:cNvSpPr>
          <p:nvPr/>
        </p:nvSpPr>
        <p:spPr bwMode="auto">
          <a:xfrm>
            <a:off x="2562225" y="74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0909" name="Picture 13" descr="IMGP1700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3778250" cy="5040313"/>
          </a:xfrm>
          <a:prstGeom prst="rect">
            <a:avLst/>
          </a:prstGeom>
          <a:noFill/>
          <a:extLst>
            <a:ext uri="{909E8E84-426E-40DD-AFC4-6F175D3DCCD1}">
              <a14:hiddenFill xmlns:a14="http://schemas.microsoft.com/office/drawing/2010/main">
                <a:solidFill>
                  <a:srgbClr val="FFFFFF"/>
                </a:solidFill>
              </a14:hiddenFill>
            </a:ext>
          </a:extLst>
        </p:spPr>
      </p:pic>
      <p:sp>
        <p:nvSpPr>
          <p:cNvPr id="80910" name="Rectangle 14"/>
          <p:cNvSpPr>
            <a:spLocks noChangeArrowheads="1"/>
          </p:cNvSpPr>
          <p:nvPr/>
        </p:nvSpPr>
        <p:spPr bwMode="auto">
          <a:xfrm>
            <a:off x="2424113" y="566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0911" name="Picture 15" descr="IMGP1702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3783013" cy="5041900"/>
          </a:xfrm>
          <a:prstGeom prst="rect">
            <a:avLst/>
          </a:prstGeom>
          <a:noFill/>
          <a:extLst>
            <a:ext uri="{909E8E84-426E-40DD-AFC4-6F175D3DCCD1}">
              <a14:hiddenFill xmlns:a14="http://schemas.microsoft.com/office/drawing/2010/main">
                <a:solidFill>
                  <a:srgbClr val="FFFFFF"/>
                </a:solidFill>
              </a14:hiddenFill>
            </a:ext>
          </a:extLst>
        </p:spPr>
      </p:pic>
      <p:sp>
        <p:nvSpPr>
          <p:cNvPr id="80912" name="Text Box 16"/>
          <p:cNvSpPr txBox="1">
            <a:spLocks noChangeArrowheads="1"/>
          </p:cNvSpPr>
          <p:nvPr/>
        </p:nvSpPr>
        <p:spPr bwMode="auto">
          <a:xfrm>
            <a:off x="86106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22</a:t>
            </a: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Heater of the IVRSA-VVER  test facility.</a:t>
            </a:r>
            <a:br>
              <a:rPr kumimoji="0" lang="en-US" sz="1800">
                <a:solidFill>
                  <a:schemeClr val="hlink"/>
                </a:solidFill>
                <a:effectLst/>
                <a:latin typeface="Arial" charset="0"/>
                <a:cs typeface="Times New Roman" pitchFamily="18" charset="0"/>
              </a:rPr>
            </a:br>
            <a:r>
              <a:rPr kumimoji="0" lang="en-US" sz="1800">
                <a:solidFill>
                  <a:schemeClr val="hlink"/>
                </a:solidFill>
                <a:effectLst/>
                <a:latin typeface="Arial" charset="0"/>
                <a:cs typeface="Times New Roman" pitchFamily="18" charset="0"/>
              </a:rPr>
              <a:t>Tests of heating elements at small-scale experimental test facility</a:t>
            </a:r>
            <a:r>
              <a:rPr kumimoji="0" lang="ru-RU" sz="1800">
                <a:solidFill>
                  <a:schemeClr val="hlink"/>
                </a:solidFill>
                <a:effectLst/>
                <a:latin typeface="Arial" charset="0"/>
                <a:cs typeface="Times New Roman" pitchFamily="18" charset="0"/>
              </a:rPr>
              <a:t> </a:t>
            </a:r>
            <a:r>
              <a:rPr kumimoji="0" lang="en-US" sz="1800">
                <a:solidFill>
                  <a:schemeClr val="hlink"/>
                </a:solidFill>
                <a:effectLst/>
                <a:latin typeface="Arial" charset="0"/>
                <a:cs typeface="Times New Roman" pitchFamily="18" charset="0"/>
              </a:rPr>
              <a:t>(4)</a:t>
            </a:r>
            <a:endParaRPr kumimoji="0" lang="ru-RU" sz="1800">
              <a:solidFill>
                <a:schemeClr val="hlink"/>
              </a:solidFill>
              <a:effectLst/>
              <a:latin typeface="Arial" charset="0"/>
              <a:cs typeface="Times New Roman" pitchFamily="18" charset="0"/>
            </a:endParaRPr>
          </a:p>
        </p:txBody>
      </p:sp>
      <p:sp>
        <p:nvSpPr>
          <p:cNvPr id="81923" name="Rectangle 3"/>
          <p:cNvSpPr>
            <a:spLocks noGrp="1" noChangeArrowheads="1"/>
          </p:cNvSpPr>
          <p:nvPr>
            <p:ph type="body" sz="half" idx="2"/>
          </p:nvPr>
        </p:nvSpPr>
        <p:spPr>
          <a:xfrm>
            <a:off x="228600" y="838200"/>
            <a:ext cx="8610600" cy="838200"/>
          </a:xfrm>
        </p:spPr>
        <p:txBody>
          <a:bodyPr/>
          <a:lstStyle/>
          <a:p>
            <a:pPr marL="0" indent="0" algn="just">
              <a:lnSpc>
                <a:spcPct val="90000"/>
              </a:lnSpc>
              <a:spcBef>
                <a:spcPct val="0"/>
              </a:spcBef>
              <a:buFont typeface="Wingdings" pitchFamily="2" charset="2"/>
              <a:buNone/>
            </a:pPr>
            <a:r>
              <a:rPr lang="en-US" sz="1600" b="0">
                <a:cs typeface="Times New Roman" pitchFamily="18" charset="0"/>
              </a:rPr>
              <a:t>At carrying out of life tests of heating elements, depressurization of cooled current-carrying arrangements has occurred and water has got to internal volume of the device. It has led to melting and destruction of heating elements (fig. 5.5-5.7).</a:t>
            </a:r>
            <a:r>
              <a:rPr lang="ru-RU" sz="1600" b="0">
                <a:cs typeface="Arial" charset="0"/>
              </a:rPr>
              <a:t> </a:t>
            </a:r>
            <a:endParaRPr lang="en-US" sz="1600" b="0">
              <a:cs typeface="Arial" charset="0"/>
            </a:endParaRPr>
          </a:p>
          <a:p>
            <a:pPr marL="0" indent="0" algn="just">
              <a:lnSpc>
                <a:spcPct val="90000"/>
              </a:lnSpc>
              <a:spcBef>
                <a:spcPct val="0"/>
              </a:spcBef>
              <a:buFont typeface="Wingdings" pitchFamily="2" charset="2"/>
              <a:buNone/>
            </a:pPr>
            <a:endParaRPr lang="en-US" sz="1600" b="0">
              <a:cs typeface="Arial" charset="0"/>
            </a:endParaRPr>
          </a:p>
          <a:p>
            <a:pPr marL="0" indent="0" algn="just">
              <a:lnSpc>
                <a:spcPct val="90000"/>
              </a:lnSpc>
              <a:spcBef>
                <a:spcPct val="0"/>
              </a:spcBef>
              <a:buFont typeface="Wingdings" pitchFamily="2" charset="2"/>
              <a:buNone/>
            </a:pPr>
            <a:endParaRPr lang="en-US" sz="1600" b="0">
              <a:cs typeface="Arial" charset="0"/>
            </a:endParaRPr>
          </a:p>
          <a:p>
            <a:pPr marL="0" indent="0" algn="just">
              <a:lnSpc>
                <a:spcPct val="90000"/>
              </a:lnSpc>
              <a:spcBef>
                <a:spcPct val="0"/>
              </a:spcBef>
              <a:buFont typeface="Wingdings" pitchFamily="2" charset="2"/>
              <a:buNone/>
            </a:pPr>
            <a:r>
              <a:rPr lang="en-US" sz="1600" b="0">
                <a:cs typeface="Arial" charset="0"/>
              </a:rPr>
              <a:t> </a:t>
            </a:r>
            <a:endParaRPr lang="ru-RU" sz="1600" b="0">
              <a:cs typeface="Arial" charset="0"/>
            </a:endParaRPr>
          </a:p>
        </p:txBody>
      </p:sp>
      <p:sp>
        <p:nvSpPr>
          <p:cNvPr id="81924" name="Text Box 4"/>
          <p:cNvSpPr txBox="1">
            <a:spLocks noChangeArrowheads="1"/>
          </p:cNvSpPr>
          <p:nvPr/>
        </p:nvSpPr>
        <p:spPr bwMode="auto">
          <a:xfrm>
            <a:off x="5334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81925" name="Text Box 5"/>
          <p:cNvSpPr txBox="1">
            <a:spLocks noChangeArrowheads="1"/>
          </p:cNvSpPr>
          <p:nvPr/>
        </p:nvSpPr>
        <p:spPr bwMode="auto">
          <a:xfrm>
            <a:off x="1981200" y="60198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5.5 </a:t>
            </a:r>
            <a:endParaRPr lang="ru-RU" sz="1400" b="1">
              <a:latin typeface="Arial" charset="0"/>
              <a:cs typeface="Times New Roman" pitchFamily="18" charset="0"/>
            </a:endParaRPr>
          </a:p>
        </p:txBody>
      </p:sp>
      <p:sp>
        <p:nvSpPr>
          <p:cNvPr id="81926" name="Rectangle 6"/>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27" name="Rectangle 7"/>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28" name="Rectangle 8"/>
          <p:cNvSpPr>
            <a:spLocks noChangeArrowheads="1"/>
          </p:cNvSpPr>
          <p:nvPr/>
        </p:nvSpPr>
        <p:spPr bwMode="auto">
          <a:xfrm>
            <a:off x="2857500"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29" name="Rectangle 9"/>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30" name="Rectangle 10"/>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31" name="Rectangle 11"/>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32" name="Text Box 12"/>
          <p:cNvSpPr txBox="1">
            <a:spLocks noChangeArrowheads="1"/>
          </p:cNvSpPr>
          <p:nvPr/>
        </p:nvSpPr>
        <p:spPr bwMode="auto">
          <a:xfrm>
            <a:off x="3962400" y="58674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5.6 </a:t>
            </a:r>
            <a:endParaRPr lang="ru-RU" sz="1400" b="1">
              <a:latin typeface="Arial" charset="0"/>
              <a:cs typeface="Times New Roman" pitchFamily="18" charset="0"/>
            </a:endParaRPr>
          </a:p>
        </p:txBody>
      </p:sp>
      <p:sp>
        <p:nvSpPr>
          <p:cNvPr id="81933" name="Text Box 13"/>
          <p:cNvSpPr txBox="1">
            <a:spLocks noChangeArrowheads="1"/>
          </p:cNvSpPr>
          <p:nvPr/>
        </p:nvSpPr>
        <p:spPr bwMode="auto">
          <a:xfrm>
            <a:off x="6934200" y="60960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5.7 </a:t>
            </a:r>
            <a:endParaRPr lang="ru-RU" sz="1400" b="1">
              <a:latin typeface="Arial" charset="0"/>
              <a:cs typeface="Times New Roman" pitchFamily="18" charset="0"/>
            </a:endParaRPr>
          </a:p>
        </p:txBody>
      </p:sp>
      <p:sp>
        <p:nvSpPr>
          <p:cNvPr id="81934" name="Rectangle 14"/>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1935" name="Rectangle 15"/>
          <p:cNvSpPr>
            <a:spLocks noChangeArrowheads="1"/>
          </p:cNvSpPr>
          <p:nvPr/>
        </p:nvSpPr>
        <p:spPr bwMode="auto">
          <a:xfrm>
            <a:off x="2562225"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1936" name="Picture 16" descr="IMGP1768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238500" cy="4329113"/>
          </a:xfrm>
          <a:prstGeom prst="rect">
            <a:avLst/>
          </a:prstGeom>
          <a:noFill/>
          <a:extLst>
            <a:ext uri="{909E8E84-426E-40DD-AFC4-6F175D3DCCD1}">
              <a14:hiddenFill xmlns:a14="http://schemas.microsoft.com/office/drawing/2010/main">
                <a:solidFill>
                  <a:srgbClr val="FFFFFF"/>
                </a:solidFill>
              </a14:hiddenFill>
            </a:ext>
          </a:extLst>
        </p:spPr>
      </p:pic>
      <p:sp>
        <p:nvSpPr>
          <p:cNvPr id="81937" name="Rectangle 17"/>
          <p:cNvSpPr>
            <a:spLocks noChangeArrowheads="1"/>
          </p:cNvSpPr>
          <p:nvPr/>
        </p:nvSpPr>
        <p:spPr bwMode="auto">
          <a:xfrm>
            <a:off x="2424113" y="566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1938" name="Picture 18" descr="IMGP1761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2973388" cy="3962400"/>
          </a:xfrm>
          <a:prstGeom prst="rect">
            <a:avLst/>
          </a:prstGeom>
          <a:noFill/>
          <a:extLst>
            <a:ext uri="{909E8E84-426E-40DD-AFC4-6F175D3DCCD1}">
              <a14:hiddenFill xmlns:a14="http://schemas.microsoft.com/office/drawing/2010/main">
                <a:solidFill>
                  <a:srgbClr val="FFFFFF"/>
                </a:solidFill>
              </a14:hiddenFill>
            </a:ext>
          </a:extLst>
        </p:spPr>
      </p:pic>
      <p:sp>
        <p:nvSpPr>
          <p:cNvPr id="81939" name="Rectangle 19"/>
          <p:cNvSpPr>
            <a:spLocks noChangeArrowheads="1"/>
          </p:cNvSpPr>
          <p:nvPr/>
        </p:nvSpPr>
        <p:spPr bwMode="auto">
          <a:xfrm>
            <a:off x="2562225"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1940" name="Picture 20" descr="IMGP1750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81200"/>
            <a:ext cx="2698750" cy="3608388"/>
          </a:xfrm>
          <a:prstGeom prst="rect">
            <a:avLst/>
          </a:prstGeom>
          <a:noFill/>
          <a:extLst>
            <a:ext uri="{909E8E84-426E-40DD-AFC4-6F175D3DCCD1}">
              <a14:hiddenFill xmlns:a14="http://schemas.microsoft.com/office/drawing/2010/main">
                <a:solidFill>
                  <a:srgbClr val="FFFFFF"/>
                </a:solidFill>
              </a14:hiddenFill>
            </a:ext>
          </a:extLst>
        </p:spPr>
      </p:pic>
      <p:sp>
        <p:nvSpPr>
          <p:cNvPr id="81941" name="Text Box 21"/>
          <p:cNvSpPr txBox="1">
            <a:spLocks noChangeArrowheads="1"/>
          </p:cNvSpPr>
          <p:nvPr/>
        </p:nvSpPr>
        <p:spPr bwMode="auto">
          <a:xfrm>
            <a:off x="86106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23</a:t>
            </a: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latin typeface="Arial" charset="0"/>
                <a:cs typeface="Times New Roman" pitchFamily="18" charset="0"/>
              </a:rPr>
              <a:t>Heater of the IVRSA-VVER  test facility.</a:t>
            </a:r>
            <a:br>
              <a:rPr kumimoji="0" lang="en-US" sz="1800">
                <a:solidFill>
                  <a:schemeClr val="hlink"/>
                </a:solidFill>
                <a:effectLst/>
                <a:latin typeface="Arial" charset="0"/>
                <a:cs typeface="Times New Roman" pitchFamily="18" charset="0"/>
              </a:rPr>
            </a:br>
            <a:r>
              <a:rPr kumimoji="0" lang="en-US" sz="1800">
                <a:solidFill>
                  <a:schemeClr val="hlink"/>
                </a:solidFill>
                <a:effectLst/>
                <a:latin typeface="Arial" charset="0"/>
                <a:cs typeface="Times New Roman" pitchFamily="18" charset="0"/>
              </a:rPr>
              <a:t>Tests of heating elements at small-scale experimental test facility</a:t>
            </a:r>
            <a:r>
              <a:rPr kumimoji="0" lang="ru-RU" sz="1800">
                <a:solidFill>
                  <a:schemeClr val="hlink"/>
                </a:solidFill>
                <a:effectLst/>
                <a:latin typeface="Arial" charset="0"/>
                <a:cs typeface="Times New Roman" pitchFamily="18" charset="0"/>
              </a:rPr>
              <a:t> </a:t>
            </a:r>
            <a:r>
              <a:rPr kumimoji="0" lang="en-US" sz="1800">
                <a:solidFill>
                  <a:schemeClr val="hlink"/>
                </a:solidFill>
                <a:effectLst/>
                <a:latin typeface="Arial" charset="0"/>
                <a:cs typeface="Times New Roman" pitchFamily="18" charset="0"/>
              </a:rPr>
              <a:t>(5)</a:t>
            </a:r>
            <a:endParaRPr kumimoji="0" lang="ru-RU" sz="1800">
              <a:solidFill>
                <a:schemeClr val="hlink"/>
              </a:solidFill>
              <a:effectLst/>
              <a:latin typeface="Arial" charset="0"/>
              <a:cs typeface="Times New Roman" pitchFamily="18" charset="0"/>
            </a:endParaRPr>
          </a:p>
        </p:txBody>
      </p:sp>
      <p:sp>
        <p:nvSpPr>
          <p:cNvPr id="82947" name="Rectangle 3"/>
          <p:cNvSpPr>
            <a:spLocks noGrp="1" noChangeArrowheads="1"/>
          </p:cNvSpPr>
          <p:nvPr>
            <p:ph type="body" sz="half" idx="2"/>
          </p:nvPr>
        </p:nvSpPr>
        <p:spPr>
          <a:xfrm>
            <a:off x="457200" y="838200"/>
            <a:ext cx="8229600" cy="4648200"/>
          </a:xfrm>
        </p:spPr>
        <p:txBody>
          <a:bodyPr/>
          <a:lstStyle/>
          <a:p>
            <a:pPr marL="0" indent="0" algn="just" defTabSz="381000">
              <a:lnSpc>
                <a:spcPct val="90000"/>
              </a:lnSpc>
              <a:spcBef>
                <a:spcPct val="0"/>
              </a:spcBef>
              <a:buFont typeface="Wingdings" pitchFamily="2" charset="2"/>
              <a:buNone/>
            </a:pPr>
            <a:r>
              <a:rPr lang="en-US" sz="1600">
                <a:cs typeface="Arial" charset="0"/>
              </a:rPr>
              <a:t>The main conclusions from the carried out tests:</a:t>
            </a:r>
          </a:p>
          <a:p>
            <a:pPr marL="0" indent="0" algn="just" defTabSz="381000">
              <a:lnSpc>
                <a:spcPct val="90000"/>
              </a:lnSpc>
              <a:spcBef>
                <a:spcPct val="0"/>
              </a:spcBef>
              <a:buFont typeface="Wingdings" pitchFamily="2" charset="2"/>
              <a:buNone/>
            </a:pPr>
            <a:endParaRPr lang="en-US" sz="1600">
              <a:latin typeface="Times New Roman" pitchFamily="18" charset="0"/>
              <a:cs typeface="Times New Roman" pitchFamily="18" charset="0"/>
            </a:endParaRPr>
          </a:p>
          <a:p>
            <a:pPr marL="0" indent="0" algn="just" defTabSz="381000">
              <a:lnSpc>
                <a:spcPct val="90000"/>
              </a:lnSpc>
              <a:spcBef>
                <a:spcPct val="0"/>
              </a:spcBef>
              <a:buFont typeface="Wingdings" pitchFamily="2" charset="2"/>
              <a:buNone/>
            </a:pPr>
            <a:r>
              <a:rPr lang="en-US" sz="1600" b="0">
                <a:latin typeface="Times New Roman" pitchFamily="18" charset="0"/>
                <a:cs typeface="Times New Roman" pitchFamily="18" charset="0"/>
              </a:rPr>
              <a:t>	1) </a:t>
            </a:r>
            <a:r>
              <a:rPr lang="en-US" sz="1600" b="0">
                <a:cs typeface="Arial" charset="0"/>
              </a:rPr>
              <a:t>heating elements of molybdenum provide a necessary mode of heating (heat flux on the vessel model wall) which should be realized at test of scale vessel models; </a:t>
            </a:r>
          </a:p>
          <a:p>
            <a:pPr marL="0" indent="0" algn="just" defTabSz="381000">
              <a:lnSpc>
                <a:spcPct val="90000"/>
              </a:lnSpc>
              <a:spcBef>
                <a:spcPct val="0"/>
              </a:spcBef>
              <a:buFont typeface="Wingdings" pitchFamily="2" charset="2"/>
              <a:buNone/>
            </a:pPr>
            <a:endParaRPr lang="en-US" sz="1600" b="0">
              <a:latin typeface="Times New Roman" pitchFamily="18" charset="0"/>
              <a:cs typeface="Times New Roman" pitchFamily="18" charset="0"/>
            </a:endParaRPr>
          </a:p>
          <a:p>
            <a:pPr marL="0" indent="0" algn="just" defTabSz="381000">
              <a:lnSpc>
                <a:spcPct val="90000"/>
              </a:lnSpc>
              <a:spcBef>
                <a:spcPct val="0"/>
              </a:spcBef>
              <a:buFont typeface="Wingdings" pitchFamily="2" charset="2"/>
              <a:buNone/>
            </a:pPr>
            <a:r>
              <a:rPr lang="en-US" sz="1600" b="0">
                <a:latin typeface="Times New Roman" pitchFamily="18" charset="0"/>
                <a:cs typeface="Times New Roman" pitchFamily="18" charset="0"/>
              </a:rPr>
              <a:t>		2) </a:t>
            </a:r>
            <a:r>
              <a:rPr lang="en-US" sz="1600" b="0">
                <a:cs typeface="Arial" charset="0"/>
              </a:rPr>
              <a:t>constructive improvement of junctions of experimental test facility is required for </a:t>
            </a:r>
          </a:p>
          <a:p>
            <a:pPr marL="0" indent="0" algn="just" defTabSz="381000">
              <a:lnSpc>
                <a:spcPct val="90000"/>
              </a:lnSpc>
              <a:spcBef>
                <a:spcPct val="0"/>
              </a:spcBef>
              <a:buFont typeface="Wingdings" pitchFamily="2" charset="2"/>
              <a:buNone/>
            </a:pPr>
            <a:r>
              <a:rPr lang="en-US" sz="1600" b="0">
                <a:cs typeface="Arial" charset="0"/>
              </a:rPr>
              <a:t>	tests of heating elements.</a:t>
            </a:r>
            <a:endParaRPr lang="ru-RU" sz="1600" b="0">
              <a:cs typeface="Times New Roman" pitchFamily="18" charset="0"/>
            </a:endParaRPr>
          </a:p>
          <a:p>
            <a:pPr marL="0" indent="0" algn="just" defTabSz="381000">
              <a:lnSpc>
                <a:spcPct val="90000"/>
              </a:lnSpc>
              <a:spcBef>
                <a:spcPct val="0"/>
              </a:spcBef>
              <a:buFont typeface="Wingdings" pitchFamily="2" charset="2"/>
              <a:buNone/>
            </a:pPr>
            <a:r>
              <a:rPr lang="en-US" sz="1600" b="0">
                <a:cs typeface="Arial" charset="0"/>
              </a:rPr>
              <a:t> </a:t>
            </a:r>
            <a:endParaRPr lang="ru-RU" sz="1600" b="0">
              <a:cs typeface="Times New Roman" pitchFamily="18" charset="0"/>
            </a:endParaRPr>
          </a:p>
          <a:p>
            <a:pPr marL="0" indent="0" algn="just" defTabSz="381000">
              <a:lnSpc>
                <a:spcPct val="90000"/>
              </a:lnSpc>
              <a:spcBef>
                <a:spcPct val="0"/>
              </a:spcBef>
              <a:buFont typeface="Wingdings" pitchFamily="2" charset="2"/>
              <a:buNone/>
            </a:pPr>
            <a:r>
              <a:rPr lang="en-US" sz="1600">
                <a:cs typeface="Arial" charset="0"/>
              </a:rPr>
              <a:t>At present, the following activities have been carried out or are at the </a:t>
            </a:r>
          </a:p>
          <a:p>
            <a:pPr marL="0" indent="0" algn="just" defTabSz="381000">
              <a:lnSpc>
                <a:spcPct val="90000"/>
              </a:lnSpc>
              <a:spcBef>
                <a:spcPct val="0"/>
              </a:spcBef>
              <a:buFont typeface="Wingdings" pitchFamily="2" charset="2"/>
              <a:buNone/>
            </a:pPr>
            <a:r>
              <a:rPr lang="en-US" sz="1600">
                <a:cs typeface="Arial" charset="0"/>
              </a:rPr>
              <a:t>stage of performance:</a:t>
            </a:r>
            <a:endParaRPr lang="ru-RU" sz="1600">
              <a:cs typeface="Times New Roman" pitchFamily="18" charset="0"/>
            </a:endParaRPr>
          </a:p>
          <a:p>
            <a:pPr marL="0" indent="0" algn="just" defTabSz="381000">
              <a:lnSpc>
                <a:spcPct val="90000"/>
              </a:lnSpc>
              <a:spcBef>
                <a:spcPct val="0"/>
              </a:spcBef>
              <a:buFont typeface="Wingdings" pitchFamily="2" charset="2"/>
              <a:buNone/>
            </a:pPr>
            <a:r>
              <a:rPr lang="en-US" sz="1600" b="0">
                <a:cs typeface="Times New Roman" pitchFamily="18" charset="0"/>
              </a:rPr>
              <a:t> </a:t>
            </a:r>
          </a:p>
          <a:p>
            <a:pPr marL="0" indent="0" algn="just" defTabSz="381000">
              <a:lnSpc>
                <a:spcPct val="90000"/>
              </a:lnSpc>
              <a:spcBef>
                <a:spcPct val="0"/>
              </a:spcBef>
              <a:buFont typeface="Wingdings" pitchFamily="2" charset="2"/>
              <a:buNone/>
            </a:pPr>
            <a:r>
              <a:rPr lang="en-US" sz="1600" b="0">
                <a:cs typeface="Arial" charset="0"/>
              </a:rPr>
              <a:t>		a) improvement of cooled current-carrying arrangements has been carried out;</a:t>
            </a:r>
            <a:endParaRPr lang="ru-RU" sz="1600" b="0">
              <a:cs typeface="Times New Roman" pitchFamily="18" charset="0"/>
            </a:endParaRPr>
          </a:p>
          <a:p>
            <a:pPr marL="0" indent="0" algn="just" defTabSz="381000">
              <a:lnSpc>
                <a:spcPct val="90000"/>
              </a:lnSpc>
              <a:spcBef>
                <a:spcPct val="0"/>
              </a:spcBef>
              <a:buFont typeface="Wingdings" pitchFamily="2" charset="2"/>
              <a:buNone/>
            </a:pPr>
            <a:endParaRPr lang="en-US" sz="1600" b="0">
              <a:cs typeface="Times New Roman" pitchFamily="18" charset="0"/>
            </a:endParaRPr>
          </a:p>
          <a:p>
            <a:pPr marL="0" indent="0" algn="just" defTabSz="381000">
              <a:lnSpc>
                <a:spcPct val="90000"/>
              </a:lnSpc>
              <a:spcBef>
                <a:spcPct val="0"/>
              </a:spcBef>
              <a:buFont typeface="Wingdings" pitchFamily="2" charset="2"/>
              <a:buNone/>
            </a:pPr>
            <a:r>
              <a:rPr lang="en-US" sz="1600" b="0">
                <a:cs typeface="Times New Roman" pitchFamily="18" charset="0"/>
              </a:rPr>
              <a:t>		b)  </a:t>
            </a:r>
            <a:r>
              <a:rPr lang="en-US" sz="1600" b="0">
                <a:cs typeface="Arial" charset="0"/>
              </a:rPr>
              <a:t>the external casing for providing of water cooling of the vessel model is manufactured that will allow to carry out tests at higher electric power supplied to the heater;</a:t>
            </a:r>
            <a:endParaRPr lang="ru-RU" sz="1600" b="0">
              <a:cs typeface="Times New Roman" pitchFamily="18" charset="0"/>
            </a:endParaRPr>
          </a:p>
          <a:p>
            <a:pPr marL="0" indent="0" algn="just" defTabSz="381000">
              <a:lnSpc>
                <a:spcPct val="90000"/>
              </a:lnSpc>
              <a:spcBef>
                <a:spcPct val="0"/>
              </a:spcBef>
              <a:buFont typeface="Wingdings" pitchFamily="2" charset="2"/>
              <a:buNone/>
            </a:pPr>
            <a:r>
              <a:rPr lang="en-US" sz="1600" b="0">
                <a:cs typeface="Times New Roman" pitchFamily="18" charset="0"/>
              </a:rPr>
              <a:t>		c) </a:t>
            </a:r>
            <a:r>
              <a:rPr lang="en-US" sz="1600" b="0">
                <a:cs typeface="Arial" charset="0"/>
              </a:rPr>
              <a:t>tests of heating elements of tungsten are under preparation;</a:t>
            </a:r>
            <a:endParaRPr lang="ru-RU" sz="1600" b="0">
              <a:cs typeface="Times New Roman" pitchFamily="18" charset="0"/>
            </a:endParaRPr>
          </a:p>
          <a:p>
            <a:pPr marL="0" indent="0" algn="just" defTabSz="381000">
              <a:lnSpc>
                <a:spcPct val="90000"/>
              </a:lnSpc>
              <a:spcBef>
                <a:spcPct val="0"/>
              </a:spcBef>
              <a:buFont typeface="Wingdings" pitchFamily="2" charset="2"/>
              <a:buNone/>
            </a:pPr>
            <a:r>
              <a:rPr lang="en-US" sz="1600" b="0">
                <a:cs typeface="Times New Roman" pitchFamily="18" charset="0"/>
              </a:rPr>
              <a:t>		d) </a:t>
            </a:r>
            <a:r>
              <a:rPr lang="en-US" sz="1600" b="0">
                <a:cs typeface="Arial" charset="0"/>
              </a:rPr>
              <a:t>tests of heating elements of a lamellar design of molybdenum alloy are under preparation.</a:t>
            </a:r>
            <a:endParaRPr lang="ru-RU" sz="1600" b="0">
              <a:cs typeface="Times New Roman" pitchFamily="18" charset="0"/>
            </a:endParaRPr>
          </a:p>
          <a:p>
            <a:pPr marL="0" indent="0" algn="just" defTabSz="381000">
              <a:lnSpc>
                <a:spcPct val="90000"/>
              </a:lnSpc>
              <a:spcBef>
                <a:spcPct val="0"/>
              </a:spcBef>
              <a:buFont typeface="Wingdings" pitchFamily="2" charset="2"/>
              <a:buNone/>
            </a:pPr>
            <a:endParaRPr lang="en-US" sz="1600" b="0">
              <a:cs typeface="Arial" charset="0"/>
            </a:endParaRPr>
          </a:p>
          <a:p>
            <a:pPr marL="0" indent="0" algn="just" defTabSz="381000">
              <a:lnSpc>
                <a:spcPct val="90000"/>
              </a:lnSpc>
              <a:spcBef>
                <a:spcPct val="0"/>
              </a:spcBef>
              <a:buFont typeface="Wingdings" pitchFamily="2" charset="2"/>
              <a:buNone/>
            </a:pPr>
            <a:r>
              <a:rPr lang="en-US" sz="1600" b="0">
                <a:cs typeface="Arial" charset="0"/>
              </a:rPr>
              <a:t> </a:t>
            </a:r>
            <a:endParaRPr lang="ru-RU" sz="1600" b="0">
              <a:cs typeface="Arial" charset="0"/>
            </a:endParaRPr>
          </a:p>
        </p:txBody>
      </p:sp>
      <p:sp>
        <p:nvSpPr>
          <p:cNvPr id="82948" name="Text Box 4"/>
          <p:cNvSpPr txBox="1">
            <a:spLocks noChangeArrowheads="1"/>
          </p:cNvSpPr>
          <p:nvPr/>
        </p:nvSpPr>
        <p:spPr bwMode="auto">
          <a:xfrm>
            <a:off x="5334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82949" name="Rectangle 5"/>
          <p:cNvSpPr>
            <a:spLocks noChangeArrowheads="1"/>
          </p:cNvSpPr>
          <p:nvPr/>
        </p:nvSpPr>
        <p:spPr bwMode="auto">
          <a:xfrm>
            <a:off x="1262063"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0" name="Rectangle 6"/>
          <p:cNvSpPr>
            <a:spLocks noChangeArrowheads="1"/>
          </p:cNvSpPr>
          <p:nvPr/>
        </p:nvSpPr>
        <p:spPr bwMode="auto">
          <a:xfrm>
            <a:off x="1262063"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1" name="Rectangle 7"/>
          <p:cNvSpPr>
            <a:spLocks noChangeArrowheads="1"/>
          </p:cNvSpPr>
          <p:nvPr/>
        </p:nvSpPr>
        <p:spPr bwMode="auto">
          <a:xfrm>
            <a:off x="2857500"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2" name="Rectangle 8"/>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3" name="Rectangle 9"/>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4" name="Rectangle 10"/>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5" name="Rectangle 11"/>
          <p:cNvSpPr>
            <a:spLocks noChangeArrowheads="1"/>
          </p:cNvSpPr>
          <p:nvPr/>
        </p:nvSpPr>
        <p:spPr bwMode="auto">
          <a:xfrm>
            <a:off x="1262063"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956" name="Text Box 12"/>
          <p:cNvSpPr txBox="1">
            <a:spLocks noChangeArrowheads="1"/>
          </p:cNvSpPr>
          <p:nvPr/>
        </p:nvSpPr>
        <p:spPr bwMode="auto">
          <a:xfrm>
            <a:off x="8594725" y="60610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24</a:t>
            </a: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304800"/>
            <a:ext cx="7772400" cy="1143000"/>
          </a:xfrm>
        </p:spPr>
        <p:txBody>
          <a:bodyPr/>
          <a:lstStyle/>
          <a:p>
            <a:r>
              <a:rPr kumimoji="0" lang="ru-RU" sz="1600" b="1">
                <a:solidFill>
                  <a:schemeClr val="hlink"/>
                </a:solidFill>
                <a:effectLst/>
                <a:latin typeface="Arial" charset="0"/>
              </a:rPr>
              <a:t>The task “D”: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(1)</a:t>
            </a:r>
            <a:endParaRPr kumimoji="0" lang="ru-RU" sz="1600" b="1">
              <a:solidFill>
                <a:schemeClr val="hlink"/>
              </a:solidFill>
              <a:effectLst/>
              <a:latin typeface="Arial" charset="0"/>
            </a:endParaRPr>
          </a:p>
        </p:txBody>
      </p:sp>
      <p:sp>
        <p:nvSpPr>
          <p:cNvPr id="83971" name="Text Box 3"/>
          <p:cNvSpPr txBox="1">
            <a:spLocks noChangeArrowheads="1"/>
          </p:cNvSpPr>
          <p:nvPr/>
        </p:nvSpPr>
        <p:spPr bwMode="auto">
          <a:xfrm>
            <a:off x="6096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83972" name="Text Box 4"/>
          <p:cNvSpPr txBox="1">
            <a:spLocks noChangeArrowheads="1"/>
          </p:cNvSpPr>
          <p:nvPr/>
        </p:nvSpPr>
        <p:spPr bwMode="auto">
          <a:xfrm>
            <a:off x="228600" y="1423988"/>
            <a:ext cx="82597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400">
                <a:latin typeface="Arial" charset="0"/>
                <a:cs typeface="Times New Roman" pitchFamily="18" charset="0"/>
              </a:rPr>
              <a:t>The steel 15Kh2NMFA (TS 108-765-78) of which the LH of the VVER RPV No. 1152.02.70.000 </a:t>
            </a:r>
          </a:p>
          <a:p>
            <a:pPr>
              <a:lnSpc>
                <a:spcPct val="85000"/>
              </a:lnSpc>
            </a:pPr>
            <a:r>
              <a:rPr lang="en-US" sz="1400">
                <a:latin typeface="Arial" charset="0"/>
                <a:cs typeface="Times New Roman" pitchFamily="18" charset="0"/>
              </a:rPr>
              <a:t>(number of fusion 107210), number of forgings 5015 has been made was the material which physical </a:t>
            </a:r>
          </a:p>
          <a:p>
            <a:pPr>
              <a:lnSpc>
                <a:spcPct val="85000"/>
              </a:lnSpc>
            </a:pPr>
            <a:r>
              <a:rPr lang="en-US" sz="1400">
                <a:latin typeface="Arial" charset="0"/>
                <a:cs typeface="Times New Roman" pitchFamily="18" charset="0"/>
              </a:rPr>
              <a:t>and mechanical properties were subject to definition in process of material property studies.</a:t>
            </a:r>
            <a:r>
              <a:rPr lang="ru-RU" sz="1400">
                <a:latin typeface="Arial" charset="0"/>
              </a:rPr>
              <a:t> </a:t>
            </a:r>
            <a:endParaRPr lang="en-US" sz="1400">
              <a:latin typeface="Arial" charset="0"/>
            </a:endParaRPr>
          </a:p>
          <a:p>
            <a:pPr>
              <a:lnSpc>
                <a:spcPct val="85000"/>
              </a:lnSpc>
            </a:pPr>
            <a:endParaRPr lang="en-US" sz="1400">
              <a:latin typeface="Arial" charset="0"/>
            </a:endParaRPr>
          </a:p>
          <a:p>
            <a:pPr>
              <a:lnSpc>
                <a:spcPct val="85000"/>
              </a:lnSpc>
            </a:pPr>
            <a:r>
              <a:rPr lang="en-US" sz="1400">
                <a:latin typeface="Arial" charset="0"/>
                <a:cs typeface="Times New Roman" pitchFamily="18" charset="0"/>
              </a:rPr>
              <a:t>The specimens fabricated for the tests had circular cross-section of 8 mm diameter and working length </a:t>
            </a:r>
          </a:p>
          <a:p>
            <a:pPr>
              <a:lnSpc>
                <a:spcPct val="85000"/>
              </a:lnSpc>
            </a:pPr>
            <a:r>
              <a:rPr lang="en-US" sz="1400">
                <a:latin typeface="Arial" charset="0"/>
                <a:cs typeface="Times New Roman" pitchFamily="18" charset="0"/>
              </a:rPr>
              <a:t>of 45 mm. The specimens were made in two variants: without a thread part and with a thread part for </a:t>
            </a:r>
          </a:p>
          <a:p>
            <a:pPr>
              <a:lnSpc>
                <a:spcPct val="85000"/>
              </a:lnSpc>
            </a:pPr>
            <a:r>
              <a:rPr lang="en-US" sz="1400">
                <a:latin typeface="Arial" charset="0"/>
                <a:cs typeface="Times New Roman" pitchFamily="18" charset="0"/>
              </a:rPr>
              <a:t>fastening in pinchers of the testing machine (fig. 6.1).</a:t>
            </a:r>
            <a:r>
              <a:rPr lang="ru-RU" sz="1400">
                <a:latin typeface="Arial" charset="0"/>
              </a:rPr>
              <a:t> </a:t>
            </a:r>
          </a:p>
        </p:txBody>
      </p:sp>
      <p:sp>
        <p:nvSpPr>
          <p:cNvPr id="83973" name="Rectangle 5"/>
          <p:cNvSpPr>
            <a:spLocks noChangeArrowheads="1"/>
          </p:cNvSpPr>
          <p:nvPr/>
        </p:nvSpPr>
        <p:spPr bwMode="auto">
          <a:xfrm>
            <a:off x="1262063" y="122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3974" name="Rectangle 6"/>
          <p:cNvSpPr>
            <a:spLocks noChangeArrowheads="1"/>
          </p:cNvSpPr>
          <p:nvPr/>
        </p:nvSpPr>
        <p:spPr bwMode="auto">
          <a:xfrm>
            <a:off x="1262063"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3975" name="Picture 7" descr="Steel_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819400"/>
            <a:ext cx="3894138" cy="3238500"/>
          </a:xfrm>
          <a:prstGeom prst="rect">
            <a:avLst/>
          </a:prstGeom>
          <a:noFill/>
          <a:extLst>
            <a:ext uri="{909E8E84-426E-40DD-AFC4-6F175D3DCCD1}">
              <a14:hiddenFill xmlns:a14="http://schemas.microsoft.com/office/drawing/2010/main">
                <a:solidFill>
                  <a:srgbClr val="FFFFFF"/>
                </a:solidFill>
              </a14:hiddenFill>
            </a:ext>
          </a:extLst>
        </p:spPr>
      </p:pic>
      <p:sp>
        <p:nvSpPr>
          <p:cNvPr id="83976" name="Text Box 8"/>
          <p:cNvSpPr txBox="1">
            <a:spLocks noChangeArrowheads="1"/>
          </p:cNvSpPr>
          <p:nvPr/>
        </p:nvSpPr>
        <p:spPr bwMode="auto">
          <a:xfrm>
            <a:off x="6477000" y="6248400"/>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cs typeface="Times New Roman" pitchFamily="18" charset="0"/>
              </a:rPr>
              <a:t>Fig. 6.1 </a:t>
            </a:r>
            <a:endParaRPr lang="ru-RU" sz="1400" b="1">
              <a:latin typeface="Arial" charset="0"/>
              <a:cs typeface="Times New Roman" pitchFamily="18" charset="0"/>
            </a:endParaRPr>
          </a:p>
        </p:txBody>
      </p:sp>
      <p:sp>
        <p:nvSpPr>
          <p:cNvPr id="83977" name="Rectangle 9"/>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83978" name="Picture 10" descr="IMG_05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894263" cy="3259138"/>
          </a:xfrm>
          <a:prstGeom prst="rect">
            <a:avLst/>
          </a:prstGeom>
          <a:noFill/>
          <a:extLst>
            <a:ext uri="{909E8E84-426E-40DD-AFC4-6F175D3DCCD1}">
              <a14:hiddenFill xmlns:a14="http://schemas.microsoft.com/office/drawing/2010/main">
                <a:solidFill>
                  <a:srgbClr val="FFFFFF"/>
                </a:solidFill>
              </a14:hiddenFill>
            </a:ext>
          </a:extLst>
        </p:spPr>
      </p:pic>
      <p:sp>
        <p:nvSpPr>
          <p:cNvPr id="83979" name="Text Box 11"/>
          <p:cNvSpPr txBox="1">
            <a:spLocks noChangeArrowheads="1"/>
          </p:cNvSpPr>
          <p:nvPr/>
        </p:nvSpPr>
        <p:spPr bwMode="auto">
          <a:xfrm>
            <a:off x="8458200" y="6172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25</a:t>
            </a: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04800"/>
            <a:ext cx="7772400" cy="1143000"/>
          </a:xfrm>
        </p:spPr>
        <p:txBody>
          <a:bodyPr/>
          <a:lstStyle/>
          <a:p>
            <a:r>
              <a:rPr kumimoji="0" lang="ru-RU" sz="1600" b="1">
                <a:solidFill>
                  <a:schemeClr val="hlink"/>
                </a:solidFill>
                <a:effectLst/>
                <a:latin typeface="Arial" charset="0"/>
              </a:rPr>
              <a:t>The task “D”: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(2)</a:t>
            </a:r>
            <a:endParaRPr kumimoji="0" lang="ru-RU" sz="1600" b="1">
              <a:solidFill>
                <a:schemeClr val="hlink"/>
              </a:solidFill>
              <a:effectLst/>
              <a:latin typeface="Arial" charset="0"/>
            </a:endParaRPr>
          </a:p>
        </p:txBody>
      </p:sp>
      <p:sp>
        <p:nvSpPr>
          <p:cNvPr id="84995" name="Text Box 3"/>
          <p:cNvSpPr txBox="1">
            <a:spLocks noChangeArrowheads="1"/>
          </p:cNvSpPr>
          <p:nvPr/>
        </p:nvSpPr>
        <p:spPr bwMode="auto">
          <a:xfrm>
            <a:off x="6096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84996" name="Text Box 4"/>
          <p:cNvSpPr txBox="1">
            <a:spLocks noChangeArrowheads="1"/>
          </p:cNvSpPr>
          <p:nvPr/>
        </p:nvSpPr>
        <p:spPr bwMode="auto">
          <a:xfrm>
            <a:off x="228600" y="1401763"/>
            <a:ext cx="900271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600" b="1">
                <a:latin typeface="Arial" charset="0"/>
                <a:cs typeface="Times New Roman" pitchFamily="18" charset="0"/>
              </a:rPr>
              <a:t>Main</a:t>
            </a:r>
            <a:r>
              <a:rPr lang="ru-RU" sz="1600" b="1">
                <a:latin typeface="Arial" charset="0"/>
                <a:cs typeface="Times New Roman" pitchFamily="18" charset="0"/>
              </a:rPr>
              <a:t> results:</a:t>
            </a:r>
          </a:p>
          <a:p>
            <a:pPr>
              <a:lnSpc>
                <a:spcPct val="85000"/>
              </a:lnSpc>
            </a:pPr>
            <a:r>
              <a:rPr lang="en-US" sz="1600">
                <a:latin typeface="Arial" charset="0"/>
                <a:cs typeface="Times New Roman" pitchFamily="18" charset="0"/>
              </a:rPr>
              <a:t>-       </a:t>
            </a:r>
          </a:p>
          <a:p>
            <a:pPr>
              <a:lnSpc>
                <a:spcPct val="85000"/>
              </a:lnSpc>
            </a:pPr>
            <a:r>
              <a:rPr lang="en-US" sz="1600">
                <a:latin typeface="Arial" charset="0"/>
                <a:cs typeface="Times New Roman" pitchFamily="18" charset="0"/>
              </a:rPr>
              <a:t>	- manufacturing of the VVER vessel steel specimens has been completed;</a:t>
            </a:r>
          </a:p>
          <a:p>
            <a:pPr>
              <a:lnSpc>
                <a:spcPct val="85000"/>
              </a:lnSpc>
            </a:pPr>
            <a:endParaRPr lang="ru-RU" sz="1600">
              <a:latin typeface="Arial" charset="0"/>
              <a:cs typeface="Times New Roman" pitchFamily="18" charset="0"/>
            </a:endParaRPr>
          </a:p>
          <a:p>
            <a:pPr>
              <a:lnSpc>
                <a:spcPct val="85000"/>
              </a:lnSpc>
              <a:buFontTx/>
              <a:buChar char="-"/>
            </a:pPr>
            <a:r>
              <a:rPr lang="en-US" sz="1600">
                <a:latin typeface="Arial" charset="0"/>
                <a:cs typeface="Times New Roman" pitchFamily="18" charset="0"/>
              </a:rPr>
              <a:t>modernization of the test machines and equipment for high-temperature creep tests (over 950 C) </a:t>
            </a:r>
          </a:p>
          <a:p>
            <a:pPr>
              <a:lnSpc>
                <a:spcPct val="85000"/>
              </a:lnSpc>
            </a:pPr>
            <a:r>
              <a:rPr lang="en-US" sz="1600">
                <a:latin typeface="Arial" charset="0"/>
                <a:cs typeface="Times New Roman" pitchFamily="18" charset="0"/>
              </a:rPr>
              <a:t>on the time base above 20 hours is carried out. </a:t>
            </a:r>
            <a:endParaRPr lang="ru-RU" sz="1600">
              <a:latin typeface="Arial" charset="0"/>
              <a:cs typeface="Times New Roman" pitchFamily="18" charset="0"/>
            </a:endParaRPr>
          </a:p>
          <a:p>
            <a:pPr>
              <a:lnSpc>
                <a:spcPct val="85000"/>
              </a:lnSpc>
            </a:pPr>
            <a:r>
              <a:rPr lang="en-US" sz="1600">
                <a:latin typeface="Arial" charset="0"/>
                <a:cs typeface="Times New Roman" pitchFamily="18" charset="0"/>
              </a:rPr>
              <a:t> </a:t>
            </a:r>
            <a:endParaRPr lang="ru-RU" sz="1600">
              <a:latin typeface="Arial" charset="0"/>
              <a:cs typeface="Times New Roman" pitchFamily="18" charset="0"/>
            </a:endParaRPr>
          </a:p>
          <a:p>
            <a:pPr>
              <a:lnSpc>
                <a:spcPct val="85000"/>
              </a:lnSpc>
            </a:pPr>
            <a:endParaRPr lang="en-US" sz="1600">
              <a:latin typeface="Arial" charset="0"/>
              <a:cs typeface="Times New Roman" pitchFamily="18" charset="0"/>
            </a:endParaRPr>
          </a:p>
          <a:p>
            <a:pPr>
              <a:lnSpc>
                <a:spcPct val="85000"/>
              </a:lnSpc>
            </a:pPr>
            <a:r>
              <a:rPr lang="en-US" sz="1600" b="1">
                <a:latin typeface="Arial" charset="0"/>
                <a:cs typeface="Times New Roman" pitchFamily="18" charset="0"/>
              </a:rPr>
              <a:t>Current state:</a:t>
            </a:r>
            <a:endParaRPr lang="ru-RU" sz="1600" b="1">
              <a:latin typeface="Arial" charset="0"/>
              <a:cs typeface="Times New Roman" pitchFamily="18" charset="0"/>
            </a:endParaRPr>
          </a:p>
          <a:p>
            <a:pPr>
              <a:lnSpc>
                <a:spcPct val="85000"/>
              </a:lnSpc>
            </a:pPr>
            <a:endParaRPr lang="en-US" sz="1600">
              <a:latin typeface="Arial" charset="0"/>
              <a:cs typeface="Times New Roman" pitchFamily="18" charset="0"/>
            </a:endParaRPr>
          </a:p>
          <a:p>
            <a:pPr>
              <a:lnSpc>
                <a:spcPct val="85000"/>
              </a:lnSpc>
            </a:pPr>
            <a:r>
              <a:rPr lang="en-US" sz="1600">
                <a:latin typeface="Arial" charset="0"/>
                <a:cs typeface="Times New Roman" pitchFamily="18" charset="0"/>
              </a:rPr>
              <a:t>a) manufacturing of specimens: </a:t>
            </a:r>
            <a:endParaRPr lang="ru-RU" sz="1600">
              <a:latin typeface="Arial" charset="0"/>
              <a:cs typeface="Times New Roman" pitchFamily="18" charset="0"/>
            </a:endParaRPr>
          </a:p>
          <a:p>
            <a:pPr>
              <a:lnSpc>
                <a:spcPct val="85000"/>
              </a:lnSpc>
            </a:pPr>
            <a:r>
              <a:rPr lang="en-US" sz="1600">
                <a:latin typeface="Arial" charset="0"/>
                <a:cs typeface="Times New Roman" pitchFamily="18" charset="0"/>
              </a:rPr>
              <a:t>100 %;</a:t>
            </a:r>
            <a:endParaRPr lang="ru-RU" sz="1600">
              <a:latin typeface="Arial" charset="0"/>
              <a:cs typeface="Times New Roman" pitchFamily="18" charset="0"/>
            </a:endParaRPr>
          </a:p>
          <a:p>
            <a:pPr>
              <a:lnSpc>
                <a:spcPct val="85000"/>
              </a:lnSpc>
            </a:pPr>
            <a:endParaRPr lang="en-US" sz="1600">
              <a:latin typeface="Arial" charset="0"/>
              <a:cs typeface="Times New Roman" pitchFamily="18" charset="0"/>
            </a:endParaRPr>
          </a:p>
          <a:p>
            <a:pPr>
              <a:lnSpc>
                <a:spcPct val="85000"/>
              </a:lnSpc>
            </a:pPr>
            <a:r>
              <a:rPr lang="en-US" sz="1600">
                <a:latin typeface="Arial" charset="0"/>
                <a:cs typeface="Times New Roman" pitchFamily="18" charset="0"/>
              </a:rPr>
              <a:t>b) the protocols of the high temperature creep tests of the VVER vessel steel specimens:</a:t>
            </a:r>
            <a:endParaRPr lang="ru-RU" sz="1600">
              <a:latin typeface="Arial" charset="0"/>
              <a:cs typeface="Times New Roman" pitchFamily="18" charset="0"/>
            </a:endParaRPr>
          </a:p>
          <a:p>
            <a:pPr>
              <a:lnSpc>
                <a:spcPct val="85000"/>
              </a:lnSpc>
            </a:pPr>
            <a:r>
              <a:rPr lang="en-US" sz="1600">
                <a:latin typeface="Arial" charset="0"/>
                <a:cs typeface="Times New Roman" pitchFamily="18" charset="0"/>
              </a:rPr>
              <a:t>40 %.</a:t>
            </a:r>
            <a:endParaRPr lang="ru-RU" sz="1600">
              <a:latin typeface="Arial" charset="0"/>
              <a:cs typeface="Times New Roman" pitchFamily="18" charset="0"/>
            </a:endParaRPr>
          </a:p>
          <a:p>
            <a:pPr>
              <a:lnSpc>
                <a:spcPct val="85000"/>
              </a:lnSpc>
            </a:pPr>
            <a:endParaRPr lang="ru-RU" sz="1600">
              <a:latin typeface="Arial" charset="0"/>
            </a:endParaRPr>
          </a:p>
        </p:txBody>
      </p:sp>
      <p:sp>
        <p:nvSpPr>
          <p:cNvPr id="84997" name="Rectangle 5"/>
          <p:cNvSpPr>
            <a:spLocks noChangeArrowheads="1"/>
          </p:cNvSpPr>
          <p:nvPr/>
        </p:nvSpPr>
        <p:spPr bwMode="auto">
          <a:xfrm>
            <a:off x="1262063" y="122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4998" name="Rectangle 6"/>
          <p:cNvSpPr>
            <a:spLocks noChangeArrowheads="1"/>
          </p:cNvSpPr>
          <p:nvPr/>
        </p:nvSpPr>
        <p:spPr bwMode="auto">
          <a:xfrm>
            <a:off x="1262063"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4999" name="Text Box 7"/>
          <p:cNvSpPr txBox="1">
            <a:spLocks noChangeArrowheads="1"/>
          </p:cNvSpPr>
          <p:nvPr/>
        </p:nvSpPr>
        <p:spPr bwMode="auto">
          <a:xfrm>
            <a:off x="85185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26</a:t>
            </a: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838200" y="1371600"/>
            <a:ext cx="7772400" cy="2895600"/>
          </a:xfrm>
        </p:spPr>
        <p:txBody>
          <a:bodyPr/>
          <a:lstStyle/>
          <a:p>
            <a:pPr algn="ctr"/>
            <a:r>
              <a:rPr lang="ru-RU" sz="4800"/>
              <a:t>Thank You!</a:t>
            </a:r>
            <a:r>
              <a:rPr lang="ru-RU"/>
              <a:t/>
            </a:r>
            <a:br>
              <a:rPr lang="ru-RU"/>
            </a:br>
            <a:r>
              <a:rPr lang="ru-RU"/>
              <a:t/>
            </a:r>
            <a:br>
              <a:rPr lang="ru-RU"/>
            </a:br>
            <a:r>
              <a:rPr lang="ru-RU"/>
              <a:t/>
            </a:r>
            <a:br>
              <a:rPr lang="ru-RU"/>
            </a:br>
            <a:r>
              <a:rPr lang="ru-RU"/>
              <a:t>End</a:t>
            </a:r>
          </a:p>
        </p:txBody>
      </p:sp>
      <p:sp>
        <p:nvSpPr>
          <p:cNvPr id="86019" name="Text Box 3"/>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457200" y="152400"/>
            <a:ext cx="7772400" cy="609600"/>
          </a:xfrm>
          <a:noFill/>
          <a:ln/>
        </p:spPr>
        <p:txBody>
          <a:bodyPr/>
          <a:lstStyle/>
          <a:p>
            <a:r>
              <a:rPr lang="ru-RU" sz="2400" b="1">
                <a:solidFill>
                  <a:schemeClr val="hlink"/>
                </a:solidFill>
                <a:effectLst>
                  <a:outerShdw blurRad="38100" dist="38100" dir="2700000" algn="tl">
                    <a:srgbClr val="000000"/>
                  </a:outerShdw>
                </a:effectLst>
              </a:rPr>
              <a:t>The project efforts are focused on the following problems:</a:t>
            </a:r>
          </a:p>
        </p:txBody>
      </p:sp>
      <p:sp>
        <p:nvSpPr>
          <p:cNvPr id="5123" name="Rectangle 3"/>
          <p:cNvSpPr>
            <a:spLocks noChangeArrowheads="1"/>
          </p:cNvSpPr>
          <p:nvPr>
            <p:ph type="body" idx="1"/>
          </p:nvPr>
        </p:nvSpPr>
        <p:spPr>
          <a:xfrm>
            <a:off x="457200" y="762000"/>
            <a:ext cx="7924800" cy="4724400"/>
          </a:xfrm>
          <a:noFill/>
          <a:ln/>
        </p:spPr>
        <p:txBody>
          <a:bodyPr/>
          <a:lstStyle/>
          <a:p>
            <a:r>
              <a:rPr kumimoji="0" lang="ru-RU" sz="1800" b="0"/>
              <a:t>- the designing and construction of the test facility for test examinations of the VVER-440 vessel scale models on the conditions which correspond to SA in the VVER;</a:t>
            </a:r>
          </a:p>
          <a:p>
            <a:r>
              <a:rPr kumimoji="0" lang="ru-RU" sz="1800" b="0"/>
              <a:t>- manufacturing of the VVER-440 reactor vessel scale models (scale 1:5) . Material and technology, as well as thermal treatment have to correspond the same conditions of the regular VVER vessels manufacturing;</a:t>
            </a:r>
          </a:p>
          <a:p>
            <a:r>
              <a:rPr kumimoji="0" lang="ru-RU" sz="1800" b="0"/>
              <a:t>- pursuance of the material creep test experiments with samples from the VVER vessel steel on the time range 2-50 h and temperature range 700 - 1200 C to receive the creep data for refinement of the constitutive creep model and ordinary mechanical characteristics of this steel;</a:t>
            </a:r>
          </a:p>
          <a:p>
            <a:r>
              <a:rPr lang="ru-RU" sz="1800"/>
              <a:t>- </a:t>
            </a:r>
            <a:r>
              <a:rPr kumimoji="0" lang="ru-RU" sz="1800" b="0"/>
              <a:t>the carrying out the scale experiments with VVER vessel models on the high-temperature heat-up and creep deformation of the vessel;</a:t>
            </a:r>
          </a:p>
          <a:p>
            <a:r>
              <a:rPr kumimoji="0" lang="ru-RU" sz="1800" b="0"/>
              <a:t>- the mathematical treatment and analysis of scale experiments, carrying out the numerical pre- and post-test structural analyses of scale experiments with vessel models</a:t>
            </a:r>
          </a:p>
        </p:txBody>
      </p:sp>
      <p:sp>
        <p:nvSpPr>
          <p:cNvPr id="5124" name="Text Box 4"/>
          <p:cNvSpPr txBox="1">
            <a:spLocks noChangeArrowheads="1"/>
          </p:cNvSpPr>
          <p:nvPr/>
        </p:nvSpPr>
        <p:spPr bwMode="auto">
          <a:xfrm>
            <a:off x="457200" y="61722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                                                     </a:t>
            </a:r>
            <a:endParaRPr lang="ru-RU"/>
          </a:p>
        </p:txBody>
      </p:sp>
      <p:sp>
        <p:nvSpPr>
          <p:cNvPr id="5125" name="Text Box 5"/>
          <p:cNvSpPr txBox="1">
            <a:spLocks noChangeArrowheads="1"/>
          </p:cNvSpPr>
          <p:nvPr/>
        </p:nvSpPr>
        <p:spPr bwMode="auto">
          <a:xfrm>
            <a:off x="8747125" y="6061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8153400" cy="838200"/>
          </a:xfrm>
        </p:spPr>
        <p:txBody>
          <a:bodyPr/>
          <a:lstStyle/>
          <a:p>
            <a:r>
              <a:rPr kumimoji="0" lang="ru-RU" sz="1600">
                <a:solidFill>
                  <a:schemeClr val="accent1"/>
                </a:solidFill>
                <a:effectLst>
                  <a:outerShdw blurRad="38100" dist="38100" dir="2700000" algn="tl">
                    <a:srgbClr val="000000"/>
                  </a:outerShdw>
                </a:effectLst>
                <a:latin typeface="Arial" charset="0"/>
              </a:rPr>
              <a:t>Task “A”</a:t>
            </a:r>
            <a:r>
              <a:rPr kumimoji="0" lang="ru-RU" sz="2000">
                <a:solidFill>
                  <a:schemeClr val="tx1"/>
                </a:solidFill>
                <a:effectLst/>
              </a:rPr>
              <a:t> </a:t>
            </a:r>
          </a:p>
        </p:txBody>
      </p:sp>
      <p:sp>
        <p:nvSpPr>
          <p:cNvPr id="29699" name="Rectangle 3"/>
          <p:cNvSpPr>
            <a:spLocks noGrp="1" noChangeArrowheads="1"/>
          </p:cNvSpPr>
          <p:nvPr>
            <p:ph type="body" idx="1"/>
          </p:nvPr>
        </p:nvSpPr>
        <p:spPr>
          <a:xfrm>
            <a:off x="457200" y="1295400"/>
            <a:ext cx="7848600" cy="4419600"/>
          </a:xfrm>
        </p:spPr>
        <p:txBody>
          <a:bodyPr/>
          <a:lstStyle/>
          <a:p>
            <a:pPr>
              <a:lnSpc>
                <a:spcPct val="90000"/>
              </a:lnSpc>
            </a:pPr>
            <a:r>
              <a:rPr kumimoji="0" lang="ru-RU" sz="2400"/>
              <a:t>Task “A”:</a:t>
            </a:r>
            <a:r>
              <a:rPr kumimoji="0" lang="ru-RU" sz="1800"/>
              <a:t> </a:t>
            </a:r>
            <a:r>
              <a:rPr kumimoji="0" lang="ru-RU" sz="1800" b="0"/>
              <a:t>analytical studies that include: </a:t>
            </a:r>
          </a:p>
          <a:p>
            <a:pPr>
              <a:lnSpc>
                <a:spcPct val="90000"/>
              </a:lnSpc>
            </a:pPr>
            <a:endParaRPr kumimoji="0" lang="ru-RU" sz="1800" b="0"/>
          </a:p>
          <a:p>
            <a:pPr>
              <a:lnSpc>
                <a:spcPct val="90000"/>
              </a:lnSpc>
            </a:pPr>
            <a:r>
              <a:rPr kumimoji="0" lang="ru-RU" sz="1800" b="0"/>
              <a:t>- the choosing of the accident scenarios and test conditions of the scale experiments; </a:t>
            </a:r>
          </a:p>
          <a:p>
            <a:pPr>
              <a:lnSpc>
                <a:spcPct val="90000"/>
              </a:lnSpc>
            </a:pPr>
            <a:r>
              <a:rPr kumimoji="0" lang="ru-RU" sz="1800" b="0"/>
              <a:t>- carrying out of the pre- and post-tests of the scale experiments</a:t>
            </a:r>
          </a:p>
          <a:p>
            <a:pPr>
              <a:lnSpc>
                <a:spcPct val="90000"/>
              </a:lnSpc>
            </a:pPr>
            <a:endParaRPr kumimoji="0" lang="ru-RU" sz="1800" b="0"/>
          </a:p>
          <a:p>
            <a:pPr>
              <a:lnSpc>
                <a:spcPct val="90000"/>
              </a:lnSpc>
            </a:pPr>
            <a:r>
              <a:rPr kumimoji="0" lang="ru-RU" sz="1800" b="0"/>
              <a:t>  </a:t>
            </a:r>
            <a:r>
              <a:rPr kumimoji="0" lang="ru-RU" sz="2000" b="0"/>
              <a:t>Expected Results:</a:t>
            </a:r>
          </a:p>
          <a:p>
            <a:pPr>
              <a:lnSpc>
                <a:spcPct val="90000"/>
              </a:lnSpc>
            </a:pPr>
            <a:endParaRPr kumimoji="0" lang="ru-RU" sz="1800" b="0"/>
          </a:p>
          <a:p>
            <a:pPr>
              <a:lnSpc>
                <a:spcPct val="90000"/>
              </a:lnSpc>
            </a:pPr>
            <a:r>
              <a:rPr kumimoji="0" lang="ru-RU" sz="1800" b="0"/>
              <a:t>- SA scenarios and SA conditions will be reproduced during the scale experiments with VVER vessel models;</a:t>
            </a:r>
          </a:p>
          <a:p>
            <a:pPr>
              <a:lnSpc>
                <a:spcPct val="90000"/>
              </a:lnSpc>
            </a:pPr>
            <a:endParaRPr kumimoji="0" lang="ru-RU" sz="1800" b="0"/>
          </a:p>
          <a:p>
            <a:pPr>
              <a:lnSpc>
                <a:spcPct val="90000"/>
              </a:lnSpc>
            </a:pPr>
            <a:r>
              <a:rPr kumimoji="0" lang="ru-RU" sz="1800" b="0"/>
              <a:t>- Expected thermal and deformation behaviour of the vessel models (as a result of the pre-test calculations) during the scale tests, and the post-test calculation results of the performed experiments on the VVER vessel scale models</a:t>
            </a:r>
            <a:r>
              <a:rPr kumimoji="0" lang="ru-RU" sz="1800"/>
              <a:t> </a:t>
            </a:r>
          </a:p>
          <a:p>
            <a:pPr>
              <a:lnSpc>
                <a:spcPct val="90000"/>
              </a:lnSpc>
            </a:pPr>
            <a:endParaRPr kumimoji="0" lang="ru-RU" sz="1800"/>
          </a:p>
        </p:txBody>
      </p:sp>
      <p:sp>
        <p:nvSpPr>
          <p:cNvPr id="29701" name="Text Box 5"/>
          <p:cNvSpPr txBox="1">
            <a:spLocks noChangeArrowheads="1"/>
          </p:cNvSpPr>
          <p:nvPr/>
        </p:nvSpPr>
        <p:spPr bwMode="auto">
          <a:xfrm>
            <a:off x="685800" y="60960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29702" name="Text Box 6"/>
          <p:cNvSpPr txBox="1">
            <a:spLocks noChangeArrowheads="1"/>
          </p:cNvSpPr>
          <p:nvPr/>
        </p:nvSpPr>
        <p:spPr bwMode="auto">
          <a:xfrm>
            <a:off x="8610600" y="5943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a:t>
            </a:r>
            <a:r>
              <a:rPr kumimoji="0" lang="ru-RU" sz="1600">
                <a:solidFill>
                  <a:schemeClr val="hlink"/>
                </a:solidFill>
                <a:effectLst/>
                <a:latin typeface="Arial" charset="0"/>
              </a:rPr>
              <a:t> </a:t>
            </a:r>
            <a:r>
              <a:rPr kumimoji="0" lang="en-US" sz="1600">
                <a:solidFill>
                  <a:schemeClr val="accent1"/>
                </a:solidFill>
                <a:effectLst/>
                <a:latin typeface="Arial" charset="0"/>
              </a:rPr>
              <a:t>(1)</a:t>
            </a:r>
            <a:endParaRPr kumimoji="0" lang="ru-RU" sz="1600">
              <a:solidFill>
                <a:schemeClr val="accent1"/>
              </a:solidFill>
              <a:effectLst/>
              <a:latin typeface="Arial" charset="0"/>
            </a:endParaRPr>
          </a:p>
        </p:txBody>
      </p:sp>
      <p:sp>
        <p:nvSpPr>
          <p:cNvPr id="33795" name="Rectangle 3"/>
          <p:cNvSpPr>
            <a:spLocks noGrp="1" noChangeArrowheads="1"/>
          </p:cNvSpPr>
          <p:nvPr>
            <p:ph type="body" idx="1"/>
          </p:nvPr>
        </p:nvSpPr>
        <p:spPr>
          <a:xfrm>
            <a:off x="228600" y="990600"/>
            <a:ext cx="8686800" cy="4419600"/>
          </a:xfrm>
        </p:spPr>
        <p:txBody>
          <a:bodyPr/>
          <a:lstStyle/>
          <a:p>
            <a:pPr algn="just">
              <a:lnSpc>
                <a:spcPct val="90000"/>
              </a:lnSpc>
              <a:buFont typeface="Wingdings" pitchFamily="2" charset="2"/>
              <a:buNone/>
            </a:pPr>
            <a:r>
              <a:rPr lang="en-US" sz="1400">
                <a:cs typeface="Arial" charset="0"/>
              </a:rPr>
              <a:t>1. The parametric studies of the thermal condition of the VVER-440 reactor vessel lower head were carried out within the framework of study of the possibility and the conditions under which through melting of the vessel wall does not occur in the course of SA. </a:t>
            </a:r>
            <a:endParaRPr lang="ru-RU" sz="1400">
              <a:cs typeface="Times New Roman" pitchFamily="18" charset="0"/>
            </a:endParaRPr>
          </a:p>
          <a:p>
            <a:pPr>
              <a:lnSpc>
                <a:spcPct val="90000"/>
              </a:lnSpc>
              <a:buFont typeface="Wingdings" pitchFamily="2" charset="2"/>
              <a:buNone/>
            </a:pPr>
            <a:endParaRPr lang="en-US" sz="1400"/>
          </a:p>
          <a:p>
            <a:pPr>
              <a:lnSpc>
                <a:spcPct val="90000"/>
              </a:lnSpc>
              <a:buFont typeface="Wingdings" pitchFamily="2" charset="2"/>
              <a:buNone/>
            </a:pPr>
            <a:r>
              <a:rPr lang="en-US" sz="1400"/>
              <a:t>2. </a:t>
            </a:r>
            <a:r>
              <a:rPr lang="en-US" sz="1400">
                <a:cs typeface="Times New Roman" pitchFamily="18" charset="0"/>
              </a:rPr>
              <a:t>The Power Unit 1 of Kola NPP has been chosen as the reactor plant for which the calculation and analytical analysis was carried out. At analysis carrying out nominal parameters and characteristics of this RP equipment were accepted.</a:t>
            </a:r>
            <a:r>
              <a:rPr lang="ru-RU" sz="1400"/>
              <a:t> </a:t>
            </a:r>
            <a:endParaRPr lang="en-US" sz="1400"/>
          </a:p>
          <a:p>
            <a:pPr>
              <a:lnSpc>
                <a:spcPct val="90000"/>
              </a:lnSpc>
              <a:buFont typeface="Wingdings" pitchFamily="2" charset="2"/>
              <a:buNone/>
            </a:pPr>
            <a:endParaRPr lang="en-US" sz="1400"/>
          </a:p>
          <a:p>
            <a:pPr>
              <a:lnSpc>
                <a:spcPct val="90000"/>
              </a:lnSpc>
              <a:buFont typeface="Wingdings" pitchFamily="2" charset="2"/>
              <a:buNone/>
            </a:pPr>
            <a:r>
              <a:rPr lang="en-US" sz="1400"/>
              <a:t>3. </a:t>
            </a:r>
            <a:r>
              <a:rPr lang="en-US" sz="1400">
                <a:solidFill>
                  <a:schemeClr val="accent1"/>
                </a:solidFill>
                <a:cs typeface="Arial" charset="0"/>
              </a:rPr>
              <a:t>The objective</a:t>
            </a:r>
            <a:r>
              <a:rPr lang="en-US" sz="1400">
                <a:cs typeface="Arial" charset="0"/>
              </a:rPr>
              <a:t> of calculations consisted in estimation of the decay heat power level in the lower plenum at that achievement of quasi-stationary thermal condition in the reactor vessel in the conditions of the heat removal owing to free convection (air) is possible at SA.</a:t>
            </a:r>
          </a:p>
          <a:p>
            <a:pPr>
              <a:lnSpc>
                <a:spcPct val="90000"/>
              </a:lnSpc>
              <a:buFont typeface="Wingdings" pitchFamily="2" charset="2"/>
              <a:buNone/>
            </a:pPr>
            <a:endParaRPr lang="en-US" sz="1400">
              <a:cs typeface="Arial" charset="0"/>
            </a:endParaRPr>
          </a:p>
          <a:p>
            <a:pPr>
              <a:lnSpc>
                <a:spcPct val="90000"/>
              </a:lnSpc>
              <a:buFont typeface="Wingdings" pitchFamily="2" charset="2"/>
              <a:buNone/>
            </a:pPr>
            <a:r>
              <a:rPr lang="en-US" sz="1400">
                <a:cs typeface="Arial" charset="0"/>
              </a:rPr>
              <a:t>4. </a:t>
            </a:r>
            <a:r>
              <a:rPr lang="en-US" sz="1400">
                <a:cs typeface="Times New Roman" pitchFamily="18" charset="0"/>
              </a:rPr>
              <a:t>Parametric calculations were carried out using the code SOKRAT at variation of the debris mass arriving in the lower plenum after the core disruption.</a:t>
            </a:r>
            <a:r>
              <a:rPr lang="ru-RU" sz="1400"/>
              <a:t> </a:t>
            </a:r>
            <a:endParaRPr lang="en-US" sz="1400"/>
          </a:p>
          <a:p>
            <a:pPr>
              <a:lnSpc>
                <a:spcPct val="90000"/>
              </a:lnSpc>
              <a:buFont typeface="Wingdings" pitchFamily="2" charset="2"/>
              <a:buNone/>
            </a:pPr>
            <a:r>
              <a:rPr lang="en-US" sz="1400">
                <a:cs typeface="Times New Roman" pitchFamily="18" charset="0"/>
              </a:rPr>
              <a:t>	The main varied parameter in parametrical calculations was the mass of fuel (UO</a:t>
            </a:r>
            <a:r>
              <a:rPr lang="en-US" sz="1400" baseline="-30000">
                <a:cs typeface="Times New Roman" pitchFamily="18" charset="0"/>
              </a:rPr>
              <a:t>2</a:t>
            </a:r>
            <a:r>
              <a:rPr lang="en-US" sz="1400">
                <a:cs typeface="Times New Roman" pitchFamily="18" charset="0"/>
              </a:rPr>
              <a:t>) which moves from the core to the reactor lower plenum. The mass varied from its </a:t>
            </a:r>
            <a:r>
              <a:rPr lang="en-US" sz="1400">
                <a:solidFill>
                  <a:schemeClr val="accent1"/>
                </a:solidFill>
                <a:cs typeface="Times New Roman" pitchFamily="18" charset="0"/>
              </a:rPr>
              <a:t>nominal value of 40 tons to the minimal value equal to 1/8 of nominal (5 tons).</a:t>
            </a:r>
            <a:r>
              <a:rPr lang="en-US" sz="1400">
                <a:cs typeface="Times New Roman" pitchFamily="18" charset="0"/>
              </a:rPr>
              <a:t> Owing to incomplete moving of fuel at SA the fuel rest should remain in the not fully disrupted core and continue to heat up. A condition of such SA scenario realization is cooling of the fuel material by water both in the core, and in the lower plenum. According to this, on the top border of the material which has arrived into the lower plenum the boundary condition corresponding to cooling by water at film boiling was set.</a:t>
            </a:r>
            <a:r>
              <a:rPr lang="ru-RU" sz="1400"/>
              <a:t> </a:t>
            </a:r>
            <a:endParaRPr lang="en-US" sz="1400"/>
          </a:p>
          <a:p>
            <a:pPr>
              <a:lnSpc>
                <a:spcPct val="90000"/>
              </a:lnSpc>
              <a:buFont typeface="Wingdings" pitchFamily="2" charset="2"/>
              <a:buNone/>
            </a:pPr>
            <a:endParaRPr lang="en-US" sz="1400"/>
          </a:p>
          <a:p>
            <a:pPr>
              <a:lnSpc>
                <a:spcPct val="90000"/>
              </a:lnSpc>
              <a:buFont typeface="Wingdings" pitchFamily="2" charset="2"/>
              <a:buNone/>
            </a:pPr>
            <a:r>
              <a:rPr lang="en-US" sz="1400"/>
              <a:t>5. </a:t>
            </a:r>
            <a:r>
              <a:rPr lang="en-US" sz="1400">
                <a:cs typeface="Arial" charset="0"/>
              </a:rPr>
              <a:t>Moving of the core materials to the lower plenum is simulated as a volley receipt.</a:t>
            </a:r>
            <a:endParaRPr lang="ru-RU" sz="1400">
              <a:cs typeface="Times New Roman" pitchFamily="18" charset="0"/>
            </a:endParaRPr>
          </a:p>
          <a:p>
            <a:pPr>
              <a:lnSpc>
                <a:spcPct val="90000"/>
              </a:lnSpc>
              <a:buFont typeface="Wingdings" pitchFamily="2" charset="2"/>
              <a:buNone/>
            </a:pPr>
            <a:endParaRPr lang="ru-RU" sz="1400"/>
          </a:p>
        </p:txBody>
      </p:sp>
      <p:sp>
        <p:nvSpPr>
          <p:cNvPr id="33796"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33798" name="Text Box 6"/>
          <p:cNvSpPr txBox="1">
            <a:spLocks noChangeArrowheads="1"/>
          </p:cNvSpPr>
          <p:nvPr/>
        </p:nvSpPr>
        <p:spPr bwMode="auto">
          <a:xfrm>
            <a:off x="86868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 (2)</a:t>
            </a:r>
            <a:endParaRPr kumimoji="0" lang="ru-RU" sz="2400">
              <a:solidFill>
                <a:schemeClr val="tx1"/>
              </a:solidFill>
              <a:effectLst/>
            </a:endParaRPr>
          </a:p>
        </p:txBody>
      </p:sp>
      <p:sp>
        <p:nvSpPr>
          <p:cNvPr id="48131" name="Rectangle 3"/>
          <p:cNvSpPr>
            <a:spLocks noGrp="1" noChangeArrowheads="1"/>
          </p:cNvSpPr>
          <p:nvPr>
            <p:ph type="body" idx="1"/>
          </p:nvPr>
        </p:nvSpPr>
        <p:spPr>
          <a:xfrm>
            <a:off x="228600" y="990600"/>
            <a:ext cx="8686800" cy="3200400"/>
          </a:xfrm>
        </p:spPr>
        <p:txBody>
          <a:bodyPr/>
          <a:lstStyle/>
          <a:p>
            <a:pPr algn="just">
              <a:lnSpc>
                <a:spcPct val="95000"/>
              </a:lnSpc>
              <a:buFont typeface="Wingdings" pitchFamily="2" charset="2"/>
              <a:buNone/>
            </a:pPr>
            <a:r>
              <a:rPr lang="en-US" sz="1400">
                <a:cs typeface="Arial" charset="0"/>
              </a:rPr>
              <a:t>At that the following factors of the material arrival and the initial condition remained in all calculations:</a:t>
            </a:r>
            <a:endParaRPr lang="ru-RU" sz="1400">
              <a:cs typeface="Times New Roman" pitchFamily="18" charset="0"/>
            </a:endParaRPr>
          </a:p>
          <a:p>
            <a:pPr algn="just">
              <a:lnSpc>
                <a:spcPct val="95000"/>
              </a:lnSpc>
              <a:buFont typeface="Wingdings" pitchFamily="2" charset="2"/>
              <a:buNone/>
            </a:pPr>
            <a:r>
              <a:rPr lang="en-US" sz="1400">
                <a:cs typeface="Arial" charset="0"/>
              </a:rPr>
              <a:t>Beginning of the material arrival </a:t>
            </a:r>
            <a:r>
              <a:rPr lang="ru-RU" sz="1400">
                <a:cs typeface="Arial" charset="0"/>
                <a:sym typeface="Symbol" pitchFamily="18" charset="2"/>
              </a:rPr>
              <a:t></a:t>
            </a:r>
            <a:r>
              <a:rPr lang="en-US" sz="1400">
                <a:cs typeface="Arial" charset="0"/>
              </a:rPr>
              <a:t> 9000s (2,5 h) from the beginning of SA.</a:t>
            </a:r>
            <a:endParaRPr lang="ru-RU" sz="1400">
              <a:cs typeface="Times New Roman" pitchFamily="18" charset="0"/>
            </a:endParaRPr>
          </a:p>
          <a:p>
            <a:pPr algn="just">
              <a:lnSpc>
                <a:spcPct val="95000"/>
              </a:lnSpc>
              <a:buFont typeface="Wingdings" pitchFamily="2" charset="2"/>
              <a:buNone/>
            </a:pPr>
            <a:r>
              <a:rPr lang="en-US" sz="1400">
                <a:cs typeface="Arial" charset="0"/>
              </a:rPr>
              <a:t>Total weight of zirconium </a:t>
            </a:r>
            <a:r>
              <a:rPr lang="ru-RU" sz="1400">
                <a:cs typeface="Arial" charset="0"/>
                <a:sym typeface="Symbol" pitchFamily="18" charset="2"/>
              </a:rPr>
              <a:t></a:t>
            </a:r>
            <a:r>
              <a:rPr lang="en-US" sz="1400">
                <a:cs typeface="Arial" charset="0"/>
              </a:rPr>
              <a:t>       16 tons</a:t>
            </a:r>
            <a:endParaRPr lang="ru-RU" sz="1400">
              <a:cs typeface="Times New Roman" pitchFamily="18" charset="0"/>
            </a:endParaRPr>
          </a:p>
          <a:p>
            <a:pPr algn="just">
              <a:lnSpc>
                <a:spcPct val="95000"/>
              </a:lnSpc>
              <a:buFont typeface="Wingdings" pitchFamily="2" charset="2"/>
              <a:buNone/>
            </a:pPr>
            <a:r>
              <a:rPr lang="en-US" sz="1400">
                <a:cs typeface="Arial" charset="0"/>
              </a:rPr>
              <a:t>Zirconium oxidation level </a:t>
            </a:r>
            <a:r>
              <a:rPr lang="ru-RU" sz="1400">
                <a:cs typeface="Arial" charset="0"/>
                <a:sym typeface="Symbol" pitchFamily="18" charset="2"/>
              </a:rPr>
              <a:t></a:t>
            </a:r>
            <a:r>
              <a:rPr lang="en-US" sz="1400">
                <a:cs typeface="Arial" charset="0"/>
              </a:rPr>
              <a:t>   40 %.</a:t>
            </a:r>
            <a:endParaRPr lang="ru-RU" sz="1400">
              <a:cs typeface="Times New Roman" pitchFamily="18" charset="0"/>
            </a:endParaRPr>
          </a:p>
          <a:p>
            <a:pPr algn="just">
              <a:lnSpc>
                <a:spcPct val="95000"/>
              </a:lnSpc>
              <a:buFont typeface="Wingdings" pitchFamily="2" charset="2"/>
              <a:buNone/>
            </a:pPr>
            <a:r>
              <a:rPr lang="en-US" sz="1400">
                <a:cs typeface="Arial" charset="0"/>
              </a:rPr>
              <a:t>Mass of the arrived RVI steel </a:t>
            </a:r>
            <a:r>
              <a:rPr lang="ru-RU" sz="1400">
                <a:cs typeface="Arial" charset="0"/>
                <a:sym typeface="Symbol" pitchFamily="18" charset="2"/>
              </a:rPr>
              <a:t></a:t>
            </a:r>
            <a:r>
              <a:rPr lang="en-US" sz="1400">
                <a:cs typeface="Arial" charset="0"/>
              </a:rPr>
              <a:t> 27 tons</a:t>
            </a:r>
            <a:endParaRPr lang="ru-RU" sz="1400">
              <a:cs typeface="Times New Roman" pitchFamily="18" charset="0"/>
            </a:endParaRPr>
          </a:p>
          <a:p>
            <a:pPr>
              <a:lnSpc>
                <a:spcPct val="95000"/>
              </a:lnSpc>
              <a:buFont typeface="Wingdings" pitchFamily="2" charset="2"/>
              <a:buNone/>
            </a:pPr>
            <a:r>
              <a:rPr lang="en-US" sz="1400">
                <a:cs typeface="Times New Roman" pitchFamily="18" charset="0"/>
              </a:rPr>
              <a:t>Initial mass of water in lower plenum </a:t>
            </a:r>
            <a:r>
              <a:rPr lang="ru-RU" sz="1400">
                <a:cs typeface="Times New Roman" pitchFamily="18" charset="0"/>
                <a:sym typeface="Symbol" pitchFamily="18" charset="2"/>
              </a:rPr>
              <a:t></a:t>
            </a:r>
            <a:r>
              <a:rPr lang="en-US" sz="1400">
                <a:cs typeface="Times New Roman" pitchFamily="18" charset="0"/>
              </a:rPr>
              <a:t> 6,3 tons</a:t>
            </a:r>
            <a:r>
              <a:rPr lang="ru-RU" sz="1400"/>
              <a:t> </a:t>
            </a:r>
            <a:r>
              <a:rPr lang="en-US" sz="1400"/>
              <a:t>.</a:t>
            </a:r>
          </a:p>
          <a:p>
            <a:pPr>
              <a:lnSpc>
                <a:spcPct val="95000"/>
              </a:lnSpc>
              <a:buFont typeface="Wingdings" pitchFamily="2" charset="2"/>
              <a:buNone/>
            </a:pPr>
            <a:endParaRPr lang="en-US" sz="1400"/>
          </a:p>
          <a:p>
            <a:pPr algn="just">
              <a:lnSpc>
                <a:spcPct val="95000"/>
              </a:lnSpc>
              <a:buFont typeface="Wingdings" pitchFamily="2" charset="2"/>
              <a:buNone/>
            </a:pPr>
            <a:r>
              <a:rPr lang="en-US" sz="1400">
                <a:cs typeface="Arial" charset="0"/>
              </a:rPr>
              <a:t>Thus, the value of the decay heat </a:t>
            </a:r>
            <a:r>
              <a:rPr lang="en-US" sz="1400" i="1">
                <a:cs typeface="Arial" charset="0"/>
              </a:rPr>
              <a:t>Q</a:t>
            </a:r>
            <a:r>
              <a:rPr lang="en-US" sz="1400">
                <a:cs typeface="Arial" charset="0"/>
              </a:rPr>
              <a:t> </a:t>
            </a:r>
            <a:r>
              <a:rPr lang="en-US" sz="1400" i="1">
                <a:cs typeface="Arial" charset="0"/>
              </a:rPr>
              <a:t>(t)</a:t>
            </a:r>
            <a:r>
              <a:rPr lang="en-US" sz="1400">
                <a:cs typeface="Arial" charset="0"/>
              </a:rPr>
              <a:t> is connected with fuel amount </a:t>
            </a:r>
            <a:r>
              <a:rPr lang="en-US" sz="1400" i="1">
                <a:cs typeface="Arial" charset="0"/>
              </a:rPr>
              <a:t>M</a:t>
            </a:r>
            <a:r>
              <a:rPr lang="en-US" sz="1400" i="1" baseline="-30000">
                <a:cs typeface="Arial" charset="0"/>
              </a:rPr>
              <a:t>UO2</a:t>
            </a:r>
            <a:r>
              <a:rPr lang="en-US" sz="1400">
                <a:cs typeface="Arial" charset="0"/>
              </a:rPr>
              <a:t> in accordance with the following correlation</a:t>
            </a:r>
            <a:endParaRPr lang="ru-RU" sz="1400">
              <a:cs typeface="Times New Roman" pitchFamily="18" charset="0"/>
            </a:endParaRPr>
          </a:p>
          <a:p>
            <a:pPr algn="just">
              <a:lnSpc>
                <a:spcPct val="95000"/>
              </a:lnSpc>
              <a:buFont typeface="Wingdings" pitchFamily="2" charset="2"/>
              <a:buNone/>
            </a:pPr>
            <a:r>
              <a:rPr lang="en-US" sz="1400">
                <a:cs typeface="Times New Roman" pitchFamily="18" charset="0"/>
              </a:rPr>
              <a:t>	</a:t>
            </a:r>
            <a:r>
              <a:rPr lang="en-US" sz="1400" i="1">
                <a:cs typeface="Times New Roman" pitchFamily="18" charset="0"/>
              </a:rPr>
              <a:t>Q(t)=q(t)M</a:t>
            </a:r>
            <a:r>
              <a:rPr lang="en-US" sz="1400" i="1" baseline="-30000">
                <a:cs typeface="Times New Roman" pitchFamily="18" charset="0"/>
              </a:rPr>
              <a:t>UO2</a:t>
            </a:r>
            <a:endParaRPr lang="ru-RU" sz="1400">
              <a:cs typeface="Times New Roman" pitchFamily="18" charset="0"/>
            </a:endParaRPr>
          </a:p>
          <a:p>
            <a:pPr>
              <a:lnSpc>
                <a:spcPct val="95000"/>
              </a:lnSpc>
              <a:buFont typeface="Wingdings" pitchFamily="2" charset="2"/>
              <a:buNone/>
            </a:pPr>
            <a:r>
              <a:rPr lang="en-US" sz="1400">
                <a:cs typeface="Times New Roman" pitchFamily="18" charset="0"/>
              </a:rPr>
              <a:t>Power of </a:t>
            </a:r>
            <a:r>
              <a:rPr lang="en-US" sz="1400" i="1">
                <a:cs typeface="Times New Roman" pitchFamily="18" charset="0"/>
              </a:rPr>
              <a:t>Q</a:t>
            </a:r>
            <a:r>
              <a:rPr lang="en-US" sz="1400">
                <a:cs typeface="Times New Roman" pitchFamily="18" charset="0"/>
              </a:rPr>
              <a:t> </a:t>
            </a:r>
            <a:r>
              <a:rPr lang="en-US" sz="1400" i="1">
                <a:cs typeface="Times New Roman" pitchFamily="18" charset="0"/>
              </a:rPr>
              <a:t>(t)</a:t>
            </a:r>
            <a:r>
              <a:rPr lang="en-US" sz="1400">
                <a:cs typeface="Times New Roman" pitchFamily="18" charset="0"/>
              </a:rPr>
              <a:t> is determined taking </a:t>
            </a:r>
          </a:p>
          <a:p>
            <a:pPr>
              <a:lnSpc>
                <a:spcPct val="95000"/>
              </a:lnSpc>
              <a:buFont typeface="Wingdings" pitchFamily="2" charset="2"/>
              <a:buNone/>
            </a:pPr>
            <a:r>
              <a:rPr lang="en-US" sz="1400">
                <a:cs typeface="Times New Roman" pitchFamily="18" charset="0"/>
              </a:rPr>
              <a:t>into account specific decay heat </a:t>
            </a:r>
            <a:r>
              <a:rPr lang="en-US" sz="1400" i="1">
                <a:cs typeface="Times New Roman" pitchFamily="18" charset="0"/>
              </a:rPr>
              <a:t>q</a:t>
            </a:r>
            <a:r>
              <a:rPr lang="en-US" sz="1400">
                <a:cs typeface="Times New Roman" pitchFamily="18" charset="0"/>
              </a:rPr>
              <a:t> </a:t>
            </a:r>
            <a:r>
              <a:rPr lang="en-US" sz="1400" i="1">
                <a:cs typeface="Times New Roman" pitchFamily="18" charset="0"/>
              </a:rPr>
              <a:t>(t) </a:t>
            </a:r>
            <a:r>
              <a:rPr lang="en-US" sz="1400">
                <a:cs typeface="Times New Roman" pitchFamily="18" charset="0"/>
              </a:rPr>
              <a:t>(fig. 1.1).</a:t>
            </a:r>
            <a:r>
              <a:rPr lang="ru-RU" sz="1400"/>
              <a:t> </a:t>
            </a:r>
            <a:endParaRPr lang="en-US" sz="1400"/>
          </a:p>
          <a:p>
            <a:pPr>
              <a:lnSpc>
                <a:spcPct val="95000"/>
              </a:lnSpc>
              <a:buFont typeface="Wingdings" pitchFamily="2" charset="2"/>
              <a:buNone/>
            </a:pPr>
            <a:endParaRPr lang="en-US" sz="1400"/>
          </a:p>
          <a:p>
            <a:pPr>
              <a:lnSpc>
                <a:spcPct val="95000"/>
              </a:lnSpc>
              <a:buFont typeface="Wingdings" pitchFamily="2" charset="2"/>
              <a:buNone/>
            </a:pPr>
            <a:endParaRPr lang="en-US" sz="1400"/>
          </a:p>
          <a:p>
            <a:pPr>
              <a:lnSpc>
                <a:spcPct val="95000"/>
              </a:lnSpc>
              <a:buFont typeface="Wingdings" pitchFamily="2" charset="2"/>
              <a:buNone/>
            </a:pPr>
            <a:endParaRPr lang="en-US" sz="1400"/>
          </a:p>
          <a:p>
            <a:pPr algn="just">
              <a:lnSpc>
                <a:spcPct val="95000"/>
              </a:lnSpc>
              <a:buFont typeface="Wingdings" pitchFamily="2" charset="2"/>
              <a:buNone/>
            </a:pPr>
            <a:r>
              <a:rPr lang="en-US" sz="1400">
                <a:cs typeface="Arial" charset="0"/>
              </a:rPr>
              <a:t>		Fig. 1.1. - Decay heat (from the SA start)</a:t>
            </a:r>
            <a:endParaRPr lang="ru-RU" sz="1400">
              <a:cs typeface="Times New Roman" pitchFamily="18" charset="0"/>
            </a:endParaRPr>
          </a:p>
          <a:p>
            <a:pPr>
              <a:lnSpc>
                <a:spcPct val="95000"/>
              </a:lnSpc>
              <a:buFont typeface="Wingdings" pitchFamily="2" charset="2"/>
              <a:buNone/>
            </a:pPr>
            <a:endParaRPr lang="ru-RU" sz="1400"/>
          </a:p>
        </p:txBody>
      </p:sp>
      <p:sp>
        <p:nvSpPr>
          <p:cNvPr id="48132"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48134" name="Rectangle 6"/>
          <p:cNvSpPr>
            <a:spLocks noChangeArrowheads="1"/>
          </p:cNvSpPr>
          <p:nvPr/>
        </p:nvSpPr>
        <p:spPr bwMode="auto">
          <a:xfrm>
            <a:off x="28860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48133" name="Picture 5" descr="qW_tim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200400"/>
            <a:ext cx="3371850" cy="3267075"/>
          </a:xfrm>
          <a:prstGeom prst="rect">
            <a:avLst/>
          </a:prstGeom>
          <a:noFill/>
          <a:extLst>
            <a:ext uri="{909E8E84-426E-40DD-AFC4-6F175D3DCCD1}">
              <a14:hiddenFill xmlns:a14="http://schemas.microsoft.com/office/drawing/2010/main">
                <a:solidFill>
                  <a:srgbClr val="FFFFFF"/>
                </a:solidFill>
              </a14:hiddenFill>
            </a:ext>
          </a:extLst>
        </p:spPr>
      </p:pic>
      <p:sp>
        <p:nvSpPr>
          <p:cNvPr id="48135" name="Text Box 7"/>
          <p:cNvSpPr txBox="1">
            <a:spLocks noChangeArrowheads="1"/>
          </p:cNvSpPr>
          <p:nvPr/>
        </p:nvSpPr>
        <p:spPr bwMode="auto">
          <a:xfrm>
            <a:off x="87471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 (3)</a:t>
            </a:r>
            <a:r>
              <a:rPr kumimoji="0" lang="ru-RU" sz="2400">
                <a:solidFill>
                  <a:schemeClr val="tx1"/>
                </a:solidFill>
                <a:effectLst/>
              </a:rPr>
              <a:t> </a:t>
            </a:r>
          </a:p>
        </p:txBody>
      </p:sp>
      <p:sp>
        <p:nvSpPr>
          <p:cNvPr id="49155" name="Rectangle 3"/>
          <p:cNvSpPr>
            <a:spLocks noGrp="1" noChangeArrowheads="1"/>
          </p:cNvSpPr>
          <p:nvPr>
            <p:ph type="body" idx="1"/>
          </p:nvPr>
        </p:nvSpPr>
        <p:spPr>
          <a:xfrm>
            <a:off x="228600" y="990600"/>
            <a:ext cx="8686800" cy="5105400"/>
          </a:xfrm>
        </p:spPr>
        <p:txBody>
          <a:bodyPr/>
          <a:lstStyle/>
          <a:p>
            <a:pPr marL="0" indent="0" algn="just">
              <a:lnSpc>
                <a:spcPct val="95000"/>
              </a:lnSpc>
              <a:buFont typeface="Wingdings" pitchFamily="2" charset="2"/>
              <a:buNone/>
            </a:pPr>
            <a:r>
              <a:rPr lang="en-US" sz="1300">
                <a:cs typeface="Times New Roman" pitchFamily="18" charset="0"/>
              </a:rPr>
              <a:t>Numerical Results</a:t>
            </a:r>
            <a:endParaRPr lang="ru-RU" sz="1300">
              <a:cs typeface="Times New Roman" pitchFamily="18" charset="0"/>
            </a:endParaRPr>
          </a:p>
          <a:p>
            <a:pPr marL="0" indent="0">
              <a:lnSpc>
                <a:spcPct val="95000"/>
              </a:lnSpc>
              <a:buFont typeface="Wingdings" pitchFamily="2" charset="2"/>
              <a:buNone/>
            </a:pPr>
            <a:r>
              <a:rPr lang="en-US" sz="1300">
                <a:cs typeface="Times New Roman" pitchFamily="18" charset="0"/>
              </a:rPr>
              <a:t> </a:t>
            </a:r>
            <a:endParaRPr lang="ru-RU" sz="1300">
              <a:cs typeface="Times New Roman" pitchFamily="18" charset="0"/>
            </a:endParaRPr>
          </a:p>
          <a:p>
            <a:pPr marL="0" indent="0">
              <a:lnSpc>
                <a:spcPct val="95000"/>
              </a:lnSpc>
              <a:buFont typeface="Wingdings" pitchFamily="2" charset="2"/>
              <a:buNone/>
            </a:pPr>
            <a:r>
              <a:rPr lang="en-US" sz="1300">
                <a:cs typeface="Arial" charset="0"/>
              </a:rPr>
              <a:t>According to the above considered scheme of the debris moving and the melt formation in the LH of VVER-440, parametric calculations of investigated system thermal condition (the reactor vessel, debris and melt pool) have been carried out. Main results of performed calculations are presented in table 1 and Fig. 1.2-1.5. Power of decay heat is specified in this table by the moment of the vessel through melting. For all considered variants of SA, absence of water supply into the reactor vessel during SA was supposed.</a:t>
            </a:r>
            <a:endParaRPr lang="ru-RU" sz="1300">
              <a:cs typeface="Times New Roman" pitchFamily="18" charset="0"/>
            </a:endParaRPr>
          </a:p>
          <a:p>
            <a:pPr marL="0" indent="0" algn="just">
              <a:lnSpc>
                <a:spcPct val="95000"/>
              </a:lnSpc>
              <a:buFont typeface="Wingdings" pitchFamily="2" charset="2"/>
              <a:buNone/>
            </a:pPr>
            <a:r>
              <a:rPr lang="en-US" sz="1200" b="0">
                <a:cs typeface="Arial" charset="0"/>
              </a:rPr>
              <a:t>Table 1</a:t>
            </a:r>
            <a:endParaRPr lang="ru-RU" sz="1200" b="0">
              <a:cs typeface="Times New Roman" pitchFamily="18" charset="0"/>
            </a:endParaRPr>
          </a:p>
          <a:p>
            <a:pPr marL="0" indent="0" algn="just">
              <a:lnSpc>
                <a:spcPct val="95000"/>
              </a:lnSpc>
              <a:buFont typeface="Wingdings" pitchFamily="2" charset="2"/>
              <a:buNone/>
            </a:pPr>
            <a:r>
              <a:rPr lang="en-US" sz="1200" b="0">
                <a:cs typeface="Arial" charset="0"/>
              </a:rPr>
              <a:t>Results of calculations of the VVER-440 reactor vessel condition at SA using the code GEFEST (*)</a:t>
            </a:r>
          </a:p>
          <a:p>
            <a:pPr marL="0" indent="0" algn="just">
              <a:lnSpc>
                <a:spcPct val="95000"/>
              </a:lnSpc>
              <a:buFont typeface="Wingdings" pitchFamily="2" charset="2"/>
              <a:buNone/>
            </a:pPr>
            <a:endParaRPr lang="en-US" sz="1200" b="0">
              <a:cs typeface="Arial" charset="0"/>
            </a:endParaRPr>
          </a:p>
          <a:p>
            <a:pPr marL="0" indent="0" algn="just">
              <a:lnSpc>
                <a:spcPct val="95000"/>
              </a:lnSpc>
              <a:buFont typeface="Wingdings" pitchFamily="2" charset="2"/>
              <a:buNone/>
            </a:pPr>
            <a:endParaRPr lang="en-US" sz="12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fld id="{DAD109F9-E90E-4C04-A1B5-75CE411CE6E3}" type="slidenum">
              <a:rPr lang="en-US" sz="1000" b="0">
                <a:cs typeface="Arial" charset="0"/>
              </a:rPr>
              <a:pPr marL="0" indent="0" algn="just">
                <a:lnSpc>
                  <a:spcPct val="95000"/>
                </a:lnSpc>
                <a:buFont typeface="Wingdings" pitchFamily="2" charset="2"/>
                <a:buNone/>
              </a:pPr>
              <a:t>7</a:t>
            </a:fld>
            <a:fld id="{48D59B3E-6C8E-4942-B818-22C7A56C21CF}" type="slidenum">
              <a:rPr lang="en-US" sz="1000" b="0">
                <a:cs typeface="Arial" charset="0"/>
              </a:rPr>
              <a:pPr marL="0" indent="0" algn="just">
                <a:lnSpc>
                  <a:spcPct val="95000"/>
                </a:lnSpc>
                <a:buFont typeface="Wingdings" pitchFamily="2" charset="2"/>
                <a:buNone/>
              </a:pPr>
              <a:t>7</a:t>
            </a:fld>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endParaRPr lang="en-US" sz="1000" b="0">
              <a:cs typeface="Arial" charset="0"/>
            </a:endParaRPr>
          </a:p>
          <a:p>
            <a:pPr marL="0" indent="0" algn="just">
              <a:lnSpc>
                <a:spcPct val="95000"/>
              </a:lnSpc>
              <a:buFont typeface="Wingdings" pitchFamily="2" charset="2"/>
              <a:buNone/>
            </a:pPr>
            <a:r>
              <a:rPr lang="en-US" sz="1000" b="0">
                <a:cs typeface="Arial" charset="0"/>
              </a:rPr>
              <a:t>*) Power of decay heat is specified at the moment of the vessel through melting</a:t>
            </a:r>
            <a:endParaRPr lang="ru-RU" sz="1000" b="0">
              <a:cs typeface="Times New Roman" pitchFamily="18" charset="0"/>
            </a:endParaRPr>
          </a:p>
          <a:p>
            <a:pPr marL="0" indent="0" algn="just">
              <a:lnSpc>
                <a:spcPct val="95000"/>
              </a:lnSpc>
              <a:buFont typeface="Wingdings" pitchFamily="2" charset="2"/>
              <a:buNone/>
            </a:pPr>
            <a:endParaRPr lang="ru-RU" sz="1000" b="0"/>
          </a:p>
        </p:txBody>
      </p:sp>
      <p:sp>
        <p:nvSpPr>
          <p:cNvPr id="49156"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49157" name="Rectangle 5"/>
          <p:cNvSpPr>
            <a:spLocks noChangeArrowheads="1"/>
          </p:cNvSpPr>
          <p:nvPr/>
        </p:nvSpPr>
        <p:spPr bwMode="auto">
          <a:xfrm>
            <a:off x="28860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49585" name="Group 433"/>
          <p:cNvGraphicFramePr>
            <a:graphicFrameLocks noGrp="1"/>
          </p:cNvGraphicFramePr>
          <p:nvPr/>
        </p:nvGraphicFramePr>
        <p:xfrm>
          <a:off x="228600" y="2895600"/>
          <a:ext cx="8458200" cy="2514600"/>
        </p:xfrm>
        <a:graphic>
          <a:graphicData uri="http://schemas.openxmlformats.org/drawingml/2006/table">
            <a:tbl>
              <a:tblPr/>
              <a:tblGrid>
                <a:gridCol w="914400"/>
                <a:gridCol w="1143000"/>
                <a:gridCol w="1143000"/>
                <a:gridCol w="1828800"/>
                <a:gridCol w="3429000"/>
              </a:tblGrid>
              <a:tr h="6858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Times New Roman" pitchFamily="18" charset="0"/>
                        </a:rPr>
                        <a:t>No. Var.</a:t>
                      </a:r>
                      <a:r>
                        <a:rPr kumimoji="1" lang="ru-RU" sz="12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Arial" charset="0"/>
                        </a:rPr>
                        <a:t>Mass of UO</a:t>
                      </a:r>
                      <a:r>
                        <a:rPr kumimoji="1" lang="en-US" sz="1200" b="0" i="0" u="none" strike="noStrike" cap="none" normalizeH="0" baseline="-30000" smtClean="0">
                          <a:ln>
                            <a:noFill/>
                          </a:ln>
                          <a:solidFill>
                            <a:schemeClr val="tx1"/>
                          </a:solidFill>
                          <a:effectLst/>
                          <a:latin typeface="Arial" charset="0"/>
                          <a:cs typeface="Arial" charset="0"/>
                        </a:rPr>
                        <a:t>2</a:t>
                      </a:r>
                      <a:r>
                        <a:rPr kumimoji="1" lang="en-US" sz="1200" b="0" i="0" u="none" strike="noStrike" cap="none" normalizeH="0" baseline="0" smtClean="0">
                          <a:ln>
                            <a:noFill/>
                          </a:ln>
                          <a:solidFill>
                            <a:schemeClr val="tx1"/>
                          </a:solidFill>
                          <a:effectLst/>
                          <a:latin typeface="Arial" charset="0"/>
                          <a:cs typeface="Arial" charset="0"/>
                        </a:rPr>
                        <a:t>,</a:t>
                      </a:r>
                      <a:endParaRPr kumimoji="1" lang="ru-RU"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Times New Roman" pitchFamily="18" charset="0"/>
                        </a:rPr>
                        <a:t>tons</a:t>
                      </a:r>
                      <a:r>
                        <a:rPr kumimoji="1" lang="ru-RU" sz="12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Arial" charset="0"/>
                        </a:rPr>
                        <a:t>Decay heat, </a:t>
                      </a:r>
                      <a:endParaRPr kumimoji="1" lang="ru-RU"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Times New Roman" pitchFamily="18" charset="0"/>
                        </a:rPr>
                        <a:t>MW </a:t>
                      </a:r>
                      <a:endParaRPr kumimoji="1" lang="ru-RU" sz="12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Arial" charset="0"/>
                        </a:rPr>
                        <a:t>Time to the wall through melting, </a:t>
                      </a:r>
                      <a:endParaRPr kumimoji="1" lang="ru-RU"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Times New Roman" pitchFamily="18" charset="0"/>
                        </a:rPr>
                        <a:t>hour</a:t>
                      </a:r>
                      <a:r>
                        <a:rPr kumimoji="1" lang="ru-RU" sz="12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200" b="0" i="0" u="none" strike="noStrike" cap="none" normalizeH="0" baseline="0" smtClean="0">
                          <a:ln>
                            <a:noFill/>
                          </a:ln>
                          <a:solidFill>
                            <a:schemeClr val="tx1"/>
                          </a:solidFill>
                          <a:effectLst/>
                          <a:latin typeface="Arial" charset="0"/>
                          <a:cs typeface="Times New Roman" pitchFamily="18" charset="0"/>
                        </a:rPr>
                        <a:t>Melting Pool condition</a:t>
                      </a:r>
                      <a:r>
                        <a:rPr kumimoji="1" lang="ru-RU" sz="12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06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1</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40</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12</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4</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2</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20</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6</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4,5</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06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3</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12</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3</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6</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4</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7</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is absent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06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5</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7</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1,2</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25</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6</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3.7</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rPr>
                        <a:t>-</a:t>
                      </a:r>
                      <a:endParaRPr kumimoji="1"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1" lang="en-US" sz="1400" b="1" i="0" u="none" strike="noStrike" cap="none" normalizeH="0" baseline="0" smtClean="0">
                          <a:ln>
                            <a:noFill/>
                          </a:ln>
                          <a:solidFill>
                            <a:schemeClr val="tx1"/>
                          </a:solidFill>
                          <a:effectLst/>
                          <a:latin typeface="Arial" charset="0"/>
                          <a:cs typeface="Times New Roman" pitchFamily="18" charset="0"/>
                        </a:rPr>
                        <a:t>Stratification </a:t>
                      </a:r>
                      <a:endParaRPr kumimoji="1" lang="ru-RU" sz="14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9586" name="Text Box 434"/>
          <p:cNvSpPr txBox="1">
            <a:spLocks noChangeArrowheads="1"/>
          </p:cNvSpPr>
          <p:nvPr/>
        </p:nvSpPr>
        <p:spPr bwMode="auto">
          <a:xfrm>
            <a:off x="8686800" y="5867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7</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 (4)</a:t>
            </a:r>
            <a:r>
              <a:rPr kumimoji="0" lang="ru-RU" sz="2400">
                <a:solidFill>
                  <a:schemeClr val="tx1"/>
                </a:solidFill>
                <a:effectLst/>
              </a:rPr>
              <a:t> </a:t>
            </a:r>
          </a:p>
        </p:txBody>
      </p:sp>
      <p:sp>
        <p:nvSpPr>
          <p:cNvPr id="50179" name="Rectangle 3"/>
          <p:cNvSpPr>
            <a:spLocks noGrp="1" noChangeArrowheads="1"/>
          </p:cNvSpPr>
          <p:nvPr>
            <p:ph type="body" idx="1"/>
          </p:nvPr>
        </p:nvSpPr>
        <p:spPr>
          <a:xfrm>
            <a:off x="228600" y="990600"/>
            <a:ext cx="8686800" cy="5029200"/>
          </a:xfrm>
        </p:spPr>
        <p:txBody>
          <a:bodyPr/>
          <a:lstStyle/>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en-US" sz="1400">
              <a:cs typeface="Times New Roman" pitchFamily="18" charset="0"/>
            </a:endParaRPr>
          </a:p>
          <a:p>
            <a:pPr algn="just">
              <a:lnSpc>
                <a:spcPct val="95000"/>
              </a:lnSpc>
              <a:buFont typeface="Wingdings" pitchFamily="2" charset="2"/>
              <a:buNone/>
            </a:pPr>
            <a:endParaRPr lang="ru-RU" sz="1400">
              <a:cs typeface="Times New Roman" pitchFamily="18" charset="0"/>
            </a:endParaRPr>
          </a:p>
        </p:txBody>
      </p:sp>
      <p:sp>
        <p:nvSpPr>
          <p:cNvPr id="50180"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0181" name="Rectangle 5"/>
          <p:cNvSpPr>
            <a:spLocks noChangeArrowheads="1"/>
          </p:cNvSpPr>
          <p:nvPr/>
        </p:nvSpPr>
        <p:spPr bwMode="auto">
          <a:xfrm>
            <a:off x="28860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0183" name="Rectangle 7"/>
          <p:cNvSpPr>
            <a:spLocks noChangeArrowheads="1"/>
          </p:cNvSpPr>
          <p:nvPr/>
        </p:nvSpPr>
        <p:spPr bwMode="auto">
          <a:xfrm>
            <a:off x="280035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0182" name="Picture 6" descr="core_ma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3544888" cy="3268663"/>
          </a:xfrm>
          <a:prstGeom prst="rect">
            <a:avLst/>
          </a:prstGeom>
          <a:noFill/>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1885950" y="106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0184" name="Picture 8" descr="85261_Temperature"/>
          <p:cNvPicPr>
            <a:picLocks noChangeAspect="1" noChangeArrowheads="1"/>
          </p:cNvPicPr>
          <p:nvPr/>
        </p:nvPicPr>
        <p:blipFill>
          <a:blip r:embed="rId3" cstate="print">
            <a:extLst>
              <a:ext uri="{28A0092B-C50C-407E-A947-70E740481C1C}">
                <a14:useLocalDpi xmlns:a14="http://schemas.microsoft.com/office/drawing/2010/main" val="0"/>
              </a:ext>
            </a:extLst>
          </a:blip>
          <a:srcRect r="9586"/>
          <a:stretch>
            <a:fillRect/>
          </a:stretch>
        </p:blipFill>
        <p:spPr bwMode="auto">
          <a:xfrm>
            <a:off x="4114800" y="1143000"/>
            <a:ext cx="4516438" cy="3979863"/>
          </a:xfrm>
          <a:prstGeom prst="rect">
            <a:avLst/>
          </a:prstGeom>
          <a:noFill/>
          <a:extLst>
            <a:ext uri="{909E8E84-426E-40DD-AFC4-6F175D3DCCD1}">
              <a14:hiddenFill xmlns:a14="http://schemas.microsoft.com/office/drawing/2010/main">
                <a:solidFill>
                  <a:srgbClr val="FFFFFF"/>
                </a:solidFill>
              </a14:hiddenFill>
            </a:ext>
          </a:extLst>
        </p:spPr>
      </p:pic>
      <p:sp>
        <p:nvSpPr>
          <p:cNvPr id="50186" name="Text Box 10"/>
          <p:cNvSpPr txBox="1">
            <a:spLocks noChangeArrowheads="1"/>
          </p:cNvSpPr>
          <p:nvPr/>
        </p:nvSpPr>
        <p:spPr bwMode="auto">
          <a:xfrm>
            <a:off x="974725" y="51466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cs typeface="Times New Roman" pitchFamily="18" charset="0"/>
              </a:rPr>
              <a:t>Fig</a:t>
            </a:r>
            <a:r>
              <a:rPr lang="ru-RU" sz="1400" b="1">
                <a:cs typeface="Times New Roman" pitchFamily="18" charset="0"/>
              </a:rPr>
              <a:t>.1.2 – </a:t>
            </a:r>
            <a:r>
              <a:rPr lang="en-US" sz="1400" b="1">
                <a:cs typeface="Times New Roman" pitchFamily="18" charset="0"/>
              </a:rPr>
              <a:t>Var. #1</a:t>
            </a:r>
            <a:r>
              <a:rPr lang="en-US">
                <a:cs typeface="Times New Roman" pitchFamily="18" charset="0"/>
              </a:rPr>
              <a:t> </a:t>
            </a:r>
            <a:endParaRPr lang="ru-RU">
              <a:cs typeface="Times New Roman" pitchFamily="18" charset="0"/>
            </a:endParaRPr>
          </a:p>
        </p:txBody>
      </p:sp>
      <p:sp>
        <p:nvSpPr>
          <p:cNvPr id="50187" name="Text Box 11"/>
          <p:cNvSpPr txBox="1">
            <a:spLocks noChangeArrowheads="1"/>
          </p:cNvSpPr>
          <p:nvPr/>
        </p:nvSpPr>
        <p:spPr bwMode="auto">
          <a:xfrm>
            <a:off x="4479925" y="5375275"/>
            <a:ext cx="4449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cs typeface="Times New Roman" pitchFamily="18" charset="0"/>
              </a:rPr>
              <a:t>Fig.1.3 – Steady state temperature distribution. Var.# 3</a:t>
            </a:r>
            <a:r>
              <a:rPr lang="ru-RU">
                <a:cs typeface="Times New Roman" pitchFamily="18" charset="0"/>
              </a:rPr>
              <a:t> </a:t>
            </a:r>
          </a:p>
        </p:txBody>
      </p:sp>
      <p:sp>
        <p:nvSpPr>
          <p:cNvPr id="50188" name="Text Box 12"/>
          <p:cNvSpPr txBox="1">
            <a:spLocks noChangeArrowheads="1"/>
          </p:cNvSpPr>
          <p:nvPr/>
        </p:nvSpPr>
        <p:spPr bwMode="auto">
          <a:xfrm>
            <a:off x="8670925" y="6061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8</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52400"/>
            <a:ext cx="7772400" cy="685800"/>
          </a:xfrm>
        </p:spPr>
        <p:txBody>
          <a:bodyPr/>
          <a:lstStyle/>
          <a:p>
            <a:r>
              <a:rPr kumimoji="0" lang="en-US" sz="1800">
                <a:solidFill>
                  <a:schemeClr val="hlink"/>
                </a:solidFill>
                <a:effectLst/>
                <a:latin typeface="Arial" charset="0"/>
                <a:cs typeface="Times New Roman" pitchFamily="18" charset="0"/>
              </a:rPr>
              <a:t>Estimation of possibility of the melt keeping in the RP vessel using the computer code SOKRAT and the module GEFEST (5)</a:t>
            </a:r>
            <a:r>
              <a:rPr kumimoji="0" lang="ru-RU" sz="2400">
                <a:solidFill>
                  <a:schemeClr val="tx1"/>
                </a:solidFill>
                <a:effectLst/>
              </a:rPr>
              <a:t> </a:t>
            </a:r>
          </a:p>
        </p:txBody>
      </p:sp>
      <p:sp>
        <p:nvSpPr>
          <p:cNvPr id="51204" name="Text Box 4"/>
          <p:cNvSpPr txBox="1">
            <a:spLocks noChangeArrowheads="1"/>
          </p:cNvSpPr>
          <p:nvPr/>
        </p:nvSpPr>
        <p:spPr bwMode="auto">
          <a:xfrm>
            <a:off x="685800" y="61722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400" b="1">
                <a:latin typeface="Arial" charset="0"/>
                <a:cs typeface="Arial" charset="0"/>
              </a:rPr>
              <a:t>15</a:t>
            </a:r>
            <a:r>
              <a:rPr lang="en-GB" sz="1400" b="1" baseline="30000">
                <a:latin typeface="Arial" charset="0"/>
                <a:cs typeface="Arial" charset="0"/>
              </a:rPr>
              <a:t>th</a:t>
            </a:r>
            <a:r>
              <a:rPr lang="en-GB" sz="1400" b="1">
                <a:latin typeface="Arial" charset="0"/>
                <a:cs typeface="Arial" charset="0"/>
              </a:rPr>
              <a:t> CEG-SAM meeting, PSI, Switzerland, March 10-12, 2009</a:t>
            </a:r>
            <a:endParaRPr lang="ru-RU"/>
          </a:p>
        </p:txBody>
      </p:sp>
      <p:sp>
        <p:nvSpPr>
          <p:cNvPr id="51205" name="Rectangle 5"/>
          <p:cNvSpPr>
            <a:spLocks noChangeArrowheads="1"/>
          </p:cNvSpPr>
          <p:nvPr/>
        </p:nvSpPr>
        <p:spPr bwMode="auto">
          <a:xfrm>
            <a:off x="28860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1207" name="Rectangle 7"/>
          <p:cNvSpPr>
            <a:spLocks noChangeArrowheads="1"/>
          </p:cNvSpPr>
          <p:nvPr/>
        </p:nvSpPr>
        <p:spPr bwMode="auto">
          <a:xfrm>
            <a:off x="1514475"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1206" name="Picture 6" descr="q_in1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4056063" cy="3973513"/>
          </a:xfrm>
          <a:prstGeom prst="rect">
            <a:avLst/>
          </a:prstGeom>
          <a:noFill/>
          <a:extLst>
            <a:ext uri="{909E8E84-426E-40DD-AFC4-6F175D3DCCD1}">
              <a14:hiddenFill xmlns:a14="http://schemas.microsoft.com/office/drawing/2010/main">
                <a:solidFill>
                  <a:srgbClr val="FFFFFF"/>
                </a:solidFill>
              </a14:hiddenFill>
            </a:ext>
          </a:extLst>
        </p:spPr>
      </p:pic>
      <p:sp>
        <p:nvSpPr>
          <p:cNvPr id="51209" name="Rectangle 9"/>
          <p:cNvSpPr>
            <a:spLocks noChangeArrowheads="1"/>
          </p:cNvSpPr>
          <p:nvPr/>
        </p:nvSpPr>
        <p:spPr bwMode="auto">
          <a:xfrm>
            <a:off x="1514475" y="404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1208" name="Picture 8" descr="q_in1_V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143000"/>
            <a:ext cx="4005263" cy="3960813"/>
          </a:xfrm>
          <a:prstGeom prst="rect">
            <a:avLst/>
          </a:prstGeom>
          <a:noFill/>
          <a:extLst>
            <a:ext uri="{909E8E84-426E-40DD-AFC4-6F175D3DCCD1}">
              <a14:hiddenFill xmlns:a14="http://schemas.microsoft.com/office/drawing/2010/main">
                <a:solidFill>
                  <a:srgbClr val="FFFFFF"/>
                </a:solidFill>
              </a14:hiddenFill>
            </a:ext>
          </a:extLst>
        </p:spPr>
      </p:pic>
      <p:sp>
        <p:nvSpPr>
          <p:cNvPr id="51210" name="Text Box 10"/>
          <p:cNvSpPr txBox="1">
            <a:spLocks noChangeArrowheads="1"/>
          </p:cNvSpPr>
          <p:nvPr/>
        </p:nvSpPr>
        <p:spPr bwMode="auto">
          <a:xfrm>
            <a:off x="669925" y="5367338"/>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charset="0"/>
                <a:cs typeface="Arial" charset="0"/>
              </a:rPr>
              <a:t>Fig.1.4 - Heat flux distribution on the inner </a:t>
            </a:r>
          </a:p>
          <a:p>
            <a:r>
              <a:rPr lang="en-US" sz="1200" b="1">
                <a:latin typeface="Arial" charset="0"/>
                <a:cs typeface="Arial" charset="0"/>
              </a:rPr>
              <a:t>RPV wall  surface (Var.#2)</a:t>
            </a:r>
            <a:r>
              <a:rPr lang="ru-RU" sz="1200" b="1">
                <a:latin typeface="Arial" charset="0"/>
              </a:rPr>
              <a:t> </a:t>
            </a:r>
          </a:p>
        </p:txBody>
      </p:sp>
      <p:sp>
        <p:nvSpPr>
          <p:cNvPr id="51211" name="Text Box 11"/>
          <p:cNvSpPr txBox="1">
            <a:spLocks noChangeArrowheads="1"/>
          </p:cNvSpPr>
          <p:nvPr/>
        </p:nvSpPr>
        <p:spPr bwMode="auto">
          <a:xfrm>
            <a:off x="4800600" y="5356225"/>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charset="0"/>
                <a:cs typeface="Arial" charset="0"/>
              </a:rPr>
              <a:t>Fig.1.5 - Heat flux distribution on the inner </a:t>
            </a:r>
          </a:p>
          <a:p>
            <a:r>
              <a:rPr lang="en-US" sz="1200" b="1">
                <a:latin typeface="Arial" charset="0"/>
                <a:cs typeface="Arial" charset="0"/>
              </a:rPr>
              <a:t>RPV wall  surface (Var.#6)</a:t>
            </a:r>
            <a:r>
              <a:rPr lang="ru-RU" sz="1200" b="1">
                <a:latin typeface="Arial" charset="0"/>
              </a:rPr>
              <a:t> </a:t>
            </a:r>
          </a:p>
        </p:txBody>
      </p:sp>
      <p:sp>
        <p:nvSpPr>
          <p:cNvPr id="51212" name="Text Box 12"/>
          <p:cNvSpPr txBox="1">
            <a:spLocks noChangeArrowheads="1"/>
          </p:cNvSpPr>
          <p:nvPr/>
        </p:nvSpPr>
        <p:spPr bwMode="auto">
          <a:xfrm>
            <a:off x="8534400" y="5943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9</a:t>
            </a:r>
            <a:endParaRPr lang="ru-RU"/>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4">
      <a:dk1>
        <a:srgbClr val="000000"/>
      </a:dk1>
      <a:lt1>
        <a:srgbClr val="FFFFCC"/>
      </a:lt1>
      <a:dk2>
        <a:srgbClr val="000000"/>
      </a:dk2>
      <a:lt2>
        <a:srgbClr val="868686"/>
      </a:lt2>
      <a:accent1>
        <a:srgbClr val="3366FF"/>
      </a:accent1>
      <a:accent2>
        <a:srgbClr val="009900"/>
      </a:accent2>
      <a:accent3>
        <a:srgbClr val="FFFFE2"/>
      </a:accent3>
      <a:accent4>
        <a:srgbClr val="000000"/>
      </a:accent4>
      <a:accent5>
        <a:srgbClr val="ADB8FF"/>
      </a:accent5>
      <a:accent6>
        <a:srgbClr val="008A00"/>
      </a:accent6>
      <a:hlink>
        <a:srgbClr val="FF0033"/>
      </a:hlink>
      <a:folHlink>
        <a:srgbClr val="CCCCCC"/>
      </a:folHlink>
    </a:clrScheme>
    <a:fontScheme name="Оформление по умолчанию">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000000"/>
        </a:dk2>
        <a:lt2>
          <a:srgbClr val="868686"/>
        </a:lt2>
        <a:accent1>
          <a:srgbClr val="3366FF"/>
        </a:accent1>
        <a:accent2>
          <a:srgbClr val="009900"/>
        </a:accent2>
        <a:accent3>
          <a:srgbClr val="FFFFE2"/>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Files\Office97\Шаблоны\Дизайны презентаций\Современный.pot</Template>
  <TotalTime>0</TotalTime>
  <Words>3059</Words>
  <Application>Microsoft Office PowerPoint</Application>
  <PresentationFormat>Bildschirmpräsentation (4:3)</PresentationFormat>
  <Paragraphs>390</Paragraphs>
  <Slides>27</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27</vt:i4>
      </vt:variant>
    </vt:vector>
  </HeadingPairs>
  <TitlesOfParts>
    <vt:vector size="34" baseType="lpstr">
      <vt:lpstr>Times New Roman</vt:lpstr>
      <vt:lpstr>Arial</vt:lpstr>
      <vt:lpstr>Wingdings</vt:lpstr>
      <vt:lpstr>Symbol</vt:lpstr>
      <vt:lpstr>Оформление по умолчанию</vt:lpstr>
      <vt:lpstr>CorelDRAW X3 Graphic</vt:lpstr>
      <vt:lpstr>CorelDRAW 11.0 Graphic</vt:lpstr>
      <vt:lpstr> ISTC Project «Scale experimental investigation of the thermal and structural integrity of the VVER pressure vessel Lower Head in severe accident» (#3635)  prepared by V.Loctionov </vt:lpstr>
      <vt:lpstr>Collaborators:</vt:lpstr>
      <vt:lpstr>The project efforts are focused on the following problems:</vt:lpstr>
      <vt:lpstr>Task “A” </vt:lpstr>
      <vt:lpstr>Estimation of possibility of the melt keeping in the RP vessel using the computer code SOKRAT and the module GEFEST (1)</vt:lpstr>
      <vt:lpstr>Estimation of possibility of the melt keeping in the RP vessel using the computer code SOKRAT and the module GEFEST (2)</vt:lpstr>
      <vt:lpstr>Estimation of possibility of the melt keeping in the RP vessel using the computer code SOKRAT and the module GEFEST (3) </vt:lpstr>
      <vt:lpstr>Estimation of possibility of the melt keeping in the RP vessel using the computer code SOKRAT and the module GEFEST (4) </vt:lpstr>
      <vt:lpstr>Estimation of possibility of the melt keeping in the RP vessel using the computer code SOKRAT and the module GEFEST (5) </vt:lpstr>
      <vt:lpstr>Estimation of possibility of the melt keeping in the RP vessel using the computer code SOKRAT and the module GEFEST (6) </vt:lpstr>
      <vt:lpstr>PowerPoint-Präsentation</vt:lpstr>
      <vt:lpstr>PowerPoint-Präsentation</vt:lpstr>
      <vt:lpstr>PowerPoint-Präsentation</vt:lpstr>
      <vt:lpstr>Experimental VVER-440  vessel scale model (1)</vt:lpstr>
      <vt:lpstr>Experimental VVER-440  vessel scale model (2)</vt:lpstr>
      <vt:lpstr>Experimental VVER-440  vessel scale model (3)</vt:lpstr>
      <vt:lpstr>Experimental VVER-440  vessel scale model (4)</vt:lpstr>
      <vt:lpstr>Automated scientific data acquisition and control system (DAS) of IVRSA-VVER test facility (1)</vt:lpstr>
      <vt:lpstr>Automated scientific data acquisition and control system (DAS) of IVRSA-VVER test facility (2)</vt:lpstr>
      <vt:lpstr>Heater of the IVRSA-VVER test facility. Tests of heating elements at small-scale experimental test facility (1)</vt:lpstr>
      <vt:lpstr>Heater of the IVRSA-VVER  test facility. Tests of heating elements at small-scale experimental test facility (2)</vt:lpstr>
      <vt:lpstr>Heater of the IVRSA-VVER  test facility. Tests of heating elements at small-scale experimental test facility (3)</vt:lpstr>
      <vt:lpstr>Heater of the IVRSA-VVER  test facility. Tests of heating elements at small-scale experimental test facility (4)</vt:lpstr>
      <vt:lpstr>Heater of the IVRSA-VVER  test facility. Tests of heating elements at small-scale experimental test facility (5)</vt:lpstr>
      <vt:lpstr>The task “D”: The manufacturing and material creep testing of the samples from VVER vessel steel and material property creep testing of the samples cut from the tested VVER vessel models (1)</vt:lpstr>
      <vt:lpstr>The task “D”: The manufacturing and material creep testing of the samples from VVER vessel steel and material property creep testing of the samples cut from the tested VVER vessel models (2)</vt:lpstr>
      <vt:lpstr>Thank You!   End</vt:lpstr>
    </vt:vector>
  </TitlesOfParts>
  <Company>F7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lok</dc:creator>
  <cp:lastModifiedBy>Peters, Ursula</cp:lastModifiedBy>
  <cp:revision>325</cp:revision>
  <dcterms:created xsi:type="dcterms:W3CDTF">2007-09-09T17:51:07Z</dcterms:created>
  <dcterms:modified xsi:type="dcterms:W3CDTF">2012-10-11T16:38:27Z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Progress report on Project #3635 (Scale experimental investigation of the thermal and structural integrity of the VVER pressure vessel Lower Head in severe accident)</vt:lpwstr>
  </property>
</Properties>
</file>