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792913" cy="993298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2913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92913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de-DE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fld id="{B387CBF6-B1AB-47D6-9F7D-DEF937FDE92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497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4E4050-551A-4027-BD4F-F97A17A6F0CC}" type="slidenum">
              <a:rPr lang="de-DE"/>
              <a:pPr/>
              <a:t>1</a:t>
            </a:fld>
            <a:endParaRPr lang="de-DE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CF7A98-4E24-4196-BD5E-F68C7B9A4AD4}" type="slidenum">
              <a:rPr lang="de-DE"/>
              <a:pPr/>
              <a:t>10</a:t>
            </a:fld>
            <a:endParaRPr lang="de-DE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de-DE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45BF5BC-8EA7-4116-8F98-AC945BE86A42}" type="slidenum">
              <a:rPr lang="de-DE" sz="1400">
                <a:ea typeface="+mn-ea" charset="0"/>
                <a:cs typeface="+mn-ea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de-DE" sz="1400"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E10E04-15C8-43BA-8735-CC60F21CC300}" type="slidenum">
              <a:rPr lang="de-DE"/>
              <a:pPr/>
              <a:t>11</a:t>
            </a:fld>
            <a:endParaRPr lang="de-DE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de-DE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7F67CDDB-0148-46E8-A15F-EB69DC3B84BE}" type="slidenum">
              <a:rPr lang="de-DE" sz="1400">
                <a:ea typeface="+mn-ea" charset="0"/>
                <a:cs typeface="+mn-ea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de-DE" sz="1400"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F39940-E3FB-4534-97EA-8B90C67EB126}" type="slidenum">
              <a:rPr lang="de-DE"/>
              <a:pPr/>
              <a:t>12</a:t>
            </a:fld>
            <a:endParaRPr lang="de-DE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de-DE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0380054-DB94-4145-B371-833984DF834D}" type="slidenum">
              <a:rPr lang="de-DE" sz="1400">
                <a:ea typeface="+mn-ea" charset="0"/>
                <a:cs typeface="+mn-ea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de-DE" sz="1400"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5900CB-39CE-4573-8CCE-14CF9FFB8536}" type="slidenum">
              <a:rPr lang="de-DE"/>
              <a:pPr/>
              <a:t>13</a:t>
            </a:fld>
            <a:endParaRPr lang="de-DE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de-DE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597B6785-F8A3-49BE-94D8-CC7B3C7D37B4}" type="slidenum">
              <a:rPr lang="de-DE" sz="1400">
                <a:ea typeface="+mn-ea" charset="0"/>
                <a:cs typeface="+mn-ea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13</a:t>
            </a:fld>
            <a:endParaRPr lang="de-DE" sz="1400"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4AB6FD-3C38-4153-B854-85FC88FF4736}" type="slidenum">
              <a:rPr lang="de-DE"/>
              <a:pPr/>
              <a:t>14</a:t>
            </a:fld>
            <a:endParaRPr lang="de-DE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de-DE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83C28957-3420-4B22-8B9D-D70E8673499E}" type="slidenum">
              <a:rPr lang="de-DE" sz="1400">
                <a:ea typeface="+mn-ea" charset="0"/>
                <a:cs typeface="+mn-ea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de-DE" sz="1400"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5ACAC8-0FE9-418E-BF6C-9F65B1D37A0B}" type="slidenum">
              <a:rPr lang="de-DE"/>
              <a:pPr/>
              <a:t>15</a:t>
            </a:fld>
            <a:endParaRPr lang="de-DE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de-DE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75CB413-8E53-47DB-93CB-F0032D8812EC}" type="slidenum">
              <a:rPr lang="de-DE" sz="1400">
                <a:ea typeface="+mn-ea" charset="0"/>
                <a:cs typeface="+mn-ea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de-DE" sz="1400"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9A11F9-5C0F-49D7-8806-900328BF6BD1}" type="slidenum">
              <a:rPr lang="de-DE"/>
              <a:pPr/>
              <a:t>16</a:t>
            </a:fld>
            <a:endParaRPr lang="de-DE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de-DE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CA976A9B-041D-4980-A5F3-5A1D2370AB0B}" type="slidenum">
              <a:rPr lang="de-DE" sz="1400">
                <a:ea typeface="+mn-ea" charset="0"/>
                <a:cs typeface="+mn-ea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de-DE" sz="1400"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09DD35-7F6B-4DA6-9473-887F4C22C3DA}" type="slidenum">
              <a:rPr lang="de-DE"/>
              <a:pPr/>
              <a:t>17</a:t>
            </a:fld>
            <a:endParaRPr lang="de-DE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BF6A8C-0D90-41B5-88C3-FF279A77A88A}" type="slidenum">
              <a:rPr lang="de-DE"/>
              <a:pPr/>
              <a:t>18</a:t>
            </a:fld>
            <a:endParaRPr lang="de-DE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4C0E06-4EE5-4BC2-93AA-823F2DF473D5}" type="slidenum">
              <a:rPr lang="de-DE"/>
              <a:pPr/>
              <a:t>2</a:t>
            </a:fld>
            <a:endParaRPr lang="de-DE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43E9E3-5C69-4173-B6CC-8148CCE3F628}" type="slidenum">
              <a:rPr lang="de-DE"/>
              <a:pPr/>
              <a:t>3</a:t>
            </a:fld>
            <a:endParaRPr lang="de-DE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3B7E86-5D99-488B-85D5-E2F943253724}" type="slidenum">
              <a:rPr lang="de-DE"/>
              <a:pPr/>
              <a:t>4</a:t>
            </a:fld>
            <a:endParaRPr lang="de-DE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805681-D6FF-428D-94BF-694989C1205E}" type="slidenum">
              <a:rPr lang="de-DE"/>
              <a:pPr/>
              <a:t>5</a:t>
            </a:fld>
            <a:endParaRPr lang="de-DE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8EB5EB-107A-467D-AF53-CE0047509437}" type="slidenum">
              <a:rPr lang="de-DE"/>
              <a:pPr/>
              <a:t>6</a:t>
            </a:fld>
            <a:endParaRPr lang="de-DE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513651-7EA7-47F5-BEC9-C7F0375DBE32}" type="slidenum">
              <a:rPr lang="de-DE"/>
              <a:pPr/>
              <a:t>7</a:t>
            </a:fld>
            <a:endParaRPr lang="de-DE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de-DE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CEBFA40-A9CE-4D00-85D2-209E552194B7}" type="slidenum">
              <a:rPr lang="de-DE" sz="1400">
                <a:ea typeface="+mn-ea" charset="0"/>
                <a:cs typeface="+mn-ea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de-DE" sz="1400"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1C9B2B-4A68-477E-A42D-08FE0C9910B3}" type="slidenum">
              <a:rPr lang="de-DE"/>
              <a:pPr/>
              <a:t>8</a:t>
            </a:fld>
            <a:endParaRPr lang="de-DE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de-DE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7260D163-F44D-4E11-A7B5-9B4BDFD75B21}" type="slidenum">
              <a:rPr lang="de-DE" sz="1400">
                <a:ea typeface="+mn-ea" charset="0"/>
                <a:cs typeface="+mn-ea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de-DE" sz="1400"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517D29-C12F-40DB-B211-C4654A3DDC7C}" type="slidenum">
              <a:rPr lang="de-DE"/>
              <a:pPr/>
              <a:t>9</a:t>
            </a:fld>
            <a:endParaRPr lang="de-DE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de-DE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16C0864-E720-416A-94DB-6E03A3C64DF5}" type="slidenum">
              <a:rPr lang="de-DE" sz="1400">
                <a:ea typeface="+mn-ea" charset="0"/>
                <a:cs typeface="+mn-ea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de-DE" sz="1400"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D7F977-577B-481E-BEAC-B91C502600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61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8C05FC-4128-45A4-ADF3-803047288D1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19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1604963"/>
            <a:ext cx="2155825" cy="452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2413" y="1604963"/>
            <a:ext cx="6319837" cy="4521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EC43F3-AE8E-403E-9CAE-C4F45E8868E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53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862493-274C-4CA4-ACAC-FF60C763C30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65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358E8C-9C0F-4EE7-B996-25A7F8DB6E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54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7A85BE-3882-46D0-A439-5D8F34D0BB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89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4000" y="1260475"/>
            <a:ext cx="423862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260475"/>
            <a:ext cx="423862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9A107E-2011-4572-99BA-32540AF9667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461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DDB6A9-B7BA-4688-AD14-83298BB7146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32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6FDD1F-E29B-49E9-A2CF-E5B144E4AB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25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68D2B7-618A-40A1-9111-82CE5835F5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99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27AA95-5926-47AB-9BB7-8399DADEFFC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37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5EFD46-1471-43FC-9CBF-7093EA0A904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44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D5A4F9-51A3-474B-B0AC-C6A750D092E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499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BB36A1-C941-4367-9873-4500902ED94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630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581025"/>
            <a:ext cx="21590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44475" y="581025"/>
            <a:ext cx="6327775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E8CE4A-82BD-4E49-824E-F41490BAEB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49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158FCA-4FCA-4968-9E9B-F765F173A36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68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1AA77C-57B7-41B1-AD22-829767667AB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1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572C13-DB98-4A95-9771-83A4F4FD29A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49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699008-9D30-48C6-9ECC-62E24969EE8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5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A0EB44-4F4E-4234-B096-F806659DDCA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19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C88A40-D78C-460E-831C-A05C870CEA0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46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207A36-8B52-44B0-A963-994F222135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10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378075"/>
            <a:ext cx="8628062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011863" y="6627813"/>
            <a:ext cx="22479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0825" y="6626225"/>
            <a:ext cx="57546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61350" y="6626225"/>
            <a:ext cx="622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7498FB80-BA46-4658-8DD5-7C04022B4A0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475" y="581025"/>
            <a:ext cx="765968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260475"/>
            <a:ext cx="86296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11863" y="6627813"/>
            <a:ext cx="22479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0825" y="6626225"/>
            <a:ext cx="57546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61350" y="6626225"/>
            <a:ext cx="622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fld id="{64958533-AB03-405B-9488-61965F75C66F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14313" y="1571625"/>
            <a:ext cx="86328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de-DE" sz="2800"/>
              <a:t/>
            </a:r>
            <a:br>
              <a:rPr lang="de-DE" sz="2800"/>
            </a:br>
            <a:r>
              <a:rPr lang="de-DE" sz="2600" b="1"/>
              <a:t> Post-test Calculations of PARAMETER SF4</a:t>
            </a:r>
            <a:br>
              <a:rPr lang="de-DE" sz="2600" b="1"/>
            </a:br>
            <a:r>
              <a:rPr lang="de-DE" sz="2600" b="1"/>
              <a:t>using ATHLET-CD</a:t>
            </a:r>
            <a:r>
              <a:rPr lang="de-DE" sz="2800"/>
              <a:t> </a:t>
            </a:r>
            <a:br>
              <a:rPr lang="de-DE" sz="2800"/>
            </a:br>
            <a:r>
              <a:rPr lang="de-DE"/>
              <a:t>  </a:t>
            </a:r>
            <a:r>
              <a:rPr lang="de-DE" sz="2100"/>
              <a:t> </a:t>
            </a:r>
            <a:r>
              <a:rPr lang="de-DE" sz="1600"/>
              <a:t/>
            </a:r>
            <a:br>
              <a:rPr lang="de-DE" sz="1600"/>
            </a:br>
            <a:endParaRPr lang="de-DE" sz="160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Thorsten Hollands, Christine Bals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Henrique Austregesilo, Wolfgang Luther</a:t>
            </a:r>
            <a:r>
              <a:rPr lang="de-DE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2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r>
              <a:rPr lang="de-DE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Gesellschaft für Anlagen- und Reaktorsicherheit (GRS), Germany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73F7067E-4A09-4359-A29D-536BA80173E3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</a:t>
            </a:fld>
            <a:endParaRPr lang="de-DE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7477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Results of PARAMETER SF4 post-test calculation (reference) 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F912B59B-BA4C-4308-BDA2-773F293F1CC2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de-DE">
              <a:latin typeface="Calibri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3250" y="1362075"/>
            <a:ext cx="7559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Oxygen starvation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300788" y="2133600"/>
            <a:ext cx="2735262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after a time period of ~ 1200 s following  the start of air 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injection (t = 16035 s) oxygen starvation can be observed at the elevations above ~ 600 mm</a:t>
            </a: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</a:t>
            </a:r>
          </a:p>
          <a:p>
            <a:pPr marL="174625" lvl="1" indent="-174625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SzPct val="45000"/>
              <a:buFont typeface="Arial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resulting time period of oxygen     starvation in upper bundle        region (until start of injection):       Δt ≈ 200 s (~ 17235 → 17434 s) </a:t>
            </a: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80000"/>
              </a:lnSpc>
              <a:spcBef>
                <a:spcPts val="1050"/>
              </a:spcBef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79613"/>
            <a:ext cx="5580062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7477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Results of PARAMETER SF4 post-test calculation (reference) 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F65A3810-3B3C-4D0A-8BE6-34BA05B18B29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de-DE">
              <a:latin typeface="Calibri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3250" y="1362075"/>
            <a:ext cx="7559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Oxygen starvation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300788" y="2781300"/>
            <a:ext cx="273526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4625" lvl="1" indent="-174625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SzPct val="45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oxygen consumption is slightly underestimated in simulation compared to test data</a:t>
            </a: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80000"/>
              </a:lnSpc>
              <a:spcBef>
                <a:spcPts val="1050"/>
              </a:spcBef>
              <a:buClrTx/>
              <a:buFontTx/>
              <a:buNone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79613"/>
            <a:ext cx="5580063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7477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Results of PARAMETER SF4 post-test calculation (reference) 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6500E27A-4825-4298-A6E2-8CF2436AF252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de-DE">
              <a:latin typeface="Calibri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3250" y="1362075"/>
            <a:ext cx="7559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Temperatures during </a:t>
            </a:r>
            <a:r>
              <a:rPr lang="de-DE" sz="1600" b="1">
                <a:solidFill>
                  <a:srgbClr val="FF0000"/>
                </a:solidFill>
                <a:latin typeface="Calibri" charset="0"/>
                <a:ea typeface="Lucida Sans Unicode" charset="0"/>
                <a:cs typeface="Lucida Sans Unicode" charset="0"/>
              </a:rPr>
              <a:t>quench period  </a:t>
            </a: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– medium and upper bundle heights –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300788" y="2133600"/>
            <a:ext cx="2735262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after start of flooding considerable temperature  increase between 500 and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900 mm bundle elevation</a:t>
            </a: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</a:t>
            </a:r>
          </a:p>
          <a:p>
            <a:pPr marL="174625" lvl="1" indent="-174625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SzPct val="45000"/>
              <a:buFont typeface="Arial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max. rod temperature 2320 °C in outer ring (ROD3) 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at 600 mm elevation 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(t=17550 s);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max. shroud temperature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2390 °C at 600 mm elevation</a:t>
            </a: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80000"/>
              </a:lnSpc>
              <a:spcBef>
                <a:spcPts val="1050"/>
              </a:spcBef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79613"/>
            <a:ext cx="55800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8343900" cy="7477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Results of PARAMETER SF4 post-test calculation (2 mm/s candling) 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142BD316-10B8-4F1C-A9A7-0B7A547CF6C0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13</a:t>
            </a:fld>
            <a:endParaRPr lang="de-DE">
              <a:latin typeface="Calibri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3250" y="1362075"/>
            <a:ext cx="7559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Temperatures during </a:t>
            </a:r>
            <a:r>
              <a:rPr lang="de-DE" sz="1600" b="1">
                <a:solidFill>
                  <a:srgbClr val="FF0000"/>
                </a:solidFill>
                <a:latin typeface="Calibri" charset="0"/>
                <a:ea typeface="Lucida Sans Unicode" charset="0"/>
                <a:cs typeface="Lucida Sans Unicode" charset="0"/>
              </a:rPr>
              <a:t>quench period  </a:t>
            </a: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– medium and upper bundle heights –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300788" y="2492375"/>
            <a:ext cx="273526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80975" indent="-176213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de-DE" sz="14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Simulation with lower candling velocity</a:t>
            </a:r>
          </a:p>
          <a:p>
            <a:pPr marL="180975" indent="-176213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simulates cooling behavior in better agreement with data,         but shows no successful total quench due to too early stop of injection</a:t>
            </a: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</a:t>
            </a:r>
          </a:p>
          <a:p>
            <a:pPr marL="180975" indent="-176213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80975" indent="-176213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80975" indent="-176213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80975" indent="-176213">
              <a:lnSpc>
                <a:spcPct val="80000"/>
              </a:lnSpc>
              <a:spcBef>
                <a:spcPts val="1050"/>
              </a:spcBef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79613"/>
            <a:ext cx="55800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7477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Results of PARAMETER SF4 post-test calculation (</a:t>
            </a:r>
            <a:r>
              <a:rPr lang="de-DE" b="1">
                <a:solidFill>
                  <a:srgbClr val="FF0000"/>
                </a:solidFill>
              </a:rPr>
              <a:t>ZrN</a:t>
            </a:r>
            <a:r>
              <a:rPr lang="de-DE" b="1"/>
              <a:t> model)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9E1EC29C-39A8-4742-BC9F-B21412B29EB9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de-DE">
              <a:latin typeface="Calibri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3250" y="1362075"/>
            <a:ext cx="7559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Oxygen starvation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300788" y="2420938"/>
            <a:ext cx="2735262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in comparison to the reference calculation a better agreement  of the oxygen consumption is calculated;</a:t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time point of oxygen starvation is calculated in very good agreement with data </a:t>
            </a:r>
          </a:p>
          <a:p>
            <a:pPr marL="174625" lvl="1" indent="-174625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SzPct val="45000"/>
              <a:buFont typeface="Arial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oxygen starvation at ~ 17200 s </a:t>
            </a: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leads to nitride formation and further temperature escalation due to additional exothermal heat</a:t>
            </a: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80000"/>
              </a:lnSpc>
              <a:spcBef>
                <a:spcPts val="1050"/>
              </a:spcBef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79613"/>
            <a:ext cx="5580063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8343900" cy="4429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Results of PARAMETER SF4 post-test calculation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7DAAE2D5-DB72-4551-A833-6FDE2CED7AC5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de-DE">
              <a:latin typeface="Calibri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3250" y="1362075"/>
            <a:ext cx="7559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Hydrogen Generation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580063" y="2708275"/>
            <a:ext cx="34559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during pre-oxidation period: 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        20.8 g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        21 g measured </a:t>
            </a: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→ good agreement with used 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correlation IOXMOD=15</a:t>
            </a: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→ improvement with consideration 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 of 12 peripheral rods</a:t>
            </a: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80000"/>
              </a:lnSpc>
              <a:spcBef>
                <a:spcPts val="1050"/>
              </a:spcBef>
              <a:buClrTx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79613"/>
            <a:ext cx="5040313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8343900" cy="4429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Results of PARAMETER SF4 post-test calculation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ECAD8EE4-E4A1-449B-84A4-D83244307E2B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de-DE">
              <a:latin typeface="Calibri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3250" y="1362075"/>
            <a:ext cx="7559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Hydrogen Generation during quench phase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580063" y="1979613"/>
            <a:ext cx="3455987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  <a:tabLst>
                <a:tab pos="717550" algn="l"/>
                <a:tab pos="1441450" algn="l"/>
                <a:tab pos="2165350" algn="l"/>
                <a:tab pos="2889250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1963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during quench phase: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reference calc:  	55.8</a:t>
            </a:r>
            <a:r>
              <a:rPr lang="de-DE" sz="14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 </a:t>
            </a: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g (tot. </a:t>
            </a:r>
            <a:r>
              <a:rPr lang="de-DE" sz="1400">
                <a:solidFill>
                  <a:srgbClr val="FF0000"/>
                </a:solidFill>
                <a:latin typeface="Calibri" charset="0"/>
                <a:ea typeface="Lucida Sans Unicode" charset="0"/>
                <a:cs typeface="Lucida Sans Unicode" charset="0"/>
              </a:rPr>
              <a:t>76.6 g</a:t>
            </a: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)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lower candl. vel.: 	70.2 g (tot. </a:t>
            </a:r>
            <a:r>
              <a:rPr lang="de-DE" sz="1400">
                <a:solidFill>
                  <a:srgbClr val="984807"/>
                </a:solidFill>
                <a:latin typeface="Calibri" charset="0"/>
                <a:ea typeface="Lucida Sans Unicode" charset="0"/>
                <a:cs typeface="Lucida Sans Unicode" charset="0"/>
              </a:rPr>
              <a:t>91.0 g</a:t>
            </a: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) </a:t>
            </a:r>
            <a:r>
              <a:rPr lang="de-DE" sz="14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/>
            </a:r>
            <a:br>
              <a:rPr lang="de-DE" sz="14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new ZrN model:        79.0 g (tot. </a:t>
            </a:r>
            <a:r>
              <a:rPr lang="de-DE" sz="1400">
                <a:solidFill>
                  <a:srgbClr val="0000FF"/>
                </a:solidFill>
                <a:latin typeface="Calibri" charset="0"/>
                <a:ea typeface="Lucida Sans Unicode" charset="0"/>
                <a:cs typeface="Lucida Sans Unicode" charset="0"/>
              </a:rPr>
              <a:t>99.6 g</a:t>
            </a: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)</a:t>
            </a:r>
            <a:r>
              <a:rPr lang="de-DE" sz="14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/>
            </a:r>
            <a:br>
              <a:rPr lang="de-DE" sz="14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measured:  	</a:t>
            </a:r>
            <a:r>
              <a:rPr lang="de-DE" sz="14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86 g    (tot. 107 g)</a:t>
            </a: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717550" algn="l"/>
                <a:tab pos="1441450" algn="l"/>
                <a:tab pos="2165350" algn="l"/>
                <a:tab pos="2889250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1963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→ temperature excursion / steam oxidation during flooding could be improved with use of  more realistic input values for Zr melt temperature (α-Zr → 2250 K; </a:t>
            </a:r>
            <a:b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transfer to higher values  with  increasing oxide layer  → TCMLT2)  </a:t>
            </a: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717550" algn="l"/>
                <a:tab pos="1441450" algn="l"/>
                <a:tab pos="2165350" algn="l"/>
                <a:tab pos="2889250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1963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→ melt oxidation is underestimated</a:t>
            </a: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717550" algn="l"/>
                <a:tab pos="1441450" algn="l"/>
                <a:tab pos="2165350" algn="l"/>
                <a:tab pos="2889250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1963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r>
              <a:rPr lang="de-DE" sz="14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→ amount of hydrogen generation and melt production is improved by use of ZrN model</a:t>
            </a: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717550" algn="l"/>
                <a:tab pos="1441450" algn="l"/>
                <a:tab pos="2165350" algn="l"/>
                <a:tab pos="2889250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1963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717550" algn="l"/>
                <a:tab pos="1441450" algn="l"/>
                <a:tab pos="2165350" algn="l"/>
                <a:tab pos="2889250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1963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717550" algn="l"/>
                <a:tab pos="1441450" algn="l"/>
                <a:tab pos="2165350" algn="l"/>
                <a:tab pos="2889250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1963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717550" algn="l"/>
                <a:tab pos="1441450" algn="l"/>
                <a:tab pos="2165350" algn="l"/>
                <a:tab pos="2889250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1963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177800" indent="-177800">
              <a:lnSpc>
                <a:spcPct val="80000"/>
              </a:lnSpc>
              <a:spcBef>
                <a:spcPts val="1050"/>
              </a:spcBef>
              <a:buClrTx/>
              <a:buFontTx/>
              <a:buNone/>
              <a:tabLst>
                <a:tab pos="717550" algn="l"/>
                <a:tab pos="1441450" algn="l"/>
                <a:tab pos="2165350" algn="l"/>
                <a:tab pos="2889250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1963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79613"/>
            <a:ext cx="5040313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4429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 Conclusions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403350"/>
            <a:ext cx="79216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177800" indent="-177800"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</a:pPr>
            <a:r>
              <a:rPr lang="de-DE" sz="1400"/>
              <a:t>ATHLET-CD calculates in good agreement the behavior within the pre-oxidation phase</a:t>
            </a:r>
          </a:p>
          <a:p>
            <a:pPr lvl="1">
              <a:lnSpc>
                <a:spcPct val="9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</a:pPr>
            <a:r>
              <a:rPr lang="de-DE" sz="1400"/>
              <a:t>Air injection with a rate of 0.5 g/s leads to a oxygen starvation at the positions above</a:t>
            </a:r>
            <a:br>
              <a:rPr lang="de-DE" sz="1400"/>
            </a:br>
            <a:r>
              <a:rPr lang="de-DE" sz="1400"/>
              <a:t>~ 600 mm after a time period of  1200 s (at ~ 17200 s, start of air injection at 16035 s);</a:t>
            </a:r>
            <a:br>
              <a:rPr lang="de-DE" sz="1400"/>
            </a:br>
            <a:r>
              <a:rPr lang="de-DE" sz="1400"/>
              <a:t>therefore the elevation of the maximum temperature moves to lower positions in agreement with test data</a:t>
            </a:r>
          </a:p>
          <a:p>
            <a:pPr lvl="1">
              <a:lnSpc>
                <a:spcPct val="9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</a:pPr>
            <a:r>
              <a:rPr lang="de-DE" sz="1400"/>
              <a:t>Temperature increase during air oxidation phase is calculated in good agreement with test data with IOXAIR=6 (AEKI Ar/O2) instead of IOXAIR=1 (Powers);</a:t>
            </a:r>
            <a:br>
              <a:rPr lang="de-DE" sz="1400"/>
            </a:br>
            <a:r>
              <a:rPr lang="de-DE" sz="1400"/>
              <a:t>consideration of nitride formation leads to faster temperature increase due to more exothermal energy  </a:t>
            </a:r>
          </a:p>
          <a:p>
            <a:pPr lvl="1">
              <a:lnSpc>
                <a:spcPct val="9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</a:pPr>
            <a:r>
              <a:rPr lang="de-DE" sz="1400"/>
              <a:t>Temperature increase after start of reflood (steam oxidation) can be simulated up to bundle region of ~ 1000 mm; seems to be underestimated above</a:t>
            </a:r>
          </a:p>
          <a:p>
            <a:pPr lvl="1">
              <a:lnSpc>
                <a:spcPct val="9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</a:pPr>
            <a:r>
              <a:rPr lang="de-DE" sz="1400"/>
              <a:t>Time needed for quenching: ~ 400 s; bundle is cooled down at ~ 17830 s;</a:t>
            </a:r>
            <a:br>
              <a:rPr lang="de-DE" sz="1400"/>
            </a:br>
            <a:r>
              <a:rPr lang="de-DE" sz="1400"/>
              <a:t>good agreement of temperature decrease for positions up to ~ 800 mm –</a:t>
            </a:r>
            <a:br>
              <a:rPr lang="de-DE" sz="1400"/>
            </a:br>
            <a:r>
              <a:rPr lang="de-DE" sz="1400"/>
              <a:t>positions in upper bundle region are cooled down too fast (ref. calc.)</a:t>
            </a:r>
          </a:p>
          <a:p>
            <a:pPr lvl="1">
              <a:lnSpc>
                <a:spcPct val="9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</a:pPr>
            <a:r>
              <a:rPr lang="de-DE" sz="1400"/>
              <a:t>Total hydrogen generation is 76.6 g (ref. calc.) and 99.6 g for simulation with improved air oxidation modeling, lower than measured  (107 g)</a:t>
            </a:r>
            <a:br>
              <a:rPr lang="de-DE" sz="1400"/>
            </a:br>
            <a:r>
              <a:rPr lang="de-DE" sz="1400"/>
              <a:t>→ heat up at upper bundle positions and melt oxidation seem to be underestimated (ref. calc.)</a:t>
            </a:r>
          </a:p>
          <a:p>
            <a:pPr lvl="1">
              <a:lnSpc>
                <a:spcPct val="9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</a:pPr>
            <a:r>
              <a:rPr lang="de-DE" sz="1400"/>
              <a:t>The results can be improved by implementing a first model to consider nitride formation during air ingress, but this model and its input parameters have to be further developed and validated</a:t>
            </a:r>
          </a:p>
          <a:p>
            <a:pPr lvl="1">
              <a:lnSpc>
                <a:spcPct val="9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</a:pPr>
            <a:r>
              <a:rPr lang="de-DE" sz="1400"/>
              <a:t>For the evaluation of simulation results it could be helpful to know how many H2 was released by each component and how many O2 and N2 was consumed </a:t>
            </a:r>
          </a:p>
          <a:p>
            <a:pPr>
              <a:lnSpc>
                <a:spcPct val="90000"/>
              </a:lnSpc>
              <a:spcBef>
                <a:spcPts val="1050"/>
              </a:spcBef>
              <a:buClrTx/>
              <a:buFontTx/>
              <a:buNone/>
            </a:pPr>
            <a:endParaRPr lang="de-DE" sz="1400"/>
          </a:p>
          <a:p>
            <a:pPr>
              <a:lnSpc>
                <a:spcPct val="90000"/>
              </a:lnSpc>
              <a:spcBef>
                <a:spcPts val="1050"/>
              </a:spcBef>
              <a:buClrTx/>
              <a:buFontTx/>
              <a:buNone/>
            </a:pPr>
            <a:endParaRPr lang="de-DE" sz="140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59349E77-042D-4F0C-9BC5-7527C43CBB78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17</a:t>
            </a:fld>
            <a:endParaRPr lang="de-DE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4429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 Acknowledgement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1403350"/>
            <a:ext cx="75120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</a:pPr>
            <a:r>
              <a:rPr lang="de-DE" sz="3200"/>
              <a:t>The development and the assessment of ATHLET-CD are sponsored by the German Federal Ministry of Economics and Technology.</a:t>
            </a:r>
          </a:p>
          <a:p>
            <a:pPr>
              <a:lnSpc>
                <a:spcPct val="90000"/>
              </a:lnSpc>
              <a:spcBef>
                <a:spcPts val="1050"/>
              </a:spcBef>
              <a:buClrTx/>
              <a:buFontTx/>
              <a:buNone/>
            </a:pPr>
            <a:endParaRPr lang="de-DE" sz="3200"/>
          </a:p>
          <a:p>
            <a:pPr>
              <a:lnSpc>
                <a:spcPct val="90000"/>
              </a:lnSpc>
              <a:spcBef>
                <a:spcPts val="1050"/>
              </a:spcBef>
              <a:buClrTx/>
              <a:buFontTx/>
              <a:buNone/>
            </a:pPr>
            <a:endParaRPr lang="de-DE" sz="3200"/>
          </a:p>
          <a:p>
            <a:pPr>
              <a:lnSpc>
                <a:spcPct val="90000"/>
              </a:lnSpc>
              <a:spcBef>
                <a:spcPts val="1050"/>
              </a:spcBef>
              <a:buClrTx/>
              <a:buFontTx/>
              <a:buNone/>
            </a:pPr>
            <a:endParaRPr lang="de-DE" sz="320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8AB22873-B74D-48F6-BD96-AA502537E98C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18</a:t>
            </a:fld>
            <a:endParaRPr lang="de-DE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4429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 Content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0225" y="1306513"/>
            <a:ext cx="7264400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174625" indent="-1746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427038" indent="-177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80000"/>
              </a:lnSpc>
              <a:spcBef>
                <a:spcPts val="1050"/>
              </a:spcBef>
              <a:buClrTx/>
              <a:buFontTx/>
              <a:buNone/>
            </a:pPr>
            <a:endParaRPr lang="de-DE" sz="3200"/>
          </a:p>
          <a:p>
            <a:pPr lvl="1">
              <a:lnSpc>
                <a:spcPct val="80000"/>
              </a:lnSpc>
              <a:spcBef>
                <a:spcPts val="1750"/>
              </a:spcBef>
              <a:buClr>
                <a:srgbClr val="95B3D7"/>
              </a:buClr>
              <a:buSzPct val="45000"/>
              <a:buFont typeface="Wingdings" charset="2"/>
              <a:buChar char=""/>
            </a:pPr>
            <a:r>
              <a:rPr lang="de-DE" sz="2800"/>
              <a:t>Boundary conditions for PARAMETER SF4 experiment</a:t>
            </a:r>
            <a:br>
              <a:rPr lang="de-DE" sz="2800"/>
            </a:br>
            <a:r>
              <a:rPr lang="de-DE" sz="2800"/>
              <a:t>and simulation with ATHLET-CD </a:t>
            </a:r>
          </a:p>
          <a:p>
            <a:pPr lvl="1">
              <a:lnSpc>
                <a:spcPct val="80000"/>
              </a:lnSpc>
              <a:spcBef>
                <a:spcPts val="1750"/>
              </a:spcBef>
              <a:buClr>
                <a:srgbClr val="95B3D7"/>
              </a:buClr>
              <a:buSzPct val="45000"/>
              <a:buFont typeface="Wingdings" charset="2"/>
              <a:buChar char=""/>
            </a:pPr>
            <a:r>
              <a:rPr lang="de-DE" sz="2800"/>
              <a:t>Input model and options for ATHLET-CD post-test calculation </a:t>
            </a:r>
          </a:p>
          <a:p>
            <a:pPr lvl="1">
              <a:lnSpc>
                <a:spcPct val="80000"/>
              </a:lnSpc>
              <a:spcBef>
                <a:spcPts val="1750"/>
              </a:spcBef>
              <a:buClr>
                <a:srgbClr val="95B3D7"/>
              </a:buClr>
              <a:buSzPct val="45000"/>
              <a:buFont typeface="Wingdings" charset="2"/>
              <a:buChar char=""/>
            </a:pPr>
            <a:r>
              <a:rPr lang="de-DE" sz="2800"/>
              <a:t>Results of PARAMETER SF4 post-test calculations: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Arial" charset="0"/>
              <a:buChar char="•"/>
            </a:pPr>
            <a:r>
              <a:rPr lang="de-DE" sz="2400"/>
              <a:t>Temperatures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Arial" charset="0"/>
              <a:buChar char="•"/>
            </a:pPr>
            <a:r>
              <a:rPr lang="de-DE" sz="2400"/>
              <a:t>Quench fronts 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Arial" charset="0"/>
              <a:buChar char="•"/>
            </a:pPr>
            <a:r>
              <a:rPr lang="de-DE" sz="2400"/>
              <a:t>Oxygen consumption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Arial" charset="0"/>
              <a:buChar char="•"/>
            </a:pPr>
            <a:r>
              <a:rPr lang="de-DE" sz="2400"/>
              <a:t>Hydrogen generation </a:t>
            </a:r>
          </a:p>
          <a:p>
            <a:pPr lvl="1">
              <a:lnSpc>
                <a:spcPct val="80000"/>
              </a:lnSpc>
              <a:spcBef>
                <a:spcPts val="1750"/>
              </a:spcBef>
              <a:buClr>
                <a:srgbClr val="95B3D7"/>
              </a:buClr>
              <a:buSzPct val="45000"/>
              <a:buFont typeface="Wingdings" charset="2"/>
              <a:buChar char=""/>
            </a:pPr>
            <a:r>
              <a:rPr lang="de-DE" sz="2800"/>
              <a:t>Conclusions</a:t>
            </a:r>
          </a:p>
          <a:p>
            <a:pPr>
              <a:lnSpc>
                <a:spcPct val="80000"/>
              </a:lnSpc>
              <a:spcBef>
                <a:spcPts val="1750"/>
              </a:spcBef>
              <a:buClrTx/>
              <a:buFontTx/>
              <a:buNone/>
            </a:pPr>
            <a:endParaRPr lang="de-DE" sz="600"/>
          </a:p>
          <a:p>
            <a:pPr>
              <a:lnSpc>
                <a:spcPct val="80000"/>
              </a:lnSpc>
              <a:spcBef>
                <a:spcPts val="1750"/>
              </a:spcBef>
              <a:buClrTx/>
              <a:buFontTx/>
              <a:buNone/>
            </a:pPr>
            <a:endParaRPr lang="de-DE" sz="700"/>
          </a:p>
          <a:p>
            <a:pPr>
              <a:lnSpc>
                <a:spcPct val="80000"/>
              </a:lnSpc>
              <a:spcBef>
                <a:spcPts val="1750"/>
              </a:spcBef>
              <a:buClrTx/>
              <a:buFontTx/>
              <a:buNone/>
            </a:pPr>
            <a:endParaRPr lang="de-DE" sz="700"/>
          </a:p>
          <a:p>
            <a:pPr>
              <a:lnSpc>
                <a:spcPct val="80000"/>
              </a:lnSpc>
              <a:spcBef>
                <a:spcPts val="1750"/>
              </a:spcBef>
              <a:buClrTx/>
              <a:buFontTx/>
              <a:buNone/>
            </a:pPr>
            <a:r>
              <a:rPr lang="de-DE" sz="700"/>
              <a:t>    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C91973A8-BDDE-4961-9EA7-CCFFDC1ED54C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de-DE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1"/>
              <a:t>PARAMETER SF4: Boundary Conditions and Simulation </a:t>
            </a:r>
            <a:br>
              <a:rPr lang="de-DE" sz="1800" b="1"/>
            </a:br>
            <a:r>
              <a:rPr lang="de-DE" sz="1800" b="1"/>
              <a:t>                                with ATHLET-CD (1)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1188" y="1487488"/>
            <a:ext cx="395922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180975" indent="-176213"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80000"/>
              </a:lnSpc>
              <a:spcBef>
                <a:spcPts val="900"/>
              </a:spcBef>
              <a:spcAft>
                <a:spcPts val="363"/>
              </a:spcAft>
              <a:buClrTx/>
              <a:buFontTx/>
              <a:buNone/>
            </a:pPr>
            <a:r>
              <a:rPr lang="de-DE" sz="1600" b="1"/>
              <a:t>Power supply – temperature:</a:t>
            </a:r>
          </a:p>
          <a:p>
            <a:pPr>
              <a:lnSpc>
                <a:spcPct val="80000"/>
              </a:lnSpc>
              <a:spcBef>
                <a:spcPts val="900"/>
              </a:spcBef>
              <a:spcAft>
                <a:spcPts val="363"/>
              </a:spcAft>
              <a:buClr>
                <a:srgbClr val="33B2B2"/>
              </a:buClr>
              <a:buFont typeface="Arial" charset="0"/>
              <a:buChar char="•"/>
            </a:pPr>
            <a:r>
              <a:rPr lang="de-DE" sz="1400"/>
              <a:t>cold bundle at start of test:  21 °C at 0 s </a:t>
            </a:r>
          </a:p>
          <a:p>
            <a:pPr>
              <a:lnSpc>
                <a:spcPct val="80000"/>
              </a:lnSpc>
              <a:spcBef>
                <a:spcPts val="900"/>
              </a:spcBef>
              <a:spcAft>
                <a:spcPts val="363"/>
              </a:spcAft>
              <a:buClr>
                <a:srgbClr val="33B2B2"/>
              </a:buClr>
              <a:buFont typeface="Arial" charset="0"/>
              <a:buChar char="•"/>
            </a:pPr>
            <a:r>
              <a:rPr lang="de-DE" sz="1400" b="1"/>
              <a:t>pre-oxidation phase</a:t>
            </a:r>
            <a:r>
              <a:rPr lang="de-DE" sz="1400"/>
              <a:t>:</a:t>
            </a:r>
            <a:br>
              <a:rPr lang="de-DE" sz="1400"/>
            </a:br>
            <a:r>
              <a:rPr lang="de-DE" sz="1400"/>
              <a:t>max. plateau temperature of  ~ 1200 °C</a:t>
            </a:r>
            <a:br>
              <a:rPr lang="de-DE" sz="1400"/>
            </a:br>
            <a:r>
              <a:rPr lang="de-DE" sz="1400"/>
              <a:t>is reached at ~ 8000s with power increase </a:t>
            </a:r>
            <a:br>
              <a:rPr lang="de-DE" sz="1400"/>
            </a:br>
            <a:r>
              <a:rPr lang="de-DE" sz="1400"/>
              <a:t>to  ~7 kW; </a:t>
            </a:r>
            <a:br>
              <a:rPr lang="de-DE" sz="1400"/>
            </a:br>
            <a:r>
              <a:rPr lang="de-DE" sz="1400"/>
              <a:t>temperature is kept until ~ 14000 s</a:t>
            </a:r>
            <a:br>
              <a:rPr lang="de-DE" sz="1400"/>
            </a:br>
            <a:r>
              <a:rPr lang="de-DE" sz="1400"/>
              <a:t>with power regulation between 7 and 8 kW;</a:t>
            </a:r>
          </a:p>
          <a:p>
            <a:pPr>
              <a:lnSpc>
                <a:spcPct val="80000"/>
              </a:lnSpc>
              <a:spcBef>
                <a:spcPts val="900"/>
              </a:spcBef>
              <a:spcAft>
                <a:spcPts val="363"/>
              </a:spcAft>
              <a:buClr>
                <a:srgbClr val="33B2B2"/>
              </a:buClr>
              <a:buFont typeface="Arial" charset="0"/>
              <a:buChar char="•"/>
            </a:pPr>
            <a:r>
              <a:rPr lang="de-DE" sz="1400"/>
              <a:t>at </a:t>
            </a:r>
            <a:r>
              <a:rPr lang="de-DE" sz="1400" b="1"/>
              <a:t>14000 s</a:t>
            </a:r>
            <a:r>
              <a:rPr lang="de-DE" sz="1400"/>
              <a:t>  power reduction to ~ 4 kW</a:t>
            </a:r>
            <a:br>
              <a:rPr lang="de-DE" sz="1400"/>
            </a:br>
            <a:r>
              <a:rPr lang="de-DE" sz="1400"/>
              <a:t>to reduce Tmax to  ~ 900 °C before </a:t>
            </a:r>
            <a:br>
              <a:rPr lang="de-DE" sz="1400"/>
            </a:br>
            <a:r>
              <a:rPr lang="de-DE" sz="1400" b="1"/>
              <a:t>air injection </a:t>
            </a:r>
            <a:r>
              <a:rPr lang="de-DE" sz="1400"/>
              <a:t>is started at </a:t>
            </a:r>
            <a:r>
              <a:rPr lang="de-DE" sz="1400" b="1"/>
              <a:t>16000s</a:t>
            </a:r>
          </a:p>
          <a:p>
            <a:pPr>
              <a:lnSpc>
                <a:spcPct val="80000"/>
              </a:lnSpc>
              <a:spcBef>
                <a:spcPts val="900"/>
              </a:spcBef>
              <a:spcAft>
                <a:spcPts val="363"/>
              </a:spcAft>
              <a:buClr>
                <a:srgbClr val="33B2B2"/>
              </a:buClr>
              <a:buFont typeface="Arial" charset="0"/>
              <a:buChar char="•"/>
            </a:pPr>
            <a:r>
              <a:rPr lang="de-DE" sz="1400"/>
              <a:t>again power increase to ~ 6 kW</a:t>
            </a:r>
            <a:br>
              <a:rPr lang="de-DE" sz="1400"/>
            </a:br>
            <a:r>
              <a:rPr lang="de-DE" sz="1400"/>
              <a:t>during air injection phase;</a:t>
            </a:r>
            <a:br>
              <a:rPr lang="de-DE" sz="1400"/>
            </a:br>
            <a:r>
              <a:rPr lang="de-DE" sz="1400"/>
              <a:t>power is switched off  at 17412 s </a:t>
            </a:r>
            <a:br>
              <a:rPr lang="de-DE" sz="1400"/>
            </a:br>
            <a:r>
              <a:rPr lang="de-DE" sz="1400"/>
              <a:t>(max. temperature of 1740 °C is measured)</a:t>
            </a:r>
          </a:p>
          <a:p>
            <a:pPr>
              <a:lnSpc>
                <a:spcPct val="80000"/>
              </a:lnSpc>
              <a:spcBef>
                <a:spcPts val="900"/>
              </a:spcBef>
              <a:spcAft>
                <a:spcPts val="363"/>
              </a:spcAft>
              <a:buClr>
                <a:srgbClr val="33B2B2"/>
              </a:buClr>
              <a:buFont typeface="Arial" charset="0"/>
              <a:buChar char="•"/>
            </a:pPr>
            <a:r>
              <a:rPr lang="de-DE" sz="1400" b="1"/>
              <a:t>bottom injection of water</a:t>
            </a:r>
            <a:br>
              <a:rPr lang="de-DE" sz="1400" b="1"/>
            </a:br>
            <a:r>
              <a:rPr lang="de-DE" sz="1400"/>
              <a:t>is started at 17434 s;</a:t>
            </a:r>
            <a:br>
              <a:rPr lang="de-DE" sz="1400"/>
            </a:br>
            <a:r>
              <a:rPr lang="de-DE" sz="1400"/>
              <a:t>valve of air supply is closed at 17511 s</a:t>
            </a:r>
          </a:p>
          <a:p>
            <a:pPr>
              <a:lnSpc>
                <a:spcPct val="80000"/>
              </a:lnSpc>
              <a:spcBef>
                <a:spcPts val="900"/>
              </a:spcBef>
              <a:spcAft>
                <a:spcPts val="363"/>
              </a:spcAft>
              <a:buClr>
                <a:srgbClr val="33B2B2"/>
              </a:buClr>
              <a:buFont typeface="Arial" charset="0"/>
              <a:buChar char="•"/>
            </a:pPr>
            <a:r>
              <a:rPr lang="de-DE" sz="1400"/>
              <a:t>bottom flooding is finished at 17908 s when </a:t>
            </a:r>
            <a:br>
              <a:rPr lang="de-DE" sz="1400"/>
            </a:br>
            <a:r>
              <a:rPr lang="de-DE" sz="1400"/>
              <a:t>bundle is cooled down</a:t>
            </a:r>
          </a:p>
          <a:p>
            <a:pPr>
              <a:lnSpc>
                <a:spcPct val="80000"/>
              </a:lnSpc>
              <a:spcBef>
                <a:spcPts val="900"/>
              </a:spcBef>
              <a:spcAft>
                <a:spcPts val="363"/>
              </a:spcAft>
              <a:buClrTx/>
              <a:buFontTx/>
              <a:buNone/>
            </a:pPr>
            <a:r>
              <a:rPr lang="de-DE" sz="1400"/>
              <a:t/>
            </a:r>
            <a:br>
              <a:rPr lang="de-DE" sz="1400"/>
            </a:br>
            <a:endParaRPr lang="de-DE" sz="14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000500"/>
            <a:ext cx="3851275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F0BF4-048E-4BE0-9D52-EC63DB94859F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de-DE">
              <a:latin typeface="Calibri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1412875"/>
            <a:ext cx="374808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11188" y="1331913"/>
            <a:ext cx="4535487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611188" indent="-503238"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33B2B2"/>
              </a:buClr>
              <a:buFont typeface="Arial" charset="0"/>
              <a:buChar char="•"/>
            </a:pPr>
            <a:r>
              <a:rPr lang="de-DE" sz="1400"/>
              <a:t>Argon inlet flow :</a:t>
            </a:r>
            <a:br>
              <a:rPr lang="de-DE" sz="1400"/>
            </a:br>
            <a:r>
              <a:rPr lang="de-DE" sz="1400"/>
              <a:t>     - constant rate of 2.0 g/s</a:t>
            </a:r>
            <a:br>
              <a:rPr lang="de-DE" sz="1400"/>
            </a:br>
            <a:r>
              <a:rPr lang="de-DE" sz="1400"/>
              <a:t>     - switch to upper injection after start of reflood</a:t>
            </a:r>
            <a:br>
              <a:rPr lang="de-DE" sz="1400"/>
            </a:br>
            <a:r>
              <a:rPr lang="de-DE" sz="1400"/>
              <a:t>     - T ~ 280 °C</a:t>
            </a:r>
          </a:p>
          <a:p>
            <a:pPr>
              <a:lnSpc>
                <a:spcPct val="100000"/>
              </a:lnSpc>
              <a:spcBef>
                <a:spcPts val="1050"/>
              </a:spcBef>
              <a:buClr>
                <a:srgbClr val="33B2B2"/>
              </a:buClr>
              <a:buFont typeface="Arial" charset="0"/>
              <a:buChar char="•"/>
            </a:pPr>
            <a:r>
              <a:rPr lang="de-DE" sz="1400"/>
              <a:t>Steam inlet flow: </a:t>
            </a:r>
            <a:br>
              <a:rPr lang="de-DE" sz="1400"/>
            </a:br>
            <a:r>
              <a:rPr lang="de-DE" sz="1400"/>
              <a:t>     - starts at 1716 s with flow rate of ~ 3.5 g/s </a:t>
            </a:r>
            <a:br>
              <a:rPr lang="de-DE" sz="1400"/>
            </a:br>
            <a:r>
              <a:rPr lang="de-DE" sz="1400"/>
              <a:t>       until 16022 s  when air injection is started,</a:t>
            </a:r>
            <a:br>
              <a:rPr lang="de-DE" sz="1400"/>
            </a:br>
            <a:r>
              <a:rPr lang="de-DE" sz="1400"/>
              <a:t>     - T ~ 500 °C </a:t>
            </a:r>
          </a:p>
          <a:p>
            <a:pPr>
              <a:lnSpc>
                <a:spcPct val="100000"/>
              </a:lnSpc>
              <a:spcBef>
                <a:spcPts val="1050"/>
              </a:spcBef>
              <a:buClr>
                <a:srgbClr val="33B2B2"/>
              </a:buClr>
              <a:buFont typeface="Arial" charset="0"/>
              <a:buChar char="•"/>
            </a:pPr>
            <a:r>
              <a:rPr lang="de-DE" sz="1400"/>
              <a:t>Air inlet flow:</a:t>
            </a:r>
            <a:br>
              <a:rPr lang="de-DE" sz="1400"/>
            </a:br>
            <a:r>
              <a:rPr lang="de-DE" sz="1400"/>
              <a:t>     -  0.5 g/s (0.1 g/s O2, 0.4 g/s N2 for simulation)</a:t>
            </a:r>
            <a:br>
              <a:rPr lang="de-DE" sz="1400"/>
            </a:br>
            <a:r>
              <a:rPr lang="de-DE" sz="1400"/>
              <a:t>     -  air injection starts at 16035 s </a:t>
            </a:r>
            <a:br>
              <a:rPr lang="de-DE" sz="1400"/>
            </a:br>
            <a:r>
              <a:rPr lang="de-DE" sz="1400"/>
              <a:t>     -  air injection is switched off  at 17511 s </a:t>
            </a:r>
            <a:br>
              <a:rPr lang="de-DE" sz="1400"/>
            </a:br>
            <a:r>
              <a:rPr lang="de-DE" sz="1400"/>
              <a:t>        (77s after opening the bottom flooding valve) </a:t>
            </a:r>
          </a:p>
          <a:p>
            <a:pPr>
              <a:lnSpc>
                <a:spcPct val="100000"/>
              </a:lnSpc>
              <a:spcBef>
                <a:spcPts val="1050"/>
              </a:spcBef>
              <a:buClr>
                <a:srgbClr val="33B2B2"/>
              </a:buClr>
              <a:buFont typeface="Arial" charset="0"/>
              <a:buChar char="•"/>
            </a:pPr>
            <a:r>
              <a:rPr lang="de-DE" sz="1400"/>
              <a:t>Bottom flooding : </a:t>
            </a:r>
            <a:br>
              <a:rPr lang="de-DE" sz="1400"/>
            </a:br>
            <a:r>
              <a:rPr lang="de-DE" sz="1400"/>
              <a:t>     -  initial water level of 450 mm below inlet pipe </a:t>
            </a:r>
            <a:br>
              <a:rPr lang="de-DE" sz="1400"/>
            </a:br>
            <a:r>
              <a:rPr lang="de-DE" sz="1400"/>
              <a:t>     -  is initiated at 17434 s  (Tmax = 1740 °C is measured); </a:t>
            </a:r>
            <a:br>
              <a:rPr lang="de-DE" sz="1400"/>
            </a:br>
            <a:r>
              <a:rPr lang="de-DE" sz="1400"/>
              <a:t>     -  water flow rate: 80 - 30 - 80 g/s,  </a:t>
            </a:r>
            <a:br>
              <a:rPr lang="de-DE" sz="1400"/>
            </a:br>
            <a:r>
              <a:rPr lang="de-DE" sz="1400"/>
              <a:t>        water temperature: 25 °C</a:t>
            </a:r>
            <a:br>
              <a:rPr lang="de-DE" sz="1400"/>
            </a:br>
            <a:r>
              <a:rPr lang="de-DE" sz="1400"/>
              <a:t>     -  is finished at 17908 s (bundle is cooled  down)</a:t>
            </a:r>
          </a:p>
          <a:p>
            <a:pPr>
              <a:lnSpc>
                <a:spcPct val="100000"/>
              </a:lnSpc>
              <a:spcBef>
                <a:spcPts val="1050"/>
              </a:spcBef>
              <a:buClr>
                <a:srgbClr val="33B2B2"/>
              </a:buClr>
              <a:buFont typeface="Arial" charset="0"/>
              <a:buChar char="•"/>
            </a:pPr>
            <a:r>
              <a:rPr lang="de-DE" sz="1400"/>
              <a:t>Bundle pressure: ~ 4 bar;</a:t>
            </a:r>
            <a:br>
              <a:rPr lang="de-DE" sz="1400"/>
            </a:br>
            <a:r>
              <a:rPr lang="de-DE" sz="1400"/>
              <a:t>    constant boundary condition at outlet (PHCOROUT) </a:t>
            </a:r>
            <a:br>
              <a:rPr lang="de-DE" sz="1400"/>
            </a:br>
            <a:r>
              <a:rPr lang="de-DE" sz="1400"/>
              <a:t>    for simulation</a:t>
            </a:r>
          </a:p>
          <a:p>
            <a:pPr>
              <a:lnSpc>
                <a:spcPct val="100000"/>
              </a:lnSpc>
              <a:spcBef>
                <a:spcPts val="1050"/>
              </a:spcBef>
              <a:buClrTx/>
              <a:buFontTx/>
              <a:buNone/>
            </a:pPr>
            <a:r>
              <a:rPr lang="de-DE" sz="1400"/>
              <a:t/>
            </a:r>
            <a:br>
              <a:rPr lang="de-DE" sz="1400"/>
            </a:br>
            <a:r>
              <a:rPr lang="de-DE" sz="1400"/>
              <a:t>   </a:t>
            </a:r>
            <a:br>
              <a:rPr lang="de-DE" sz="1400"/>
            </a:br>
            <a:r>
              <a:rPr lang="de-DE" sz="1400"/>
              <a:t>  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r>
              <a:rPr lang="de-DE" sz="1400"/>
              <a:t> 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0392E424-67B2-40F6-8F5B-BA9479A9CE2D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de-DE">
              <a:latin typeface="Calibri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39850"/>
            <a:ext cx="3675063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3860800"/>
            <a:ext cx="377825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1"/>
              <a:t>PARAMETER SF4: Boundary Conditions and Simulation </a:t>
            </a:r>
            <a:br>
              <a:rPr lang="de-DE" sz="1800" b="1"/>
            </a:br>
            <a:r>
              <a:rPr lang="de-DE" sz="1800" b="1"/>
              <a:t>                                with ATHLET-CD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41116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1"/>
              <a:t> Input model for PARAMETER calculations with ATHLET-CD 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4032250" cy="52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611188" indent="-503238"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427038" indent="-177800"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11188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  <a:tab pos="95948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363"/>
              </a:spcBef>
              <a:spcAft>
                <a:spcPts val="188"/>
              </a:spcAft>
              <a:buClr>
                <a:srgbClr val="33B2B2"/>
              </a:buClr>
              <a:buFont typeface="Arial" charset="0"/>
              <a:buChar char="•"/>
            </a:pPr>
            <a:r>
              <a:rPr lang="de-DE" sz="1200" b="1"/>
              <a:t>Flow Channels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Symbol" pitchFamily="16" charset="0"/>
              <a:buChar char="-"/>
            </a:pPr>
            <a:r>
              <a:rPr lang="de-DE" sz="1200"/>
              <a:t>Central bundle (with rods) </a:t>
            </a:r>
            <a:br>
              <a:rPr lang="de-DE" sz="1200"/>
            </a:br>
            <a:r>
              <a:rPr lang="de-DE" sz="1200"/>
              <a:t>CORE2             85.7 %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Symbol" pitchFamily="16" charset="0"/>
              <a:buChar char="-"/>
            </a:pPr>
            <a:r>
              <a:rPr lang="de-DE" sz="1200"/>
              <a:t>Outer bundle region</a:t>
            </a:r>
            <a:br>
              <a:rPr lang="de-DE" sz="1200"/>
            </a:br>
            <a:r>
              <a:rPr lang="de-DE" sz="1200"/>
              <a:t>CORE3             14.3 %</a:t>
            </a:r>
            <a:br>
              <a:rPr lang="de-DE" sz="1200"/>
            </a:br>
            <a:r>
              <a:rPr lang="de-DE" sz="1200"/>
              <a:t>connected to outlet OUTPIPE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Symbol" pitchFamily="16" charset="0"/>
              <a:buChar char="-"/>
            </a:pPr>
            <a:r>
              <a:rPr lang="de-DE" sz="1200"/>
              <a:t>Cross connection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Symbol" pitchFamily="16" charset="0"/>
              <a:buChar char="-"/>
            </a:pPr>
            <a:r>
              <a:rPr lang="de-DE" sz="1200"/>
              <a:t>Cooling Jacket</a:t>
            </a:r>
          </a:p>
          <a:p>
            <a:pPr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Tx/>
              <a:buFontTx/>
              <a:buNone/>
            </a:pPr>
            <a:endParaRPr lang="de-DE" sz="1200"/>
          </a:p>
          <a:p>
            <a:pPr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33B2B2"/>
              </a:buClr>
              <a:buFont typeface="Arial" charset="0"/>
              <a:buChar char="•"/>
            </a:pPr>
            <a:r>
              <a:rPr lang="de-DE" sz="1200" b="1"/>
              <a:t>Structures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Symbol" pitchFamily="16" charset="0"/>
              <a:buChar char="-"/>
            </a:pPr>
            <a:r>
              <a:rPr lang="de-DE" sz="1200"/>
              <a:t>Rods:</a:t>
            </a:r>
            <a:br>
              <a:rPr lang="de-DE" sz="1200"/>
            </a:br>
            <a:r>
              <a:rPr lang="de-DE" sz="1200"/>
              <a:t>ROD1 (  1 unheated  rod)</a:t>
            </a:r>
            <a:br>
              <a:rPr lang="de-DE" sz="1200"/>
            </a:br>
            <a:r>
              <a:rPr lang="de-DE" sz="1200"/>
              <a:t>ROD2 (  6 heated rods)</a:t>
            </a:r>
            <a:br>
              <a:rPr lang="de-DE" sz="1200"/>
            </a:br>
            <a:r>
              <a:rPr lang="de-DE" sz="1200"/>
              <a:t>ROD3 (12 heated rods) 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Symbol" pitchFamily="16" charset="0"/>
              <a:buChar char="-"/>
            </a:pPr>
            <a:r>
              <a:rPr lang="de-DE" sz="1200"/>
              <a:t>Grids  (6)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Symbol" pitchFamily="16" charset="0"/>
              <a:buChar char="-"/>
            </a:pPr>
            <a:r>
              <a:rPr lang="de-DE" sz="1200"/>
              <a:t>Shroud / Insulation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Symbol" pitchFamily="16" charset="0"/>
              <a:buChar char="-"/>
            </a:pPr>
            <a:r>
              <a:rPr lang="de-DE" sz="1200"/>
              <a:t>Cooling Jacket Wall</a:t>
            </a:r>
          </a:p>
          <a:p>
            <a:pPr lvl="2">
              <a:lnSpc>
                <a:spcPct val="8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Symbol" pitchFamily="16" charset="0"/>
              <a:buChar char="-"/>
            </a:pPr>
            <a:r>
              <a:rPr lang="de-DE" sz="1200"/>
              <a:t>Structures at top of bundle (upper plate, separation sheet)</a:t>
            </a:r>
          </a:p>
          <a:p>
            <a:pPr>
              <a:lnSpc>
                <a:spcPct val="90000"/>
              </a:lnSpc>
              <a:spcBef>
                <a:spcPts val="363"/>
              </a:spcBef>
              <a:spcAft>
                <a:spcPts val="188"/>
              </a:spcAft>
              <a:buClrTx/>
              <a:buFontTx/>
              <a:buNone/>
            </a:pPr>
            <a:endParaRPr lang="de-DE" sz="1200"/>
          </a:p>
          <a:p>
            <a:pPr>
              <a:lnSpc>
                <a:spcPct val="90000"/>
              </a:lnSpc>
              <a:spcBef>
                <a:spcPts val="363"/>
              </a:spcBef>
              <a:spcAft>
                <a:spcPts val="188"/>
              </a:spcAft>
              <a:buClr>
                <a:srgbClr val="33B2B2"/>
              </a:buClr>
              <a:buFont typeface="Arial" charset="0"/>
              <a:buChar char="•"/>
            </a:pPr>
            <a:r>
              <a:rPr lang="de-DE" sz="1200" b="1"/>
              <a:t>Changes</a:t>
            </a:r>
            <a:r>
              <a:rPr lang="de-DE" sz="1200"/>
              <a:t> compared to previous calculations (SF2, SF3):</a:t>
            </a:r>
          </a:p>
          <a:p>
            <a:pPr lvl="2">
              <a:lnSpc>
                <a:spcPct val="9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Symbol" pitchFamily="16" charset="0"/>
              <a:buChar char="-"/>
            </a:pPr>
            <a:r>
              <a:rPr lang="de-DE" sz="1200"/>
              <a:t>Additional fills </a:t>
            </a:r>
            <a:br>
              <a:rPr lang="de-DE" sz="1200"/>
            </a:br>
            <a:r>
              <a:rPr lang="de-DE" sz="1200"/>
              <a:t>O2FILL, N2FILL </a:t>
            </a:r>
            <a:br>
              <a:rPr lang="de-DE" sz="1200"/>
            </a:br>
            <a:r>
              <a:rPr lang="de-DE" sz="1200"/>
              <a:t>for air injection </a:t>
            </a:r>
          </a:p>
          <a:p>
            <a:pPr>
              <a:lnSpc>
                <a:spcPct val="90000"/>
              </a:lnSpc>
              <a:spcBef>
                <a:spcPts val="363"/>
              </a:spcBef>
              <a:spcAft>
                <a:spcPts val="188"/>
              </a:spcAft>
              <a:buClrTx/>
              <a:buFontTx/>
              <a:buNone/>
            </a:pPr>
            <a:r>
              <a:rPr lang="de-DE" sz="1200" b="1"/>
              <a:t>Changes</a:t>
            </a:r>
            <a:r>
              <a:rPr lang="de-DE" sz="1200"/>
              <a:t> compared to SF4 pre-test calculation: </a:t>
            </a:r>
          </a:p>
          <a:p>
            <a:pPr lvl="2">
              <a:lnSpc>
                <a:spcPct val="90000"/>
              </a:lnSpc>
              <a:spcBef>
                <a:spcPts val="363"/>
              </a:spcBef>
              <a:spcAft>
                <a:spcPts val="188"/>
              </a:spcAft>
              <a:buClr>
                <a:srgbClr val="95B3D7"/>
              </a:buClr>
              <a:buSzPct val="75000"/>
              <a:buFont typeface="Symbol" pitchFamily="16" charset="0"/>
              <a:buChar char="-"/>
            </a:pPr>
            <a:r>
              <a:rPr lang="de-DE" sz="1200"/>
              <a:t>12 unheated peripheral rods considered </a:t>
            </a:r>
            <a:br>
              <a:rPr lang="de-DE" sz="1200"/>
            </a:br>
            <a:r>
              <a:rPr lang="de-DE" sz="1200"/>
              <a:t> → smaller bundle flow area,</a:t>
            </a:r>
            <a:br>
              <a:rPr lang="de-DE" sz="1200"/>
            </a:br>
            <a:r>
              <a:rPr lang="de-DE" sz="1200"/>
              <a:t> → oxidation: as shroud 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F4C8BBBB-ECAC-4E15-9B67-BBD81FFC5CBC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de-DE">
              <a:latin typeface="Calibri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39850"/>
            <a:ext cx="48244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54000" y="981075"/>
            <a:ext cx="8634413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174625" indent="-1746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de-DE" sz="1400"/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95B3D7"/>
              </a:buClr>
              <a:buSzPct val="45000"/>
              <a:buFont typeface="Wingdings" charset="2"/>
              <a:buChar char=""/>
            </a:pPr>
            <a:r>
              <a:rPr lang="de-DE" sz="1400" b="1"/>
              <a:t>Zr / steam </a:t>
            </a:r>
            <a:r>
              <a:rPr lang="de-DE" sz="1400"/>
              <a:t>oxidation model:</a:t>
            </a:r>
            <a:br>
              <a:rPr lang="de-DE" sz="1400"/>
            </a:br>
            <a:r>
              <a:rPr lang="de-DE" sz="1400" b="1"/>
              <a:t>Cathcart / Prater-Courtright correlation  (IOXMOD = 15) </a:t>
            </a:r>
            <a:r>
              <a:rPr lang="de-DE" sz="1400"/>
              <a:t>was used  instead of </a:t>
            </a:r>
            <a:br>
              <a:rPr lang="de-DE" sz="1400"/>
            </a:br>
            <a:r>
              <a:rPr lang="de-DE" sz="1400"/>
              <a:t>Leistikow / Prater-Courtright correlation (IOXMOD = 19) </a:t>
            </a:r>
            <a:br>
              <a:rPr lang="de-DE" sz="1400"/>
            </a:br>
            <a:r>
              <a:rPr lang="de-DE" sz="1400"/>
              <a:t>(SF2, SF4 pre-test calculation: IOXMOD = 19 was taken; </a:t>
            </a:r>
            <a:br>
              <a:rPr lang="de-DE" sz="1400"/>
            </a:br>
            <a:r>
              <a:rPr lang="de-DE" sz="1400"/>
              <a:t>SF3 post-test calculation: IOXMOD = 15 was used for better agreement of H2 data;</a:t>
            </a:r>
            <a:br>
              <a:rPr lang="de-DE" sz="1400"/>
            </a:br>
            <a:r>
              <a:rPr lang="de-DE" sz="1400"/>
              <a:t>Sokolov correlation (IOXMOD = 18) leads to underestimated oxidation)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95B3D7"/>
              </a:buClr>
              <a:buSzPct val="45000"/>
              <a:buFont typeface="Wingdings" charset="2"/>
              <a:buChar char=""/>
            </a:pPr>
            <a:r>
              <a:rPr lang="de-DE" sz="1400" b="1"/>
              <a:t>Zr / air </a:t>
            </a:r>
            <a:r>
              <a:rPr lang="de-DE" sz="1400"/>
              <a:t>oxidation model: </a:t>
            </a:r>
            <a:br>
              <a:rPr lang="de-DE" sz="1400"/>
            </a:br>
            <a:r>
              <a:rPr lang="de-DE" sz="1400"/>
              <a:t>Correlation derived for Ar / O2 mixture  (AEKI, </a:t>
            </a:r>
            <a:r>
              <a:rPr lang="de-DE" sz="1400" b="1"/>
              <a:t>IOXAIR = 6</a:t>
            </a:r>
            <a:r>
              <a:rPr lang="de-DE" sz="1400"/>
              <a:t>) was used to calculate oxygen reaction</a:t>
            </a:r>
            <a:br>
              <a:rPr lang="de-DE" sz="1400"/>
            </a:br>
            <a:r>
              <a:rPr lang="de-DE" sz="1400"/>
              <a:t>(with Powers, IOXAIR = 1, taken for SF4 pre-test calc., temperature increase is too fast) </a:t>
            </a:r>
            <a:br>
              <a:rPr lang="de-DE" sz="1400"/>
            </a:br>
            <a:r>
              <a:rPr lang="de-DE" sz="1400">
                <a:solidFill>
                  <a:srgbClr val="FF0000"/>
                </a:solidFill>
              </a:rPr>
              <a:t>►</a:t>
            </a:r>
            <a:r>
              <a:rPr lang="de-DE" sz="1400"/>
              <a:t> reference post-test calculation without consideration of ZrN formation; </a:t>
            </a:r>
            <a:br>
              <a:rPr lang="de-DE" sz="1400"/>
            </a:br>
            <a:r>
              <a:rPr lang="de-DE" sz="1400">
                <a:solidFill>
                  <a:srgbClr val="FF0000"/>
                </a:solidFill>
              </a:rPr>
              <a:t>►</a:t>
            </a:r>
            <a:r>
              <a:rPr lang="de-DE" sz="1400"/>
              <a:t> further post-test calculation with new modeling which includes ZrN formation (Hollands, </a:t>
            </a:r>
            <a:r>
              <a:rPr lang="de-DE" sz="1400" b="1"/>
              <a:t>INITN2 = 1</a:t>
            </a:r>
            <a:r>
              <a:rPr lang="de-DE" sz="1400"/>
              <a:t>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95B3D7"/>
              </a:buClr>
              <a:buSzPct val="45000"/>
              <a:buFont typeface="Wingdings" charset="2"/>
              <a:buChar char=""/>
            </a:pPr>
            <a:r>
              <a:rPr lang="de-DE" sz="1400"/>
              <a:t>External resistance increased from 1 mΩ/rod (used for pre-test calculation) to 3 mΩ/rod </a:t>
            </a:r>
            <a:br>
              <a:rPr lang="de-DE" sz="1400"/>
            </a:br>
            <a:r>
              <a:rPr lang="de-DE" sz="1400"/>
              <a:t>after pre-oxidation phase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95B3D7"/>
              </a:buClr>
              <a:buSzPct val="45000"/>
              <a:buFont typeface="Wingdings" charset="2"/>
              <a:buChar char=""/>
            </a:pPr>
            <a:r>
              <a:rPr lang="de-DE" sz="1400"/>
              <a:t>Hydraulic diameter in core region is DH at grid position (DH = 3.8·10-3 m, as used for  pre-test calculation); </a:t>
            </a:r>
            <a:br>
              <a:rPr lang="de-DE" sz="1400"/>
            </a:br>
            <a:r>
              <a:rPr lang="de-DE" sz="1400"/>
              <a:t>bundle flow area reduced from 2.31·10-3 m2 to 2.16 ·10-3 m2 due to consideration of 12 peripheral rods;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95B3D7"/>
              </a:buClr>
              <a:buSzPct val="45000"/>
              <a:buFont typeface="Wingdings" charset="2"/>
              <a:buChar char=""/>
            </a:pPr>
            <a:r>
              <a:rPr lang="de-DE" sz="1400"/>
              <a:t>Candling velocity of melt : WSL= 5 mm/s (reference calc.), 2 mm/s(calc2);</a:t>
            </a:r>
            <a:br>
              <a:rPr lang="de-DE" sz="1400"/>
            </a:br>
            <a:r>
              <a:rPr lang="de-DE" sz="1400"/>
              <a:t>melting temperature  of metallic Zr increased from 2033 K (ß-Zr) to 2250 K (α-Zr);</a:t>
            </a:r>
            <a:br>
              <a:rPr lang="de-DE" sz="1400"/>
            </a:br>
            <a:r>
              <a:rPr lang="de-DE" sz="1400"/>
              <a:t>unlimited oxidation in structures possible up to 2300 K (TCMLT1); limited oxidation up to 2600 K (TCMLT2)    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95B3D7"/>
              </a:buClr>
              <a:buSzPct val="45000"/>
              <a:buFont typeface="Wingdings" charset="2"/>
              <a:buChar char=""/>
            </a:pPr>
            <a:r>
              <a:rPr lang="de-DE" sz="1400"/>
              <a:t>Default values for other models (e.g. interfacial friction model, quench model) are used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de-DE" sz="1400"/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de-DE" sz="1400"/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de-DE" sz="1400"/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de-DE" sz="1400"/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de-DE" sz="1400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90090037-79C1-4890-9D24-BA950C6B0EA8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de-DE">
              <a:latin typeface="Calibri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92150" y="750888"/>
            <a:ext cx="7507288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Options for ATHLET-CD post-test calculation of SF4 (1)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7477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Results of PARAMETER SF4 post-test calculation (reference)  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34A7B87C-BBC2-4706-9207-AA809662B4BB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de-DE">
              <a:latin typeface="Calibri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79613"/>
            <a:ext cx="55800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3250" y="1362075"/>
            <a:ext cx="7559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Temperatures during </a:t>
            </a:r>
            <a:r>
              <a:rPr lang="de-DE" sz="1600" b="1">
                <a:solidFill>
                  <a:srgbClr val="FF0000"/>
                </a:solidFill>
                <a:latin typeface="Calibri" charset="0"/>
                <a:ea typeface="Lucida Sans Unicode" charset="0"/>
                <a:cs typeface="Lucida Sans Unicode" charset="0"/>
              </a:rPr>
              <a:t>pre-oxidation period </a:t>
            </a: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(before air oxidation)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300788" y="2133600"/>
            <a:ext cx="2735262" cy="30241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177800" indent="-177800"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174625" indent="-174625"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</a:pPr>
            <a:r>
              <a:rPr lang="de-DE" sz="1400"/>
              <a:t>maximum temperature is     calculated at 1250 mm elevation as in test  </a:t>
            </a:r>
          </a:p>
          <a:p>
            <a:pPr lvl="1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SzPct val="45000"/>
              <a:buFont typeface="Arial" charset="0"/>
              <a:buChar char="•"/>
            </a:pPr>
            <a:r>
              <a:rPr lang="de-DE" sz="1400"/>
              <a:t>given time function for power</a:t>
            </a:r>
            <a:br>
              <a:rPr lang="de-DE" sz="1400"/>
            </a:br>
            <a:r>
              <a:rPr lang="de-DE" sz="1400"/>
              <a:t>leads to a maximum plateau temperature of  Tmax = 1155 °C   </a:t>
            </a:r>
            <a:br>
              <a:rPr lang="de-DE" sz="1400"/>
            </a:br>
            <a:r>
              <a:rPr lang="de-DE" sz="1400"/>
              <a:t>which is slightly underestimated</a:t>
            </a:r>
            <a:br>
              <a:rPr lang="de-DE" sz="1400"/>
            </a:br>
            <a:r>
              <a:rPr lang="de-DE" sz="1400"/>
              <a:t>compared to data</a:t>
            </a:r>
          </a:p>
          <a:p>
            <a:pPr lvl="1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SzPct val="45000"/>
              <a:buFont typeface="Arial" charset="0"/>
              <a:buChar char="•"/>
            </a:pPr>
            <a:r>
              <a:rPr lang="de-DE" sz="1400"/>
              <a:t>during  temperature decrease between 14000 s and  16000 s a max. temperature of ~ 800 °C is achieved; lower than measured</a:t>
            </a:r>
            <a:br>
              <a:rPr lang="de-DE" sz="1400"/>
            </a:br>
            <a:endParaRPr lang="de-DE" sz="1400"/>
          </a:p>
          <a:p>
            <a:pPr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</a:pPr>
            <a:r>
              <a:rPr lang="de-DE" sz="1400"/>
              <a:t/>
            </a:r>
            <a:br>
              <a:rPr lang="de-DE" sz="1400"/>
            </a:br>
            <a:endParaRPr lang="de-DE" sz="1400"/>
          </a:p>
          <a:p>
            <a:pPr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</a:pPr>
            <a:endParaRPr lang="de-DE" sz="1400"/>
          </a:p>
          <a:p>
            <a:pPr>
              <a:lnSpc>
                <a:spcPct val="80000"/>
              </a:lnSpc>
              <a:spcBef>
                <a:spcPts val="1050"/>
              </a:spcBef>
              <a:buClrTx/>
              <a:buFontTx/>
              <a:buNone/>
            </a:pPr>
            <a:r>
              <a:rPr lang="de-DE" sz="140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7477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Results of PARAMETER SF4 post-test calculation (reference)   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8C109DCD-3DF9-4826-921D-485BB1049DF0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de-DE">
              <a:latin typeface="Calibri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03250" y="1362075"/>
            <a:ext cx="771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Temperatures during </a:t>
            </a:r>
            <a:r>
              <a:rPr lang="de-DE" sz="1600" b="1">
                <a:solidFill>
                  <a:srgbClr val="FF0000"/>
                </a:solidFill>
                <a:latin typeface="Calibri" charset="0"/>
                <a:ea typeface="Lucida Sans Unicode" charset="0"/>
                <a:cs typeface="Lucida Sans Unicode" charset="0"/>
              </a:rPr>
              <a:t>air ingress period  </a:t>
            </a: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– lower and medium bundle heights –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300788" y="2133600"/>
            <a:ext cx="2735262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177800" indent="-177800"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174625" indent="-174625"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</a:pPr>
            <a:r>
              <a:rPr lang="de-DE" sz="1400"/>
              <a:t>due to oxygen starvation in the upper bundle region the higher  air oxidation and  therefore the stronger temperature excursion  moves to lower elevations in   agreement between measured data and calculation  </a:t>
            </a:r>
          </a:p>
          <a:p>
            <a:pPr lvl="1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SzPct val="45000"/>
              <a:buFont typeface="Arial" charset="0"/>
              <a:buChar char="•"/>
            </a:pPr>
            <a:r>
              <a:rPr lang="de-DE" sz="1400"/>
              <a:t>maximum temperature of </a:t>
            </a:r>
            <a:br>
              <a:rPr lang="de-DE" sz="1400"/>
            </a:br>
            <a:r>
              <a:rPr lang="de-DE" sz="1400"/>
              <a:t>1740 °C is reached at 17412 s in test with highest temperatures at bundle elevations</a:t>
            </a:r>
            <a:br>
              <a:rPr lang="de-DE" sz="1400"/>
            </a:br>
            <a:r>
              <a:rPr lang="de-DE" sz="1400"/>
              <a:t>500 - 800 mm; </a:t>
            </a:r>
            <a:br>
              <a:rPr lang="de-DE" sz="1400"/>
            </a:br>
            <a:r>
              <a:rPr lang="de-DE" sz="1400"/>
              <a:t>max. temperature in simulation at 17412 s is 1950 °C at </a:t>
            </a:r>
            <a:br>
              <a:rPr lang="de-DE" sz="1400"/>
            </a:br>
            <a:r>
              <a:rPr lang="de-DE" sz="1400"/>
              <a:t>500 mm position</a:t>
            </a:r>
            <a:br>
              <a:rPr lang="de-DE" sz="1400"/>
            </a:br>
            <a:endParaRPr lang="de-DE" sz="1400"/>
          </a:p>
          <a:p>
            <a:pPr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</a:pPr>
            <a:r>
              <a:rPr lang="de-DE" sz="1400"/>
              <a:t/>
            </a:r>
            <a:br>
              <a:rPr lang="de-DE" sz="1400"/>
            </a:br>
            <a:endParaRPr lang="de-DE" sz="1400"/>
          </a:p>
          <a:p>
            <a:pPr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</a:pPr>
            <a:endParaRPr lang="de-DE" sz="1400"/>
          </a:p>
          <a:p>
            <a:pPr>
              <a:lnSpc>
                <a:spcPct val="80000"/>
              </a:lnSpc>
              <a:spcBef>
                <a:spcPts val="1050"/>
              </a:spcBef>
              <a:buClrTx/>
              <a:buFontTx/>
              <a:buNone/>
            </a:pPr>
            <a:r>
              <a:rPr lang="de-DE" sz="1400"/>
              <a:t>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79613"/>
            <a:ext cx="55800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750888"/>
            <a:ext cx="7507288" cy="74771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Results of PARAMETER SF4 post-test calculation (reference) 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61350" y="6626225"/>
            <a:ext cx="6270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17F40BCC-C069-4D37-B4DB-53B495F883B2}" type="slidenum">
              <a:rPr lang="de-DE"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de-DE">
              <a:latin typeface="Calibri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03250" y="1362075"/>
            <a:ext cx="7559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Temperatures during </a:t>
            </a:r>
            <a:r>
              <a:rPr lang="de-DE" sz="1600" b="1">
                <a:solidFill>
                  <a:srgbClr val="FF0000"/>
                </a:solidFill>
                <a:latin typeface="Calibri" charset="0"/>
                <a:ea typeface="Lucida Sans Unicode" charset="0"/>
                <a:cs typeface="Lucida Sans Unicode" charset="0"/>
              </a:rPr>
              <a:t>air ingress period  </a:t>
            </a:r>
            <a:r>
              <a:rPr lang="de-DE" sz="1600" b="1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– upper bundle heights –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300788" y="2636838"/>
            <a:ext cx="2735262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4625" lvl="1" indent="-174625"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>
                <a:srgbClr val="4BACC6"/>
              </a:buClr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initial increase of temperatures is in good agreement with test data; </a:t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for later phase of air ingress</a:t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temperature increase is too fast </a:t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spcBef>
                <a:spcPts val="538"/>
              </a:spcBef>
              <a:spcAft>
                <a:spcPts val="188"/>
              </a:spcAft>
              <a:buClrTx/>
              <a:buFontTx/>
              <a:buNone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endParaRPr lang="de-DE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80000"/>
              </a:lnSpc>
              <a:spcBef>
                <a:spcPts val="1050"/>
              </a:spcBef>
              <a:buClrTx/>
              <a:buFontTx/>
              <a:buNone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de-DE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79613"/>
            <a:ext cx="5580063" cy="39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Bildschirmpräsentation (4:3)</PresentationFormat>
  <Paragraphs>199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Times New Roman</vt:lpstr>
      <vt:lpstr>Arial</vt:lpstr>
      <vt:lpstr>Lucida Sans Unicode</vt:lpstr>
      <vt:lpstr>Calibri</vt:lpstr>
      <vt:lpstr>Wingdings</vt:lpstr>
      <vt:lpstr>Symbol</vt:lpstr>
      <vt:lpstr>+mn-ea</vt:lpstr>
      <vt:lpstr>Larissa</vt:lpstr>
      <vt:lpstr>Larissa</vt:lpstr>
      <vt:lpstr>PowerPoint-Präsentation</vt:lpstr>
      <vt:lpstr> Content </vt:lpstr>
      <vt:lpstr>PARAMETER SF4: Boundary Conditions and Simulation                                  with ATHLET-CD (1)</vt:lpstr>
      <vt:lpstr>PARAMETER SF4: Boundary Conditions and Simulation                                  with ATHLET-CD (2)</vt:lpstr>
      <vt:lpstr> Input model for PARAMETER calculations with ATHLET-CD </vt:lpstr>
      <vt:lpstr>PowerPoint-Präsentation</vt:lpstr>
      <vt:lpstr>Results of PARAMETER SF4 post-test calculation (reference)   </vt:lpstr>
      <vt:lpstr>Results of PARAMETER SF4 post-test calculation (reference)   </vt:lpstr>
      <vt:lpstr>Results of PARAMETER SF4 post-test calculation (reference) </vt:lpstr>
      <vt:lpstr>Results of PARAMETER SF4 post-test calculation (reference) </vt:lpstr>
      <vt:lpstr>Results of PARAMETER SF4 post-test calculation (reference) </vt:lpstr>
      <vt:lpstr>Results of PARAMETER SF4 post-test calculation (reference) </vt:lpstr>
      <vt:lpstr>Results of PARAMETER SF4 post-test calculation (2 mm/s candling) </vt:lpstr>
      <vt:lpstr>Results of PARAMETER SF4 post-test calculation (ZrN model) </vt:lpstr>
      <vt:lpstr>Results of PARAMETER SF4 post-test calculation</vt:lpstr>
      <vt:lpstr>Results of PARAMETER SF4 post-test calculation</vt:lpstr>
      <vt:lpstr> Conclusions</vt:lpstr>
      <vt:lpstr> 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Peters, Ursula (IAM)</dc:creator>
  <cp:lastModifiedBy>Peters, Ursula</cp:lastModifiedBy>
  <cp:revision>1</cp:revision>
  <cp:lastPrinted>1601-01-01T00:00:00Z</cp:lastPrinted>
  <dcterms:created xsi:type="dcterms:W3CDTF">1601-01-01T00:00:00Z</dcterms:created>
  <dcterms:modified xsi:type="dcterms:W3CDTF">2012-10-15T09:57:33Z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Post-test calculations of the PARAMETER-SF4 test using ATHLET-CD</vt:lpwstr>
  </property>
</Properties>
</file>