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2" r:id="rId2"/>
    <p:sldId id="528" r:id="rId3"/>
    <p:sldId id="540" r:id="rId4"/>
    <p:sldId id="541" r:id="rId5"/>
    <p:sldId id="542" r:id="rId6"/>
    <p:sldId id="543" r:id="rId7"/>
    <p:sldId id="551" r:id="rId8"/>
    <p:sldId id="555" r:id="rId9"/>
    <p:sldId id="546" r:id="rId10"/>
    <p:sldId id="553" r:id="rId11"/>
    <p:sldId id="552" r:id="rId12"/>
    <p:sldId id="554" r:id="rId13"/>
    <p:sldId id="557" r:id="rId14"/>
    <p:sldId id="556" r:id="rId15"/>
    <p:sldId id="550" r:id="rId16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355" autoAdjust="0"/>
  </p:normalViewPr>
  <p:slideViewPr>
    <p:cSldViewPr snapToGrid="0">
      <p:cViewPr>
        <p:scale>
          <a:sx n="75" d="100"/>
          <a:sy n="75" d="100"/>
        </p:scale>
        <p:origin x="-1651" y="-283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20" y="-108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2CA120F7-0F66-4199-BE18-92B95B1341A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7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9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72FF65A1-5E22-4367-838C-76EC18908E4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0815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73292ED9-446D-49A9-BA09-73786B16A7F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6976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DA182E84-5058-4D98-A4EF-8503CA25D5C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07428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830763" y="6400800"/>
            <a:ext cx="39703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943CDA80-F3C1-4574-B4B0-F422DA0C3F0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3607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7E9613B9-B593-4DD8-B662-12EFC5BBAE1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291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5CD045D4-5D60-47FA-B3DD-6F6408B093C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0843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F55FC344-2827-4E3F-B7D7-94D1AA0F8FA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4948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D81C89DA-97EB-4DE2-A31C-7A381915432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843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0A525381-2B9F-449A-848D-2A1EF4744F4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2056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14EFE71E-211B-44D5-BC6E-151E13ACA1B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8749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72C17011-12DF-40FF-A69B-DD04EBEA627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2411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DB220C15-C39F-4D22-A8AF-545E67D1C9B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0958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30763" y="6400800"/>
            <a:ext cx="397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l" defTabSz="762000"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E21C9029-5B92-4724-9092-2B1A88D80FF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071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2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GB" sz="2000"/>
              <a:t>Presented by V. Granovsky </a:t>
            </a:r>
          </a:p>
          <a:p>
            <a:pPr marL="342900" indent="-342900" algn="l"/>
            <a:r>
              <a:rPr lang="en-US" sz="2000"/>
              <a:t>4</a:t>
            </a:r>
            <a:r>
              <a:rPr lang="en-US" sz="2000" baseline="30000"/>
              <a:t>th</a:t>
            </a:r>
            <a:r>
              <a:rPr lang="en-US" sz="2000"/>
              <a:t> METCOR-P Meeting</a:t>
            </a:r>
          </a:p>
          <a:p>
            <a:pPr marL="342900" indent="-342900" algn="l"/>
            <a:r>
              <a:rPr lang="en-US" sz="2000">
                <a:solidFill>
                  <a:srgbClr val="000000"/>
                </a:solidFill>
              </a:rPr>
              <a:t>St. Petersburg, Russia, </a:t>
            </a:r>
          </a:p>
          <a:p>
            <a:pPr marL="342900" indent="-342900" algn="l"/>
            <a:r>
              <a:rPr lang="en-US" sz="2000">
                <a:solidFill>
                  <a:srgbClr val="000000"/>
                </a:solidFill>
              </a:rPr>
              <a:t>June 1, 2010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04518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endParaRPr lang="ru-RU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7045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584325"/>
            <a:ext cx="7772400" cy="1470025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 of suboxidized molten corium with European vessel steel</a:t>
            </a:r>
            <a:endParaRPr lang="en-GB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4520" name="Text Box 8"/>
          <p:cNvSpPr txBox="1">
            <a:spLocks noChangeArrowheads="1"/>
          </p:cNvSpPr>
          <p:nvPr/>
        </p:nvSpPr>
        <p:spPr bwMode="auto">
          <a:xfrm>
            <a:off x="2003425" y="3071813"/>
            <a:ext cx="508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TEST MCP-5</a:t>
            </a: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C89DB6F8-59D7-47F9-8630-EF304D7B7402}" type="slidenum">
              <a:rPr lang="en-GB"/>
              <a:pPr/>
              <a:t>10</a:t>
            </a:fld>
            <a:endParaRPr lang="en-GB"/>
          </a:p>
        </p:txBody>
      </p:sp>
      <p:sp>
        <p:nvSpPr>
          <p:cNvPr id="79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with corrosion of Russian vessel steel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92582" name="Picture 6" descr="obr2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1052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6800850" y="2436813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25.6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5.4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64.4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2584" name="Line 8"/>
          <p:cNvSpPr>
            <a:spLocks noChangeShapeType="1"/>
          </p:cNvSpPr>
          <p:nvPr/>
        </p:nvSpPr>
        <p:spPr bwMode="auto">
          <a:xfrm flipH="1">
            <a:off x="4724400" y="2781300"/>
            <a:ext cx="2120900" cy="7493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2586" name="Text Box 10"/>
          <p:cNvSpPr txBox="1">
            <a:spLocks noChangeArrowheads="1"/>
          </p:cNvSpPr>
          <p:nvPr/>
        </p:nvSpPr>
        <p:spPr bwMode="auto">
          <a:xfrm>
            <a:off x="3794125" y="1433513"/>
            <a:ext cx="93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MC6</a:t>
            </a:r>
          </a:p>
          <a:p>
            <a:pPr algn="ctr"/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6845300" y="2054225"/>
            <a:ext cx="941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mass.%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792588" name="Line 12"/>
          <p:cNvSpPr>
            <a:spLocks noChangeShapeType="1"/>
          </p:cNvSpPr>
          <p:nvPr/>
        </p:nvSpPr>
        <p:spPr bwMode="auto">
          <a:xfrm>
            <a:off x="6908800" y="2362200"/>
            <a:ext cx="8128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2589" name="Text Box 13"/>
          <p:cNvSpPr txBox="1">
            <a:spLocks noChangeArrowheads="1"/>
          </p:cNvSpPr>
          <p:nvPr/>
        </p:nvSpPr>
        <p:spPr bwMode="auto">
          <a:xfrm>
            <a:off x="1976438" y="5383213"/>
            <a:ext cx="5448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BZ" sz="1800">
                <a:solidFill>
                  <a:srgbClr val="000066"/>
                </a:solidFill>
                <a:latin typeface="Arial" pitchFamily="34" charset="0"/>
              </a:rPr>
              <a:t>Molten oxidic pool with the surface crust</a:t>
            </a:r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C-30;    T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=1120-1200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C;    h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=6mm;  1 layer in IZ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F031F0AA-C1D7-4F1C-8080-26934F2B3FC7}" type="slidenum">
              <a:rPr lang="en-GB"/>
              <a:pPr/>
              <a:t>11</a:t>
            </a:fld>
            <a:endParaRPr lang="en-GB"/>
          </a:p>
        </p:txBody>
      </p:sp>
      <p:sp>
        <p:nvSpPr>
          <p:cNvPr id="79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with corrosion of Russian vessel steel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(2)</a:t>
            </a:r>
          </a:p>
        </p:txBody>
      </p:sp>
      <p:pic>
        <p:nvPicPr>
          <p:cNvPr id="790534" name="Picture 6" descr="N6635-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1"/>
          <a:stretch>
            <a:fillRect/>
          </a:stretch>
        </p:blipFill>
        <p:spPr bwMode="auto">
          <a:xfrm>
            <a:off x="1295400" y="1784350"/>
            <a:ext cx="4945063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0535" name="Text Box 7"/>
          <p:cNvSpPr txBox="1">
            <a:spLocks noChangeArrowheads="1"/>
          </p:cNvSpPr>
          <p:nvPr/>
        </p:nvSpPr>
        <p:spPr bwMode="auto">
          <a:xfrm>
            <a:off x="847725" y="197961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90536" name="Text Box 8"/>
          <p:cNvSpPr txBox="1">
            <a:spLocks noChangeArrowheads="1"/>
          </p:cNvSpPr>
          <p:nvPr/>
        </p:nvSpPr>
        <p:spPr bwMode="auto">
          <a:xfrm>
            <a:off x="7040563" y="3032125"/>
            <a:ext cx="10429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27.0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11.0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56.0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0537" name="Text Box 9"/>
          <p:cNvSpPr txBox="1">
            <a:spLocks noChangeArrowheads="1"/>
          </p:cNvSpPr>
          <p:nvPr/>
        </p:nvSpPr>
        <p:spPr bwMode="auto">
          <a:xfrm>
            <a:off x="7029450" y="2030413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39.5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5.4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50.0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0538" name="Line 10"/>
          <p:cNvSpPr>
            <a:spLocks noChangeShapeType="1"/>
          </p:cNvSpPr>
          <p:nvPr/>
        </p:nvSpPr>
        <p:spPr bwMode="auto">
          <a:xfrm flipH="1">
            <a:off x="5651500" y="2400300"/>
            <a:ext cx="1346200" cy="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0539" name="Line 11"/>
          <p:cNvSpPr>
            <a:spLocks noChangeShapeType="1"/>
          </p:cNvSpPr>
          <p:nvPr/>
        </p:nvSpPr>
        <p:spPr bwMode="auto">
          <a:xfrm flipH="1" flipV="1">
            <a:off x="5741988" y="2935288"/>
            <a:ext cx="1295400" cy="4826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0540" name="Text Box 12"/>
          <p:cNvSpPr txBox="1">
            <a:spLocks noChangeArrowheads="1"/>
          </p:cNvSpPr>
          <p:nvPr/>
        </p:nvSpPr>
        <p:spPr bwMode="auto">
          <a:xfrm>
            <a:off x="3895725" y="1268413"/>
            <a:ext cx="93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MC9</a:t>
            </a:r>
          </a:p>
          <a:p>
            <a:pPr algn="ctr"/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0541" name="Text Box 13"/>
          <p:cNvSpPr txBox="1">
            <a:spLocks noChangeArrowheads="1"/>
          </p:cNvSpPr>
          <p:nvPr/>
        </p:nvSpPr>
        <p:spPr bwMode="auto">
          <a:xfrm>
            <a:off x="7061200" y="1584325"/>
            <a:ext cx="941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mass.%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790542" name="Line 14"/>
          <p:cNvSpPr>
            <a:spLocks noChangeShapeType="1"/>
          </p:cNvSpPr>
          <p:nvPr/>
        </p:nvSpPr>
        <p:spPr bwMode="auto">
          <a:xfrm>
            <a:off x="7124700" y="1917700"/>
            <a:ext cx="8128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0543" name="Text Box 15"/>
          <p:cNvSpPr txBox="1">
            <a:spLocks noChangeArrowheads="1"/>
          </p:cNvSpPr>
          <p:nvPr/>
        </p:nvSpPr>
        <p:spPr bwMode="auto">
          <a:xfrm>
            <a:off x="1139825" y="5116513"/>
            <a:ext cx="676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90544" name="Text Box 16"/>
          <p:cNvSpPr txBox="1">
            <a:spLocks noChangeArrowheads="1"/>
          </p:cNvSpPr>
          <p:nvPr/>
        </p:nvSpPr>
        <p:spPr bwMode="auto">
          <a:xfrm>
            <a:off x="1887538" y="5141913"/>
            <a:ext cx="5829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Molten oxidic/metallic pool having free surface</a:t>
            </a: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C-30;    T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=1060-1100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C;    h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=15mm;    2 layers in IZ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6478045A-89B0-4464-9C57-09224B29105B}" type="slidenum">
              <a:rPr lang="en-GB"/>
              <a:pPr/>
              <a:t>12</a:t>
            </a:fld>
            <a:endParaRPr lang="en-GB"/>
          </a:p>
        </p:txBody>
      </p:sp>
      <p:sp>
        <p:nvSpPr>
          <p:cNvPr id="79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214313"/>
            <a:ext cx="7772400" cy="639762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with corrosion of Russian vessel steel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(3)</a:t>
            </a:r>
            <a:r>
              <a:rPr lang="en-BZ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BZ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Vertical position of interface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94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616075"/>
            <a:ext cx="3290887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</p:pic>
      <p:sp>
        <p:nvSpPr>
          <p:cNvPr id="794631" name="Text Box 7"/>
          <p:cNvSpPr txBox="1">
            <a:spLocks noChangeArrowheads="1"/>
          </p:cNvSpPr>
          <p:nvPr/>
        </p:nvSpPr>
        <p:spPr bwMode="auto">
          <a:xfrm>
            <a:off x="1822450" y="2170113"/>
            <a:ext cx="11191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52.4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13.7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32.2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1911350" y="3287713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36.4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14.3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49.1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2997200" y="2717800"/>
            <a:ext cx="2374900" cy="6731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4634" name="Line 10"/>
          <p:cNvSpPr>
            <a:spLocks noChangeShapeType="1"/>
          </p:cNvSpPr>
          <p:nvPr/>
        </p:nvSpPr>
        <p:spPr bwMode="auto">
          <a:xfrm>
            <a:off x="2998788" y="3748088"/>
            <a:ext cx="2603500" cy="4826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3870325" y="1128713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MCP-1</a:t>
            </a:r>
          </a:p>
          <a:p>
            <a:pPr algn="ctr"/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-558800" y="4608513"/>
            <a:ext cx="6388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Molten oxidic pool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with the surface crust</a:t>
            </a:r>
          </a:p>
          <a:p>
            <a:pPr algn="ctr"/>
            <a:endParaRPr lang="en-US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C-17;    T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=1000-1190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C;    h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=6mm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2 layers in IZ</a:t>
            </a:r>
          </a:p>
        </p:txBody>
      </p:sp>
      <p:sp>
        <p:nvSpPr>
          <p:cNvPr id="794637" name="Text Box 13"/>
          <p:cNvSpPr txBox="1">
            <a:spLocks noChangeArrowheads="1"/>
          </p:cNvSpPr>
          <p:nvPr/>
        </p:nvSpPr>
        <p:spPr bwMode="auto">
          <a:xfrm>
            <a:off x="1993900" y="1787525"/>
            <a:ext cx="941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mass.%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794638" name="Line 14"/>
          <p:cNvSpPr>
            <a:spLocks noChangeShapeType="1"/>
          </p:cNvSpPr>
          <p:nvPr/>
        </p:nvSpPr>
        <p:spPr bwMode="auto">
          <a:xfrm>
            <a:off x="2082800" y="2108200"/>
            <a:ext cx="8128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113F4481-ECE1-4040-82D2-F37D1C944C78}" type="slidenum">
              <a:rPr lang="en-GB"/>
              <a:pPr/>
              <a:t>13</a:t>
            </a:fld>
            <a:endParaRPr lang="en-GB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Corrosion kinetics of Russian vessel steel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5" b="7077"/>
          <a:stretch>
            <a:fillRect/>
          </a:stretch>
        </p:blipFill>
        <p:spPr bwMode="auto">
          <a:xfrm>
            <a:off x="1079500" y="1574800"/>
            <a:ext cx="72263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B5E38018-55EA-4C03-A0AA-0FE73013C5A6}" type="slidenum">
              <a:rPr lang="en-GB"/>
              <a:pPr/>
              <a:t>14</a:t>
            </a:fld>
            <a:endParaRPr lang="en-GB"/>
          </a:p>
        </p:txBody>
      </p:sp>
      <p:sp>
        <p:nvSpPr>
          <p:cNvPr id="797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with corrosion kinetics of Russian vessel steel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0" y="53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7702" name="Object 6"/>
          <p:cNvGraphicFramePr>
            <a:graphicFrameLocks noChangeAspect="1"/>
          </p:cNvGraphicFramePr>
          <p:nvPr/>
        </p:nvGraphicFramePr>
        <p:xfrm>
          <a:off x="304800" y="2239963"/>
          <a:ext cx="40671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20" name="Plot" r:id="rId3" imgW="6266464" imgH="6112283" progId="Grapher.Document">
                  <p:embed/>
                </p:oleObj>
              </mc:Choice>
              <mc:Fallback>
                <p:oleObj name="Plot" r:id="rId3" imgW="6266464" imgH="6112283" progId="Grapher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39963"/>
                        <a:ext cx="4067175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974725" y="1547813"/>
            <a:ext cx="304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Corrosion kinetics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667000" y="3916363"/>
            <a:ext cx="150813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7705" name="Line 9"/>
          <p:cNvSpPr>
            <a:spLocks noChangeShapeType="1"/>
          </p:cNvSpPr>
          <p:nvPr/>
        </p:nvSpPr>
        <p:spPr bwMode="auto">
          <a:xfrm flipH="1" flipV="1">
            <a:off x="3341688" y="2897188"/>
            <a:ext cx="3175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7706" name="Line 10"/>
          <p:cNvSpPr>
            <a:spLocks noChangeShapeType="1"/>
          </p:cNvSpPr>
          <p:nvPr/>
        </p:nvSpPr>
        <p:spPr bwMode="auto">
          <a:xfrm flipH="1" flipV="1">
            <a:off x="1490663" y="3214688"/>
            <a:ext cx="419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7707" name="Text Box 11"/>
          <p:cNvSpPr txBox="1">
            <a:spLocks noChangeArrowheads="1"/>
          </p:cNvSpPr>
          <p:nvPr/>
        </p:nvSpPr>
        <p:spPr bwMode="auto">
          <a:xfrm>
            <a:off x="2689225" y="43164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1</a:t>
            </a:r>
          </a:p>
        </p:txBody>
      </p:sp>
      <p:sp>
        <p:nvSpPr>
          <p:cNvPr id="797708" name="Text Box 12"/>
          <p:cNvSpPr txBox="1">
            <a:spLocks noChangeArrowheads="1"/>
          </p:cNvSpPr>
          <p:nvPr/>
        </p:nvSpPr>
        <p:spPr bwMode="auto">
          <a:xfrm>
            <a:off x="3667125" y="30845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>
                <a:latin typeface="Arial" pitchFamily="34" charset="0"/>
              </a:rPr>
              <a:t>2</a:t>
            </a:r>
          </a:p>
        </p:txBody>
      </p:sp>
      <p:sp>
        <p:nvSpPr>
          <p:cNvPr id="797709" name="Text Box 13"/>
          <p:cNvSpPr txBox="1">
            <a:spLocks noChangeArrowheads="1"/>
          </p:cNvSpPr>
          <p:nvPr/>
        </p:nvSpPr>
        <p:spPr bwMode="auto">
          <a:xfrm>
            <a:off x="1165225" y="2894013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Exp</a:t>
            </a:r>
            <a:r>
              <a:rPr lang="ru-RU" sz="1400">
                <a:latin typeface="Arial" pitchFamily="34" charset="0"/>
              </a:rPr>
              <a:t>.</a:t>
            </a:r>
          </a:p>
        </p:txBody>
      </p:sp>
      <p:sp>
        <p:nvSpPr>
          <p:cNvPr id="797710" name="Text Box 14"/>
          <p:cNvSpPr txBox="1">
            <a:spLocks noChangeArrowheads="1"/>
          </p:cNvSpPr>
          <p:nvPr/>
        </p:nvSpPr>
        <p:spPr bwMode="auto">
          <a:xfrm>
            <a:off x="4479925" y="1497013"/>
            <a:ext cx="450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Correlations for corrosion rates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7711" name="Rectangle 15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7712" name="Object 16"/>
          <p:cNvGraphicFramePr>
            <a:graphicFrameLocks noChangeAspect="1"/>
          </p:cNvGraphicFramePr>
          <p:nvPr/>
        </p:nvGraphicFramePr>
        <p:xfrm>
          <a:off x="5041900" y="2894013"/>
          <a:ext cx="3533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21" name="Формула" r:id="rId5" imgW="3530600" imgH="558800" progId="Equation.3">
                  <p:embed/>
                </p:oleObj>
              </mc:Choice>
              <mc:Fallback>
                <p:oleObj name="Формула" r:id="rId5" imgW="3530600" imgH="558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2894013"/>
                        <a:ext cx="35337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7713" name="Rectangle 1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7714" name="Object 18"/>
          <p:cNvGraphicFramePr>
            <a:graphicFrameLocks noChangeAspect="1"/>
          </p:cNvGraphicFramePr>
          <p:nvPr/>
        </p:nvGraphicFramePr>
        <p:xfrm>
          <a:off x="5095875" y="4095750"/>
          <a:ext cx="3571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22" name="Формула" r:id="rId7" imgW="3568700" imgH="558800" progId="Equation.3">
                  <p:embed/>
                </p:oleObj>
              </mc:Choice>
              <mc:Fallback>
                <p:oleObj name="Формула" r:id="rId7" imgW="3568700" imgH="558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095750"/>
                        <a:ext cx="3571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7715" name="Text Box 19"/>
          <p:cNvSpPr txBox="1">
            <a:spLocks noChangeArrowheads="1"/>
          </p:cNvSpPr>
          <p:nvPr/>
        </p:nvSpPr>
        <p:spPr bwMode="auto">
          <a:xfrm>
            <a:off x="5330825" y="2246313"/>
            <a:ext cx="3041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Russian steel</a:t>
            </a:r>
            <a:r>
              <a:rPr lang="en-BZ" sz="18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BZ" sz="1800">
                <a:solidFill>
                  <a:srgbClr val="A50021"/>
                </a:solidFill>
                <a:latin typeface="Arial" pitchFamily="34" charset="0"/>
              </a:rPr>
              <a:t>(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4 summarized tests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) </a:t>
            </a:r>
          </a:p>
          <a:p>
            <a:pPr algn="ctr"/>
            <a:endParaRPr lang="ru-RU" sz="18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97716" name="Text Box 20"/>
          <p:cNvSpPr txBox="1">
            <a:spLocks noChangeArrowheads="1"/>
          </p:cNvSpPr>
          <p:nvPr/>
        </p:nvSpPr>
        <p:spPr bwMode="auto">
          <a:xfrm>
            <a:off x="4786313" y="3517900"/>
            <a:ext cx="382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990033"/>
                </a:solidFill>
                <a:latin typeface="Arial" pitchFamily="34" charset="0"/>
              </a:rPr>
              <a:t>European steel</a:t>
            </a:r>
            <a:endParaRPr lang="en-BZ" sz="18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797717" name="Text Box 21"/>
          <p:cNvSpPr txBox="1">
            <a:spLocks noChangeArrowheads="1"/>
          </p:cNvSpPr>
          <p:nvPr/>
        </p:nvSpPr>
        <p:spPr bwMode="auto">
          <a:xfrm>
            <a:off x="409575" y="2005013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h, mm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797718" name="Text Box 22"/>
          <p:cNvSpPr txBox="1">
            <a:spLocks noChangeArrowheads="1"/>
          </p:cNvSpPr>
          <p:nvPr/>
        </p:nvSpPr>
        <p:spPr bwMode="auto">
          <a:xfrm>
            <a:off x="4214813" y="5713413"/>
            <a:ext cx="43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t, s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918DF0A7-5665-4A7F-A242-3E6F49E52023}" type="slidenum">
              <a:rPr lang="en-GB"/>
              <a:pPr/>
              <a:t>15</a:t>
            </a:fld>
            <a:endParaRPr lang="en-GB"/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33413" y="352425"/>
            <a:ext cx="7772400" cy="639763"/>
          </a:xfrm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First conclusions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7488" y="1203325"/>
            <a:ext cx="8772525" cy="5210175"/>
          </a:xfrm>
          <a:noFill/>
          <a:ln/>
        </p:spPr>
        <p:txBody>
          <a:bodyPr/>
          <a:lstStyle/>
          <a:p>
            <a:r>
              <a:rPr lang="en-US" b="1">
                <a:effectLst/>
              </a:rPr>
              <a:t>Corrosion kinetics in MCP-5 and </a:t>
            </a:r>
            <a:r>
              <a:rPr lang="ru-RU" b="1">
                <a:effectLst/>
              </a:rPr>
              <a:t>МС6</a:t>
            </a:r>
            <a:r>
              <a:rPr lang="en-US" b="1">
                <a:effectLst/>
              </a:rPr>
              <a:t> tests are qualitatively  similar and have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an incubation phase</a:t>
            </a:r>
            <a:r>
              <a:rPr lang="ru-RU" b="1">
                <a:effectLst/>
              </a:rPr>
              <a:t>, </a:t>
            </a:r>
            <a:r>
              <a:rPr lang="en-US" b="1">
                <a:effectLst/>
              </a:rPr>
              <a:t>transient to fast corrosion and saturation phase</a:t>
            </a:r>
            <a:endParaRPr lang="ru-RU" b="1">
              <a:effectLst/>
            </a:endParaRPr>
          </a:p>
          <a:p>
            <a:r>
              <a:rPr lang="en-US" b="1">
                <a:effectLst/>
              </a:rPr>
              <a:t>In comparison with</a:t>
            </a:r>
            <a:r>
              <a:rPr lang="ru-RU" b="1">
                <a:effectLst/>
              </a:rPr>
              <a:t> МС6 </a:t>
            </a:r>
            <a:r>
              <a:rPr lang="en-US" b="1">
                <a:effectLst/>
              </a:rPr>
              <a:t>the MCP-5 incubation period increased from</a:t>
            </a:r>
            <a:r>
              <a:rPr lang="ru-RU" b="1">
                <a:effectLst/>
              </a:rPr>
              <a:t> 16000 </a:t>
            </a:r>
            <a:r>
              <a:rPr lang="en-US" b="1">
                <a:effectLst/>
              </a:rPr>
              <a:t>s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to</a:t>
            </a:r>
            <a:r>
              <a:rPr lang="ru-RU" b="1">
                <a:effectLst/>
              </a:rPr>
              <a:t> 20000 </a:t>
            </a:r>
            <a:r>
              <a:rPr lang="en-US" b="1">
                <a:effectLst/>
              </a:rPr>
              <a:t>s</a:t>
            </a:r>
            <a:endParaRPr lang="ru-RU" b="1">
              <a:effectLst/>
            </a:endParaRPr>
          </a:p>
          <a:p>
            <a:r>
              <a:rPr lang="en-US" b="1">
                <a:effectLst/>
              </a:rPr>
              <a:t>Differently from</a:t>
            </a:r>
            <a:r>
              <a:rPr lang="ru-RU" b="1">
                <a:effectLst/>
              </a:rPr>
              <a:t> МС6 </a:t>
            </a:r>
            <a:r>
              <a:rPr lang="en-US" b="1">
                <a:effectLst/>
              </a:rPr>
              <a:t>the final boundary of interaction zone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is irregular</a:t>
            </a:r>
            <a:r>
              <a:rPr lang="ru-RU" b="1">
                <a:effectLst/>
              </a:rPr>
              <a:t> (</a:t>
            </a:r>
            <a:r>
              <a:rPr lang="en-US" b="1">
                <a:effectLst/>
              </a:rPr>
              <a:t>not smooth</a:t>
            </a:r>
            <a:r>
              <a:rPr lang="ru-RU" b="1">
                <a:effectLst/>
              </a:rPr>
              <a:t>) </a:t>
            </a:r>
          </a:p>
          <a:p>
            <a:r>
              <a:rPr lang="en-US" b="1">
                <a:effectLst/>
              </a:rPr>
              <a:t>The final position of the interaction zone boundary was found in the temperature range of</a:t>
            </a:r>
            <a:r>
              <a:rPr lang="ru-RU" b="1">
                <a:effectLst/>
              </a:rPr>
              <a:t> 1</a:t>
            </a:r>
            <a:r>
              <a:rPr lang="en-US" b="1">
                <a:effectLst/>
              </a:rPr>
              <a:t>0</a:t>
            </a:r>
            <a:r>
              <a:rPr lang="ru-RU" b="1">
                <a:effectLst/>
              </a:rPr>
              <a:t>60-1250 </a:t>
            </a:r>
            <a:r>
              <a:rPr lang="ru-RU" b="1">
                <a:effectLst/>
                <a:sym typeface="Symbol" pitchFamily="18" charset="2"/>
              </a:rPr>
              <a:t></a:t>
            </a:r>
            <a:r>
              <a:rPr lang="ru-RU" b="1">
                <a:effectLst/>
              </a:rPr>
              <a:t>С ( </a:t>
            </a:r>
            <a:r>
              <a:rPr lang="en-US" b="1">
                <a:effectLst/>
              </a:rPr>
              <a:t>for comparison:</a:t>
            </a:r>
            <a:r>
              <a:rPr lang="ru-RU" b="1">
                <a:effectLst/>
              </a:rPr>
              <a:t> МС6 – 1120…1200</a:t>
            </a:r>
            <a:r>
              <a:rPr lang="ru-RU" b="1">
                <a:effectLst/>
                <a:sym typeface="Symbol" pitchFamily="18" charset="2"/>
              </a:rPr>
              <a:t></a:t>
            </a:r>
            <a:r>
              <a:rPr lang="ru-RU" b="1">
                <a:effectLst/>
              </a:rPr>
              <a:t>С) </a:t>
            </a:r>
          </a:p>
          <a:p>
            <a:r>
              <a:rPr lang="en-US" b="1">
                <a:effectLst/>
              </a:rPr>
              <a:t>Posttest analysis is in progress</a:t>
            </a:r>
            <a:endParaRPr lang="ru-RU" b="1">
              <a:effectLst/>
            </a:endParaRPr>
          </a:p>
          <a:p>
            <a:pPr>
              <a:buFont typeface="Wingdings" pitchFamily="2" charset="2"/>
              <a:buNone/>
            </a:pPr>
            <a:endParaRPr lang="ru-RU" b="1">
              <a:effectLst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3EC0CA89-B185-446B-AAFB-305C52FE12A9}" type="slidenum">
              <a:rPr lang="en-GB"/>
              <a:pPr/>
              <a:t>2</a:t>
            </a:fld>
            <a:endParaRPr lang="en-GB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501650"/>
          </a:xfrm>
        </p:spPr>
        <p:txBody>
          <a:bodyPr/>
          <a:lstStyle/>
          <a:p>
            <a:r>
              <a:rPr lang="en-GB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Contents</a:t>
            </a: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938" y="1479550"/>
            <a:ext cx="8666162" cy="33337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>
                <a:effectLst/>
              </a:rPr>
              <a:t>Experimental objectives</a:t>
            </a:r>
          </a:p>
          <a:p>
            <a:pPr>
              <a:lnSpc>
                <a:spcPct val="120000"/>
              </a:lnSpc>
            </a:pPr>
            <a:r>
              <a:rPr lang="en-US" b="1">
                <a:effectLst/>
              </a:rPr>
              <a:t>Schematics</a:t>
            </a:r>
          </a:p>
          <a:p>
            <a:pPr>
              <a:lnSpc>
                <a:spcPct val="120000"/>
              </a:lnSpc>
            </a:pPr>
            <a:r>
              <a:rPr lang="en-US" b="1">
                <a:effectLst/>
              </a:rPr>
              <a:t>Experimental procedure</a:t>
            </a:r>
          </a:p>
          <a:p>
            <a:pPr>
              <a:lnSpc>
                <a:spcPct val="120000"/>
              </a:lnSpc>
            </a:pPr>
            <a:r>
              <a:rPr lang="en-US" b="1">
                <a:effectLst/>
              </a:rPr>
              <a:t>Experimental results</a:t>
            </a:r>
          </a:p>
          <a:p>
            <a:pPr>
              <a:lnSpc>
                <a:spcPct val="120000"/>
              </a:lnSpc>
            </a:pPr>
            <a:r>
              <a:rPr lang="en-GB" b="1">
                <a:effectLst/>
              </a:rPr>
              <a:t>Post-test analysis</a:t>
            </a:r>
          </a:p>
          <a:p>
            <a:pPr>
              <a:lnSpc>
                <a:spcPct val="115000"/>
              </a:lnSpc>
            </a:pPr>
            <a:r>
              <a:rPr lang="en-US" b="1">
                <a:effectLst/>
              </a:rPr>
              <a:t>Comparison of corrosion characteristics for the European and Russian vessel steels</a:t>
            </a:r>
            <a:endParaRPr lang="ru-RU" b="1">
              <a:effectLst/>
            </a:endParaRPr>
          </a:p>
          <a:p>
            <a:pPr>
              <a:lnSpc>
                <a:spcPct val="120000"/>
              </a:lnSpc>
            </a:pPr>
            <a:r>
              <a:rPr lang="en-BZ" b="1">
                <a:effectLst/>
              </a:rPr>
              <a:t>First </a:t>
            </a:r>
            <a:r>
              <a:rPr lang="en-US" b="1">
                <a:effectLst/>
              </a:rPr>
              <a:t>conclusions</a:t>
            </a:r>
            <a:endParaRPr lang="en-GB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271C1F61-62D4-4F03-A816-B39DDD92AD72}" type="slidenum">
              <a:rPr lang="en-GB"/>
              <a:pPr/>
              <a:t>3</a:t>
            </a:fld>
            <a:endParaRPr lang="en-GB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900113"/>
            <a:ext cx="7772400" cy="639762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r>
              <a:rPr lang="ru-RU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2298700"/>
            <a:ext cx="7861300" cy="24511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/>
              <a:t>Comparison of corrosion rate and depth for European and Russian vessel steels at their interaction with suboxidized molten corium</a:t>
            </a:r>
            <a:endParaRPr lang="ru-RU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07B3DAEF-6E53-41D1-B17F-FF67C3602226}" type="slidenum">
              <a:rPr lang="en-GB"/>
              <a:pPr/>
              <a:t>4</a:t>
            </a:fld>
            <a:endParaRPr lang="en-GB"/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36600" y="277813"/>
            <a:ext cx="7772400" cy="639762"/>
          </a:xfrm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Gas-aerosol system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5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54088"/>
            <a:ext cx="7191375" cy="41560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1468438" y="5356225"/>
            <a:ext cx="6089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Ar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tank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2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silica gel drier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flow-rate transducer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4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cyclone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5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LAF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6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AFA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7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electrochemical oxygen detector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8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hydro lock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9,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10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vacuum pump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01FAB51F-F176-4E53-9E9A-2F934B8A863B}" type="slidenum">
              <a:rPr lang="en-GB"/>
              <a:pPr/>
              <a:t>5</a:t>
            </a:fld>
            <a:endParaRPr lang="en-GB"/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46113" y="173038"/>
            <a:ext cx="7772400" cy="639762"/>
          </a:xfrm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Experimental procedure</a:t>
            </a: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76197" name="Object 5"/>
          <p:cNvGraphicFramePr>
            <a:graphicFrameLocks noChangeAspect="1"/>
          </p:cNvGraphicFramePr>
          <p:nvPr/>
        </p:nvGraphicFramePr>
        <p:xfrm>
          <a:off x="720725" y="863600"/>
          <a:ext cx="7783513" cy="57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98" name="Документ" r:id="rId3" imgW="6069860" imgH="4469772" progId="Word.Document.8">
                  <p:embed/>
                </p:oleObj>
              </mc:Choice>
              <mc:Fallback>
                <p:oleObj name="Документ" r:id="rId3" imgW="6069860" imgH="446977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863600"/>
                        <a:ext cx="7783513" cy="57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2FE3A06D-63D2-4881-A346-BF6A89DB8803}" type="slidenum">
              <a:rPr lang="en-GB"/>
              <a:pPr/>
              <a:t>6</a:t>
            </a:fld>
            <a:endParaRPr lang="en-GB"/>
          </a:p>
        </p:txBody>
      </p:sp>
      <p:sp>
        <p:nvSpPr>
          <p:cNvPr id="777220" name="Rectangle 4"/>
          <p:cNvSpPr>
            <a:spLocks noChangeArrowheads="1"/>
          </p:cNvSpPr>
          <p:nvPr/>
        </p:nvSpPr>
        <p:spPr bwMode="auto">
          <a:xfrm>
            <a:off x="787400" y="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Specimen temperatures versus time</a:t>
            </a:r>
            <a:endParaRPr lang="ru-RU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650875"/>
            <a:ext cx="84550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198438" y="5472113"/>
            <a:ext cx="89455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Thermocouple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readings in the plot are interrupted when a TC breaks down </a:t>
            </a: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As the heated top-level TCs break down, the stationary regime is controlled using the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indications of lower and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cooler thermocouples</a:t>
            </a:r>
            <a:endParaRPr lang="en-BZ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9338630E-ED53-4323-84F3-BE85FEBC8860}" type="slidenum">
              <a:rPr lang="en-GB"/>
              <a:pPr/>
              <a:t>7</a:t>
            </a:fld>
            <a:endParaRPr lang="en-GB"/>
          </a:p>
        </p:txBody>
      </p:sp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571500" y="17462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800">
                <a:solidFill>
                  <a:srgbClr val="A50021"/>
                </a:solidFill>
              </a:rPr>
              <a:t>Corrosion depth dynamics</a:t>
            </a:r>
            <a:endParaRPr lang="ru-RU" sz="2800">
              <a:solidFill>
                <a:srgbClr val="A50021"/>
              </a:solidFill>
            </a:endParaRPr>
          </a:p>
        </p:txBody>
      </p:sp>
      <p:sp>
        <p:nvSpPr>
          <p:cNvPr id="787462" name="Rectangle 6"/>
          <p:cNvSpPr>
            <a:spLocks noChangeArrowheads="1"/>
          </p:cNvSpPr>
          <p:nvPr/>
        </p:nvSpPr>
        <p:spPr bwMode="auto">
          <a:xfrm>
            <a:off x="354013" y="5170488"/>
            <a:ext cx="86375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Long incubation period</a:t>
            </a:r>
            <a:r>
              <a:rPr lang="ru-RU" sz="1800" b="0">
                <a:solidFill>
                  <a:srgbClr val="000066"/>
                </a:solidFill>
              </a:rPr>
              <a:t>  - </a:t>
            </a:r>
            <a:r>
              <a:rPr lang="en-US" sz="1800" b="0">
                <a:solidFill>
                  <a:srgbClr val="000066"/>
                </a:solidFill>
              </a:rPr>
              <a:t>approximately</a:t>
            </a:r>
            <a:r>
              <a:rPr lang="ru-RU" sz="1800" b="0">
                <a:solidFill>
                  <a:srgbClr val="000066"/>
                </a:solidFill>
              </a:rPr>
              <a:t> 20 000 </a:t>
            </a:r>
            <a:r>
              <a:rPr lang="en-US" sz="1800" b="0">
                <a:solidFill>
                  <a:srgbClr val="000066"/>
                </a:solidFill>
              </a:rPr>
              <a:t>s</a:t>
            </a:r>
            <a:endParaRPr lang="ru-RU" sz="1800" b="0">
              <a:solidFill>
                <a:srgbClr val="00006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Corrosion decreases as its front progresses into the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specimen bulk</a:t>
            </a:r>
            <a:r>
              <a:rPr lang="ru-RU" sz="1800" b="0">
                <a:solidFill>
                  <a:srgbClr val="000066"/>
                </a:solidFill>
              </a:rPr>
              <a:t> – </a:t>
            </a:r>
            <a:r>
              <a:rPr lang="en-US" sz="1800" b="0">
                <a:solidFill>
                  <a:srgbClr val="000066"/>
                </a:solidFill>
              </a:rPr>
              <a:t/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    a lower-temperature region</a:t>
            </a:r>
            <a:endParaRPr lang="ru-RU" sz="1800" b="0">
              <a:solidFill>
                <a:srgbClr val="00006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 </a:t>
            </a:r>
            <a:r>
              <a:rPr lang="en-US" sz="1800" b="0">
                <a:solidFill>
                  <a:srgbClr val="000066"/>
                </a:solidFill>
              </a:rPr>
              <a:t>Corrosion process is not finished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CC0000"/>
                </a:solidFill>
              </a:rPr>
              <a:t>?</a:t>
            </a:r>
            <a:endParaRPr lang="ru-RU" sz="1800" b="0">
              <a:solidFill>
                <a:srgbClr val="CC0000"/>
              </a:solidFill>
            </a:endParaRPr>
          </a:p>
        </p:txBody>
      </p:sp>
      <p:sp>
        <p:nvSpPr>
          <p:cNvPr id="787463" name="Text Box 7"/>
          <p:cNvSpPr txBox="1">
            <a:spLocks noChangeArrowheads="1"/>
          </p:cNvSpPr>
          <p:nvPr/>
        </p:nvSpPr>
        <p:spPr bwMode="auto">
          <a:xfrm>
            <a:off x="1739900" y="32512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Uncertaint sounding interpretation</a:t>
            </a:r>
            <a:r>
              <a:rPr lang="ru-RU" sz="1400">
                <a:latin typeface="Arial" pitchFamily="34" charset="0"/>
              </a:rPr>
              <a:t> </a:t>
            </a:r>
          </a:p>
        </p:txBody>
      </p:sp>
      <p:sp>
        <p:nvSpPr>
          <p:cNvPr id="787733" name="AutoShape 277"/>
          <p:cNvSpPr>
            <a:spLocks noChangeAspect="1" noChangeArrowheads="1" noTextEdit="1"/>
          </p:cNvSpPr>
          <p:nvPr/>
        </p:nvSpPr>
        <p:spPr bwMode="auto">
          <a:xfrm>
            <a:off x="571500" y="804863"/>
            <a:ext cx="769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35" name="Rectangle 279"/>
          <p:cNvSpPr>
            <a:spLocks noChangeArrowheads="1"/>
          </p:cNvSpPr>
          <p:nvPr/>
        </p:nvSpPr>
        <p:spPr bwMode="auto">
          <a:xfrm>
            <a:off x="619125" y="852488"/>
            <a:ext cx="7591425" cy="37814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7736" name="Rectangle 280"/>
          <p:cNvSpPr>
            <a:spLocks noChangeArrowheads="1"/>
          </p:cNvSpPr>
          <p:nvPr/>
        </p:nvSpPr>
        <p:spPr bwMode="auto">
          <a:xfrm>
            <a:off x="1314450" y="1204913"/>
            <a:ext cx="63055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37" name="Line 281"/>
          <p:cNvSpPr>
            <a:spLocks noChangeShapeType="1"/>
          </p:cNvSpPr>
          <p:nvPr/>
        </p:nvSpPr>
        <p:spPr bwMode="auto">
          <a:xfrm>
            <a:off x="1314450" y="353853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38" name="Line 282"/>
          <p:cNvSpPr>
            <a:spLocks noChangeShapeType="1"/>
          </p:cNvSpPr>
          <p:nvPr/>
        </p:nvSpPr>
        <p:spPr bwMode="auto">
          <a:xfrm>
            <a:off x="1314450" y="307181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39" name="Line 283"/>
          <p:cNvSpPr>
            <a:spLocks noChangeShapeType="1"/>
          </p:cNvSpPr>
          <p:nvPr/>
        </p:nvSpPr>
        <p:spPr bwMode="auto">
          <a:xfrm>
            <a:off x="1314450" y="260508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0" name="Line 284"/>
          <p:cNvSpPr>
            <a:spLocks noChangeShapeType="1"/>
          </p:cNvSpPr>
          <p:nvPr/>
        </p:nvSpPr>
        <p:spPr bwMode="auto">
          <a:xfrm>
            <a:off x="1314450" y="213836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1" name="Line 285"/>
          <p:cNvSpPr>
            <a:spLocks noChangeShapeType="1"/>
          </p:cNvSpPr>
          <p:nvPr/>
        </p:nvSpPr>
        <p:spPr bwMode="auto">
          <a:xfrm>
            <a:off x="1314450" y="1671638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2" name="Line 286"/>
          <p:cNvSpPr>
            <a:spLocks noChangeShapeType="1"/>
          </p:cNvSpPr>
          <p:nvPr/>
        </p:nvSpPr>
        <p:spPr bwMode="auto">
          <a:xfrm>
            <a:off x="1314450" y="120491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3" name="Rectangle 287"/>
          <p:cNvSpPr>
            <a:spLocks noChangeArrowheads="1"/>
          </p:cNvSpPr>
          <p:nvPr/>
        </p:nvSpPr>
        <p:spPr bwMode="auto">
          <a:xfrm>
            <a:off x="1314450" y="1204913"/>
            <a:ext cx="6305550" cy="28003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4" name="Line 288"/>
          <p:cNvSpPr>
            <a:spLocks noChangeShapeType="1"/>
          </p:cNvSpPr>
          <p:nvPr/>
        </p:nvSpPr>
        <p:spPr bwMode="auto">
          <a:xfrm>
            <a:off x="1314450" y="1204913"/>
            <a:ext cx="0" cy="2800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5" name="Line 289"/>
          <p:cNvSpPr>
            <a:spLocks noChangeShapeType="1"/>
          </p:cNvSpPr>
          <p:nvPr/>
        </p:nvSpPr>
        <p:spPr bwMode="auto">
          <a:xfrm>
            <a:off x="1257300" y="40052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6" name="Line 290"/>
          <p:cNvSpPr>
            <a:spLocks noChangeShapeType="1"/>
          </p:cNvSpPr>
          <p:nvPr/>
        </p:nvSpPr>
        <p:spPr bwMode="auto">
          <a:xfrm>
            <a:off x="1257300" y="35385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7" name="Line 291"/>
          <p:cNvSpPr>
            <a:spLocks noChangeShapeType="1"/>
          </p:cNvSpPr>
          <p:nvPr/>
        </p:nvSpPr>
        <p:spPr bwMode="auto">
          <a:xfrm>
            <a:off x="1257300" y="307181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8" name="Line 292"/>
          <p:cNvSpPr>
            <a:spLocks noChangeShapeType="1"/>
          </p:cNvSpPr>
          <p:nvPr/>
        </p:nvSpPr>
        <p:spPr bwMode="auto">
          <a:xfrm>
            <a:off x="1257300" y="26050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49" name="Line 293"/>
          <p:cNvSpPr>
            <a:spLocks noChangeShapeType="1"/>
          </p:cNvSpPr>
          <p:nvPr/>
        </p:nvSpPr>
        <p:spPr bwMode="auto">
          <a:xfrm>
            <a:off x="1257300" y="21383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0" name="Line 294"/>
          <p:cNvSpPr>
            <a:spLocks noChangeShapeType="1"/>
          </p:cNvSpPr>
          <p:nvPr/>
        </p:nvSpPr>
        <p:spPr bwMode="auto">
          <a:xfrm>
            <a:off x="1257300" y="16716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1" name="Line 295"/>
          <p:cNvSpPr>
            <a:spLocks noChangeShapeType="1"/>
          </p:cNvSpPr>
          <p:nvPr/>
        </p:nvSpPr>
        <p:spPr bwMode="auto">
          <a:xfrm>
            <a:off x="1257300" y="120491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2" name="Line 296"/>
          <p:cNvSpPr>
            <a:spLocks noChangeShapeType="1"/>
          </p:cNvSpPr>
          <p:nvPr/>
        </p:nvSpPr>
        <p:spPr bwMode="auto">
          <a:xfrm>
            <a:off x="1314450" y="4005263"/>
            <a:ext cx="63055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3" name="Line 297"/>
          <p:cNvSpPr>
            <a:spLocks noChangeShapeType="1"/>
          </p:cNvSpPr>
          <p:nvPr/>
        </p:nvSpPr>
        <p:spPr bwMode="auto">
          <a:xfrm flipV="1">
            <a:off x="13144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4" name="Line 298"/>
          <p:cNvSpPr>
            <a:spLocks noChangeShapeType="1"/>
          </p:cNvSpPr>
          <p:nvPr/>
        </p:nvSpPr>
        <p:spPr bwMode="auto">
          <a:xfrm flipV="1">
            <a:off x="15621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5" name="Line 299"/>
          <p:cNvSpPr>
            <a:spLocks noChangeShapeType="1"/>
          </p:cNvSpPr>
          <p:nvPr/>
        </p:nvSpPr>
        <p:spPr bwMode="auto">
          <a:xfrm flipV="1">
            <a:off x="18192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6" name="Line 300"/>
          <p:cNvSpPr>
            <a:spLocks noChangeShapeType="1"/>
          </p:cNvSpPr>
          <p:nvPr/>
        </p:nvSpPr>
        <p:spPr bwMode="auto">
          <a:xfrm flipV="1">
            <a:off x="20669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7" name="Line 301"/>
          <p:cNvSpPr>
            <a:spLocks noChangeShapeType="1"/>
          </p:cNvSpPr>
          <p:nvPr/>
        </p:nvSpPr>
        <p:spPr bwMode="auto">
          <a:xfrm flipV="1">
            <a:off x="23241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8" name="Line 302"/>
          <p:cNvSpPr>
            <a:spLocks noChangeShapeType="1"/>
          </p:cNvSpPr>
          <p:nvPr/>
        </p:nvSpPr>
        <p:spPr bwMode="auto">
          <a:xfrm flipV="1">
            <a:off x="25717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59" name="Line 303"/>
          <p:cNvSpPr>
            <a:spLocks noChangeShapeType="1"/>
          </p:cNvSpPr>
          <p:nvPr/>
        </p:nvSpPr>
        <p:spPr bwMode="auto">
          <a:xfrm flipV="1">
            <a:off x="28289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0" name="Line 304"/>
          <p:cNvSpPr>
            <a:spLocks noChangeShapeType="1"/>
          </p:cNvSpPr>
          <p:nvPr/>
        </p:nvSpPr>
        <p:spPr bwMode="auto">
          <a:xfrm flipV="1">
            <a:off x="30765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1" name="Line 305"/>
          <p:cNvSpPr>
            <a:spLocks noChangeShapeType="1"/>
          </p:cNvSpPr>
          <p:nvPr/>
        </p:nvSpPr>
        <p:spPr bwMode="auto">
          <a:xfrm flipV="1">
            <a:off x="33337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2" name="Line 306"/>
          <p:cNvSpPr>
            <a:spLocks noChangeShapeType="1"/>
          </p:cNvSpPr>
          <p:nvPr/>
        </p:nvSpPr>
        <p:spPr bwMode="auto">
          <a:xfrm flipV="1">
            <a:off x="35814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3" name="Line 307"/>
          <p:cNvSpPr>
            <a:spLocks noChangeShapeType="1"/>
          </p:cNvSpPr>
          <p:nvPr/>
        </p:nvSpPr>
        <p:spPr bwMode="auto">
          <a:xfrm flipV="1">
            <a:off x="38385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4" name="Line 308"/>
          <p:cNvSpPr>
            <a:spLocks noChangeShapeType="1"/>
          </p:cNvSpPr>
          <p:nvPr/>
        </p:nvSpPr>
        <p:spPr bwMode="auto">
          <a:xfrm flipV="1">
            <a:off x="40862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5" name="Line 309"/>
          <p:cNvSpPr>
            <a:spLocks noChangeShapeType="1"/>
          </p:cNvSpPr>
          <p:nvPr/>
        </p:nvSpPr>
        <p:spPr bwMode="auto">
          <a:xfrm flipV="1">
            <a:off x="43434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6" name="Line 310"/>
          <p:cNvSpPr>
            <a:spLocks noChangeShapeType="1"/>
          </p:cNvSpPr>
          <p:nvPr/>
        </p:nvSpPr>
        <p:spPr bwMode="auto">
          <a:xfrm flipV="1">
            <a:off x="45910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7" name="Line 311"/>
          <p:cNvSpPr>
            <a:spLocks noChangeShapeType="1"/>
          </p:cNvSpPr>
          <p:nvPr/>
        </p:nvSpPr>
        <p:spPr bwMode="auto">
          <a:xfrm flipV="1">
            <a:off x="48482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8" name="Line 312"/>
          <p:cNvSpPr>
            <a:spLocks noChangeShapeType="1"/>
          </p:cNvSpPr>
          <p:nvPr/>
        </p:nvSpPr>
        <p:spPr bwMode="auto">
          <a:xfrm flipV="1">
            <a:off x="50958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69" name="Line 313"/>
          <p:cNvSpPr>
            <a:spLocks noChangeShapeType="1"/>
          </p:cNvSpPr>
          <p:nvPr/>
        </p:nvSpPr>
        <p:spPr bwMode="auto">
          <a:xfrm flipV="1">
            <a:off x="53530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0" name="Line 314"/>
          <p:cNvSpPr>
            <a:spLocks noChangeShapeType="1"/>
          </p:cNvSpPr>
          <p:nvPr/>
        </p:nvSpPr>
        <p:spPr bwMode="auto">
          <a:xfrm flipV="1">
            <a:off x="56007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1" name="Line 315"/>
          <p:cNvSpPr>
            <a:spLocks noChangeShapeType="1"/>
          </p:cNvSpPr>
          <p:nvPr/>
        </p:nvSpPr>
        <p:spPr bwMode="auto">
          <a:xfrm flipV="1">
            <a:off x="58578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2" name="Line 316"/>
          <p:cNvSpPr>
            <a:spLocks noChangeShapeType="1"/>
          </p:cNvSpPr>
          <p:nvPr/>
        </p:nvSpPr>
        <p:spPr bwMode="auto">
          <a:xfrm flipV="1">
            <a:off x="61055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3" name="Line 317"/>
          <p:cNvSpPr>
            <a:spLocks noChangeShapeType="1"/>
          </p:cNvSpPr>
          <p:nvPr/>
        </p:nvSpPr>
        <p:spPr bwMode="auto">
          <a:xfrm flipV="1">
            <a:off x="63627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4" name="Line 318"/>
          <p:cNvSpPr>
            <a:spLocks noChangeShapeType="1"/>
          </p:cNvSpPr>
          <p:nvPr/>
        </p:nvSpPr>
        <p:spPr bwMode="auto">
          <a:xfrm flipV="1">
            <a:off x="66103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5" name="Line 319"/>
          <p:cNvSpPr>
            <a:spLocks noChangeShapeType="1"/>
          </p:cNvSpPr>
          <p:nvPr/>
        </p:nvSpPr>
        <p:spPr bwMode="auto">
          <a:xfrm flipV="1">
            <a:off x="686752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6" name="Line 320"/>
          <p:cNvSpPr>
            <a:spLocks noChangeShapeType="1"/>
          </p:cNvSpPr>
          <p:nvPr/>
        </p:nvSpPr>
        <p:spPr bwMode="auto">
          <a:xfrm flipV="1">
            <a:off x="7115175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7" name="Line 321"/>
          <p:cNvSpPr>
            <a:spLocks noChangeShapeType="1"/>
          </p:cNvSpPr>
          <p:nvPr/>
        </p:nvSpPr>
        <p:spPr bwMode="auto">
          <a:xfrm flipV="1">
            <a:off x="737235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8" name="Line 322"/>
          <p:cNvSpPr>
            <a:spLocks noChangeShapeType="1"/>
          </p:cNvSpPr>
          <p:nvPr/>
        </p:nvSpPr>
        <p:spPr bwMode="auto">
          <a:xfrm flipV="1">
            <a:off x="7620000" y="396716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79" name="Line 323"/>
          <p:cNvSpPr>
            <a:spLocks noChangeShapeType="1"/>
          </p:cNvSpPr>
          <p:nvPr/>
        </p:nvSpPr>
        <p:spPr bwMode="auto">
          <a:xfrm flipV="1">
            <a:off x="131445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0" name="Line 324"/>
          <p:cNvSpPr>
            <a:spLocks noChangeShapeType="1"/>
          </p:cNvSpPr>
          <p:nvPr/>
        </p:nvSpPr>
        <p:spPr bwMode="auto">
          <a:xfrm flipV="1">
            <a:off x="257175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1" name="Line 325"/>
          <p:cNvSpPr>
            <a:spLocks noChangeShapeType="1"/>
          </p:cNvSpPr>
          <p:nvPr/>
        </p:nvSpPr>
        <p:spPr bwMode="auto">
          <a:xfrm flipV="1">
            <a:off x="3838575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2" name="Line 326"/>
          <p:cNvSpPr>
            <a:spLocks noChangeShapeType="1"/>
          </p:cNvSpPr>
          <p:nvPr/>
        </p:nvSpPr>
        <p:spPr bwMode="auto">
          <a:xfrm flipV="1">
            <a:off x="5095875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3" name="Line 327"/>
          <p:cNvSpPr>
            <a:spLocks noChangeShapeType="1"/>
          </p:cNvSpPr>
          <p:nvPr/>
        </p:nvSpPr>
        <p:spPr bwMode="auto">
          <a:xfrm flipV="1">
            <a:off x="636270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4" name="Line 328"/>
          <p:cNvSpPr>
            <a:spLocks noChangeShapeType="1"/>
          </p:cNvSpPr>
          <p:nvPr/>
        </p:nvSpPr>
        <p:spPr bwMode="auto">
          <a:xfrm flipV="1">
            <a:off x="7620000" y="4005263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5" name="Freeform 329"/>
          <p:cNvSpPr>
            <a:spLocks/>
          </p:cNvSpPr>
          <p:nvPr/>
        </p:nvSpPr>
        <p:spPr bwMode="auto">
          <a:xfrm>
            <a:off x="4257675" y="1662113"/>
            <a:ext cx="2714625" cy="2124075"/>
          </a:xfrm>
          <a:custGeom>
            <a:avLst/>
            <a:gdLst>
              <a:gd name="T0" fmla="*/ 5 w 285"/>
              <a:gd name="T1" fmla="*/ 223 h 223"/>
              <a:gd name="T2" fmla="*/ 9 w 285"/>
              <a:gd name="T3" fmla="*/ 223 h 223"/>
              <a:gd name="T4" fmla="*/ 14 w 285"/>
              <a:gd name="T5" fmla="*/ 221 h 223"/>
              <a:gd name="T6" fmla="*/ 19 w 285"/>
              <a:gd name="T7" fmla="*/ 219 h 223"/>
              <a:gd name="T8" fmla="*/ 23 w 285"/>
              <a:gd name="T9" fmla="*/ 213 h 223"/>
              <a:gd name="T10" fmla="*/ 28 w 285"/>
              <a:gd name="T11" fmla="*/ 211 h 223"/>
              <a:gd name="T12" fmla="*/ 33 w 285"/>
              <a:gd name="T13" fmla="*/ 187 h 223"/>
              <a:gd name="T14" fmla="*/ 38 w 285"/>
              <a:gd name="T15" fmla="*/ 172 h 223"/>
              <a:gd name="T16" fmla="*/ 42 w 285"/>
              <a:gd name="T17" fmla="*/ 166 h 223"/>
              <a:gd name="T18" fmla="*/ 47 w 285"/>
              <a:gd name="T19" fmla="*/ 158 h 223"/>
              <a:gd name="T20" fmla="*/ 51 w 285"/>
              <a:gd name="T21" fmla="*/ 141 h 223"/>
              <a:gd name="T22" fmla="*/ 56 w 285"/>
              <a:gd name="T23" fmla="*/ 119 h 223"/>
              <a:gd name="T24" fmla="*/ 61 w 285"/>
              <a:gd name="T25" fmla="*/ 112 h 223"/>
              <a:gd name="T26" fmla="*/ 65 w 285"/>
              <a:gd name="T27" fmla="*/ 106 h 223"/>
              <a:gd name="T28" fmla="*/ 70 w 285"/>
              <a:gd name="T29" fmla="*/ 100 h 223"/>
              <a:gd name="T30" fmla="*/ 74 w 285"/>
              <a:gd name="T31" fmla="*/ 93 h 223"/>
              <a:gd name="T32" fmla="*/ 79 w 285"/>
              <a:gd name="T33" fmla="*/ 89 h 223"/>
              <a:gd name="T34" fmla="*/ 84 w 285"/>
              <a:gd name="T35" fmla="*/ 87 h 223"/>
              <a:gd name="T36" fmla="*/ 88 w 285"/>
              <a:gd name="T37" fmla="*/ 85 h 223"/>
              <a:gd name="T38" fmla="*/ 93 w 285"/>
              <a:gd name="T39" fmla="*/ 80 h 223"/>
              <a:gd name="T40" fmla="*/ 98 w 285"/>
              <a:gd name="T41" fmla="*/ 74 h 223"/>
              <a:gd name="T42" fmla="*/ 102 w 285"/>
              <a:gd name="T43" fmla="*/ 71 h 223"/>
              <a:gd name="T44" fmla="*/ 107 w 285"/>
              <a:gd name="T45" fmla="*/ 65 h 223"/>
              <a:gd name="T46" fmla="*/ 112 w 285"/>
              <a:gd name="T47" fmla="*/ 60 h 223"/>
              <a:gd name="T48" fmla="*/ 116 w 285"/>
              <a:gd name="T49" fmla="*/ 56 h 223"/>
              <a:gd name="T50" fmla="*/ 121 w 285"/>
              <a:gd name="T51" fmla="*/ 50 h 223"/>
              <a:gd name="T52" fmla="*/ 126 w 285"/>
              <a:gd name="T53" fmla="*/ 48 h 223"/>
              <a:gd name="T54" fmla="*/ 130 w 285"/>
              <a:gd name="T55" fmla="*/ 45 h 223"/>
              <a:gd name="T56" fmla="*/ 135 w 285"/>
              <a:gd name="T57" fmla="*/ 44 h 223"/>
              <a:gd name="T58" fmla="*/ 140 w 285"/>
              <a:gd name="T59" fmla="*/ 43 h 223"/>
              <a:gd name="T60" fmla="*/ 145 w 285"/>
              <a:gd name="T61" fmla="*/ 41 h 223"/>
              <a:gd name="T62" fmla="*/ 149 w 285"/>
              <a:gd name="T63" fmla="*/ 40 h 223"/>
              <a:gd name="T64" fmla="*/ 154 w 285"/>
              <a:gd name="T65" fmla="*/ 41 h 223"/>
              <a:gd name="T66" fmla="*/ 158 w 285"/>
              <a:gd name="T67" fmla="*/ 40 h 223"/>
              <a:gd name="T68" fmla="*/ 163 w 285"/>
              <a:gd name="T69" fmla="*/ 39 h 223"/>
              <a:gd name="T70" fmla="*/ 168 w 285"/>
              <a:gd name="T71" fmla="*/ 39 h 223"/>
              <a:gd name="T72" fmla="*/ 172 w 285"/>
              <a:gd name="T73" fmla="*/ 38 h 223"/>
              <a:gd name="T74" fmla="*/ 177 w 285"/>
              <a:gd name="T75" fmla="*/ 37 h 223"/>
              <a:gd name="T76" fmla="*/ 181 w 285"/>
              <a:gd name="T77" fmla="*/ 36 h 223"/>
              <a:gd name="T78" fmla="*/ 186 w 285"/>
              <a:gd name="T79" fmla="*/ 34 h 223"/>
              <a:gd name="T80" fmla="*/ 191 w 285"/>
              <a:gd name="T81" fmla="*/ 32 h 223"/>
              <a:gd name="T82" fmla="*/ 195 w 285"/>
              <a:gd name="T83" fmla="*/ 32 h 223"/>
              <a:gd name="T84" fmla="*/ 200 w 285"/>
              <a:gd name="T85" fmla="*/ 25 h 223"/>
              <a:gd name="T86" fmla="*/ 205 w 285"/>
              <a:gd name="T87" fmla="*/ 19 h 223"/>
              <a:gd name="T88" fmla="*/ 209 w 285"/>
              <a:gd name="T89" fmla="*/ 21 h 223"/>
              <a:gd name="T90" fmla="*/ 214 w 285"/>
              <a:gd name="T91" fmla="*/ 22 h 223"/>
              <a:gd name="T92" fmla="*/ 219 w 285"/>
              <a:gd name="T93" fmla="*/ 19 h 223"/>
              <a:gd name="T94" fmla="*/ 223 w 285"/>
              <a:gd name="T95" fmla="*/ 18 h 223"/>
              <a:gd name="T96" fmla="*/ 228 w 285"/>
              <a:gd name="T97" fmla="*/ 18 h 223"/>
              <a:gd name="T98" fmla="*/ 233 w 285"/>
              <a:gd name="T99" fmla="*/ 17 h 223"/>
              <a:gd name="T100" fmla="*/ 237 w 285"/>
              <a:gd name="T101" fmla="*/ 20 h 223"/>
              <a:gd name="T102" fmla="*/ 242 w 285"/>
              <a:gd name="T103" fmla="*/ 21 h 223"/>
              <a:gd name="T104" fmla="*/ 247 w 285"/>
              <a:gd name="T105" fmla="*/ 20 h 223"/>
              <a:gd name="T106" fmla="*/ 251 w 285"/>
              <a:gd name="T107" fmla="*/ 20 h 223"/>
              <a:gd name="T108" fmla="*/ 256 w 285"/>
              <a:gd name="T109" fmla="*/ 15 h 223"/>
              <a:gd name="T110" fmla="*/ 261 w 285"/>
              <a:gd name="T111" fmla="*/ 13 h 223"/>
              <a:gd name="T112" fmla="*/ 265 w 285"/>
              <a:gd name="T113" fmla="*/ 12 h 223"/>
              <a:gd name="T114" fmla="*/ 270 w 285"/>
              <a:gd name="T115" fmla="*/ 10 h 223"/>
              <a:gd name="T116" fmla="*/ 275 w 285"/>
              <a:gd name="T117" fmla="*/ 8 h 223"/>
              <a:gd name="T118" fmla="*/ 279 w 285"/>
              <a:gd name="T119" fmla="*/ 2 h 223"/>
              <a:gd name="T120" fmla="*/ 284 w 285"/>
              <a:gd name="T121" fmla="*/ 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" h="223">
                <a:moveTo>
                  <a:pt x="0" y="223"/>
                </a:moveTo>
                <a:lnTo>
                  <a:pt x="1" y="223"/>
                </a:lnTo>
                <a:lnTo>
                  <a:pt x="1" y="223"/>
                </a:lnTo>
                <a:lnTo>
                  <a:pt x="1" y="223"/>
                </a:lnTo>
                <a:lnTo>
                  <a:pt x="2" y="223"/>
                </a:lnTo>
                <a:lnTo>
                  <a:pt x="2" y="223"/>
                </a:lnTo>
                <a:lnTo>
                  <a:pt x="2" y="223"/>
                </a:lnTo>
                <a:lnTo>
                  <a:pt x="3" y="223"/>
                </a:lnTo>
                <a:lnTo>
                  <a:pt x="3" y="223"/>
                </a:lnTo>
                <a:lnTo>
                  <a:pt x="4" y="223"/>
                </a:lnTo>
                <a:lnTo>
                  <a:pt x="4" y="223"/>
                </a:lnTo>
                <a:lnTo>
                  <a:pt x="4" y="223"/>
                </a:lnTo>
                <a:lnTo>
                  <a:pt x="5" y="223"/>
                </a:lnTo>
                <a:lnTo>
                  <a:pt x="5" y="223"/>
                </a:lnTo>
                <a:lnTo>
                  <a:pt x="5" y="223"/>
                </a:lnTo>
                <a:lnTo>
                  <a:pt x="6" y="223"/>
                </a:lnTo>
                <a:lnTo>
                  <a:pt x="6" y="223"/>
                </a:lnTo>
                <a:lnTo>
                  <a:pt x="6" y="223"/>
                </a:lnTo>
                <a:lnTo>
                  <a:pt x="7" y="223"/>
                </a:lnTo>
                <a:lnTo>
                  <a:pt x="7" y="223"/>
                </a:lnTo>
                <a:lnTo>
                  <a:pt x="7" y="223"/>
                </a:lnTo>
                <a:lnTo>
                  <a:pt x="8" y="223"/>
                </a:lnTo>
                <a:lnTo>
                  <a:pt x="8" y="223"/>
                </a:lnTo>
                <a:lnTo>
                  <a:pt x="9" y="223"/>
                </a:lnTo>
                <a:lnTo>
                  <a:pt x="9" y="223"/>
                </a:lnTo>
                <a:lnTo>
                  <a:pt x="9" y="223"/>
                </a:lnTo>
                <a:lnTo>
                  <a:pt x="10" y="222"/>
                </a:lnTo>
                <a:lnTo>
                  <a:pt x="10" y="222"/>
                </a:lnTo>
                <a:lnTo>
                  <a:pt x="10" y="222"/>
                </a:lnTo>
                <a:lnTo>
                  <a:pt x="11" y="222"/>
                </a:lnTo>
                <a:lnTo>
                  <a:pt x="11" y="222"/>
                </a:lnTo>
                <a:lnTo>
                  <a:pt x="11" y="222"/>
                </a:lnTo>
                <a:lnTo>
                  <a:pt x="12" y="222"/>
                </a:lnTo>
                <a:lnTo>
                  <a:pt x="12" y="222"/>
                </a:lnTo>
                <a:lnTo>
                  <a:pt x="13" y="222"/>
                </a:lnTo>
                <a:lnTo>
                  <a:pt x="13" y="221"/>
                </a:lnTo>
                <a:lnTo>
                  <a:pt x="13" y="221"/>
                </a:lnTo>
                <a:lnTo>
                  <a:pt x="14" y="221"/>
                </a:lnTo>
                <a:lnTo>
                  <a:pt x="14" y="221"/>
                </a:lnTo>
                <a:lnTo>
                  <a:pt x="14" y="221"/>
                </a:lnTo>
                <a:lnTo>
                  <a:pt x="15" y="221"/>
                </a:lnTo>
                <a:lnTo>
                  <a:pt x="15" y="221"/>
                </a:lnTo>
                <a:lnTo>
                  <a:pt x="15" y="221"/>
                </a:lnTo>
                <a:lnTo>
                  <a:pt x="16" y="221"/>
                </a:lnTo>
                <a:lnTo>
                  <a:pt x="16" y="221"/>
                </a:lnTo>
                <a:lnTo>
                  <a:pt x="16" y="220"/>
                </a:lnTo>
                <a:lnTo>
                  <a:pt x="17" y="220"/>
                </a:lnTo>
                <a:lnTo>
                  <a:pt x="17" y="220"/>
                </a:lnTo>
                <a:lnTo>
                  <a:pt x="18" y="220"/>
                </a:lnTo>
                <a:lnTo>
                  <a:pt x="18" y="220"/>
                </a:lnTo>
                <a:lnTo>
                  <a:pt x="18" y="219"/>
                </a:lnTo>
                <a:lnTo>
                  <a:pt x="19" y="219"/>
                </a:lnTo>
                <a:lnTo>
                  <a:pt x="19" y="219"/>
                </a:lnTo>
                <a:lnTo>
                  <a:pt x="19" y="219"/>
                </a:lnTo>
                <a:lnTo>
                  <a:pt x="20" y="219"/>
                </a:lnTo>
                <a:lnTo>
                  <a:pt x="20" y="219"/>
                </a:lnTo>
                <a:lnTo>
                  <a:pt x="21" y="219"/>
                </a:lnTo>
                <a:lnTo>
                  <a:pt x="21" y="219"/>
                </a:lnTo>
                <a:lnTo>
                  <a:pt x="21" y="219"/>
                </a:lnTo>
                <a:lnTo>
                  <a:pt x="21" y="218"/>
                </a:lnTo>
                <a:lnTo>
                  <a:pt x="22" y="215"/>
                </a:lnTo>
                <a:lnTo>
                  <a:pt x="22" y="213"/>
                </a:lnTo>
                <a:lnTo>
                  <a:pt x="23" y="213"/>
                </a:lnTo>
                <a:lnTo>
                  <a:pt x="23" y="211"/>
                </a:lnTo>
                <a:lnTo>
                  <a:pt x="23" y="213"/>
                </a:lnTo>
                <a:lnTo>
                  <a:pt x="24" y="213"/>
                </a:lnTo>
                <a:lnTo>
                  <a:pt x="24" y="214"/>
                </a:lnTo>
                <a:lnTo>
                  <a:pt x="24" y="215"/>
                </a:lnTo>
                <a:lnTo>
                  <a:pt x="25" y="215"/>
                </a:lnTo>
                <a:lnTo>
                  <a:pt x="25" y="215"/>
                </a:lnTo>
                <a:lnTo>
                  <a:pt x="25" y="216"/>
                </a:lnTo>
                <a:lnTo>
                  <a:pt x="26" y="216"/>
                </a:lnTo>
                <a:lnTo>
                  <a:pt x="26" y="214"/>
                </a:lnTo>
                <a:lnTo>
                  <a:pt x="26" y="212"/>
                </a:lnTo>
                <a:lnTo>
                  <a:pt x="27" y="211"/>
                </a:lnTo>
                <a:lnTo>
                  <a:pt x="27" y="212"/>
                </a:lnTo>
                <a:lnTo>
                  <a:pt x="28" y="211"/>
                </a:lnTo>
                <a:lnTo>
                  <a:pt x="28" y="211"/>
                </a:lnTo>
                <a:lnTo>
                  <a:pt x="29" y="210"/>
                </a:lnTo>
                <a:lnTo>
                  <a:pt x="29" y="210"/>
                </a:lnTo>
                <a:lnTo>
                  <a:pt x="29" y="208"/>
                </a:lnTo>
                <a:lnTo>
                  <a:pt x="30" y="204"/>
                </a:lnTo>
                <a:lnTo>
                  <a:pt x="30" y="200"/>
                </a:lnTo>
                <a:lnTo>
                  <a:pt x="30" y="200"/>
                </a:lnTo>
                <a:lnTo>
                  <a:pt x="30" y="198"/>
                </a:lnTo>
                <a:lnTo>
                  <a:pt x="31" y="197"/>
                </a:lnTo>
                <a:lnTo>
                  <a:pt x="31" y="193"/>
                </a:lnTo>
                <a:lnTo>
                  <a:pt x="32" y="193"/>
                </a:lnTo>
                <a:lnTo>
                  <a:pt x="32" y="191"/>
                </a:lnTo>
                <a:lnTo>
                  <a:pt x="32" y="191"/>
                </a:lnTo>
                <a:lnTo>
                  <a:pt x="33" y="187"/>
                </a:lnTo>
                <a:lnTo>
                  <a:pt x="33" y="186"/>
                </a:lnTo>
                <a:lnTo>
                  <a:pt x="33" y="185"/>
                </a:lnTo>
                <a:lnTo>
                  <a:pt x="34" y="184"/>
                </a:lnTo>
                <a:lnTo>
                  <a:pt x="34" y="183"/>
                </a:lnTo>
                <a:lnTo>
                  <a:pt x="34" y="182"/>
                </a:lnTo>
                <a:lnTo>
                  <a:pt x="35" y="180"/>
                </a:lnTo>
                <a:lnTo>
                  <a:pt x="35" y="180"/>
                </a:lnTo>
                <a:lnTo>
                  <a:pt x="36" y="178"/>
                </a:lnTo>
                <a:lnTo>
                  <a:pt x="36" y="177"/>
                </a:lnTo>
                <a:lnTo>
                  <a:pt x="36" y="176"/>
                </a:lnTo>
                <a:lnTo>
                  <a:pt x="37" y="174"/>
                </a:lnTo>
                <a:lnTo>
                  <a:pt x="37" y="174"/>
                </a:lnTo>
                <a:lnTo>
                  <a:pt x="38" y="172"/>
                </a:lnTo>
                <a:lnTo>
                  <a:pt x="38" y="172"/>
                </a:lnTo>
                <a:lnTo>
                  <a:pt x="38" y="173"/>
                </a:lnTo>
                <a:lnTo>
                  <a:pt x="38" y="173"/>
                </a:lnTo>
                <a:lnTo>
                  <a:pt x="39" y="172"/>
                </a:lnTo>
                <a:lnTo>
                  <a:pt x="39" y="171"/>
                </a:lnTo>
                <a:lnTo>
                  <a:pt x="39" y="170"/>
                </a:lnTo>
                <a:lnTo>
                  <a:pt x="40" y="169"/>
                </a:lnTo>
                <a:lnTo>
                  <a:pt x="40" y="166"/>
                </a:lnTo>
                <a:lnTo>
                  <a:pt x="41" y="166"/>
                </a:lnTo>
                <a:lnTo>
                  <a:pt x="41" y="168"/>
                </a:lnTo>
                <a:lnTo>
                  <a:pt x="41" y="166"/>
                </a:lnTo>
                <a:lnTo>
                  <a:pt x="42" y="166"/>
                </a:lnTo>
                <a:lnTo>
                  <a:pt x="42" y="166"/>
                </a:lnTo>
                <a:lnTo>
                  <a:pt x="42" y="166"/>
                </a:lnTo>
                <a:lnTo>
                  <a:pt x="43" y="166"/>
                </a:lnTo>
                <a:lnTo>
                  <a:pt x="43" y="166"/>
                </a:lnTo>
                <a:lnTo>
                  <a:pt x="43" y="166"/>
                </a:lnTo>
                <a:lnTo>
                  <a:pt x="44" y="166"/>
                </a:lnTo>
                <a:lnTo>
                  <a:pt x="44" y="165"/>
                </a:lnTo>
                <a:lnTo>
                  <a:pt x="44" y="162"/>
                </a:lnTo>
                <a:lnTo>
                  <a:pt x="45" y="160"/>
                </a:lnTo>
                <a:lnTo>
                  <a:pt x="45" y="158"/>
                </a:lnTo>
                <a:lnTo>
                  <a:pt x="45" y="158"/>
                </a:lnTo>
                <a:lnTo>
                  <a:pt x="46" y="158"/>
                </a:lnTo>
                <a:lnTo>
                  <a:pt x="46" y="158"/>
                </a:lnTo>
                <a:lnTo>
                  <a:pt x="47" y="158"/>
                </a:lnTo>
                <a:lnTo>
                  <a:pt x="47" y="150"/>
                </a:lnTo>
                <a:lnTo>
                  <a:pt x="47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9" y="150"/>
                </a:lnTo>
                <a:lnTo>
                  <a:pt x="49" y="142"/>
                </a:lnTo>
                <a:lnTo>
                  <a:pt x="50" y="142"/>
                </a:lnTo>
                <a:lnTo>
                  <a:pt x="50" y="142"/>
                </a:lnTo>
                <a:lnTo>
                  <a:pt x="50" y="141"/>
                </a:lnTo>
                <a:lnTo>
                  <a:pt x="50" y="140"/>
                </a:lnTo>
                <a:lnTo>
                  <a:pt x="51" y="140"/>
                </a:lnTo>
                <a:lnTo>
                  <a:pt x="51" y="141"/>
                </a:lnTo>
                <a:lnTo>
                  <a:pt x="52" y="140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1"/>
                </a:lnTo>
                <a:lnTo>
                  <a:pt x="53" y="131"/>
                </a:lnTo>
                <a:lnTo>
                  <a:pt x="54" y="131"/>
                </a:lnTo>
                <a:lnTo>
                  <a:pt x="54" y="123"/>
                </a:lnTo>
                <a:lnTo>
                  <a:pt x="54" y="123"/>
                </a:lnTo>
                <a:lnTo>
                  <a:pt x="55" y="123"/>
                </a:lnTo>
                <a:lnTo>
                  <a:pt x="55" y="123"/>
                </a:lnTo>
                <a:lnTo>
                  <a:pt x="55" y="119"/>
                </a:lnTo>
                <a:lnTo>
                  <a:pt x="56" y="119"/>
                </a:lnTo>
                <a:lnTo>
                  <a:pt x="57" y="119"/>
                </a:lnTo>
                <a:lnTo>
                  <a:pt x="57" y="116"/>
                </a:lnTo>
                <a:lnTo>
                  <a:pt x="57" y="115"/>
                </a:lnTo>
                <a:lnTo>
                  <a:pt x="57" y="115"/>
                </a:lnTo>
                <a:lnTo>
                  <a:pt x="58" y="115"/>
                </a:lnTo>
                <a:lnTo>
                  <a:pt x="58" y="115"/>
                </a:lnTo>
                <a:lnTo>
                  <a:pt x="59" y="115"/>
                </a:lnTo>
                <a:lnTo>
                  <a:pt x="59" y="113"/>
                </a:lnTo>
                <a:lnTo>
                  <a:pt x="59" y="114"/>
                </a:lnTo>
                <a:lnTo>
                  <a:pt x="60" y="112"/>
                </a:lnTo>
                <a:lnTo>
                  <a:pt x="60" y="113"/>
                </a:lnTo>
                <a:lnTo>
                  <a:pt x="60" y="112"/>
                </a:lnTo>
                <a:lnTo>
                  <a:pt x="61" y="112"/>
                </a:lnTo>
                <a:lnTo>
                  <a:pt x="61" y="112"/>
                </a:lnTo>
                <a:lnTo>
                  <a:pt x="61" y="112"/>
                </a:lnTo>
                <a:lnTo>
                  <a:pt x="62" y="113"/>
                </a:lnTo>
                <a:lnTo>
                  <a:pt x="62" y="113"/>
                </a:lnTo>
                <a:lnTo>
                  <a:pt x="62" y="111"/>
                </a:lnTo>
                <a:lnTo>
                  <a:pt x="63" y="111"/>
                </a:lnTo>
                <a:lnTo>
                  <a:pt x="63" y="111"/>
                </a:lnTo>
                <a:lnTo>
                  <a:pt x="63" y="110"/>
                </a:lnTo>
                <a:lnTo>
                  <a:pt x="64" y="109"/>
                </a:lnTo>
                <a:lnTo>
                  <a:pt x="64" y="109"/>
                </a:lnTo>
                <a:lnTo>
                  <a:pt x="65" y="109"/>
                </a:lnTo>
                <a:lnTo>
                  <a:pt x="65" y="109"/>
                </a:lnTo>
                <a:lnTo>
                  <a:pt x="65" y="106"/>
                </a:lnTo>
                <a:lnTo>
                  <a:pt x="66" y="107"/>
                </a:lnTo>
                <a:lnTo>
                  <a:pt x="66" y="106"/>
                </a:lnTo>
                <a:lnTo>
                  <a:pt x="66" y="106"/>
                </a:lnTo>
                <a:lnTo>
                  <a:pt x="67" y="104"/>
                </a:lnTo>
                <a:lnTo>
                  <a:pt x="67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3"/>
                </a:lnTo>
                <a:lnTo>
                  <a:pt x="69" y="101"/>
                </a:lnTo>
                <a:lnTo>
                  <a:pt x="69" y="101"/>
                </a:lnTo>
                <a:lnTo>
                  <a:pt x="69" y="100"/>
                </a:lnTo>
                <a:lnTo>
                  <a:pt x="70" y="101"/>
                </a:lnTo>
                <a:lnTo>
                  <a:pt x="70" y="100"/>
                </a:lnTo>
                <a:lnTo>
                  <a:pt x="70" y="99"/>
                </a:lnTo>
                <a:lnTo>
                  <a:pt x="71" y="99"/>
                </a:lnTo>
                <a:lnTo>
                  <a:pt x="71" y="99"/>
                </a:lnTo>
                <a:lnTo>
                  <a:pt x="71" y="97"/>
                </a:lnTo>
                <a:lnTo>
                  <a:pt x="72" y="96"/>
                </a:lnTo>
                <a:lnTo>
                  <a:pt x="72" y="97"/>
                </a:lnTo>
                <a:lnTo>
                  <a:pt x="72" y="96"/>
                </a:lnTo>
                <a:lnTo>
                  <a:pt x="73" y="95"/>
                </a:lnTo>
                <a:lnTo>
                  <a:pt x="73" y="94"/>
                </a:lnTo>
                <a:lnTo>
                  <a:pt x="73" y="93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5" y="93"/>
                </a:lnTo>
                <a:lnTo>
                  <a:pt x="75" y="91"/>
                </a:lnTo>
                <a:lnTo>
                  <a:pt x="76" y="91"/>
                </a:lnTo>
                <a:lnTo>
                  <a:pt x="76" y="90"/>
                </a:lnTo>
                <a:lnTo>
                  <a:pt x="76" y="90"/>
                </a:lnTo>
                <a:lnTo>
                  <a:pt x="77" y="90"/>
                </a:lnTo>
                <a:lnTo>
                  <a:pt x="77" y="91"/>
                </a:lnTo>
                <a:lnTo>
                  <a:pt x="77" y="90"/>
                </a:lnTo>
                <a:lnTo>
                  <a:pt x="78" y="89"/>
                </a:lnTo>
                <a:lnTo>
                  <a:pt x="78" y="89"/>
                </a:lnTo>
                <a:lnTo>
                  <a:pt x="78" y="89"/>
                </a:lnTo>
                <a:lnTo>
                  <a:pt x="79" y="89"/>
                </a:lnTo>
                <a:lnTo>
                  <a:pt x="79" y="89"/>
                </a:lnTo>
                <a:lnTo>
                  <a:pt x="79" y="89"/>
                </a:lnTo>
                <a:lnTo>
                  <a:pt x="80" y="88"/>
                </a:lnTo>
                <a:lnTo>
                  <a:pt x="81" y="88"/>
                </a:lnTo>
                <a:lnTo>
                  <a:pt x="81" y="89"/>
                </a:lnTo>
                <a:lnTo>
                  <a:pt x="81" y="89"/>
                </a:lnTo>
                <a:lnTo>
                  <a:pt x="82" y="88"/>
                </a:lnTo>
                <a:lnTo>
                  <a:pt x="82" y="88"/>
                </a:lnTo>
                <a:lnTo>
                  <a:pt x="82" y="88"/>
                </a:lnTo>
                <a:lnTo>
                  <a:pt x="82" y="87"/>
                </a:lnTo>
                <a:lnTo>
                  <a:pt x="83" y="87"/>
                </a:lnTo>
                <a:lnTo>
                  <a:pt x="83" y="87"/>
                </a:lnTo>
                <a:lnTo>
                  <a:pt x="83" y="87"/>
                </a:lnTo>
                <a:lnTo>
                  <a:pt x="84" y="87"/>
                </a:lnTo>
                <a:lnTo>
                  <a:pt x="84" y="86"/>
                </a:lnTo>
                <a:lnTo>
                  <a:pt x="84" y="86"/>
                </a:lnTo>
                <a:lnTo>
                  <a:pt x="85" y="86"/>
                </a:lnTo>
                <a:lnTo>
                  <a:pt x="85" y="86"/>
                </a:lnTo>
                <a:lnTo>
                  <a:pt x="86" y="86"/>
                </a:lnTo>
                <a:lnTo>
                  <a:pt x="86" y="86"/>
                </a:lnTo>
                <a:lnTo>
                  <a:pt x="86" y="86"/>
                </a:lnTo>
                <a:lnTo>
                  <a:pt x="87" y="86"/>
                </a:lnTo>
                <a:lnTo>
                  <a:pt x="87" y="86"/>
                </a:lnTo>
                <a:lnTo>
                  <a:pt x="87" y="85"/>
                </a:lnTo>
                <a:lnTo>
                  <a:pt x="88" y="85"/>
                </a:lnTo>
                <a:lnTo>
                  <a:pt x="88" y="85"/>
                </a:lnTo>
                <a:lnTo>
                  <a:pt x="88" y="85"/>
                </a:lnTo>
                <a:lnTo>
                  <a:pt x="89" y="87"/>
                </a:lnTo>
                <a:lnTo>
                  <a:pt x="89" y="85"/>
                </a:lnTo>
                <a:lnTo>
                  <a:pt x="90" y="85"/>
                </a:lnTo>
                <a:lnTo>
                  <a:pt x="90" y="84"/>
                </a:lnTo>
                <a:lnTo>
                  <a:pt x="90" y="84"/>
                </a:lnTo>
                <a:lnTo>
                  <a:pt x="91" y="82"/>
                </a:lnTo>
                <a:lnTo>
                  <a:pt x="91" y="82"/>
                </a:lnTo>
                <a:lnTo>
                  <a:pt x="91" y="81"/>
                </a:lnTo>
                <a:lnTo>
                  <a:pt x="92" y="83"/>
                </a:lnTo>
                <a:lnTo>
                  <a:pt x="92" y="81"/>
                </a:lnTo>
                <a:lnTo>
                  <a:pt x="92" y="81"/>
                </a:lnTo>
                <a:lnTo>
                  <a:pt x="93" y="81"/>
                </a:lnTo>
                <a:lnTo>
                  <a:pt x="93" y="80"/>
                </a:lnTo>
                <a:lnTo>
                  <a:pt x="93" y="80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5" y="78"/>
                </a:lnTo>
                <a:lnTo>
                  <a:pt x="95" y="78"/>
                </a:lnTo>
                <a:lnTo>
                  <a:pt x="96" y="76"/>
                </a:lnTo>
                <a:lnTo>
                  <a:pt x="96" y="76"/>
                </a:lnTo>
                <a:lnTo>
                  <a:pt x="96" y="75"/>
                </a:lnTo>
                <a:lnTo>
                  <a:pt x="97" y="75"/>
                </a:lnTo>
                <a:lnTo>
                  <a:pt x="97" y="75"/>
                </a:lnTo>
                <a:lnTo>
                  <a:pt x="97" y="73"/>
                </a:lnTo>
                <a:lnTo>
                  <a:pt x="98" y="74"/>
                </a:lnTo>
                <a:lnTo>
                  <a:pt x="98" y="74"/>
                </a:lnTo>
                <a:lnTo>
                  <a:pt x="98" y="74"/>
                </a:lnTo>
                <a:lnTo>
                  <a:pt x="99" y="73"/>
                </a:lnTo>
                <a:lnTo>
                  <a:pt x="99" y="73"/>
                </a:lnTo>
                <a:lnTo>
                  <a:pt x="100" y="72"/>
                </a:lnTo>
                <a:lnTo>
                  <a:pt x="100" y="73"/>
                </a:lnTo>
                <a:lnTo>
                  <a:pt x="100" y="74"/>
                </a:lnTo>
                <a:lnTo>
                  <a:pt x="101" y="72"/>
                </a:lnTo>
                <a:lnTo>
                  <a:pt x="101" y="72"/>
                </a:lnTo>
                <a:lnTo>
                  <a:pt x="101" y="72"/>
                </a:lnTo>
                <a:lnTo>
                  <a:pt x="102" y="71"/>
                </a:lnTo>
                <a:lnTo>
                  <a:pt x="102" y="71"/>
                </a:lnTo>
                <a:lnTo>
                  <a:pt x="102" y="71"/>
                </a:lnTo>
                <a:lnTo>
                  <a:pt x="103" y="71"/>
                </a:lnTo>
                <a:lnTo>
                  <a:pt x="103" y="71"/>
                </a:lnTo>
                <a:lnTo>
                  <a:pt x="103" y="70"/>
                </a:lnTo>
                <a:lnTo>
                  <a:pt x="104" y="70"/>
                </a:lnTo>
                <a:lnTo>
                  <a:pt x="104" y="68"/>
                </a:lnTo>
                <a:lnTo>
                  <a:pt x="104" y="68"/>
                </a:lnTo>
                <a:lnTo>
                  <a:pt x="105" y="68"/>
                </a:lnTo>
                <a:lnTo>
                  <a:pt x="105" y="67"/>
                </a:lnTo>
                <a:lnTo>
                  <a:pt x="106" y="66"/>
                </a:lnTo>
                <a:lnTo>
                  <a:pt x="106" y="66"/>
                </a:lnTo>
                <a:lnTo>
                  <a:pt x="106" y="66"/>
                </a:lnTo>
                <a:lnTo>
                  <a:pt x="107" y="65"/>
                </a:lnTo>
                <a:lnTo>
                  <a:pt x="107" y="65"/>
                </a:lnTo>
                <a:lnTo>
                  <a:pt x="107" y="65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lnTo>
                  <a:pt x="109" y="63"/>
                </a:lnTo>
                <a:lnTo>
                  <a:pt x="109" y="63"/>
                </a:lnTo>
                <a:lnTo>
                  <a:pt x="110" y="63"/>
                </a:lnTo>
                <a:lnTo>
                  <a:pt x="110" y="61"/>
                </a:lnTo>
                <a:lnTo>
                  <a:pt x="110" y="61"/>
                </a:lnTo>
                <a:lnTo>
                  <a:pt x="111" y="60"/>
                </a:lnTo>
                <a:lnTo>
                  <a:pt x="111" y="60"/>
                </a:lnTo>
                <a:lnTo>
                  <a:pt x="111" y="60"/>
                </a:lnTo>
                <a:lnTo>
                  <a:pt x="112" y="60"/>
                </a:lnTo>
                <a:lnTo>
                  <a:pt x="112" y="60"/>
                </a:lnTo>
                <a:lnTo>
                  <a:pt x="112" y="60"/>
                </a:lnTo>
                <a:lnTo>
                  <a:pt x="113" y="60"/>
                </a:lnTo>
                <a:lnTo>
                  <a:pt x="113" y="60"/>
                </a:lnTo>
                <a:lnTo>
                  <a:pt x="113" y="59"/>
                </a:lnTo>
                <a:lnTo>
                  <a:pt x="114" y="59"/>
                </a:lnTo>
                <a:lnTo>
                  <a:pt x="114" y="59"/>
                </a:lnTo>
                <a:lnTo>
                  <a:pt x="115" y="59"/>
                </a:lnTo>
                <a:lnTo>
                  <a:pt x="115" y="57"/>
                </a:lnTo>
                <a:lnTo>
                  <a:pt x="115" y="57"/>
                </a:lnTo>
                <a:lnTo>
                  <a:pt x="116" y="56"/>
                </a:lnTo>
                <a:lnTo>
                  <a:pt x="116" y="56"/>
                </a:lnTo>
                <a:lnTo>
                  <a:pt x="116" y="56"/>
                </a:lnTo>
                <a:lnTo>
                  <a:pt x="117" y="54"/>
                </a:lnTo>
                <a:lnTo>
                  <a:pt x="117" y="54"/>
                </a:lnTo>
                <a:lnTo>
                  <a:pt x="117" y="54"/>
                </a:lnTo>
                <a:lnTo>
                  <a:pt x="118" y="54"/>
                </a:lnTo>
                <a:lnTo>
                  <a:pt x="118" y="53"/>
                </a:lnTo>
                <a:lnTo>
                  <a:pt x="119" y="53"/>
                </a:lnTo>
                <a:lnTo>
                  <a:pt x="119" y="53"/>
                </a:lnTo>
                <a:lnTo>
                  <a:pt x="119" y="53"/>
                </a:lnTo>
                <a:lnTo>
                  <a:pt x="120" y="52"/>
                </a:lnTo>
                <a:lnTo>
                  <a:pt x="120" y="52"/>
                </a:lnTo>
                <a:lnTo>
                  <a:pt x="120" y="51"/>
                </a:lnTo>
                <a:lnTo>
                  <a:pt x="121" y="50"/>
                </a:lnTo>
                <a:lnTo>
                  <a:pt x="121" y="50"/>
                </a:lnTo>
                <a:lnTo>
                  <a:pt x="121" y="50"/>
                </a:lnTo>
                <a:lnTo>
                  <a:pt x="122" y="50"/>
                </a:lnTo>
                <a:lnTo>
                  <a:pt x="122" y="50"/>
                </a:lnTo>
                <a:lnTo>
                  <a:pt x="122" y="50"/>
                </a:lnTo>
                <a:lnTo>
                  <a:pt x="123" y="50"/>
                </a:lnTo>
                <a:lnTo>
                  <a:pt x="123" y="50"/>
                </a:lnTo>
                <a:lnTo>
                  <a:pt x="123" y="49"/>
                </a:lnTo>
                <a:lnTo>
                  <a:pt x="124" y="49"/>
                </a:lnTo>
                <a:lnTo>
                  <a:pt x="124" y="49"/>
                </a:lnTo>
                <a:lnTo>
                  <a:pt x="125" y="49"/>
                </a:lnTo>
                <a:lnTo>
                  <a:pt x="125" y="49"/>
                </a:lnTo>
                <a:lnTo>
                  <a:pt x="125" y="48"/>
                </a:lnTo>
                <a:lnTo>
                  <a:pt x="126" y="48"/>
                </a:lnTo>
                <a:lnTo>
                  <a:pt x="126" y="48"/>
                </a:lnTo>
                <a:lnTo>
                  <a:pt x="126" y="47"/>
                </a:lnTo>
                <a:lnTo>
                  <a:pt x="127" y="47"/>
                </a:lnTo>
                <a:lnTo>
                  <a:pt x="127" y="48"/>
                </a:lnTo>
                <a:lnTo>
                  <a:pt x="128" y="48"/>
                </a:lnTo>
                <a:lnTo>
                  <a:pt x="128" y="47"/>
                </a:lnTo>
                <a:lnTo>
                  <a:pt x="128" y="47"/>
                </a:lnTo>
                <a:lnTo>
                  <a:pt x="129" y="47"/>
                </a:lnTo>
                <a:lnTo>
                  <a:pt x="129" y="47"/>
                </a:lnTo>
                <a:lnTo>
                  <a:pt x="129" y="46"/>
                </a:lnTo>
                <a:lnTo>
                  <a:pt x="130" y="46"/>
                </a:lnTo>
                <a:lnTo>
                  <a:pt x="130" y="45"/>
                </a:lnTo>
                <a:lnTo>
                  <a:pt x="130" y="45"/>
                </a:lnTo>
                <a:lnTo>
                  <a:pt x="131" y="45"/>
                </a:lnTo>
                <a:lnTo>
                  <a:pt x="131" y="45"/>
                </a:lnTo>
                <a:lnTo>
                  <a:pt x="131" y="45"/>
                </a:lnTo>
                <a:lnTo>
                  <a:pt x="132" y="44"/>
                </a:lnTo>
                <a:lnTo>
                  <a:pt x="132" y="44"/>
                </a:lnTo>
                <a:lnTo>
                  <a:pt x="132" y="44"/>
                </a:lnTo>
                <a:lnTo>
                  <a:pt x="133" y="44"/>
                </a:lnTo>
                <a:lnTo>
                  <a:pt x="133" y="44"/>
                </a:lnTo>
                <a:lnTo>
                  <a:pt x="134" y="44"/>
                </a:lnTo>
                <a:lnTo>
                  <a:pt x="134" y="44"/>
                </a:lnTo>
                <a:lnTo>
                  <a:pt x="134" y="44"/>
                </a:lnTo>
                <a:lnTo>
                  <a:pt x="135" y="44"/>
                </a:lnTo>
                <a:lnTo>
                  <a:pt x="135" y="44"/>
                </a:lnTo>
                <a:lnTo>
                  <a:pt x="135" y="45"/>
                </a:lnTo>
                <a:lnTo>
                  <a:pt x="136" y="44"/>
                </a:lnTo>
                <a:lnTo>
                  <a:pt x="136" y="44"/>
                </a:lnTo>
                <a:lnTo>
                  <a:pt x="136" y="44"/>
                </a:lnTo>
                <a:lnTo>
                  <a:pt x="137" y="44"/>
                </a:lnTo>
                <a:lnTo>
                  <a:pt x="137" y="44"/>
                </a:lnTo>
                <a:lnTo>
                  <a:pt x="138" y="44"/>
                </a:lnTo>
                <a:lnTo>
                  <a:pt x="138" y="43"/>
                </a:lnTo>
                <a:lnTo>
                  <a:pt x="138" y="43"/>
                </a:lnTo>
                <a:lnTo>
                  <a:pt x="139" y="43"/>
                </a:lnTo>
                <a:lnTo>
                  <a:pt x="139" y="43"/>
                </a:lnTo>
                <a:lnTo>
                  <a:pt x="139" y="43"/>
                </a:lnTo>
                <a:lnTo>
                  <a:pt x="140" y="43"/>
                </a:lnTo>
                <a:lnTo>
                  <a:pt x="140" y="43"/>
                </a:lnTo>
                <a:lnTo>
                  <a:pt x="140" y="42"/>
                </a:lnTo>
                <a:lnTo>
                  <a:pt x="141" y="42"/>
                </a:lnTo>
                <a:lnTo>
                  <a:pt x="141" y="42"/>
                </a:lnTo>
                <a:lnTo>
                  <a:pt x="142" y="41"/>
                </a:lnTo>
                <a:lnTo>
                  <a:pt x="142" y="42"/>
                </a:lnTo>
                <a:lnTo>
                  <a:pt x="142" y="42"/>
                </a:lnTo>
                <a:lnTo>
                  <a:pt x="143" y="41"/>
                </a:lnTo>
                <a:lnTo>
                  <a:pt x="143" y="41"/>
                </a:lnTo>
                <a:lnTo>
                  <a:pt x="143" y="41"/>
                </a:lnTo>
                <a:lnTo>
                  <a:pt x="144" y="41"/>
                </a:lnTo>
                <a:lnTo>
                  <a:pt x="144" y="40"/>
                </a:lnTo>
                <a:lnTo>
                  <a:pt x="145" y="41"/>
                </a:lnTo>
                <a:lnTo>
                  <a:pt x="145" y="40"/>
                </a:lnTo>
                <a:lnTo>
                  <a:pt x="145" y="40"/>
                </a:lnTo>
                <a:lnTo>
                  <a:pt x="145" y="40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40"/>
                </a:lnTo>
                <a:lnTo>
                  <a:pt x="148" y="39"/>
                </a:lnTo>
                <a:lnTo>
                  <a:pt x="148" y="40"/>
                </a:lnTo>
                <a:lnTo>
                  <a:pt x="149" y="40"/>
                </a:lnTo>
                <a:lnTo>
                  <a:pt x="149" y="40"/>
                </a:lnTo>
                <a:lnTo>
                  <a:pt x="149" y="40"/>
                </a:lnTo>
                <a:lnTo>
                  <a:pt x="150" y="40"/>
                </a:lnTo>
                <a:lnTo>
                  <a:pt x="150" y="40"/>
                </a:lnTo>
                <a:lnTo>
                  <a:pt x="150" y="41"/>
                </a:lnTo>
                <a:lnTo>
                  <a:pt x="151" y="41"/>
                </a:lnTo>
                <a:lnTo>
                  <a:pt x="151" y="41"/>
                </a:lnTo>
                <a:lnTo>
                  <a:pt x="151" y="41"/>
                </a:lnTo>
                <a:lnTo>
                  <a:pt x="152" y="41"/>
                </a:lnTo>
                <a:lnTo>
                  <a:pt x="152" y="41"/>
                </a:lnTo>
                <a:lnTo>
                  <a:pt x="152" y="41"/>
                </a:lnTo>
                <a:lnTo>
                  <a:pt x="153" y="41"/>
                </a:lnTo>
                <a:lnTo>
                  <a:pt x="153" y="41"/>
                </a:lnTo>
                <a:lnTo>
                  <a:pt x="154" y="41"/>
                </a:lnTo>
                <a:lnTo>
                  <a:pt x="154" y="41"/>
                </a:lnTo>
                <a:lnTo>
                  <a:pt x="154" y="41"/>
                </a:lnTo>
                <a:lnTo>
                  <a:pt x="155" y="41"/>
                </a:lnTo>
                <a:lnTo>
                  <a:pt x="155" y="41"/>
                </a:lnTo>
                <a:lnTo>
                  <a:pt x="155" y="41"/>
                </a:lnTo>
                <a:lnTo>
                  <a:pt x="156" y="41"/>
                </a:lnTo>
                <a:lnTo>
                  <a:pt x="156" y="41"/>
                </a:lnTo>
                <a:lnTo>
                  <a:pt x="156" y="41"/>
                </a:lnTo>
                <a:lnTo>
                  <a:pt x="157" y="41"/>
                </a:lnTo>
                <a:lnTo>
                  <a:pt x="157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0"/>
                </a:lnTo>
                <a:lnTo>
                  <a:pt x="159" y="40"/>
                </a:lnTo>
                <a:lnTo>
                  <a:pt x="159" y="40"/>
                </a:lnTo>
                <a:lnTo>
                  <a:pt x="159" y="40"/>
                </a:lnTo>
                <a:lnTo>
                  <a:pt x="160" y="40"/>
                </a:lnTo>
                <a:lnTo>
                  <a:pt x="160" y="40"/>
                </a:lnTo>
                <a:lnTo>
                  <a:pt x="160" y="40"/>
                </a:lnTo>
                <a:lnTo>
                  <a:pt x="161" y="40"/>
                </a:lnTo>
                <a:lnTo>
                  <a:pt x="161" y="40"/>
                </a:lnTo>
                <a:lnTo>
                  <a:pt x="161" y="40"/>
                </a:lnTo>
                <a:lnTo>
                  <a:pt x="162" y="40"/>
                </a:lnTo>
                <a:lnTo>
                  <a:pt x="162" y="40"/>
                </a:lnTo>
                <a:lnTo>
                  <a:pt x="163" y="39"/>
                </a:lnTo>
                <a:lnTo>
                  <a:pt x="163" y="39"/>
                </a:lnTo>
                <a:lnTo>
                  <a:pt x="164" y="39"/>
                </a:lnTo>
                <a:lnTo>
                  <a:pt x="164" y="39"/>
                </a:lnTo>
                <a:lnTo>
                  <a:pt x="164" y="39"/>
                </a:lnTo>
                <a:lnTo>
                  <a:pt x="164" y="39"/>
                </a:lnTo>
                <a:lnTo>
                  <a:pt x="165" y="39"/>
                </a:lnTo>
                <a:lnTo>
                  <a:pt x="165" y="39"/>
                </a:lnTo>
                <a:lnTo>
                  <a:pt x="165" y="39"/>
                </a:lnTo>
                <a:lnTo>
                  <a:pt x="166" y="39"/>
                </a:lnTo>
                <a:lnTo>
                  <a:pt x="166" y="39"/>
                </a:lnTo>
                <a:lnTo>
                  <a:pt x="167" y="39"/>
                </a:lnTo>
                <a:lnTo>
                  <a:pt x="167" y="39"/>
                </a:lnTo>
                <a:lnTo>
                  <a:pt x="167" y="39"/>
                </a:lnTo>
                <a:lnTo>
                  <a:pt x="168" y="39"/>
                </a:lnTo>
                <a:lnTo>
                  <a:pt x="168" y="38"/>
                </a:lnTo>
                <a:lnTo>
                  <a:pt x="168" y="38"/>
                </a:lnTo>
                <a:lnTo>
                  <a:pt x="169" y="38"/>
                </a:lnTo>
                <a:lnTo>
                  <a:pt x="169" y="38"/>
                </a:lnTo>
                <a:lnTo>
                  <a:pt x="169" y="38"/>
                </a:lnTo>
                <a:lnTo>
                  <a:pt x="170" y="38"/>
                </a:lnTo>
                <a:lnTo>
                  <a:pt x="170" y="38"/>
                </a:lnTo>
                <a:lnTo>
                  <a:pt x="170" y="38"/>
                </a:lnTo>
                <a:lnTo>
                  <a:pt x="171" y="38"/>
                </a:lnTo>
                <a:lnTo>
                  <a:pt x="171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4" y="37"/>
                </a:lnTo>
                <a:lnTo>
                  <a:pt x="174" y="37"/>
                </a:lnTo>
                <a:lnTo>
                  <a:pt x="174" y="37"/>
                </a:lnTo>
                <a:lnTo>
                  <a:pt x="175" y="37"/>
                </a:lnTo>
                <a:lnTo>
                  <a:pt x="175" y="37"/>
                </a:lnTo>
                <a:lnTo>
                  <a:pt x="175" y="37"/>
                </a:lnTo>
                <a:lnTo>
                  <a:pt x="176" y="37"/>
                </a:lnTo>
                <a:lnTo>
                  <a:pt x="176" y="37"/>
                </a:lnTo>
                <a:lnTo>
                  <a:pt x="177" y="37"/>
                </a:lnTo>
                <a:lnTo>
                  <a:pt x="177" y="37"/>
                </a:lnTo>
                <a:lnTo>
                  <a:pt x="177" y="37"/>
                </a:lnTo>
                <a:lnTo>
                  <a:pt x="178" y="37"/>
                </a:lnTo>
                <a:lnTo>
                  <a:pt x="178" y="37"/>
                </a:lnTo>
                <a:lnTo>
                  <a:pt x="178" y="37"/>
                </a:lnTo>
                <a:lnTo>
                  <a:pt x="179" y="37"/>
                </a:lnTo>
                <a:lnTo>
                  <a:pt x="179" y="36"/>
                </a:lnTo>
                <a:lnTo>
                  <a:pt x="179" y="36"/>
                </a:lnTo>
                <a:lnTo>
                  <a:pt x="180" y="36"/>
                </a:lnTo>
                <a:lnTo>
                  <a:pt x="180" y="36"/>
                </a:lnTo>
                <a:lnTo>
                  <a:pt x="180" y="36"/>
                </a:lnTo>
                <a:lnTo>
                  <a:pt x="181" y="36"/>
                </a:lnTo>
                <a:lnTo>
                  <a:pt x="181" y="36"/>
                </a:lnTo>
                <a:lnTo>
                  <a:pt x="181" y="36"/>
                </a:lnTo>
                <a:lnTo>
                  <a:pt x="182" y="36"/>
                </a:lnTo>
                <a:lnTo>
                  <a:pt x="182" y="36"/>
                </a:lnTo>
                <a:lnTo>
                  <a:pt x="183" y="36"/>
                </a:lnTo>
                <a:lnTo>
                  <a:pt x="183" y="36"/>
                </a:lnTo>
                <a:lnTo>
                  <a:pt x="183" y="34"/>
                </a:lnTo>
                <a:lnTo>
                  <a:pt x="184" y="35"/>
                </a:lnTo>
                <a:lnTo>
                  <a:pt x="184" y="35"/>
                </a:lnTo>
                <a:lnTo>
                  <a:pt x="184" y="35"/>
                </a:lnTo>
                <a:lnTo>
                  <a:pt x="185" y="35"/>
                </a:lnTo>
                <a:lnTo>
                  <a:pt x="185" y="35"/>
                </a:lnTo>
                <a:lnTo>
                  <a:pt x="185" y="35"/>
                </a:lnTo>
                <a:lnTo>
                  <a:pt x="186" y="34"/>
                </a:lnTo>
                <a:lnTo>
                  <a:pt x="186" y="34"/>
                </a:lnTo>
                <a:lnTo>
                  <a:pt x="187" y="34"/>
                </a:lnTo>
                <a:lnTo>
                  <a:pt x="187" y="34"/>
                </a:lnTo>
                <a:lnTo>
                  <a:pt x="187" y="34"/>
                </a:lnTo>
                <a:lnTo>
                  <a:pt x="188" y="34"/>
                </a:lnTo>
                <a:lnTo>
                  <a:pt x="188" y="34"/>
                </a:lnTo>
                <a:lnTo>
                  <a:pt x="188" y="34"/>
                </a:lnTo>
                <a:lnTo>
                  <a:pt x="189" y="34"/>
                </a:lnTo>
                <a:lnTo>
                  <a:pt x="189" y="34"/>
                </a:lnTo>
                <a:lnTo>
                  <a:pt x="189" y="33"/>
                </a:lnTo>
                <a:lnTo>
                  <a:pt x="190" y="33"/>
                </a:lnTo>
                <a:lnTo>
                  <a:pt x="190" y="33"/>
                </a:lnTo>
                <a:lnTo>
                  <a:pt x="190" y="33"/>
                </a:lnTo>
                <a:lnTo>
                  <a:pt x="191" y="32"/>
                </a:lnTo>
                <a:lnTo>
                  <a:pt x="191" y="32"/>
                </a:lnTo>
                <a:lnTo>
                  <a:pt x="191" y="32"/>
                </a:lnTo>
                <a:lnTo>
                  <a:pt x="192" y="32"/>
                </a:lnTo>
                <a:lnTo>
                  <a:pt x="192" y="32"/>
                </a:lnTo>
                <a:lnTo>
                  <a:pt x="193" y="32"/>
                </a:lnTo>
                <a:lnTo>
                  <a:pt x="193" y="32"/>
                </a:lnTo>
                <a:lnTo>
                  <a:pt x="193" y="32"/>
                </a:lnTo>
                <a:lnTo>
                  <a:pt x="194" y="32"/>
                </a:lnTo>
                <a:lnTo>
                  <a:pt x="194" y="32"/>
                </a:lnTo>
                <a:lnTo>
                  <a:pt x="194" y="32"/>
                </a:lnTo>
                <a:lnTo>
                  <a:pt x="195" y="32"/>
                </a:lnTo>
                <a:lnTo>
                  <a:pt x="195" y="32"/>
                </a:lnTo>
                <a:lnTo>
                  <a:pt x="195" y="32"/>
                </a:lnTo>
                <a:lnTo>
                  <a:pt x="196" y="30"/>
                </a:lnTo>
                <a:lnTo>
                  <a:pt x="196" y="30"/>
                </a:lnTo>
                <a:lnTo>
                  <a:pt x="196" y="30"/>
                </a:lnTo>
                <a:lnTo>
                  <a:pt x="197" y="30"/>
                </a:lnTo>
                <a:lnTo>
                  <a:pt x="197" y="29"/>
                </a:lnTo>
                <a:lnTo>
                  <a:pt x="198" y="29"/>
                </a:lnTo>
                <a:lnTo>
                  <a:pt x="198" y="29"/>
                </a:lnTo>
                <a:lnTo>
                  <a:pt x="198" y="27"/>
                </a:lnTo>
                <a:lnTo>
                  <a:pt x="199" y="27"/>
                </a:lnTo>
                <a:lnTo>
                  <a:pt x="199" y="27"/>
                </a:lnTo>
                <a:lnTo>
                  <a:pt x="200" y="25"/>
                </a:lnTo>
                <a:lnTo>
                  <a:pt x="200" y="25"/>
                </a:lnTo>
                <a:lnTo>
                  <a:pt x="200" y="25"/>
                </a:lnTo>
                <a:lnTo>
                  <a:pt x="200" y="25"/>
                </a:lnTo>
                <a:lnTo>
                  <a:pt x="201" y="21"/>
                </a:lnTo>
                <a:lnTo>
                  <a:pt x="201" y="21"/>
                </a:lnTo>
                <a:lnTo>
                  <a:pt x="201" y="21"/>
                </a:lnTo>
                <a:lnTo>
                  <a:pt x="202" y="21"/>
                </a:lnTo>
                <a:lnTo>
                  <a:pt x="202" y="21"/>
                </a:lnTo>
                <a:lnTo>
                  <a:pt x="203" y="21"/>
                </a:lnTo>
                <a:lnTo>
                  <a:pt x="203" y="22"/>
                </a:lnTo>
                <a:lnTo>
                  <a:pt x="203" y="22"/>
                </a:lnTo>
                <a:lnTo>
                  <a:pt x="204" y="22"/>
                </a:lnTo>
                <a:lnTo>
                  <a:pt x="204" y="20"/>
                </a:lnTo>
                <a:lnTo>
                  <a:pt x="204" y="21"/>
                </a:lnTo>
                <a:lnTo>
                  <a:pt x="205" y="19"/>
                </a:lnTo>
                <a:lnTo>
                  <a:pt x="205" y="20"/>
                </a:lnTo>
                <a:lnTo>
                  <a:pt x="205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7" y="20"/>
                </a:lnTo>
                <a:lnTo>
                  <a:pt x="207" y="20"/>
                </a:lnTo>
                <a:lnTo>
                  <a:pt x="208" y="20"/>
                </a:lnTo>
                <a:lnTo>
                  <a:pt x="208" y="21"/>
                </a:lnTo>
                <a:lnTo>
                  <a:pt x="208" y="20"/>
                </a:lnTo>
                <a:lnTo>
                  <a:pt x="209" y="20"/>
                </a:lnTo>
                <a:lnTo>
                  <a:pt x="209" y="21"/>
                </a:lnTo>
                <a:lnTo>
                  <a:pt x="209" y="21"/>
                </a:lnTo>
                <a:lnTo>
                  <a:pt x="210" y="21"/>
                </a:lnTo>
                <a:lnTo>
                  <a:pt x="210" y="21"/>
                </a:lnTo>
                <a:lnTo>
                  <a:pt x="210" y="21"/>
                </a:lnTo>
                <a:lnTo>
                  <a:pt x="211" y="21"/>
                </a:lnTo>
                <a:lnTo>
                  <a:pt x="211" y="21"/>
                </a:lnTo>
                <a:lnTo>
                  <a:pt x="212" y="21"/>
                </a:lnTo>
                <a:lnTo>
                  <a:pt x="212" y="22"/>
                </a:lnTo>
                <a:lnTo>
                  <a:pt x="212" y="22"/>
                </a:lnTo>
                <a:lnTo>
                  <a:pt x="213" y="22"/>
                </a:lnTo>
                <a:lnTo>
                  <a:pt x="213" y="22"/>
                </a:lnTo>
                <a:lnTo>
                  <a:pt x="213" y="22"/>
                </a:lnTo>
                <a:lnTo>
                  <a:pt x="214" y="22"/>
                </a:lnTo>
                <a:lnTo>
                  <a:pt x="214" y="22"/>
                </a:lnTo>
                <a:lnTo>
                  <a:pt x="214" y="21"/>
                </a:lnTo>
                <a:lnTo>
                  <a:pt x="215" y="21"/>
                </a:lnTo>
                <a:lnTo>
                  <a:pt x="215" y="21"/>
                </a:lnTo>
                <a:lnTo>
                  <a:pt x="216" y="20"/>
                </a:lnTo>
                <a:lnTo>
                  <a:pt x="216" y="20"/>
                </a:lnTo>
                <a:lnTo>
                  <a:pt x="216" y="20"/>
                </a:lnTo>
                <a:lnTo>
                  <a:pt x="217" y="19"/>
                </a:lnTo>
                <a:lnTo>
                  <a:pt x="217" y="19"/>
                </a:lnTo>
                <a:lnTo>
                  <a:pt x="218" y="19"/>
                </a:lnTo>
                <a:lnTo>
                  <a:pt x="218" y="18"/>
                </a:lnTo>
                <a:lnTo>
                  <a:pt x="218" y="18"/>
                </a:lnTo>
                <a:lnTo>
                  <a:pt x="218" y="19"/>
                </a:lnTo>
                <a:lnTo>
                  <a:pt x="219" y="19"/>
                </a:lnTo>
                <a:lnTo>
                  <a:pt x="219" y="19"/>
                </a:lnTo>
                <a:lnTo>
                  <a:pt x="219" y="19"/>
                </a:lnTo>
                <a:lnTo>
                  <a:pt x="220" y="19"/>
                </a:lnTo>
                <a:lnTo>
                  <a:pt x="220" y="19"/>
                </a:lnTo>
                <a:lnTo>
                  <a:pt x="221" y="18"/>
                </a:lnTo>
                <a:lnTo>
                  <a:pt x="221" y="18"/>
                </a:lnTo>
                <a:lnTo>
                  <a:pt x="221" y="18"/>
                </a:lnTo>
                <a:lnTo>
                  <a:pt x="222" y="19"/>
                </a:lnTo>
                <a:lnTo>
                  <a:pt x="222" y="19"/>
                </a:lnTo>
                <a:lnTo>
                  <a:pt x="222" y="18"/>
                </a:lnTo>
                <a:lnTo>
                  <a:pt x="223" y="18"/>
                </a:lnTo>
                <a:lnTo>
                  <a:pt x="223" y="18"/>
                </a:lnTo>
                <a:lnTo>
                  <a:pt x="223" y="18"/>
                </a:lnTo>
                <a:lnTo>
                  <a:pt x="224" y="18"/>
                </a:lnTo>
                <a:lnTo>
                  <a:pt x="224" y="18"/>
                </a:lnTo>
                <a:lnTo>
                  <a:pt x="224" y="18"/>
                </a:lnTo>
                <a:lnTo>
                  <a:pt x="225" y="18"/>
                </a:lnTo>
                <a:lnTo>
                  <a:pt x="225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18"/>
                </a:lnTo>
                <a:lnTo>
                  <a:pt x="227" y="18"/>
                </a:lnTo>
                <a:lnTo>
                  <a:pt x="227" y="18"/>
                </a:lnTo>
                <a:lnTo>
                  <a:pt x="227" y="18"/>
                </a:lnTo>
                <a:lnTo>
                  <a:pt x="228" y="18"/>
                </a:lnTo>
                <a:lnTo>
                  <a:pt x="228" y="18"/>
                </a:lnTo>
                <a:lnTo>
                  <a:pt x="228" y="18"/>
                </a:lnTo>
                <a:lnTo>
                  <a:pt x="229" y="18"/>
                </a:lnTo>
                <a:lnTo>
                  <a:pt x="229" y="18"/>
                </a:lnTo>
                <a:lnTo>
                  <a:pt x="229" y="18"/>
                </a:lnTo>
                <a:lnTo>
                  <a:pt x="230" y="18"/>
                </a:lnTo>
                <a:lnTo>
                  <a:pt x="230" y="18"/>
                </a:lnTo>
                <a:lnTo>
                  <a:pt x="231" y="17"/>
                </a:lnTo>
                <a:lnTo>
                  <a:pt x="231" y="17"/>
                </a:lnTo>
                <a:lnTo>
                  <a:pt x="231" y="17"/>
                </a:lnTo>
                <a:lnTo>
                  <a:pt x="232" y="17"/>
                </a:lnTo>
                <a:lnTo>
                  <a:pt x="232" y="17"/>
                </a:lnTo>
                <a:lnTo>
                  <a:pt x="233" y="17"/>
                </a:lnTo>
                <a:lnTo>
                  <a:pt x="233" y="17"/>
                </a:lnTo>
                <a:lnTo>
                  <a:pt x="233" y="17"/>
                </a:lnTo>
                <a:lnTo>
                  <a:pt x="233" y="17"/>
                </a:lnTo>
                <a:lnTo>
                  <a:pt x="234" y="17"/>
                </a:lnTo>
                <a:lnTo>
                  <a:pt x="234" y="17"/>
                </a:lnTo>
                <a:lnTo>
                  <a:pt x="235" y="17"/>
                </a:lnTo>
                <a:lnTo>
                  <a:pt x="235" y="17"/>
                </a:lnTo>
                <a:lnTo>
                  <a:pt x="235" y="19"/>
                </a:lnTo>
                <a:lnTo>
                  <a:pt x="236" y="19"/>
                </a:lnTo>
                <a:lnTo>
                  <a:pt x="236" y="19"/>
                </a:lnTo>
                <a:lnTo>
                  <a:pt x="236" y="19"/>
                </a:lnTo>
                <a:lnTo>
                  <a:pt x="237" y="19"/>
                </a:lnTo>
                <a:lnTo>
                  <a:pt x="237" y="20"/>
                </a:lnTo>
                <a:lnTo>
                  <a:pt x="237" y="20"/>
                </a:lnTo>
                <a:lnTo>
                  <a:pt x="238" y="21"/>
                </a:lnTo>
                <a:lnTo>
                  <a:pt x="238" y="20"/>
                </a:lnTo>
                <a:lnTo>
                  <a:pt x="239" y="20"/>
                </a:lnTo>
                <a:lnTo>
                  <a:pt x="239" y="20"/>
                </a:lnTo>
                <a:lnTo>
                  <a:pt x="239" y="20"/>
                </a:lnTo>
                <a:lnTo>
                  <a:pt x="240" y="20"/>
                </a:lnTo>
                <a:lnTo>
                  <a:pt x="240" y="20"/>
                </a:lnTo>
                <a:lnTo>
                  <a:pt x="240" y="20"/>
                </a:lnTo>
                <a:lnTo>
                  <a:pt x="241" y="20"/>
                </a:lnTo>
                <a:lnTo>
                  <a:pt x="241" y="20"/>
                </a:lnTo>
                <a:lnTo>
                  <a:pt x="241" y="20"/>
                </a:lnTo>
                <a:lnTo>
                  <a:pt x="242" y="20"/>
                </a:lnTo>
                <a:lnTo>
                  <a:pt x="242" y="21"/>
                </a:lnTo>
                <a:lnTo>
                  <a:pt x="242" y="22"/>
                </a:lnTo>
                <a:lnTo>
                  <a:pt x="243" y="21"/>
                </a:lnTo>
                <a:lnTo>
                  <a:pt x="243" y="21"/>
                </a:lnTo>
                <a:lnTo>
                  <a:pt x="244" y="22"/>
                </a:lnTo>
                <a:lnTo>
                  <a:pt x="244" y="21"/>
                </a:lnTo>
                <a:lnTo>
                  <a:pt x="245" y="22"/>
                </a:lnTo>
                <a:lnTo>
                  <a:pt x="245" y="21"/>
                </a:lnTo>
                <a:lnTo>
                  <a:pt x="245" y="22"/>
                </a:lnTo>
                <a:lnTo>
                  <a:pt x="245" y="22"/>
                </a:lnTo>
                <a:lnTo>
                  <a:pt x="246" y="22"/>
                </a:lnTo>
                <a:lnTo>
                  <a:pt x="246" y="22"/>
                </a:lnTo>
                <a:lnTo>
                  <a:pt x="246" y="22"/>
                </a:lnTo>
                <a:lnTo>
                  <a:pt x="247" y="20"/>
                </a:lnTo>
                <a:lnTo>
                  <a:pt x="247" y="21"/>
                </a:lnTo>
                <a:lnTo>
                  <a:pt x="247" y="21"/>
                </a:lnTo>
                <a:lnTo>
                  <a:pt x="248" y="19"/>
                </a:lnTo>
                <a:lnTo>
                  <a:pt x="248" y="18"/>
                </a:lnTo>
                <a:lnTo>
                  <a:pt x="248" y="18"/>
                </a:lnTo>
                <a:lnTo>
                  <a:pt x="249" y="20"/>
                </a:lnTo>
                <a:lnTo>
                  <a:pt x="250" y="20"/>
                </a:lnTo>
                <a:lnTo>
                  <a:pt x="250" y="20"/>
                </a:lnTo>
                <a:lnTo>
                  <a:pt x="250" y="21"/>
                </a:lnTo>
                <a:lnTo>
                  <a:pt x="250" y="21"/>
                </a:lnTo>
                <a:lnTo>
                  <a:pt x="251" y="21"/>
                </a:lnTo>
                <a:lnTo>
                  <a:pt x="251" y="21"/>
                </a:lnTo>
                <a:lnTo>
                  <a:pt x="251" y="20"/>
                </a:lnTo>
                <a:lnTo>
                  <a:pt x="252" y="21"/>
                </a:lnTo>
                <a:lnTo>
                  <a:pt x="252" y="21"/>
                </a:lnTo>
                <a:lnTo>
                  <a:pt x="252" y="19"/>
                </a:lnTo>
                <a:lnTo>
                  <a:pt x="253" y="18"/>
                </a:lnTo>
                <a:lnTo>
                  <a:pt x="253" y="17"/>
                </a:lnTo>
                <a:lnTo>
                  <a:pt x="254" y="16"/>
                </a:lnTo>
                <a:lnTo>
                  <a:pt x="254" y="17"/>
                </a:lnTo>
                <a:lnTo>
                  <a:pt x="254" y="17"/>
                </a:lnTo>
                <a:lnTo>
                  <a:pt x="255" y="16"/>
                </a:lnTo>
                <a:lnTo>
                  <a:pt x="255" y="15"/>
                </a:lnTo>
                <a:lnTo>
                  <a:pt x="256" y="15"/>
                </a:lnTo>
                <a:lnTo>
                  <a:pt x="256" y="15"/>
                </a:lnTo>
                <a:lnTo>
                  <a:pt x="256" y="15"/>
                </a:lnTo>
                <a:lnTo>
                  <a:pt x="256" y="15"/>
                </a:lnTo>
                <a:lnTo>
                  <a:pt x="257" y="15"/>
                </a:lnTo>
                <a:lnTo>
                  <a:pt x="257" y="16"/>
                </a:lnTo>
                <a:lnTo>
                  <a:pt x="257" y="16"/>
                </a:lnTo>
                <a:lnTo>
                  <a:pt x="258" y="16"/>
                </a:lnTo>
                <a:lnTo>
                  <a:pt x="258" y="16"/>
                </a:lnTo>
                <a:lnTo>
                  <a:pt x="258" y="16"/>
                </a:lnTo>
                <a:lnTo>
                  <a:pt x="259" y="16"/>
                </a:lnTo>
                <a:lnTo>
                  <a:pt x="259" y="15"/>
                </a:lnTo>
                <a:lnTo>
                  <a:pt x="260" y="15"/>
                </a:lnTo>
                <a:lnTo>
                  <a:pt x="260" y="15"/>
                </a:lnTo>
                <a:lnTo>
                  <a:pt x="260" y="15"/>
                </a:lnTo>
                <a:lnTo>
                  <a:pt x="261" y="13"/>
                </a:lnTo>
                <a:lnTo>
                  <a:pt x="261" y="13"/>
                </a:lnTo>
                <a:lnTo>
                  <a:pt x="262" y="13"/>
                </a:lnTo>
                <a:lnTo>
                  <a:pt x="262" y="14"/>
                </a:lnTo>
                <a:lnTo>
                  <a:pt x="262" y="12"/>
                </a:lnTo>
                <a:lnTo>
                  <a:pt x="262" y="12"/>
                </a:lnTo>
                <a:lnTo>
                  <a:pt x="263" y="12"/>
                </a:lnTo>
                <a:lnTo>
                  <a:pt x="263" y="12"/>
                </a:lnTo>
                <a:lnTo>
                  <a:pt x="264" y="12"/>
                </a:lnTo>
                <a:lnTo>
                  <a:pt x="264" y="12"/>
                </a:lnTo>
                <a:lnTo>
                  <a:pt x="264" y="12"/>
                </a:lnTo>
                <a:lnTo>
                  <a:pt x="265" y="11"/>
                </a:lnTo>
                <a:lnTo>
                  <a:pt x="265" y="12"/>
                </a:lnTo>
                <a:lnTo>
                  <a:pt x="265" y="12"/>
                </a:lnTo>
                <a:lnTo>
                  <a:pt x="266" y="12"/>
                </a:lnTo>
                <a:lnTo>
                  <a:pt x="266" y="12"/>
                </a:lnTo>
                <a:lnTo>
                  <a:pt x="266" y="12"/>
                </a:lnTo>
                <a:lnTo>
                  <a:pt x="267" y="12"/>
                </a:lnTo>
                <a:lnTo>
                  <a:pt x="267" y="11"/>
                </a:lnTo>
                <a:lnTo>
                  <a:pt x="268" y="11"/>
                </a:lnTo>
                <a:lnTo>
                  <a:pt x="268" y="11"/>
                </a:lnTo>
                <a:lnTo>
                  <a:pt x="268" y="11"/>
                </a:lnTo>
                <a:lnTo>
                  <a:pt x="269" y="11"/>
                </a:lnTo>
                <a:lnTo>
                  <a:pt x="269" y="10"/>
                </a:lnTo>
                <a:lnTo>
                  <a:pt x="269" y="11"/>
                </a:lnTo>
                <a:lnTo>
                  <a:pt x="270" y="10"/>
                </a:lnTo>
                <a:lnTo>
                  <a:pt x="270" y="10"/>
                </a:lnTo>
                <a:lnTo>
                  <a:pt x="270" y="9"/>
                </a:lnTo>
                <a:lnTo>
                  <a:pt x="271" y="9"/>
                </a:lnTo>
                <a:lnTo>
                  <a:pt x="271" y="9"/>
                </a:lnTo>
                <a:lnTo>
                  <a:pt x="272" y="9"/>
                </a:lnTo>
                <a:lnTo>
                  <a:pt x="272" y="9"/>
                </a:lnTo>
                <a:lnTo>
                  <a:pt x="272" y="8"/>
                </a:lnTo>
                <a:lnTo>
                  <a:pt x="273" y="8"/>
                </a:lnTo>
                <a:lnTo>
                  <a:pt x="273" y="8"/>
                </a:lnTo>
                <a:lnTo>
                  <a:pt x="273" y="8"/>
                </a:lnTo>
                <a:lnTo>
                  <a:pt x="274" y="8"/>
                </a:lnTo>
                <a:lnTo>
                  <a:pt x="274" y="8"/>
                </a:lnTo>
                <a:lnTo>
                  <a:pt x="274" y="8"/>
                </a:lnTo>
                <a:lnTo>
                  <a:pt x="275" y="8"/>
                </a:lnTo>
                <a:lnTo>
                  <a:pt x="275" y="7"/>
                </a:lnTo>
                <a:lnTo>
                  <a:pt x="275" y="7"/>
                </a:lnTo>
                <a:lnTo>
                  <a:pt x="276" y="7"/>
                </a:lnTo>
                <a:lnTo>
                  <a:pt x="276" y="5"/>
                </a:lnTo>
                <a:lnTo>
                  <a:pt x="276" y="6"/>
                </a:lnTo>
                <a:lnTo>
                  <a:pt x="277" y="6"/>
                </a:lnTo>
                <a:lnTo>
                  <a:pt x="277" y="5"/>
                </a:lnTo>
                <a:lnTo>
                  <a:pt x="277" y="5"/>
                </a:lnTo>
                <a:lnTo>
                  <a:pt x="278" y="4"/>
                </a:lnTo>
                <a:lnTo>
                  <a:pt x="278" y="4"/>
                </a:lnTo>
                <a:lnTo>
                  <a:pt x="279" y="2"/>
                </a:lnTo>
                <a:lnTo>
                  <a:pt x="279" y="2"/>
                </a:lnTo>
                <a:lnTo>
                  <a:pt x="279" y="2"/>
                </a:lnTo>
                <a:lnTo>
                  <a:pt x="280" y="2"/>
                </a:lnTo>
                <a:lnTo>
                  <a:pt x="280" y="2"/>
                </a:lnTo>
                <a:lnTo>
                  <a:pt x="280" y="2"/>
                </a:lnTo>
                <a:lnTo>
                  <a:pt x="281" y="2"/>
                </a:lnTo>
                <a:lnTo>
                  <a:pt x="281" y="2"/>
                </a:lnTo>
                <a:lnTo>
                  <a:pt x="281" y="1"/>
                </a:lnTo>
                <a:lnTo>
                  <a:pt x="282" y="1"/>
                </a:lnTo>
                <a:lnTo>
                  <a:pt x="282" y="1"/>
                </a:lnTo>
                <a:lnTo>
                  <a:pt x="283" y="1"/>
                </a:lnTo>
                <a:lnTo>
                  <a:pt x="283" y="1"/>
                </a:lnTo>
                <a:lnTo>
                  <a:pt x="283" y="1"/>
                </a:lnTo>
                <a:lnTo>
                  <a:pt x="284" y="2"/>
                </a:lnTo>
                <a:lnTo>
                  <a:pt x="284" y="2"/>
                </a:lnTo>
                <a:lnTo>
                  <a:pt x="284" y="1"/>
                </a:lnTo>
                <a:lnTo>
                  <a:pt x="285" y="0"/>
                </a:lnTo>
              </a:path>
            </a:pathLst>
          </a:custGeom>
          <a:noFill/>
          <a:ln w="28575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6" name="Rectangle 330"/>
          <p:cNvSpPr>
            <a:spLocks noChangeArrowheads="1"/>
          </p:cNvSpPr>
          <p:nvPr/>
        </p:nvSpPr>
        <p:spPr bwMode="auto">
          <a:xfrm>
            <a:off x="1676400" y="3976688"/>
            <a:ext cx="9525" cy="285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7" name="Rectangle 331"/>
          <p:cNvSpPr>
            <a:spLocks noChangeArrowheads="1"/>
          </p:cNvSpPr>
          <p:nvPr/>
        </p:nvSpPr>
        <p:spPr bwMode="auto">
          <a:xfrm>
            <a:off x="168592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8" name="Rectangle 332"/>
          <p:cNvSpPr>
            <a:spLocks noChangeArrowheads="1"/>
          </p:cNvSpPr>
          <p:nvPr/>
        </p:nvSpPr>
        <p:spPr bwMode="auto">
          <a:xfrm>
            <a:off x="169545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89" name="Rectangle 333"/>
          <p:cNvSpPr>
            <a:spLocks noChangeArrowheads="1"/>
          </p:cNvSpPr>
          <p:nvPr/>
        </p:nvSpPr>
        <p:spPr bwMode="auto">
          <a:xfrm>
            <a:off x="170497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0" name="Rectangle 334"/>
          <p:cNvSpPr>
            <a:spLocks noChangeArrowheads="1"/>
          </p:cNvSpPr>
          <p:nvPr/>
        </p:nvSpPr>
        <p:spPr bwMode="auto">
          <a:xfrm>
            <a:off x="171450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1" name="Rectangle 335"/>
          <p:cNvSpPr>
            <a:spLocks noChangeArrowheads="1"/>
          </p:cNvSpPr>
          <p:nvPr/>
        </p:nvSpPr>
        <p:spPr bwMode="auto">
          <a:xfrm>
            <a:off x="1762125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2" name="Rectangle 336"/>
          <p:cNvSpPr>
            <a:spLocks noChangeArrowheads="1"/>
          </p:cNvSpPr>
          <p:nvPr/>
        </p:nvSpPr>
        <p:spPr bwMode="auto">
          <a:xfrm>
            <a:off x="1771650" y="39671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3" name="Freeform 337"/>
          <p:cNvSpPr>
            <a:spLocks/>
          </p:cNvSpPr>
          <p:nvPr/>
        </p:nvSpPr>
        <p:spPr bwMode="auto">
          <a:xfrm>
            <a:off x="1771650" y="395763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4" name="Rectangle 338"/>
          <p:cNvSpPr>
            <a:spLocks noChangeArrowheads="1"/>
          </p:cNvSpPr>
          <p:nvPr/>
        </p:nvSpPr>
        <p:spPr bwMode="auto">
          <a:xfrm>
            <a:off x="1790700" y="39576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5" name="Freeform 339"/>
          <p:cNvSpPr>
            <a:spLocks/>
          </p:cNvSpPr>
          <p:nvPr/>
        </p:nvSpPr>
        <p:spPr bwMode="auto">
          <a:xfrm>
            <a:off x="1790700" y="3948113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6" name="Rectangle 340"/>
          <p:cNvSpPr>
            <a:spLocks noChangeArrowheads="1"/>
          </p:cNvSpPr>
          <p:nvPr/>
        </p:nvSpPr>
        <p:spPr bwMode="auto">
          <a:xfrm>
            <a:off x="18097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7" name="Rectangle 341"/>
          <p:cNvSpPr>
            <a:spLocks noChangeArrowheads="1"/>
          </p:cNvSpPr>
          <p:nvPr/>
        </p:nvSpPr>
        <p:spPr bwMode="auto">
          <a:xfrm>
            <a:off x="18192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8" name="Rectangle 342"/>
          <p:cNvSpPr>
            <a:spLocks noChangeArrowheads="1"/>
          </p:cNvSpPr>
          <p:nvPr/>
        </p:nvSpPr>
        <p:spPr bwMode="auto">
          <a:xfrm>
            <a:off x="18669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799" name="Rectangle 343"/>
          <p:cNvSpPr>
            <a:spLocks noChangeArrowheads="1"/>
          </p:cNvSpPr>
          <p:nvPr/>
        </p:nvSpPr>
        <p:spPr bwMode="auto">
          <a:xfrm>
            <a:off x="18764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0" name="Rectangle 344"/>
          <p:cNvSpPr>
            <a:spLocks noChangeArrowheads="1"/>
          </p:cNvSpPr>
          <p:nvPr/>
        </p:nvSpPr>
        <p:spPr bwMode="auto">
          <a:xfrm>
            <a:off x="1885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1" name="Rectangle 345"/>
          <p:cNvSpPr>
            <a:spLocks noChangeArrowheads="1"/>
          </p:cNvSpPr>
          <p:nvPr/>
        </p:nvSpPr>
        <p:spPr bwMode="auto">
          <a:xfrm>
            <a:off x="18954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2" name="Rectangle 346"/>
          <p:cNvSpPr>
            <a:spLocks noChangeArrowheads="1"/>
          </p:cNvSpPr>
          <p:nvPr/>
        </p:nvSpPr>
        <p:spPr bwMode="auto">
          <a:xfrm>
            <a:off x="19050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3" name="Rectangle 347"/>
          <p:cNvSpPr>
            <a:spLocks noChangeArrowheads="1"/>
          </p:cNvSpPr>
          <p:nvPr/>
        </p:nvSpPr>
        <p:spPr bwMode="auto">
          <a:xfrm>
            <a:off x="19145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4" name="Rectangle 348"/>
          <p:cNvSpPr>
            <a:spLocks noChangeArrowheads="1"/>
          </p:cNvSpPr>
          <p:nvPr/>
        </p:nvSpPr>
        <p:spPr bwMode="auto">
          <a:xfrm>
            <a:off x="19240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5" name="Rectangle 349"/>
          <p:cNvSpPr>
            <a:spLocks noChangeArrowheads="1"/>
          </p:cNvSpPr>
          <p:nvPr/>
        </p:nvSpPr>
        <p:spPr bwMode="auto">
          <a:xfrm>
            <a:off x="19716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6" name="Rectangle 350"/>
          <p:cNvSpPr>
            <a:spLocks noChangeArrowheads="1"/>
          </p:cNvSpPr>
          <p:nvPr/>
        </p:nvSpPr>
        <p:spPr bwMode="auto">
          <a:xfrm>
            <a:off x="19812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7" name="Rectangle 351"/>
          <p:cNvSpPr>
            <a:spLocks noChangeArrowheads="1"/>
          </p:cNvSpPr>
          <p:nvPr/>
        </p:nvSpPr>
        <p:spPr bwMode="auto">
          <a:xfrm>
            <a:off x="19907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8" name="Rectangle 352"/>
          <p:cNvSpPr>
            <a:spLocks noChangeArrowheads="1"/>
          </p:cNvSpPr>
          <p:nvPr/>
        </p:nvSpPr>
        <p:spPr bwMode="auto">
          <a:xfrm>
            <a:off x="20002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09" name="Rectangle 353"/>
          <p:cNvSpPr>
            <a:spLocks noChangeArrowheads="1"/>
          </p:cNvSpPr>
          <p:nvPr/>
        </p:nvSpPr>
        <p:spPr bwMode="auto">
          <a:xfrm>
            <a:off x="20097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0" name="Rectangle 354"/>
          <p:cNvSpPr>
            <a:spLocks noChangeArrowheads="1"/>
          </p:cNvSpPr>
          <p:nvPr/>
        </p:nvSpPr>
        <p:spPr bwMode="auto">
          <a:xfrm>
            <a:off x="20193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1" name="Rectangle 355"/>
          <p:cNvSpPr>
            <a:spLocks noChangeArrowheads="1"/>
          </p:cNvSpPr>
          <p:nvPr/>
        </p:nvSpPr>
        <p:spPr bwMode="auto">
          <a:xfrm>
            <a:off x="20288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2" name="Rectangle 356"/>
          <p:cNvSpPr>
            <a:spLocks noChangeArrowheads="1"/>
          </p:cNvSpPr>
          <p:nvPr/>
        </p:nvSpPr>
        <p:spPr bwMode="auto">
          <a:xfrm>
            <a:off x="20764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3" name="Rectangle 357"/>
          <p:cNvSpPr>
            <a:spLocks noChangeArrowheads="1"/>
          </p:cNvSpPr>
          <p:nvPr/>
        </p:nvSpPr>
        <p:spPr bwMode="auto">
          <a:xfrm>
            <a:off x="20859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4" name="Rectangle 358"/>
          <p:cNvSpPr>
            <a:spLocks noChangeArrowheads="1"/>
          </p:cNvSpPr>
          <p:nvPr/>
        </p:nvSpPr>
        <p:spPr bwMode="auto">
          <a:xfrm>
            <a:off x="20955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5" name="Rectangle 359"/>
          <p:cNvSpPr>
            <a:spLocks noChangeArrowheads="1"/>
          </p:cNvSpPr>
          <p:nvPr/>
        </p:nvSpPr>
        <p:spPr bwMode="auto">
          <a:xfrm>
            <a:off x="21050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6" name="Rectangle 360"/>
          <p:cNvSpPr>
            <a:spLocks noChangeArrowheads="1"/>
          </p:cNvSpPr>
          <p:nvPr/>
        </p:nvSpPr>
        <p:spPr bwMode="auto">
          <a:xfrm>
            <a:off x="21145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7" name="Rectangle 361"/>
          <p:cNvSpPr>
            <a:spLocks noChangeArrowheads="1"/>
          </p:cNvSpPr>
          <p:nvPr/>
        </p:nvSpPr>
        <p:spPr bwMode="auto">
          <a:xfrm>
            <a:off x="21240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8" name="Rectangle 362"/>
          <p:cNvSpPr>
            <a:spLocks noChangeArrowheads="1"/>
          </p:cNvSpPr>
          <p:nvPr/>
        </p:nvSpPr>
        <p:spPr bwMode="auto">
          <a:xfrm>
            <a:off x="21336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19" name="Rectangle 363"/>
          <p:cNvSpPr>
            <a:spLocks noChangeArrowheads="1"/>
          </p:cNvSpPr>
          <p:nvPr/>
        </p:nvSpPr>
        <p:spPr bwMode="auto">
          <a:xfrm>
            <a:off x="21812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0" name="Rectangle 364"/>
          <p:cNvSpPr>
            <a:spLocks noChangeArrowheads="1"/>
          </p:cNvSpPr>
          <p:nvPr/>
        </p:nvSpPr>
        <p:spPr bwMode="auto">
          <a:xfrm>
            <a:off x="21907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1" name="Rectangle 365"/>
          <p:cNvSpPr>
            <a:spLocks noChangeArrowheads="1"/>
          </p:cNvSpPr>
          <p:nvPr/>
        </p:nvSpPr>
        <p:spPr bwMode="auto">
          <a:xfrm>
            <a:off x="220027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2" name="Rectangle 366"/>
          <p:cNvSpPr>
            <a:spLocks noChangeArrowheads="1"/>
          </p:cNvSpPr>
          <p:nvPr/>
        </p:nvSpPr>
        <p:spPr bwMode="auto">
          <a:xfrm>
            <a:off x="220980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3" name="Rectangle 367"/>
          <p:cNvSpPr>
            <a:spLocks noChangeArrowheads="1"/>
          </p:cNvSpPr>
          <p:nvPr/>
        </p:nvSpPr>
        <p:spPr bwMode="auto">
          <a:xfrm>
            <a:off x="2219325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4" name="Rectangle 368"/>
          <p:cNvSpPr>
            <a:spLocks noChangeArrowheads="1"/>
          </p:cNvSpPr>
          <p:nvPr/>
        </p:nvSpPr>
        <p:spPr bwMode="auto">
          <a:xfrm>
            <a:off x="22288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5" name="Freeform 369"/>
          <p:cNvSpPr>
            <a:spLocks/>
          </p:cNvSpPr>
          <p:nvPr/>
        </p:nvSpPr>
        <p:spPr bwMode="auto">
          <a:xfrm>
            <a:off x="2228850" y="39385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6" name="Rectangle 370"/>
          <p:cNvSpPr>
            <a:spLocks noChangeArrowheads="1"/>
          </p:cNvSpPr>
          <p:nvPr/>
        </p:nvSpPr>
        <p:spPr bwMode="auto">
          <a:xfrm>
            <a:off x="2266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7" name="Rectangle 371"/>
          <p:cNvSpPr>
            <a:spLocks noChangeArrowheads="1"/>
          </p:cNvSpPr>
          <p:nvPr/>
        </p:nvSpPr>
        <p:spPr bwMode="auto">
          <a:xfrm>
            <a:off x="22669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8" name="Rectangle 372"/>
          <p:cNvSpPr>
            <a:spLocks noChangeArrowheads="1"/>
          </p:cNvSpPr>
          <p:nvPr/>
        </p:nvSpPr>
        <p:spPr bwMode="auto">
          <a:xfrm>
            <a:off x="22764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29" name="Rectangle 373"/>
          <p:cNvSpPr>
            <a:spLocks noChangeArrowheads="1"/>
          </p:cNvSpPr>
          <p:nvPr/>
        </p:nvSpPr>
        <p:spPr bwMode="auto">
          <a:xfrm>
            <a:off x="228600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0" name="Rectangle 374"/>
          <p:cNvSpPr>
            <a:spLocks noChangeArrowheads="1"/>
          </p:cNvSpPr>
          <p:nvPr/>
        </p:nvSpPr>
        <p:spPr bwMode="auto">
          <a:xfrm>
            <a:off x="229552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1" name="Freeform 375"/>
          <p:cNvSpPr>
            <a:spLocks/>
          </p:cNvSpPr>
          <p:nvPr/>
        </p:nvSpPr>
        <p:spPr bwMode="auto">
          <a:xfrm>
            <a:off x="2305050" y="39385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2" name="Rectangle 376"/>
          <p:cNvSpPr>
            <a:spLocks noChangeArrowheads="1"/>
          </p:cNvSpPr>
          <p:nvPr/>
        </p:nvSpPr>
        <p:spPr bwMode="auto">
          <a:xfrm>
            <a:off x="2305050" y="39481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3" name="Rectangle 377"/>
          <p:cNvSpPr>
            <a:spLocks noChangeArrowheads="1"/>
          </p:cNvSpPr>
          <p:nvPr/>
        </p:nvSpPr>
        <p:spPr bwMode="auto">
          <a:xfrm>
            <a:off x="23526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4" name="Rectangle 378"/>
          <p:cNvSpPr>
            <a:spLocks noChangeArrowheads="1"/>
          </p:cNvSpPr>
          <p:nvPr/>
        </p:nvSpPr>
        <p:spPr bwMode="auto">
          <a:xfrm>
            <a:off x="236220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5" name="Rectangle 379"/>
          <p:cNvSpPr>
            <a:spLocks noChangeArrowheads="1"/>
          </p:cNvSpPr>
          <p:nvPr/>
        </p:nvSpPr>
        <p:spPr bwMode="auto">
          <a:xfrm>
            <a:off x="237172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6" name="Rectangle 380"/>
          <p:cNvSpPr>
            <a:spLocks noChangeArrowheads="1"/>
          </p:cNvSpPr>
          <p:nvPr/>
        </p:nvSpPr>
        <p:spPr bwMode="auto">
          <a:xfrm>
            <a:off x="2381250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7" name="Rectangle 381"/>
          <p:cNvSpPr>
            <a:spLocks noChangeArrowheads="1"/>
          </p:cNvSpPr>
          <p:nvPr/>
        </p:nvSpPr>
        <p:spPr bwMode="auto">
          <a:xfrm>
            <a:off x="23907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8" name="Rectangle 382"/>
          <p:cNvSpPr>
            <a:spLocks noChangeArrowheads="1"/>
          </p:cNvSpPr>
          <p:nvPr/>
        </p:nvSpPr>
        <p:spPr bwMode="auto">
          <a:xfrm>
            <a:off x="2390775" y="39385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39" name="Rectangle 383"/>
          <p:cNvSpPr>
            <a:spLocks noChangeArrowheads="1"/>
          </p:cNvSpPr>
          <p:nvPr/>
        </p:nvSpPr>
        <p:spPr bwMode="auto">
          <a:xfrm>
            <a:off x="2400300" y="39290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0" name="Rectangle 384"/>
          <p:cNvSpPr>
            <a:spLocks noChangeArrowheads="1"/>
          </p:cNvSpPr>
          <p:nvPr/>
        </p:nvSpPr>
        <p:spPr bwMode="auto">
          <a:xfrm>
            <a:off x="243840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1" name="Freeform 385"/>
          <p:cNvSpPr>
            <a:spLocks/>
          </p:cNvSpPr>
          <p:nvPr/>
        </p:nvSpPr>
        <p:spPr bwMode="auto">
          <a:xfrm>
            <a:off x="2447925" y="391953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2" name="Freeform 386"/>
          <p:cNvSpPr>
            <a:spLocks/>
          </p:cNvSpPr>
          <p:nvPr/>
        </p:nvSpPr>
        <p:spPr bwMode="auto">
          <a:xfrm>
            <a:off x="2447925" y="391953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3" name="Rectangle 387"/>
          <p:cNvSpPr>
            <a:spLocks noChangeArrowheads="1"/>
          </p:cNvSpPr>
          <p:nvPr/>
        </p:nvSpPr>
        <p:spPr bwMode="auto">
          <a:xfrm>
            <a:off x="2466975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4" name="Rectangle 388"/>
          <p:cNvSpPr>
            <a:spLocks noChangeArrowheads="1"/>
          </p:cNvSpPr>
          <p:nvPr/>
        </p:nvSpPr>
        <p:spPr bwMode="auto">
          <a:xfrm>
            <a:off x="247650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5" name="Rectangle 389"/>
          <p:cNvSpPr>
            <a:spLocks noChangeArrowheads="1"/>
          </p:cNvSpPr>
          <p:nvPr/>
        </p:nvSpPr>
        <p:spPr bwMode="auto">
          <a:xfrm>
            <a:off x="2486025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6" name="Rectangle 390"/>
          <p:cNvSpPr>
            <a:spLocks noChangeArrowheads="1"/>
          </p:cNvSpPr>
          <p:nvPr/>
        </p:nvSpPr>
        <p:spPr bwMode="auto">
          <a:xfrm>
            <a:off x="2495550" y="39195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7" name="Rectangle 391"/>
          <p:cNvSpPr>
            <a:spLocks noChangeArrowheads="1"/>
          </p:cNvSpPr>
          <p:nvPr/>
        </p:nvSpPr>
        <p:spPr bwMode="auto">
          <a:xfrm>
            <a:off x="253365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8" name="Rectangle 392"/>
          <p:cNvSpPr>
            <a:spLocks noChangeArrowheads="1"/>
          </p:cNvSpPr>
          <p:nvPr/>
        </p:nvSpPr>
        <p:spPr bwMode="auto">
          <a:xfrm>
            <a:off x="254317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49" name="Rectangle 393"/>
          <p:cNvSpPr>
            <a:spLocks noChangeArrowheads="1"/>
          </p:cNvSpPr>
          <p:nvPr/>
        </p:nvSpPr>
        <p:spPr bwMode="auto">
          <a:xfrm>
            <a:off x="255270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0" name="Rectangle 394"/>
          <p:cNvSpPr>
            <a:spLocks noChangeArrowheads="1"/>
          </p:cNvSpPr>
          <p:nvPr/>
        </p:nvSpPr>
        <p:spPr bwMode="auto">
          <a:xfrm>
            <a:off x="256222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1" name="Rectangle 395"/>
          <p:cNvSpPr>
            <a:spLocks noChangeArrowheads="1"/>
          </p:cNvSpPr>
          <p:nvPr/>
        </p:nvSpPr>
        <p:spPr bwMode="auto">
          <a:xfrm>
            <a:off x="257175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2" name="Rectangle 396"/>
          <p:cNvSpPr>
            <a:spLocks noChangeArrowheads="1"/>
          </p:cNvSpPr>
          <p:nvPr/>
        </p:nvSpPr>
        <p:spPr bwMode="auto">
          <a:xfrm>
            <a:off x="2581275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3" name="Rectangle 397"/>
          <p:cNvSpPr>
            <a:spLocks noChangeArrowheads="1"/>
          </p:cNvSpPr>
          <p:nvPr/>
        </p:nvSpPr>
        <p:spPr bwMode="auto">
          <a:xfrm>
            <a:off x="2590800" y="39100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4" name="Freeform 398"/>
          <p:cNvSpPr>
            <a:spLocks/>
          </p:cNvSpPr>
          <p:nvPr/>
        </p:nvSpPr>
        <p:spPr bwMode="auto">
          <a:xfrm>
            <a:off x="2628900" y="39004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5" name="Rectangle 399"/>
          <p:cNvSpPr>
            <a:spLocks noChangeArrowheads="1"/>
          </p:cNvSpPr>
          <p:nvPr/>
        </p:nvSpPr>
        <p:spPr bwMode="auto">
          <a:xfrm>
            <a:off x="2647950" y="39004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6" name="Rectangle 400"/>
          <p:cNvSpPr>
            <a:spLocks noChangeArrowheads="1"/>
          </p:cNvSpPr>
          <p:nvPr/>
        </p:nvSpPr>
        <p:spPr bwMode="auto">
          <a:xfrm>
            <a:off x="2647950" y="39004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7" name="Rectangle 401"/>
          <p:cNvSpPr>
            <a:spLocks noChangeArrowheads="1"/>
          </p:cNvSpPr>
          <p:nvPr/>
        </p:nvSpPr>
        <p:spPr bwMode="auto">
          <a:xfrm>
            <a:off x="2657475" y="38909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8" name="Rectangle 402"/>
          <p:cNvSpPr>
            <a:spLocks noChangeArrowheads="1"/>
          </p:cNvSpPr>
          <p:nvPr/>
        </p:nvSpPr>
        <p:spPr bwMode="auto">
          <a:xfrm>
            <a:off x="2657475" y="38909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59" name="Rectangle 403"/>
          <p:cNvSpPr>
            <a:spLocks noChangeArrowheads="1"/>
          </p:cNvSpPr>
          <p:nvPr/>
        </p:nvSpPr>
        <p:spPr bwMode="auto">
          <a:xfrm>
            <a:off x="266700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0" name="Rectangle 404"/>
          <p:cNvSpPr>
            <a:spLocks noChangeArrowheads="1"/>
          </p:cNvSpPr>
          <p:nvPr/>
        </p:nvSpPr>
        <p:spPr bwMode="auto">
          <a:xfrm>
            <a:off x="2676525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1" name="Rectangle 405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2" name="Rectangle 406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3" name="Rectangle 407"/>
          <p:cNvSpPr>
            <a:spLocks noChangeArrowheads="1"/>
          </p:cNvSpPr>
          <p:nvPr/>
        </p:nvSpPr>
        <p:spPr bwMode="auto">
          <a:xfrm>
            <a:off x="2724150" y="38814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4" name="Rectangle 408"/>
          <p:cNvSpPr>
            <a:spLocks noChangeArrowheads="1"/>
          </p:cNvSpPr>
          <p:nvPr/>
        </p:nvSpPr>
        <p:spPr bwMode="auto">
          <a:xfrm>
            <a:off x="27336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5" name="Rectangle 409"/>
          <p:cNvSpPr>
            <a:spLocks noChangeArrowheads="1"/>
          </p:cNvSpPr>
          <p:nvPr/>
        </p:nvSpPr>
        <p:spPr bwMode="auto">
          <a:xfrm>
            <a:off x="27432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6" name="Rectangle 410"/>
          <p:cNvSpPr>
            <a:spLocks noChangeArrowheads="1"/>
          </p:cNvSpPr>
          <p:nvPr/>
        </p:nvSpPr>
        <p:spPr bwMode="auto">
          <a:xfrm>
            <a:off x="275272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7" name="Rectangle 411"/>
          <p:cNvSpPr>
            <a:spLocks noChangeArrowheads="1"/>
          </p:cNvSpPr>
          <p:nvPr/>
        </p:nvSpPr>
        <p:spPr bwMode="auto">
          <a:xfrm>
            <a:off x="276225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8" name="Rectangle 412"/>
          <p:cNvSpPr>
            <a:spLocks noChangeArrowheads="1"/>
          </p:cNvSpPr>
          <p:nvPr/>
        </p:nvSpPr>
        <p:spPr bwMode="auto">
          <a:xfrm>
            <a:off x="28003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69" name="Rectangle 413"/>
          <p:cNvSpPr>
            <a:spLocks noChangeArrowheads="1"/>
          </p:cNvSpPr>
          <p:nvPr/>
        </p:nvSpPr>
        <p:spPr bwMode="auto">
          <a:xfrm>
            <a:off x="28098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0" name="Rectangle 414"/>
          <p:cNvSpPr>
            <a:spLocks noChangeArrowheads="1"/>
          </p:cNvSpPr>
          <p:nvPr/>
        </p:nvSpPr>
        <p:spPr bwMode="auto">
          <a:xfrm>
            <a:off x="28194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1" name="Rectangle 415"/>
          <p:cNvSpPr>
            <a:spLocks noChangeArrowheads="1"/>
          </p:cNvSpPr>
          <p:nvPr/>
        </p:nvSpPr>
        <p:spPr bwMode="auto">
          <a:xfrm>
            <a:off x="28289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2" name="Rectangle 416"/>
          <p:cNvSpPr>
            <a:spLocks noChangeArrowheads="1"/>
          </p:cNvSpPr>
          <p:nvPr/>
        </p:nvSpPr>
        <p:spPr bwMode="auto">
          <a:xfrm>
            <a:off x="28384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3" name="Rectangle 417"/>
          <p:cNvSpPr>
            <a:spLocks noChangeArrowheads="1"/>
          </p:cNvSpPr>
          <p:nvPr/>
        </p:nvSpPr>
        <p:spPr bwMode="auto">
          <a:xfrm>
            <a:off x="28479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4" name="Rectangle 418"/>
          <p:cNvSpPr>
            <a:spLocks noChangeArrowheads="1"/>
          </p:cNvSpPr>
          <p:nvPr/>
        </p:nvSpPr>
        <p:spPr bwMode="auto">
          <a:xfrm>
            <a:off x="28575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5" name="Rectangle 419"/>
          <p:cNvSpPr>
            <a:spLocks noChangeArrowheads="1"/>
          </p:cNvSpPr>
          <p:nvPr/>
        </p:nvSpPr>
        <p:spPr bwMode="auto">
          <a:xfrm>
            <a:off x="29051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6" name="Rectangle 420"/>
          <p:cNvSpPr>
            <a:spLocks noChangeArrowheads="1"/>
          </p:cNvSpPr>
          <p:nvPr/>
        </p:nvSpPr>
        <p:spPr bwMode="auto">
          <a:xfrm>
            <a:off x="29146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7" name="Rectangle 421"/>
          <p:cNvSpPr>
            <a:spLocks noChangeArrowheads="1"/>
          </p:cNvSpPr>
          <p:nvPr/>
        </p:nvSpPr>
        <p:spPr bwMode="auto">
          <a:xfrm>
            <a:off x="2924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8" name="Rectangle 422"/>
          <p:cNvSpPr>
            <a:spLocks noChangeArrowheads="1"/>
          </p:cNvSpPr>
          <p:nvPr/>
        </p:nvSpPr>
        <p:spPr bwMode="auto">
          <a:xfrm>
            <a:off x="2933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79" name="Rectangle 423"/>
          <p:cNvSpPr>
            <a:spLocks noChangeArrowheads="1"/>
          </p:cNvSpPr>
          <p:nvPr/>
        </p:nvSpPr>
        <p:spPr bwMode="auto">
          <a:xfrm>
            <a:off x="2943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0" name="Rectangle 424"/>
          <p:cNvSpPr>
            <a:spLocks noChangeArrowheads="1"/>
          </p:cNvSpPr>
          <p:nvPr/>
        </p:nvSpPr>
        <p:spPr bwMode="auto">
          <a:xfrm>
            <a:off x="29527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1" name="Rectangle 425"/>
          <p:cNvSpPr>
            <a:spLocks noChangeArrowheads="1"/>
          </p:cNvSpPr>
          <p:nvPr/>
        </p:nvSpPr>
        <p:spPr bwMode="auto">
          <a:xfrm>
            <a:off x="29622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2" name="Rectangle 426"/>
          <p:cNvSpPr>
            <a:spLocks noChangeArrowheads="1"/>
          </p:cNvSpPr>
          <p:nvPr/>
        </p:nvSpPr>
        <p:spPr bwMode="auto">
          <a:xfrm>
            <a:off x="30003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3" name="Rectangle 427"/>
          <p:cNvSpPr>
            <a:spLocks noChangeArrowheads="1"/>
          </p:cNvSpPr>
          <p:nvPr/>
        </p:nvSpPr>
        <p:spPr bwMode="auto">
          <a:xfrm>
            <a:off x="30099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4" name="Freeform 428"/>
          <p:cNvSpPr>
            <a:spLocks/>
          </p:cNvSpPr>
          <p:nvPr/>
        </p:nvSpPr>
        <p:spPr bwMode="auto">
          <a:xfrm>
            <a:off x="3019425" y="3852863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5" name="Rectangle 429"/>
          <p:cNvSpPr>
            <a:spLocks noChangeArrowheads="1"/>
          </p:cNvSpPr>
          <p:nvPr/>
        </p:nvSpPr>
        <p:spPr bwMode="auto">
          <a:xfrm>
            <a:off x="30194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6" name="Rectangle 430"/>
          <p:cNvSpPr>
            <a:spLocks noChangeArrowheads="1"/>
          </p:cNvSpPr>
          <p:nvPr/>
        </p:nvSpPr>
        <p:spPr bwMode="auto">
          <a:xfrm>
            <a:off x="30289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7" name="Rectangle 431"/>
          <p:cNvSpPr>
            <a:spLocks noChangeArrowheads="1"/>
          </p:cNvSpPr>
          <p:nvPr/>
        </p:nvSpPr>
        <p:spPr bwMode="auto">
          <a:xfrm>
            <a:off x="3038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8" name="Rectangle 432"/>
          <p:cNvSpPr>
            <a:spLocks noChangeArrowheads="1"/>
          </p:cNvSpPr>
          <p:nvPr/>
        </p:nvSpPr>
        <p:spPr bwMode="auto">
          <a:xfrm>
            <a:off x="30480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89" name="Rectangle 433"/>
          <p:cNvSpPr>
            <a:spLocks noChangeArrowheads="1"/>
          </p:cNvSpPr>
          <p:nvPr/>
        </p:nvSpPr>
        <p:spPr bwMode="auto">
          <a:xfrm>
            <a:off x="30765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0" name="Rectangle 434"/>
          <p:cNvSpPr>
            <a:spLocks noChangeArrowheads="1"/>
          </p:cNvSpPr>
          <p:nvPr/>
        </p:nvSpPr>
        <p:spPr bwMode="auto">
          <a:xfrm>
            <a:off x="30765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1" name="Rectangle 435"/>
          <p:cNvSpPr>
            <a:spLocks noChangeArrowheads="1"/>
          </p:cNvSpPr>
          <p:nvPr/>
        </p:nvSpPr>
        <p:spPr bwMode="auto">
          <a:xfrm>
            <a:off x="30861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2" name="Rectangle 436"/>
          <p:cNvSpPr>
            <a:spLocks noChangeArrowheads="1"/>
          </p:cNvSpPr>
          <p:nvPr/>
        </p:nvSpPr>
        <p:spPr bwMode="auto">
          <a:xfrm>
            <a:off x="30956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3" name="Rectangle 437"/>
          <p:cNvSpPr>
            <a:spLocks noChangeArrowheads="1"/>
          </p:cNvSpPr>
          <p:nvPr/>
        </p:nvSpPr>
        <p:spPr bwMode="auto">
          <a:xfrm>
            <a:off x="30956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4" name="Rectangle 438"/>
          <p:cNvSpPr>
            <a:spLocks noChangeArrowheads="1"/>
          </p:cNvSpPr>
          <p:nvPr/>
        </p:nvSpPr>
        <p:spPr bwMode="auto">
          <a:xfrm>
            <a:off x="31051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5" name="Rectangle 439"/>
          <p:cNvSpPr>
            <a:spLocks noChangeArrowheads="1"/>
          </p:cNvSpPr>
          <p:nvPr/>
        </p:nvSpPr>
        <p:spPr bwMode="auto">
          <a:xfrm>
            <a:off x="31146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6" name="Freeform 440"/>
          <p:cNvSpPr>
            <a:spLocks/>
          </p:cNvSpPr>
          <p:nvPr/>
        </p:nvSpPr>
        <p:spPr bwMode="auto">
          <a:xfrm>
            <a:off x="3133725" y="3862388"/>
            <a:ext cx="19050" cy="19050"/>
          </a:xfrm>
          <a:custGeom>
            <a:avLst/>
            <a:gdLst>
              <a:gd name="T0" fmla="*/ 6 w 12"/>
              <a:gd name="T1" fmla="*/ 0 h 12"/>
              <a:gd name="T2" fmla="*/ 12 w 12"/>
              <a:gd name="T3" fmla="*/ 6 h 12"/>
              <a:gd name="T4" fmla="*/ 6 w 12"/>
              <a:gd name="T5" fmla="*/ 12 h 12"/>
              <a:gd name="T6" fmla="*/ 0 w 12"/>
              <a:gd name="T7" fmla="*/ 6 h 12"/>
              <a:gd name="T8" fmla="*/ 6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6" y="0"/>
                </a:move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7" name="Rectangle 441"/>
          <p:cNvSpPr>
            <a:spLocks noChangeArrowheads="1"/>
          </p:cNvSpPr>
          <p:nvPr/>
        </p:nvSpPr>
        <p:spPr bwMode="auto">
          <a:xfrm>
            <a:off x="313372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8" name="Rectangle 442"/>
          <p:cNvSpPr>
            <a:spLocks noChangeArrowheads="1"/>
          </p:cNvSpPr>
          <p:nvPr/>
        </p:nvSpPr>
        <p:spPr bwMode="auto">
          <a:xfrm>
            <a:off x="31432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899" name="Rectangle 443"/>
          <p:cNvSpPr>
            <a:spLocks noChangeArrowheads="1"/>
          </p:cNvSpPr>
          <p:nvPr/>
        </p:nvSpPr>
        <p:spPr bwMode="auto">
          <a:xfrm>
            <a:off x="31527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0" name="Freeform 444"/>
          <p:cNvSpPr>
            <a:spLocks/>
          </p:cNvSpPr>
          <p:nvPr/>
        </p:nvSpPr>
        <p:spPr bwMode="auto">
          <a:xfrm>
            <a:off x="3143250" y="3862388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1" name="Rectangle 445"/>
          <p:cNvSpPr>
            <a:spLocks noChangeArrowheads="1"/>
          </p:cNvSpPr>
          <p:nvPr/>
        </p:nvSpPr>
        <p:spPr bwMode="auto">
          <a:xfrm>
            <a:off x="31623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2" name="Rectangle 446"/>
          <p:cNvSpPr>
            <a:spLocks noChangeArrowheads="1"/>
          </p:cNvSpPr>
          <p:nvPr/>
        </p:nvSpPr>
        <p:spPr bwMode="auto">
          <a:xfrm>
            <a:off x="3152775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3" name="Rectangle 447"/>
          <p:cNvSpPr>
            <a:spLocks noChangeArrowheads="1"/>
          </p:cNvSpPr>
          <p:nvPr/>
        </p:nvSpPr>
        <p:spPr bwMode="auto">
          <a:xfrm>
            <a:off x="32004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4" name="Rectangle 448"/>
          <p:cNvSpPr>
            <a:spLocks noChangeArrowheads="1"/>
          </p:cNvSpPr>
          <p:nvPr/>
        </p:nvSpPr>
        <p:spPr bwMode="auto">
          <a:xfrm>
            <a:off x="3200400" y="38719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5" name="Rectangle 449"/>
          <p:cNvSpPr>
            <a:spLocks noChangeArrowheads="1"/>
          </p:cNvSpPr>
          <p:nvPr/>
        </p:nvSpPr>
        <p:spPr bwMode="auto">
          <a:xfrm>
            <a:off x="32099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6" name="Rectangle 450"/>
          <p:cNvSpPr>
            <a:spLocks noChangeArrowheads="1"/>
          </p:cNvSpPr>
          <p:nvPr/>
        </p:nvSpPr>
        <p:spPr bwMode="auto">
          <a:xfrm>
            <a:off x="32194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7" name="Rectangle 451"/>
          <p:cNvSpPr>
            <a:spLocks noChangeArrowheads="1"/>
          </p:cNvSpPr>
          <p:nvPr/>
        </p:nvSpPr>
        <p:spPr bwMode="auto">
          <a:xfrm>
            <a:off x="32289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8" name="Rectangle 452"/>
          <p:cNvSpPr>
            <a:spLocks noChangeArrowheads="1"/>
          </p:cNvSpPr>
          <p:nvPr/>
        </p:nvSpPr>
        <p:spPr bwMode="auto">
          <a:xfrm>
            <a:off x="32385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09" name="Rectangle 453"/>
          <p:cNvSpPr>
            <a:spLocks noChangeArrowheads="1"/>
          </p:cNvSpPr>
          <p:nvPr/>
        </p:nvSpPr>
        <p:spPr bwMode="auto">
          <a:xfrm>
            <a:off x="32480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0" name="Rectangle 454"/>
          <p:cNvSpPr>
            <a:spLocks noChangeArrowheads="1"/>
          </p:cNvSpPr>
          <p:nvPr/>
        </p:nvSpPr>
        <p:spPr bwMode="auto">
          <a:xfrm>
            <a:off x="329565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1" name="Rectangle 455"/>
          <p:cNvSpPr>
            <a:spLocks noChangeArrowheads="1"/>
          </p:cNvSpPr>
          <p:nvPr/>
        </p:nvSpPr>
        <p:spPr bwMode="auto">
          <a:xfrm>
            <a:off x="3305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2" name="Rectangle 456"/>
          <p:cNvSpPr>
            <a:spLocks noChangeArrowheads="1"/>
          </p:cNvSpPr>
          <p:nvPr/>
        </p:nvSpPr>
        <p:spPr bwMode="auto">
          <a:xfrm>
            <a:off x="330517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3" name="Rectangle 457"/>
          <p:cNvSpPr>
            <a:spLocks noChangeArrowheads="1"/>
          </p:cNvSpPr>
          <p:nvPr/>
        </p:nvSpPr>
        <p:spPr bwMode="auto">
          <a:xfrm>
            <a:off x="3314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4" name="Rectangle 458"/>
          <p:cNvSpPr>
            <a:spLocks noChangeArrowheads="1"/>
          </p:cNvSpPr>
          <p:nvPr/>
        </p:nvSpPr>
        <p:spPr bwMode="auto">
          <a:xfrm>
            <a:off x="3314700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5" name="Rectangle 459"/>
          <p:cNvSpPr>
            <a:spLocks noChangeArrowheads="1"/>
          </p:cNvSpPr>
          <p:nvPr/>
        </p:nvSpPr>
        <p:spPr bwMode="auto">
          <a:xfrm>
            <a:off x="3324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6" name="Rectangle 460"/>
          <p:cNvSpPr>
            <a:spLocks noChangeArrowheads="1"/>
          </p:cNvSpPr>
          <p:nvPr/>
        </p:nvSpPr>
        <p:spPr bwMode="auto">
          <a:xfrm>
            <a:off x="3324225" y="38623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7" name="Rectangle 461"/>
          <p:cNvSpPr>
            <a:spLocks noChangeArrowheads="1"/>
          </p:cNvSpPr>
          <p:nvPr/>
        </p:nvSpPr>
        <p:spPr bwMode="auto">
          <a:xfrm>
            <a:off x="33718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8" name="Rectangle 462"/>
          <p:cNvSpPr>
            <a:spLocks noChangeArrowheads="1"/>
          </p:cNvSpPr>
          <p:nvPr/>
        </p:nvSpPr>
        <p:spPr bwMode="auto">
          <a:xfrm>
            <a:off x="33813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19" name="Rectangle 463"/>
          <p:cNvSpPr>
            <a:spLocks noChangeArrowheads="1"/>
          </p:cNvSpPr>
          <p:nvPr/>
        </p:nvSpPr>
        <p:spPr bwMode="auto">
          <a:xfrm>
            <a:off x="339090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0" name="Rectangle 464"/>
          <p:cNvSpPr>
            <a:spLocks noChangeArrowheads="1"/>
          </p:cNvSpPr>
          <p:nvPr/>
        </p:nvSpPr>
        <p:spPr bwMode="auto">
          <a:xfrm>
            <a:off x="340042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1" name="Rectangle 465"/>
          <p:cNvSpPr>
            <a:spLocks noChangeArrowheads="1"/>
          </p:cNvSpPr>
          <p:nvPr/>
        </p:nvSpPr>
        <p:spPr bwMode="auto">
          <a:xfrm>
            <a:off x="3409950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2" name="Rectangle 466"/>
          <p:cNvSpPr>
            <a:spLocks noChangeArrowheads="1"/>
          </p:cNvSpPr>
          <p:nvPr/>
        </p:nvSpPr>
        <p:spPr bwMode="auto">
          <a:xfrm>
            <a:off x="3419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3" name="Rectangle 467"/>
          <p:cNvSpPr>
            <a:spLocks noChangeArrowheads="1"/>
          </p:cNvSpPr>
          <p:nvPr/>
        </p:nvSpPr>
        <p:spPr bwMode="auto">
          <a:xfrm>
            <a:off x="3419475" y="38528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4" name="Rectangle 468"/>
          <p:cNvSpPr>
            <a:spLocks noChangeArrowheads="1"/>
          </p:cNvSpPr>
          <p:nvPr/>
        </p:nvSpPr>
        <p:spPr bwMode="auto">
          <a:xfrm>
            <a:off x="346710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5" name="Rectangle 469"/>
          <p:cNvSpPr>
            <a:spLocks noChangeArrowheads="1"/>
          </p:cNvSpPr>
          <p:nvPr/>
        </p:nvSpPr>
        <p:spPr bwMode="auto">
          <a:xfrm>
            <a:off x="3476625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6" name="Rectangle 470"/>
          <p:cNvSpPr>
            <a:spLocks noChangeArrowheads="1"/>
          </p:cNvSpPr>
          <p:nvPr/>
        </p:nvSpPr>
        <p:spPr bwMode="auto">
          <a:xfrm>
            <a:off x="348615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7" name="Rectangle 471"/>
          <p:cNvSpPr>
            <a:spLocks noChangeArrowheads="1"/>
          </p:cNvSpPr>
          <p:nvPr/>
        </p:nvSpPr>
        <p:spPr bwMode="auto">
          <a:xfrm>
            <a:off x="3495675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8" name="Rectangle 472"/>
          <p:cNvSpPr>
            <a:spLocks noChangeArrowheads="1"/>
          </p:cNvSpPr>
          <p:nvPr/>
        </p:nvSpPr>
        <p:spPr bwMode="auto">
          <a:xfrm>
            <a:off x="350520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29" name="Freeform 473"/>
          <p:cNvSpPr>
            <a:spLocks/>
          </p:cNvSpPr>
          <p:nvPr/>
        </p:nvSpPr>
        <p:spPr bwMode="auto">
          <a:xfrm>
            <a:off x="3505200" y="3833813"/>
            <a:ext cx="19050" cy="19050"/>
          </a:xfrm>
          <a:custGeom>
            <a:avLst/>
            <a:gdLst>
              <a:gd name="T0" fmla="*/ 0 w 12"/>
              <a:gd name="T1" fmla="*/ 6 h 12"/>
              <a:gd name="T2" fmla="*/ 6 w 12"/>
              <a:gd name="T3" fmla="*/ 0 h 12"/>
              <a:gd name="T4" fmla="*/ 12 w 12"/>
              <a:gd name="T5" fmla="*/ 6 h 12"/>
              <a:gd name="T6" fmla="*/ 6 w 12"/>
              <a:gd name="T7" fmla="*/ 12 h 12"/>
              <a:gd name="T8" fmla="*/ 0 w 12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0" name="Rectangle 474"/>
          <p:cNvSpPr>
            <a:spLocks noChangeArrowheads="1"/>
          </p:cNvSpPr>
          <p:nvPr/>
        </p:nvSpPr>
        <p:spPr bwMode="auto">
          <a:xfrm>
            <a:off x="3524250" y="38433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1" name="Rectangle 475"/>
          <p:cNvSpPr>
            <a:spLocks noChangeArrowheads="1"/>
          </p:cNvSpPr>
          <p:nvPr/>
        </p:nvSpPr>
        <p:spPr bwMode="auto">
          <a:xfrm>
            <a:off x="356235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2" name="Rectangle 476"/>
          <p:cNvSpPr>
            <a:spLocks noChangeArrowheads="1"/>
          </p:cNvSpPr>
          <p:nvPr/>
        </p:nvSpPr>
        <p:spPr bwMode="auto">
          <a:xfrm>
            <a:off x="357187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3" name="Rectangle 477"/>
          <p:cNvSpPr>
            <a:spLocks noChangeArrowheads="1"/>
          </p:cNvSpPr>
          <p:nvPr/>
        </p:nvSpPr>
        <p:spPr bwMode="auto">
          <a:xfrm>
            <a:off x="358140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4" name="Rectangle 478"/>
          <p:cNvSpPr>
            <a:spLocks noChangeArrowheads="1"/>
          </p:cNvSpPr>
          <p:nvPr/>
        </p:nvSpPr>
        <p:spPr bwMode="auto">
          <a:xfrm>
            <a:off x="359092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6" name="Rectangle 480"/>
          <p:cNvSpPr>
            <a:spLocks noChangeArrowheads="1"/>
          </p:cNvSpPr>
          <p:nvPr/>
        </p:nvSpPr>
        <p:spPr bwMode="auto">
          <a:xfrm>
            <a:off x="360045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7" name="Rectangle 481"/>
          <p:cNvSpPr>
            <a:spLocks noChangeArrowheads="1"/>
          </p:cNvSpPr>
          <p:nvPr/>
        </p:nvSpPr>
        <p:spPr bwMode="auto">
          <a:xfrm>
            <a:off x="3609975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8" name="Rectangle 482"/>
          <p:cNvSpPr>
            <a:spLocks noChangeArrowheads="1"/>
          </p:cNvSpPr>
          <p:nvPr/>
        </p:nvSpPr>
        <p:spPr bwMode="auto">
          <a:xfrm>
            <a:off x="3619500" y="38338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39" name="Rectangle 483"/>
          <p:cNvSpPr>
            <a:spLocks noChangeArrowheads="1"/>
          </p:cNvSpPr>
          <p:nvPr/>
        </p:nvSpPr>
        <p:spPr bwMode="auto">
          <a:xfrm>
            <a:off x="366712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0" name="Rectangle 484"/>
          <p:cNvSpPr>
            <a:spLocks noChangeArrowheads="1"/>
          </p:cNvSpPr>
          <p:nvPr/>
        </p:nvSpPr>
        <p:spPr bwMode="auto">
          <a:xfrm>
            <a:off x="367665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1" name="Rectangle 485"/>
          <p:cNvSpPr>
            <a:spLocks noChangeArrowheads="1"/>
          </p:cNvSpPr>
          <p:nvPr/>
        </p:nvSpPr>
        <p:spPr bwMode="auto">
          <a:xfrm>
            <a:off x="368617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2" name="Rectangle 486"/>
          <p:cNvSpPr>
            <a:spLocks noChangeArrowheads="1"/>
          </p:cNvSpPr>
          <p:nvPr/>
        </p:nvSpPr>
        <p:spPr bwMode="auto">
          <a:xfrm>
            <a:off x="369570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3" name="Rectangle 487"/>
          <p:cNvSpPr>
            <a:spLocks noChangeArrowheads="1"/>
          </p:cNvSpPr>
          <p:nvPr/>
        </p:nvSpPr>
        <p:spPr bwMode="auto">
          <a:xfrm>
            <a:off x="370522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4" name="Rectangle 488"/>
          <p:cNvSpPr>
            <a:spLocks noChangeArrowheads="1"/>
          </p:cNvSpPr>
          <p:nvPr/>
        </p:nvSpPr>
        <p:spPr bwMode="auto">
          <a:xfrm>
            <a:off x="3714750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5" name="Rectangle 489"/>
          <p:cNvSpPr>
            <a:spLocks noChangeArrowheads="1"/>
          </p:cNvSpPr>
          <p:nvPr/>
        </p:nvSpPr>
        <p:spPr bwMode="auto">
          <a:xfrm>
            <a:off x="3724275" y="38242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6" name="Rectangle 490"/>
          <p:cNvSpPr>
            <a:spLocks noChangeArrowheads="1"/>
          </p:cNvSpPr>
          <p:nvPr/>
        </p:nvSpPr>
        <p:spPr bwMode="auto">
          <a:xfrm>
            <a:off x="37623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7" name="Rectangle 491"/>
          <p:cNvSpPr>
            <a:spLocks noChangeArrowheads="1"/>
          </p:cNvSpPr>
          <p:nvPr/>
        </p:nvSpPr>
        <p:spPr bwMode="auto">
          <a:xfrm>
            <a:off x="37719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8" name="Rectangle 492"/>
          <p:cNvSpPr>
            <a:spLocks noChangeArrowheads="1"/>
          </p:cNvSpPr>
          <p:nvPr/>
        </p:nvSpPr>
        <p:spPr bwMode="auto">
          <a:xfrm>
            <a:off x="378142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49" name="Rectangle 493"/>
          <p:cNvSpPr>
            <a:spLocks noChangeArrowheads="1"/>
          </p:cNvSpPr>
          <p:nvPr/>
        </p:nvSpPr>
        <p:spPr bwMode="auto">
          <a:xfrm>
            <a:off x="379095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0" name="Rectangle 494"/>
          <p:cNvSpPr>
            <a:spLocks noChangeArrowheads="1"/>
          </p:cNvSpPr>
          <p:nvPr/>
        </p:nvSpPr>
        <p:spPr bwMode="auto">
          <a:xfrm>
            <a:off x="38004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1" name="Rectangle 495"/>
          <p:cNvSpPr>
            <a:spLocks noChangeArrowheads="1"/>
          </p:cNvSpPr>
          <p:nvPr/>
        </p:nvSpPr>
        <p:spPr bwMode="auto">
          <a:xfrm>
            <a:off x="38100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2" name="Rectangle 496"/>
          <p:cNvSpPr>
            <a:spLocks noChangeArrowheads="1"/>
          </p:cNvSpPr>
          <p:nvPr/>
        </p:nvSpPr>
        <p:spPr bwMode="auto">
          <a:xfrm>
            <a:off x="381952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3" name="Rectangle 497"/>
          <p:cNvSpPr>
            <a:spLocks noChangeArrowheads="1"/>
          </p:cNvSpPr>
          <p:nvPr/>
        </p:nvSpPr>
        <p:spPr bwMode="auto">
          <a:xfrm>
            <a:off x="386715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4" name="Rectangle 498"/>
          <p:cNvSpPr>
            <a:spLocks noChangeArrowheads="1"/>
          </p:cNvSpPr>
          <p:nvPr/>
        </p:nvSpPr>
        <p:spPr bwMode="auto">
          <a:xfrm>
            <a:off x="3876675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5" name="Rectangle 499"/>
          <p:cNvSpPr>
            <a:spLocks noChangeArrowheads="1"/>
          </p:cNvSpPr>
          <p:nvPr/>
        </p:nvSpPr>
        <p:spPr bwMode="auto">
          <a:xfrm>
            <a:off x="38862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6" name="Rectangle 500"/>
          <p:cNvSpPr>
            <a:spLocks noChangeArrowheads="1"/>
          </p:cNvSpPr>
          <p:nvPr/>
        </p:nvSpPr>
        <p:spPr bwMode="auto">
          <a:xfrm>
            <a:off x="3886200" y="381476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7" name="Rectangle 501"/>
          <p:cNvSpPr>
            <a:spLocks noChangeArrowheads="1"/>
          </p:cNvSpPr>
          <p:nvPr/>
        </p:nvSpPr>
        <p:spPr bwMode="auto">
          <a:xfrm>
            <a:off x="38957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8" name="Rectangle 502"/>
          <p:cNvSpPr>
            <a:spLocks noChangeArrowheads="1"/>
          </p:cNvSpPr>
          <p:nvPr/>
        </p:nvSpPr>
        <p:spPr bwMode="auto">
          <a:xfrm>
            <a:off x="39052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59" name="Rectangle 503"/>
          <p:cNvSpPr>
            <a:spLocks noChangeArrowheads="1"/>
          </p:cNvSpPr>
          <p:nvPr/>
        </p:nvSpPr>
        <p:spPr bwMode="auto">
          <a:xfrm>
            <a:off x="391477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0" name="Rectangle 504"/>
          <p:cNvSpPr>
            <a:spLocks noChangeArrowheads="1"/>
          </p:cNvSpPr>
          <p:nvPr/>
        </p:nvSpPr>
        <p:spPr bwMode="auto">
          <a:xfrm>
            <a:off x="396240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1" name="Rectangle 505"/>
          <p:cNvSpPr>
            <a:spLocks noChangeArrowheads="1"/>
          </p:cNvSpPr>
          <p:nvPr/>
        </p:nvSpPr>
        <p:spPr bwMode="auto">
          <a:xfrm>
            <a:off x="39719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2" name="Rectangle 506"/>
          <p:cNvSpPr>
            <a:spLocks noChangeArrowheads="1"/>
          </p:cNvSpPr>
          <p:nvPr/>
        </p:nvSpPr>
        <p:spPr bwMode="auto">
          <a:xfrm>
            <a:off x="39814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3" name="Rectangle 507"/>
          <p:cNvSpPr>
            <a:spLocks noChangeArrowheads="1"/>
          </p:cNvSpPr>
          <p:nvPr/>
        </p:nvSpPr>
        <p:spPr bwMode="auto">
          <a:xfrm>
            <a:off x="399097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4" name="Rectangle 508"/>
          <p:cNvSpPr>
            <a:spLocks noChangeArrowheads="1"/>
          </p:cNvSpPr>
          <p:nvPr/>
        </p:nvSpPr>
        <p:spPr bwMode="auto">
          <a:xfrm>
            <a:off x="400050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5" name="Rectangle 509"/>
          <p:cNvSpPr>
            <a:spLocks noChangeArrowheads="1"/>
          </p:cNvSpPr>
          <p:nvPr/>
        </p:nvSpPr>
        <p:spPr bwMode="auto">
          <a:xfrm>
            <a:off x="4010025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6" name="Rectangle 510"/>
          <p:cNvSpPr>
            <a:spLocks noChangeArrowheads="1"/>
          </p:cNvSpPr>
          <p:nvPr/>
        </p:nvSpPr>
        <p:spPr bwMode="auto">
          <a:xfrm>
            <a:off x="4019550" y="380523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7" name="Rectangle 511"/>
          <p:cNvSpPr>
            <a:spLocks noChangeArrowheads="1"/>
          </p:cNvSpPr>
          <p:nvPr/>
        </p:nvSpPr>
        <p:spPr bwMode="auto">
          <a:xfrm>
            <a:off x="405765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8" name="Rectangle 512"/>
          <p:cNvSpPr>
            <a:spLocks noChangeArrowheads="1"/>
          </p:cNvSpPr>
          <p:nvPr/>
        </p:nvSpPr>
        <p:spPr bwMode="auto">
          <a:xfrm>
            <a:off x="406717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69" name="Rectangle 513"/>
          <p:cNvSpPr>
            <a:spLocks noChangeArrowheads="1"/>
          </p:cNvSpPr>
          <p:nvPr/>
        </p:nvSpPr>
        <p:spPr bwMode="auto">
          <a:xfrm>
            <a:off x="407670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0" name="Rectangle 514"/>
          <p:cNvSpPr>
            <a:spLocks noChangeArrowheads="1"/>
          </p:cNvSpPr>
          <p:nvPr/>
        </p:nvSpPr>
        <p:spPr bwMode="auto">
          <a:xfrm>
            <a:off x="408622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1" name="Rectangle 515"/>
          <p:cNvSpPr>
            <a:spLocks noChangeArrowheads="1"/>
          </p:cNvSpPr>
          <p:nvPr/>
        </p:nvSpPr>
        <p:spPr bwMode="auto">
          <a:xfrm>
            <a:off x="409575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2" name="Rectangle 516"/>
          <p:cNvSpPr>
            <a:spLocks noChangeArrowheads="1"/>
          </p:cNvSpPr>
          <p:nvPr/>
        </p:nvSpPr>
        <p:spPr bwMode="auto">
          <a:xfrm>
            <a:off x="4105275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3" name="Rectangle 517"/>
          <p:cNvSpPr>
            <a:spLocks noChangeArrowheads="1"/>
          </p:cNvSpPr>
          <p:nvPr/>
        </p:nvSpPr>
        <p:spPr bwMode="auto">
          <a:xfrm>
            <a:off x="4114800" y="3795713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4" name="Rectangle 518"/>
          <p:cNvSpPr>
            <a:spLocks noChangeArrowheads="1"/>
          </p:cNvSpPr>
          <p:nvPr/>
        </p:nvSpPr>
        <p:spPr bwMode="auto">
          <a:xfrm>
            <a:off x="416242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5" name="Rectangle 519"/>
          <p:cNvSpPr>
            <a:spLocks noChangeArrowheads="1"/>
          </p:cNvSpPr>
          <p:nvPr/>
        </p:nvSpPr>
        <p:spPr bwMode="auto">
          <a:xfrm>
            <a:off x="417195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6" name="Rectangle 520"/>
          <p:cNvSpPr>
            <a:spLocks noChangeArrowheads="1"/>
          </p:cNvSpPr>
          <p:nvPr/>
        </p:nvSpPr>
        <p:spPr bwMode="auto">
          <a:xfrm>
            <a:off x="418147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7" name="Rectangle 521"/>
          <p:cNvSpPr>
            <a:spLocks noChangeArrowheads="1"/>
          </p:cNvSpPr>
          <p:nvPr/>
        </p:nvSpPr>
        <p:spPr bwMode="auto">
          <a:xfrm>
            <a:off x="419100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8" name="Rectangle 522"/>
          <p:cNvSpPr>
            <a:spLocks noChangeArrowheads="1"/>
          </p:cNvSpPr>
          <p:nvPr/>
        </p:nvSpPr>
        <p:spPr bwMode="auto">
          <a:xfrm>
            <a:off x="420052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79" name="Rectangle 523"/>
          <p:cNvSpPr>
            <a:spLocks noChangeArrowheads="1"/>
          </p:cNvSpPr>
          <p:nvPr/>
        </p:nvSpPr>
        <p:spPr bwMode="auto">
          <a:xfrm>
            <a:off x="4210050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80" name="Rectangle 524"/>
          <p:cNvSpPr>
            <a:spLocks noChangeArrowheads="1"/>
          </p:cNvSpPr>
          <p:nvPr/>
        </p:nvSpPr>
        <p:spPr bwMode="auto">
          <a:xfrm>
            <a:off x="4219575" y="3786188"/>
            <a:ext cx="9525" cy="9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81" name="Oval 525"/>
          <p:cNvSpPr>
            <a:spLocks noChangeArrowheads="1"/>
          </p:cNvSpPr>
          <p:nvPr/>
        </p:nvSpPr>
        <p:spPr bwMode="auto">
          <a:xfrm>
            <a:off x="6915150" y="1576388"/>
            <a:ext cx="104775" cy="1047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7982" name="Rectangle 526"/>
          <p:cNvSpPr>
            <a:spLocks noChangeArrowheads="1"/>
          </p:cNvSpPr>
          <p:nvPr/>
        </p:nvSpPr>
        <p:spPr bwMode="auto">
          <a:xfrm>
            <a:off x="1112838" y="3900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ru-RU"/>
          </a:p>
        </p:txBody>
      </p:sp>
      <p:sp>
        <p:nvSpPr>
          <p:cNvPr id="787983" name="Rectangle 527"/>
          <p:cNvSpPr>
            <a:spLocks noChangeArrowheads="1"/>
          </p:cNvSpPr>
          <p:nvPr/>
        </p:nvSpPr>
        <p:spPr bwMode="auto">
          <a:xfrm>
            <a:off x="1112838" y="34337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ru-RU"/>
          </a:p>
        </p:txBody>
      </p:sp>
      <p:sp>
        <p:nvSpPr>
          <p:cNvPr id="787984" name="Rectangle 528"/>
          <p:cNvSpPr>
            <a:spLocks noChangeArrowheads="1"/>
          </p:cNvSpPr>
          <p:nvPr/>
        </p:nvSpPr>
        <p:spPr bwMode="auto">
          <a:xfrm>
            <a:off x="1112838" y="29670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4</a:t>
            </a:r>
            <a:endParaRPr lang="ru-RU"/>
          </a:p>
        </p:txBody>
      </p:sp>
      <p:sp>
        <p:nvSpPr>
          <p:cNvPr id="787985" name="Rectangle 529"/>
          <p:cNvSpPr>
            <a:spLocks noChangeArrowheads="1"/>
          </p:cNvSpPr>
          <p:nvPr/>
        </p:nvSpPr>
        <p:spPr bwMode="auto">
          <a:xfrm>
            <a:off x="1112838" y="25003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ru-RU"/>
          </a:p>
        </p:txBody>
      </p:sp>
      <p:sp>
        <p:nvSpPr>
          <p:cNvPr id="787986" name="Rectangle 530"/>
          <p:cNvSpPr>
            <a:spLocks noChangeArrowheads="1"/>
          </p:cNvSpPr>
          <p:nvPr/>
        </p:nvSpPr>
        <p:spPr bwMode="auto">
          <a:xfrm>
            <a:off x="1112838" y="20335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ru-RU"/>
          </a:p>
        </p:txBody>
      </p:sp>
      <p:sp>
        <p:nvSpPr>
          <p:cNvPr id="787987" name="Rectangle 531"/>
          <p:cNvSpPr>
            <a:spLocks noChangeArrowheads="1"/>
          </p:cNvSpPr>
          <p:nvPr/>
        </p:nvSpPr>
        <p:spPr bwMode="auto">
          <a:xfrm>
            <a:off x="1011238" y="15668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ru-RU"/>
          </a:p>
        </p:txBody>
      </p:sp>
      <p:sp>
        <p:nvSpPr>
          <p:cNvPr id="787988" name="Rectangle 532"/>
          <p:cNvSpPr>
            <a:spLocks noChangeArrowheads="1"/>
          </p:cNvSpPr>
          <p:nvPr/>
        </p:nvSpPr>
        <p:spPr bwMode="auto">
          <a:xfrm>
            <a:off x="1011238" y="11001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12</a:t>
            </a:r>
            <a:endParaRPr lang="ru-RU"/>
          </a:p>
        </p:txBody>
      </p:sp>
      <p:sp>
        <p:nvSpPr>
          <p:cNvPr id="787989" name="Rectangle 533"/>
          <p:cNvSpPr>
            <a:spLocks noChangeArrowheads="1"/>
          </p:cNvSpPr>
          <p:nvPr/>
        </p:nvSpPr>
        <p:spPr bwMode="auto">
          <a:xfrm>
            <a:off x="1312863" y="41671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ru-RU"/>
          </a:p>
        </p:txBody>
      </p:sp>
      <p:sp>
        <p:nvSpPr>
          <p:cNvPr id="787990" name="Rectangle 534"/>
          <p:cNvSpPr>
            <a:spLocks noChangeArrowheads="1"/>
          </p:cNvSpPr>
          <p:nvPr/>
        </p:nvSpPr>
        <p:spPr bwMode="auto">
          <a:xfrm>
            <a:off x="237807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10000</a:t>
            </a:r>
            <a:endParaRPr lang="ru-RU"/>
          </a:p>
        </p:txBody>
      </p:sp>
      <p:sp>
        <p:nvSpPr>
          <p:cNvPr id="787991" name="Rectangle 535"/>
          <p:cNvSpPr>
            <a:spLocks noChangeArrowheads="1"/>
          </p:cNvSpPr>
          <p:nvPr/>
        </p:nvSpPr>
        <p:spPr bwMode="auto">
          <a:xfrm>
            <a:off x="3644900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20000</a:t>
            </a:r>
            <a:endParaRPr lang="ru-RU"/>
          </a:p>
        </p:txBody>
      </p:sp>
      <p:sp>
        <p:nvSpPr>
          <p:cNvPr id="787992" name="Rectangle 536"/>
          <p:cNvSpPr>
            <a:spLocks noChangeArrowheads="1"/>
          </p:cNvSpPr>
          <p:nvPr/>
        </p:nvSpPr>
        <p:spPr bwMode="auto">
          <a:xfrm>
            <a:off x="4902200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30000</a:t>
            </a:r>
            <a:endParaRPr lang="ru-RU"/>
          </a:p>
        </p:txBody>
      </p:sp>
      <p:sp>
        <p:nvSpPr>
          <p:cNvPr id="787993" name="Rectangle 537"/>
          <p:cNvSpPr>
            <a:spLocks noChangeArrowheads="1"/>
          </p:cNvSpPr>
          <p:nvPr/>
        </p:nvSpPr>
        <p:spPr bwMode="auto">
          <a:xfrm>
            <a:off x="616902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40000</a:t>
            </a:r>
            <a:endParaRPr lang="ru-RU"/>
          </a:p>
        </p:txBody>
      </p:sp>
      <p:sp>
        <p:nvSpPr>
          <p:cNvPr id="787994" name="Rectangle 538"/>
          <p:cNvSpPr>
            <a:spLocks noChangeArrowheads="1"/>
          </p:cNvSpPr>
          <p:nvPr/>
        </p:nvSpPr>
        <p:spPr bwMode="auto">
          <a:xfrm>
            <a:off x="7426325" y="4167188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50000</a:t>
            </a:r>
            <a:endParaRPr lang="ru-RU"/>
          </a:p>
        </p:txBody>
      </p:sp>
      <p:sp>
        <p:nvSpPr>
          <p:cNvPr id="787995" name="Rectangle 539"/>
          <p:cNvSpPr>
            <a:spLocks noChangeArrowheads="1"/>
          </p:cNvSpPr>
          <p:nvPr/>
        </p:nvSpPr>
        <p:spPr bwMode="auto">
          <a:xfrm>
            <a:off x="619125" y="852488"/>
            <a:ext cx="7591425" cy="37814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7996" name="Rectangle 540"/>
          <p:cNvSpPr>
            <a:spLocks noChangeArrowheads="1"/>
          </p:cNvSpPr>
          <p:nvPr/>
        </p:nvSpPr>
        <p:spPr bwMode="auto">
          <a:xfrm>
            <a:off x="4270375" y="4395788"/>
            <a:ext cx="611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Arial" pitchFamily="34" charset="0"/>
              </a:rPr>
              <a:t>Time, s</a:t>
            </a:r>
            <a:endParaRPr lang="ru-RU"/>
          </a:p>
        </p:txBody>
      </p:sp>
      <p:sp>
        <p:nvSpPr>
          <p:cNvPr id="787997" name="Rectangle 541"/>
          <p:cNvSpPr>
            <a:spLocks noChangeArrowheads="1"/>
          </p:cNvSpPr>
          <p:nvPr/>
        </p:nvSpPr>
        <p:spPr bwMode="auto">
          <a:xfrm>
            <a:off x="7396163" y="919163"/>
            <a:ext cx="552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b="0">
                <a:solidFill>
                  <a:srgbClr val="000000"/>
                </a:solidFill>
                <a:cs typeface="Arial" pitchFamily="34" charset="0"/>
              </a:rPr>
              <a:t>MCP-5</a:t>
            </a:r>
            <a:endParaRPr lang="ru-RU"/>
          </a:p>
        </p:txBody>
      </p:sp>
      <p:sp>
        <p:nvSpPr>
          <p:cNvPr id="787998" name="Rectangle 542"/>
          <p:cNvSpPr>
            <a:spLocks noChangeArrowheads="1"/>
          </p:cNvSpPr>
          <p:nvPr/>
        </p:nvSpPr>
        <p:spPr bwMode="auto">
          <a:xfrm rot="16200000">
            <a:off x="488950" y="2579688"/>
            <a:ext cx="523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Arial" pitchFamily="34" charset="0"/>
              </a:rPr>
              <a:t>h, mm</a:t>
            </a:r>
            <a:endParaRPr lang="ru-RU"/>
          </a:p>
        </p:txBody>
      </p:sp>
      <p:sp>
        <p:nvSpPr>
          <p:cNvPr id="787999" name="Text Box 543"/>
          <p:cNvSpPr txBox="1">
            <a:spLocks noChangeArrowheads="1"/>
          </p:cNvSpPr>
          <p:nvPr/>
        </p:nvSpPr>
        <p:spPr bwMode="auto">
          <a:xfrm>
            <a:off x="1787525" y="3338513"/>
            <a:ext cx="219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88000" name="Text Box 544"/>
          <p:cNvSpPr txBox="1">
            <a:spLocks noChangeArrowheads="1"/>
          </p:cNvSpPr>
          <p:nvPr/>
        </p:nvSpPr>
        <p:spPr bwMode="auto">
          <a:xfrm>
            <a:off x="1651000" y="3386138"/>
            <a:ext cx="1905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Uncertaint sounding</a:t>
            </a:r>
            <a:endParaRPr lang="ru-RU" sz="1400">
              <a:latin typeface="Arial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 interpretation</a:t>
            </a:r>
            <a:r>
              <a:rPr lang="ru-RU" sz="1400">
                <a:latin typeface="Arial" pitchFamily="34" charset="0"/>
              </a:rPr>
              <a:t> </a:t>
            </a:r>
          </a:p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88001" name="Text Box 545"/>
          <p:cNvSpPr txBox="1">
            <a:spLocks noChangeArrowheads="1"/>
          </p:cNvSpPr>
          <p:nvPr/>
        </p:nvSpPr>
        <p:spPr bwMode="auto">
          <a:xfrm>
            <a:off x="1228725" y="4633913"/>
            <a:ext cx="362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88002" name="Text Box 546"/>
          <p:cNvSpPr txBox="1">
            <a:spLocks noChangeArrowheads="1"/>
          </p:cNvSpPr>
          <p:nvPr/>
        </p:nvSpPr>
        <p:spPr bwMode="auto">
          <a:xfrm>
            <a:off x="1304925" y="4862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sp>
        <p:nvSpPr>
          <p:cNvPr id="788004" name="Text Box 548"/>
          <p:cNvSpPr txBox="1">
            <a:spLocks noChangeArrowheads="1"/>
          </p:cNvSpPr>
          <p:nvPr/>
        </p:nvSpPr>
        <p:spPr bwMode="auto">
          <a:xfrm>
            <a:off x="911225" y="4784725"/>
            <a:ext cx="7261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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400">
                <a:latin typeface="Arial" pitchFamily="34" charset="0"/>
              </a:rPr>
              <a:t>–</a:t>
            </a:r>
            <a:r>
              <a:rPr lang="en-US" sz="1600">
                <a:latin typeface="Arial" pitchFamily="34" charset="0"/>
              </a:rPr>
              <a:t> US measurement;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600">
                <a:latin typeface="Arial" pitchFamily="34" charset="0"/>
              </a:rPr>
              <a:t> </a:t>
            </a:r>
            <a:r>
              <a:rPr lang="ru-RU" sz="160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latin typeface="Arial" pitchFamily="34" charset="0"/>
              </a:rPr>
              <a:t>– </a:t>
            </a:r>
            <a:r>
              <a:rPr lang="en-US" sz="1600">
                <a:latin typeface="Arial" pitchFamily="34" charset="0"/>
              </a:rPr>
              <a:t>Post test measurement of specimen section</a:t>
            </a:r>
            <a:endParaRPr lang="ru-RU" sz="1600">
              <a:latin typeface="Arial" pitchFamily="34" charset="0"/>
            </a:endParaRPr>
          </a:p>
          <a:p>
            <a:endParaRPr lang="ru-RU" sz="1600">
              <a:latin typeface="Arial" pitchFamily="34" charset="0"/>
              <a:sym typeface="Symbol" pitchFamily="18" charset="2"/>
            </a:endParaRPr>
          </a:p>
          <a:p>
            <a:endParaRPr lang="ru-RU" sz="1600">
              <a:latin typeface="Arial" pitchFamily="34" charset="0"/>
            </a:endParaRPr>
          </a:p>
        </p:txBody>
      </p:sp>
      <p:sp>
        <p:nvSpPr>
          <p:cNvPr id="788005" name="Text Box 549"/>
          <p:cNvSpPr txBox="1">
            <a:spLocks noChangeArrowheads="1"/>
          </p:cNvSpPr>
          <p:nvPr/>
        </p:nvSpPr>
        <p:spPr bwMode="auto">
          <a:xfrm>
            <a:off x="1254125" y="5040313"/>
            <a:ext cx="235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C167EDE8-2279-4B93-977F-18712476C6BC}" type="slidenum">
              <a:rPr lang="en-GB"/>
              <a:pPr/>
              <a:t>8</a:t>
            </a:fld>
            <a:endParaRPr lang="en-GB"/>
          </a:p>
        </p:txBody>
      </p:sp>
      <p:pic>
        <p:nvPicPr>
          <p:cNvPr id="796678" name="Picture 6" descr="P-22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23950"/>
            <a:ext cx="5380038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6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49300" y="252413"/>
            <a:ext cx="7772400" cy="63976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Specimen axial section</a:t>
            </a: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747713" y="5043488"/>
            <a:ext cx="61801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BZ" sz="1800" b="0">
                <a:solidFill>
                  <a:srgbClr val="000066"/>
                </a:solidFill>
              </a:rPr>
              <a:t> The section is </a:t>
            </a:r>
            <a:r>
              <a:rPr lang="en-US" sz="1800" b="0">
                <a:solidFill>
                  <a:srgbClr val="000066"/>
                </a:solidFill>
              </a:rPr>
              <a:t>perpendicular to</a:t>
            </a:r>
            <a:r>
              <a:rPr lang="en-BZ" sz="1800" b="0">
                <a:solidFill>
                  <a:srgbClr val="000066"/>
                </a:solidFill>
              </a:rPr>
              <a:t> the </a:t>
            </a:r>
            <a:r>
              <a:rPr lang="en-US" sz="1800" b="0">
                <a:solidFill>
                  <a:srgbClr val="000066"/>
                </a:solidFill>
              </a:rPr>
              <a:t>ultrasonic defect </a:t>
            </a:r>
            <a:r>
              <a:rPr lang="en-BZ" sz="1800" b="0">
                <a:solidFill>
                  <a:srgbClr val="000066"/>
                </a:solidFill>
              </a:rPr>
              <a:t>axis </a:t>
            </a:r>
            <a:endParaRPr lang="ru-RU" sz="1800" b="0">
              <a:solidFill>
                <a:srgbClr val="00006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Non-even boundary of the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interaction zone</a:t>
            </a:r>
            <a:endParaRPr lang="ru-RU" sz="1800" b="0">
              <a:solidFill>
                <a:srgbClr val="00006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2 </a:t>
            </a:r>
            <a:r>
              <a:rPr lang="en-US" sz="1800" b="0">
                <a:solidFill>
                  <a:srgbClr val="000066"/>
                </a:solidFill>
              </a:rPr>
              <a:t>different structures in the IZ visible at the macrolevel</a:t>
            </a:r>
            <a:endParaRPr lang="ru-RU" sz="1800" b="0">
              <a:solidFill>
                <a:srgbClr val="000066"/>
              </a:solidFill>
            </a:endParaRPr>
          </a:p>
        </p:txBody>
      </p:sp>
      <p:sp>
        <p:nvSpPr>
          <p:cNvPr id="796682" name="Text Box 10"/>
          <p:cNvSpPr txBox="1">
            <a:spLocks noChangeArrowheads="1"/>
          </p:cNvSpPr>
          <p:nvPr/>
        </p:nvSpPr>
        <p:spPr bwMode="auto">
          <a:xfrm>
            <a:off x="6781800" y="1177925"/>
            <a:ext cx="941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990033"/>
                </a:solidFill>
                <a:latin typeface="Arial" pitchFamily="34" charset="0"/>
              </a:rPr>
              <a:t>mass.%</a:t>
            </a:r>
          </a:p>
          <a:p>
            <a:pPr algn="ctr"/>
            <a:endParaRPr lang="ru-RU" sz="1400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796683" name="Line 11"/>
          <p:cNvSpPr>
            <a:spLocks noChangeShapeType="1"/>
          </p:cNvSpPr>
          <p:nvPr/>
        </p:nvSpPr>
        <p:spPr bwMode="auto">
          <a:xfrm>
            <a:off x="6845300" y="1574800"/>
            <a:ext cx="8128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6684" name="Text Box 12"/>
          <p:cNvSpPr txBox="1">
            <a:spLocks noChangeArrowheads="1"/>
          </p:cNvSpPr>
          <p:nvPr/>
        </p:nvSpPr>
        <p:spPr bwMode="auto">
          <a:xfrm>
            <a:off x="6835775" y="1674813"/>
            <a:ext cx="873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 – 40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Zr – 16</a:t>
            </a:r>
          </a:p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Fe – 42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6685" name="Line 13"/>
          <p:cNvSpPr>
            <a:spLocks noChangeShapeType="1"/>
          </p:cNvSpPr>
          <p:nvPr/>
        </p:nvSpPr>
        <p:spPr bwMode="auto">
          <a:xfrm>
            <a:off x="4762500" y="1689100"/>
            <a:ext cx="2082800" cy="3810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6686" name="Text Box 14"/>
          <p:cNvSpPr txBox="1">
            <a:spLocks noChangeArrowheads="1"/>
          </p:cNvSpPr>
          <p:nvPr/>
        </p:nvSpPr>
        <p:spPr bwMode="auto">
          <a:xfrm>
            <a:off x="7205663" y="28940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?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96687" name="Line 15"/>
          <p:cNvSpPr>
            <a:spLocks noChangeShapeType="1"/>
          </p:cNvSpPr>
          <p:nvPr/>
        </p:nvSpPr>
        <p:spPr bwMode="auto">
          <a:xfrm>
            <a:off x="4281488" y="2109788"/>
            <a:ext cx="2654300" cy="9271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6688" name="Text Box 16"/>
          <p:cNvSpPr txBox="1">
            <a:spLocks noChangeArrowheads="1"/>
          </p:cNvSpPr>
          <p:nvPr/>
        </p:nvSpPr>
        <p:spPr bwMode="auto">
          <a:xfrm>
            <a:off x="1195388" y="4049713"/>
            <a:ext cx="436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Molten oxidic pool having</a:t>
            </a:r>
            <a:r>
              <a:rPr lang="en-US" sz="1800" u="sng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free surface</a:t>
            </a:r>
          </a:p>
          <a:p>
            <a:pPr algn="ctr"/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C-30;    T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=1060-1250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C;    h</a:t>
            </a:r>
            <a:r>
              <a:rPr lang="en-US" sz="1800" baseline="-25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B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=10mm    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St. Petersburg, Russia, June 1, 2010</a:t>
            </a:r>
            <a:r>
              <a:rPr lang="en-GB"/>
              <a:t>                </a:t>
            </a:r>
            <a:fld id="{2DAB60E6-C9BA-4CD5-AFCB-B3BE24B10164}" type="slidenum">
              <a:rPr lang="en-GB"/>
              <a:pPr/>
              <a:t>9</a:t>
            </a:fld>
            <a:endParaRPr lang="en-GB"/>
          </a:p>
        </p:txBody>
      </p:sp>
      <p:sp>
        <p:nvSpPr>
          <p:cNvPr id="78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261938"/>
            <a:ext cx="7772400" cy="63976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Specimen temperature conditions and IZ final boundary position in the end of the test</a:t>
            </a:r>
            <a:r>
              <a:rPr lang="en-US" sz="2400"/>
              <a:t> </a:t>
            </a:r>
            <a:endParaRPr lang="ru-RU" sz="2400"/>
          </a:p>
        </p:txBody>
      </p:sp>
      <p:sp>
        <p:nvSpPr>
          <p:cNvPr id="780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4500" y="4335463"/>
            <a:ext cx="8170863" cy="1581150"/>
          </a:xfrm>
          <a:noFill/>
          <a:ln/>
        </p:spPr>
        <p:txBody>
          <a:bodyPr/>
          <a:lstStyle/>
          <a:p>
            <a:r>
              <a:rPr lang="en-US" sz="2000">
                <a:effectLst/>
              </a:rPr>
              <a:t>Calculated by the </a:t>
            </a:r>
            <a:r>
              <a:rPr lang="en-BZ" sz="2000">
                <a:effectLst/>
              </a:rPr>
              <a:t>ANSYS</a:t>
            </a:r>
            <a:r>
              <a:rPr lang="en-US" sz="2000">
                <a:effectLst/>
              </a:rPr>
              <a:t> code using the measured boundary conditions and temperatures in TC locations</a:t>
            </a:r>
            <a:endParaRPr lang="ru-RU" sz="2000">
              <a:effectLst/>
            </a:endParaRPr>
          </a:p>
          <a:p>
            <a:r>
              <a:rPr lang="en-BZ" sz="2000">
                <a:effectLst/>
              </a:rPr>
              <a:t>A – </a:t>
            </a:r>
            <a:r>
              <a:rPr lang="en-US" sz="2000">
                <a:effectLst/>
              </a:rPr>
              <a:t>initial position of the specimen surface</a:t>
            </a:r>
            <a:r>
              <a:rPr lang="ru-RU" sz="2000">
                <a:effectLst/>
              </a:rPr>
              <a:t>, В – </a:t>
            </a:r>
            <a:r>
              <a:rPr lang="en-US" sz="2000">
                <a:effectLst/>
              </a:rPr>
              <a:t>final boundary of the interaction zone</a:t>
            </a:r>
            <a:endParaRPr lang="ru-RU" sz="2000">
              <a:effectLst/>
            </a:endParaRPr>
          </a:p>
          <a:p>
            <a:r>
              <a:rPr lang="en-US" sz="2000">
                <a:effectLst/>
              </a:rPr>
              <a:t>The IZ boundary is located in the</a:t>
            </a:r>
            <a:r>
              <a:rPr lang="ru-RU" sz="2000">
                <a:effectLst/>
              </a:rPr>
              <a:t> </a:t>
            </a:r>
            <a:r>
              <a:rPr lang="en-BZ" sz="2000">
                <a:effectLst/>
              </a:rPr>
              <a:t>1</a:t>
            </a:r>
            <a:r>
              <a:rPr lang="ru-RU" sz="2000">
                <a:effectLst/>
              </a:rPr>
              <a:t>06</a:t>
            </a:r>
            <a:r>
              <a:rPr lang="en-BZ" sz="2000">
                <a:effectLst/>
              </a:rPr>
              <a:t>0 - 1250</a:t>
            </a:r>
            <a:r>
              <a:rPr lang="en-BZ" sz="2000">
                <a:effectLst/>
                <a:sym typeface="Symbol" pitchFamily="18" charset="2"/>
              </a:rPr>
              <a:t></a:t>
            </a:r>
            <a:r>
              <a:rPr lang="ru-RU" sz="2000">
                <a:effectLst/>
              </a:rPr>
              <a:t> </a:t>
            </a:r>
            <a:r>
              <a:rPr lang="en-BZ" sz="2000">
                <a:effectLst/>
              </a:rPr>
              <a:t>C temperature region</a:t>
            </a:r>
            <a:endParaRPr lang="ru-RU" sz="2000">
              <a:effectLst/>
            </a:endParaRPr>
          </a:p>
        </p:txBody>
      </p:sp>
      <p:pic>
        <p:nvPicPr>
          <p:cNvPr id="780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46200"/>
            <a:ext cx="26654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295" name="Text Box 7"/>
          <p:cNvSpPr txBox="1">
            <a:spLocks noChangeArrowheads="1"/>
          </p:cNvSpPr>
          <p:nvPr/>
        </p:nvSpPr>
        <p:spPr bwMode="auto">
          <a:xfrm>
            <a:off x="0" y="100171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0">
                <a:latin typeface="Arial" pitchFamily="34" charset="0"/>
              </a:rPr>
              <a:t>Т</a:t>
            </a:r>
            <a:r>
              <a:rPr lang="en-US" sz="1400" b="0">
                <a:latin typeface="Arial" pitchFamily="34" charset="0"/>
              </a:rPr>
              <a:t>,</a:t>
            </a:r>
            <a:r>
              <a:rPr lang="en-US" sz="1400" b="0" baseline="30000">
                <a:latin typeface="Arial" pitchFamily="34" charset="0"/>
              </a:rPr>
              <a:t>o</a:t>
            </a:r>
            <a:r>
              <a:rPr lang="en-US" sz="1400" b="0">
                <a:latin typeface="Arial" pitchFamily="34" charset="0"/>
              </a:rPr>
              <a:t>C</a:t>
            </a:r>
            <a:endParaRPr lang="ru-RU" sz="1400" b="0">
              <a:latin typeface="Arial" pitchFamily="34" charset="0"/>
            </a:endParaRPr>
          </a:p>
        </p:txBody>
      </p:sp>
      <p:sp>
        <p:nvSpPr>
          <p:cNvPr id="780296" name="Text Box 8"/>
          <p:cNvSpPr txBox="1">
            <a:spLocks noChangeArrowheads="1"/>
          </p:cNvSpPr>
          <p:nvPr/>
        </p:nvSpPr>
        <p:spPr bwMode="auto">
          <a:xfrm>
            <a:off x="2279650" y="4003675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>
                <a:latin typeface="Arial" pitchFamily="34" charset="0"/>
              </a:rPr>
              <a:t>h, m</a:t>
            </a:r>
            <a:endParaRPr lang="ru-RU" sz="1400" b="0">
              <a:latin typeface="Arial" pitchFamily="34" charset="0"/>
            </a:endParaRPr>
          </a:p>
        </p:txBody>
      </p:sp>
      <p:grpSp>
        <p:nvGrpSpPr>
          <p:cNvPr id="780297" name="Group 9"/>
          <p:cNvGrpSpPr>
            <a:grpSpLocks/>
          </p:cNvGrpSpPr>
          <p:nvPr/>
        </p:nvGrpSpPr>
        <p:grpSpPr bwMode="auto">
          <a:xfrm>
            <a:off x="3067050" y="1160463"/>
            <a:ext cx="5873750" cy="2573337"/>
            <a:chOff x="2060" y="731"/>
            <a:chExt cx="3700" cy="1621"/>
          </a:xfrm>
        </p:grpSpPr>
        <p:pic>
          <p:nvPicPr>
            <p:cNvPr id="780298" name="Picture 10" descr="mcp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" y="926"/>
              <a:ext cx="370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299" name="Text Box 11"/>
            <p:cNvSpPr txBox="1">
              <a:spLocks noChangeArrowheads="1"/>
            </p:cNvSpPr>
            <p:nvPr/>
          </p:nvSpPr>
          <p:spPr bwMode="auto">
            <a:xfrm>
              <a:off x="2481" y="731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>
                  <a:latin typeface="Arial" pitchFamily="34" charset="0"/>
                </a:rPr>
                <a:t>A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780300" name="Line 12"/>
            <p:cNvSpPr>
              <a:spLocks noChangeShapeType="1"/>
            </p:cNvSpPr>
            <p:nvPr/>
          </p:nvSpPr>
          <p:spPr bwMode="auto">
            <a:xfrm>
              <a:off x="2648" y="880"/>
              <a:ext cx="8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20254</TotalTime>
  <Words>757</Words>
  <Application>Microsoft Office PowerPoint</Application>
  <PresentationFormat>Bildschirmpräsentation (4:3)</PresentationFormat>
  <Paragraphs>131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Times New Roman</vt:lpstr>
      <vt:lpstr>Arial</vt:lpstr>
      <vt:lpstr>Wingdings</vt:lpstr>
      <vt:lpstr>Times New Roman CYR</vt:lpstr>
      <vt:lpstr>Symbol</vt:lpstr>
      <vt:lpstr>Оформление по умолчанию</vt:lpstr>
      <vt:lpstr>CorelDRAW 7.0 Graphic</vt:lpstr>
      <vt:lpstr>Документ Microsoft Word</vt:lpstr>
      <vt:lpstr>Grapher Plot Document</vt:lpstr>
      <vt:lpstr>Microsoft Equation 3.0</vt:lpstr>
      <vt:lpstr>Interaction of suboxidized molten corium with European vessel steel</vt:lpstr>
      <vt:lpstr>Contents</vt:lpstr>
      <vt:lpstr>Objectives </vt:lpstr>
      <vt:lpstr>Gas-aerosol system</vt:lpstr>
      <vt:lpstr>Experimental procedure</vt:lpstr>
      <vt:lpstr>PowerPoint-Präsentation</vt:lpstr>
      <vt:lpstr>PowerPoint-Präsentation</vt:lpstr>
      <vt:lpstr>Specimen axial section</vt:lpstr>
      <vt:lpstr>Specimen temperature conditions and IZ final boundary position in the end of the test </vt:lpstr>
      <vt:lpstr>Comparison with corrosion of Russian vessel steel</vt:lpstr>
      <vt:lpstr>Comparison with corrosion of Russian vessel steel (2)</vt:lpstr>
      <vt:lpstr>Comparison with corrosion of Russian vessel steel (3)  Vertical position of interface</vt:lpstr>
      <vt:lpstr>Corrosion kinetics of Russian vessel steel</vt:lpstr>
      <vt:lpstr>Comparison with corrosion kinetics of Russian vessel steel </vt:lpstr>
      <vt:lpstr>First conclusions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MCP-5 test</dc:title>
  <dc:subject>4 METCORP Meeting</dc:subject>
  <dc:creator>Granovscky</dc:creator>
  <cp:lastModifiedBy>Peters, Ursula</cp:lastModifiedBy>
  <cp:revision>663</cp:revision>
  <cp:lastPrinted>2001-10-30T08:59:27Z</cp:lastPrinted>
  <dcterms:created xsi:type="dcterms:W3CDTF">1998-10-12T06:52:06Z</dcterms:created>
  <dcterms:modified xsi:type="dcterms:W3CDTF">2012-10-16T20:30:43Z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