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482" r:id="rId2"/>
    <p:sldId id="557" r:id="rId3"/>
    <p:sldId id="485" r:id="rId4"/>
    <p:sldId id="567" r:id="rId5"/>
    <p:sldId id="569" r:id="rId6"/>
    <p:sldId id="570" r:id="rId7"/>
    <p:sldId id="571" r:id="rId8"/>
    <p:sldId id="625" r:id="rId9"/>
    <p:sldId id="572" r:id="rId10"/>
    <p:sldId id="573" r:id="rId11"/>
    <p:sldId id="626" r:id="rId12"/>
    <p:sldId id="627" r:id="rId13"/>
    <p:sldId id="576" r:id="rId14"/>
    <p:sldId id="628" r:id="rId15"/>
    <p:sldId id="629" r:id="rId16"/>
    <p:sldId id="579" r:id="rId17"/>
    <p:sldId id="631" r:id="rId18"/>
    <p:sldId id="630" r:id="rId19"/>
    <p:sldId id="633" r:id="rId20"/>
    <p:sldId id="638" r:id="rId21"/>
    <p:sldId id="636" r:id="rId22"/>
    <p:sldId id="637" r:id="rId23"/>
    <p:sldId id="635" r:id="rId24"/>
    <p:sldId id="632" r:id="rId25"/>
  </p:sldIdLst>
  <p:sldSz cx="9144000" cy="6858000" type="screen4x3"/>
  <p:notesSz cx="6784975" cy="9856788"/>
  <p:defaultTextStyle>
    <a:defPPr>
      <a:defRPr lang="en-GB"/>
    </a:defPPr>
    <a:lvl1pPr algn="l" rtl="0" eaLnBrk="0" fontAlgn="base" hangingPunct="0">
      <a:spcBef>
        <a:spcPct val="0"/>
      </a:spcBef>
      <a:spcAft>
        <a:spcPct val="0"/>
      </a:spcAft>
      <a:defRPr sz="1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CC00CC"/>
    <a:srgbClr val="990033"/>
    <a:srgbClr val="A50021"/>
    <a:srgbClr val="996600"/>
    <a:srgbClr val="000066"/>
    <a:srgbClr val="FFEAD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6347" autoAdjust="0"/>
  </p:normalViewPr>
  <p:slideViewPr>
    <p:cSldViewPr snapToGrid="0">
      <p:cViewPr>
        <p:scale>
          <a:sx n="100" d="100"/>
          <a:sy n="100" d="100"/>
        </p:scale>
        <p:origin x="-802" y="326"/>
      </p:cViewPr>
      <p:guideLst>
        <p:guide orient="horz" pos="2143"/>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920" y="-108"/>
      </p:cViewPr>
      <p:guideLst>
        <p:guide orient="horz" pos="3104"/>
        <p:guide pos="213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defTabSz="922338">
              <a:defRPr sz="1200" b="0">
                <a:latin typeface="Times New Roman CYR" charset="-52"/>
              </a:defRPr>
            </a:lvl1pPr>
          </a:lstStyle>
          <a:p>
            <a:endParaRPr lang="ru-RU"/>
          </a:p>
        </p:txBody>
      </p:sp>
      <p:sp>
        <p:nvSpPr>
          <p:cNvPr id="28675" name="Rectangle 3"/>
          <p:cNvSpPr>
            <a:spLocks noGrp="1" noChangeArrowheads="1"/>
          </p:cNvSpPr>
          <p:nvPr>
            <p:ph type="dt" sz="quarter" idx="1"/>
          </p:nvPr>
        </p:nvSpPr>
        <p:spPr bwMode="auto">
          <a:xfrm>
            <a:off x="3844925" y="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r" defTabSz="922338">
              <a:defRPr sz="1200" b="0">
                <a:latin typeface="Times New Roman CYR" charset="-52"/>
              </a:defRPr>
            </a:lvl1pPr>
          </a:lstStyle>
          <a:p>
            <a:endParaRPr lang="ru-RU"/>
          </a:p>
        </p:txBody>
      </p:sp>
      <p:sp>
        <p:nvSpPr>
          <p:cNvPr id="28676" name="Rectangle 4"/>
          <p:cNvSpPr>
            <a:spLocks noGrp="1" noChangeArrowheads="1"/>
          </p:cNvSpPr>
          <p:nvPr>
            <p:ph type="ftr" sz="quarter" idx="2"/>
          </p:nvPr>
        </p:nvSpPr>
        <p:spPr bwMode="auto">
          <a:xfrm>
            <a:off x="0"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defTabSz="922338">
              <a:defRPr sz="1200" b="0">
                <a:latin typeface="Times New Roman CYR" charset="-52"/>
              </a:defRPr>
            </a:lvl1pPr>
          </a:lstStyle>
          <a:p>
            <a:r>
              <a:rPr lang="ru-RU"/>
              <a:t>nnnnn</a:t>
            </a:r>
          </a:p>
        </p:txBody>
      </p:sp>
      <p:sp>
        <p:nvSpPr>
          <p:cNvPr id="28677" name="Rectangle 5"/>
          <p:cNvSpPr>
            <a:spLocks noGrp="1" noChangeArrowheads="1"/>
          </p:cNvSpPr>
          <p:nvPr>
            <p:ph type="sldNum" sz="quarter" idx="3"/>
          </p:nvPr>
        </p:nvSpPr>
        <p:spPr bwMode="auto">
          <a:xfrm>
            <a:off x="3844925"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r" defTabSz="922338">
              <a:defRPr sz="1200" b="0">
                <a:latin typeface="Times New Roman CYR" charset="-52"/>
              </a:defRPr>
            </a:lvl1pPr>
          </a:lstStyle>
          <a:p>
            <a:fld id="{B67A0D1C-8A92-4306-A2B9-B403A526F2AF}" type="slidenum">
              <a:rPr lang="ru-RU"/>
              <a:pPr/>
              <a:t>‹Nr.›</a:t>
            </a:fld>
            <a:endParaRPr lang="ru-RU"/>
          </a:p>
        </p:txBody>
      </p:sp>
    </p:spTree>
    <p:extLst>
      <p:ext uri="{BB962C8B-B14F-4D97-AF65-F5344CB8AC3E}">
        <p14:creationId xmlns:p14="http://schemas.microsoft.com/office/powerpoint/2010/main" val="182932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43120"/>
      </p:ext>
    </p:extLst>
  </p:cSld>
  <p:clrMap bg1="lt1" tx1="dk1" bg2="lt2" tx2="dk2" accent1="accent1" accent2="accent2" accent3="accent3" accent4="accent4" accent5="accent5" accent6="accent6" hlink="hlink" folHlink="folHlink"/>
  <p:notesStyle>
    <a:lvl1pPr algn="l" defTabSz="762000" rtl="0" fontAlgn="base">
      <a:spcBef>
        <a:spcPct val="30000"/>
      </a:spcBef>
      <a:spcAft>
        <a:spcPct val="0"/>
      </a:spcAft>
      <a:defRPr sz="1200" kern="1200">
        <a:solidFill>
          <a:schemeClr val="tx1"/>
        </a:solidFill>
        <a:latin typeface="Times New Roman CYR" charset="-52"/>
        <a:ea typeface="+mn-ea"/>
        <a:cs typeface="+mn-cs"/>
      </a:defRPr>
    </a:lvl1pPr>
    <a:lvl2pPr marL="457200" algn="l" defTabSz="762000" rtl="0" fontAlgn="base">
      <a:spcBef>
        <a:spcPct val="30000"/>
      </a:spcBef>
      <a:spcAft>
        <a:spcPct val="0"/>
      </a:spcAft>
      <a:defRPr sz="1200" kern="1200">
        <a:solidFill>
          <a:schemeClr val="tx1"/>
        </a:solidFill>
        <a:latin typeface="Times New Roman CYR" charset="-52"/>
        <a:ea typeface="+mn-ea"/>
        <a:cs typeface="+mn-cs"/>
      </a:defRPr>
    </a:lvl2pPr>
    <a:lvl3pPr marL="914400" algn="l" defTabSz="762000" rtl="0" fontAlgn="base">
      <a:spcBef>
        <a:spcPct val="30000"/>
      </a:spcBef>
      <a:spcAft>
        <a:spcPct val="0"/>
      </a:spcAft>
      <a:defRPr sz="1200" kern="1200">
        <a:solidFill>
          <a:schemeClr val="tx1"/>
        </a:solidFill>
        <a:latin typeface="Times New Roman CYR" charset="-52"/>
        <a:ea typeface="+mn-ea"/>
        <a:cs typeface="+mn-cs"/>
      </a:defRPr>
    </a:lvl3pPr>
    <a:lvl4pPr marL="1371600" algn="l" defTabSz="762000" rtl="0" fontAlgn="base">
      <a:spcBef>
        <a:spcPct val="30000"/>
      </a:spcBef>
      <a:spcAft>
        <a:spcPct val="0"/>
      </a:spcAft>
      <a:defRPr sz="1200" kern="1200">
        <a:solidFill>
          <a:schemeClr val="tx1"/>
        </a:solidFill>
        <a:latin typeface="Times New Roman CYR" charset="-52"/>
        <a:ea typeface="+mn-ea"/>
        <a:cs typeface="+mn-cs"/>
      </a:defRPr>
    </a:lvl4pPr>
    <a:lvl5pPr marL="1828800" algn="l" defTabSz="762000" rtl="0" fontAlgn="base">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Rot="1" noChangeArrowheads="1" noTextEdit="1"/>
          </p:cNvSpPr>
          <p:nvPr>
            <p:ph type="sldImg"/>
          </p:nvPr>
        </p:nvSpPr>
        <p:spPr bwMode="auto">
          <a:xfrm>
            <a:off x="930275"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5539"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2" rIns="91426" bIns="45712"/>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491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9011"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t>1. Даже в относительно маломасштабных условиях эксперимента оксидная корка на расплаве металла растрескивается существенным образом </a:t>
            </a:r>
          </a:p>
          <a:p>
            <a:r>
              <a:rPr lang="ru-RU"/>
              <a:t>2. Кинетика окисления паром расплава металла, содержащего уран и цирконий, сквозь шлаковую корку</a:t>
            </a:r>
            <a:r>
              <a:rPr lang="en-US"/>
              <a:t>и </a:t>
            </a:r>
            <a:r>
              <a:rPr lang="ru-RU"/>
              <a:t>соответствует линейному закону окисления при скорости поглощения пара</a:t>
            </a:r>
            <a:endParaRPr lang="en-US"/>
          </a:p>
          <a:p>
            <a:r>
              <a:rPr lang="en-US"/>
              <a:t>        </a:t>
            </a:r>
            <a:r>
              <a:rPr lang="ru-RU" b="1"/>
              <a:t>23 </a:t>
            </a:r>
            <a:r>
              <a:rPr lang="en-US" b="1"/>
              <a:t>(±</a:t>
            </a:r>
            <a:r>
              <a:rPr lang="ru-RU" b="1"/>
              <a:t>3) мг</a:t>
            </a:r>
            <a:r>
              <a:rPr lang="en-US" b="1"/>
              <a:t> H2O/</a:t>
            </a:r>
            <a:r>
              <a:rPr lang="ru-RU" b="1"/>
              <a:t>с</a:t>
            </a:r>
          </a:p>
          <a:p>
            <a:r>
              <a:rPr lang="ru-RU"/>
              <a:t>3. Постоянство скорости окисления в независимости от толщины оксидной корки – свидетельствует о решающей роли трещинообразования  в корке</a:t>
            </a:r>
          </a:p>
          <a:p>
            <a:r>
              <a:rPr lang="ru-RU"/>
              <a:t>4. </a:t>
            </a:r>
            <a:r>
              <a:rPr lang="en-US"/>
              <a:t>В </a:t>
            </a:r>
            <a:r>
              <a:rPr lang="ru-RU"/>
              <a:t>реализованном режиме голодания по окислителю</a:t>
            </a:r>
            <a:r>
              <a:rPr lang="en-US"/>
              <a:t> (</a:t>
            </a:r>
            <a:r>
              <a:rPr lang="ru-RU"/>
              <a:t>когда</a:t>
            </a:r>
            <a:r>
              <a:rPr lang="en-US"/>
              <a:t> </a:t>
            </a:r>
            <a:r>
              <a:rPr lang="ru-RU"/>
              <a:t>скорость поглощения пара, т.е. скорость окисления расплава, определяется условиями подвода пара к поверхности расплава</a:t>
            </a:r>
            <a:r>
              <a:rPr lang="en-US"/>
              <a:t>), </a:t>
            </a:r>
            <a:r>
              <a:rPr lang="ru-RU"/>
              <a:t>наличие корки приводит к существенному снижению плотности массового потока поглощаемого пара:</a:t>
            </a:r>
          </a:p>
          <a:p>
            <a:r>
              <a:rPr lang="ru-RU"/>
              <a:t>       </a:t>
            </a:r>
            <a:r>
              <a:rPr lang="en-US" b="1"/>
              <a:t>0.38 </a:t>
            </a:r>
            <a:r>
              <a:rPr lang="ru-RU" b="1"/>
              <a:t>мг</a:t>
            </a:r>
            <a:r>
              <a:rPr lang="en-US" b="1"/>
              <a:t> </a:t>
            </a:r>
            <a:r>
              <a:rPr lang="ru-RU" b="1"/>
              <a:t>Н2О</a:t>
            </a:r>
            <a:r>
              <a:rPr lang="en-US" b="1"/>
              <a:t>/ (</a:t>
            </a:r>
            <a:r>
              <a:rPr lang="ru-RU" b="1"/>
              <a:t>см2с</a:t>
            </a:r>
            <a:r>
              <a:rPr lang="en-US" b="1"/>
              <a:t>)</a:t>
            </a:r>
            <a:r>
              <a:rPr lang="en-US"/>
              <a:t> </a:t>
            </a:r>
            <a:r>
              <a:rPr lang="ru-RU"/>
              <a:t>-</a:t>
            </a:r>
            <a:r>
              <a:rPr lang="en-US"/>
              <a:t> MCP</a:t>
            </a:r>
            <a:r>
              <a:rPr lang="ru-RU"/>
              <a:t>-</a:t>
            </a:r>
            <a:r>
              <a:rPr lang="en-US"/>
              <a:t>6</a:t>
            </a:r>
          </a:p>
          <a:p>
            <a:r>
              <a:rPr lang="en-US"/>
              <a:t>       </a:t>
            </a:r>
            <a:r>
              <a:rPr lang="en-US" b="1"/>
              <a:t>3</a:t>
            </a:r>
            <a:r>
              <a:rPr lang="ru-RU" b="1"/>
              <a:t>.</a:t>
            </a:r>
            <a:r>
              <a:rPr lang="en-US" b="1"/>
              <a:t>1</a:t>
            </a:r>
            <a:r>
              <a:rPr lang="ru-RU" b="1"/>
              <a:t> мг</a:t>
            </a:r>
            <a:r>
              <a:rPr lang="en-US" b="1"/>
              <a:t> H2O / (</a:t>
            </a:r>
            <a:r>
              <a:rPr lang="ru-RU" b="1"/>
              <a:t>см2с</a:t>
            </a:r>
            <a:r>
              <a:rPr lang="en-US" b="1"/>
              <a:t>)</a:t>
            </a:r>
            <a:r>
              <a:rPr lang="en-US"/>
              <a:t> </a:t>
            </a:r>
            <a:r>
              <a:rPr lang="ru-RU"/>
              <a:t> </a:t>
            </a:r>
            <a:r>
              <a:rPr lang="en-US"/>
              <a:t>- MA9 </a:t>
            </a:r>
            <a:r>
              <a:rPr lang="ru-RU"/>
              <a:t>(расплав субокисленного кориума без корки)</a:t>
            </a:r>
            <a:endParaRPr lang="ru-RU" b="1"/>
          </a:p>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Rot="1" noChangeArrowheads="1" noTextEdit="1"/>
          </p:cNvSpPr>
          <p:nvPr>
            <p:ph type="sldImg"/>
          </p:nvPr>
        </p:nvSpPr>
        <p:spPr bwMode="auto">
          <a:xfrm>
            <a:off x="930275"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98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2" rIns="91426" bIns="45712"/>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Rot="1" noChangeArrowheads="1" noTextEdit="1"/>
          </p:cNvSpPr>
          <p:nvPr>
            <p:ph type="sldImg"/>
          </p:nvPr>
        </p:nvSpPr>
        <p:spPr bwMode="auto">
          <a:xfrm>
            <a:off x="930275"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168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2" rIns="91426" bIns="45712"/>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1251"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1027"/>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739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4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955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798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t>Многочисленные</a:t>
            </a:r>
            <a:r>
              <a:rPr lang="en-US"/>
              <a:t> </a:t>
            </a:r>
            <a:r>
              <a:rPr lang="ru-RU"/>
              <a:t>металлические и шлаковые выделения на поверхности оксидной корки</a:t>
            </a:r>
            <a:r>
              <a:rPr lang="en-US"/>
              <a:t>, </a:t>
            </a:r>
            <a:r>
              <a:rPr lang="ru-RU"/>
              <a:t>как и вспышки/всплески расплава</a:t>
            </a:r>
            <a:r>
              <a:rPr lang="en-US"/>
              <a:t>, </a:t>
            </a:r>
            <a:r>
              <a:rPr lang="ru-RU"/>
              <a:t>визуально наблюдавшиеся во время теста</a:t>
            </a:r>
            <a:r>
              <a:rPr lang="en-US"/>
              <a:t>, </a:t>
            </a:r>
            <a:r>
              <a:rPr lang="ru-RU"/>
              <a:t>свидетельствуют о большом количестве пор и трещин в оксидной корке</a:t>
            </a:r>
          </a:p>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F62F8354-6272-44EE-BF2D-044D44782B05}" type="slidenum">
              <a:rPr lang="en-GB"/>
              <a:pPr/>
              <a:t>‹Nr.›</a:t>
            </a:fld>
            <a:endParaRPr lang="en-GB"/>
          </a:p>
        </p:txBody>
      </p:sp>
    </p:spTree>
    <p:extLst>
      <p:ext uri="{BB962C8B-B14F-4D97-AF65-F5344CB8AC3E}">
        <p14:creationId xmlns:p14="http://schemas.microsoft.com/office/powerpoint/2010/main" val="412145165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093D54EA-F3E9-4F12-8F6D-40B9F677C715}" type="slidenum">
              <a:rPr lang="en-GB"/>
              <a:pPr/>
              <a:t>‹Nr.›</a:t>
            </a:fld>
            <a:endParaRPr lang="en-GB"/>
          </a:p>
        </p:txBody>
      </p:sp>
    </p:spTree>
    <p:extLst>
      <p:ext uri="{BB962C8B-B14F-4D97-AF65-F5344CB8AC3E}">
        <p14:creationId xmlns:p14="http://schemas.microsoft.com/office/powerpoint/2010/main" val="121429269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5588" y="481013"/>
            <a:ext cx="1973262" cy="59324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81013"/>
            <a:ext cx="5767388" cy="59324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30E3DDE1-3CEA-410A-8EB9-7755B75FEF85}" type="slidenum">
              <a:rPr lang="en-GB"/>
              <a:pPr/>
              <a:t>‹Nr.›</a:t>
            </a:fld>
            <a:endParaRPr lang="en-GB"/>
          </a:p>
        </p:txBody>
      </p:sp>
    </p:spTree>
    <p:extLst>
      <p:ext uri="{BB962C8B-B14F-4D97-AF65-F5344CB8AC3E}">
        <p14:creationId xmlns:p14="http://schemas.microsoft.com/office/powerpoint/2010/main" val="383140310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064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768850" y="22987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768850" y="44323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1830388" y="6472238"/>
            <a:ext cx="6561137" cy="457200"/>
          </a:xfrm>
        </p:spPr>
        <p:txBody>
          <a:bodyPr/>
          <a:lstStyle>
            <a:lvl1pPr>
              <a:defRPr/>
            </a:lvl1pPr>
          </a:lstStyle>
          <a:p>
            <a:r>
              <a:rPr lang="en-US"/>
              <a:t> 5</a:t>
            </a:r>
            <a:r>
              <a:rPr lang="en-US" baseline="30000"/>
              <a:t>th</a:t>
            </a:r>
            <a:r>
              <a:rPr lang="en-US"/>
              <a:t> METCOR-P meeting, St. Petersburg, Russia, June 7, 2011                                     </a:t>
            </a:r>
            <a:r>
              <a:rPr lang="en-GB"/>
              <a:t> </a:t>
            </a:r>
            <a:fld id="{746DCC82-C510-45D7-B2C0-C163DF5249FA}" type="slidenum">
              <a:rPr lang="en-GB"/>
              <a:pPr/>
              <a:t>‹Nr.›</a:t>
            </a:fld>
            <a:endParaRPr lang="en-GB"/>
          </a:p>
        </p:txBody>
      </p:sp>
    </p:spTree>
    <p:extLst>
      <p:ext uri="{BB962C8B-B14F-4D97-AF65-F5344CB8AC3E}">
        <p14:creationId xmlns:p14="http://schemas.microsoft.com/office/powerpoint/2010/main" val="78187078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80997171-1853-4358-828E-78CF05F1972F}" type="slidenum">
              <a:rPr lang="en-GB"/>
              <a:pPr/>
              <a:t>‹Nr.›</a:t>
            </a:fld>
            <a:endParaRPr lang="en-GB"/>
          </a:p>
        </p:txBody>
      </p:sp>
    </p:spTree>
    <p:extLst>
      <p:ext uri="{BB962C8B-B14F-4D97-AF65-F5344CB8AC3E}">
        <p14:creationId xmlns:p14="http://schemas.microsoft.com/office/powerpoint/2010/main" val="407241062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14D35F1D-8E8A-4F9E-8D2A-215204111C1F}" type="slidenum">
              <a:rPr lang="en-GB"/>
              <a:pPr/>
              <a:t>‹Nr.›</a:t>
            </a:fld>
            <a:endParaRPr lang="en-GB"/>
          </a:p>
        </p:txBody>
      </p:sp>
    </p:spTree>
    <p:extLst>
      <p:ext uri="{BB962C8B-B14F-4D97-AF65-F5344CB8AC3E}">
        <p14:creationId xmlns:p14="http://schemas.microsoft.com/office/powerpoint/2010/main" val="298185335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064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688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C0C081AC-BD2E-4A40-879E-158BE84A073C}" type="slidenum">
              <a:rPr lang="en-GB"/>
              <a:pPr/>
              <a:t>‹Nr.›</a:t>
            </a:fld>
            <a:endParaRPr lang="en-GB"/>
          </a:p>
        </p:txBody>
      </p:sp>
    </p:spTree>
    <p:extLst>
      <p:ext uri="{BB962C8B-B14F-4D97-AF65-F5344CB8AC3E}">
        <p14:creationId xmlns:p14="http://schemas.microsoft.com/office/powerpoint/2010/main" val="330284532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04D13367-5E11-46C1-B434-5BCCEBFC265C}" type="slidenum">
              <a:rPr lang="en-GB"/>
              <a:pPr/>
              <a:t>‹Nr.›</a:t>
            </a:fld>
            <a:endParaRPr lang="en-GB"/>
          </a:p>
        </p:txBody>
      </p:sp>
    </p:spTree>
    <p:extLst>
      <p:ext uri="{BB962C8B-B14F-4D97-AF65-F5344CB8AC3E}">
        <p14:creationId xmlns:p14="http://schemas.microsoft.com/office/powerpoint/2010/main" val="8721372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CAB8D281-CAB5-4021-8F8E-7E199D572C8A}" type="slidenum">
              <a:rPr lang="en-GB"/>
              <a:pPr/>
              <a:t>‹Nr.›</a:t>
            </a:fld>
            <a:endParaRPr lang="en-GB"/>
          </a:p>
        </p:txBody>
      </p:sp>
    </p:spTree>
    <p:extLst>
      <p:ext uri="{BB962C8B-B14F-4D97-AF65-F5344CB8AC3E}">
        <p14:creationId xmlns:p14="http://schemas.microsoft.com/office/powerpoint/2010/main" val="62298202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73EAEE36-61F8-47D0-A2C8-ABCF77C38079}" type="slidenum">
              <a:rPr lang="en-GB"/>
              <a:pPr/>
              <a:t>‹Nr.›</a:t>
            </a:fld>
            <a:endParaRPr lang="en-GB"/>
          </a:p>
        </p:txBody>
      </p:sp>
    </p:spTree>
    <p:extLst>
      <p:ext uri="{BB962C8B-B14F-4D97-AF65-F5344CB8AC3E}">
        <p14:creationId xmlns:p14="http://schemas.microsoft.com/office/powerpoint/2010/main" val="189398249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662AA540-E5E1-482B-B97C-E6215812A080}" type="slidenum">
              <a:rPr lang="en-GB"/>
              <a:pPr/>
              <a:t>‹Nr.›</a:t>
            </a:fld>
            <a:endParaRPr lang="en-GB"/>
          </a:p>
        </p:txBody>
      </p:sp>
    </p:spTree>
    <p:extLst>
      <p:ext uri="{BB962C8B-B14F-4D97-AF65-F5344CB8AC3E}">
        <p14:creationId xmlns:p14="http://schemas.microsoft.com/office/powerpoint/2010/main" val="375968837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 5</a:t>
            </a:r>
            <a:r>
              <a:rPr lang="en-US" baseline="30000"/>
              <a:t>th</a:t>
            </a:r>
            <a:r>
              <a:rPr lang="en-US"/>
              <a:t> METCOR-P meeting, St. Petersburg, Russia, June 7, 2011                                     </a:t>
            </a:r>
            <a:r>
              <a:rPr lang="en-GB"/>
              <a:t> </a:t>
            </a:r>
            <a:fld id="{4B64E1F0-16E5-47DC-BF34-D00EFB0C1B59}" type="slidenum">
              <a:rPr lang="en-GB"/>
              <a:pPr/>
              <a:t>‹Nr.›</a:t>
            </a:fld>
            <a:endParaRPr lang="en-GB"/>
          </a:p>
        </p:txBody>
      </p:sp>
    </p:spTree>
    <p:extLst>
      <p:ext uri="{BB962C8B-B14F-4D97-AF65-F5344CB8AC3E}">
        <p14:creationId xmlns:p14="http://schemas.microsoft.com/office/powerpoint/2010/main" val="45102561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81013"/>
            <a:ext cx="7772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ctr" anchorCtr="0" compatLnSpc="1">
            <a:prstTxWarp prst="textNoShape">
              <a:avLst/>
            </a:prstTxWarp>
          </a:bodyPr>
          <a:lstStyle/>
          <a:p>
            <a:pPr lvl="0"/>
            <a:r>
              <a:rPr lang="en-GB" smtClean="0"/>
              <a:t>Щелчок правит образец заголовка</a:t>
            </a:r>
          </a:p>
        </p:txBody>
      </p:sp>
      <p:sp>
        <p:nvSpPr>
          <p:cNvPr id="1027" name="Rectangle 3"/>
          <p:cNvSpPr>
            <a:spLocks noGrp="1" noChangeArrowheads="1"/>
          </p:cNvSpPr>
          <p:nvPr>
            <p:ph type="body" idx="1"/>
          </p:nvPr>
        </p:nvSpPr>
        <p:spPr bwMode="auto">
          <a:xfrm>
            <a:off x="806450" y="2298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t" anchorCtr="0" compatLnSpc="1">
            <a:prstTxWarp prst="textNoShape">
              <a:avLst/>
            </a:prstTxWarp>
          </a:bodyPr>
          <a:lstStyle/>
          <a:p>
            <a:pPr lvl="0"/>
            <a:r>
              <a:rPr lang="en-GB" smtClean="0"/>
              <a:t>Щелчок правит 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1030" name="Rectangle 6"/>
          <p:cNvSpPr>
            <a:spLocks noGrp="1" noChangeArrowheads="1"/>
          </p:cNvSpPr>
          <p:nvPr>
            <p:ph type="sldNum" sz="quarter" idx="4"/>
          </p:nvPr>
        </p:nvSpPr>
        <p:spPr bwMode="auto">
          <a:xfrm>
            <a:off x="1830388" y="6472238"/>
            <a:ext cx="6561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59" tIns="46030" rIns="92059" bIns="46030" numCol="1" anchor="ctr" anchorCtr="0" compatLnSpc="1">
            <a:prstTxWarp prst="textNoShape">
              <a:avLst/>
            </a:prstTxWarp>
          </a:bodyPr>
          <a:lstStyle>
            <a:lvl1pPr defTabSz="762000" eaLnBrk="1" hangingPunct="1">
              <a:defRPr sz="1200">
                <a:solidFill>
                  <a:srgbClr val="990033"/>
                </a:solidFill>
              </a:defRPr>
            </a:lvl1pPr>
          </a:lstStyle>
          <a:p>
            <a:r>
              <a:rPr lang="en-US"/>
              <a:t> 5</a:t>
            </a:r>
            <a:r>
              <a:rPr lang="en-US" baseline="30000"/>
              <a:t>th</a:t>
            </a:r>
            <a:r>
              <a:rPr lang="en-US"/>
              <a:t> METCOR-P meeting, St. Petersburg, Russia, June 7, 2011                                     </a:t>
            </a:r>
            <a:r>
              <a:rPr lang="en-GB"/>
              <a:t> </a:t>
            </a:r>
            <a:fld id="{4E258A4F-F46E-4C31-883A-4E23193623D4}" type="slidenum">
              <a:rPr lang="en-GB"/>
              <a:pPr/>
              <a:t>‹Nr.›</a:t>
            </a:fld>
            <a:endParaRPr lang="en-GB"/>
          </a:p>
        </p:txBody>
      </p:sp>
      <p:sp>
        <p:nvSpPr>
          <p:cNvPr id="1032" name="Line 8"/>
          <p:cNvSpPr>
            <a:spLocks noChangeShapeType="1"/>
          </p:cNvSpPr>
          <p:nvPr/>
        </p:nvSpPr>
        <p:spPr bwMode="auto">
          <a:xfrm>
            <a:off x="527050" y="6507163"/>
            <a:ext cx="8616950" cy="0"/>
          </a:xfrm>
          <a:prstGeom prst="line">
            <a:avLst/>
          </a:prstGeom>
          <a:noFill/>
          <a:ln w="28575">
            <a:solidFill>
              <a:srgbClr val="99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hf hdr="0" ftr="0" dt="0"/>
  <p:txStyles>
    <p:titleStyle>
      <a:lvl1pPr algn="ctr" defTabSz="762000" rtl="0" eaLnBrk="0" fontAlgn="base" hangingPunct="0">
        <a:spcBef>
          <a:spcPct val="0"/>
        </a:spcBef>
        <a:spcAft>
          <a:spcPct val="0"/>
        </a:spcAft>
        <a:defRPr sz="2800" b="1">
          <a:solidFill>
            <a:srgbClr val="A50021"/>
          </a:solidFill>
          <a:latin typeface="+mj-lt"/>
          <a:ea typeface="+mj-ea"/>
          <a:cs typeface="+mj-cs"/>
        </a:defRPr>
      </a:lvl1pPr>
      <a:lvl2pPr algn="ctr" defTabSz="762000" rtl="0" eaLnBrk="0" fontAlgn="base" hangingPunct="0">
        <a:spcBef>
          <a:spcPct val="0"/>
        </a:spcBef>
        <a:spcAft>
          <a:spcPct val="0"/>
        </a:spcAft>
        <a:defRPr sz="2800" b="1">
          <a:solidFill>
            <a:srgbClr val="A50021"/>
          </a:solidFill>
          <a:latin typeface="Arial" pitchFamily="34" charset="0"/>
        </a:defRPr>
      </a:lvl2pPr>
      <a:lvl3pPr algn="ctr" defTabSz="762000" rtl="0" eaLnBrk="0" fontAlgn="base" hangingPunct="0">
        <a:spcBef>
          <a:spcPct val="0"/>
        </a:spcBef>
        <a:spcAft>
          <a:spcPct val="0"/>
        </a:spcAft>
        <a:defRPr sz="2800" b="1">
          <a:solidFill>
            <a:srgbClr val="A50021"/>
          </a:solidFill>
          <a:latin typeface="Arial" pitchFamily="34" charset="0"/>
        </a:defRPr>
      </a:lvl3pPr>
      <a:lvl4pPr algn="ctr" defTabSz="762000" rtl="0" eaLnBrk="0" fontAlgn="base" hangingPunct="0">
        <a:spcBef>
          <a:spcPct val="0"/>
        </a:spcBef>
        <a:spcAft>
          <a:spcPct val="0"/>
        </a:spcAft>
        <a:defRPr sz="2800" b="1">
          <a:solidFill>
            <a:srgbClr val="A50021"/>
          </a:solidFill>
          <a:latin typeface="Arial" pitchFamily="34" charset="0"/>
        </a:defRPr>
      </a:lvl4pPr>
      <a:lvl5pPr algn="ctr" defTabSz="762000" rtl="0" eaLnBrk="0" fontAlgn="base" hangingPunct="0">
        <a:spcBef>
          <a:spcPct val="0"/>
        </a:spcBef>
        <a:spcAft>
          <a:spcPct val="0"/>
        </a:spcAft>
        <a:defRPr sz="2800" b="1">
          <a:solidFill>
            <a:srgbClr val="A50021"/>
          </a:solidFill>
          <a:latin typeface="Arial" pitchFamily="34" charset="0"/>
        </a:defRPr>
      </a:lvl5pPr>
      <a:lvl6pPr marL="457200" algn="ctr" defTabSz="762000" rtl="0" eaLnBrk="0" fontAlgn="base" hangingPunct="0">
        <a:spcBef>
          <a:spcPct val="0"/>
        </a:spcBef>
        <a:spcAft>
          <a:spcPct val="0"/>
        </a:spcAft>
        <a:defRPr sz="2800" b="1">
          <a:solidFill>
            <a:srgbClr val="A50021"/>
          </a:solidFill>
          <a:latin typeface="Arial" pitchFamily="34" charset="0"/>
        </a:defRPr>
      </a:lvl6pPr>
      <a:lvl7pPr marL="914400" algn="ctr" defTabSz="762000" rtl="0" eaLnBrk="0" fontAlgn="base" hangingPunct="0">
        <a:spcBef>
          <a:spcPct val="0"/>
        </a:spcBef>
        <a:spcAft>
          <a:spcPct val="0"/>
        </a:spcAft>
        <a:defRPr sz="2800" b="1">
          <a:solidFill>
            <a:srgbClr val="A50021"/>
          </a:solidFill>
          <a:latin typeface="Arial" pitchFamily="34" charset="0"/>
        </a:defRPr>
      </a:lvl7pPr>
      <a:lvl8pPr marL="1371600" algn="ctr" defTabSz="762000" rtl="0" eaLnBrk="0" fontAlgn="base" hangingPunct="0">
        <a:spcBef>
          <a:spcPct val="0"/>
        </a:spcBef>
        <a:spcAft>
          <a:spcPct val="0"/>
        </a:spcAft>
        <a:defRPr sz="2800" b="1">
          <a:solidFill>
            <a:srgbClr val="A50021"/>
          </a:solidFill>
          <a:latin typeface="Arial" pitchFamily="34" charset="0"/>
        </a:defRPr>
      </a:lvl8pPr>
      <a:lvl9pPr marL="1828800" algn="ctr" defTabSz="762000" rtl="0" eaLnBrk="0" fontAlgn="base" hangingPunct="0">
        <a:spcBef>
          <a:spcPct val="0"/>
        </a:spcBef>
        <a:spcAft>
          <a:spcPct val="0"/>
        </a:spcAft>
        <a:defRPr sz="2800" b="1">
          <a:solidFill>
            <a:srgbClr val="A50021"/>
          </a:solidFill>
          <a:latin typeface="Arial" pitchFamily="34" charset="0"/>
        </a:defRPr>
      </a:lvl9pPr>
    </p:titleStyle>
    <p:bodyStyle>
      <a:lvl1pPr marL="342900" indent="-342900" algn="l" defTabSz="762000" rtl="0" eaLnBrk="0" fontAlgn="base" hangingPunct="0">
        <a:spcBef>
          <a:spcPct val="20000"/>
        </a:spcBef>
        <a:spcAft>
          <a:spcPct val="0"/>
        </a:spcAft>
        <a:buFont typeface="Wingdings" pitchFamily="2" charset="2"/>
        <a:buChar char="Ø"/>
        <a:defRPr sz="2400">
          <a:solidFill>
            <a:srgbClr val="000066"/>
          </a:solidFill>
          <a:effectLst>
            <a:outerShdw blurRad="38100" dist="38100" dir="2700000" algn="tl">
              <a:srgbClr val="000000"/>
            </a:outerShdw>
          </a:effectLst>
          <a:latin typeface="+mn-lt"/>
          <a:ea typeface="+mn-ea"/>
          <a:cs typeface="+mn-cs"/>
        </a:defRPr>
      </a:lvl1pPr>
      <a:lvl2pPr marL="742950" indent="-285750" algn="l" defTabSz="762000" rtl="0" eaLnBrk="0" fontAlgn="base" hangingPunct="0">
        <a:spcBef>
          <a:spcPct val="20000"/>
        </a:spcBef>
        <a:spcAft>
          <a:spcPct val="0"/>
        </a:spcAft>
        <a:buChar char="–"/>
        <a:defRPr sz="2000" b="1">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6.bin"/><Relationship Id="rId1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ChangeArrowheads="1"/>
          </p:cNvSpPr>
          <p:nvPr/>
        </p:nvSpPr>
        <p:spPr bwMode="auto">
          <a:xfrm>
            <a:off x="1109663" y="128588"/>
            <a:ext cx="387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r>
              <a:rPr lang="en-US" sz="1800">
                <a:cs typeface="Times New Roman" pitchFamily="18" charset="0"/>
              </a:rPr>
              <a:t>A.P. Alexandrov </a:t>
            </a:r>
            <a:r>
              <a:rPr lang="en-GB" sz="1800"/>
              <a:t>Research</a:t>
            </a:r>
            <a:r>
              <a:rPr lang="en-US" sz="1800"/>
              <a:t> </a:t>
            </a:r>
            <a:r>
              <a:rPr lang="en-GB" sz="1800"/>
              <a:t>Institute</a:t>
            </a:r>
            <a:r>
              <a:rPr lang="en-US" sz="1800"/>
              <a:t> of Technology (Russia)</a:t>
            </a:r>
            <a:endParaRPr lang="en-GB" sz="1800"/>
          </a:p>
        </p:txBody>
      </p:sp>
      <p:pic>
        <p:nvPicPr>
          <p:cNvPr id="7045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r="83064"/>
          <a:stretch>
            <a:fillRect/>
          </a:stretch>
        </p:blipFill>
        <p:spPr bwMode="auto">
          <a:xfrm>
            <a:off x="7772400" y="0"/>
            <a:ext cx="1123950" cy="93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4516" name="Object 4"/>
          <p:cNvGraphicFramePr>
            <a:graphicFrameLocks noChangeAspect="1"/>
          </p:cNvGraphicFramePr>
          <p:nvPr/>
        </p:nvGraphicFramePr>
        <p:xfrm>
          <a:off x="217488" y="0"/>
          <a:ext cx="822325" cy="914400"/>
        </p:xfrm>
        <a:graphic>
          <a:graphicData uri="http://schemas.openxmlformats.org/presentationml/2006/ole">
            <mc:AlternateContent xmlns:mc="http://schemas.openxmlformats.org/markup-compatibility/2006">
              <mc:Choice xmlns:v="urn:schemas-microsoft-com:vml" Requires="v">
                <p:oleObj spid="_x0000_s704520" name="CorelDRAW" r:id="rId5" imgW="515520" imgH="574200" progId="CorelDraw.Graphic.7">
                  <p:embed/>
                </p:oleObj>
              </mc:Choice>
              <mc:Fallback>
                <p:oleObj name="CorelDRAW" r:id="rId5" imgW="515520" imgH="574200" progId="CorelDraw.Graphic.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0"/>
                        <a:ext cx="82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4517" name="Rectangle 5"/>
          <p:cNvSpPr>
            <a:spLocks noChangeArrowheads="1"/>
          </p:cNvSpPr>
          <p:nvPr/>
        </p:nvSpPr>
        <p:spPr bwMode="auto">
          <a:xfrm>
            <a:off x="515938" y="4597400"/>
            <a:ext cx="750887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marL="342900" indent="-342900"/>
            <a:r>
              <a:rPr lang="en-GB" sz="2000">
                <a:solidFill>
                  <a:srgbClr val="000066"/>
                </a:solidFill>
              </a:rPr>
              <a:t>Presented by A. Sulatsky</a:t>
            </a:r>
            <a:endParaRPr lang="ru-RU" sz="2000">
              <a:solidFill>
                <a:srgbClr val="000066"/>
              </a:solidFill>
            </a:endParaRPr>
          </a:p>
          <a:p>
            <a:pPr marL="342900" indent="-342900"/>
            <a:r>
              <a:rPr lang="en-US" sz="2000">
                <a:solidFill>
                  <a:srgbClr val="000066"/>
                </a:solidFill>
              </a:rPr>
              <a:t>5</a:t>
            </a:r>
            <a:r>
              <a:rPr lang="en-US" sz="2000" baseline="30000">
                <a:solidFill>
                  <a:srgbClr val="000066"/>
                </a:solidFill>
              </a:rPr>
              <a:t>th</a:t>
            </a:r>
            <a:r>
              <a:rPr lang="en-US" sz="2000">
                <a:solidFill>
                  <a:srgbClr val="000066"/>
                </a:solidFill>
              </a:rPr>
              <a:t> METCOR-P Meeting</a:t>
            </a:r>
          </a:p>
          <a:p>
            <a:pPr marL="342900" indent="-342900"/>
            <a:r>
              <a:rPr lang="en-US" sz="2000">
                <a:solidFill>
                  <a:srgbClr val="000066"/>
                </a:solidFill>
              </a:rPr>
              <a:t>St. Petersburg, Russia, </a:t>
            </a:r>
          </a:p>
          <a:p>
            <a:pPr marL="342900" indent="-342900"/>
            <a:r>
              <a:rPr lang="en-US" sz="2000">
                <a:solidFill>
                  <a:srgbClr val="000066"/>
                </a:solidFill>
              </a:rPr>
              <a:t>June 7, 2011</a:t>
            </a:r>
            <a:endParaRPr lang="en-GB" sz="2000">
              <a:solidFill>
                <a:srgbClr val="000066"/>
              </a:solidFill>
            </a:endParaRPr>
          </a:p>
        </p:txBody>
      </p:sp>
      <p:sp>
        <p:nvSpPr>
          <p:cNvPr id="704518" name="Rectangle 6"/>
          <p:cNvSpPr>
            <a:spLocks noChangeArrowheads="1"/>
          </p:cNvSpPr>
          <p:nvPr/>
        </p:nvSpPr>
        <p:spPr bwMode="auto">
          <a:xfrm>
            <a:off x="557213" y="15462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endParaRPr lang="ru-RU" sz="2800">
              <a:solidFill>
                <a:srgbClr val="A50021"/>
              </a:solidFill>
              <a:cs typeface="Times New Roman" pitchFamily="18" charset="0"/>
            </a:endParaRPr>
          </a:p>
        </p:txBody>
      </p:sp>
      <p:sp>
        <p:nvSpPr>
          <p:cNvPr id="704519" name="Rectangle 7"/>
          <p:cNvSpPr>
            <a:spLocks noGrp="1" noChangeArrowheads="1"/>
          </p:cNvSpPr>
          <p:nvPr>
            <p:ph type="ctrTitle"/>
          </p:nvPr>
        </p:nvSpPr>
        <p:spPr>
          <a:xfrm>
            <a:off x="266700" y="2130425"/>
            <a:ext cx="8610600" cy="1470025"/>
          </a:xfrm>
        </p:spPr>
        <p:txBody>
          <a:bodyPr/>
          <a:lstStyle/>
          <a:p>
            <a:r>
              <a:rPr lang="en-US"/>
              <a:t>Oxidation kinetics of metallic melt containing</a:t>
            </a:r>
            <a:br>
              <a:rPr lang="en-US"/>
            </a:br>
            <a:r>
              <a:rPr lang="en-US"/>
              <a:t> uranium and zirconium. MCP-6 test</a:t>
            </a:r>
            <a:r>
              <a:rPr lang="ru-RU"/>
              <a:t> </a:t>
            </a:r>
            <a:endParaRPr lang="en-GB"/>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BC4EFA69-B96C-4930-B6B3-1499DEE960F0}" type="slidenum">
              <a:rPr lang="en-GB"/>
              <a:pPr/>
              <a:t>10</a:t>
            </a:fld>
            <a:endParaRPr lang="en-GB"/>
          </a:p>
        </p:txBody>
      </p:sp>
      <p:sp>
        <p:nvSpPr>
          <p:cNvPr id="831490" name="Rectangle 2"/>
          <p:cNvSpPr>
            <a:spLocks noGrp="1" noChangeArrowheads="1"/>
          </p:cNvSpPr>
          <p:nvPr>
            <p:ph type="title" idx="4294967295"/>
          </p:nvPr>
        </p:nvSpPr>
        <p:spPr>
          <a:xfrm>
            <a:off x="0" y="0"/>
            <a:ext cx="9144000" cy="593725"/>
          </a:xfrm>
        </p:spPr>
        <p:txBody>
          <a:bodyPr/>
          <a:lstStyle/>
          <a:p>
            <a:pPr defTabSz="835025"/>
            <a:r>
              <a:rPr lang="en-US"/>
              <a:t>Surface view during the test</a:t>
            </a:r>
            <a:endParaRPr lang="en-GB"/>
          </a:p>
        </p:txBody>
      </p:sp>
      <p:sp>
        <p:nvSpPr>
          <p:cNvPr id="831492" name="Text Box 3"/>
          <p:cNvSpPr txBox="1">
            <a:spLocks noChangeArrowheads="1"/>
          </p:cNvSpPr>
          <p:nvPr/>
        </p:nvSpPr>
        <p:spPr bwMode="auto">
          <a:xfrm>
            <a:off x="738188" y="506413"/>
            <a:ext cx="27130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latin typeface="Arial" pitchFamily="34" charset="0"/>
              </a:rPr>
              <a:t>Molten pool preparation</a:t>
            </a:r>
            <a:r>
              <a:rPr lang="ru-RU" sz="1800">
                <a:latin typeface="Arial" pitchFamily="34" charset="0"/>
              </a:rPr>
              <a:t>, 5000 </a:t>
            </a:r>
            <a:r>
              <a:rPr lang="en-US" sz="1800">
                <a:latin typeface="Arial" pitchFamily="34" charset="0"/>
              </a:rPr>
              <a:t>s</a:t>
            </a:r>
            <a:endParaRPr lang="ru-RU" sz="1800">
              <a:latin typeface="Arial" pitchFamily="34" charset="0"/>
            </a:endParaRPr>
          </a:p>
        </p:txBody>
      </p:sp>
      <p:pic>
        <p:nvPicPr>
          <p:cNvPr id="831493" name="Picture 38"/>
          <p:cNvPicPr>
            <a:picLocks noChangeAspect="1" noChangeArrowheads="1"/>
          </p:cNvPicPr>
          <p:nvPr/>
        </p:nvPicPr>
        <p:blipFill>
          <a:blip r:embed="rId2">
            <a:extLst>
              <a:ext uri="{28A0092B-C50C-407E-A947-70E740481C1C}">
                <a14:useLocalDpi xmlns:a14="http://schemas.microsoft.com/office/drawing/2010/main" val="0"/>
              </a:ext>
            </a:extLst>
          </a:blip>
          <a:srcRect l="8867" b="47649"/>
          <a:stretch>
            <a:fillRect/>
          </a:stretch>
        </p:blipFill>
        <p:spPr bwMode="auto">
          <a:xfrm>
            <a:off x="911225" y="1098550"/>
            <a:ext cx="3679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495" name="Picture 39"/>
          <p:cNvPicPr>
            <a:picLocks noChangeAspect="1" noChangeArrowheads="1"/>
          </p:cNvPicPr>
          <p:nvPr/>
        </p:nvPicPr>
        <p:blipFill>
          <a:blip r:embed="rId3">
            <a:extLst>
              <a:ext uri="{28A0092B-C50C-407E-A947-70E740481C1C}">
                <a14:useLocalDpi xmlns:a14="http://schemas.microsoft.com/office/drawing/2010/main" val="0"/>
              </a:ext>
            </a:extLst>
          </a:blip>
          <a:srcRect t="20403"/>
          <a:stretch>
            <a:fillRect/>
          </a:stretch>
        </p:blipFill>
        <p:spPr bwMode="auto">
          <a:xfrm>
            <a:off x="4922838" y="1082675"/>
            <a:ext cx="322421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496" name="Text Box 43"/>
          <p:cNvSpPr txBox="1">
            <a:spLocks noChangeArrowheads="1"/>
          </p:cNvSpPr>
          <p:nvPr/>
        </p:nvSpPr>
        <p:spPr bwMode="auto">
          <a:xfrm>
            <a:off x="4503738" y="498475"/>
            <a:ext cx="2522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latin typeface="Arial" pitchFamily="34" charset="0"/>
              </a:rPr>
              <a:t>Beginning of the oxidation</a:t>
            </a:r>
            <a:r>
              <a:rPr lang="ru-RU" sz="1800">
                <a:latin typeface="Arial" pitchFamily="34" charset="0"/>
              </a:rPr>
              <a:t>,</a:t>
            </a:r>
            <a:r>
              <a:rPr lang="en-US" sz="1800">
                <a:latin typeface="Arial" pitchFamily="34" charset="0"/>
              </a:rPr>
              <a:t> </a:t>
            </a:r>
            <a:r>
              <a:rPr lang="ru-RU" sz="1800">
                <a:latin typeface="Arial" pitchFamily="34" charset="0"/>
              </a:rPr>
              <a:t>10000 </a:t>
            </a:r>
            <a:r>
              <a:rPr lang="en-US" sz="1800">
                <a:latin typeface="Arial" pitchFamily="34" charset="0"/>
              </a:rPr>
              <a:t>s</a:t>
            </a:r>
            <a:endParaRPr lang="ru-RU" sz="1800">
              <a:latin typeface="Arial" pitchFamily="34" charset="0"/>
            </a:endParaRPr>
          </a:p>
        </p:txBody>
      </p:sp>
      <p:pic>
        <p:nvPicPr>
          <p:cNvPr id="83149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350" y="3648075"/>
            <a:ext cx="32416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499" name="Text Box 44"/>
          <p:cNvSpPr txBox="1">
            <a:spLocks noChangeArrowheads="1"/>
          </p:cNvSpPr>
          <p:nvPr/>
        </p:nvSpPr>
        <p:spPr bwMode="auto">
          <a:xfrm>
            <a:off x="4992688" y="3232150"/>
            <a:ext cx="27130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latin typeface="Arial" pitchFamily="34" charset="0"/>
              </a:rPr>
              <a:t>Melt crystallization</a:t>
            </a:r>
            <a:r>
              <a:rPr lang="ru-RU" sz="1800">
                <a:latin typeface="Arial" pitchFamily="34" charset="0"/>
              </a:rPr>
              <a:t>,</a:t>
            </a:r>
            <a:r>
              <a:rPr lang="en-US" sz="1800">
                <a:latin typeface="Arial" pitchFamily="34" charset="0"/>
              </a:rPr>
              <a:t> </a:t>
            </a:r>
            <a:r>
              <a:rPr lang="ru-RU" sz="1800">
                <a:latin typeface="Arial" pitchFamily="34" charset="0"/>
              </a:rPr>
              <a:t> 25000 </a:t>
            </a:r>
            <a:r>
              <a:rPr lang="en-US" sz="1800">
                <a:latin typeface="Arial" pitchFamily="34" charset="0"/>
              </a:rPr>
              <a:t>s</a:t>
            </a:r>
            <a:endParaRPr lang="ru-RU" sz="1800">
              <a:latin typeface="Arial" pitchFamily="34" charset="0"/>
            </a:endParaRPr>
          </a:p>
        </p:txBody>
      </p:sp>
      <p:pic>
        <p:nvPicPr>
          <p:cNvPr id="831501"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3648075"/>
            <a:ext cx="3186112"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502" name="Text Box 45"/>
          <p:cNvSpPr txBox="1">
            <a:spLocks noChangeArrowheads="1"/>
          </p:cNvSpPr>
          <p:nvPr/>
        </p:nvSpPr>
        <p:spPr bwMode="auto">
          <a:xfrm>
            <a:off x="746125" y="3289300"/>
            <a:ext cx="25225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latin typeface="Arial" pitchFamily="34" charset="0"/>
              </a:rPr>
              <a:t>Thick crust with cracks</a:t>
            </a:r>
            <a:r>
              <a:rPr lang="ru-RU" sz="1800">
                <a:latin typeface="Arial" pitchFamily="34" charset="0"/>
              </a:rPr>
              <a:t>, 20000 </a:t>
            </a:r>
            <a:r>
              <a:rPr lang="en-US" sz="1800">
                <a:latin typeface="Arial" pitchFamily="34" charset="0"/>
              </a:rPr>
              <a:t>s</a:t>
            </a:r>
            <a:endParaRPr lang="ru-RU" sz="1800">
              <a:latin typeface="Arial" pitchFamily="34"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841B732E-09C6-484A-85CF-792A6CD196C5}" type="slidenum">
              <a:rPr lang="en-GB"/>
              <a:pPr/>
              <a:t>11</a:t>
            </a:fld>
            <a:endParaRPr lang="en-GB"/>
          </a:p>
        </p:txBody>
      </p:sp>
      <p:sp>
        <p:nvSpPr>
          <p:cNvPr id="923650" name="Rectangle 2"/>
          <p:cNvSpPr>
            <a:spLocks noGrp="1" noChangeArrowheads="1"/>
          </p:cNvSpPr>
          <p:nvPr>
            <p:ph type="title" idx="4294967295"/>
          </p:nvPr>
        </p:nvSpPr>
        <p:spPr>
          <a:xfrm>
            <a:off x="0" y="0"/>
            <a:ext cx="9144000" cy="593725"/>
          </a:xfrm>
          <a:noFill/>
        </p:spPr>
        <p:txBody>
          <a:bodyPr/>
          <a:lstStyle/>
          <a:p>
            <a:pPr defTabSz="835025"/>
            <a:r>
              <a:rPr lang="en-US"/>
              <a:t>Crust surface view after test</a:t>
            </a:r>
            <a:endParaRPr lang="en-GB"/>
          </a:p>
        </p:txBody>
      </p:sp>
      <p:sp>
        <p:nvSpPr>
          <p:cNvPr id="923651" name="Oval 3"/>
          <p:cNvSpPr>
            <a:spLocks noChangeArrowheads="1"/>
          </p:cNvSpPr>
          <p:nvPr/>
        </p:nvSpPr>
        <p:spPr bwMode="auto">
          <a:xfrm>
            <a:off x="866775" y="1333500"/>
            <a:ext cx="1200150" cy="1057275"/>
          </a:xfrm>
          <a:prstGeom prst="ellipse">
            <a:avLst/>
          </a:pr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23669" name="Group 21"/>
          <p:cNvGrpSpPr>
            <a:grpSpLocks/>
          </p:cNvGrpSpPr>
          <p:nvPr/>
        </p:nvGrpSpPr>
        <p:grpSpPr bwMode="auto">
          <a:xfrm>
            <a:off x="361950" y="849313"/>
            <a:ext cx="6640513" cy="5483225"/>
            <a:chOff x="228" y="535"/>
            <a:chExt cx="4183" cy="3454"/>
          </a:xfrm>
        </p:grpSpPr>
        <p:grpSp>
          <p:nvGrpSpPr>
            <p:cNvPr id="923652" name="Group 4"/>
            <p:cNvGrpSpPr>
              <a:grpSpLocks/>
            </p:cNvGrpSpPr>
            <p:nvPr/>
          </p:nvGrpSpPr>
          <p:grpSpPr bwMode="auto">
            <a:xfrm>
              <a:off x="228" y="535"/>
              <a:ext cx="4183" cy="3454"/>
              <a:chOff x="216" y="373"/>
              <a:chExt cx="4183" cy="3454"/>
            </a:xfrm>
          </p:grpSpPr>
          <p:grpSp>
            <p:nvGrpSpPr>
              <p:cNvPr id="923653" name="Group 5"/>
              <p:cNvGrpSpPr>
                <a:grpSpLocks/>
              </p:cNvGrpSpPr>
              <p:nvPr/>
            </p:nvGrpSpPr>
            <p:grpSpPr bwMode="auto">
              <a:xfrm>
                <a:off x="216" y="373"/>
                <a:ext cx="3096" cy="3454"/>
                <a:chOff x="294" y="415"/>
                <a:chExt cx="3096" cy="3454"/>
              </a:xfrm>
            </p:grpSpPr>
            <p:pic>
              <p:nvPicPr>
                <p:cNvPr id="923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 y="2335"/>
                  <a:ext cx="1486" cy="1534"/>
                </a:xfrm>
                <a:prstGeom prst="rect">
                  <a:avLst/>
                </a:prstGeom>
                <a:noFill/>
                <a:extLst>
                  <a:ext uri="{909E8E84-426E-40DD-AFC4-6F175D3DCCD1}">
                    <a14:hiddenFill xmlns:a14="http://schemas.microsoft.com/office/drawing/2010/main">
                      <a:solidFill>
                        <a:srgbClr val="FFFFFF"/>
                      </a:solidFill>
                    </a14:hiddenFill>
                  </a:ext>
                </a:extLst>
              </p:spPr>
            </p:pic>
            <p:pic>
              <p:nvPicPr>
                <p:cNvPr id="923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 y="415"/>
                  <a:ext cx="1800" cy="1800"/>
                </a:xfrm>
                <a:prstGeom prst="rect">
                  <a:avLst/>
                </a:prstGeom>
                <a:noFill/>
                <a:extLst>
                  <a:ext uri="{909E8E84-426E-40DD-AFC4-6F175D3DCCD1}">
                    <a14:hiddenFill xmlns:a14="http://schemas.microsoft.com/office/drawing/2010/main">
                      <a:solidFill>
                        <a:srgbClr val="FFFFFF"/>
                      </a:solidFill>
                    </a14:hiddenFill>
                  </a:ext>
                </a:extLst>
              </p:spPr>
            </p:pic>
            <p:grpSp>
              <p:nvGrpSpPr>
                <p:cNvPr id="923656" name="Group 8"/>
                <p:cNvGrpSpPr>
                  <a:grpSpLocks/>
                </p:cNvGrpSpPr>
                <p:nvPr/>
              </p:nvGrpSpPr>
              <p:grpSpPr bwMode="auto">
                <a:xfrm>
                  <a:off x="438" y="1541"/>
                  <a:ext cx="2952" cy="1814"/>
                  <a:chOff x="2061" y="9018"/>
                  <a:chExt cx="7380" cy="4536"/>
                </a:xfrm>
              </p:grpSpPr>
              <p:sp>
                <p:nvSpPr>
                  <p:cNvPr id="923657" name="Rectangle 9"/>
                  <p:cNvSpPr>
                    <a:spLocks noChangeArrowheads="1"/>
                  </p:cNvSpPr>
                  <p:nvPr/>
                </p:nvSpPr>
                <p:spPr bwMode="auto">
                  <a:xfrm rot="-695876">
                    <a:off x="3744" y="9018"/>
                    <a:ext cx="1481" cy="90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23658" name="Line 10"/>
                  <p:cNvSpPr>
                    <a:spLocks noChangeShapeType="1"/>
                  </p:cNvSpPr>
                  <p:nvPr/>
                </p:nvSpPr>
                <p:spPr bwMode="auto">
                  <a:xfrm>
                    <a:off x="3863" y="10092"/>
                    <a:ext cx="1810" cy="90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3659" name="Line 11"/>
                  <p:cNvSpPr>
                    <a:spLocks noChangeShapeType="1"/>
                  </p:cNvSpPr>
                  <p:nvPr/>
                </p:nvSpPr>
                <p:spPr bwMode="auto">
                  <a:xfrm>
                    <a:off x="5301" y="9774"/>
                    <a:ext cx="4140" cy="126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3660" name="Text Box 12"/>
                  <p:cNvSpPr txBox="1">
                    <a:spLocks noChangeArrowheads="1"/>
                  </p:cNvSpPr>
                  <p:nvPr/>
                </p:nvSpPr>
                <p:spPr bwMode="auto">
                  <a:xfrm>
                    <a:off x="2061" y="12491"/>
                    <a:ext cx="1975" cy="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en-GB" sz="1300" b="0">
                        <a:latin typeface="Arial" pitchFamily="34" charset="0"/>
                      </a:rPr>
                      <a:t>Metallic extrusions</a:t>
                    </a:r>
                  </a:p>
                </p:txBody>
              </p:sp>
              <p:sp>
                <p:nvSpPr>
                  <p:cNvPr id="923661" name="Line 13"/>
                  <p:cNvSpPr>
                    <a:spLocks noChangeShapeType="1"/>
                  </p:cNvSpPr>
                  <p:nvPr/>
                </p:nvSpPr>
                <p:spPr bwMode="auto">
                  <a:xfrm>
                    <a:off x="4036" y="12785"/>
                    <a:ext cx="2525" cy="76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3662" name="Line 14"/>
                  <p:cNvSpPr>
                    <a:spLocks noChangeShapeType="1"/>
                  </p:cNvSpPr>
                  <p:nvPr/>
                </p:nvSpPr>
                <p:spPr bwMode="auto">
                  <a:xfrm>
                    <a:off x="4036" y="12785"/>
                    <a:ext cx="4685" cy="76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923663" name="Rectangle 15"/>
                <p:cNvSpPr>
                  <a:spLocks noChangeArrowheads="1"/>
                </p:cNvSpPr>
                <p:nvPr/>
              </p:nvSpPr>
              <p:spPr bwMode="auto">
                <a:xfrm>
                  <a:off x="294" y="2071"/>
                  <a:ext cx="17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514600" defTabSz="762000"/>
                  <a:endParaRPr lang="ru-RU" sz="2400" b="0">
                    <a:latin typeface="Times New Roman" pitchFamily="18" charset="0"/>
                  </a:endParaRPr>
                </a:p>
              </p:txBody>
            </p:sp>
          </p:grpSp>
          <p:grpSp>
            <p:nvGrpSpPr>
              <p:cNvPr id="923664" name="Group 16"/>
              <p:cNvGrpSpPr>
                <a:grpSpLocks/>
              </p:cNvGrpSpPr>
              <p:nvPr/>
            </p:nvGrpSpPr>
            <p:grpSpPr bwMode="auto">
              <a:xfrm>
                <a:off x="2124" y="732"/>
                <a:ext cx="2275" cy="228"/>
                <a:chOff x="2154" y="372"/>
                <a:chExt cx="2275" cy="228"/>
              </a:xfrm>
            </p:grpSpPr>
            <p:sp>
              <p:nvSpPr>
                <p:cNvPr id="923665" name="Text Box 17"/>
                <p:cNvSpPr txBox="1">
                  <a:spLocks noChangeArrowheads="1"/>
                </p:cNvSpPr>
                <p:nvPr/>
              </p:nvSpPr>
              <p:spPr bwMode="auto">
                <a:xfrm>
                  <a:off x="2228" y="392"/>
                  <a:ext cx="220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300" b="0">
                      <a:latin typeface="Arial" pitchFamily="34" charset="0"/>
                    </a:rPr>
                    <a:t>Solidified slag drops along cracks in the crust</a:t>
                  </a:r>
                  <a:endParaRPr lang="ru-RU" sz="1200" b="0"/>
                </a:p>
              </p:txBody>
            </p:sp>
            <p:sp>
              <p:nvSpPr>
                <p:cNvPr id="923666" name="Rectangle 18"/>
                <p:cNvSpPr>
                  <a:spLocks noChangeArrowheads="1"/>
                </p:cNvSpPr>
                <p:nvPr/>
              </p:nvSpPr>
              <p:spPr bwMode="auto">
                <a:xfrm>
                  <a:off x="2154" y="372"/>
                  <a:ext cx="2232" cy="22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
          <p:nvSpPr>
            <p:cNvPr id="923667" name="Line 19"/>
            <p:cNvSpPr>
              <a:spLocks noChangeShapeType="1"/>
            </p:cNvSpPr>
            <p:nvPr/>
          </p:nvSpPr>
          <p:spPr bwMode="auto">
            <a:xfrm flipH="1">
              <a:off x="1290" y="1008"/>
              <a:ext cx="840" cy="198"/>
            </a:xfrm>
            <a:prstGeom prst="line">
              <a:avLst/>
            </a:prstGeom>
            <a:noFill/>
            <a:ln w="19050">
              <a:solidFill>
                <a:srgbClr val="FF0000"/>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23668" name="Text Box 20"/>
          <p:cNvSpPr txBox="1">
            <a:spLocks noChangeArrowheads="1"/>
          </p:cNvSpPr>
          <p:nvPr/>
        </p:nvSpPr>
        <p:spPr bwMode="auto">
          <a:xfrm>
            <a:off x="5480050" y="2439988"/>
            <a:ext cx="3463925"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800" b="0">
                <a:solidFill>
                  <a:srgbClr val="000066"/>
                </a:solidFill>
                <a:latin typeface="Arial" pitchFamily="34" charset="0"/>
              </a:rPr>
              <a:t>Abundant metallic and slag extrusions on the oxidic crust surface, as well as the melt  outflows/outbursts visually observed during the test evidence the presence of a large number of pores and cracks in the oxidic crust</a:t>
            </a:r>
            <a:endParaRPr lang="ru-RU" sz="1800" b="0">
              <a:solidFill>
                <a:srgbClr val="000066"/>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634E0B71-C3E5-465C-8462-F5278061BD91}" type="slidenum">
              <a:rPr lang="en-GB"/>
              <a:pPr/>
              <a:t>12</a:t>
            </a:fld>
            <a:endParaRPr lang="en-GB"/>
          </a:p>
        </p:txBody>
      </p:sp>
      <p:sp>
        <p:nvSpPr>
          <p:cNvPr id="924674" name="Rectangle 2"/>
          <p:cNvSpPr>
            <a:spLocks noGrp="1" noChangeArrowheads="1"/>
          </p:cNvSpPr>
          <p:nvPr>
            <p:ph type="title" idx="4294967295"/>
          </p:nvPr>
        </p:nvSpPr>
        <p:spPr>
          <a:xfrm>
            <a:off x="0" y="0"/>
            <a:ext cx="9144000" cy="592138"/>
          </a:xfrm>
        </p:spPr>
        <p:txBody>
          <a:bodyPr/>
          <a:lstStyle/>
          <a:p>
            <a:pPr defTabSz="835025"/>
            <a:r>
              <a:rPr lang="en-US"/>
              <a:t>Post-test</a:t>
            </a:r>
            <a:r>
              <a:rPr lang="ru-RU"/>
              <a:t> </a:t>
            </a:r>
            <a:r>
              <a:rPr lang="en-US"/>
              <a:t>analysis</a:t>
            </a:r>
            <a:endParaRPr lang="en-GB"/>
          </a:p>
        </p:txBody>
      </p:sp>
      <p:sp>
        <p:nvSpPr>
          <p:cNvPr id="924675" name="Rectangle 3"/>
          <p:cNvSpPr>
            <a:spLocks noChangeArrowheads="1"/>
          </p:cNvSpPr>
          <p:nvPr/>
        </p:nvSpPr>
        <p:spPr bwMode="auto">
          <a:xfrm>
            <a:off x="1811338" y="677863"/>
            <a:ext cx="5227637"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Crucible external view</a:t>
            </a:r>
            <a:endParaRPr lang="ru-RU" sz="1800">
              <a:solidFill>
                <a:srgbClr val="000066"/>
              </a:solidFill>
            </a:endParaRPr>
          </a:p>
        </p:txBody>
      </p:sp>
      <p:sp>
        <p:nvSpPr>
          <p:cNvPr id="924676" name="Text Box 4"/>
          <p:cNvSpPr txBox="1">
            <a:spLocks noChangeArrowheads="1"/>
          </p:cNvSpPr>
          <p:nvPr/>
        </p:nvSpPr>
        <p:spPr bwMode="auto">
          <a:xfrm>
            <a:off x="6032500" y="1458913"/>
            <a:ext cx="2835275" cy="48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1600" b="0">
                <a:solidFill>
                  <a:srgbClr val="000066"/>
                </a:solidFill>
                <a:latin typeface="Arial" pitchFamily="34" charset="0"/>
              </a:rPr>
              <a:t> Enamel peeling off the crucible lateral surface occurred during the crucible cooling due to thermomechanical strains</a:t>
            </a:r>
          </a:p>
          <a:p>
            <a:pPr>
              <a:buFontTx/>
              <a:buChar char="•"/>
            </a:pPr>
            <a:r>
              <a:rPr lang="en-US" sz="1600" b="0">
                <a:solidFill>
                  <a:srgbClr val="000066"/>
                </a:solidFill>
                <a:latin typeface="Arial" pitchFamily="34" charset="0"/>
              </a:rPr>
              <a:t> Single cracks observed on the crucible upper top</a:t>
            </a:r>
          </a:p>
          <a:p>
            <a:pPr>
              <a:buFontTx/>
              <a:buChar char="•"/>
            </a:pPr>
            <a:r>
              <a:rPr lang="en-US" sz="1600" b="0">
                <a:solidFill>
                  <a:srgbClr val="000066"/>
                </a:solidFill>
                <a:latin typeface="Arial" pitchFamily="34" charset="0"/>
              </a:rPr>
              <a:t> In general, the enamel meant for preventing steam penetration through the crucible lateral surface into the melt maintained its integrity</a:t>
            </a:r>
            <a:endParaRPr lang="ru-RU" sz="1600" b="0">
              <a:solidFill>
                <a:srgbClr val="000066"/>
              </a:solidFill>
              <a:latin typeface="Arial" pitchFamily="34" charset="0"/>
            </a:endParaRPr>
          </a:p>
          <a:p>
            <a:pPr>
              <a:buFontTx/>
              <a:buChar char="•"/>
            </a:pPr>
            <a:endParaRPr lang="ru-RU" sz="1600" b="0">
              <a:solidFill>
                <a:srgbClr val="000066"/>
              </a:solidFill>
              <a:latin typeface="Arial" pitchFamily="34" charset="0"/>
            </a:endParaRPr>
          </a:p>
        </p:txBody>
      </p:sp>
      <p:grpSp>
        <p:nvGrpSpPr>
          <p:cNvPr id="924687" name="Group 15"/>
          <p:cNvGrpSpPr>
            <a:grpSpLocks/>
          </p:cNvGrpSpPr>
          <p:nvPr/>
        </p:nvGrpSpPr>
        <p:grpSpPr bwMode="auto">
          <a:xfrm>
            <a:off x="219075" y="1338263"/>
            <a:ext cx="5716588" cy="3543300"/>
            <a:chOff x="138" y="843"/>
            <a:chExt cx="3601" cy="2232"/>
          </a:xfrm>
        </p:grpSpPr>
        <p:pic>
          <p:nvPicPr>
            <p:cNvPr id="924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 y="843"/>
              <a:ext cx="1998" cy="2232"/>
            </a:xfrm>
            <a:prstGeom prst="rect">
              <a:avLst/>
            </a:prstGeom>
            <a:noFill/>
            <a:extLst>
              <a:ext uri="{909E8E84-426E-40DD-AFC4-6F175D3DCCD1}">
                <a14:hiddenFill xmlns:a14="http://schemas.microsoft.com/office/drawing/2010/main">
                  <a:solidFill>
                    <a:srgbClr val="FFFFFF"/>
                  </a:solidFill>
                </a14:hiddenFill>
              </a:ext>
            </a:extLst>
          </p:spPr>
        </p:pic>
        <p:sp>
          <p:nvSpPr>
            <p:cNvPr id="924680" name="Text Box 8"/>
            <p:cNvSpPr txBox="1">
              <a:spLocks noChangeArrowheads="1"/>
            </p:cNvSpPr>
            <p:nvPr/>
          </p:nvSpPr>
          <p:spPr bwMode="auto">
            <a:xfrm>
              <a:off x="2766" y="1123"/>
              <a:ext cx="717" cy="267"/>
            </a:xfrm>
            <a:prstGeom prst="rect">
              <a:avLst/>
            </a:prstGeom>
            <a:solidFill>
              <a:srgbClr val="FFFFFF"/>
            </a:solidFill>
            <a:ln w="9525">
              <a:solidFill>
                <a:srgbClr val="000000"/>
              </a:solidFill>
              <a:miter lim="800000"/>
              <a:headEnd/>
              <a:tailEnd/>
            </a:ln>
          </p:spPr>
          <p:txBody>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en-GB" sz="1400" b="0">
                  <a:latin typeface="Arial" pitchFamily="34" charset="0"/>
                </a:rPr>
                <a:t>Crack</a:t>
              </a:r>
              <a:endParaRPr lang="en-GB" sz="1400" b="0"/>
            </a:p>
          </p:txBody>
        </p:sp>
        <p:sp>
          <p:nvSpPr>
            <p:cNvPr id="924682" name="Line 10"/>
            <p:cNvSpPr>
              <a:spLocks noChangeShapeType="1"/>
            </p:cNvSpPr>
            <p:nvPr/>
          </p:nvSpPr>
          <p:spPr bwMode="auto">
            <a:xfrm flipH="1" flipV="1">
              <a:off x="1174" y="1028"/>
              <a:ext cx="1592" cy="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4683" name="Line 11"/>
            <p:cNvSpPr>
              <a:spLocks noChangeShapeType="1"/>
            </p:cNvSpPr>
            <p:nvPr/>
          </p:nvSpPr>
          <p:spPr bwMode="auto">
            <a:xfrm flipH="1">
              <a:off x="855" y="1911"/>
              <a:ext cx="1831" cy="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24686" name="Rectangle 14"/>
            <p:cNvSpPr>
              <a:spLocks noChangeArrowheads="1"/>
            </p:cNvSpPr>
            <p:nvPr/>
          </p:nvSpPr>
          <p:spPr bwMode="auto">
            <a:xfrm>
              <a:off x="2690" y="1818"/>
              <a:ext cx="1049" cy="2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a:t>Enamel peeling off</a:t>
              </a:r>
              <a:endParaRPr lang="ru-RU" b="0"/>
            </a:p>
          </p:txBody>
        </p:sp>
      </p:gr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40EE6CE5-29C9-46AE-8C9D-FF9B1E498D95}" type="slidenum">
              <a:rPr lang="en-GB"/>
              <a:pPr/>
              <a:t>13</a:t>
            </a:fld>
            <a:endParaRPr lang="en-GB"/>
          </a:p>
        </p:txBody>
      </p:sp>
      <p:sp>
        <p:nvSpPr>
          <p:cNvPr id="834562" name="Rectangle 2"/>
          <p:cNvSpPr>
            <a:spLocks noGrp="1" noChangeArrowheads="1"/>
          </p:cNvSpPr>
          <p:nvPr>
            <p:ph type="title" idx="4294967295"/>
          </p:nvPr>
        </p:nvSpPr>
        <p:spPr>
          <a:xfrm>
            <a:off x="0" y="0"/>
            <a:ext cx="9144000" cy="593725"/>
          </a:xfrm>
        </p:spPr>
        <p:txBody>
          <a:bodyPr/>
          <a:lstStyle/>
          <a:p>
            <a:pPr defTabSz="835025"/>
            <a:r>
              <a:rPr lang="en-US"/>
              <a:t>Post-test</a:t>
            </a:r>
            <a:r>
              <a:rPr lang="ru-RU"/>
              <a:t> </a:t>
            </a:r>
            <a:r>
              <a:rPr lang="en-US"/>
              <a:t>analysis (2)</a:t>
            </a:r>
            <a:r>
              <a:rPr lang="ru-RU"/>
              <a:t> </a:t>
            </a:r>
            <a:endParaRPr lang="en-GB"/>
          </a:p>
        </p:txBody>
      </p:sp>
      <p:sp>
        <p:nvSpPr>
          <p:cNvPr id="834563" name="Rectangle 3"/>
          <p:cNvSpPr>
            <a:spLocks noChangeArrowheads="1"/>
          </p:cNvSpPr>
          <p:nvPr/>
        </p:nvSpPr>
        <p:spPr bwMode="auto">
          <a:xfrm>
            <a:off x="777875" y="668338"/>
            <a:ext cx="68849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marL="457200" indent="-457200" algn="ctr" defTabSz="762000">
              <a:buFont typeface="Wingdings" pitchFamily="2" charset="2"/>
              <a:buNone/>
            </a:pPr>
            <a:r>
              <a:rPr lang="en-US" sz="1800">
                <a:solidFill>
                  <a:srgbClr val="000066"/>
                </a:solidFill>
              </a:rPr>
              <a:t>Metallic ingot, cross-sections</a:t>
            </a:r>
            <a:r>
              <a:rPr lang="en-US" sz="1800"/>
              <a:t> </a:t>
            </a:r>
            <a:r>
              <a:rPr lang="en-US" sz="1800">
                <a:solidFill>
                  <a:srgbClr val="000066"/>
                </a:solidFill>
              </a:rPr>
              <a:t>of crucible and oxidic crusts</a:t>
            </a:r>
            <a:endParaRPr lang="ru-RU" sz="1800">
              <a:solidFill>
                <a:srgbClr val="000066"/>
              </a:solidFill>
            </a:endParaRPr>
          </a:p>
        </p:txBody>
      </p:sp>
      <p:sp>
        <p:nvSpPr>
          <p:cNvPr id="834564" name="Text Box 4"/>
          <p:cNvSpPr txBox="1">
            <a:spLocks noChangeArrowheads="1"/>
          </p:cNvSpPr>
          <p:nvPr/>
        </p:nvSpPr>
        <p:spPr bwMode="auto">
          <a:xfrm>
            <a:off x="5322888" y="1681163"/>
            <a:ext cx="346392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ru-RU" sz="1800" b="0">
                <a:solidFill>
                  <a:srgbClr val="000066"/>
                </a:solidFill>
                <a:latin typeface="Arial" pitchFamily="34" charset="0"/>
              </a:rPr>
              <a:t> </a:t>
            </a:r>
            <a:r>
              <a:rPr lang="en-US" sz="1800" b="0">
                <a:solidFill>
                  <a:srgbClr val="000066"/>
                </a:solidFill>
                <a:latin typeface="Arial" pitchFamily="34" charset="0"/>
              </a:rPr>
              <a:t>No visible crucible walls erosion </a:t>
            </a:r>
          </a:p>
          <a:p>
            <a:pPr>
              <a:buFontTx/>
              <a:buChar char="•"/>
            </a:pPr>
            <a:r>
              <a:rPr lang="en-US" sz="1800" b="0">
                <a:solidFill>
                  <a:srgbClr val="000066"/>
                </a:solidFill>
                <a:latin typeface="Arial" pitchFamily="34" charset="0"/>
              </a:rPr>
              <a:t> Crust thickness</a:t>
            </a:r>
            <a:r>
              <a:rPr lang="ru-RU" sz="1800" b="0">
                <a:solidFill>
                  <a:srgbClr val="000066"/>
                </a:solidFill>
                <a:latin typeface="Arial" pitchFamily="34" charset="0"/>
              </a:rPr>
              <a:t>:</a:t>
            </a:r>
          </a:p>
          <a:p>
            <a:r>
              <a:rPr lang="ru-RU" sz="1800" b="0">
                <a:solidFill>
                  <a:srgbClr val="000066"/>
                </a:solidFill>
                <a:latin typeface="Arial" pitchFamily="34" charset="0"/>
              </a:rPr>
              <a:t>   </a:t>
            </a:r>
            <a:r>
              <a:rPr lang="en-US" sz="1800" b="0">
                <a:solidFill>
                  <a:srgbClr val="000066"/>
                </a:solidFill>
                <a:latin typeface="Arial" pitchFamily="34" charset="0"/>
              </a:rPr>
              <a:t>upper surface </a:t>
            </a:r>
            <a:r>
              <a:rPr lang="ru-RU" sz="1800" b="0">
                <a:solidFill>
                  <a:srgbClr val="000066"/>
                </a:solidFill>
                <a:latin typeface="Arial" pitchFamily="34" charset="0"/>
              </a:rPr>
              <a:t>–</a:t>
            </a:r>
            <a:r>
              <a:rPr lang="ru-RU" sz="1800">
                <a:latin typeface="Arial" pitchFamily="34" charset="0"/>
              </a:rPr>
              <a:t> </a:t>
            </a:r>
            <a:r>
              <a:rPr lang="ru-RU" sz="1800" b="0">
                <a:solidFill>
                  <a:srgbClr val="000066"/>
                </a:solidFill>
                <a:latin typeface="Arial" pitchFamily="34" charset="0"/>
              </a:rPr>
              <a:t>5…6</a:t>
            </a:r>
            <a:r>
              <a:rPr lang="en-US" sz="1800" b="0">
                <a:solidFill>
                  <a:srgbClr val="000066"/>
                </a:solidFill>
                <a:latin typeface="Arial" pitchFamily="34" charset="0"/>
              </a:rPr>
              <a:t> mm</a:t>
            </a:r>
            <a:r>
              <a:rPr lang="ru-RU" sz="1800" b="0">
                <a:solidFill>
                  <a:srgbClr val="000066"/>
                </a:solidFill>
                <a:latin typeface="Arial" pitchFamily="34" charset="0"/>
              </a:rPr>
              <a:t>,</a:t>
            </a:r>
          </a:p>
          <a:p>
            <a:r>
              <a:rPr lang="ru-RU" sz="1800" b="0">
                <a:solidFill>
                  <a:srgbClr val="000066"/>
                </a:solidFill>
                <a:latin typeface="Arial" pitchFamily="34" charset="0"/>
              </a:rPr>
              <a:t>   </a:t>
            </a:r>
            <a:r>
              <a:rPr lang="en-US" sz="1800" b="0">
                <a:solidFill>
                  <a:srgbClr val="000066"/>
                </a:solidFill>
                <a:latin typeface="Arial" pitchFamily="34" charset="0"/>
              </a:rPr>
              <a:t>lateral</a:t>
            </a:r>
            <a:r>
              <a:rPr lang="ru-RU" sz="1800" b="0">
                <a:solidFill>
                  <a:srgbClr val="000066"/>
                </a:solidFill>
                <a:latin typeface="Arial" pitchFamily="34" charset="0"/>
              </a:rPr>
              <a:t> – 3…4 </a:t>
            </a:r>
            <a:r>
              <a:rPr lang="en-US" sz="1800" b="0">
                <a:solidFill>
                  <a:srgbClr val="000066"/>
                </a:solidFill>
                <a:latin typeface="Arial" pitchFamily="34" charset="0"/>
              </a:rPr>
              <a:t>mm</a:t>
            </a:r>
            <a:r>
              <a:rPr lang="ru-RU" sz="1800" b="0">
                <a:solidFill>
                  <a:srgbClr val="000066"/>
                </a:solidFill>
                <a:latin typeface="Arial" pitchFamily="34" charset="0"/>
              </a:rPr>
              <a:t>,</a:t>
            </a:r>
          </a:p>
          <a:p>
            <a:r>
              <a:rPr lang="ru-RU" sz="1800" b="0">
                <a:solidFill>
                  <a:srgbClr val="000066"/>
                </a:solidFill>
                <a:latin typeface="Arial" pitchFamily="34" charset="0"/>
              </a:rPr>
              <a:t>   </a:t>
            </a:r>
            <a:r>
              <a:rPr lang="en-US" sz="1800" b="0">
                <a:solidFill>
                  <a:srgbClr val="000066"/>
                </a:solidFill>
                <a:latin typeface="Arial" pitchFamily="34" charset="0"/>
              </a:rPr>
              <a:t>bottom</a:t>
            </a:r>
            <a:r>
              <a:rPr lang="ru-RU" sz="1800" b="0">
                <a:solidFill>
                  <a:srgbClr val="000066"/>
                </a:solidFill>
                <a:latin typeface="Arial" pitchFamily="34" charset="0"/>
              </a:rPr>
              <a:t> – </a:t>
            </a:r>
            <a:r>
              <a:rPr lang="en-US" sz="1800" b="0">
                <a:solidFill>
                  <a:srgbClr val="000066"/>
                </a:solidFill>
                <a:latin typeface="Arial" pitchFamily="34" charset="0"/>
              </a:rPr>
              <a:t>about</a:t>
            </a:r>
            <a:r>
              <a:rPr lang="ru-RU" sz="1800" b="0">
                <a:solidFill>
                  <a:srgbClr val="000066"/>
                </a:solidFill>
                <a:latin typeface="Arial" pitchFamily="34" charset="0"/>
              </a:rPr>
              <a:t> 2 </a:t>
            </a:r>
            <a:r>
              <a:rPr lang="en-US" sz="1800" b="0">
                <a:solidFill>
                  <a:srgbClr val="000066"/>
                </a:solidFill>
                <a:latin typeface="Arial" pitchFamily="34" charset="0"/>
              </a:rPr>
              <a:t>mm</a:t>
            </a:r>
          </a:p>
          <a:p>
            <a:pPr>
              <a:buFontTx/>
              <a:buChar char="•"/>
            </a:pPr>
            <a:r>
              <a:rPr lang="en-US" sz="1800" b="0">
                <a:solidFill>
                  <a:srgbClr val="000066"/>
                </a:solidFill>
                <a:latin typeface="Arial" pitchFamily="34" charset="0"/>
              </a:rPr>
              <a:t> Metallic inclusions in crucible walls</a:t>
            </a:r>
          </a:p>
        </p:txBody>
      </p:sp>
      <p:sp>
        <p:nvSpPr>
          <p:cNvPr id="834568" name="Text Box 8"/>
          <p:cNvSpPr txBox="1">
            <a:spLocks noChangeArrowheads="1"/>
          </p:cNvSpPr>
          <p:nvPr/>
        </p:nvSpPr>
        <p:spPr bwMode="auto">
          <a:xfrm>
            <a:off x="3883025" y="5675313"/>
            <a:ext cx="1692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Metallic inclusions</a:t>
            </a:r>
            <a:endParaRPr lang="ru-RU" sz="1400" b="0">
              <a:latin typeface="Arial" pitchFamily="34" charset="0"/>
            </a:endParaRPr>
          </a:p>
        </p:txBody>
      </p:sp>
      <p:grpSp>
        <p:nvGrpSpPr>
          <p:cNvPr id="834575" name="Group 15"/>
          <p:cNvGrpSpPr>
            <a:grpSpLocks/>
          </p:cNvGrpSpPr>
          <p:nvPr/>
        </p:nvGrpSpPr>
        <p:grpSpPr bwMode="auto">
          <a:xfrm>
            <a:off x="339725" y="1320800"/>
            <a:ext cx="6469063" cy="4919663"/>
            <a:chOff x="214" y="832"/>
            <a:chExt cx="4075" cy="3099"/>
          </a:xfrm>
        </p:grpSpPr>
        <p:pic>
          <p:nvPicPr>
            <p:cNvPr id="834573" name="Picture 13" descr="MCP-6 слиток и тигель-в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 y="832"/>
              <a:ext cx="2910" cy="2302"/>
            </a:xfrm>
            <a:prstGeom prst="rect">
              <a:avLst/>
            </a:prstGeom>
            <a:noFill/>
            <a:extLst>
              <a:ext uri="{909E8E84-426E-40DD-AFC4-6F175D3DCCD1}">
                <a14:hiddenFill xmlns:a14="http://schemas.microsoft.com/office/drawing/2010/main">
                  <a:solidFill>
                    <a:srgbClr val="FFFFFF"/>
                  </a:solidFill>
                </a14:hiddenFill>
              </a:ext>
            </a:extLst>
          </p:spPr>
        </p:pic>
        <p:sp>
          <p:nvSpPr>
            <p:cNvPr id="834567" name="Oval 7"/>
            <p:cNvSpPr>
              <a:spLocks noChangeArrowheads="1"/>
            </p:cNvSpPr>
            <p:nvPr/>
          </p:nvSpPr>
          <p:spPr bwMode="auto">
            <a:xfrm>
              <a:off x="2328" y="1428"/>
              <a:ext cx="354" cy="690"/>
            </a:xfrm>
            <a:prstGeom prst="ellipse">
              <a:avLst/>
            </a:pr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3456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 y="2671"/>
              <a:ext cx="746" cy="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4570" name="Line 10"/>
            <p:cNvSpPr>
              <a:spLocks noChangeShapeType="1"/>
            </p:cNvSpPr>
            <p:nvPr/>
          </p:nvSpPr>
          <p:spPr bwMode="auto">
            <a:xfrm>
              <a:off x="2576" y="2072"/>
              <a:ext cx="976" cy="1232"/>
            </a:xfrm>
            <a:prstGeom prst="line">
              <a:avLst/>
            </a:prstGeom>
            <a:noFill/>
            <a:ln w="19050">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34574" name="AutoShape 14"/>
            <p:cNvSpPr>
              <a:spLocks noChangeArrowheads="1"/>
            </p:cNvSpPr>
            <p:nvPr/>
          </p:nvSpPr>
          <p:spPr bwMode="auto">
            <a:xfrm>
              <a:off x="564" y="3414"/>
              <a:ext cx="1032" cy="186"/>
            </a:xfrm>
            <a:prstGeom prst="wedgeRectCallout">
              <a:avLst>
                <a:gd name="adj1" fmla="val 42829"/>
                <a:gd name="adj2" fmla="val -906991"/>
              </a:avLst>
            </a:prstGeom>
            <a:noFill/>
            <a:ln w="1905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t>Metallic ingot</a:t>
              </a:r>
              <a:endParaRPr lang="ru-RU" b="0"/>
            </a:p>
          </p:txBody>
        </p:sp>
      </p:gr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F87DD0FB-60AF-4F15-95A0-6204353B1545}" type="slidenum">
              <a:rPr lang="en-GB"/>
              <a:pPr/>
              <a:t>14</a:t>
            </a:fld>
            <a:endParaRPr lang="en-GB"/>
          </a:p>
        </p:txBody>
      </p:sp>
      <p:sp>
        <p:nvSpPr>
          <p:cNvPr id="925698" name="Rectangle 2"/>
          <p:cNvSpPr>
            <a:spLocks noGrp="1" noChangeArrowheads="1"/>
          </p:cNvSpPr>
          <p:nvPr>
            <p:ph type="title" idx="4294967295"/>
          </p:nvPr>
        </p:nvSpPr>
        <p:spPr>
          <a:xfrm>
            <a:off x="0" y="0"/>
            <a:ext cx="9144000" cy="593725"/>
          </a:xfrm>
          <a:noFill/>
        </p:spPr>
        <p:txBody>
          <a:bodyPr/>
          <a:lstStyle/>
          <a:p>
            <a:pPr defTabSz="835025"/>
            <a:r>
              <a:rPr lang="en-US"/>
              <a:t>Post-test</a:t>
            </a:r>
            <a:r>
              <a:rPr lang="ru-RU"/>
              <a:t> </a:t>
            </a:r>
            <a:r>
              <a:rPr lang="en-US"/>
              <a:t>analysis</a:t>
            </a:r>
            <a:r>
              <a:rPr lang="ru-RU"/>
              <a:t> (3)</a:t>
            </a:r>
            <a:endParaRPr lang="en-GB"/>
          </a:p>
        </p:txBody>
      </p:sp>
      <p:sp>
        <p:nvSpPr>
          <p:cNvPr id="925699" name="Rectangle 3"/>
          <p:cNvSpPr>
            <a:spLocks noChangeArrowheads="1"/>
          </p:cNvSpPr>
          <p:nvPr/>
        </p:nvSpPr>
        <p:spPr bwMode="auto">
          <a:xfrm>
            <a:off x="2878138" y="620713"/>
            <a:ext cx="3094037"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TCs readings</a:t>
            </a:r>
            <a:endParaRPr lang="ru-RU" sz="1800">
              <a:solidFill>
                <a:srgbClr val="000066"/>
              </a:solidFill>
            </a:endParaRPr>
          </a:p>
        </p:txBody>
      </p:sp>
      <p:grpSp>
        <p:nvGrpSpPr>
          <p:cNvPr id="925700" name="Group 4"/>
          <p:cNvGrpSpPr>
            <a:grpSpLocks/>
          </p:cNvGrpSpPr>
          <p:nvPr/>
        </p:nvGrpSpPr>
        <p:grpSpPr bwMode="auto">
          <a:xfrm>
            <a:off x="152400" y="555625"/>
            <a:ext cx="8562975" cy="5605463"/>
            <a:chOff x="96" y="350"/>
            <a:chExt cx="5394" cy="3531"/>
          </a:xfrm>
        </p:grpSpPr>
        <p:graphicFrame>
          <p:nvGraphicFramePr>
            <p:cNvPr id="925701" name="Object 5"/>
            <p:cNvGraphicFramePr>
              <a:graphicFrameLocks noChangeAspect="1"/>
            </p:cNvGraphicFramePr>
            <p:nvPr/>
          </p:nvGraphicFramePr>
          <p:xfrm>
            <a:off x="113" y="716"/>
            <a:ext cx="3390" cy="3165"/>
          </p:xfrm>
          <a:graphic>
            <a:graphicData uri="http://schemas.openxmlformats.org/presentationml/2006/ole">
              <mc:AlternateContent xmlns:mc="http://schemas.openxmlformats.org/markup-compatibility/2006">
                <mc:Choice xmlns:v="urn:schemas-microsoft-com:vml" Requires="v">
                  <p:oleObj spid="_x0000_s925707" name="Plot" r:id="rId3" imgW="6727320" imgH="6282000" progId="Grapher.Document">
                    <p:embed/>
                  </p:oleObj>
                </mc:Choice>
                <mc:Fallback>
                  <p:oleObj name="Plot" r:id="rId3" imgW="6727320" imgH="6282000" progId="Grapher.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716"/>
                          <a:ext cx="3390" cy="31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702" name="AutoShape 6"/>
            <p:cNvSpPr>
              <a:spLocks noChangeArrowheads="1"/>
            </p:cNvSpPr>
            <p:nvPr/>
          </p:nvSpPr>
          <p:spPr bwMode="auto">
            <a:xfrm>
              <a:off x="96" y="378"/>
              <a:ext cx="1020" cy="318"/>
            </a:xfrm>
            <a:prstGeom prst="wedgeRectCallout">
              <a:avLst>
                <a:gd name="adj1" fmla="val 104704"/>
                <a:gd name="adj2" fmla="val 125157"/>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Beginning of steam supply</a:t>
              </a:r>
              <a:endParaRPr lang="ru-RU" sz="1200" b="0"/>
            </a:p>
          </p:txBody>
        </p:sp>
        <p:sp>
          <p:nvSpPr>
            <p:cNvPr id="925703" name="AutoShape 7"/>
            <p:cNvSpPr>
              <a:spLocks noChangeArrowheads="1"/>
            </p:cNvSpPr>
            <p:nvPr/>
          </p:nvSpPr>
          <p:spPr bwMode="auto">
            <a:xfrm>
              <a:off x="1216" y="388"/>
              <a:ext cx="1020" cy="318"/>
            </a:xfrm>
            <a:prstGeom prst="wedgeRectCallout">
              <a:avLst>
                <a:gd name="adj1" fmla="val 65884"/>
                <a:gd name="adj2" fmla="val 136477"/>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Increase of steam flow rate</a:t>
              </a:r>
              <a:endParaRPr lang="ru-RU" sz="1200" b="0"/>
            </a:p>
          </p:txBody>
        </p:sp>
        <p:sp>
          <p:nvSpPr>
            <p:cNvPr id="925704" name="AutoShape 8"/>
            <p:cNvSpPr>
              <a:spLocks noChangeArrowheads="1"/>
            </p:cNvSpPr>
            <p:nvPr/>
          </p:nvSpPr>
          <p:spPr bwMode="auto">
            <a:xfrm>
              <a:off x="3362" y="350"/>
              <a:ext cx="1020" cy="318"/>
            </a:xfrm>
            <a:prstGeom prst="wedgeRectCallout">
              <a:avLst>
                <a:gd name="adj1" fmla="val -101176"/>
                <a:gd name="adj2" fmla="val 128931"/>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End of steam supply</a:t>
              </a:r>
              <a:endParaRPr lang="ru-RU" sz="1200" b="0"/>
            </a:p>
          </p:txBody>
        </p:sp>
        <p:sp>
          <p:nvSpPr>
            <p:cNvPr id="925705" name="AutoShape 9"/>
            <p:cNvSpPr>
              <a:spLocks noChangeArrowheads="1"/>
            </p:cNvSpPr>
            <p:nvPr/>
          </p:nvSpPr>
          <p:spPr bwMode="auto">
            <a:xfrm>
              <a:off x="4470" y="354"/>
              <a:ext cx="1020" cy="318"/>
            </a:xfrm>
            <a:prstGeom prst="wedgeRectCallout">
              <a:avLst>
                <a:gd name="adj1" fmla="val -188824"/>
                <a:gd name="adj2" fmla="val 208176"/>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HF heating disconnection</a:t>
              </a:r>
              <a:endParaRPr lang="ru-RU" sz="1200" b="0"/>
            </a:p>
          </p:txBody>
        </p:sp>
      </p:grpSp>
      <p:sp>
        <p:nvSpPr>
          <p:cNvPr id="925706" name="Text Box 10"/>
          <p:cNvSpPr txBox="1">
            <a:spLocks noChangeArrowheads="1"/>
          </p:cNvSpPr>
          <p:nvPr/>
        </p:nvSpPr>
        <p:spPr bwMode="auto">
          <a:xfrm>
            <a:off x="5680075" y="1855788"/>
            <a:ext cx="3463925" cy="42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1500" b="0">
                <a:solidFill>
                  <a:srgbClr val="000066"/>
                </a:solidFill>
                <a:latin typeface="Arial" pitchFamily="34" charset="0"/>
              </a:rPr>
              <a:t> The differences in thermocouple readings in bulk melt </a:t>
            </a:r>
            <a:r>
              <a:rPr lang="ru-RU" sz="1500" b="0">
                <a:solidFill>
                  <a:srgbClr val="000066"/>
                </a:solidFill>
                <a:latin typeface="Arial" pitchFamily="34" charset="0"/>
              </a:rPr>
              <a:t>(</a:t>
            </a:r>
            <a:r>
              <a:rPr lang="en-US" sz="1500" b="0">
                <a:solidFill>
                  <a:srgbClr val="000066"/>
                </a:solidFill>
                <a:latin typeface="Arial" pitchFamily="34" charset="0"/>
              </a:rPr>
              <a:t>TC05 and</a:t>
            </a:r>
            <a:r>
              <a:rPr lang="ru-RU" sz="1500" b="0">
                <a:solidFill>
                  <a:srgbClr val="000066"/>
                </a:solidFill>
                <a:latin typeface="Arial" pitchFamily="34" charset="0"/>
              </a:rPr>
              <a:t> </a:t>
            </a:r>
            <a:r>
              <a:rPr lang="en-US" sz="1500" b="0">
                <a:solidFill>
                  <a:srgbClr val="000066"/>
                </a:solidFill>
                <a:latin typeface="Arial" pitchFamily="34" charset="0"/>
              </a:rPr>
              <a:t>TC06</a:t>
            </a:r>
            <a:r>
              <a:rPr lang="ru-RU" sz="1500" b="0">
                <a:solidFill>
                  <a:srgbClr val="000066"/>
                </a:solidFill>
                <a:latin typeface="Arial" pitchFamily="34" charset="0"/>
              </a:rPr>
              <a:t>) </a:t>
            </a:r>
            <a:r>
              <a:rPr lang="en-US" sz="1500" b="0">
                <a:solidFill>
                  <a:srgbClr val="000066"/>
                </a:solidFill>
                <a:latin typeface="Arial" pitchFamily="34" charset="0"/>
              </a:rPr>
              <a:t>is explained by the eutectic nature of molten pool production, i.e., starting from the central area, where U and SS from the charge were in contact with each other</a:t>
            </a:r>
          </a:p>
          <a:p>
            <a:pPr>
              <a:buFontTx/>
              <a:buChar char="•"/>
            </a:pPr>
            <a:r>
              <a:rPr lang="en-US" sz="1500" b="0">
                <a:solidFill>
                  <a:srgbClr val="000066"/>
                </a:solidFill>
                <a:latin typeface="Arial" pitchFamily="34" charset="0"/>
              </a:rPr>
              <a:t> Readings of TC05 are not given after its destruction</a:t>
            </a:r>
          </a:p>
          <a:p>
            <a:pPr>
              <a:buFontTx/>
              <a:buChar char="•"/>
            </a:pPr>
            <a:r>
              <a:rPr lang="en-US" sz="1500" b="0">
                <a:solidFill>
                  <a:srgbClr val="000066"/>
                </a:solidFill>
                <a:latin typeface="Arial" pitchFamily="34" charset="0"/>
              </a:rPr>
              <a:t> During oxidation, the melt temperature was within the </a:t>
            </a:r>
            <a:r>
              <a:rPr lang="ru-RU" sz="1500" b="0">
                <a:solidFill>
                  <a:srgbClr val="000066"/>
                </a:solidFill>
                <a:latin typeface="Arial" pitchFamily="34" charset="0"/>
              </a:rPr>
              <a:t>1380</a:t>
            </a:r>
            <a:r>
              <a:rPr lang="en-US" sz="1500" b="0">
                <a:solidFill>
                  <a:srgbClr val="000066"/>
                </a:solidFill>
                <a:latin typeface="Arial" pitchFamily="34" charset="0"/>
              </a:rPr>
              <a:t>–</a:t>
            </a:r>
            <a:r>
              <a:rPr lang="ru-RU" sz="1500" b="0">
                <a:solidFill>
                  <a:srgbClr val="000066"/>
                </a:solidFill>
                <a:latin typeface="Arial" pitchFamily="34" charset="0"/>
              </a:rPr>
              <a:t>1580</a:t>
            </a:r>
            <a:r>
              <a:rPr lang="en-US" sz="1500" b="0">
                <a:solidFill>
                  <a:srgbClr val="000066"/>
                </a:solidFill>
                <a:latin typeface="Arial" pitchFamily="34" charset="0"/>
              </a:rPr>
              <a:t>°C range</a:t>
            </a:r>
          </a:p>
          <a:p>
            <a:pPr>
              <a:buFontTx/>
              <a:buChar char="•"/>
            </a:pPr>
            <a:r>
              <a:rPr lang="en-US" sz="1500" b="0">
                <a:solidFill>
                  <a:srgbClr val="000066"/>
                </a:solidFill>
                <a:latin typeface="Arial" pitchFamily="34" charset="0"/>
              </a:rPr>
              <a:t> After the supply of steam into the furnace, pyrometer readings practically coincide with TC</a:t>
            </a:r>
            <a:r>
              <a:rPr lang="ru-RU" sz="1500" b="0">
                <a:solidFill>
                  <a:srgbClr val="CC0000"/>
                </a:solidFill>
                <a:latin typeface="Arial" pitchFamily="34" charset="0"/>
              </a:rPr>
              <a:t> </a:t>
            </a:r>
            <a:r>
              <a:rPr lang="en-US" sz="1500" b="0">
                <a:solidFill>
                  <a:srgbClr val="000066"/>
                </a:solidFill>
                <a:latin typeface="Arial" pitchFamily="34" charset="0"/>
              </a:rPr>
              <a:t>measurements of the crust temperature due to the low absorption of radiation by the superheated steam</a:t>
            </a:r>
            <a:endParaRPr lang="ru-RU" sz="1500" b="0">
              <a:solidFill>
                <a:srgbClr val="000066"/>
              </a:solidFill>
              <a:latin typeface="Arial" pitchFamily="34" charset="0"/>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6819C151-01B3-4682-8D7D-5675A6D8DB74}" type="slidenum">
              <a:rPr lang="en-GB"/>
              <a:pPr/>
              <a:t>15</a:t>
            </a:fld>
            <a:endParaRPr lang="en-GB"/>
          </a:p>
        </p:txBody>
      </p:sp>
      <p:sp>
        <p:nvSpPr>
          <p:cNvPr id="926722" name="Rectangle 2"/>
          <p:cNvSpPr>
            <a:spLocks noGrp="1" noChangeArrowheads="1"/>
          </p:cNvSpPr>
          <p:nvPr>
            <p:ph type="title" idx="4294967295"/>
          </p:nvPr>
        </p:nvSpPr>
        <p:spPr>
          <a:xfrm>
            <a:off x="0" y="0"/>
            <a:ext cx="9144000" cy="593725"/>
          </a:xfrm>
          <a:noFill/>
        </p:spPr>
        <p:txBody>
          <a:bodyPr/>
          <a:lstStyle/>
          <a:p>
            <a:pPr defTabSz="835025"/>
            <a:r>
              <a:rPr lang="en-US"/>
              <a:t>Post-test</a:t>
            </a:r>
            <a:r>
              <a:rPr lang="ru-RU"/>
              <a:t> </a:t>
            </a:r>
            <a:r>
              <a:rPr lang="en-US"/>
              <a:t>analysis</a:t>
            </a:r>
            <a:r>
              <a:rPr lang="ru-RU"/>
              <a:t> (4)</a:t>
            </a:r>
            <a:endParaRPr lang="en-GB"/>
          </a:p>
        </p:txBody>
      </p:sp>
      <p:sp>
        <p:nvSpPr>
          <p:cNvPr id="926723" name="Rectangle 3"/>
          <p:cNvSpPr>
            <a:spLocks noChangeArrowheads="1"/>
          </p:cNvSpPr>
          <p:nvPr/>
        </p:nvSpPr>
        <p:spPr bwMode="auto">
          <a:xfrm>
            <a:off x="763588" y="506413"/>
            <a:ext cx="7456487"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Estimation</a:t>
            </a:r>
            <a:r>
              <a:rPr lang="ru-RU" sz="1800">
                <a:solidFill>
                  <a:srgbClr val="000066"/>
                </a:solidFill>
              </a:rPr>
              <a:t> </a:t>
            </a:r>
            <a:r>
              <a:rPr lang="en-US" sz="1800">
                <a:solidFill>
                  <a:srgbClr val="000066"/>
                </a:solidFill>
              </a:rPr>
              <a:t>of</a:t>
            </a:r>
            <a:r>
              <a:rPr lang="ru-RU" sz="1800">
                <a:solidFill>
                  <a:srgbClr val="000066"/>
                </a:solidFill>
              </a:rPr>
              <a:t> </a:t>
            </a:r>
            <a:r>
              <a:rPr lang="en-US" sz="1800">
                <a:solidFill>
                  <a:srgbClr val="000066"/>
                </a:solidFill>
              </a:rPr>
              <a:t>a</a:t>
            </a:r>
            <a:r>
              <a:rPr lang="ru-RU" sz="1800">
                <a:solidFill>
                  <a:srgbClr val="000066"/>
                </a:solidFill>
              </a:rPr>
              <a:t> </a:t>
            </a:r>
            <a:r>
              <a:rPr lang="en-US" sz="1800">
                <a:solidFill>
                  <a:srgbClr val="000066"/>
                </a:solidFill>
              </a:rPr>
              <a:t>thickness of</a:t>
            </a:r>
            <a:r>
              <a:rPr lang="ru-RU" sz="1800">
                <a:solidFill>
                  <a:srgbClr val="000066"/>
                </a:solidFill>
              </a:rPr>
              <a:t> </a:t>
            </a:r>
            <a:r>
              <a:rPr lang="en-US" sz="1800">
                <a:solidFill>
                  <a:srgbClr val="000066"/>
                </a:solidFill>
              </a:rPr>
              <a:t>an</a:t>
            </a:r>
            <a:r>
              <a:rPr lang="ru-RU" sz="1800">
                <a:solidFill>
                  <a:srgbClr val="000066"/>
                </a:solidFill>
              </a:rPr>
              <a:t> </a:t>
            </a:r>
            <a:r>
              <a:rPr lang="en-US" sz="1800">
                <a:solidFill>
                  <a:srgbClr val="000066"/>
                </a:solidFill>
              </a:rPr>
              <a:t>oxidic</a:t>
            </a:r>
            <a:r>
              <a:rPr lang="ru-RU" sz="1800">
                <a:solidFill>
                  <a:srgbClr val="000066"/>
                </a:solidFill>
              </a:rPr>
              <a:t> </a:t>
            </a:r>
            <a:r>
              <a:rPr lang="en-US" sz="1800">
                <a:solidFill>
                  <a:srgbClr val="000066"/>
                </a:solidFill>
              </a:rPr>
              <a:t>crust on</a:t>
            </a:r>
            <a:r>
              <a:rPr lang="ru-RU" sz="1800">
                <a:solidFill>
                  <a:srgbClr val="000066"/>
                </a:solidFill>
              </a:rPr>
              <a:t> </a:t>
            </a:r>
            <a:r>
              <a:rPr lang="en-US" sz="1800">
                <a:solidFill>
                  <a:srgbClr val="000066"/>
                </a:solidFill>
              </a:rPr>
              <a:t>TCs to</a:t>
            </a:r>
            <a:r>
              <a:rPr lang="ru-RU" sz="1800">
                <a:solidFill>
                  <a:srgbClr val="000066"/>
                </a:solidFill>
              </a:rPr>
              <a:t> </a:t>
            </a:r>
            <a:r>
              <a:rPr lang="en-US" sz="1800">
                <a:solidFill>
                  <a:srgbClr val="000066"/>
                </a:solidFill>
              </a:rPr>
              <a:t>indications</a:t>
            </a:r>
            <a:endParaRPr lang="ru-RU" sz="1800">
              <a:solidFill>
                <a:srgbClr val="000066"/>
              </a:solidFill>
            </a:endParaRPr>
          </a:p>
        </p:txBody>
      </p:sp>
      <p:grpSp>
        <p:nvGrpSpPr>
          <p:cNvPr id="926724" name="Group 4"/>
          <p:cNvGrpSpPr>
            <a:grpSpLocks/>
          </p:cNvGrpSpPr>
          <p:nvPr/>
        </p:nvGrpSpPr>
        <p:grpSpPr bwMode="auto">
          <a:xfrm>
            <a:off x="0" y="828675"/>
            <a:ext cx="5138738" cy="5511800"/>
            <a:chOff x="95" y="522"/>
            <a:chExt cx="3237" cy="3472"/>
          </a:xfrm>
        </p:grpSpPr>
        <p:graphicFrame>
          <p:nvGraphicFramePr>
            <p:cNvPr id="926725" name="Object 5"/>
            <p:cNvGraphicFramePr>
              <a:graphicFrameLocks noChangeAspect="1"/>
            </p:cNvGraphicFramePr>
            <p:nvPr/>
          </p:nvGraphicFramePr>
          <p:xfrm>
            <a:off x="95" y="830"/>
            <a:ext cx="3130" cy="3164"/>
          </p:xfrm>
          <a:graphic>
            <a:graphicData uri="http://schemas.openxmlformats.org/presentationml/2006/ole">
              <mc:AlternateContent xmlns:mc="http://schemas.openxmlformats.org/markup-compatibility/2006">
                <mc:Choice xmlns:v="urn:schemas-microsoft-com:vml" Requires="v">
                  <p:oleObj spid="_x0000_s926742" name="Plot" r:id="rId3" imgW="6214320" imgH="6282000" progId="Grapher.Document">
                    <p:embed/>
                  </p:oleObj>
                </mc:Choice>
                <mc:Fallback>
                  <p:oleObj name="Plot" r:id="rId3" imgW="6214320" imgH="6282000" progId="Grapher.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 y="830"/>
                          <a:ext cx="3130" cy="316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6726" name="AutoShape 6"/>
            <p:cNvSpPr>
              <a:spLocks noChangeArrowheads="1"/>
            </p:cNvSpPr>
            <p:nvPr/>
          </p:nvSpPr>
          <p:spPr bwMode="auto">
            <a:xfrm>
              <a:off x="102" y="522"/>
              <a:ext cx="1020" cy="318"/>
            </a:xfrm>
            <a:prstGeom prst="wedgeRectCallout">
              <a:avLst>
                <a:gd name="adj1" fmla="val -588"/>
                <a:gd name="adj2" fmla="val 144023"/>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Beginning of steam supply</a:t>
              </a:r>
              <a:endParaRPr lang="ru-RU" sz="1200" b="0"/>
            </a:p>
          </p:txBody>
        </p:sp>
        <p:sp>
          <p:nvSpPr>
            <p:cNvPr id="926727" name="AutoShape 7"/>
            <p:cNvSpPr>
              <a:spLocks noChangeArrowheads="1"/>
            </p:cNvSpPr>
            <p:nvPr/>
          </p:nvSpPr>
          <p:spPr bwMode="auto">
            <a:xfrm>
              <a:off x="1204" y="526"/>
              <a:ext cx="1026" cy="318"/>
            </a:xfrm>
            <a:prstGeom prst="wedgeRectCallout">
              <a:avLst>
                <a:gd name="adj1" fmla="val 37718"/>
                <a:gd name="adj2" fmla="val 130819"/>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Increase of steam flow rate</a:t>
              </a:r>
              <a:endParaRPr lang="ru-RU" sz="1200" b="0"/>
            </a:p>
          </p:txBody>
        </p:sp>
        <p:sp>
          <p:nvSpPr>
            <p:cNvPr id="926728" name="AutoShape 8"/>
            <p:cNvSpPr>
              <a:spLocks noChangeArrowheads="1"/>
            </p:cNvSpPr>
            <p:nvPr/>
          </p:nvSpPr>
          <p:spPr bwMode="auto">
            <a:xfrm>
              <a:off x="2312" y="530"/>
              <a:ext cx="1020" cy="318"/>
            </a:xfrm>
            <a:prstGeom prst="wedgeRectCallout">
              <a:avLst>
                <a:gd name="adj1" fmla="val 16472"/>
                <a:gd name="adj2" fmla="val 147801"/>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End of steam supply</a:t>
              </a:r>
              <a:endParaRPr lang="ru-RU" sz="1200" b="0"/>
            </a:p>
          </p:txBody>
        </p:sp>
      </p:grpSp>
      <p:sp>
        <p:nvSpPr>
          <p:cNvPr id="926729" name="Rectangle 9"/>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267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26731" name="Rectangle 11"/>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2673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267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nvGrpSpPr>
          <p:cNvPr id="926741" name="Group 21"/>
          <p:cNvGrpSpPr>
            <a:grpSpLocks/>
          </p:cNvGrpSpPr>
          <p:nvPr/>
        </p:nvGrpSpPr>
        <p:grpSpPr bwMode="auto">
          <a:xfrm>
            <a:off x="5156200" y="1430338"/>
            <a:ext cx="3987800" cy="4999037"/>
            <a:chOff x="3248" y="901"/>
            <a:chExt cx="2512" cy="3149"/>
          </a:xfrm>
        </p:grpSpPr>
        <p:sp>
          <p:nvSpPr>
            <p:cNvPr id="926735" name="Text Box 15"/>
            <p:cNvSpPr txBox="1">
              <a:spLocks noChangeArrowheads="1"/>
            </p:cNvSpPr>
            <p:nvPr/>
          </p:nvSpPr>
          <p:spPr bwMode="auto">
            <a:xfrm>
              <a:off x="3248" y="901"/>
              <a:ext cx="2512" cy="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ru-RU" sz="1400">
                  <a:latin typeface="Arial" pitchFamily="34" charset="0"/>
                </a:rPr>
                <a:t> </a:t>
              </a:r>
              <a:r>
                <a:rPr lang="en-US" sz="1400" b="0">
                  <a:solidFill>
                    <a:srgbClr val="000066"/>
                  </a:solidFill>
                  <a:latin typeface="Arial" pitchFamily="34" charset="0"/>
                </a:rPr>
                <a:t>Crust thickness is calculated assuming equality of heat flux from the melt through the crust due to thermal conduction and of that</a:t>
              </a:r>
              <a:r>
                <a:rPr lang="ru-RU" sz="1400" b="0">
                  <a:solidFill>
                    <a:srgbClr val="000066"/>
                  </a:solidFill>
                  <a:latin typeface="Arial" pitchFamily="34" charset="0"/>
                </a:rPr>
                <a:t> </a:t>
              </a:r>
              <a:r>
                <a:rPr lang="en-US" sz="1400" b="0">
                  <a:solidFill>
                    <a:srgbClr val="000066"/>
                  </a:solidFill>
                  <a:latin typeface="Arial" pitchFamily="34" charset="0"/>
                </a:rPr>
                <a:t>radiated from the crust upper surface</a:t>
              </a:r>
              <a:r>
                <a:rPr lang="ru-RU" sz="1400" b="0">
                  <a:solidFill>
                    <a:srgbClr val="000066"/>
                  </a:solidFill>
                  <a:latin typeface="Arial" pitchFamily="34" charset="0"/>
                </a:rPr>
                <a:t>:</a:t>
              </a: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endParaRPr lang="en-US" sz="1400" b="0">
                <a:solidFill>
                  <a:srgbClr val="000066"/>
                </a:solidFill>
                <a:latin typeface="Arial" pitchFamily="34" charset="0"/>
              </a:endParaRPr>
            </a:p>
            <a:p>
              <a:pPr>
                <a:buFontTx/>
                <a:buChar char="•"/>
              </a:pPr>
              <a:r>
                <a:rPr lang="ru-RU" sz="1400" b="0">
                  <a:solidFill>
                    <a:srgbClr val="000066"/>
                  </a:solidFill>
                  <a:latin typeface="Arial" pitchFamily="34" charset="0"/>
                </a:rPr>
                <a:t> </a:t>
              </a:r>
              <a:r>
                <a:rPr lang="en-US" sz="1400" b="0">
                  <a:solidFill>
                    <a:srgbClr val="000066"/>
                  </a:solidFill>
                  <a:latin typeface="Arial" pitchFamily="34" charset="0"/>
                </a:rPr>
                <a:t>An approximate equality between the temperature of the oxidic crust lower surface</a:t>
              </a:r>
            </a:p>
            <a:p>
              <a:endParaRPr lang="ru-RU" sz="1400" b="0">
                <a:solidFill>
                  <a:srgbClr val="000066"/>
                </a:solidFill>
                <a:latin typeface="Arial" pitchFamily="34" charset="0"/>
              </a:endParaRPr>
            </a:p>
            <a:p>
              <a:r>
                <a:rPr lang="en-US" sz="1400" b="0">
                  <a:solidFill>
                    <a:srgbClr val="000066"/>
                  </a:solidFill>
                  <a:latin typeface="Arial" pitchFamily="34" charset="0"/>
                </a:rPr>
                <a:t>and             is supposed</a:t>
              </a:r>
            </a:p>
            <a:p>
              <a:endParaRPr lang="en-US" sz="1400" b="0">
                <a:solidFill>
                  <a:srgbClr val="000066"/>
                </a:solidFill>
                <a:latin typeface="Arial" pitchFamily="34" charset="0"/>
              </a:endParaRPr>
            </a:p>
            <a:p>
              <a:pPr>
                <a:buFontTx/>
                <a:buChar char="•"/>
              </a:pPr>
              <a:r>
                <a:rPr lang="ru-RU" sz="1400" b="0">
                  <a:solidFill>
                    <a:srgbClr val="000066"/>
                  </a:solidFill>
                  <a:latin typeface="Arial" pitchFamily="34" charset="0"/>
                </a:rPr>
                <a:t> </a:t>
              </a:r>
              <a:r>
                <a:rPr lang="en-US" sz="1400" b="0">
                  <a:solidFill>
                    <a:srgbClr val="000066"/>
                  </a:solidFill>
                  <a:latin typeface="Arial" pitchFamily="34" charset="0"/>
                </a:rPr>
                <a:t>The final crust thickness is</a:t>
              </a:r>
              <a:r>
                <a:rPr lang="ru-RU" sz="1400" b="0">
                  <a:solidFill>
                    <a:srgbClr val="000066"/>
                  </a:solidFill>
                  <a:latin typeface="Arial" pitchFamily="34" charset="0"/>
                </a:rPr>
                <a:t> </a:t>
              </a:r>
            </a:p>
            <a:p>
              <a:endParaRPr lang="ru-RU" sz="1400" b="0" baseline="-25000">
                <a:solidFill>
                  <a:srgbClr val="000066"/>
                </a:solidFill>
              </a:endParaRPr>
            </a:p>
          </p:txBody>
        </p:sp>
        <p:graphicFrame>
          <p:nvGraphicFramePr>
            <p:cNvPr id="926736" name="Object 16"/>
            <p:cNvGraphicFramePr>
              <a:graphicFrameLocks noChangeAspect="1"/>
            </p:cNvGraphicFramePr>
            <p:nvPr/>
          </p:nvGraphicFramePr>
          <p:xfrm>
            <a:off x="3314" y="1680"/>
            <a:ext cx="2311" cy="556"/>
          </p:xfrm>
          <a:graphic>
            <a:graphicData uri="http://schemas.openxmlformats.org/presentationml/2006/ole">
              <mc:AlternateContent xmlns:mc="http://schemas.openxmlformats.org/markup-compatibility/2006">
                <mc:Choice xmlns:v="urn:schemas-microsoft-com:vml" Requires="v">
                  <p:oleObj spid="_x0000_s926743" name="Формула" r:id="rId5" imgW="1854000" imgH="431640" progId="Equation.3">
                    <p:embed/>
                  </p:oleObj>
                </mc:Choice>
                <mc:Fallback>
                  <p:oleObj name="Формула" r:id="rId5" imgW="1854000" imgH="43164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 y="1680"/>
                          <a:ext cx="2311" cy="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6737" name="Object 17"/>
            <p:cNvGraphicFramePr>
              <a:graphicFrameLocks noChangeAspect="1"/>
            </p:cNvGraphicFramePr>
            <p:nvPr/>
          </p:nvGraphicFramePr>
          <p:xfrm>
            <a:off x="3968" y="2268"/>
            <a:ext cx="1520" cy="296"/>
          </p:xfrm>
          <a:graphic>
            <a:graphicData uri="http://schemas.openxmlformats.org/presentationml/2006/ole">
              <mc:AlternateContent xmlns:mc="http://schemas.openxmlformats.org/markup-compatibility/2006">
                <mc:Choice xmlns:v="urn:schemas-microsoft-com:vml" Requires="v">
                  <p:oleObj spid="_x0000_s926744" name="Формула" r:id="rId7" imgW="1218960" imgH="228600" progId="Equation.3">
                    <p:embed/>
                  </p:oleObj>
                </mc:Choice>
                <mc:Fallback>
                  <p:oleObj name="Формула" r:id="rId7" imgW="121896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8" y="2268"/>
                          <a:ext cx="1520" cy="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6738" name="Object 18"/>
            <p:cNvGraphicFramePr>
              <a:graphicFrameLocks noChangeAspect="1"/>
            </p:cNvGraphicFramePr>
            <p:nvPr/>
          </p:nvGraphicFramePr>
          <p:xfrm>
            <a:off x="3954" y="2544"/>
            <a:ext cx="828" cy="296"/>
          </p:xfrm>
          <a:graphic>
            <a:graphicData uri="http://schemas.openxmlformats.org/presentationml/2006/ole">
              <mc:AlternateContent xmlns:mc="http://schemas.openxmlformats.org/markup-compatibility/2006">
                <mc:Choice xmlns:v="urn:schemas-microsoft-com:vml" Requires="v">
                  <p:oleObj spid="_x0000_s926745" name="Формула" r:id="rId9" imgW="647700" imgH="228600" progId="Equation.3">
                    <p:embed/>
                  </p:oleObj>
                </mc:Choice>
                <mc:Fallback>
                  <p:oleObj name="Формула" r:id="rId9" imgW="647700" imgH="2286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4" y="2544"/>
                          <a:ext cx="828" cy="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6739" name="Object 19"/>
            <p:cNvGraphicFramePr>
              <a:graphicFrameLocks noChangeAspect="1"/>
            </p:cNvGraphicFramePr>
            <p:nvPr/>
          </p:nvGraphicFramePr>
          <p:xfrm>
            <a:off x="3525" y="3110"/>
            <a:ext cx="377" cy="299"/>
          </p:xfrm>
          <a:graphic>
            <a:graphicData uri="http://schemas.openxmlformats.org/presentationml/2006/ole">
              <mc:AlternateContent xmlns:mc="http://schemas.openxmlformats.org/markup-compatibility/2006">
                <mc:Choice xmlns:v="urn:schemas-microsoft-com:vml" Requires="v">
                  <p:oleObj spid="_x0000_s926746" name="Формула" r:id="rId11" imgW="291960" imgH="228600" progId="Equation.3">
                    <p:embed/>
                  </p:oleObj>
                </mc:Choice>
                <mc:Fallback>
                  <p:oleObj name="Формула" r:id="rId11" imgW="291960" imgH="2286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5" y="3110"/>
                          <a:ext cx="377" cy="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6740" name="Object 20"/>
            <p:cNvGraphicFramePr>
              <a:graphicFrameLocks noChangeAspect="1"/>
            </p:cNvGraphicFramePr>
            <p:nvPr/>
          </p:nvGraphicFramePr>
          <p:xfrm>
            <a:off x="3726" y="3612"/>
            <a:ext cx="1392" cy="288"/>
          </p:xfrm>
          <a:graphic>
            <a:graphicData uri="http://schemas.openxmlformats.org/presentationml/2006/ole">
              <mc:AlternateContent xmlns:mc="http://schemas.openxmlformats.org/markup-compatibility/2006">
                <mc:Choice xmlns:v="urn:schemas-microsoft-com:vml" Requires="v">
                  <p:oleObj spid="_x0000_s926747" name="Формула" r:id="rId13" imgW="1117440" imgH="228600" progId="Equation.3">
                    <p:embed/>
                  </p:oleObj>
                </mc:Choice>
                <mc:Fallback>
                  <p:oleObj name="Формула" r:id="rId13" imgW="1117440" imgH="2286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6" y="3612"/>
                          <a:ext cx="139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6DA2A019-7AD2-40D3-8C8E-859C163A2820}" type="slidenum">
              <a:rPr lang="en-GB"/>
              <a:pPr/>
              <a:t>16</a:t>
            </a:fld>
            <a:endParaRPr lang="en-GB"/>
          </a:p>
        </p:txBody>
      </p:sp>
      <p:sp>
        <p:nvSpPr>
          <p:cNvPr id="837634" name="Rectangle 2"/>
          <p:cNvSpPr>
            <a:spLocks noGrp="1" noChangeArrowheads="1"/>
          </p:cNvSpPr>
          <p:nvPr>
            <p:ph type="title" idx="4294967295"/>
          </p:nvPr>
        </p:nvSpPr>
        <p:spPr>
          <a:xfrm>
            <a:off x="0" y="0"/>
            <a:ext cx="9144000" cy="593725"/>
          </a:xfrm>
        </p:spPr>
        <p:txBody>
          <a:bodyPr/>
          <a:lstStyle/>
          <a:p>
            <a:pPr defTabSz="835025"/>
            <a:r>
              <a:rPr lang="en-US"/>
              <a:t>Post-test</a:t>
            </a:r>
            <a:r>
              <a:rPr lang="ru-RU"/>
              <a:t> </a:t>
            </a:r>
            <a:r>
              <a:rPr lang="en-US"/>
              <a:t>analysis</a:t>
            </a:r>
            <a:r>
              <a:rPr lang="ru-RU"/>
              <a:t> (</a:t>
            </a:r>
            <a:r>
              <a:rPr lang="en-US"/>
              <a:t>5</a:t>
            </a:r>
            <a:r>
              <a:rPr lang="ru-RU"/>
              <a:t>)</a:t>
            </a:r>
            <a:endParaRPr lang="en-GB"/>
          </a:p>
        </p:txBody>
      </p:sp>
      <p:sp>
        <p:nvSpPr>
          <p:cNvPr id="837635" name="Text Box 10"/>
          <p:cNvSpPr txBox="1">
            <a:spLocks noChangeArrowheads="1"/>
          </p:cNvSpPr>
          <p:nvPr/>
        </p:nvSpPr>
        <p:spPr bwMode="auto">
          <a:xfrm>
            <a:off x="5680075" y="1528763"/>
            <a:ext cx="34639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1800" b="0">
                <a:solidFill>
                  <a:srgbClr val="000066"/>
                </a:solidFill>
                <a:latin typeface="Arial" pitchFamily="34" charset="0"/>
              </a:rPr>
              <a:t> Oxidation of the melt by steam can be fairly well approximated by the linear interpolation with the steam absorption rate which equals</a:t>
            </a:r>
            <a:endParaRPr lang="ru-RU" sz="1800" b="0">
              <a:solidFill>
                <a:srgbClr val="000066"/>
              </a:solidFill>
              <a:latin typeface="Arial" pitchFamily="34" charset="0"/>
            </a:endParaRPr>
          </a:p>
          <a:p>
            <a:r>
              <a:rPr lang="ru-RU" sz="1800">
                <a:latin typeface="Arial" pitchFamily="34" charset="0"/>
              </a:rPr>
              <a:t>         </a:t>
            </a:r>
            <a:r>
              <a:rPr lang="ru-RU" sz="2000">
                <a:solidFill>
                  <a:srgbClr val="990033"/>
                </a:solidFill>
                <a:latin typeface="Arial" pitchFamily="34" charset="0"/>
              </a:rPr>
              <a:t>23 (</a:t>
            </a:r>
            <a:r>
              <a:rPr lang="en-US" sz="2000">
                <a:solidFill>
                  <a:srgbClr val="990033"/>
                </a:solidFill>
                <a:latin typeface="Arial" pitchFamily="34" charset="0"/>
                <a:cs typeface="Arial" pitchFamily="34" charset="0"/>
              </a:rPr>
              <a:t>±</a:t>
            </a:r>
            <a:r>
              <a:rPr lang="ru-RU" sz="2000">
                <a:solidFill>
                  <a:srgbClr val="990033"/>
                </a:solidFill>
                <a:latin typeface="Arial" pitchFamily="34" charset="0"/>
                <a:cs typeface="Arial" pitchFamily="34" charset="0"/>
              </a:rPr>
              <a:t>3</a:t>
            </a:r>
            <a:r>
              <a:rPr lang="ru-RU" sz="2000">
                <a:solidFill>
                  <a:srgbClr val="990033"/>
                </a:solidFill>
                <a:latin typeface="Arial" pitchFamily="34" charset="0"/>
              </a:rPr>
              <a:t>) </a:t>
            </a:r>
            <a:r>
              <a:rPr lang="en-US" sz="2000">
                <a:solidFill>
                  <a:srgbClr val="990033"/>
                </a:solidFill>
                <a:latin typeface="Arial" pitchFamily="34" charset="0"/>
              </a:rPr>
              <a:t>mg H</a:t>
            </a:r>
            <a:r>
              <a:rPr lang="en-US" sz="2000" baseline="-25000">
                <a:solidFill>
                  <a:srgbClr val="990033"/>
                </a:solidFill>
                <a:latin typeface="Arial" pitchFamily="34" charset="0"/>
              </a:rPr>
              <a:t>2</a:t>
            </a:r>
            <a:r>
              <a:rPr lang="en-US" sz="2000">
                <a:solidFill>
                  <a:srgbClr val="990033"/>
                </a:solidFill>
                <a:latin typeface="Arial" pitchFamily="34" charset="0"/>
              </a:rPr>
              <a:t>O/s</a:t>
            </a:r>
            <a:endParaRPr lang="ru-RU" sz="2000">
              <a:solidFill>
                <a:srgbClr val="990033"/>
              </a:solidFill>
              <a:latin typeface="Arial" pitchFamily="34" charset="0"/>
            </a:endParaRPr>
          </a:p>
          <a:p>
            <a:pPr>
              <a:buFontTx/>
              <a:buChar char="•"/>
            </a:pPr>
            <a:r>
              <a:rPr lang="en-US" sz="1800" b="0">
                <a:solidFill>
                  <a:srgbClr val="000066"/>
                </a:solidFill>
                <a:latin typeface="Arial" pitchFamily="34" charset="0"/>
              </a:rPr>
              <a:t> Some decrease in the oxidation rate was observed at the beginning of steam supply (until </a:t>
            </a:r>
            <a:r>
              <a:rPr lang="ru-RU" sz="1800" b="0">
                <a:solidFill>
                  <a:srgbClr val="000066"/>
                </a:solidFill>
                <a:latin typeface="Arial" pitchFamily="34" charset="0"/>
              </a:rPr>
              <a:t>16200 </a:t>
            </a:r>
            <a:r>
              <a:rPr lang="en-US" sz="1800" b="0">
                <a:solidFill>
                  <a:srgbClr val="000066"/>
                </a:solidFill>
                <a:latin typeface="Arial" pitchFamily="34" charset="0"/>
              </a:rPr>
              <a:t>s) when the oxidic crust growth occurred</a:t>
            </a:r>
            <a:endParaRPr lang="ru-RU" sz="1800" b="0">
              <a:solidFill>
                <a:srgbClr val="000066"/>
              </a:solidFill>
              <a:latin typeface="Arial" pitchFamily="34" charset="0"/>
            </a:endParaRPr>
          </a:p>
        </p:txBody>
      </p:sp>
      <p:grpSp>
        <p:nvGrpSpPr>
          <p:cNvPr id="837636" name="Group 19"/>
          <p:cNvGrpSpPr>
            <a:grpSpLocks/>
          </p:cNvGrpSpPr>
          <p:nvPr/>
        </p:nvGrpSpPr>
        <p:grpSpPr bwMode="auto">
          <a:xfrm>
            <a:off x="123825" y="600075"/>
            <a:ext cx="5292725" cy="5737225"/>
            <a:chOff x="78" y="378"/>
            <a:chExt cx="3334" cy="3614"/>
          </a:xfrm>
        </p:grpSpPr>
        <p:graphicFrame>
          <p:nvGraphicFramePr>
            <p:cNvPr id="837637" name="Object 12"/>
            <p:cNvGraphicFramePr>
              <a:graphicFrameLocks noChangeAspect="1"/>
            </p:cNvGraphicFramePr>
            <p:nvPr/>
          </p:nvGraphicFramePr>
          <p:xfrm>
            <a:off x="78" y="776"/>
            <a:ext cx="3334" cy="3216"/>
          </p:xfrm>
          <a:graphic>
            <a:graphicData uri="http://schemas.openxmlformats.org/presentationml/2006/ole">
              <mc:AlternateContent xmlns:mc="http://schemas.openxmlformats.org/markup-compatibility/2006">
                <mc:Choice xmlns:v="urn:schemas-microsoft-com:vml" Requires="v">
                  <p:oleObj spid="_x0000_s837642" name="Plot" r:id="rId3" imgW="6512400" imgH="6282000" progId="Grapher.Document">
                    <p:embed/>
                  </p:oleObj>
                </mc:Choice>
                <mc:Fallback>
                  <p:oleObj name="Plot" r:id="rId3" imgW="6512400" imgH="6282000" progId="Grapher.Document">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 y="776"/>
                          <a:ext cx="3334" cy="321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7638" name="AutoShape 16"/>
            <p:cNvSpPr>
              <a:spLocks noChangeArrowheads="1"/>
            </p:cNvSpPr>
            <p:nvPr/>
          </p:nvSpPr>
          <p:spPr bwMode="auto">
            <a:xfrm>
              <a:off x="1215" y="382"/>
              <a:ext cx="1020" cy="318"/>
            </a:xfrm>
            <a:prstGeom prst="wedgeRectCallout">
              <a:avLst>
                <a:gd name="adj1" fmla="val 54116"/>
                <a:gd name="adj2" fmla="val 144023"/>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1200" b="0"/>
                <a:t>Increase in steam  consumption</a:t>
              </a:r>
              <a:endParaRPr lang="ru-RU" sz="1200" b="0"/>
            </a:p>
          </p:txBody>
        </p:sp>
        <p:sp>
          <p:nvSpPr>
            <p:cNvPr id="837639" name="AutoShape 6"/>
            <p:cNvSpPr>
              <a:spLocks noChangeArrowheads="1"/>
            </p:cNvSpPr>
            <p:nvPr/>
          </p:nvSpPr>
          <p:spPr bwMode="auto">
            <a:xfrm>
              <a:off x="96" y="378"/>
              <a:ext cx="1020" cy="318"/>
            </a:xfrm>
            <a:prstGeom prst="wedgeRectCallout">
              <a:avLst>
                <a:gd name="adj1" fmla="val 14704"/>
                <a:gd name="adj2" fmla="val 138366"/>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1200" b="0"/>
                <a:t>Beginning of steam supply</a:t>
              </a:r>
              <a:endParaRPr lang="ru-RU" sz="1200" b="0"/>
            </a:p>
          </p:txBody>
        </p:sp>
        <p:sp>
          <p:nvSpPr>
            <p:cNvPr id="837640" name="AutoShape 8"/>
            <p:cNvSpPr>
              <a:spLocks noChangeArrowheads="1"/>
            </p:cNvSpPr>
            <p:nvPr/>
          </p:nvSpPr>
          <p:spPr bwMode="auto">
            <a:xfrm>
              <a:off x="2288" y="380"/>
              <a:ext cx="1020" cy="318"/>
            </a:xfrm>
            <a:prstGeom prst="wedgeRectCallout">
              <a:avLst>
                <a:gd name="adj1" fmla="val 38824"/>
                <a:gd name="adj2" fmla="val 151574"/>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1200" b="0"/>
                <a:t>Steam supply termination</a:t>
              </a:r>
              <a:endParaRPr lang="ru-RU" sz="1200" b="0"/>
            </a:p>
          </p:txBody>
        </p:sp>
      </p:grpSp>
      <p:sp>
        <p:nvSpPr>
          <p:cNvPr id="837641" name="Rectangle 9"/>
          <p:cNvSpPr>
            <a:spLocks noChangeArrowheads="1"/>
          </p:cNvSpPr>
          <p:nvPr/>
        </p:nvSpPr>
        <p:spPr bwMode="auto">
          <a:xfrm>
            <a:off x="5362575" y="635000"/>
            <a:ext cx="3781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BZ" sz="1800">
                <a:solidFill>
                  <a:srgbClr val="000066"/>
                </a:solidFill>
              </a:rPr>
              <a:t>Steam absorption calculated from steam/condensate balance</a:t>
            </a:r>
            <a:endParaRPr lang="ru-RU" sz="1800">
              <a:solidFill>
                <a:srgbClr val="000066"/>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FE1EF228-7935-42EA-8C27-CE6237D553BD}" type="slidenum">
              <a:rPr lang="en-GB"/>
              <a:pPr/>
              <a:t>17</a:t>
            </a:fld>
            <a:endParaRPr lang="en-GB"/>
          </a:p>
        </p:txBody>
      </p:sp>
      <p:sp>
        <p:nvSpPr>
          <p:cNvPr id="928770" name="Rectangle 2"/>
          <p:cNvSpPr>
            <a:spLocks noGrp="1" noChangeArrowheads="1"/>
          </p:cNvSpPr>
          <p:nvPr>
            <p:ph type="title" idx="4294967295"/>
          </p:nvPr>
        </p:nvSpPr>
        <p:spPr>
          <a:xfrm>
            <a:off x="0" y="0"/>
            <a:ext cx="9144000" cy="593725"/>
          </a:xfrm>
          <a:noFill/>
        </p:spPr>
        <p:txBody>
          <a:bodyPr/>
          <a:lstStyle/>
          <a:p>
            <a:pPr defTabSz="835025"/>
            <a:r>
              <a:rPr lang="en-US"/>
              <a:t>Post-test</a:t>
            </a:r>
            <a:r>
              <a:rPr lang="ru-RU"/>
              <a:t> </a:t>
            </a:r>
            <a:r>
              <a:rPr lang="en-US"/>
              <a:t>analysis</a:t>
            </a:r>
            <a:r>
              <a:rPr lang="ru-RU"/>
              <a:t> (</a:t>
            </a:r>
            <a:r>
              <a:rPr lang="en-US"/>
              <a:t>6</a:t>
            </a:r>
            <a:r>
              <a:rPr lang="ru-RU"/>
              <a:t>)</a:t>
            </a:r>
            <a:endParaRPr lang="en-GB"/>
          </a:p>
        </p:txBody>
      </p:sp>
      <p:sp>
        <p:nvSpPr>
          <p:cNvPr id="928771" name="Rectangle 3"/>
          <p:cNvSpPr>
            <a:spLocks noChangeArrowheads="1"/>
          </p:cNvSpPr>
          <p:nvPr/>
        </p:nvSpPr>
        <p:spPr bwMode="auto">
          <a:xfrm>
            <a:off x="2363788" y="582613"/>
            <a:ext cx="384651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Gas analysis result</a:t>
            </a:r>
            <a:endParaRPr lang="ru-RU" sz="1800">
              <a:solidFill>
                <a:srgbClr val="000066"/>
              </a:solidFill>
            </a:endParaRPr>
          </a:p>
        </p:txBody>
      </p:sp>
      <p:sp>
        <p:nvSpPr>
          <p:cNvPr id="928777" name="Text Box 9"/>
          <p:cNvSpPr txBox="1">
            <a:spLocks noChangeArrowheads="1"/>
          </p:cNvSpPr>
          <p:nvPr/>
        </p:nvSpPr>
        <p:spPr bwMode="auto">
          <a:xfrm>
            <a:off x="4867275" y="1039813"/>
            <a:ext cx="4140200" cy="53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1800" b="0">
                <a:solidFill>
                  <a:srgbClr val="000066"/>
                </a:solidFill>
                <a:latin typeface="Arial" pitchFamily="34" charset="0"/>
              </a:rPr>
              <a:t> The table does not contain volume fractions of carbon mono- and dioxide and of methane, as their total content does not exceed </a:t>
            </a:r>
            <a:r>
              <a:rPr lang="ru-RU" sz="1800" b="0">
                <a:solidFill>
                  <a:srgbClr val="000066"/>
                </a:solidFill>
                <a:latin typeface="Arial" pitchFamily="34" charset="0"/>
              </a:rPr>
              <a:t>1 </a:t>
            </a:r>
            <a:r>
              <a:rPr lang="en-US" sz="1800" b="0">
                <a:solidFill>
                  <a:srgbClr val="000066"/>
                </a:solidFill>
                <a:latin typeface="Arial" pitchFamily="34" charset="0"/>
              </a:rPr>
              <a:t>vol.%</a:t>
            </a:r>
          </a:p>
          <a:p>
            <a:pPr>
              <a:buFontTx/>
              <a:buChar char="•"/>
            </a:pPr>
            <a:r>
              <a:rPr lang="en-US" sz="1800" b="0">
                <a:solidFill>
                  <a:srgbClr val="000066"/>
                </a:solidFill>
                <a:latin typeface="Arial" pitchFamily="34" charset="0"/>
              </a:rPr>
              <a:t> The presence of nitrogen in the sampled furnace gases is explained by strong rarefaction in the gas line during pipettes switching to it due to the preliminary vacuumization of pipettes</a:t>
            </a:r>
          </a:p>
          <a:p>
            <a:pPr>
              <a:buFontTx/>
              <a:buChar char="•"/>
            </a:pPr>
            <a:r>
              <a:rPr lang="ru-RU" sz="1800" b="0">
                <a:solidFill>
                  <a:srgbClr val="000066"/>
                </a:solidFill>
                <a:latin typeface="Arial" pitchFamily="34" charset="0"/>
              </a:rPr>
              <a:t> </a:t>
            </a:r>
            <a:r>
              <a:rPr lang="en-US" sz="1800" b="0">
                <a:solidFill>
                  <a:srgbClr val="000066"/>
                </a:solidFill>
                <a:latin typeface="Arial" pitchFamily="34" charset="0"/>
              </a:rPr>
              <a:t>The difference between the H2/O2 ratio in furnace gases from that in the steam supplied into the furnace indicates the active absorption of oxygen by the melt</a:t>
            </a:r>
          </a:p>
          <a:p>
            <a:pPr>
              <a:buFontTx/>
              <a:buChar char="•"/>
            </a:pPr>
            <a:r>
              <a:rPr lang="ru-RU" sz="1800" b="0">
                <a:solidFill>
                  <a:srgbClr val="000066"/>
                </a:solidFill>
                <a:latin typeface="Arial" pitchFamily="34" charset="0"/>
              </a:rPr>
              <a:t> </a:t>
            </a:r>
            <a:r>
              <a:rPr lang="en-US" sz="1800" b="0">
                <a:solidFill>
                  <a:srgbClr val="000066"/>
                </a:solidFill>
                <a:latin typeface="Arial" pitchFamily="34" charset="0"/>
              </a:rPr>
              <a:t>The growing hydrogen content is an evidence of the initial stage of melt oxidation</a:t>
            </a:r>
            <a:r>
              <a:rPr lang="ru-RU" sz="1800" b="0">
                <a:solidFill>
                  <a:srgbClr val="000066"/>
                </a:solidFill>
                <a:latin typeface="Arial" pitchFamily="34" charset="0"/>
              </a:rPr>
              <a:t> → </a:t>
            </a:r>
            <a:r>
              <a:rPr lang="en-US" sz="1800" b="0">
                <a:solidFill>
                  <a:srgbClr val="000066"/>
                </a:solidFill>
                <a:latin typeface="Arial" pitchFamily="34" charset="0"/>
              </a:rPr>
              <a:t>Oxidation kinetics cannot be evaluated using these measurements</a:t>
            </a:r>
            <a:endParaRPr lang="ru-RU" sz="1800">
              <a:latin typeface="Arial" pitchFamily="34" charset="0"/>
            </a:endParaRPr>
          </a:p>
        </p:txBody>
      </p:sp>
      <p:graphicFrame>
        <p:nvGraphicFramePr>
          <p:cNvPr id="928842" name="Group 74"/>
          <p:cNvGraphicFramePr>
            <a:graphicFrameLocks noGrp="1"/>
          </p:cNvGraphicFramePr>
          <p:nvPr/>
        </p:nvGraphicFramePr>
        <p:xfrm>
          <a:off x="209550" y="2049463"/>
          <a:ext cx="4486275" cy="2713037"/>
        </p:xfrm>
        <a:graphic>
          <a:graphicData uri="http://schemas.openxmlformats.org/drawingml/2006/table">
            <a:tbl>
              <a:tblPr/>
              <a:tblGrid>
                <a:gridCol w="771525"/>
                <a:gridCol w="1276350"/>
                <a:gridCol w="704850"/>
                <a:gridCol w="609600"/>
                <a:gridCol w="590550"/>
                <a:gridCol w="533400"/>
              </a:tblGrid>
              <a:tr h="388938">
                <a:tc rowSpan="2">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Unicode MS" pitchFamily="34" charset="-128"/>
                        </a:rPr>
                        <a:t>Pipette No.</a:t>
                      </a:r>
                      <a:endParaRPr kumimoji="0" lang="en-GB" sz="1200" b="1" i="0" u="none" strike="noStrike" cap="none" normalizeH="0" baseline="0" smtClean="0">
                        <a:ln>
                          <a:noFill/>
                        </a:ln>
                        <a:solidFill>
                          <a:srgbClr val="000066"/>
                        </a:solidFill>
                        <a:effectLst/>
                        <a:latin typeface="Arial" pitchFamily="34" charset="0"/>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Arial Unicode MS" pitchFamily="34" charset="-128"/>
                          <a:cs typeface="Arial Unicode MS" pitchFamily="34" charset="-128"/>
                        </a:rPr>
                        <a:t>Exposure</a:t>
                      </a: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Arial Unicode MS" pitchFamily="34" charset="-128"/>
                          <a:cs typeface="Arial Unicode MS" pitchFamily="34" charset="-128"/>
                        </a:rPr>
                        <a:t>time,</a:t>
                      </a:r>
                      <a:r>
                        <a:rPr kumimoji="0" lang="ru-RU" sz="1200" b="1" i="0" u="none" strike="noStrike" cap="none" normalizeH="0" baseline="0" smtClean="0">
                          <a:ln>
                            <a:noFill/>
                          </a:ln>
                          <a:solidFill>
                            <a:srgbClr val="000066"/>
                          </a:solidFill>
                          <a:effectLst/>
                          <a:latin typeface="Arial" pitchFamily="34" charset="0"/>
                          <a:ea typeface="Arial Unicode MS" pitchFamily="34" charset="-128"/>
                          <a:cs typeface="Arial Unicode MS" pitchFamily="34" charset="-128"/>
                        </a:rPr>
                        <a:t> </a:t>
                      </a:r>
                      <a:r>
                        <a:rPr kumimoji="0" lang="en-US" sz="1200" b="1" i="0" u="none" strike="noStrike" cap="none" normalizeH="0" baseline="0" smtClean="0">
                          <a:ln>
                            <a:noFill/>
                          </a:ln>
                          <a:solidFill>
                            <a:srgbClr val="000066"/>
                          </a:solidFill>
                          <a:effectLst/>
                          <a:latin typeface="Arial" pitchFamily="34" charset="0"/>
                          <a:ea typeface="Arial Unicode MS" pitchFamily="34" charset="-128"/>
                          <a:cs typeface="Arial Unicode MS" pitchFamily="34" charset="-128"/>
                        </a:rPr>
                        <a:t>s</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gridSpan="4">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Arial Unicode MS" pitchFamily="34" charset="-128"/>
                          <a:cs typeface="Arial Unicode MS" pitchFamily="34" charset="-128"/>
                        </a:rPr>
                        <a:t>Volume fraction</a:t>
                      </a:r>
                      <a:r>
                        <a:rPr kumimoji="0" lang="ru-RU" sz="1200" b="1" i="0" u="none" strike="noStrike" cap="none" normalizeH="0" baseline="0" smtClean="0">
                          <a:ln>
                            <a:noFill/>
                          </a:ln>
                          <a:solidFill>
                            <a:srgbClr val="000066"/>
                          </a:solidFill>
                          <a:effectLst/>
                          <a:latin typeface="Arial" pitchFamily="34" charset="0"/>
                          <a:cs typeface="Arial" pitchFamily="34" charset="0"/>
                        </a:rPr>
                        <a:t>,</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 </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vol</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85763">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H</a:t>
                      </a:r>
                      <a:r>
                        <a:rPr kumimoji="0" lang="en-GB" sz="1200" b="1" i="0" u="none" strike="noStrike" cap="none" normalizeH="0" baseline="-30000" smtClean="0">
                          <a:ln>
                            <a:noFill/>
                          </a:ln>
                          <a:solidFill>
                            <a:srgbClr val="990033"/>
                          </a:solidFill>
                          <a:effectLst/>
                          <a:latin typeface="Arial" pitchFamily="34" charset="0"/>
                          <a:ea typeface="Times New Roman" pitchFamily="18" charset="0"/>
                          <a:cs typeface="Arial" pitchFamily="34" charset="0"/>
                        </a:rPr>
                        <a:t>2</a:t>
                      </a:r>
                      <a:endPar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O</a:t>
                      </a:r>
                      <a:r>
                        <a:rPr kumimoji="0" lang="en-GB" sz="1200" b="1" i="0" u="none" strike="noStrike" cap="none" normalizeH="0" baseline="-30000" smtClean="0">
                          <a:ln>
                            <a:noFill/>
                          </a:ln>
                          <a:solidFill>
                            <a:srgbClr val="000066"/>
                          </a:solidFill>
                          <a:effectLst/>
                          <a:latin typeface="Arial" pitchFamily="34" charset="0"/>
                          <a:ea typeface="Times New Roman" pitchFamily="18" charset="0"/>
                          <a:cs typeface="Arial" pitchFamily="34" charset="0"/>
                        </a:rPr>
                        <a:t>2</a:t>
                      </a:r>
                      <a:endPar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N</a:t>
                      </a:r>
                      <a:r>
                        <a:rPr kumimoji="0" lang="en-GB" sz="1200" b="1" i="0" u="none" strike="noStrike" cap="none" normalizeH="0" baseline="-30000" smtClean="0">
                          <a:ln>
                            <a:noFill/>
                          </a:ln>
                          <a:solidFill>
                            <a:srgbClr val="000066"/>
                          </a:solidFill>
                          <a:effectLst/>
                          <a:latin typeface="Arial" pitchFamily="34" charset="0"/>
                          <a:ea typeface="Times New Roman" pitchFamily="18" charset="0"/>
                          <a:cs typeface="Arial" pitchFamily="34" charset="0"/>
                        </a:rPr>
                        <a:t>2</a:t>
                      </a:r>
                      <a:endPar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Ar</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38893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9710…9720</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14.5</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7.2</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32.1</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45.7</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385763">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9725…9735</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33.7</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6.2</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30.4</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29.1</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38893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9740…9750</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40.8</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6.0</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30.7</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21.9</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385763">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4</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9755…9765</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47</a:t>
                      </a:r>
                      <a:r>
                        <a:rPr kumimoji="0" lang="en-US"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1</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28</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6</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18</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38893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9770…9780</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49</a:t>
                      </a:r>
                      <a:r>
                        <a:rPr kumimoji="0" lang="en-US"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990033"/>
                          </a:solidFill>
                          <a:effectLst/>
                          <a:latin typeface="Arial" pitchFamily="34" charset="0"/>
                          <a:ea typeface="Times New Roman" pitchFamily="18" charset="0"/>
                          <a:cs typeface="Arial" pitchFamily="34" charset="0"/>
                        </a:rPr>
                        <a:t>5</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28</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8</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15</a:t>
                      </a:r>
                      <a:r>
                        <a:rPr kumimoji="0" lang="en-US"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a:t>
                      </a:r>
                      <a:r>
                        <a:rPr kumimoji="0" lang="en-GB" sz="12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6</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928833" name="Text Box 65"/>
          <p:cNvSpPr txBox="1">
            <a:spLocks noChangeArrowheads="1"/>
          </p:cNvSpPr>
          <p:nvPr/>
        </p:nvSpPr>
        <p:spPr bwMode="auto">
          <a:xfrm>
            <a:off x="0" y="1423988"/>
            <a:ext cx="47498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600" b="0">
                <a:solidFill>
                  <a:srgbClr val="990033"/>
                </a:solidFill>
                <a:latin typeface="Arial" pitchFamily="34" charset="0"/>
              </a:rPr>
              <a:t>Composition of the dried furnace gases sampled with pipettes at the initial oxidation stage</a:t>
            </a:r>
            <a:endParaRPr lang="ru-RU" sz="1600" b="0">
              <a:solidFill>
                <a:srgbClr val="990033"/>
              </a:solidFill>
              <a:latin typeface="Arial" pitchFamily="34" charset="0"/>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8AE0A01B-7C76-4C06-8A10-5AB14DF0E2A1}" type="slidenum">
              <a:rPr lang="en-GB"/>
              <a:pPr/>
              <a:t>18</a:t>
            </a:fld>
            <a:endParaRPr lang="en-GB"/>
          </a:p>
        </p:txBody>
      </p:sp>
      <p:sp>
        <p:nvSpPr>
          <p:cNvPr id="927746" name="Rectangle 2"/>
          <p:cNvSpPr>
            <a:spLocks noGrp="1" noChangeArrowheads="1"/>
          </p:cNvSpPr>
          <p:nvPr>
            <p:ph type="title" idx="4294967295"/>
          </p:nvPr>
        </p:nvSpPr>
        <p:spPr>
          <a:xfrm>
            <a:off x="0" y="0"/>
            <a:ext cx="9144000" cy="593725"/>
          </a:xfrm>
          <a:noFill/>
        </p:spPr>
        <p:txBody>
          <a:bodyPr/>
          <a:lstStyle/>
          <a:p>
            <a:pPr defTabSz="835025"/>
            <a:r>
              <a:rPr lang="en-US"/>
              <a:t>Post-test</a:t>
            </a:r>
            <a:r>
              <a:rPr lang="ru-RU"/>
              <a:t> </a:t>
            </a:r>
            <a:r>
              <a:rPr lang="en-US"/>
              <a:t>analysis</a:t>
            </a:r>
            <a:r>
              <a:rPr lang="ru-RU"/>
              <a:t> (</a:t>
            </a:r>
            <a:r>
              <a:rPr lang="en-US"/>
              <a:t>7</a:t>
            </a:r>
            <a:r>
              <a:rPr lang="ru-RU"/>
              <a:t>)</a:t>
            </a:r>
            <a:endParaRPr lang="en-GB"/>
          </a:p>
        </p:txBody>
      </p:sp>
      <p:sp>
        <p:nvSpPr>
          <p:cNvPr id="927747" name="Rectangle 3"/>
          <p:cNvSpPr>
            <a:spLocks noChangeArrowheads="1"/>
          </p:cNvSpPr>
          <p:nvPr/>
        </p:nvSpPr>
        <p:spPr bwMode="auto">
          <a:xfrm>
            <a:off x="2116138" y="582613"/>
            <a:ext cx="48942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Gas analysis results (2)</a:t>
            </a:r>
            <a:endParaRPr lang="ru-RU" sz="1800">
              <a:solidFill>
                <a:srgbClr val="000066"/>
              </a:solidFill>
            </a:endParaRPr>
          </a:p>
        </p:txBody>
      </p:sp>
      <p:sp>
        <p:nvSpPr>
          <p:cNvPr id="927754" name="Text Box 10"/>
          <p:cNvSpPr txBox="1">
            <a:spLocks noChangeArrowheads="1"/>
          </p:cNvSpPr>
          <p:nvPr/>
        </p:nvSpPr>
        <p:spPr bwMode="auto">
          <a:xfrm>
            <a:off x="0" y="950913"/>
            <a:ext cx="4514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600" b="0">
                <a:solidFill>
                  <a:srgbClr val="990033"/>
                </a:solidFill>
                <a:latin typeface="Arial" pitchFamily="34" charset="0"/>
              </a:rPr>
              <a:t>Hydrogen and carrier gas </a:t>
            </a:r>
            <a:r>
              <a:rPr lang="ru-RU" sz="1600" b="0">
                <a:solidFill>
                  <a:srgbClr val="990033"/>
                </a:solidFill>
                <a:latin typeface="Arial" pitchFamily="34" charset="0"/>
              </a:rPr>
              <a:t>(</a:t>
            </a:r>
            <a:r>
              <a:rPr lang="en-US" sz="1600" b="0">
                <a:solidFill>
                  <a:srgbClr val="990033"/>
                </a:solidFill>
                <a:latin typeface="Arial" pitchFamily="34" charset="0"/>
              </a:rPr>
              <a:t>N2</a:t>
            </a:r>
            <a:r>
              <a:rPr lang="ru-RU" sz="1600" b="0">
                <a:solidFill>
                  <a:srgbClr val="990033"/>
                </a:solidFill>
                <a:latin typeface="Arial" pitchFamily="34" charset="0"/>
              </a:rPr>
              <a:t>) </a:t>
            </a:r>
            <a:r>
              <a:rPr lang="en-US" sz="1600" b="0">
                <a:solidFill>
                  <a:srgbClr val="990033"/>
                </a:solidFill>
                <a:latin typeface="Arial" pitchFamily="34" charset="0"/>
              </a:rPr>
              <a:t>content in the furnace gases mixture during melt oxidation</a:t>
            </a:r>
            <a:endParaRPr lang="ru-RU" sz="1600" b="0">
              <a:solidFill>
                <a:srgbClr val="990033"/>
              </a:solidFill>
              <a:latin typeface="Arial" pitchFamily="34" charset="0"/>
            </a:endParaRPr>
          </a:p>
        </p:txBody>
      </p:sp>
      <p:sp>
        <p:nvSpPr>
          <p:cNvPr id="927755" name="Text Box 11"/>
          <p:cNvSpPr txBox="1">
            <a:spLocks noChangeArrowheads="1"/>
          </p:cNvSpPr>
          <p:nvPr/>
        </p:nvSpPr>
        <p:spPr bwMode="auto">
          <a:xfrm>
            <a:off x="0" y="5367338"/>
            <a:ext cx="43021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No significant</a:t>
            </a:r>
            <a:r>
              <a:rPr lang="ru-RU" sz="1600" b="0">
                <a:solidFill>
                  <a:srgbClr val="000066"/>
                </a:solidFill>
                <a:latin typeface="Arial" pitchFamily="34" charset="0"/>
              </a:rPr>
              <a:t> </a:t>
            </a:r>
            <a:r>
              <a:rPr lang="en-US" sz="1600" b="0">
                <a:solidFill>
                  <a:srgbClr val="000066"/>
                </a:solidFill>
                <a:latin typeface="Arial" pitchFamily="34" charset="0"/>
              </a:rPr>
              <a:t>change</a:t>
            </a:r>
            <a:r>
              <a:rPr lang="ru-RU" sz="1600" b="0">
                <a:solidFill>
                  <a:srgbClr val="000066"/>
                </a:solidFill>
                <a:latin typeface="Arial" pitchFamily="34" charset="0"/>
              </a:rPr>
              <a:t> </a:t>
            </a:r>
            <a:r>
              <a:rPr lang="en-US" sz="1600" b="0">
                <a:solidFill>
                  <a:srgbClr val="000066"/>
                </a:solidFill>
                <a:latin typeface="Arial" pitchFamily="34" charset="0"/>
              </a:rPr>
              <a:t>in H2 concentration in the gas mixture</a:t>
            </a:r>
            <a:r>
              <a:rPr lang="ru-RU" sz="1600" b="0">
                <a:solidFill>
                  <a:srgbClr val="000066"/>
                </a:solidFill>
                <a:latin typeface="Arial" pitchFamily="34" charset="0"/>
              </a:rPr>
              <a:t> (</a:t>
            </a:r>
            <a:r>
              <a:rPr lang="en-US" sz="1600" b="0">
                <a:solidFill>
                  <a:srgbClr val="000066"/>
                </a:solidFill>
                <a:latin typeface="Arial" pitchFamily="34" charset="0"/>
              </a:rPr>
              <a:t>i.e., in</a:t>
            </a:r>
            <a:r>
              <a:rPr lang="ru-RU" sz="1600" b="0">
                <a:solidFill>
                  <a:srgbClr val="000066"/>
                </a:solidFill>
                <a:latin typeface="Arial" pitchFamily="34" charset="0"/>
              </a:rPr>
              <a:t> </a:t>
            </a:r>
            <a:r>
              <a:rPr lang="en-US" sz="1600" b="0">
                <a:solidFill>
                  <a:srgbClr val="000066"/>
                </a:solidFill>
                <a:latin typeface="Arial" pitchFamily="34" charset="0"/>
              </a:rPr>
              <a:t>oxidation rate</a:t>
            </a:r>
            <a:r>
              <a:rPr lang="ru-RU" sz="1600" b="0">
                <a:solidFill>
                  <a:srgbClr val="000066"/>
                </a:solidFill>
                <a:latin typeface="Arial" pitchFamily="34" charset="0"/>
              </a:rPr>
              <a:t>) </a:t>
            </a:r>
            <a:r>
              <a:rPr lang="en-US" sz="1600" b="0">
                <a:solidFill>
                  <a:srgbClr val="000066"/>
                </a:solidFill>
                <a:latin typeface="Arial" pitchFamily="34" charset="0"/>
              </a:rPr>
              <a:t>was observed at </a:t>
            </a:r>
            <a:r>
              <a:rPr lang="en-US" sz="1600" b="0">
                <a:solidFill>
                  <a:srgbClr val="990033"/>
                </a:solidFill>
                <a:latin typeface="Arial" pitchFamily="34" charset="0"/>
              </a:rPr>
              <a:t>steam flow rate variation</a:t>
            </a:r>
            <a:endParaRPr lang="ru-RU" sz="1600" b="0">
              <a:solidFill>
                <a:srgbClr val="990033"/>
              </a:solidFill>
              <a:latin typeface="Arial" pitchFamily="34" charset="0"/>
            </a:endParaRPr>
          </a:p>
        </p:txBody>
      </p:sp>
      <p:sp>
        <p:nvSpPr>
          <p:cNvPr id="927811" name="Rectangle 6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927810" name="Object 66"/>
          <p:cNvGraphicFramePr>
            <a:graphicFrameLocks noChangeAspect="1"/>
          </p:cNvGraphicFramePr>
          <p:nvPr/>
        </p:nvGraphicFramePr>
        <p:xfrm>
          <a:off x="4451350" y="1652588"/>
          <a:ext cx="4530725" cy="742950"/>
        </p:xfrm>
        <a:graphic>
          <a:graphicData uri="http://schemas.openxmlformats.org/presentationml/2006/ole">
            <mc:AlternateContent xmlns:mc="http://schemas.openxmlformats.org/markup-compatibility/2006">
              <mc:Choice xmlns:v="urn:schemas-microsoft-com:vml" Requires="v">
                <p:oleObj spid="_x0000_s927818" name="Формула" r:id="rId3" imgW="2959100" imgH="482600" progId="Equation.3">
                  <p:embed/>
                </p:oleObj>
              </mc:Choice>
              <mc:Fallback>
                <p:oleObj name="Формула" r:id="rId3" imgW="2959100" imgH="482600" progId="Equation.3">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1652588"/>
                        <a:ext cx="4530725" cy="742950"/>
                      </a:xfrm>
                      <a:prstGeom prst="rect">
                        <a:avLst/>
                      </a:prstGeom>
                      <a:solidFill>
                        <a:schemeClr val="bg1"/>
                      </a:solidFill>
                    </p:spPr>
                  </p:pic>
                </p:oleObj>
              </mc:Fallback>
            </mc:AlternateContent>
          </a:graphicData>
        </a:graphic>
      </p:graphicFrame>
      <p:sp>
        <p:nvSpPr>
          <p:cNvPr id="927812" name="Text Box 68"/>
          <p:cNvSpPr txBox="1">
            <a:spLocks noChangeArrowheads="1"/>
          </p:cNvSpPr>
          <p:nvPr/>
        </p:nvSpPr>
        <p:spPr bwMode="auto">
          <a:xfrm>
            <a:off x="4629150" y="1035050"/>
            <a:ext cx="4514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600" b="0">
                <a:solidFill>
                  <a:srgbClr val="000066"/>
                </a:solidFill>
                <a:latin typeface="Arial" pitchFamily="34" charset="0"/>
              </a:rPr>
              <a:t>The mass flow rate of steam spent on melt oxidation</a:t>
            </a:r>
            <a:r>
              <a:rPr lang="ru-RU" sz="1600" b="0">
                <a:solidFill>
                  <a:srgbClr val="000066"/>
                </a:solidFill>
                <a:latin typeface="Arial" pitchFamily="34" charset="0"/>
              </a:rPr>
              <a:t>:</a:t>
            </a:r>
          </a:p>
        </p:txBody>
      </p:sp>
      <p:sp>
        <p:nvSpPr>
          <p:cNvPr id="927813" name="Text Box 69"/>
          <p:cNvSpPr txBox="1">
            <a:spLocks noChangeArrowheads="1"/>
          </p:cNvSpPr>
          <p:nvPr/>
        </p:nvSpPr>
        <p:spPr bwMode="auto">
          <a:xfrm>
            <a:off x="4332288" y="2452688"/>
            <a:ext cx="4811712"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where</a:t>
            </a:r>
            <a:r>
              <a:rPr lang="ru-RU" sz="1600" b="0">
                <a:solidFill>
                  <a:srgbClr val="000066"/>
                </a:solidFill>
                <a:latin typeface="Arial" pitchFamily="34" charset="0"/>
              </a:rPr>
              <a:t>: </a:t>
            </a:r>
            <a:r>
              <a:rPr lang="en-US" sz="1600" b="0">
                <a:solidFill>
                  <a:srgbClr val="000066"/>
                </a:solidFill>
                <a:latin typeface="Arial" pitchFamily="34" charset="0"/>
              </a:rPr>
              <a:t>Q</a:t>
            </a:r>
            <a:r>
              <a:rPr lang="en-US" sz="1600" b="0" baseline="-25000">
                <a:solidFill>
                  <a:srgbClr val="000066"/>
                </a:solidFill>
                <a:latin typeface="Arial" pitchFamily="34" charset="0"/>
              </a:rPr>
              <a:t>N2</a:t>
            </a:r>
            <a:r>
              <a:rPr lang="en-US" sz="1600" b="0">
                <a:solidFill>
                  <a:srgbClr val="000066"/>
                </a:solidFill>
                <a:latin typeface="Arial" pitchFamily="34" charset="0"/>
              </a:rPr>
              <a:t> = 820 l/hr = </a:t>
            </a:r>
            <a:r>
              <a:rPr lang="ru-RU" sz="1600" b="0">
                <a:solidFill>
                  <a:srgbClr val="000066"/>
                </a:solidFill>
                <a:latin typeface="Arial" pitchFamily="34" charset="0"/>
              </a:rPr>
              <a:t>2.28∙10</a:t>
            </a:r>
            <a:r>
              <a:rPr lang="ru-RU" sz="1600" b="0" baseline="30000">
                <a:solidFill>
                  <a:srgbClr val="000066"/>
                </a:solidFill>
                <a:latin typeface="Arial" pitchFamily="34" charset="0"/>
              </a:rPr>
              <a:t>–4</a:t>
            </a:r>
            <a:r>
              <a:rPr lang="en-US" sz="1600" b="0">
                <a:solidFill>
                  <a:srgbClr val="000066"/>
                </a:solidFill>
                <a:latin typeface="Arial" pitchFamily="34" charset="0"/>
              </a:rPr>
              <a:t> m</a:t>
            </a:r>
            <a:r>
              <a:rPr lang="ru-RU" sz="1600" b="0" baseline="30000">
                <a:solidFill>
                  <a:srgbClr val="000066"/>
                </a:solidFill>
                <a:latin typeface="Arial" pitchFamily="34" charset="0"/>
              </a:rPr>
              <a:t>3</a:t>
            </a:r>
            <a:r>
              <a:rPr lang="ru-RU" sz="1600" b="0">
                <a:solidFill>
                  <a:srgbClr val="000066"/>
                </a:solidFill>
                <a:latin typeface="Arial" pitchFamily="34" charset="0"/>
              </a:rPr>
              <a:t>/</a:t>
            </a:r>
            <a:r>
              <a:rPr lang="en-US" sz="1600" b="0">
                <a:solidFill>
                  <a:srgbClr val="000066"/>
                </a:solidFill>
                <a:latin typeface="Arial" pitchFamily="34" charset="0"/>
              </a:rPr>
              <a:t>s</a:t>
            </a:r>
            <a:r>
              <a:rPr lang="en-US" sz="1600" b="0">
                <a:latin typeface="Arial" pitchFamily="34" charset="0"/>
              </a:rPr>
              <a:t> </a:t>
            </a:r>
            <a:r>
              <a:rPr lang="en-US" sz="1600" b="0">
                <a:solidFill>
                  <a:srgbClr val="000066"/>
                </a:solidFill>
                <a:latin typeface="Arial" pitchFamily="34" charset="0"/>
              </a:rPr>
              <a:t>is the carrier gas flow rate; x</a:t>
            </a:r>
            <a:r>
              <a:rPr lang="en-US" sz="1600" b="0" baseline="-25000">
                <a:solidFill>
                  <a:srgbClr val="000066"/>
                </a:solidFill>
                <a:latin typeface="Arial" pitchFamily="34" charset="0"/>
              </a:rPr>
              <a:t>H</a:t>
            </a:r>
            <a:r>
              <a:rPr lang="ru-RU" sz="1600" b="0" baseline="-25000">
                <a:solidFill>
                  <a:srgbClr val="000066"/>
                </a:solidFill>
                <a:latin typeface="Arial" pitchFamily="34" charset="0"/>
              </a:rPr>
              <a:t>2 </a:t>
            </a:r>
            <a:r>
              <a:rPr lang="en-US" sz="1600" b="0">
                <a:solidFill>
                  <a:srgbClr val="000066"/>
                </a:solidFill>
                <a:latin typeface="Arial" pitchFamily="34" charset="0"/>
              </a:rPr>
              <a:t>is the hydrogen volume fraction in the gas mixture</a:t>
            </a:r>
            <a:r>
              <a:rPr lang="ru-RU" sz="1600" b="0">
                <a:solidFill>
                  <a:srgbClr val="000066"/>
                </a:solidFill>
                <a:latin typeface="Arial" pitchFamily="34" charset="0"/>
              </a:rPr>
              <a:t>, </a:t>
            </a:r>
            <a:r>
              <a:rPr lang="en-US" sz="1600" b="0">
                <a:solidFill>
                  <a:srgbClr val="000066"/>
                </a:solidFill>
                <a:latin typeface="Arial" pitchFamily="34" charset="0"/>
              </a:rPr>
              <a:t>vol</a:t>
            </a:r>
            <a:r>
              <a:rPr lang="ru-RU" sz="1600" b="0">
                <a:solidFill>
                  <a:srgbClr val="000066"/>
                </a:solidFill>
                <a:latin typeface="Arial" pitchFamily="34" charset="0"/>
              </a:rPr>
              <a:t>.%; </a:t>
            </a:r>
            <a:r>
              <a:rPr lang="en-US" sz="1600" b="0">
                <a:solidFill>
                  <a:srgbClr val="000066"/>
                </a:solidFill>
                <a:latin typeface="Arial" pitchFamily="34" charset="0"/>
              </a:rPr>
              <a:t>p</a:t>
            </a:r>
            <a:r>
              <a:rPr lang="ru-RU" sz="1600" b="0">
                <a:solidFill>
                  <a:srgbClr val="000066"/>
                </a:solidFill>
                <a:latin typeface="Arial" pitchFamily="34" charset="0"/>
              </a:rPr>
              <a:t> </a:t>
            </a:r>
            <a:r>
              <a:rPr lang="en-US" sz="1600" b="0">
                <a:solidFill>
                  <a:srgbClr val="000066"/>
                </a:solidFill>
                <a:latin typeface="Arial" pitchFamily="34" charset="0"/>
              </a:rPr>
              <a:t>is the</a:t>
            </a:r>
            <a:r>
              <a:rPr lang="ru-RU" sz="1600" b="0">
                <a:solidFill>
                  <a:srgbClr val="000066"/>
                </a:solidFill>
                <a:latin typeface="Arial" pitchFamily="34" charset="0"/>
              </a:rPr>
              <a:t> </a:t>
            </a:r>
            <a:r>
              <a:rPr lang="en-US" sz="1600" b="0">
                <a:solidFill>
                  <a:srgbClr val="000066"/>
                </a:solidFill>
                <a:latin typeface="Arial" pitchFamily="34" charset="0"/>
              </a:rPr>
              <a:t>pressure</a:t>
            </a:r>
            <a:r>
              <a:rPr lang="ru-RU" sz="1600" b="0">
                <a:solidFill>
                  <a:srgbClr val="000066"/>
                </a:solidFill>
                <a:latin typeface="Arial" pitchFamily="34" charset="0"/>
              </a:rPr>
              <a:t>, Па; </a:t>
            </a:r>
            <a:r>
              <a:rPr lang="en-US" sz="1600" b="0">
                <a:solidFill>
                  <a:srgbClr val="000066"/>
                </a:solidFill>
                <a:latin typeface="Arial" pitchFamily="34" charset="0"/>
              </a:rPr>
              <a:t>M</a:t>
            </a:r>
            <a:r>
              <a:rPr lang="en-US" sz="1600" b="0" baseline="-25000">
                <a:solidFill>
                  <a:srgbClr val="000066"/>
                </a:solidFill>
                <a:latin typeface="Arial" pitchFamily="34" charset="0"/>
              </a:rPr>
              <a:t>H</a:t>
            </a:r>
            <a:r>
              <a:rPr lang="ru-RU" sz="1600" b="0" baseline="-25000">
                <a:solidFill>
                  <a:srgbClr val="000066"/>
                </a:solidFill>
                <a:latin typeface="Arial" pitchFamily="34" charset="0"/>
              </a:rPr>
              <a:t>2</a:t>
            </a:r>
            <a:r>
              <a:rPr lang="ru-RU" sz="1600" b="0">
                <a:solidFill>
                  <a:srgbClr val="000066"/>
                </a:solidFill>
                <a:latin typeface="Arial" pitchFamily="34" charset="0"/>
              </a:rPr>
              <a:t> </a:t>
            </a:r>
            <a:r>
              <a:rPr lang="en-US" sz="1600" b="0">
                <a:solidFill>
                  <a:srgbClr val="000066"/>
                </a:solidFill>
                <a:latin typeface="Arial" pitchFamily="34" charset="0"/>
              </a:rPr>
              <a:t>and</a:t>
            </a:r>
            <a:r>
              <a:rPr lang="ru-RU" sz="1600" b="0">
                <a:solidFill>
                  <a:srgbClr val="000066"/>
                </a:solidFill>
                <a:latin typeface="Arial" pitchFamily="34" charset="0"/>
              </a:rPr>
              <a:t> </a:t>
            </a:r>
            <a:r>
              <a:rPr lang="en-US" sz="1600" b="0">
                <a:solidFill>
                  <a:srgbClr val="000066"/>
                </a:solidFill>
                <a:latin typeface="Arial" pitchFamily="34" charset="0"/>
              </a:rPr>
              <a:t>M</a:t>
            </a:r>
            <a:r>
              <a:rPr lang="en-US" sz="1600" b="0" baseline="-25000">
                <a:solidFill>
                  <a:srgbClr val="000066"/>
                </a:solidFill>
                <a:latin typeface="Arial" pitchFamily="34" charset="0"/>
              </a:rPr>
              <a:t>H</a:t>
            </a:r>
            <a:r>
              <a:rPr lang="ru-RU" sz="1600" b="0" baseline="-25000">
                <a:solidFill>
                  <a:srgbClr val="000066"/>
                </a:solidFill>
                <a:latin typeface="Arial" pitchFamily="34" charset="0"/>
              </a:rPr>
              <a:t>2</a:t>
            </a:r>
            <a:r>
              <a:rPr lang="en-US" sz="1600" b="0" baseline="-25000">
                <a:solidFill>
                  <a:srgbClr val="000066"/>
                </a:solidFill>
                <a:latin typeface="Arial" pitchFamily="34" charset="0"/>
              </a:rPr>
              <a:t>O </a:t>
            </a:r>
            <a:r>
              <a:rPr lang="en-US" sz="1600" b="0">
                <a:solidFill>
                  <a:srgbClr val="000066"/>
                </a:solidFill>
                <a:latin typeface="Arial" pitchFamily="34" charset="0"/>
              </a:rPr>
              <a:t>are the molecular masses of hydrogen and steam, respectively</a:t>
            </a:r>
            <a:r>
              <a:rPr lang="ru-RU" sz="1600" b="0">
                <a:solidFill>
                  <a:srgbClr val="000066"/>
                </a:solidFill>
                <a:latin typeface="Arial" pitchFamily="34" charset="0"/>
              </a:rPr>
              <a:t>, </a:t>
            </a:r>
            <a:r>
              <a:rPr lang="en-US" sz="1600" b="0">
                <a:solidFill>
                  <a:srgbClr val="000066"/>
                </a:solidFill>
                <a:latin typeface="Arial" pitchFamily="34" charset="0"/>
              </a:rPr>
              <a:t>kg</a:t>
            </a:r>
            <a:r>
              <a:rPr lang="ru-RU" sz="1600" b="0">
                <a:solidFill>
                  <a:srgbClr val="000066"/>
                </a:solidFill>
                <a:latin typeface="Arial" pitchFamily="34" charset="0"/>
              </a:rPr>
              <a:t>/</a:t>
            </a:r>
            <a:r>
              <a:rPr lang="en-US" sz="1600" b="0">
                <a:solidFill>
                  <a:srgbClr val="000066"/>
                </a:solidFill>
                <a:latin typeface="Arial" pitchFamily="34" charset="0"/>
              </a:rPr>
              <a:t>mol</a:t>
            </a:r>
            <a:r>
              <a:rPr lang="ru-RU" sz="1600" b="0">
                <a:solidFill>
                  <a:srgbClr val="000066"/>
                </a:solidFill>
                <a:latin typeface="Arial" pitchFamily="34" charset="0"/>
              </a:rPr>
              <a:t>; </a:t>
            </a:r>
            <a:r>
              <a:rPr lang="en-US" sz="1600" b="0">
                <a:solidFill>
                  <a:srgbClr val="000066"/>
                </a:solidFill>
                <a:latin typeface="Arial" pitchFamily="34" charset="0"/>
              </a:rPr>
              <a:t>R </a:t>
            </a:r>
            <a:r>
              <a:rPr lang="ru-RU" sz="1600" b="0">
                <a:solidFill>
                  <a:srgbClr val="000066"/>
                </a:solidFill>
                <a:latin typeface="Arial" pitchFamily="34" charset="0"/>
              </a:rPr>
              <a:t>=</a:t>
            </a:r>
            <a:r>
              <a:rPr lang="en-US" sz="1600" b="0">
                <a:solidFill>
                  <a:srgbClr val="000066"/>
                </a:solidFill>
                <a:latin typeface="Arial" pitchFamily="34" charset="0"/>
              </a:rPr>
              <a:t> </a:t>
            </a:r>
            <a:r>
              <a:rPr lang="ru-RU" sz="1600" b="0">
                <a:solidFill>
                  <a:srgbClr val="000066"/>
                </a:solidFill>
                <a:latin typeface="Arial" pitchFamily="34" charset="0"/>
              </a:rPr>
              <a:t>8.314</a:t>
            </a:r>
            <a:r>
              <a:rPr lang="en-US" sz="1600" b="0">
                <a:solidFill>
                  <a:srgbClr val="000066"/>
                </a:solidFill>
                <a:latin typeface="Arial" pitchFamily="34" charset="0"/>
              </a:rPr>
              <a:t> J</a:t>
            </a:r>
            <a:r>
              <a:rPr lang="ru-RU" sz="1600" b="0">
                <a:solidFill>
                  <a:srgbClr val="000066"/>
                </a:solidFill>
                <a:latin typeface="Arial" pitchFamily="34" charset="0"/>
              </a:rPr>
              <a:t>/(</a:t>
            </a:r>
            <a:r>
              <a:rPr lang="en-US" sz="1600" b="0">
                <a:solidFill>
                  <a:srgbClr val="000066"/>
                </a:solidFill>
                <a:latin typeface="Arial" pitchFamily="34" charset="0"/>
              </a:rPr>
              <a:t>mol</a:t>
            </a:r>
            <a:r>
              <a:rPr lang="ru-RU" sz="1600" b="0">
                <a:solidFill>
                  <a:srgbClr val="000066"/>
                </a:solidFill>
                <a:latin typeface="Arial" pitchFamily="34" charset="0"/>
              </a:rPr>
              <a:t>∙</a:t>
            </a:r>
            <a:r>
              <a:rPr lang="en-US" sz="1600" b="0">
                <a:solidFill>
                  <a:srgbClr val="000066"/>
                </a:solidFill>
                <a:latin typeface="Arial" pitchFamily="34" charset="0"/>
              </a:rPr>
              <a:t>K</a:t>
            </a:r>
            <a:r>
              <a:rPr lang="ru-RU" sz="1600" b="0">
                <a:solidFill>
                  <a:srgbClr val="000066"/>
                </a:solidFill>
                <a:latin typeface="Arial" pitchFamily="34" charset="0"/>
              </a:rPr>
              <a:t>) </a:t>
            </a:r>
            <a:r>
              <a:rPr lang="en-US" sz="1600" b="0">
                <a:solidFill>
                  <a:srgbClr val="000066"/>
                </a:solidFill>
                <a:latin typeface="Arial" pitchFamily="34" charset="0"/>
              </a:rPr>
              <a:t>is the universal gas constant</a:t>
            </a:r>
            <a:r>
              <a:rPr lang="ru-RU" sz="1600" b="0">
                <a:solidFill>
                  <a:srgbClr val="000066"/>
                </a:solidFill>
                <a:latin typeface="Arial" pitchFamily="34" charset="0"/>
              </a:rPr>
              <a:t>; </a:t>
            </a:r>
            <a:r>
              <a:rPr lang="en-US" sz="1600" b="0">
                <a:solidFill>
                  <a:srgbClr val="000066"/>
                </a:solidFill>
                <a:latin typeface="Arial" pitchFamily="34" charset="0"/>
              </a:rPr>
              <a:t>T</a:t>
            </a:r>
            <a:r>
              <a:rPr lang="ru-RU" sz="1600" b="0">
                <a:solidFill>
                  <a:srgbClr val="000066"/>
                </a:solidFill>
                <a:latin typeface="Arial" pitchFamily="34" charset="0"/>
              </a:rPr>
              <a:t> </a:t>
            </a:r>
            <a:r>
              <a:rPr lang="en-US" sz="1600" b="0">
                <a:solidFill>
                  <a:srgbClr val="000066"/>
                </a:solidFill>
                <a:latin typeface="Arial" pitchFamily="34" charset="0"/>
              </a:rPr>
              <a:t>is the temperature of the mixture</a:t>
            </a:r>
            <a:r>
              <a:rPr lang="ru-RU" sz="1600" b="0">
                <a:solidFill>
                  <a:srgbClr val="000066"/>
                </a:solidFill>
                <a:latin typeface="Arial" pitchFamily="34" charset="0"/>
              </a:rPr>
              <a:t>, </a:t>
            </a:r>
            <a:r>
              <a:rPr lang="en-US" sz="1600" b="0">
                <a:solidFill>
                  <a:srgbClr val="000066"/>
                </a:solidFill>
                <a:latin typeface="Arial" pitchFamily="34" charset="0"/>
              </a:rPr>
              <a:t>K</a:t>
            </a:r>
            <a:r>
              <a:rPr lang="ru-RU" sz="1600">
                <a:latin typeface="Arial" pitchFamily="34" charset="0"/>
              </a:rPr>
              <a:t> </a:t>
            </a:r>
            <a:r>
              <a:rPr lang="en-US" sz="1600" b="0">
                <a:solidFill>
                  <a:srgbClr val="000066"/>
                </a:solidFill>
                <a:latin typeface="Arial" pitchFamily="34" charset="0"/>
              </a:rPr>
              <a:t>  </a:t>
            </a:r>
            <a:r>
              <a:rPr lang="ru-RU" sz="1600" b="0">
                <a:solidFill>
                  <a:srgbClr val="000066"/>
                </a:solidFill>
                <a:latin typeface="Arial" pitchFamily="34" charset="0"/>
              </a:rPr>
              <a:t> </a:t>
            </a:r>
          </a:p>
        </p:txBody>
      </p:sp>
      <p:sp>
        <p:nvSpPr>
          <p:cNvPr id="927814" name="Text Box 70"/>
          <p:cNvSpPr txBox="1">
            <a:spLocks noChangeArrowheads="1"/>
          </p:cNvSpPr>
          <p:nvPr/>
        </p:nvSpPr>
        <p:spPr bwMode="auto">
          <a:xfrm>
            <a:off x="4303713" y="4471988"/>
            <a:ext cx="48402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990033"/>
                </a:solidFill>
                <a:latin typeface="Arial" pitchFamily="34" charset="0"/>
              </a:rPr>
              <a:t>G</a:t>
            </a:r>
            <a:r>
              <a:rPr lang="en-US" sz="1600" baseline="-25000">
                <a:solidFill>
                  <a:srgbClr val="990033"/>
                </a:solidFill>
                <a:latin typeface="Arial" pitchFamily="34" charset="0"/>
              </a:rPr>
              <a:t>H2O</a:t>
            </a:r>
            <a:r>
              <a:rPr lang="ru-RU" sz="1600" baseline="-25000">
                <a:solidFill>
                  <a:srgbClr val="990033"/>
                </a:solidFill>
                <a:latin typeface="Arial" pitchFamily="34" charset="0"/>
              </a:rPr>
              <a:t> </a:t>
            </a:r>
            <a:r>
              <a:rPr lang="en-US" sz="1600">
                <a:solidFill>
                  <a:srgbClr val="990033"/>
                </a:solidFill>
                <a:latin typeface="Arial" pitchFamily="34" charset="0"/>
              </a:rPr>
              <a:t>=</a:t>
            </a:r>
            <a:r>
              <a:rPr lang="ru-RU" sz="1600">
                <a:solidFill>
                  <a:srgbClr val="990033"/>
                </a:solidFill>
                <a:latin typeface="Arial" pitchFamily="34" charset="0"/>
              </a:rPr>
              <a:t> </a:t>
            </a:r>
            <a:r>
              <a:rPr lang="en-US" sz="1600">
                <a:solidFill>
                  <a:srgbClr val="990033"/>
                </a:solidFill>
                <a:latin typeface="Arial" pitchFamily="34" charset="0"/>
              </a:rPr>
              <a:t>6…20 mg/s</a:t>
            </a:r>
            <a:r>
              <a:rPr lang="en-US" sz="1600" b="0">
                <a:solidFill>
                  <a:srgbClr val="000066"/>
                </a:solidFill>
                <a:latin typeface="Arial" pitchFamily="34" charset="0"/>
              </a:rPr>
              <a:t>, i</a:t>
            </a:r>
            <a:r>
              <a:rPr lang="ru-RU" sz="1600" b="0">
                <a:solidFill>
                  <a:srgbClr val="000066"/>
                </a:solidFill>
                <a:latin typeface="Arial" pitchFamily="34" charset="0"/>
              </a:rPr>
              <a:t>.</a:t>
            </a:r>
            <a:r>
              <a:rPr lang="en-US" sz="1600" b="0">
                <a:solidFill>
                  <a:srgbClr val="000066"/>
                </a:solidFill>
                <a:latin typeface="Arial" pitchFamily="34" charset="0"/>
              </a:rPr>
              <a:t>e</a:t>
            </a:r>
            <a:r>
              <a:rPr lang="ru-RU" sz="1600" b="0">
                <a:solidFill>
                  <a:srgbClr val="000066"/>
                </a:solidFill>
                <a:latin typeface="Arial" pitchFamily="34" charset="0"/>
              </a:rPr>
              <a:t>.</a:t>
            </a:r>
            <a:r>
              <a:rPr lang="en-US" sz="1600" b="0">
                <a:solidFill>
                  <a:srgbClr val="000066"/>
                </a:solidFill>
                <a:latin typeface="Arial" pitchFamily="34" charset="0"/>
              </a:rPr>
              <a:t>,</a:t>
            </a:r>
            <a:r>
              <a:rPr lang="ru-RU" sz="1600" b="0">
                <a:solidFill>
                  <a:srgbClr val="000066"/>
                </a:solidFill>
                <a:latin typeface="Arial" pitchFamily="34" charset="0"/>
              </a:rPr>
              <a:t> </a:t>
            </a:r>
            <a:r>
              <a:rPr lang="ru-RU" sz="1600">
                <a:solidFill>
                  <a:srgbClr val="990033"/>
                </a:solidFill>
                <a:latin typeface="Arial" pitchFamily="34" charset="0"/>
              </a:rPr>
              <a:t>1.2…4</a:t>
            </a:r>
            <a:r>
              <a:rPr lang="en-US" sz="1600">
                <a:solidFill>
                  <a:srgbClr val="990033"/>
                </a:solidFill>
                <a:latin typeface="Arial" pitchFamily="34" charset="0"/>
              </a:rPr>
              <a:t> </a:t>
            </a:r>
            <a:r>
              <a:rPr lang="en-US" sz="1600" b="0">
                <a:solidFill>
                  <a:srgbClr val="000066"/>
                </a:solidFill>
                <a:latin typeface="Arial" pitchFamily="34" charset="0"/>
              </a:rPr>
              <a:t>times less than according to the balance between the supplied steam and collected condensate</a:t>
            </a:r>
          </a:p>
          <a:p>
            <a:r>
              <a:rPr lang="en-US" sz="1600" i="1">
                <a:solidFill>
                  <a:srgbClr val="990033"/>
                </a:solidFill>
                <a:latin typeface="Arial" pitchFamily="34" charset="0"/>
              </a:rPr>
              <a:t>A possible explanation</a:t>
            </a:r>
            <a:r>
              <a:rPr lang="ru-RU" sz="1600" i="1">
                <a:solidFill>
                  <a:srgbClr val="990033"/>
                </a:solidFill>
                <a:latin typeface="Arial" pitchFamily="34" charset="0"/>
              </a:rPr>
              <a:t>:</a:t>
            </a:r>
          </a:p>
          <a:p>
            <a:r>
              <a:rPr lang="en-US" sz="1600" b="0" i="1">
                <a:solidFill>
                  <a:srgbClr val="000066"/>
                </a:solidFill>
                <a:latin typeface="Arial" pitchFamily="34" charset="0"/>
              </a:rPr>
              <a:t>An uncontrolled loss/leak of hydrogen from the gas line section between the furnace and electrochemical sensors</a:t>
            </a:r>
            <a:r>
              <a:rPr lang="ru-RU" sz="1600" b="0">
                <a:solidFill>
                  <a:srgbClr val="000066"/>
                </a:solidFill>
                <a:latin typeface="Arial" pitchFamily="34" charset="0"/>
              </a:rPr>
              <a:t>→ </a:t>
            </a:r>
            <a:r>
              <a:rPr lang="en-US" sz="1600" b="0">
                <a:solidFill>
                  <a:srgbClr val="000066"/>
                </a:solidFill>
                <a:latin typeface="Arial" pitchFamily="34" charset="0"/>
              </a:rPr>
              <a:t>Oxidation kinetics cannot be evaluated using these measurements</a:t>
            </a:r>
            <a:endParaRPr lang="ru-RU" sz="1400">
              <a:latin typeface="Arial" pitchFamily="34" charset="0"/>
            </a:endParaRPr>
          </a:p>
        </p:txBody>
      </p:sp>
      <p:sp>
        <p:nvSpPr>
          <p:cNvPr id="927815" name="AutoShape 71"/>
          <p:cNvSpPr>
            <a:spLocks noChangeArrowheads="1"/>
          </p:cNvSpPr>
          <p:nvPr/>
        </p:nvSpPr>
        <p:spPr bwMode="auto">
          <a:xfrm>
            <a:off x="6162675" y="4276725"/>
            <a:ext cx="209550" cy="204788"/>
          </a:xfrm>
          <a:prstGeom prst="downArrow">
            <a:avLst>
              <a:gd name="adj1" fmla="val 50000"/>
              <a:gd name="adj2" fmla="val 25000"/>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27817" name="Group 73"/>
          <p:cNvGrpSpPr>
            <a:grpSpLocks/>
          </p:cNvGrpSpPr>
          <p:nvPr/>
        </p:nvGrpSpPr>
        <p:grpSpPr bwMode="auto">
          <a:xfrm>
            <a:off x="233363" y="1574800"/>
            <a:ext cx="3767137" cy="3786188"/>
            <a:chOff x="147" y="992"/>
            <a:chExt cx="2373" cy="2385"/>
          </a:xfrm>
        </p:grpSpPr>
        <p:grpSp>
          <p:nvGrpSpPr>
            <p:cNvPr id="927748" name="Group 4"/>
            <p:cNvGrpSpPr>
              <a:grpSpLocks/>
            </p:cNvGrpSpPr>
            <p:nvPr/>
          </p:nvGrpSpPr>
          <p:grpSpPr bwMode="auto">
            <a:xfrm>
              <a:off x="147" y="992"/>
              <a:ext cx="2373" cy="2385"/>
              <a:chOff x="3256" y="1586"/>
              <a:chExt cx="2409" cy="2421"/>
            </a:xfrm>
          </p:grpSpPr>
          <p:graphicFrame>
            <p:nvGraphicFramePr>
              <p:cNvPr id="927749" name="Object 5"/>
              <p:cNvGraphicFramePr>
                <a:graphicFrameLocks noChangeAspect="1"/>
              </p:cNvGraphicFramePr>
              <p:nvPr/>
            </p:nvGraphicFramePr>
            <p:xfrm>
              <a:off x="3256" y="1586"/>
              <a:ext cx="2409" cy="2421"/>
            </p:xfrm>
            <a:graphic>
              <a:graphicData uri="http://schemas.openxmlformats.org/presentationml/2006/ole">
                <mc:AlternateContent xmlns:mc="http://schemas.openxmlformats.org/markup-compatibility/2006">
                  <mc:Choice xmlns:v="urn:schemas-microsoft-com:vml" Requires="v">
                    <p:oleObj spid="_x0000_s927819" name="Plot" r:id="rId5" imgW="6249960" imgH="6282000" progId="Grapher.Document">
                      <p:embed/>
                    </p:oleObj>
                  </mc:Choice>
                  <mc:Fallback>
                    <p:oleObj name="Plot" r:id="rId5" imgW="6249960" imgH="6282000" progId="Grapher.Document">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 y="1586"/>
                            <a:ext cx="2409" cy="24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7750" name="AutoShape 6"/>
              <p:cNvSpPr>
                <a:spLocks noChangeArrowheads="1"/>
              </p:cNvSpPr>
              <p:nvPr/>
            </p:nvSpPr>
            <p:spPr bwMode="auto">
              <a:xfrm>
                <a:off x="3558" y="1620"/>
                <a:ext cx="1020" cy="318"/>
              </a:xfrm>
              <a:prstGeom prst="wedgeRectCallout">
                <a:avLst>
                  <a:gd name="adj1" fmla="val -38236"/>
                  <a:gd name="adj2" fmla="val 113838"/>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Beginning of steam supply</a:t>
                </a:r>
                <a:endParaRPr lang="ru-RU" sz="1200" b="0"/>
              </a:p>
            </p:txBody>
          </p:sp>
          <p:sp>
            <p:nvSpPr>
              <p:cNvPr id="927751" name="AutoShape 7"/>
              <p:cNvSpPr>
                <a:spLocks noChangeArrowheads="1"/>
              </p:cNvSpPr>
              <p:nvPr/>
            </p:nvSpPr>
            <p:spPr bwMode="auto">
              <a:xfrm>
                <a:off x="4600" y="1624"/>
                <a:ext cx="1020" cy="318"/>
              </a:xfrm>
              <a:prstGeom prst="wedgeRectCallout">
                <a:avLst>
                  <a:gd name="adj1" fmla="val -28236"/>
                  <a:gd name="adj2" fmla="val 115722"/>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Increase of steam flow rate</a:t>
                </a:r>
                <a:endParaRPr lang="ru-RU" sz="1200" b="0"/>
              </a:p>
            </p:txBody>
          </p:sp>
          <p:sp>
            <p:nvSpPr>
              <p:cNvPr id="927752" name="AutoShape 8"/>
              <p:cNvSpPr>
                <a:spLocks noChangeArrowheads="1"/>
              </p:cNvSpPr>
              <p:nvPr/>
            </p:nvSpPr>
            <p:spPr bwMode="auto">
              <a:xfrm>
                <a:off x="4602" y="2222"/>
                <a:ext cx="1020" cy="318"/>
              </a:xfrm>
              <a:prstGeom prst="wedgeRectCallout">
                <a:avLst>
                  <a:gd name="adj1" fmla="val 36667"/>
                  <a:gd name="adj2" fmla="val 110065"/>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b="0"/>
                  <a:t>End of steam supply</a:t>
                </a:r>
                <a:endParaRPr lang="ru-RU" sz="1200" b="0"/>
              </a:p>
            </p:txBody>
          </p:sp>
        </p:grpSp>
        <p:sp>
          <p:nvSpPr>
            <p:cNvPr id="927816" name="Oval 72"/>
            <p:cNvSpPr>
              <a:spLocks noChangeArrowheads="1"/>
            </p:cNvSpPr>
            <p:nvPr/>
          </p:nvSpPr>
          <p:spPr bwMode="auto">
            <a:xfrm>
              <a:off x="972" y="1434"/>
              <a:ext cx="234" cy="984"/>
            </a:xfrm>
            <a:prstGeom prst="ellipse">
              <a:avLst/>
            </a:prstGeom>
            <a:noFill/>
            <a:ln w="158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2C392629-28E5-4D6D-BDAB-C7A92DE445D0}" type="slidenum">
              <a:rPr lang="en-GB"/>
              <a:pPr/>
              <a:t>19</a:t>
            </a:fld>
            <a:endParaRPr lang="en-GB"/>
          </a:p>
        </p:txBody>
      </p:sp>
      <p:sp>
        <p:nvSpPr>
          <p:cNvPr id="930818" name="Rectangle 2"/>
          <p:cNvSpPr>
            <a:spLocks noGrp="1" noChangeArrowheads="1"/>
          </p:cNvSpPr>
          <p:nvPr>
            <p:ph type="title" idx="4294967295"/>
          </p:nvPr>
        </p:nvSpPr>
        <p:spPr>
          <a:xfrm>
            <a:off x="0" y="0"/>
            <a:ext cx="9144000" cy="593725"/>
          </a:xfrm>
          <a:noFill/>
        </p:spPr>
        <p:txBody>
          <a:bodyPr/>
          <a:lstStyle/>
          <a:p>
            <a:pPr defTabSz="835025"/>
            <a:r>
              <a:rPr lang="ru-RU"/>
              <a:t>2</a:t>
            </a:r>
            <a:r>
              <a:rPr lang="en-US"/>
              <a:t>D numerical modeling</a:t>
            </a:r>
            <a:endParaRPr lang="en-GB"/>
          </a:p>
        </p:txBody>
      </p:sp>
      <p:sp>
        <p:nvSpPr>
          <p:cNvPr id="930819" name="Rectangle 3"/>
          <p:cNvSpPr>
            <a:spLocks noChangeArrowheads="1"/>
          </p:cNvSpPr>
          <p:nvPr/>
        </p:nvSpPr>
        <p:spPr bwMode="auto">
          <a:xfrm>
            <a:off x="0" y="544513"/>
            <a:ext cx="36083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600">
                <a:solidFill>
                  <a:srgbClr val="000066"/>
                </a:solidFill>
              </a:rPr>
              <a:t>Computational domain diagram</a:t>
            </a:r>
            <a:endParaRPr lang="ru-RU" sz="1600">
              <a:solidFill>
                <a:srgbClr val="000066"/>
              </a:solidFill>
            </a:endParaRPr>
          </a:p>
        </p:txBody>
      </p:sp>
      <p:sp>
        <p:nvSpPr>
          <p:cNvPr id="930820" name="Text Box 4"/>
          <p:cNvSpPr txBox="1">
            <a:spLocks noChangeArrowheads="1"/>
          </p:cNvSpPr>
          <p:nvPr/>
        </p:nvSpPr>
        <p:spPr bwMode="auto">
          <a:xfrm>
            <a:off x="3794125" y="1287463"/>
            <a:ext cx="5349875" cy="405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1600">
                <a:latin typeface="Arial" pitchFamily="34" charset="0"/>
              </a:rPr>
              <a:t> Melt heat conduction</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20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Melt density</a:t>
            </a:r>
            <a:r>
              <a:rPr lang="ru-RU" sz="1600">
                <a:latin typeface="Arial" pitchFamily="34" charset="0"/>
              </a:rPr>
              <a:t> (</a:t>
            </a:r>
            <a:r>
              <a:rPr lang="de-DE" sz="1600">
                <a:latin typeface="Arial" pitchFamily="34" charset="0"/>
              </a:rPr>
              <a:t>kg</a:t>
            </a:r>
            <a:r>
              <a:rPr lang="ru-RU" sz="1600">
                <a:latin typeface="Arial" pitchFamily="34" charset="0"/>
              </a:rPr>
              <a:t>/</a:t>
            </a:r>
            <a:r>
              <a:rPr lang="de-DE" sz="1600">
                <a:latin typeface="Arial" pitchFamily="34" charset="0"/>
              </a:rPr>
              <a:t>m</a:t>
            </a:r>
            <a:r>
              <a:rPr lang="ru-RU" sz="1600">
                <a:latin typeface="Arial" pitchFamily="34" charset="0"/>
              </a:rPr>
              <a:t>3): </a:t>
            </a:r>
            <a:r>
              <a:rPr lang="ru-RU" sz="1600">
                <a:latin typeface="Arial" pitchFamily="34" charset="0"/>
                <a:sym typeface="Symbol" pitchFamily="18" charset="2"/>
              </a:rPr>
              <a:t></a:t>
            </a:r>
            <a:r>
              <a:rPr lang="ru-RU" sz="1600">
                <a:latin typeface="Arial" pitchFamily="34" charset="0"/>
              </a:rPr>
              <a:t> = 9100–0.47∙</a:t>
            </a:r>
            <a:r>
              <a:rPr lang="de-DE" sz="1600">
                <a:latin typeface="Arial" pitchFamily="34" charset="0"/>
              </a:rPr>
              <a:t>T</a:t>
            </a:r>
            <a:r>
              <a:rPr lang="ru-RU" sz="1600">
                <a:latin typeface="Arial" pitchFamily="34" charset="0"/>
              </a:rPr>
              <a:t> [</a:t>
            </a:r>
            <a:r>
              <a:rPr lang="de-DE"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Melt heat capacity</a:t>
            </a:r>
            <a:r>
              <a:rPr lang="ru-RU" sz="1600">
                <a:latin typeface="Arial" pitchFamily="34" charset="0"/>
              </a:rPr>
              <a:t>: с = 500 </a:t>
            </a:r>
            <a:r>
              <a:rPr lang="en-US" sz="1600">
                <a:latin typeface="Arial" pitchFamily="34" charset="0"/>
              </a:rPr>
              <a:t>J</a:t>
            </a:r>
            <a:r>
              <a:rPr lang="ru-RU" sz="1600">
                <a:latin typeface="Arial" pitchFamily="34" charset="0"/>
              </a:rPr>
              <a:t>/(</a:t>
            </a:r>
            <a:r>
              <a:rPr lang="en-US" sz="1600">
                <a:latin typeface="Arial" pitchFamily="34" charset="0"/>
              </a:rPr>
              <a:t>kg</a:t>
            </a:r>
            <a:r>
              <a:rPr lang="en-US" sz="1600">
                <a:latin typeface=""/>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Melt electrical conduction</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3∙105 1/(</a:t>
            </a:r>
            <a:r>
              <a:rPr lang="en-US" sz="1600">
                <a:latin typeface="Arial" pitchFamily="34" charset="0"/>
              </a:rPr>
              <a:t>Ohm</a:t>
            </a:r>
            <a:r>
              <a:rPr lang="ru-RU" sz="1600">
                <a:latin typeface="Arial" pitchFamily="34" charset="0"/>
                <a:sym typeface="Symbol" pitchFamily="18" charset="2"/>
              </a:rPr>
              <a:t></a:t>
            </a:r>
            <a:r>
              <a:rPr lang="en-US" sz="1600">
                <a:latin typeface="Arial" pitchFamily="34" charset="0"/>
              </a:rPr>
              <a:t>m</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Coefficient of melt dynamic viscosity</a:t>
            </a:r>
            <a:r>
              <a:rPr lang="ru-RU" sz="1600">
                <a:latin typeface="Arial" pitchFamily="34" charset="0"/>
              </a:rPr>
              <a:t>:</a:t>
            </a:r>
          </a:p>
          <a:p>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0.0065 </a:t>
            </a:r>
            <a:r>
              <a:rPr lang="en-US" sz="1600">
                <a:latin typeface="Arial" pitchFamily="34" charset="0"/>
              </a:rPr>
              <a:t>Pa</a:t>
            </a:r>
            <a:r>
              <a:rPr lang="ru-RU" sz="1600">
                <a:latin typeface="Arial" pitchFamily="34" charset="0"/>
                <a:sym typeface="Symbol" pitchFamily="18" charset="2"/>
              </a:rPr>
              <a:t></a:t>
            </a:r>
            <a:r>
              <a:rPr lang="en-US" sz="1600">
                <a:latin typeface="Arial" pitchFamily="34" charset="0"/>
              </a:rPr>
              <a:t>s</a:t>
            </a:r>
            <a:endParaRPr lang="ru-RU" sz="1600">
              <a:latin typeface="Arial" pitchFamily="34" charset="0"/>
            </a:endParaRPr>
          </a:p>
          <a:p>
            <a:pPr>
              <a:buFontTx/>
              <a:buChar char="•"/>
            </a:pPr>
            <a:r>
              <a:rPr lang="ru-RU" sz="1600">
                <a:latin typeface="Arial" pitchFamily="34" charset="0"/>
              </a:rPr>
              <a:t> </a:t>
            </a:r>
            <a:r>
              <a:rPr lang="en-US" sz="1600">
                <a:latin typeface="Arial" pitchFamily="34" charset="0"/>
              </a:rPr>
              <a:t>Crucible heat conduction </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1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Heat insulator 1 heat conduction </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0.2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Heat insulator 2 heat conduction </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0.185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Crust heat conduction </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3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Crust thickness</a:t>
            </a:r>
            <a:r>
              <a:rPr lang="ru-RU" sz="1600">
                <a:latin typeface="Arial" pitchFamily="34" charset="0"/>
              </a:rPr>
              <a:t>: </a:t>
            </a:r>
            <a:r>
              <a:rPr lang="en-US" sz="1600">
                <a:latin typeface="Arial" pitchFamily="34" charset="0"/>
              </a:rPr>
              <a:t>h =</a:t>
            </a:r>
            <a:r>
              <a:rPr lang="ru-RU" sz="1600">
                <a:latin typeface="Arial" pitchFamily="34" charset="0"/>
              </a:rPr>
              <a:t> 2</a:t>
            </a:r>
            <a:r>
              <a:rPr lang="en-US" sz="1600">
                <a:latin typeface="Arial" pitchFamily="34" charset="0"/>
              </a:rPr>
              <a:t> mm</a:t>
            </a:r>
          </a:p>
          <a:p>
            <a:pPr>
              <a:buFontTx/>
              <a:buChar char="•"/>
            </a:pPr>
            <a:r>
              <a:rPr lang="ru-RU" sz="1600">
                <a:latin typeface="Arial" pitchFamily="34" charset="0"/>
              </a:rPr>
              <a:t> </a:t>
            </a:r>
            <a:r>
              <a:rPr lang="en-US" sz="1600">
                <a:latin typeface="Arial" pitchFamily="34" charset="0"/>
              </a:rPr>
              <a:t>Quartz heat conduction</a:t>
            </a:r>
            <a:r>
              <a:rPr lang="ru-RU" sz="1600">
                <a:latin typeface="Arial" pitchFamily="34" charset="0"/>
              </a:rPr>
              <a:t>: </a:t>
            </a:r>
            <a:r>
              <a:rPr lang="ru-RU" sz="1600">
                <a:latin typeface="Arial" pitchFamily="34" charset="0"/>
                <a:sym typeface="Symbol" pitchFamily="18" charset="2"/>
              </a:rPr>
              <a:t></a:t>
            </a:r>
            <a:r>
              <a:rPr lang="ru-RU" sz="1600">
                <a:latin typeface="Arial" pitchFamily="34" charset="0"/>
              </a:rPr>
              <a:t> = 0.4 </a:t>
            </a:r>
            <a:r>
              <a:rPr lang="en-US" sz="1600">
                <a:latin typeface="Arial" pitchFamily="34" charset="0"/>
              </a:rPr>
              <a:t>W</a:t>
            </a:r>
            <a:r>
              <a:rPr lang="ru-RU" sz="1600">
                <a:latin typeface="Arial" pitchFamily="34" charset="0"/>
              </a:rPr>
              <a:t>/(</a:t>
            </a:r>
            <a:r>
              <a:rPr lang="en-US" sz="1600">
                <a:latin typeface="Arial" pitchFamily="34" charset="0"/>
              </a:rPr>
              <a:t>m</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Heat-transfer coefficient at the inductor/quartz tube boundary</a:t>
            </a:r>
            <a:r>
              <a:rPr lang="ru-RU" sz="1600">
                <a:latin typeface="Arial" pitchFamily="34" charset="0"/>
              </a:rPr>
              <a:t>: 20 </a:t>
            </a:r>
            <a:r>
              <a:rPr lang="en-US" sz="1600">
                <a:latin typeface="Arial" pitchFamily="34" charset="0"/>
              </a:rPr>
              <a:t>W</a:t>
            </a:r>
            <a:r>
              <a:rPr lang="ru-RU" sz="1600">
                <a:latin typeface="Arial" pitchFamily="34" charset="0"/>
              </a:rPr>
              <a:t>/(</a:t>
            </a:r>
            <a:r>
              <a:rPr lang="en-US" sz="1600">
                <a:latin typeface="Arial" pitchFamily="34" charset="0"/>
              </a:rPr>
              <a:t>m</a:t>
            </a:r>
            <a:r>
              <a:rPr lang="ru-RU" sz="1600" baseline="30000">
                <a:latin typeface="Arial" pitchFamily="34" charset="0"/>
              </a:rPr>
              <a:t>2</a:t>
            </a:r>
            <a:r>
              <a:rPr lang="ru-RU" sz="1600">
                <a:latin typeface="Arial" pitchFamily="34" charset="0"/>
                <a:sym typeface="Symbol" pitchFamily="18" charset="2"/>
              </a:rPr>
              <a:t></a:t>
            </a:r>
            <a:r>
              <a:rPr lang="en-US" sz="1600">
                <a:latin typeface="Arial" pitchFamily="34" charset="0"/>
              </a:rPr>
              <a:t>K</a:t>
            </a:r>
            <a:r>
              <a:rPr lang="ru-RU" sz="1600">
                <a:latin typeface="Arial" pitchFamily="34" charset="0"/>
              </a:rPr>
              <a:t>)</a:t>
            </a:r>
            <a:endParaRPr lang="en-US" sz="1600">
              <a:latin typeface="Arial" pitchFamily="34" charset="0"/>
            </a:endParaRPr>
          </a:p>
          <a:p>
            <a:pPr>
              <a:buFontTx/>
              <a:buChar char="•"/>
            </a:pPr>
            <a:r>
              <a:rPr lang="ru-RU" sz="1600">
                <a:latin typeface="Arial" pitchFamily="34" charset="0"/>
              </a:rPr>
              <a:t> </a:t>
            </a:r>
            <a:r>
              <a:rPr lang="en-US" sz="1600">
                <a:latin typeface="Arial" pitchFamily="34" charset="0"/>
              </a:rPr>
              <a:t>Power in the melt</a:t>
            </a:r>
            <a:r>
              <a:rPr lang="ru-RU" sz="1600">
                <a:latin typeface="Arial" pitchFamily="34" charset="0"/>
              </a:rPr>
              <a:t>: 2.026 </a:t>
            </a:r>
            <a:r>
              <a:rPr lang="en-US" sz="1600">
                <a:latin typeface="Arial" pitchFamily="34" charset="0"/>
              </a:rPr>
              <a:t>kW</a:t>
            </a:r>
            <a:r>
              <a:rPr lang="ru-RU" sz="1600">
                <a:latin typeface="Arial" pitchFamily="34" charset="0"/>
              </a:rPr>
              <a:t> </a:t>
            </a:r>
          </a:p>
        </p:txBody>
      </p:sp>
      <p:sp>
        <p:nvSpPr>
          <p:cNvPr id="930824" name="Text Box 8"/>
          <p:cNvSpPr txBox="1">
            <a:spLocks noChangeArrowheads="1"/>
          </p:cNvSpPr>
          <p:nvPr/>
        </p:nvSpPr>
        <p:spPr bwMode="auto">
          <a:xfrm>
            <a:off x="114300" y="5075238"/>
            <a:ext cx="3289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ru-RU" sz="1400" b="0">
                <a:latin typeface="Arial" pitchFamily="34" charset="0"/>
              </a:rPr>
              <a:t>1 – </a:t>
            </a:r>
            <a:r>
              <a:rPr lang="en-US" sz="1400" b="0">
                <a:latin typeface="Arial" pitchFamily="34" charset="0"/>
              </a:rPr>
              <a:t>inductor</a:t>
            </a:r>
            <a:r>
              <a:rPr lang="ru-RU" sz="1400" b="0">
                <a:latin typeface="Arial" pitchFamily="34" charset="0"/>
              </a:rPr>
              <a:t>, 2 – </a:t>
            </a:r>
            <a:r>
              <a:rPr lang="en-US" sz="1400" b="0">
                <a:latin typeface="Arial" pitchFamily="34" charset="0"/>
              </a:rPr>
              <a:t>melt</a:t>
            </a:r>
            <a:r>
              <a:rPr lang="ru-RU" sz="1400" b="0">
                <a:latin typeface="Arial" pitchFamily="34" charset="0"/>
              </a:rPr>
              <a:t>, 3 – </a:t>
            </a:r>
            <a:r>
              <a:rPr lang="en-US" sz="1400" b="0">
                <a:latin typeface="Arial" pitchFamily="34" charset="0"/>
              </a:rPr>
              <a:t>crucible</a:t>
            </a:r>
            <a:r>
              <a:rPr lang="ru-RU" sz="1400" b="0">
                <a:latin typeface="Arial" pitchFamily="34" charset="0"/>
              </a:rPr>
              <a:t>, 4 – </a:t>
            </a:r>
            <a:r>
              <a:rPr lang="en-US" sz="1400" b="0">
                <a:latin typeface="Arial" pitchFamily="34" charset="0"/>
              </a:rPr>
              <a:t>heat insulator #1</a:t>
            </a:r>
            <a:r>
              <a:rPr lang="ru-RU" sz="1400" b="0">
                <a:latin typeface="Arial" pitchFamily="34" charset="0"/>
              </a:rPr>
              <a:t>, 5 – </a:t>
            </a:r>
            <a:r>
              <a:rPr lang="en-US" sz="1400" b="0">
                <a:latin typeface="Arial" pitchFamily="34" charset="0"/>
              </a:rPr>
              <a:t>heat insulator #2</a:t>
            </a:r>
            <a:r>
              <a:rPr lang="ru-RU" sz="1400" b="0">
                <a:latin typeface="Arial" pitchFamily="34" charset="0"/>
              </a:rPr>
              <a:t>, 6 – </a:t>
            </a:r>
            <a:r>
              <a:rPr lang="en-US" sz="1400" b="0">
                <a:latin typeface="Arial" pitchFamily="34" charset="0"/>
              </a:rPr>
              <a:t>quartz tube</a:t>
            </a:r>
            <a:r>
              <a:rPr lang="ru-RU" sz="1400" b="0">
                <a:latin typeface="Arial" pitchFamily="34" charset="0"/>
              </a:rPr>
              <a:t>, 7 – </a:t>
            </a:r>
            <a:r>
              <a:rPr lang="en-US" sz="1400" b="0">
                <a:latin typeface="Arial" pitchFamily="34" charset="0"/>
              </a:rPr>
              <a:t>cover</a:t>
            </a:r>
            <a:r>
              <a:rPr lang="ru-RU" sz="1400" b="0">
                <a:latin typeface="Arial" pitchFamily="34" charset="0"/>
              </a:rPr>
              <a:t>, 8 – </a:t>
            </a:r>
            <a:r>
              <a:rPr lang="en-US" sz="1400" b="0">
                <a:latin typeface="Arial" pitchFamily="34" charset="0"/>
              </a:rPr>
              <a:t>thermocouple metallic sheath </a:t>
            </a:r>
          </a:p>
          <a:p>
            <a:r>
              <a:rPr lang="en-US" sz="1400" b="0">
                <a:latin typeface="Arial" pitchFamily="34" charset="0"/>
              </a:rPr>
              <a:t>metallic inclusions</a:t>
            </a:r>
            <a:endParaRPr lang="ru-RU" sz="1400" b="0">
              <a:latin typeface="Arial" pitchFamily="34" charset="0"/>
            </a:endParaRPr>
          </a:p>
        </p:txBody>
      </p:sp>
      <p:pic>
        <p:nvPicPr>
          <p:cNvPr id="930827" name="Picture 11" descr="Ge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95350"/>
            <a:ext cx="3286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828" name="Rectangle 12"/>
          <p:cNvSpPr>
            <a:spLocks noChangeArrowheads="1"/>
          </p:cNvSpPr>
          <p:nvPr/>
        </p:nvSpPr>
        <p:spPr bwMode="auto">
          <a:xfrm>
            <a:off x="3751263" y="838200"/>
            <a:ext cx="416083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Initial parameters</a:t>
            </a:r>
            <a:endParaRPr lang="ru-RU" sz="1800">
              <a:solidFill>
                <a:srgbClr val="000066"/>
              </a:solidFill>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7530A2C0-A1C0-41B1-9D10-9F6B1B8E7B9A}" type="slidenum">
              <a:rPr lang="en-GB"/>
              <a:pPr/>
              <a:t>2</a:t>
            </a:fld>
            <a:endParaRPr lang="en-GB"/>
          </a:p>
        </p:txBody>
      </p:sp>
      <p:sp>
        <p:nvSpPr>
          <p:cNvPr id="808962" name="Rectangle 2"/>
          <p:cNvSpPr>
            <a:spLocks noGrp="1" noChangeArrowheads="1"/>
          </p:cNvSpPr>
          <p:nvPr>
            <p:ph type="title"/>
          </p:nvPr>
        </p:nvSpPr>
        <p:spPr>
          <a:xfrm>
            <a:off x="0" y="0"/>
            <a:ext cx="9144000" cy="593725"/>
          </a:xfrm>
          <a:noFill/>
        </p:spPr>
        <p:txBody>
          <a:bodyPr/>
          <a:lstStyle/>
          <a:p>
            <a:r>
              <a:rPr lang="en-GB">
                <a:solidFill>
                  <a:srgbClr val="990033"/>
                </a:solidFill>
                <a:cs typeface="Times New Roman" pitchFamily="18" charset="0"/>
              </a:rPr>
              <a:t>Contents</a:t>
            </a:r>
            <a:endParaRPr lang="ru-RU">
              <a:solidFill>
                <a:srgbClr val="990033"/>
              </a:solidFill>
              <a:cs typeface="Times New Roman" pitchFamily="18" charset="0"/>
            </a:endParaRPr>
          </a:p>
        </p:txBody>
      </p:sp>
      <p:sp>
        <p:nvSpPr>
          <p:cNvPr id="808963" name="Rectangle 3"/>
          <p:cNvSpPr>
            <a:spLocks noGrp="1" noChangeArrowheads="1"/>
          </p:cNvSpPr>
          <p:nvPr>
            <p:ph type="body" sz="half" idx="1"/>
          </p:nvPr>
        </p:nvSpPr>
        <p:spPr>
          <a:xfrm>
            <a:off x="2251075" y="1204913"/>
            <a:ext cx="4778375" cy="4683125"/>
          </a:xfrm>
        </p:spPr>
        <p:txBody>
          <a:bodyPr/>
          <a:lstStyle/>
          <a:p>
            <a:r>
              <a:rPr lang="en-US" sz="2000" b="1">
                <a:effectLst/>
              </a:rPr>
              <a:t>Objectives of METCOR-P project</a:t>
            </a:r>
          </a:p>
          <a:p>
            <a:r>
              <a:rPr lang="en-US" sz="2000" b="1">
                <a:effectLst/>
              </a:rPr>
              <a:t>Objectives of MCP-6 test</a:t>
            </a:r>
          </a:p>
          <a:p>
            <a:r>
              <a:rPr lang="en-US" sz="2000" b="1">
                <a:effectLst/>
              </a:rPr>
              <a:t>Furnace</a:t>
            </a:r>
            <a:r>
              <a:rPr lang="ru-RU" sz="2000" b="1">
                <a:effectLst/>
              </a:rPr>
              <a:t> </a:t>
            </a:r>
            <a:r>
              <a:rPr lang="en-US" sz="2000" b="1">
                <a:effectLst/>
              </a:rPr>
              <a:t>schematics</a:t>
            </a:r>
          </a:p>
          <a:p>
            <a:r>
              <a:rPr lang="en-US" sz="2000" b="1">
                <a:effectLst/>
              </a:rPr>
              <a:t>Crucible</a:t>
            </a:r>
            <a:r>
              <a:rPr lang="ru-RU" sz="2000" b="1">
                <a:effectLst/>
              </a:rPr>
              <a:t> </a:t>
            </a:r>
            <a:r>
              <a:rPr lang="en-US" sz="2000" b="1">
                <a:effectLst/>
              </a:rPr>
              <a:t>charge</a:t>
            </a:r>
            <a:endParaRPr lang="ru-RU" sz="2000" b="1">
              <a:effectLst/>
            </a:endParaRPr>
          </a:p>
          <a:p>
            <a:r>
              <a:rPr lang="en-US" sz="2000" b="1">
                <a:effectLst/>
              </a:rPr>
              <a:t>Experimental procedure</a:t>
            </a:r>
            <a:endParaRPr lang="ru-RU" sz="2000" b="1">
              <a:effectLst/>
            </a:endParaRPr>
          </a:p>
          <a:p>
            <a:r>
              <a:rPr lang="en-US" sz="2000" b="1">
                <a:effectLst/>
              </a:rPr>
              <a:t>Surface view during the test</a:t>
            </a:r>
            <a:endParaRPr lang="ru-RU" sz="2000" b="1">
              <a:effectLst/>
            </a:endParaRPr>
          </a:p>
          <a:p>
            <a:r>
              <a:rPr lang="en-US" sz="2000" b="1">
                <a:effectLst/>
              </a:rPr>
              <a:t>Crust surface view after test</a:t>
            </a:r>
          </a:p>
          <a:p>
            <a:r>
              <a:rPr lang="en-US" sz="2000" b="1">
                <a:effectLst/>
              </a:rPr>
              <a:t>Post-test analysis</a:t>
            </a:r>
          </a:p>
          <a:p>
            <a:r>
              <a:rPr lang="ru-RU" sz="2000" b="1">
                <a:effectLst/>
              </a:rPr>
              <a:t>2</a:t>
            </a:r>
            <a:r>
              <a:rPr lang="en-US" sz="2000" b="1">
                <a:effectLst/>
              </a:rPr>
              <a:t>D numerical modeling</a:t>
            </a:r>
          </a:p>
          <a:p>
            <a:r>
              <a:rPr lang="en-US" sz="2000" b="1">
                <a:effectLst/>
              </a:rPr>
              <a:t>Results of SEM-EDX analysis of oxidic crust</a:t>
            </a:r>
            <a:endParaRPr lang="ru-RU" sz="2000" b="1">
              <a:effectLst/>
            </a:endParaRPr>
          </a:p>
          <a:p>
            <a:r>
              <a:rPr lang="en-US" sz="2000" b="1">
                <a:effectLst/>
              </a:rPr>
              <a:t>Conclusions</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81C203C2-3892-43BD-99F0-BD2F6983E435}" type="slidenum">
              <a:rPr lang="en-GB"/>
              <a:pPr/>
              <a:t>20</a:t>
            </a:fld>
            <a:endParaRPr lang="en-GB"/>
          </a:p>
        </p:txBody>
      </p:sp>
      <p:sp>
        <p:nvSpPr>
          <p:cNvPr id="936962" name="Rectangle 2"/>
          <p:cNvSpPr>
            <a:spLocks noGrp="1" noChangeArrowheads="1"/>
          </p:cNvSpPr>
          <p:nvPr>
            <p:ph type="title" idx="4294967295"/>
          </p:nvPr>
        </p:nvSpPr>
        <p:spPr>
          <a:xfrm>
            <a:off x="0" y="0"/>
            <a:ext cx="9144000" cy="593725"/>
          </a:xfrm>
          <a:noFill/>
        </p:spPr>
        <p:txBody>
          <a:bodyPr/>
          <a:lstStyle/>
          <a:p>
            <a:pPr defTabSz="835025"/>
            <a:r>
              <a:rPr lang="ru-RU"/>
              <a:t>2</a:t>
            </a:r>
            <a:r>
              <a:rPr lang="en-US"/>
              <a:t>D numerical modeling (2)</a:t>
            </a:r>
            <a:endParaRPr lang="en-GB"/>
          </a:p>
        </p:txBody>
      </p:sp>
      <p:sp>
        <p:nvSpPr>
          <p:cNvPr id="936963" name="Rectangle 3"/>
          <p:cNvSpPr>
            <a:spLocks noChangeArrowheads="1"/>
          </p:cNvSpPr>
          <p:nvPr/>
        </p:nvSpPr>
        <p:spPr bwMode="auto">
          <a:xfrm>
            <a:off x="1763713" y="544513"/>
            <a:ext cx="559911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Results of calculations at</a:t>
            </a:r>
            <a:r>
              <a:rPr lang="ru-RU" sz="1800">
                <a:solidFill>
                  <a:srgbClr val="000066"/>
                </a:solidFill>
              </a:rPr>
              <a:t> </a:t>
            </a:r>
            <a:r>
              <a:rPr lang="ru-RU" sz="1800"/>
              <a:t> </a:t>
            </a:r>
            <a:r>
              <a:rPr lang="en-US" sz="1800">
                <a:solidFill>
                  <a:srgbClr val="000066"/>
                </a:solidFill>
              </a:rPr>
              <a:t>t </a:t>
            </a:r>
            <a:r>
              <a:rPr lang="ru-RU" sz="1800">
                <a:solidFill>
                  <a:srgbClr val="000066"/>
                </a:solidFill>
              </a:rPr>
              <a:t>=</a:t>
            </a:r>
            <a:r>
              <a:rPr lang="en-US" sz="1800">
                <a:solidFill>
                  <a:srgbClr val="000066"/>
                </a:solidFill>
              </a:rPr>
              <a:t> </a:t>
            </a:r>
            <a:r>
              <a:rPr lang="ru-RU" sz="1800">
                <a:solidFill>
                  <a:srgbClr val="000066"/>
                </a:solidFill>
              </a:rPr>
              <a:t>12084</a:t>
            </a:r>
            <a:r>
              <a:rPr lang="en-US" sz="1800">
                <a:solidFill>
                  <a:srgbClr val="000066"/>
                </a:solidFill>
              </a:rPr>
              <a:t> s</a:t>
            </a:r>
            <a:endParaRPr lang="ru-RU" sz="1800">
              <a:solidFill>
                <a:srgbClr val="000066"/>
              </a:solidFill>
            </a:endParaRPr>
          </a:p>
        </p:txBody>
      </p:sp>
      <p:graphicFrame>
        <p:nvGraphicFramePr>
          <p:cNvPr id="937117" name="Group 157"/>
          <p:cNvGraphicFramePr>
            <a:graphicFrameLocks noGrp="1"/>
          </p:cNvGraphicFramePr>
          <p:nvPr/>
        </p:nvGraphicFramePr>
        <p:xfrm>
          <a:off x="566738" y="1949450"/>
          <a:ext cx="8128000" cy="3486150"/>
        </p:xfrm>
        <a:graphic>
          <a:graphicData uri="http://schemas.openxmlformats.org/drawingml/2006/table">
            <a:tbl>
              <a:tblPr/>
              <a:tblGrid>
                <a:gridCol w="2087562"/>
                <a:gridCol w="2012950"/>
                <a:gridCol w="2012950"/>
                <a:gridCol w="2014538"/>
              </a:tblGrid>
              <a:tr h="522288">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Thermocouple</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grid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Temperature</a:t>
                      </a:r>
                      <a:r>
                        <a:rPr kumimoji="0" lang="en-GB" sz="1800" b="0" i="0" u="none" strike="noStrike" cap="none" normalizeH="0" baseline="0" smtClean="0">
                          <a:ln>
                            <a:noFill/>
                          </a:ln>
                          <a:solidFill>
                            <a:schemeClr val="tx1"/>
                          </a:solidFill>
                          <a:effectLst/>
                          <a:latin typeface="Arial" pitchFamily="34" charset="0"/>
                          <a:cs typeface="Times New Roman" pitchFamily="18" charset="0"/>
                        </a:rPr>
                        <a:t>, °</a:t>
                      </a:r>
                      <a:r>
                        <a:rPr kumimoji="0" lang="en-US" sz="1800" b="0" i="0" u="none" strike="noStrike" cap="none" normalizeH="0" baseline="0" smtClean="0">
                          <a:ln>
                            <a:noFill/>
                          </a:ln>
                          <a:solidFill>
                            <a:schemeClr val="tx1"/>
                          </a:solidFill>
                          <a:effectLst/>
                          <a:latin typeface="Arial" pitchFamily="34" charset="0"/>
                          <a:cs typeface="Times New Roman" pitchFamily="18" charset="0"/>
                        </a:rPr>
                        <a:t>C</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hMerge="1">
                  <a:txBody>
                    <a:bodyPr/>
                    <a:lstStyle/>
                    <a:p>
                      <a:endParaRPr lang="de-DE"/>
                    </a:p>
                  </a:txBody>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800" b="0" i="0" u="none" strike="noStrike" cap="none" normalizeH="0" baseline="0" smtClean="0">
                          <a:ln>
                            <a:noFill/>
                          </a:ln>
                          <a:solidFill>
                            <a:schemeClr val="tx1"/>
                          </a:solidFill>
                          <a:effectLst/>
                          <a:latin typeface="Arial" pitchFamily="34" charset="0"/>
                          <a:cs typeface="Times New Roman" pitchFamily="18" charset="0"/>
                        </a:rPr>
                        <a:t>T</a:t>
                      </a:r>
                      <a:r>
                        <a:rPr kumimoji="0" lang="en-GB" sz="18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 °</a:t>
                      </a:r>
                      <a:r>
                        <a:rPr kumimoji="0" lang="en-US" sz="18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C</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22288">
                <a:tc vMerge="1">
                  <a:txBody>
                    <a:bodyPr/>
                    <a:lstStyle/>
                    <a:p>
                      <a:endParaRPr lang="de-DE"/>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Experiment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Calculation</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vMerge="1">
                  <a:txBody>
                    <a:bodyPr/>
                    <a:lstStyle/>
                    <a:p>
                      <a:endParaRPr lang="de-DE"/>
                    </a:p>
                  </a:txBody>
                  <a:tcPr/>
                </a:tc>
              </a:tr>
              <a:tr h="5222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TC</a:t>
                      </a:r>
                      <a:r>
                        <a:rPr kumimoji="0" lang="en-GB" sz="1800" b="0" i="0" u="none" strike="noStrike" cap="none" normalizeH="0" baseline="0" smtClean="0">
                          <a:ln>
                            <a:noFill/>
                          </a:ln>
                          <a:solidFill>
                            <a:schemeClr val="tx1"/>
                          </a:solidFill>
                          <a:effectLst/>
                          <a:latin typeface="Arial" pitchFamily="34" charset="0"/>
                          <a:cs typeface="Times New Roman" pitchFamily="18" charset="0"/>
                        </a:rPr>
                        <a:t>01 (in crucible wall)</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1223</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1231</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222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TC</a:t>
                      </a:r>
                      <a:r>
                        <a:rPr kumimoji="0" lang="en-GB" sz="1800" b="0" i="0" u="none" strike="noStrike" cap="none" normalizeH="0" baseline="0" smtClean="0">
                          <a:ln>
                            <a:noFill/>
                          </a:ln>
                          <a:solidFill>
                            <a:schemeClr val="tx1"/>
                          </a:solidFill>
                          <a:effectLst/>
                          <a:latin typeface="Arial" pitchFamily="34" charset="0"/>
                          <a:cs typeface="Times New Roman" pitchFamily="18" charset="0"/>
                        </a:rPr>
                        <a:t>04 (in crucible bottom)</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1398</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1347</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–51</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222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TC</a:t>
                      </a:r>
                      <a:r>
                        <a:rPr kumimoji="0" lang="en-GB" sz="1800" b="0" i="0" u="none" strike="noStrike" cap="none" normalizeH="0" baseline="0" smtClean="0">
                          <a:ln>
                            <a:noFill/>
                          </a:ln>
                          <a:solidFill>
                            <a:schemeClr val="tx1"/>
                          </a:solidFill>
                          <a:effectLst/>
                          <a:latin typeface="Arial" pitchFamily="34" charset="0"/>
                          <a:cs typeface="Times New Roman" pitchFamily="18" charset="0"/>
                        </a:rPr>
                        <a:t>06</a:t>
                      </a:r>
                      <a:r>
                        <a:rPr kumimoji="0" lang="ru-RU" sz="1800" b="0" i="0" u="none" strike="noStrike" cap="none" normalizeH="0" baseline="0" smtClean="0">
                          <a:ln>
                            <a:noFill/>
                          </a:ln>
                          <a:solidFill>
                            <a:schemeClr val="tx1"/>
                          </a:solidFill>
                          <a:effectLst/>
                          <a:latin typeface="Arial" pitchFamily="34" charset="0"/>
                          <a:cs typeface="Times New Roman" pitchFamily="18" charset="0"/>
                        </a:rPr>
                        <a:t> (</a:t>
                      </a:r>
                      <a:r>
                        <a:rPr kumimoji="0" lang="en-US" sz="1800" b="0" i="0" u="none" strike="noStrike" cap="none" normalizeH="0" baseline="0" smtClean="0">
                          <a:ln>
                            <a:noFill/>
                          </a:ln>
                          <a:solidFill>
                            <a:schemeClr val="tx1"/>
                          </a:solidFill>
                          <a:effectLst/>
                          <a:latin typeface="Arial" pitchFamily="34" charset="0"/>
                          <a:cs typeface="Times New Roman" pitchFamily="18" charset="0"/>
                        </a:rPr>
                        <a:t>in melt</a:t>
                      </a:r>
                      <a:r>
                        <a:rPr kumimoji="0" lang="ru-RU" sz="1800" b="0" i="0" u="none" strike="noStrike" cap="none" normalizeH="0" baseline="0" smtClean="0">
                          <a:ln>
                            <a:noFill/>
                          </a:ln>
                          <a:solidFill>
                            <a:schemeClr val="tx1"/>
                          </a:solidFill>
                          <a:effectLst/>
                          <a:latin typeface="Arial" pitchFamily="34" charset="0"/>
                          <a:cs typeface="Times New Roman" pitchFamily="18" charset="0"/>
                        </a:rPr>
                        <a:t>)</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1584</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1522</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–62</a:t>
                      </a:r>
                      <a:endParaRPr kumimoji="0" lang="en-GB"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2228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TC</a:t>
                      </a:r>
                      <a:r>
                        <a:rPr kumimoji="0" lang="en-GB" sz="1800" b="0" i="0" u="none" strike="noStrike" cap="none" normalizeH="0" baseline="0" smtClean="0">
                          <a:ln>
                            <a:noFill/>
                          </a:ln>
                          <a:solidFill>
                            <a:schemeClr val="tx1"/>
                          </a:solidFill>
                          <a:effectLst/>
                          <a:latin typeface="Arial" pitchFamily="34" charset="0"/>
                          <a:cs typeface="Times New Roman" pitchFamily="18" charset="0"/>
                        </a:rPr>
                        <a:t>07 (upper crust) / </a:t>
                      </a:r>
                      <a:r>
                        <a:rPr kumimoji="0" lang="en-US" sz="1800" b="0" i="0" u="none" strike="noStrike" cap="none" normalizeH="0" baseline="0" smtClean="0">
                          <a:ln>
                            <a:noFill/>
                          </a:ln>
                          <a:solidFill>
                            <a:schemeClr val="tx1"/>
                          </a:solidFill>
                          <a:effectLst/>
                          <a:latin typeface="Arial" pitchFamily="34" charset="0"/>
                          <a:cs typeface="Times New Roman" pitchFamily="18" charset="0"/>
                        </a:rPr>
                        <a:t>Pyrometer</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1407 </a:t>
                      </a:r>
                      <a:r>
                        <a:rPr kumimoji="0" lang="en-GB" sz="1800" b="0" i="0" u="none" strike="noStrike" cap="none" normalizeH="0" baseline="0" smtClean="0">
                          <a:ln>
                            <a:noFill/>
                          </a:ln>
                          <a:solidFill>
                            <a:schemeClr val="tx1"/>
                          </a:solidFill>
                          <a:effectLst/>
                          <a:latin typeface="Arial" pitchFamily="34" charset="0"/>
                          <a:cs typeface="Times New Roman" pitchFamily="18" charset="0"/>
                        </a:rPr>
                        <a:t>/ </a:t>
                      </a:r>
                      <a:r>
                        <a:rPr kumimoji="0" lang="en-US" sz="1800" b="0" i="0" u="none" strike="noStrike" cap="none" normalizeH="0" baseline="0" smtClean="0">
                          <a:ln>
                            <a:noFill/>
                          </a:ln>
                          <a:solidFill>
                            <a:schemeClr val="tx1"/>
                          </a:solidFill>
                          <a:effectLst/>
                          <a:latin typeface="Arial" pitchFamily="34" charset="0"/>
                          <a:cs typeface="Times New Roman" pitchFamily="18" charset="0"/>
                        </a:rPr>
                        <a:t>1398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1395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a:t>
                      </a:r>
                      <a:r>
                        <a:rPr kumimoji="0" lang="en-US" sz="1800" b="0" i="0" u="none" strike="noStrike" cap="none" normalizeH="0" baseline="0" smtClean="0">
                          <a:ln>
                            <a:noFill/>
                          </a:ln>
                          <a:solidFill>
                            <a:schemeClr val="tx1"/>
                          </a:solidFill>
                          <a:effectLst/>
                          <a:latin typeface="Arial" pitchFamily="34" charset="0"/>
                          <a:cs typeface="Times New Roman" pitchFamily="18" charset="0"/>
                        </a:rPr>
                        <a:t>12 </a:t>
                      </a:r>
                      <a:r>
                        <a:rPr kumimoji="0" lang="en-GB" sz="1800" b="0" i="0" u="none" strike="noStrike" cap="none" normalizeH="0" baseline="0" smtClean="0">
                          <a:ln>
                            <a:noFill/>
                          </a:ln>
                          <a:solidFill>
                            <a:schemeClr val="tx1"/>
                          </a:solidFill>
                          <a:effectLst/>
                          <a:latin typeface="Arial" pitchFamily="34" charset="0"/>
                          <a:cs typeface="Times New Roman" pitchFamily="18" charset="0"/>
                        </a:rPr>
                        <a:t>/ –</a:t>
                      </a:r>
                      <a:r>
                        <a:rPr kumimoji="0" lang="en-US" sz="1800" b="0" i="0" u="none" strike="noStrike" cap="none" normalizeH="0" baseline="0" smtClean="0">
                          <a:ln>
                            <a:noFill/>
                          </a:ln>
                          <a:solidFill>
                            <a:schemeClr val="tx1"/>
                          </a:solidFill>
                          <a:effectLst/>
                          <a:latin typeface="Arial" pitchFamily="34"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937114" name="Rectangle 154"/>
          <p:cNvSpPr>
            <a:spLocks noChangeArrowheads="1"/>
          </p:cNvSpPr>
          <p:nvPr/>
        </p:nvSpPr>
        <p:spPr bwMode="auto">
          <a:xfrm>
            <a:off x="885825" y="1362075"/>
            <a:ext cx="735171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990033"/>
                </a:solidFill>
              </a:rPr>
              <a:t>Comparison of experimental and calculated temperatures</a:t>
            </a:r>
            <a:endParaRPr lang="ru-RU" sz="1800">
              <a:solidFill>
                <a:srgbClr val="990033"/>
              </a:solidFill>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984BDB06-53B7-49C5-8327-CB3CE72DE1AE}" type="slidenum">
              <a:rPr lang="en-GB"/>
              <a:pPr/>
              <a:t>21</a:t>
            </a:fld>
            <a:endParaRPr lang="en-GB"/>
          </a:p>
        </p:txBody>
      </p:sp>
      <p:sp>
        <p:nvSpPr>
          <p:cNvPr id="933890" name="Rectangle 2"/>
          <p:cNvSpPr>
            <a:spLocks noGrp="1" noChangeArrowheads="1"/>
          </p:cNvSpPr>
          <p:nvPr>
            <p:ph type="title" idx="4294967295"/>
          </p:nvPr>
        </p:nvSpPr>
        <p:spPr>
          <a:xfrm>
            <a:off x="0" y="0"/>
            <a:ext cx="9144000" cy="593725"/>
          </a:xfrm>
          <a:noFill/>
        </p:spPr>
        <p:txBody>
          <a:bodyPr/>
          <a:lstStyle/>
          <a:p>
            <a:pPr defTabSz="835025"/>
            <a:r>
              <a:rPr lang="ru-RU"/>
              <a:t>2</a:t>
            </a:r>
            <a:r>
              <a:rPr lang="en-US"/>
              <a:t>D numerical modeling (2)</a:t>
            </a:r>
            <a:endParaRPr lang="en-GB"/>
          </a:p>
        </p:txBody>
      </p:sp>
      <p:sp>
        <p:nvSpPr>
          <p:cNvPr id="933891" name="Rectangle 3"/>
          <p:cNvSpPr>
            <a:spLocks noChangeArrowheads="1"/>
          </p:cNvSpPr>
          <p:nvPr/>
        </p:nvSpPr>
        <p:spPr bwMode="auto">
          <a:xfrm>
            <a:off x="1763713" y="544513"/>
            <a:ext cx="559911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Results of calculations at</a:t>
            </a:r>
            <a:r>
              <a:rPr lang="ru-RU" sz="1800"/>
              <a:t> </a:t>
            </a:r>
            <a:r>
              <a:rPr lang="en-US" sz="1800">
                <a:solidFill>
                  <a:srgbClr val="000066"/>
                </a:solidFill>
              </a:rPr>
              <a:t>t </a:t>
            </a:r>
            <a:r>
              <a:rPr lang="ru-RU" sz="1800">
                <a:solidFill>
                  <a:srgbClr val="000066"/>
                </a:solidFill>
              </a:rPr>
              <a:t>=</a:t>
            </a:r>
            <a:r>
              <a:rPr lang="en-US" sz="1800">
                <a:solidFill>
                  <a:srgbClr val="000066"/>
                </a:solidFill>
              </a:rPr>
              <a:t> </a:t>
            </a:r>
            <a:r>
              <a:rPr lang="ru-RU" sz="1800">
                <a:solidFill>
                  <a:srgbClr val="000066"/>
                </a:solidFill>
              </a:rPr>
              <a:t>12084</a:t>
            </a:r>
            <a:r>
              <a:rPr lang="en-US" sz="1800">
                <a:solidFill>
                  <a:srgbClr val="000066"/>
                </a:solidFill>
              </a:rPr>
              <a:t> s</a:t>
            </a:r>
            <a:r>
              <a:rPr lang="ru-RU" sz="1800">
                <a:solidFill>
                  <a:srgbClr val="000066"/>
                </a:solidFill>
              </a:rPr>
              <a:t> </a:t>
            </a:r>
            <a:r>
              <a:rPr lang="en-US" sz="1800">
                <a:solidFill>
                  <a:srgbClr val="000066"/>
                </a:solidFill>
              </a:rPr>
              <a:t>(2)</a:t>
            </a:r>
            <a:endParaRPr lang="ru-RU" sz="1800">
              <a:solidFill>
                <a:srgbClr val="000066"/>
              </a:solidFill>
            </a:endParaRPr>
          </a:p>
        </p:txBody>
      </p:sp>
      <p:sp>
        <p:nvSpPr>
          <p:cNvPr id="933895" name="Text Box 7"/>
          <p:cNvSpPr txBox="1">
            <a:spLocks noChangeArrowheads="1"/>
          </p:cNvSpPr>
          <p:nvPr/>
        </p:nvSpPr>
        <p:spPr bwMode="auto">
          <a:xfrm>
            <a:off x="4587875" y="1741488"/>
            <a:ext cx="35401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Vector potential of the entire computational domain</a:t>
            </a:r>
            <a:endParaRPr lang="ru-RU" sz="1400">
              <a:latin typeface="Arial" pitchFamily="34" charset="0"/>
            </a:endParaRPr>
          </a:p>
          <a:p>
            <a:endParaRPr lang="ru-RU" sz="1400">
              <a:latin typeface="Arial" pitchFamily="34" charset="0"/>
            </a:endParaRPr>
          </a:p>
        </p:txBody>
      </p:sp>
      <p:pic>
        <p:nvPicPr>
          <p:cNvPr id="933897" name="Picture 9" desc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990600"/>
            <a:ext cx="411956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3898" name="Picture 10" desc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635375"/>
            <a:ext cx="3952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3899" name="Picture 11" desc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648075"/>
            <a:ext cx="4113213"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900" name="Text Box 12"/>
          <p:cNvSpPr txBox="1">
            <a:spLocks noChangeArrowheads="1"/>
          </p:cNvSpPr>
          <p:nvPr/>
        </p:nvSpPr>
        <p:spPr bwMode="auto">
          <a:xfrm>
            <a:off x="490538" y="5988050"/>
            <a:ext cx="3540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Volume power in the melt</a:t>
            </a:r>
            <a:endParaRPr lang="ru-RU" sz="1400">
              <a:solidFill>
                <a:srgbClr val="990033"/>
              </a:solidFill>
              <a:latin typeface="Arial" pitchFamily="34" charset="0"/>
            </a:endParaRPr>
          </a:p>
          <a:p>
            <a:endParaRPr lang="ru-RU" sz="1400">
              <a:solidFill>
                <a:srgbClr val="990033"/>
              </a:solidFill>
              <a:latin typeface="Arial" pitchFamily="34" charset="0"/>
            </a:endParaRPr>
          </a:p>
        </p:txBody>
      </p:sp>
      <p:sp>
        <p:nvSpPr>
          <p:cNvPr id="933901" name="Text Box 13"/>
          <p:cNvSpPr txBox="1">
            <a:spLocks noChangeArrowheads="1"/>
          </p:cNvSpPr>
          <p:nvPr/>
        </p:nvSpPr>
        <p:spPr bwMode="auto">
          <a:xfrm>
            <a:off x="5091113" y="5997575"/>
            <a:ext cx="3540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Lorentz force distribution in the melt</a:t>
            </a:r>
            <a:endParaRPr lang="ru-RU" sz="1400">
              <a:solidFill>
                <a:srgbClr val="990033"/>
              </a:solidFill>
              <a:latin typeface="Arial" pitchFamily="34" charset="0"/>
            </a:endParaRPr>
          </a:p>
          <a:p>
            <a:endParaRPr lang="ru-RU" sz="1400">
              <a:solidFill>
                <a:srgbClr val="990033"/>
              </a:solidFill>
              <a:latin typeface="Arial" pitchFamily="34" charset="0"/>
            </a:endParaRP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6C2FAFB7-0709-4D75-86F7-18F4C7AA5380}" type="slidenum">
              <a:rPr lang="en-GB"/>
              <a:pPr/>
              <a:t>22</a:t>
            </a:fld>
            <a:endParaRPr lang="en-GB"/>
          </a:p>
        </p:txBody>
      </p:sp>
      <p:sp>
        <p:nvSpPr>
          <p:cNvPr id="935938" name="Rectangle 2"/>
          <p:cNvSpPr>
            <a:spLocks noGrp="1" noChangeArrowheads="1"/>
          </p:cNvSpPr>
          <p:nvPr>
            <p:ph type="title" idx="4294967295"/>
          </p:nvPr>
        </p:nvSpPr>
        <p:spPr>
          <a:xfrm>
            <a:off x="0" y="0"/>
            <a:ext cx="9144000" cy="593725"/>
          </a:xfrm>
          <a:noFill/>
        </p:spPr>
        <p:txBody>
          <a:bodyPr/>
          <a:lstStyle/>
          <a:p>
            <a:pPr defTabSz="835025"/>
            <a:r>
              <a:rPr lang="ru-RU"/>
              <a:t>2</a:t>
            </a:r>
            <a:r>
              <a:rPr lang="en-US"/>
              <a:t>D numerical modeling (</a:t>
            </a:r>
            <a:r>
              <a:rPr lang="ru-RU"/>
              <a:t>3</a:t>
            </a:r>
            <a:r>
              <a:rPr lang="en-US"/>
              <a:t>)</a:t>
            </a:r>
            <a:endParaRPr lang="en-GB"/>
          </a:p>
        </p:txBody>
      </p:sp>
      <p:sp>
        <p:nvSpPr>
          <p:cNvPr id="935941" name="Text Box 5"/>
          <p:cNvSpPr txBox="1">
            <a:spLocks noChangeArrowheads="1"/>
          </p:cNvSpPr>
          <p:nvPr/>
        </p:nvSpPr>
        <p:spPr bwMode="auto">
          <a:xfrm>
            <a:off x="892175" y="3189288"/>
            <a:ext cx="2501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Melt velocity field</a:t>
            </a:r>
            <a:endParaRPr lang="ru-RU" sz="1400" b="0">
              <a:latin typeface="Arial" pitchFamily="34" charset="0"/>
            </a:endParaRPr>
          </a:p>
          <a:p>
            <a:endParaRPr lang="ru-RU" sz="1400" b="0">
              <a:latin typeface="Arial" pitchFamily="34" charset="0"/>
            </a:endParaRPr>
          </a:p>
        </p:txBody>
      </p:sp>
      <p:sp>
        <p:nvSpPr>
          <p:cNvPr id="935942" name="Rectangle 6"/>
          <p:cNvSpPr>
            <a:spLocks noChangeArrowheads="1"/>
          </p:cNvSpPr>
          <p:nvPr/>
        </p:nvSpPr>
        <p:spPr bwMode="auto">
          <a:xfrm>
            <a:off x="1447800" y="542925"/>
            <a:ext cx="559911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ctr" defTabSz="762000">
              <a:buFont typeface="Wingdings" pitchFamily="2" charset="2"/>
              <a:buNone/>
            </a:pPr>
            <a:r>
              <a:rPr lang="en-US" sz="1800">
                <a:solidFill>
                  <a:srgbClr val="000066"/>
                </a:solidFill>
              </a:rPr>
              <a:t>Results of calculations at</a:t>
            </a:r>
            <a:r>
              <a:rPr lang="ru-RU" sz="1800"/>
              <a:t> </a:t>
            </a:r>
            <a:r>
              <a:rPr lang="en-US" sz="1800">
                <a:solidFill>
                  <a:srgbClr val="000066"/>
                </a:solidFill>
              </a:rPr>
              <a:t>t </a:t>
            </a:r>
            <a:r>
              <a:rPr lang="ru-RU" sz="1800">
                <a:solidFill>
                  <a:srgbClr val="000066"/>
                </a:solidFill>
              </a:rPr>
              <a:t>=</a:t>
            </a:r>
            <a:r>
              <a:rPr lang="en-US" sz="1800">
                <a:solidFill>
                  <a:srgbClr val="000066"/>
                </a:solidFill>
              </a:rPr>
              <a:t> </a:t>
            </a:r>
            <a:r>
              <a:rPr lang="ru-RU" sz="1800">
                <a:solidFill>
                  <a:srgbClr val="000066"/>
                </a:solidFill>
              </a:rPr>
              <a:t>12084</a:t>
            </a:r>
            <a:r>
              <a:rPr lang="en-US" sz="1800">
                <a:solidFill>
                  <a:srgbClr val="000066"/>
                </a:solidFill>
              </a:rPr>
              <a:t> s</a:t>
            </a:r>
            <a:r>
              <a:rPr lang="ru-RU" sz="1800">
                <a:solidFill>
                  <a:srgbClr val="000066"/>
                </a:solidFill>
              </a:rPr>
              <a:t> (</a:t>
            </a:r>
            <a:r>
              <a:rPr lang="en-US" sz="1800">
                <a:solidFill>
                  <a:srgbClr val="000066"/>
                </a:solidFill>
              </a:rPr>
              <a:t>3</a:t>
            </a:r>
            <a:r>
              <a:rPr lang="ru-RU" sz="1800">
                <a:solidFill>
                  <a:srgbClr val="000066"/>
                </a:solidFill>
              </a:rPr>
              <a:t>)</a:t>
            </a:r>
            <a:endParaRPr lang="ru-RU" sz="1800" b="0">
              <a:solidFill>
                <a:srgbClr val="000066"/>
              </a:solidFill>
            </a:endParaRPr>
          </a:p>
        </p:txBody>
      </p:sp>
      <p:pic>
        <p:nvPicPr>
          <p:cNvPr id="935943" name="Picture 7" desc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904875"/>
            <a:ext cx="40306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4" name="Picture 8" descr="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895350"/>
            <a:ext cx="38798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945" name="Text Box 9"/>
          <p:cNvSpPr txBox="1">
            <a:spLocks noChangeArrowheads="1"/>
          </p:cNvSpPr>
          <p:nvPr/>
        </p:nvSpPr>
        <p:spPr bwMode="auto">
          <a:xfrm>
            <a:off x="4833938" y="3206750"/>
            <a:ext cx="3597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Melt and crusts temperature field</a:t>
            </a:r>
            <a:endParaRPr lang="ru-RU" sz="1400" b="0">
              <a:latin typeface="Arial" pitchFamily="34" charset="0"/>
            </a:endParaRPr>
          </a:p>
          <a:p>
            <a:endParaRPr lang="ru-RU" sz="1400" b="0">
              <a:latin typeface="Arial" pitchFamily="34" charset="0"/>
            </a:endParaRPr>
          </a:p>
        </p:txBody>
      </p:sp>
      <p:grpSp>
        <p:nvGrpSpPr>
          <p:cNvPr id="935951" name="Group 15"/>
          <p:cNvGrpSpPr>
            <a:grpSpLocks/>
          </p:cNvGrpSpPr>
          <p:nvPr/>
        </p:nvGrpSpPr>
        <p:grpSpPr bwMode="auto">
          <a:xfrm>
            <a:off x="419100" y="3524250"/>
            <a:ext cx="3905250" cy="2457450"/>
            <a:chOff x="264" y="2220"/>
            <a:chExt cx="2460" cy="1548"/>
          </a:xfrm>
        </p:grpSpPr>
        <p:pic>
          <p:nvPicPr>
            <p:cNvPr id="935946" name="Picture 10" desc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2220"/>
              <a:ext cx="2460"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948" name="Text Box 12"/>
            <p:cNvSpPr txBox="1">
              <a:spLocks noChangeArrowheads="1"/>
            </p:cNvSpPr>
            <p:nvPr/>
          </p:nvSpPr>
          <p:spPr bwMode="auto">
            <a:xfrm>
              <a:off x="1366" y="3155"/>
              <a:ext cx="2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a)</a:t>
              </a:r>
              <a:endParaRPr lang="ru-RU" sz="1400">
                <a:latin typeface="Arial" pitchFamily="34" charset="0"/>
              </a:endParaRPr>
            </a:p>
          </p:txBody>
        </p:sp>
      </p:grpSp>
      <p:grpSp>
        <p:nvGrpSpPr>
          <p:cNvPr id="935950" name="Group 14"/>
          <p:cNvGrpSpPr>
            <a:grpSpLocks/>
          </p:cNvGrpSpPr>
          <p:nvPr/>
        </p:nvGrpSpPr>
        <p:grpSpPr bwMode="auto">
          <a:xfrm>
            <a:off x="4705350" y="3533775"/>
            <a:ext cx="3973513" cy="2459038"/>
            <a:chOff x="2958" y="2256"/>
            <a:chExt cx="2503" cy="1549"/>
          </a:xfrm>
        </p:grpSpPr>
        <p:pic>
          <p:nvPicPr>
            <p:cNvPr id="935947" name="Picture 11" descr="T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 y="2256"/>
              <a:ext cx="2503"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949" name="Text Box 13"/>
            <p:cNvSpPr txBox="1">
              <a:spLocks noChangeArrowheads="1"/>
            </p:cNvSpPr>
            <p:nvPr/>
          </p:nvSpPr>
          <p:spPr bwMode="auto">
            <a:xfrm>
              <a:off x="4275" y="3166"/>
              <a:ext cx="2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b)</a:t>
              </a:r>
              <a:endParaRPr lang="ru-RU" sz="1400">
                <a:latin typeface="Arial" pitchFamily="34" charset="0"/>
              </a:endParaRPr>
            </a:p>
          </p:txBody>
        </p:sp>
      </p:grpSp>
      <p:sp>
        <p:nvSpPr>
          <p:cNvPr id="935952" name="Text Box 16"/>
          <p:cNvSpPr txBox="1">
            <a:spLocks noChangeArrowheads="1"/>
          </p:cNvSpPr>
          <p:nvPr/>
        </p:nvSpPr>
        <p:spPr bwMode="auto">
          <a:xfrm>
            <a:off x="457200" y="6062663"/>
            <a:ext cx="8429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Temperature distribution along the melt lateral boundary height (a) and the melt bottom radius</a:t>
            </a:r>
            <a:r>
              <a:rPr lang="ru-RU" sz="1400">
                <a:latin typeface="Arial" pitchFamily="34" charset="0"/>
              </a:rPr>
              <a:t> (</a:t>
            </a:r>
            <a:r>
              <a:rPr lang="en-US" sz="1400">
                <a:latin typeface="Arial" pitchFamily="34" charset="0"/>
              </a:rPr>
              <a:t>b</a:t>
            </a:r>
            <a:r>
              <a:rPr lang="ru-RU" sz="1400">
                <a:latin typeface="Arial" pitchFamily="34" charset="0"/>
              </a:rPr>
              <a:t>)</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8BEB02C9-CDDA-4507-9B2F-5BA740F953AA}" type="slidenum">
              <a:rPr lang="en-GB"/>
              <a:pPr/>
              <a:t>23</a:t>
            </a:fld>
            <a:endParaRPr lang="en-GB"/>
          </a:p>
        </p:txBody>
      </p:sp>
      <p:sp>
        <p:nvSpPr>
          <p:cNvPr id="932866" name="Rectangle 2"/>
          <p:cNvSpPr>
            <a:spLocks noGrp="1" noChangeArrowheads="1"/>
          </p:cNvSpPr>
          <p:nvPr>
            <p:ph type="title" idx="4294967295"/>
          </p:nvPr>
        </p:nvSpPr>
        <p:spPr>
          <a:xfrm>
            <a:off x="0" y="0"/>
            <a:ext cx="9144000" cy="593725"/>
          </a:xfrm>
          <a:noFill/>
        </p:spPr>
        <p:txBody>
          <a:bodyPr/>
          <a:lstStyle/>
          <a:p>
            <a:pPr defTabSz="835025"/>
            <a:r>
              <a:rPr lang="en-US"/>
              <a:t>Results of SEM-EDX analysis of oxidic crust</a:t>
            </a:r>
            <a:endParaRPr lang="en-GB"/>
          </a:p>
        </p:txBody>
      </p:sp>
      <p:sp>
        <p:nvSpPr>
          <p:cNvPr id="932871" name="Text Box 7"/>
          <p:cNvSpPr txBox="1">
            <a:spLocks noChangeArrowheads="1"/>
          </p:cNvSpPr>
          <p:nvPr/>
        </p:nvSpPr>
        <p:spPr bwMode="auto">
          <a:xfrm>
            <a:off x="530225" y="512763"/>
            <a:ext cx="330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A lateral crust area as an example</a:t>
            </a:r>
            <a:endParaRPr lang="ru-RU" sz="1600" b="0">
              <a:solidFill>
                <a:srgbClr val="000066"/>
              </a:solidFill>
              <a:latin typeface="Arial" pitchFamily="34" charset="0"/>
            </a:endParaRPr>
          </a:p>
        </p:txBody>
      </p:sp>
      <p:sp>
        <p:nvSpPr>
          <p:cNvPr id="932874" name="Rectangle 10"/>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932873" name="Object 9"/>
          <p:cNvGraphicFramePr>
            <a:graphicFrameLocks noChangeAspect="1"/>
          </p:cNvGraphicFramePr>
          <p:nvPr/>
        </p:nvGraphicFramePr>
        <p:xfrm>
          <a:off x="485775" y="866775"/>
          <a:ext cx="3559175" cy="5638800"/>
        </p:xfrm>
        <a:graphic>
          <a:graphicData uri="http://schemas.openxmlformats.org/presentationml/2006/ole">
            <mc:AlternateContent xmlns:mc="http://schemas.openxmlformats.org/markup-compatibility/2006">
              <mc:Choice xmlns:v="urn:schemas-microsoft-com:vml" Requires="v">
                <p:oleObj spid="_x0000_s933591" name="Рисунок" r:id="rId3" imgW="5664496" imgH="9004251" progId="Word.Picture.8">
                  <p:embed/>
                </p:oleObj>
              </mc:Choice>
              <mc:Fallback>
                <p:oleObj name="Рисунок" r:id="rId3" imgW="5664496" imgH="9004251"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866775"/>
                        <a:ext cx="3559175"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3589" name="Group 725"/>
          <p:cNvGraphicFramePr>
            <a:graphicFrameLocks noGrp="1"/>
          </p:cNvGraphicFramePr>
          <p:nvPr/>
        </p:nvGraphicFramePr>
        <p:xfrm>
          <a:off x="4351338" y="641350"/>
          <a:ext cx="4632325" cy="4851400"/>
        </p:xfrm>
        <a:graphic>
          <a:graphicData uri="http://schemas.openxmlformats.org/drawingml/2006/table">
            <a:tbl>
              <a:tblPr/>
              <a:tblGrid>
                <a:gridCol w="603250"/>
                <a:gridCol w="571500"/>
                <a:gridCol w="571500"/>
                <a:gridCol w="571500"/>
                <a:gridCol w="685800"/>
                <a:gridCol w="571500"/>
                <a:gridCol w="1057275"/>
              </a:tblGrid>
              <a:tr h="160338">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gridSpan="5">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pitchFamily="34" charset="0"/>
                          <a:cs typeface="Arial" pitchFamily="34" charset="0"/>
                        </a:rPr>
                        <a:t>Composition</a:t>
                      </a: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a:t>
                      </a: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Phase</a:t>
                      </a:r>
                      <a:endParaRPr kumimoji="0" lang="en-GB"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158750">
                <a:tc vMerge="1">
                  <a:txBody>
                    <a:bodyPr/>
                    <a:lstStyle/>
                    <a:p>
                      <a:endParaRPr lang="de-DE"/>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U</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Zr</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Cr, </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Ni</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vMerge="1">
                  <a:txBody>
                    <a:bodyPr/>
                    <a:lstStyle/>
                    <a:p>
                      <a:endParaRPr lang="de-DE"/>
                    </a:p>
                  </a:txBody>
                  <a:tcPr/>
                </a:tc>
              </a:tr>
              <a:tr h="2714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a:t>
                      </a:r>
                      <a:r>
                        <a:rPr kumimoji="0" lang="en-GB"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16.8</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28.3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51.2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54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a:t>
                      </a:r>
                      <a:r>
                        <a:rPr kumimoji="0" lang="en-GB"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15.5</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29.9</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50.7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127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a:t>
                      </a:r>
                      <a:r>
                        <a:rPr kumimoji="0" lang="en-GB"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14.7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23.7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59.6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1907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19.5</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49.4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54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24.4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56.2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225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36.4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0.8</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41.3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06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18.9</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49.7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1907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SQ8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19.8</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37.5</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39.1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383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19.4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53.3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(U,Zr)O</a:t>
                      </a:r>
                      <a:r>
                        <a:rPr kumimoji="0" lang="en-US" sz="14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225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25.3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56.1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vMerge="1">
                  <a:txBody>
                    <a:bodyPr/>
                    <a:lstStyle/>
                    <a:p>
                      <a:endParaRPr lang="de-DE"/>
                    </a:p>
                  </a:txBody>
                  <a:tcPr/>
                </a:tc>
              </a:tr>
              <a:tr h="2286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75.6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23.3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-Zr</a:t>
                      </a:r>
                      <a:endParaRPr kumimoji="0" lang="en-US" sz="1400" b="0"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159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38.4</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56.5</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(U,Zr)O</a:t>
                      </a:r>
                      <a:r>
                        <a:rPr kumimoji="0" lang="en-US" sz="14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22383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1.2</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55.8</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27.3</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12</a:t>
                      </a: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3.7</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Zr</a:t>
                      </a:r>
                      <a:r>
                        <a:rPr kumimoji="0" lang="en-US" sz="14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Fe</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206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7.0</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37.6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17.0</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a:t>
                      </a: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30.0</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de-DE"/>
                    </a:p>
                  </a:txBody>
                  <a:tcPr/>
                </a:tc>
              </a:tr>
            </a:tbl>
          </a:graphicData>
        </a:graphic>
      </p:graphicFrame>
      <p:sp>
        <p:nvSpPr>
          <p:cNvPr id="933590" name="Text Box 726"/>
          <p:cNvSpPr txBox="1">
            <a:spLocks noChangeArrowheads="1"/>
          </p:cNvSpPr>
          <p:nvPr/>
        </p:nvSpPr>
        <p:spPr bwMode="auto">
          <a:xfrm>
            <a:off x="4214813" y="5607050"/>
            <a:ext cx="4759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990033"/>
                </a:solidFill>
                <a:latin typeface="Arial" pitchFamily="34" charset="0"/>
              </a:rPr>
              <a:t>It means that oxidic crusts consist of an urania and zirconia mixture with some amount of </a:t>
            </a:r>
            <a:r>
              <a:rPr lang="en-US" sz="1600" b="0">
                <a:solidFill>
                  <a:srgbClr val="990033"/>
                </a:solidFill>
                <a:latin typeface="Arial" pitchFamily="34" charset="0"/>
                <a:sym typeface="Symbol" pitchFamily="18" charset="2"/>
              </a:rPr>
              <a:t></a:t>
            </a:r>
            <a:r>
              <a:rPr lang="en-US" sz="1600" b="0">
                <a:solidFill>
                  <a:srgbClr val="990033"/>
                </a:solidFill>
                <a:latin typeface="Arial" pitchFamily="34" charset="0"/>
              </a:rPr>
              <a:t>-Zr</a:t>
            </a:r>
            <a:r>
              <a:rPr lang="ru-RU" sz="1600" b="0">
                <a:solidFill>
                  <a:srgbClr val="990033"/>
                </a:solidFill>
                <a:latin typeface="Arial" pitchFamily="34" charset="0"/>
              </a:rPr>
              <a:t> </a:t>
            </a:r>
            <a:r>
              <a:rPr lang="en-US" sz="1600" b="0">
                <a:solidFill>
                  <a:srgbClr val="990033"/>
                </a:solidFill>
                <a:latin typeface="Arial" pitchFamily="34" charset="0"/>
              </a:rPr>
              <a:t>and intermetallids</a:t>
            </a:r>
            <a:endParaRPr lang="ru-RU" sz="1600" b="0">
              <a:solidFill>
                <a:srgbClr val="990033"/>
              </a:solidFill>
              <a:latin typeface="Arial" pitchFamily="34" charset="0"/>
            </a:endParaRP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073DC199-7F0C-447E-A29E-7639FA058215}" type="slidenum">
              <a:rPr lang="en-GB"/>
              <a:pPr/>
              <a:t>24</a:t>
            </a:fld>
            <a:endParaRPr lang="en-GB"/>
          </a:p>
        </p:txBody>
      </p:sp>
      <p:sp>
        <p:nvSpPr>
          <p:cNvPr id="929794" name="Rectangle 2"/>
          <p:cNvSpPr>
            <a:spLocks noGrp="1" noChangeArrowheads="1"/>
          </p:cNvSpPr>
          <p:nvPr>
            <p:ph type="title" idx="4294967295"/>
          </p:nvPr>
        </p:nvSpPr>
        <p:spPr>
          <a:xfrm>
            <a:off x="0" y="0"/>
            <a:ext cx="9144000" cy="593725"/>
          </a:xfrm>
          <a:noFill/>
        </p:spPr>
        <p:txBody>
          <a:bodyPr/>
          <a:lstStyle/>
          <a:p>
            <a:pPr defTabSz="835025"/>
            <a:r>
              <a:rPr lang="en-US"/>
              <a:t>Conclusions</a:t>
            </a:r>
            <a:endParaRPr lang="en-GB"/>
          </a:p>
        </p:txBody>
      </p:sp>
      <p:sp>
        <p:nvSpPr>
          <p:cNvPr id="929795" name="Text Box 3"/>
          <p:cNvSpPr txBox="1">
            <a:spLocks noChangeArrowheads="1"/>
          </p:cNvSpPr>
          <p:nvPr/>
        </p:nvSpPr>
        <p:spPr bwMode="auto">
          <a:xfrm>
            <a:off x="1831975" y="18113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endParaRPr lang="ru-RU" sz="1400">
              <a:latin typeface="Arial" pitchFamily="34" charset="0"/>
            </a:endParaRPr>
          </a:p>
        </p:txBody>
      </p:sp>
      <p:sp>
        <p:nvSpPr>
          <p:cNvPr id="929796" name="Text Box 4"/>
          <p:cNvSpPr txBox="1">
            <a:spLocks noChangeArrowheads="1"/>
          </p:cNvSpPr>
          <p:nvPr/>
        </p:nvSpPr>
        <p:spPr bwMode="auto">
          <a:xfrm>
            <a:off x="200025" y="771525"/>
            <a:ext cx="8801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ru-RU" sz="1400">
                <a:solidFill>
                  <a:srgbClr val="000066"/>
                </a:solidFill>
                <a:latin typeface="Arial" pitchFamily="34" charset="0"/>
              </a:rPr>
              <a:t> </a:t>
            </a:r>
            <a:r>
              <a:rPr lang="en-BZ" sz="1900" b="0">
                <a:solidFill>
                  <a:srgbClr val="000066"/>
                </a:solidFill>
                <a:latin typeface="Arial" pitchFamily="34" charset="0"/>
              </a:rPr>
              <a:t>Even in the relatively small scale experiments the oxide crust on the metal melt surface is found to be broken</a:t>
            </a:r>
            <a:r>
              <a:rPr lang="ru-RU" sz="1900" b="0">
                <a:solidFill>
                  <a:srgbClr val="000066"/>
                </a:solidFill>
                <a:latin typeface="Arial" pitchFamily="34" charset="0"/>
              </a:rPr>
              <a:t> </a:t>
            </a:r>
          </a:p>
          <a:p>
            <a:pPr>
              <a:spcBef>
                <a:spcPct val="50000"/>
              </a:spcBef>
              <a:buFontTx/>
              <a:buChar char="•"/>
            </a:pPr>
            <a:r>
              <a:rPr lang="ru-RU" sz="1900" b="0">
                <a:solidFill>
                  <a:srgbClr val="000066"/>
                </a:solidFill>
                <a:latin typeface="Arial" pitchFamily="34" charset="0"/>
              </a:rPr>
              <a:t> </a:t>
            </a:r>
            <a:r>
              <a:rPr lang="en-US" sz="1900" b="0">
                <a:solidFill>
                  <a:srgbClr val="000066"/>
                </a:solidFill>
                <a:latin typeface="Arial" pitchFamily="34" charset="0"/>
              </a:rPr>
              <a:t>Kinetics of oxidation of U- and Zr-containing metallic melt with steam through the slag crust follows </a:t>
            </a:r>
            <a:r>
              <a:rPr lang="en-US" sz="1900">
                <a:solidFill>
                  <a:srgbClr val="990033"/>
                </a:solidFill>
                <a:latin typeface="Arial" pitchFamily="34" charset="0"/>
              </a:rPr>
              <a:t>the linear law</a:t>
            </a:r>
            <a:r>
              <a:rPr lang="en-US" sz="1900" b="0">
                <a:solidFill>
                  <a:srgbClr val="000066"/>
                </a:solidFill>
                <a:latin typeface="Arial" pitchFamily="34" charset="0"/>
              </a:rPr>
              <a:t> at the steam absorption rate of</a:t>
            </a:r>
          </a:p>
          <a:p>
            <a:pPr>
              <a:spcBef>
                <a:spcPct val="50000"/>
              </a:spcBef>
            </a:pPr>
            <a:r>
              <a:rPr lang="en-US" sz="1900" b="0">
                <a:solidFill>
                  <a:srgbClr val="000066"/>
                </a:solidFill>
                <a:latin typeface="Arial" pitchFamily="34" charset="0"/>
              </a:rPr>
              <a:t>        </a:t>
            </a:r>
            <a:r>
              <a:rPr lang="ru-RU" sz="1900">
                <a:solidFill>
                  <a:srgbClr val="990033"/>
                </a:solidFill>
                <a:latin typeface="Arial" pitchFamily="34" charset="0"/>
              </a:rPr>
              <a:t>23 (</a:t>
            </a:r>
            <a:r>
              <a:rPr lang="en-US" sz="1900">
                <a:solidFill>
                  <a:srgbClr val="990033"/>
                </a:solidFill>
                <a:latin typeface="Arial" pitchFamily="34" charset="0"/>
              </a:rPr>
              <a:t>±</a:t>
            </a:r>
            <a:r>
              <a:rPr lang="ru-RU" sz="1900">
                <a:solidFill>
                  <a:srgbClr val="990033"/>
                </a:solidFill>
                <a:latin typeface="Arial" pitchFamily="34" charset="0"/>
              </a:rPr>
              <a:t>3) </a:t>
            </a:r>
            <a:r>
              <a:rPr lang="en-US" sz="1900">
                <a:solidFill>
                  <a:srgbClr val="990033"/>
                </a:solidFill>
                <a:latin typeface="Arial" pitchFamily="34" charset="0"/>
              </a:rPr>
              <a:t>mg H2O/s</a:t>
            </a:r>
            <a:endParaRPr lang="ru-RU" sz="1900">
              <a:solidFill>
                <a:srgbClr val="000066"/>
              </a:solidFill>
              <a:latin typeface="Arial" pitchFamily="34" charset="0"/>
            </a:endParaRPr>
          </a:p>
          <a:p>
            <a:pPr>
              <a:spcBef>
                <a:spcPct val="50000"/>
              </a:spcBef>
              <a:buFontTx/>
              <a:buChar char="•"/>
            </a:pPr>
            <a:r>
              <a:rPr lang="ru-RU" sz="1900" b="0">
                <a:solidFill>
                  <a:srgbClr val="000066"/>
                </a:solidFill>
                <a:latin typeface="Arial" pitchFamily="34" charset="0"/>
              </a:rPr>
              <a:t> </a:t>
            </a:r>
            <a:r>
              <a:rPr lang="en-US" sz="1900" b="0">
                <a:solidFill>
                  <a:srgbClr val="000066"/>
                </a:solidFill>
                <a:latin typeface="Arial" pitchFamily="34" charset="0"/>
              </a:rPr>
              <a:t>The constancy of oxidation rate regardless of the slag crust thickness growth with time is an evidence of the decisive influence of cracks formation in the crust</a:t>
            </a:r>
            <a:endParaRPr lang="ru-RU" sz="1900" b="0">
              <a:solidFill>
                <a:srgbClr val="000066"/>
              </a:solidFill>
              <a:latin typeface="Arial" pitchFamily="34" charset="0"/>
            </a:endParaRPr>
          </a:p>
          <a:p>
            <a:pPr>
              <a:spcBef>
                <a:spcPct val="50000"/>
              </a:spcBef>
              <a:buFontTx/>
              <a:buChar char="•"/>
            </a:pPr>
            <a:r>
              <a:rPr lang="en-US" sz="1900" b="0">
                <a:solidFill>
                  <a:srgbClr val="000066"/>
                </a:solidFill>
                <a:latin typeface="Arial" pitchFamily="34" charset="0"/>
              </a:rPr>
              <a:t> In the realized regime of oxidant starvation (when the rate of steam absorption, i.e., the rate of melt oxidation, is determined by conditions of steam supply directly to the melt surface), the presence of oxidic crust leads to a substantial decrease in flow density of the absorbed steam</a:t>
            </a:r>
            <a:r>
              <a:rPr lang="ru-RU" sz="1900" b="0">
                <a:solidFill>
                  <a:srgbClr val="000066"/>
                </a:solidFill>
                <a:latin typeface="Arial" pitchFamily="34" charset="0"/>
              </a:rPr>
              <a:t>:</a:t>
            </a:r>
          </a:p>
          <a:p>
            <a:pPr>
              <a:lnSpc>
                <a:spcPct val="65000"/>
              </a:lnSpc>
              <a:spcBef>
                <a:spcPct val="50000"/>
              </a:spcBef>
            </a:pPr>
            <a:r>
              <a:rPr lang="ru-RU" sz="1900" b="0">
                <a:solidFill>
                  <a:srgbClr val="000066"/>
                </a:solidFill>
                <a:latin typeface="Arial" pitchFamily="34" charset="0"/>
              </a:rPr>
              <a:t>       </a:t>
            </a:r>
            <a:r>
              <a:rPr lang="ru-RU" sz="1900">
                <a:solidFill>
                  <a:srgbClr val="990033"/>
                </a:solidFill>
                <a:latin typeface="Arial" pitchFamily="34" charset="0"/>
              </a:rPr>
              <a:t>0.38 </a:t>
            </a:r>
            <a:r>
              <a:rPr lang="en-US" sz="1900">
                <a:solidFill>
                  <a:srgbClr val="990033"/>
                </a:solidFill>
                <a:latin typeface="Arial" pitchFamily="34" charset="0"/>
              </a:rPr>
              <a:t>mg H</a:t>
            </a:r>
            <a:r>
              <a:rPr lang="en-US" sz="1900" baseline="-25000">
                <a:solidFill>
                  <a:srgbClr val="990033"/>
                </a:solidFill>
                <a:latin typeface="Arial" pitchFamily="34" charset="0"/>
              </a:rPr>
              <a:t>2</a:t>
            </a:r>
            <a:r>
              <a:rPr lang="en-US" sz="1900">
                <a:solidFill>
                  <a:srgbClr val="990033"/>
                </a:solidFill>
                <a:latin typeface="Arial" pitchFamily="34" charset="0"/>
              </a:rPr>
              <a:t>O/</a:t>
            </a:r>
            <a:r>
              <a:rPr lang="ru-RU" sz="1900">
                <a:solidFill>
                  <a:srgbClr val="990033"/>
                </a:solidFill>
                <a:latin typeface="Arial" pitchFamily="34" charset="0"/>
              </a:rPr>
              <a:t>(</a:t>
            </a:r>
            <a:r>
              <a:rPr lang="en-US" sz="1900">
                <a:solidFill>
                  <a:srgbClr val="990033"/>
                </a:solidFill>
                <a:latin typeface="Arial" pitchFamily="34" charset="0"/>
              </a:rPr>
              <a:t>cm</a:t>
            </a:r>
            <a:r>
              <a:rPr lang="ru-RU" sz="1900" baseline="30000">
                <a:solidFill>
                  <a:srgbClr val="990033"/>
                </a:solidFill>
                <a:latin typeface="Arial" pitchFamily="34" charset="0"/>
              </a:rPr>
              <a:t>2</a:t>
            </a:r>
            <a:r>
              <a:rPr lang="en-US" sz="1900">
                <a:solidFill>
                  <a:srgbClr val="990033"/>
                </a:solidFill>
                <a:latin typeface="Arial" pitchFamily="34" charset="0"/>
              </a:rPr>
              <a:t>s)</a:t>
            </a:r>
            <a:r>
              <a:rPr lang="en-US" sz="1900" b="0">
                <a:solidFill>
                  <a:srgbClr val="000066"/>
                </a:solidFill>
                <a:latin typeface="Arial" pitchFamily="34" charset="0"/>
              </a:rPr>
              <a:t> – MCP-6</a:t>
            </a:r>
          </a:p>
          <a:p>
            <a:pPr>
              <a:lnSpc>
                <a:spcPct val="65000"/>
              </a:lnSpc>
              <a:spcBef>
                <a:spcPct val="50000"/>
              </a:spcBef>
            </a:pPr>
            <a:r>
              <a:rPr lang="en-US" sz="1900" b="0">
                <a:solidFill>
                  <a:srgbClr val="000066"/>
                </a:solidFill>
                <a:latin typeface="Arial" pitchFamily="34" charset="0"/>
              </a:rPr>
              <a:t>       </a:t>
            </a:r>
            <a:r>
              <a:rPr lang="en-US" sz="1900">
                <a:solidFill>
                  <a:srgbClr val="990033"/>
                </a:solidFill>
                <a:latin typeface="Arial" pitchFamily="34" charset="0"/>
              </a:rPr>
              <a:t>3</a:t>
            </a:r>
            <a:r>
              <a:rPr lang="ru-RU" sz="1900">
                <a:solidFill>
                  <a:srgbClr val="990033"/>
                </a:solidFill>
                <a:latin typeface="Arial" pitchFamily="34" charset="0"/>
              </a:rPr>
              <a:t>.</a:t>
            </a:r>
            <a:r>
              <a:rPr lang="en-US" sz="1900">
                <a:solidFill>
                  <a:srgbClr val="990033"/>
                </a:solidFill>
                <a:latin typeface="Arial" pitchFamily="34" charset="0"/>
              </a:rPr>
              <a:t>1</a:t>
            </a:r>
            <a:r>
              <a:rPr lang="ru-RU" sz="1900">
                <a:solidFill>
                  <a:srgbClr val="990033"/>
                </a:solidFill>
                <a:latin typeface="Arial" pitchFamily="34" charset="0"/>
              </a:rPr>
              <a:t> </a:t>
            </a:r>
            <a:r>
              <a:rPr lang="en-US" sz="1900">
                <a:solidFill>
                  <a:srgbClr val="990033"/>
                </a:solidFill>
                <a:latin typeface="Arial" pitchFamily="34" charset="0"/>
              </a:rPr>
              <a:t>mg H</a:t>
            </a:r>
            <a:r>
              <a:rPr lang="en-US" sz="1900" baseline="-25000">
                <a:solidFill>
                  <a:srgbClr val="990033"/>
                </a:solidFill>
                <a:latin typeface="Arial" pitchFamily="34" charset="0"/>
              </a:rPr>
              <a:t>2</a:t>
            </a:r>
            <a:r>
              <a:rPr lang="en-US" sz="1900">
                <a:solidFill>
                  <a:srgbClr val="990033"/>
                </a:solidFill>
                <a:latin typeface="Arial" pitchFamily="34" charset="0"/>
              </a:rPr>
              <a:t>O/</a:t>
            </a:r>
            <a:r>
              <a:rPr lang="ru-RU" sz="1900">
                <a:solidFill>
                  <a:srgbClr val="990033"/>
                </a:solidFill>
                <a:latin typeface="Arial" pitchFamily="34" charset="0"/>
              </a:rPr>
              <a:t>(</a:t>
            </a:r>
            <a:r>
              <a:rPr lang="en-US" sz="1900">
                <a:solidFill>
                  <a:srgbClr val="990033"/>
                </a:solidFill>
                <a:latin typeface="Arial" pitchFamily="34" charset="0"/>
              </a:rPr>
              <a:t>cm</a:t>
            </a:r>
            <a:r>
              <a:rPr lang="ru-RU" sz="1900" baseline="30000">
                <a:solidFill>
                  <a:srgbClr val="990033"/>
                </a:solidFill>
                <a:latin typeface="Arial" pitchFamily="34" charset="0"/>
              </a:rPr>
              <a:t>2</a:t>
            </a:r>
            <a:r>
              <a:rPr lang="en-US" sz="1900">
                <a:solidFill>
                  <a:srgbClr val="990033"/>
                </a:solidFill>
                <a:latin typeface="Arial" pitchFamily="34" charset="0"/>
              </a:rPr>
              <a:t>s)</a:t>
            </a:r>
            <a:r>
              <a:rPr lang="en-US" sz="1900" b="0">
                <a:solidFill>
                  <a:srgbClr val="000066"/>
                </a:solidFill>
                <a:latin typeface="Arial" pitchFamily="34" charset="0"/>
              </a:rPr>
              <a:t>   – MA9 </a:t>
            </a:r>
            <a:r>
              <a:rPr lang="ru-RU" sz="1900" b="0">
                <a:solidFill>
                  <a:srgbClr val="000066"/>
                </a:solidFill>
                <a:latin typeface="Arial" pitchFamily="34" charset="0"/>
              </a:rPr>
              <a:t>(</a:t>
            </a:r>
            <a:r>
              <a:rPr lang="en-US" sz="1900" b="0">
                <a:solidFill>
                  <a:srgbClr val="000066"/>
                </a:solidFill>
                <a:latin typeface="Arial" pitchFamily="34" charset="0"/>
              </a:rPr>
              <a:t>molten suboxidized corium without crust</a:t>
            </a:r>
            <a:r>
              <a:rPr lang="ru-RU" sz="1900" b="0">
                <a:solidFill>
                  <a:srgbClr val="000066"/>
                </a:solidFill>
                <a:latin typeface="Arial" pitchFamily="34" charset="0"/>
              </a:rPr>
              <a:t>)</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22061487-A80D-4AF4-B72C-A6DDB1E1BB93}" type="slidenum">
              <a:rPr lang="en-GB"/>
              <a:pPr/>
              <a:t>3</a:t>
            </a:fld>
            <a:endParaRPr lang="en-GB"/>
          </a:p>
        </p:txBody>
      </p:sp>
      <p:sp>
        <p:nvSpPr>
          <p:cNvPr id="710658" name="Rectangle 2"/>
          <p:cNvSpPr>
            <a:spLocks noGrp="1" noChangeArrowheads="1"/>
          </p:cNvSpPr>
          <p:nvPr>
            <p:ph type="title"/>
          </p:nvPr>
        </p:nvSpPr>
        <p:spPr>
          <a:xfrm>
            <a:off x="0" y="0"/>
            <a:ext cx="9144000" cy="593725"/>
          </a:xfrm>
          <a:noFill/>
        </p:spPr>
        <p:txBody>
          <a:bodyPr/>
          <a:lstStyle/>
          <a:p>
            <a:r>
              <a:rPr lang="en-GB"/>
              <a:t>Objectives of </a:t>
            </a:r>
            <a:r>
              <a:rPr lang="en-US"/>
              <a:t>METCOR-P project</a:t>
            </a:r>
            <a:endParaRPr lang="ru-RU"/>
          </a:p>
        </p:txBody>
      </p:sp>
      <p:sp>
        <p:nvSpPr>
          <p:cNvPr id="710659" name="Rectangle 3"/>
          <p:cNvSpPr>
            <a:spLocks noGrp="1" noChangeArrowheads="1"/>
          </p:cNvSpPr>
          <p:nvPr>
            <p:ph type="body" idx="1"/>
          </p:nvPr>
        </p:nvSpPr>
        <p:spPr>
          <a:xfrm>
            <a:off x="715963" y="2743200"/>
            <a:ext cx="7772400" cy="2971800"/>
          </a:xfrm>
        </p:spPr>
        <p:txBody>
          <a:bodyPr/>
          <a:lstStyle/>
          <a:p>
            <a:r>
              <a:rPr lang="en-US">
                <a:effectLst/>
              </a:rPr>
              <a:t>Interaction characteristics at the vertically  positioned interface </a:t>
            </a:r>
          </a:p>
          <a:p>
            <a:r>
              <a:rPr lang="en-US">
                <a:effectLst/>
              </a:rPr>
              <a:t>Peculiarities of interaction with European vessel steel </a:t>
            </a:r>
          </a:p>
          <a:p>
            <a:r>
              <a:rPr lang="en-US">
                <a:solidFill>
                  <a:srgbClr val="990033"/>
                </a:solidFill>
                <a:effectLst/>
              </a:rPr>
              <a:t>Corium melt oxidation transients</a:t>
            </a:r>
          </a:p>
          <a:p>
            <a:endParaRPr lang="ru-RU"/>
          </a:p>
        </p:txBody>
      </p:sp>
      <p:sp>
        <p:nvSpPr>
          <p:cNvPr id="710660" name="Text Box 4"/>
          <p:cNvSpPr txBox="1">
            <a:spLocks noChangeArrowheads="1"/>
          </p:cNvSpPr>
          <p:nvPr/>
        </p:nvSpPr>
        <p:spPr bwMode="auto">
          <a:xfrm>
            <a:off x="1797050" y="13223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endParaRPr lang="ru-RU" sz="2000">
              <a:latin typeface="Arial" pitchFamily="34" charset="0"/>
            </a:endParaRPr>
          </a:p>
        </p:txBody>
      </p:sp>
      <p:sp>
        <p:nvSpPr>
          <p:cNvPr id="710661" name="Rectangle 5"/>
          <p:cNvSpPr>
            <a:spLocks noChangeArrowheads="1"/>
          </p:cNvSpPr>
          <p:nvPr/>
        </p:nvSpPr>
        <p:spPr bwMode="auto">
          <a:xfrm>
            <a:off x="665163" y="1312863"/>
            <a:ext cx="847883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246" tIns="37623" rIns="75246" bIns="37623">
            <a:spAutoFit/>
          </a:bodyPr>
          <a:lstStyle/>
          <a:p>
            <a:pPr defTabSz="752475"/>
            <a:r>
              <a:rPr lang="en-US" sz="2400">
                <a:solidFill>
                  <a:srgbClr val="000066"/>
                </a:solidFill>
              </a:rPr>
              <a:t> Qualification and quantification of physicochemical phenomena of corium melt interaction with reactor vessel steel with particular interest to:</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19841531-7AA7-46BF-A558-FC9B4DF99E69}" type="slidenum">
              <a:rPr lang="en-GB"/>
              <a:pPr/>
              <a:t>4</a:t>
            </a:fld>
            <a:endParaRPr lang="en-GB"/>
          </a:p>
        </p:txBody>
      </p:sp>
      <p:sp>
        <p:nvSpPr>
          <p:cNvPr id="820226" name="Rectangle 4"/>
          <p:cNvSpPr>
            <a:spLocks noChangeArrowheads="1"/>
          </p:cNvSpPr>
          <p:nvPr/>
        </p:nvSpPr>
        <p:spPr bwMode="auto">
          <a:xfrm>
            <a:off x="0" y="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defTabSz="762000">
              <a:lnSpc>
                <a:spcPct val="110000"/>
              </a:lnSpc>
              <a:spcBef>
                <a:spcPct val="40000"/>
              </a:spcBef>
              <a:tabLst>
                <a:tab pos="457200" algn="l"/>
              </a:tabLst>
            </a:pPr>
            <a:r>
              <a:rPr lang="en-US" sz="2800">
                <a:solidFill>
                  <a:srgbClr val="A50021"/>
                </a:solidFill>
              </a:rPr>
              <a:t>Objectives of MCP-6 test</a:t>
            </a:r>
            <a:endParaRPr lang="en-US" sz="2800">
              <a:solidFill>
                <a:srgbClr val="990033"/>
              </a:solidFill>
            </a:endParaRPr>
          </a:p>
        </p:txBody>
      </p:sp>
      <p:sp>
        <p:nvSpPr>
          <p:cNvPr id="820227" name="Rectangle 5"/>
          <p:cNvSpPr>
            <a:spLocks noChangeArrowheads="1"/>
          </p:cNvSpPr>
          <p:nvPr/>
        </p:nvSpPr>
        <p:spPr bwMode="auto">
          <a:xfrm>
            <a:off x="1311275" y="1690688"/>
            <a:ext cx="6784975" cy="29559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defTabSz="762000">
              <a:lnSpc>
                <a:spcPct val="110000"/>
              </a:lnSpc>
              <a:spcBef>
                <a:spcPct val="40000"/>
              </a:spcBef>
              <a:tabLst>
                <a:tab pos="457200" algn="l"/>
              </a:tabLst>
            </a:pPr>
            <a:r>
              <a:rPr lang="en-US" sz="2400">
                <a:solidFill>
                  <a:srgbClr val="000066"/>
                </a:solidFill>
              </a:rPr>
              <a:t>Study of oxidation kinetics of the U- and Zr- containing metallic melt</a:t>
            </a:r>
            <a:r>
              <a:rPr lang="en-US"/>
              <a:t>  </a:t>
            </a:r>
            <a:r>
              <a:rPr lang="en-US" sz="2400">
                <a:solidFill>
                  <a:srgbClr val="000066"/>
                </a:solidFill>
              </a:rPr>
              <a:t>through the oxidic surface crust after neutral atmosphere replacement by steam </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04B7A446-E67A-483C-B98D-C1DCA7627C04}" type="slidenum">
              <a:rPr lang="en-GB"/>
              <a:pPr/>
              <a:t>5</a:t>
            </a:fld>
            <a:endParaRPr lang="en-GB"/>
          </a:p>
        </p:txBody>
      </p:sp>
      <p:sp>
        <p:nvSpPr>
          <p:cNvPr id="824322" name="Rectangle 3"/>
          <p:cNvSpPr>
            <a:spLocks noChangeArrowheads="1"/>
          </p:cNvSpPr>
          <p:nvPr/>
        </p:nvSpPr>
        <p:spPr bwMode="auto">
          <a:xfrm>
            <a:off x="1492250" y="685800"/>
            <a:ext cx="5295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defTabSz="762000">
              <a:spcBef>
                <a:spcPct val="20000"/>
              </a:spcBef>
            </a:pPr>
            <a:endParaRPr lang="en-US" sz="1800">
              <a:solidFill>
                <a:srgbClr val="000066"/>
              </a:solidFill>
            </a:endParaRPr>
          </a:p>
        </p:txBody>
      </p:sp>
      <p:sp>
        <p:nvSpPr>
          <p:cNvPr id="824323" name="Rectangle 5"/>
          <p:cNvSpPr>
            <a:spLocks noChangeArrowheads="1"/>
          </p:cNvSpPr>
          <p:nvPr/>
        </p:nvSpPr>
        <p:spPr bwMode="auto">
          <a:xfrm>
            <a:off x="0" y="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marL="342900" indent="-342900" algn="ctr" eaLnBrk="1" hangingPunct="1">
              <a:spcBef>
                <a:spcPct val="20000"/>
              </a:spcBef>
              <a:buSzPct val="85000"/>
              <a:buFont typeface="Wingdings" pitchFamily="2" charset="2"/>
              <a:buNone/>
            </a:pPr>
            <a:r>
              <a:rPr lang="en-US" sz="2800">
                <a:solidFill>
                  <a:srgbClr val="A50021"/>
                </a:solidFill>
              </a:rPr>
              <a:t>Furnace</a:t>
            </a:r>
            <a:r>
              <a:rPr lang="ru-RU" sz="2800">
                <a:solidFill>
                  <a:srgbClr val="A50021"/>
                </a:solidFill>
              </a:rPr>
              <a:t> </a:t>
            </a:r>
            <a:r>
              <a:rPr lang="en-US" sz="2800">
                <a:solidFill>
                  <a:srgbClr val="A50021"/>
                </a:solidFill>
              </a:rPr>
              <a:t>schematics</a:t>
            </a:r>
            <a:endParaRPr lang="en-GB" sz="2800">
              <a:solidFill>
                <a:srgbClr val="A50021"/>
              </a:solidFill>
            </a:endParaRPr>
          </a:p>
        </p:txBody>
      </p:sp>
      <p:sp>
        <p:nvSpPr>
          <p:cNvPr id="824324" name="Rectangle 7"/>
          <p:cNvSpPr>
            <a:spLocks noChangeArrowheads="1"/>
          </p:cNvSpPr>
          <p:nvPr/>
        </p:nvSpPr>
        <p:spPr bwMode="auto">
          <a:xfrm>
            <a:off x="250825" y="5210175"/>
            <a:ext cx="86217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762000"/>
            <a:r>
              <a:rPr lang="ru-RU" sz="1300" b="0"/>
              <a:t>1 </a:t>
            </a:r>
            <a:r>
              <a:rPr lang="en-US" b="0"/>
              <a:t>– two ports of corrosion-resistant tube: for steam supply and for the introduction of  W/Re thermocouple in a tungsten sheath; 2 – water-cooled furnace cover; 3 – quartz tube; 4 – crucible made of ZrO</a:t>
            </a:r>
            <a:r>
              <a:rPr lang="en-US" b="0" baseline="-25000"/>
              <a:t>2</a:t>
            </a:r>
            <a:r>
              <a:rPr lang="en-US" b="0"/>
              <a:t> concrete; 5 – metallic melt; 6 – inductor; 7 – thermal insulation; 8 – lightweight bottom; 9 – two W/Re thermocouples in the ZrO</a:t>
            </a:r>
            <a:r>
              <a:rPr lang="en-US" b="0" baseline="-25000"/>
              <a:t>2</a:t>
            </a:r>
            <a:r>
              <a:rPr lang="en-US" b="0"/>
              <a:t> sheath; 10 – corrosion-resistant bottom; 11 – Ar supply port; 12 – lid of monitoring window; 13 – pyrometer; 14 – video camera</a:t>
            </a:r>
            <a:endParaRPr lang="en-GB" sz="1300" b="0"/>
          </a:p>
        </p:txBody>
      </p:sp>
      <p:sp>
        <p:nvSpPr>
          <p:cNvPr id="824325" name="Rectangle 13"/>
          <p:cNvSpPr>
            <a:spLocks noChangeArrowheads="1"/>
          </p:cNvSpPr>
          <p:nvPr/>
        </p:nvSpPr>
        <p:spPr bwMode="auto">
          <a:xfrm>
            <a:off x="4295775" y="673100"/>
            <a:ext cx="48482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762000">
              <a:buFontTx/>
              <a:buChar char="•"/>
            </a:pPr>
            <a:r>
              <a:rPr lang="en-US" sz="1800">
                <a:solidFill>
                  <a:srgbClr val="000066"/>
                </a:solidFill>
              </a:rPr>
              <a:t> Crucible (4) was made of ZrO</a:t>
            </a:r>
            <a:r>
              <a:rPr lang="en-US" sz="1800" baseline="-25000">
                <a:solidFill>
                  <a:srgbClr val="000066"/>
                </a:solidFill>
              </a:rPr>
              <a:t>2</a:t>
            </a:r>
            <a:r>
              <a:rPr lang="en-US" sz="1800">
                <a:solidFill>
                  <a:srgbClr val="000066"/>
                </a:solidFill>
              </a:rPr>
              <a:t> concrete</a:t>
            </a:r>
            <a:endParaRPr lang="ru-RU" sz="1800">
              <a:solidFill>
                <a:srgbClr val="000066"/>
              </a:solidFill>
            </a:endParaRPr>
          </a:p>
          <a:p>
            <a:pPr defTabSz="762000">
              <a:buFontTx/>
              <a:buChar char="•"/>
            </a:pPr>
            <a:r>
              <a:rPr lang="en-US" sz="1800">
                <a:solidFill>
                  <a:srgbClr val="000066"/>
                </a:solidFill>
              </a:rPr>
              <a:t> To prevent melt oxidation through crucible</a:t>
            </a:r>
            <a:r>
              <a:rPr lang="en-US" sz="1800"/>
              <a:t> </a:t>
            </a:r>
            <a:r>
              <a:rPr lang="en-US" sz="1800">
                <a:solidFill>
                  <a:srgbClr val="000066"/>
                </a:solidFill>
              </a:rPr>
              <a:t>walls, its outer surfaces were coated with alumosilicate binder with ZrO</a:t>
            </a:r>
            <a:r>
              <a:rPr lang="en-US" sz="1800" baseline="-25000">
                <a:solidFill>
                  <a:srgbClr val="000066"/>
                </a:solidFill>
              </a:rPr>
              <a:t>2</a:t>
            </a:r>
            <a:r>
              <a:rPr lang="en-US" sz="1800">
                <a:solidFill>
                  <a:srgbClr val="000066"/>
                </a:solidFill>
              </a:rPr>
              <a:t> filling. </a:t>
            </a:r>
            <a:endParaRPr lang="ru-RU" sz="1800" baseline="-25000">
              <a:solidFill>
                <a:srgbClr val="000066"/>
              </a:solidFill>
            </a:endParaRPr>
          </a:p>
          <a:p>
            <a:pPr defTabSz="762000">
              <a:buFontTx/>
              <a:buChar char="•"/>
            </a:pPr>
            <a:r>
              <a:rPr lang="ru-RU" sz="1800">
                <a:solidFill>
                  <a:srgbClr val="000066"/>
                </a:solidFill>
              </a:rPr>
              <a:t> </a:t>
            </a:r>
            <a:r>
              <a:rPr lang="en-US" sz="1800">
                <a:solidFill>
                  <a:srgbClr val="000066"/>
                </a:solidFill>
              </a:rPr>
              <a:t>The crucible outer surface was separated from the water-cooled inductor with thermal insulation (7)</a:t>
            </a:r>
            <a:endParaRPr lang="ru-RU" sz="1800" baseline="-25000">
              <a:solidFill>
                <a:srgbClr val="000066"/>
              </a:solidFill>
            </a:endParaRPr>
          </a:p>
          <a:p>
            <a:pPr defTabSz="762000">
              <a:buFontTx/>
              <a:buChar char="•"/>
            </a:pPr>
            <a:r>
              <a:rPr lang="ru-RU" sz="1800">
                <a:solidFill>
                  <a:srgbClr val="000066"/>
                </a:solidFill>
              </a:rPr>
              <a:t> </a:t>
            </a:r>
            <a:r>
              <a:rPr lang="en-US" sz="1800">
                <a:solidFill>
                  <a:srgbClr val="000066"/>
                </a:solidFill>
              </a:rPr>
              <a:t>To reduce steam condensation on the water-cooled furnace cover </a:t>
            </a:r>
            <a:r>
              <a:rPr lang="ru-RU" sz="1800">
                <a:solidFill>
                  <a:srgbClr val="000066"/>
                </a:solidFill>
              </a:rPr>
              <a:t>(2)</a:t>
            </a:r>
            <a:r>
              <a:rPr lang="en-US" sz="1800">
                <a:solidFill>
                  <a:srgbClr val="000066"/>
                </a:solidFill>
              </a:rPr>
              <a:t>, its thickness was increased</a:t>
            </a:r>
            <a:endParaRPr lang="ru-RU" sz="1800">
              <a:solidFill>
                <a:srgbClr val="000066"/>
              </a:solidFill>
            </a:endParaRPr>
          </a:p>
          <a:p>
            <a:pPr defTabSz="762000">
              <a:buFontTx/>
              <a:buChar char="•"/>
            </a:pPr>
            <a:r>
              <a:rPr lang="ru-RU" sz="1800">
                <a:solidFill>
                  <a:srgbClr val="000066"/>
                </a:solidFill>
              </a:rPr>
              <a:t> </a:t>
            </a:r>
            <a:r>
              <a:rPr lang="en-US" sz="1800">
                <a:solidFill>
                  <a:srgbClr val="000066"/>
                </a:solidFill>
              </a:rPr>
              <a:t>The molten pool surface</a:t>
            </a:r>
            <a:r>
              <a:rPr lang="en-US" sz="1800"/>
              <a:t> </a:t>
            </a:r>
            <a:r>
              <a:rPr lang="en-US" sz="1800">
                <a:solidFill>
                  <a:srgbClr val="000066"/>
                </a:solidFill>
              </a:rPr>
              <a:t>was located at the crucible upper top</a:t>
            </a:r>
            <a:endParaRPr lang="ru-RU" sz="1800">
              <a:solidFill>
                <a:srgbClr val="000066"/>
              </a:solidFill>
            </a:endParaRPr>
          </a:p>
          <a:p>
            <a:pPr defTabSz="762000">
              <a:buFontTx/>
              <a:buChar char="•"/>
            </a:pPr>
            <a:r>
              <a:rPr lang="ru-RU" sz="1800">
                <a:solidFill>
                  <a:srgbClr val="000066"/>
                </a:solidFill>
              </a:rPr>
              <a:t> </a:t>
            </a:r>
            <a:r>
              <a:rPr lang="en-US" sz="1800">
                <a:solidFill>
                  <a:srgbClr val="000066"/>
                </a:solidFill>
              </a:rPr>
              <a:t>The furnace volume including thermal insulation</a:t>
            </a:r>
            <a:r>
              <a:rPr lang="ru-RU" sz="1800">
                <a:solidFill>
                  <a:srgbClr val="000066"/>
                </a:solidFill>
              </a:rPr>
              <a:t> (7)</a:t>
            </a:r>
            <a:r>
              <a:rPr lang="en-US" sz="1800">
                <a:solidFill>
                  <a:srgbClr val="000066"/>
                </a:solidFill>
              </a:rPr>
              <a:t> was separated from the ambient atmosphere with quartz tube</a:t>
            </a:r>
            <a:r>
              <a:rPr lang="ru-RU" sz="1800">
                <a:solidFill>
                  <a:srgbClr val="000066"/>
                </a:solidFill>
              </a:rPr>
              <a:t> (3)</a:t>
            </a:r>
            <a:endParaRPr lang="en-GB" sz="1600">
              <a:solidFill>
                <a:srgbClr val="000066"/>
              </a:solidFill>
            </a:endParaRPr>
          </a:p>
        </p:txBody>
      </p:sp>
      <p:pic>
        <p:nvPicPr>
          <p:cNvPr id="82432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638175"/>
            <a:ext cx="38481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A72D824A-ACF2-4120-A72C-6B8D2157F35F}" type="slidenum">
              <a:rPr lang="en-GB"/>
              <a:pPr/>
              <a:t>6</a:t>
            </a:fld>
            <a:endParaRPr lang="en-GB"/>
          </a:p>
        </p:txBody>
      </p:sp>
      <p:grpSp>
        <p:nvGrpSpPr>
          <p:cNvPr id="826370" name="Group 2"/>
          <p:cNvGrpSpPr>
            <a:grpSpLocks/>
          </p:cNvGrpSpPr>
          <p:nvPr/>
        </p:nvGrpSpPr>
        <p:grpSpPr bwMode="auto">
          <a:xfrm>
            <a:off x="152400" y="511175"/>
            <a:ext cx="8718550" cy="5718175"/>
            <a:chOff x="84" y="184"/>
            <a:chExt cx="5492" cy="3602"/>
          </a:xfrm>
        </p:grpSpPr>
        <p:grpSp>
          <p:nvGrpSpPr>
            <p:cNvPr id="826371" name="Group 3"/>
            <p:cNvGrpSpPr>
              <a:grpSpLocks/>
            </p:cNvGrpSpPr>
            <p:nvPr/>
          </p:nvGrpSpPr>
          <p:grpSpPr bwMode="auto">
            <a:xfrm>
              <a:off x="84" y="184"/>
              <a:ext cx="5492" cy="3584"/>
              <a:chOff x="84" y="184"/>
              <a:chExt cx="5492" cy="3584"/>
            </a:xfrm>
          </p:grpSpPr>
          <p:pic>
            <p:nvPicPr>
              <p:cNvPr id="826372" name="Picture 4" descr="DSCN35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 y="866"/>
                <a:ext cx="2844" cy="2133"/>
              </a:xfrm>
              <a:prstGeom prst="rect">
                <a:avLst/>
              </a:prstGeom>
              <a:noFill/>
              <a:extLst>
                <a:ext uri="{909E8E84-426E-40DD-AFC4-6F175D3DCCD1}">
                  <a14:hiddenFill xmlns:a14="http://schemas.microsoft.com/office/drawing/2010/main">
                    <a:solidFill>
                      <a:srgbClr val="FFFFFF"/>
                    </a:solidFill>
                  </a14:hiddenFill>
                </a:ext>
              </a:extLst>
            </p:spPr>
          </p:pic>
          <p:pic>
            <p:nvPicPr>
              <p:cNvPr id="826373" name="Picture 5" descr="DSCN3578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 y="713"/>
                <a:ext cx="2489" cy="2746"/>
              </a:xfrm>
              <a:prstGeom prst="rect">
                <a:avLst/>
              </a:prstGeom>
              <a:noFill/>
              <a:extLst>
                <a:ext uri="{909E8E84-426E-40DD-AFC4-6F175D3DCCD1}">
                  <a14:hiddenFill xmlns:a14="http://schemas.microsoft.com/office/drawing/2010/main">
                    <a:solidFill>
                      <a:srgbClr val="FFFFFF"/>
                    </a:solidFill>
                  </a14:hiddenFill>
                </a:ext>
              </a:extLst>
            </p:spPr>
          </p:pic>
          <p:grpSp>
            <p:nvGrpSpPr>
              <p:cNvPr id="826374" name="Group 6"/>
              <p:cNvGrpSpPr>
                <a:grpSpLocks/>
              </p:cNvGrpSpPr>
              <p:nvPr/>
            </p:nvGrpSpPr>
            <p:grpSpPr bwMode="auto">
              <a:xfrm>
                <a:off x="2214" y="299"/>
                <a:ext cx="738" cy="337"/>
                <a:chOff x="2214" y="299"/>
                <a:chExt cx="738" cy="337"/>
              </a:xfrm>
            </p:grpSpPr>
            <p:sp>
              <p:nvSpPr>
                <p:cNvPr id="826375" name="AutoShape 7"/>
                <p:cNvSpPr>
                  <a:spLocks noChangeArrowheads="1"/>
                </p:cNvSpPr>
                <p:nvPr/>
              </p:nvSpPr>
              <p:spPr bwMode="auto">
                <a:xfrm>
                  <a:off x="2214" y="299"/>
                  <a:ext cx="738" cy="336"/>
                </a:xfrm>
                <a:prstGeom prst="wedgeRectCallout">
                  <a:avLst>
                    <a:gd name="adj1" fmla="val 187398"/>
                    <a:gd name="adj2" fmla="val 290773"/>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Steam supply</a:t>
                  </a:r>
                  <a:endParaRPr lang="ru-RU" b="0">
                    <a:solidFill>
                      <a:srgbClr val="000066"/>
                    </a:solidFill>
                  </a:endParaRPr>
                </a:p>
              </p:txBody>
            </p:sp>
            <p:sp>
              <p:nvSpPr>
                <p:cNvPr id="826376" name="AutoShape 8"/>
                <p:cNvSpPr>
                  <a:spLocks noChangeArrowheads="1"/>
                </p:cNvSpPr>
                <p:nvPr/>
              </p:nvSpPr>
              <p:spPr bwMode="auto">
                <a:xfrm>
                  <a:off x="2214" y="300"/>
                  <a:ext cx="738" cy="336"/>
                </a:xfrm>
                <a:prstGeom prst="wedgeRectCallout">
                  <a:avLst>
                    <a:gd name="adj1" fmla="val -171949"/>
                    <a:gd name="adj2" fmla="val 322917"/>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Steam supply</a:t>
                  </a:r>
                  <a:endParaRPr lang="ru-RU" b="0">
                    <a:solidFill>
                      <a:srgbClr val="000066"/>
                    </a:solidFill>
                  </a:endParaRPr>
                </a:p>
              </p:txBody>
            </p:sp>
          </p:grpSp>
          <p:sp>
            <p:nvSpPr>
              <p:cNvPr id="826377" name="AutoShape 9"/>
              <p:cNvSpPr>
                <a:spLocks noChangeArrowheads="1"/>
              </p:cNvSpPr>
              <p:nvPr/>
            </p:nvSpPr>
            <p:spPr bwMode="auto">
              <a:xfrm>
                <a:off x="3966" y="342"/>
                <a:ext cx="1338" cy="330"/>
              </a:xfrm>
              <a:prstGeom prst="wedgeRectCallout">
                <a:avLst>
                  <a:gd name="adj1" fmla="val -26681"/>
                  <a:gd name="adj2" fmla="val 322426"/>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Pt/PtRh thermocouple in alumina sheath</a:t>
                </a:r>
                <a:endParaRPr lang="ru-RU" b="0">
                  <a:solidFill>
                    <a:srgbClr val="000066"/>
                  </a:solidFill>
                </a:endParaRPr>
              </a:p>
            </p:txBody>
          </p:sp>
          <p:sp>
            <p:nvSpPr>
              <p:cNvPr id="826378" name="AutoShape 10"/>
              <p:cNvSpPr>
                <a:spLocks noChangeArrowheads="1"/>
              </p:cNvSpPr>
              <p:nvPr/>
            </p:nvSpPr>
            <p:spPr bwMode="auto">
              <a:xfrm>
                <a:off x="96" y="184"/>
                <a:ext cx="1074" cy="504"/>
              </a:xfrm>
              <a:prstGeom prst="wedgeRectCallout">
                <a:avLst>
                  <a:gd name="adj1" fmla="val 70486"/>
                  <a:gd name="adj2" fmla="val 359324"/>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Pt/PtRh thermocouple in alumina sheath</a:t>
                </a:r>
                <a:endParaRPr lang="ru-RU" b="0">
                  <a:solidFill>
                    <a:srgbClr val="000066"/>
                  </a:solidFill>
                </a:endParaRPr>
              </a:p>
            </p:txBody>
          </p:sp>
          <p:grpSp>
            <p:nvGrpSpPr>
              <p:cNvPr id="826379" name="Group 11"/>
              <p:cNvGrpSpPr>
                <a:grpSpLocks/>
              </p:cNvGrpSpPr>
              <p:nvPr/>
            </p:nvGrpSpPr>
            <p:grpSpPr bwMode="auto">
              <a:xfrm>
                <a:off x="4254" y="3088"/>
                <a:ext cx="1206" cy="482"/>
                <a:chOff x="4254" y="3088"/>
                <a:chExt cx="1206" cy="482"/>
              </a:xfrm>
            </p:grpSpPr>
            <p:sp>
              <p:nvSpPr>
                <p:cNvPr id="826380" name="AutoShape 12"/>
                <p:cNvSpPr>
                  <a:spLocks noChangeArrowheads="1"/>
                </p:cNvSpPr>
                <p:nvPr/>
              </p:nvSpPr>
              <p:spPr bwMode="auto">
                <a:xfrm>
                  <a:off x="4254" y="3090"/>
                  <a:ext cx="1206" cy="480"/>
                </a:xfrm>
                <a:prstGeom prst="wedgeRectCallout">
                  <a:avLst>
                    <a:gd name="adj1" fmla="val -62440"/>
                    <a:gd name="adj2" fmla="val -240208"/>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2 W/Re thermocouples in the ZrO</a:t>
                  </a:r>
                  <a:r>
                    <a:rPr lang="en-US" b="0" baseline="-25000">
                      <a:solidFill>
                        <a:srgbClr val="000066"/>
                      </a:solidFill>
                    </a:rPr>
                    <a:t>2</a:t>
                  </a:r>
                  <a:r>
                    <a:rPr lang="en-US" b="0">
                      <a:solidFill>
                        <a:srgbClr val="000066"/>
                      </a:solidFill>
                    </a:rPr>
                    <a:t> sheath</a:t>
                  </a:r>
                  <a:endParaRPr lang="ru-RU" b="0">
                    <a:solidFill>
                      <a:srgbClr val="000066"/>
                    </a:solidFill>
                  </a:endParaRPr>
                </a:p>
              </p:txBody>
            </p:sp>
            <p:sp>
              <p:nvSpPr>
                <p:cNvPr id="826381" name="AutoShape 13"/>
                <p:cNvSpPr>
                  <a:spLocks noChangeArrowheads="1"/>
                </p:cNvSpPr>
                <p:nvPr/>
              </p:nvSpPr>
              <p:spPr bwMode="auto">
                <a:xfrm>
                  <a:off x="4254" y="3088"/>
                  <a:ext cx="1206" cy="480"/>
                </a:xfrm>
                <a:prstGeom prst="wedgeRectCallout">
                  <a:avLst>
                    <a:gd name="adj1" fmla="val -76532"/>
                    <a:gd name="adj2" fmla="val -235208"/>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2 W/Re thermocouples in the ZrO</a:t>
                  </a:r>
                  <a:r>
                    <a:rPr lang="en-US" b="0" baseline="-25000">
                      <a:solidFill>
                        <a:srgbClr val="000066"/>
                      </a:solidFill>
                    </a:rPr>
                    <a:t>2</a:t>
                  </a:r>
                  <a:r>
                    <a:rPr lang="en-US" b="0">
                      <a:solidFill>
                        <a:srgbClr val="000066"/>
                      </a:solidFill>
                    </a:rPr>
                    <a:t> sheath</a:t>
                  </a:r>
                  <a:endParaRPr lang="ru-RU" b="0">
                    <a:solidFill>
                      <a:srgbClr val="000066"/>
                    </a:solidFill>
                  </a:endParaRPr>
                </a:p>
              </p:txBody>
            </p:sp>
          </p:grpSp>
          <p:sp>
            <p:nvSpPr>
              <p:cNvPr id="826382" name="AutoShape 14"/>
              <p:cNvSpPr>
                <a:spLocks noChangeArrowheads="1"/>
              </p:cNvSpPr>
              <p:nvPr/>
            </p:nvSpPr>
            <p:spPr bwMode="auto">
              <a:xfrm>
                <a:off x="2730" y="3168"/>
                <a:ext cx="1344" cy="600"/>
              </a:xfrm>
              <a:prstGeom prst="wedgeRectCallout">
                <a:avLst>
                  <a:gd name="adj1" fmla="val 34819"/>
                  <a:gd name="adj2" fmla="val -140167"/>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0">
                  <a:solidFill>
                    <a:srgbClr val="000066"/>
                  </a:solidFill>
                </a:endParaRPr>
              </a:p>
              <a:p>
                <a:pPr algn="ctr"/>
                <a:r>
                  <a:rPr lang="en-US" b="0">
                    <a:solidFill>
                      <a:srgbClr val="000066"/>
                    </a:solidFill>
                  </a:rPr>
                  <a:t>Alumosilicate coating with ZrO</a:t>
                </a:r>
                <a:r>
                  <a:rPr lang="en-US" b="0" baseline="-25000">
                    <a:solidFill>
                      <a:srgbClr val="000066"/>
                    </a:solidFill>
                  </a:rPr>
                  <a:t>2</a:t>
                </a:r>
                <a:r>
                  <a:rPr lang="en-US" b="0">
                    <a:solidFill>
                      <a:srgbClr val="000066"/>
                    </a:solidFill>
                  </a:rPr>
                  <a:t> filling</a:t>
                </a:r>
                <a:endParaRPr lang="ru-RU" b="0">
                  <a:solidFill>
                    <a:srgbClr val="000066"/>
                  </a:solidFill>
                </a:endParaRPr>
              </a:p>
            </p:txBody>
          </p:sp>
        </p:grpSp>
        <p:sp>
          <p:nvSpPr>
            <p:cNvPr id="826383" name="AutoShape 15"/>
            <p:cNvSpPr>
              <a:spLocks noChangeArrowheads="1"/>
            </p:cNvSpPr>
            <p:nvPr/>
          </p:nvSpPr>
          <p:spPr bwMode="auto">
            <a:xfrm>
              <a:off x="414" y="3588"/>
              <a:ext cx="1056" cy="198"/>
            </a:xfrm>
            <a:prstGeom prst="wedgeRectCallout">
              <a:avLst>
                <a:gd name="adj1" fmla="val 6819"/>
                <a:gd name="adj2" fmla="val -1089898"/>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0">
                  <a:solidFill>
                    <a:srgbClr val="000066"/>
                  </a:solidFill>
                </a:rPr>
                <a:t>Ar supply line</a:t>
              </a:r>
              <a:endParaRPr lang="ru-RU" b="0">
                <a:solidFill>
                  <a:srgbClr val="000066"/>
                </a:solidFill>
              </a:endParaRPr>
            </a:p>
          </p:txBody>
        </p:sp>
      </p:grpSp>
      <p:sp>
        <p:nvSpPr>
          <p:cNvPr id="826384" name="Rectangle 16"/>
          <p:cNvSpPr>
            <a:spLocks noChangeArrowheads="1"/>
          </p:cNvSpPr>
          <p:nvPr/>
        </p:nvSpPr>
        <p:spPr bwMode="auto">
          <a:xfrm>
            <a:off x="0" y="0"/>
            <a:ext cx="91440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marL="342900" indent="-342900" algn="ctr" eaLnBrk="1" hangingPunct="1">
              <a:spcBef>
                <a:spcPct val="20000"/>
              </a:spcBef>
              <a:buSzPct val="85000"/>
              <a:buFont typeface="Wingdings" pitchFamily="2" charset="2"/>
              <a:buNone/>
            </a:pPr>
            <a:r>
              <a:rPr lang="en-US" sz="2800">
                <a:solidFill>
                  <a:srgbClr val="A50021"/>
                </a:solidFill>
              </a:rPr>
              <a:t>Furnace</a:t>
            </a:r>
            <a:r>
              <a:rPr lang="ru-RU" sz="2800">
                <a:solidFill>
                  <a:srgbClr val="A50021"/>
                </a:solidFill>
              </a:rPr>
              <a:t> </a:t>
            </a:r>
            <a:r>
              <a:rPr lang="en-US" sz="2800">
                <a:solidFill>
                  <a:srgbClr val="A50021"/>
                </a:solidFill>
              </a:rPr>
              <a:t>schematics (2)</a:t>
            </a:r>
            <a:endParaRPr lang="en-GB" sz="2800">
              <a:solidFill>
                <a:srgbClr val="A50021"/>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546F0212-502F-4C01-8E4A-89565AFAF9D7}" type="slidenum">
              <a:rPr lang="en-GB"/>
              <a:pPr/>
              <a:t>7</a:t>
            </a:fld>
            <a:endParaRPr lang="en-GB"/>
          </a:p>
        </p:txBody>
      </p:sp>
      <p:sp>
        <p:nvSpPr>
          <p:cNvPr id="828418" name="Rectangle 5"/>
          <p:cNvSpPr>
            <a:spLocks noChangeArrowheads="1"/>
          </p:cNvSpPr>
          <p:nvPr/>
        </p:nvSpPr>
        <p:spPr bwMode="auto">
          <a:xfrm>
            <a:off x="0" y="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algn="ctr" eaLnBrk="1" hangingPunct="1">
              <a:spcBef>
                <a:spcPct val="20000"/>
              </a:spcBef>
              <a:buSzPct val="85000"/>
              <a:buFont typeface="Wingdings" pitchFamily="2" charset="2"/>
              <a:buNone/>
            </a:pPr>
            <a:r>
              <a:rPr lang="en-US" sz="2800">
                <a:solidFill>
                  <a:srgbClr val="A50021"/>
                </a:solidFill>
              </a:rPr>
              <a:t>Gas-aerosol sampling system</a:t>
            </a:r>
            <a:endParaRPr lang="en-GB" sz="2800">
              <a:solidFill>
                <a:srgbClr val="A50021"/>
              </a:solidFill>
            </a:endParaRPr>
          </a:p>
        </p:txBody>
      </p:sp>
      <p:sp>
        <p:nvSpPr>
          <p:cNvPr id="828419" name="Rectangle 13"/>
          <p:cNvSpPr>
            <a:spLocks noChangeArrowheads="1"/>
          </p:cNvSpPr>
          <p:nvPr/>
        </p:nvSpPr>
        <p:spPr bwMode="auto">
          <a:xfrm>
            <a:off x="601663" y="4997450"/>
            <a:ext cx="80851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defTabSz="762000"/>
            <a:r>
              <a:rPr lang="ru-RU" b="0"/>
              <a:t>1 – Ar, </a:t>
            </a:r>
            <a:r>
              <a:rPr lang="en-US" b="0"/>
              <a:t>N</a:t>
            </a:r>
            <a:r>
              <a:rPr lang="ru-RU" b="0" baseline="-25000"/>
              <a:t>2</a:t>
            </a:r>
            <a:r>
              <a:rPr lang="ru-RU" b="0"/>
              <a:t> </a:t>
            </a:r>
            <a:r>
              <a:rPr lang="en-US" b="0"/>
              <a:t>tanks;  2 – water regulator – flow rate meter to the direct-flow steam generator;  3 – direct-flow</a:t>
            </a:r>
            <a:r>
              <a:rPr lang="en-US"/>
              <a:t> </a:t>
            </a:r>
            <a:r>
              <a:rPr lang="en-US" b="0"/>
              <a:t>once-through steam generator;  4 – heated steam supply line; 5 – corrosion-resistant tube of steam supply into the furnace; 6 – steam condenser; 7 – condensate collector; 8 – ejector; 9 – large-area filter (LAF); 10 – silica gel dehumidifier; 11 – Petrianov filter (AFA); 12 – electrochemical sensors of O</a:t>
            </a:r>
            <a:r>
              <a:rPr lang="en-US" b="0" baseline="-25000"/>
              <a:t>2</a:t>
            </a:r>
            <a:r>
              <a:rPr lang="en-US" b="0"/>
              <a:t> and H</a:t>
            </a:r>
            <a:r>
              <a:rPr lang="en-US" b="0" baseline="-25000"/>
              <a:t>2</a:t>
            </a:r>
            <a:r>
              <a:rPr lang="en-US" b="0"/>
              <a:t>; 13 – vacuum receiver; 14 – tensiometric weight sensor; 15 – medium-area filter (MAF); 16 – hydrolock</a:t>
            </a:r>
            <a:endParaRPr lang="ru-RU" b="0"/>
          </a:p>
        </p:txBody>
      </p:sp>
      <p:pic>
        <p:nvPicPr>
          <p:cNvPr id="828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565150"/>
            <a:ext cx="8161337" cy="441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304FDFBF-7D6F-4715-ABBF-7B8891FD06F6}" type="slidenum">
              <a:rPr lang="en-GB"/>
              <a:pPr/>
              <a:t>8</a:t>
            </a:fld>
            <a:endParaRPr lang="en-GB"/>
          </a:p>
        </p:txBody>
      </p:sp>
      <p:sp>
        <p:nvSpPr>
          <p:cNvPr id="918530" name="Rectangle 2"/>
          <p:cNvSpPr>
            <a:spLocks noChangeArrowheads="1"/>
          </p:cNvSpPr>
          <p:nvPr/>
        </p:nvSpPr>
        <p:spPr bwMode="auto">
          <a:xfrm>
            <a:off x="1492250" y="685800"/>
            <a:ext cx="5295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defTabSz="762000">
              <a:spcBef>
                <a:spcPct val="20000"/>
              </a:spcBef>
            </a:pPr>
            <a:endParaRPr lang="en-US" sz="1800">
              <a:solidFill>
                <a:srgbClr val="000066"/>
              </a:solidFill>
            </a:endParaRPr>
          </a:p>
        </p:txBody>
      </p:sp>
      <p:sp>
        <p:nvSpPr>
          <p:cNvPr id="918531" name="Rectangle 3"/>
          <p:cNvSpPr>
            <a:spLocks noChangeArrowheads="1"/>
          </p:cNvSpPr>
          <p:nvPr/>
        </p:nvSpPr>
        <p:spPr bwMode="auto">
          <a:xfrm>
            <a:off x="0" y="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marL="342900" indent="-342900" algn="ctr" eaLnBrk="1" hangingPunct="1">
              <a:spcBef>
                <a:spcPct val="20000"/>
              </a:spcBef>
              <a:buSzPct val="85000"/>
              <a:buFont typeface="Wingdings" pitchFamily="2" charset="2"/>
              <a:buNone/>
            </a:pPr>
            <a:r>
              <a:rPr lang="en-US" sz="2800">
                <a:solidFill>
                  <a:srgbClr val="A50021"/>
                </a:solidFill>
              </a:rPr>
              <a:t>Crucible</a:t>
            </a:r>
            <a:r>
              <a:rPr lang="ru-RU" sz="2800">
                <a:solidFill>
                  <a:srgbClr val="A50021"/>
                </a:solidFill>
              </a:rPr>
              <a:t> </a:t>
            </a:r>
            <a:r>
              <a:rPr lang="en-US" sz="2800">
                <a:solidFill>
                  <a:srgbClr val="A50021"/>
                </a:solidFill>
              </a:rPr>
              <a:t>charge</a:t>
            </a:r>
            <a:endParaRPr lang="en-GB" sz="2800">
              <a:solidFill>
                <a:srgbClr val="A50021"/>
              </a:solidFill>
            </a:endParaRPr>
          </a:p>
        </p:txBody>
      </p:sp>
      <p:graphicFrame>
        <p:nvGraphicFramePr>
          <p:cNvPr id="540704" name="Group 32"/>
          <p:cNvGraphicFramePr>
            <a:graphicFrameLocks noGrp="1"/>
          </p:cNvGraphicFramePr>
          <p:nvPr/>
        </p:nvGraphicFramePr>
        <p:xfrm>
          <a:off x="992188" y="1839913"/>
          <a:ext cx="7064375" cy="2544762"/>
        </p:xfrm>
        <a:graphic>
          <a:graphicData uri="http://schemas.openxmlformats.org/drawingml/2006/table">
            <a:tbl>
              <a:tblPr/>
              <a:tblGrid>
                <a:gridCol w="3473450"/>
                <a:gridCol w="3590925"/>
              </a:tblGrid>
              <a:tr h="50958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Component</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tab pos="449263" algn="r"/>
                        </a:tabLst>
                      </a:pPr>
                      <a:r>
                        <a:rPr kumimoji="0" lang="en-GB" sz="2400" b="1"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rPr>
                        <a:t>Mass, g</a:t>
                      </a:r>
                      <a:endPar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08000">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SS: 08Kh18N10T</a:t>
                      </a:r>
                      <a:endParaRPr kumimoji="0" lang="en-US"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1475</a:t>
                      </a:r>
                      <a:endPar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endParaRPr>
                    </a:p>
                  </a:txBody>
                  <a:tcPr anchor="b"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0958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rPr>
                        <a:t>U</a:t>
                      </a:r>
                      <a:endParaRPr kumimoji="0" lang="en-US"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487</a:t>
                      </a:r>
                      <a:endPar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endParaRPr>
                    </a:p>
                  </a:txBody>
                  <a:tcPr anchor="b"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08000">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Zr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tab pos="449263" algn="r"/>
                        </a:tabLst>
                      </a:pPr>
                      <a:r>
                        <a:rPr kumimoji="0" lang="en-GB" sz="2400" b="0" i="0" u="none" strike="noStrike" cap="none" normalizeH="0" baseline="0" smtClean="0">
                          <a:ln>
                            <a:noFill/>
                          </a:ln>
                          <a:solidFill>
                            <a:srgbClr val="000066"/>
                          </a:solidFill>
                          <a:effectLst>
                            <a:outerShdw blurRad="38100" dist="38100" dir="2700000" algn="tl">
                              <a:srgbClr val="C0C0C0"/>
                            </a:outerShdw>
                          </a:effectLst>
                          <a:latin typeface="Arial" pitchFamily="34" charset="0"/>
                        </a:rPr>
                        <a:t>324</a:t>
                      </a:r>
                    </a:p>
                  </a:txBody>
                  <a:tcP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triangle" w="sm" len="sm"/>
                    </a:lnB>
                    <a:lnTlToBr>
                      <a:noFill/>
                    </a:lnTlToBr>
                    <a:lnBlToTr>
                      <a:noFill/>
                    </a:lnBlToTr>
                    <a:solidFill>
                      <a:schemeClr val="bg1"/>
                    </a:solidFill>
                  </a:tcPr>
                </a:tc>
              </a:tr>
              <a:tr h="509588">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1"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rPr>
                        <a:t>Total mass</a:t>
                      </a:r>
                      <a:endParaRPr kumimoji="0" lang="en-GB" sz="2400" b="1" i="0" u="none" strike="noStrike" cap="none" normalizeH="0" baseline="0" smtClean="0">
                        <a:ln>
                          <a:noFill/>
                        </a:ln>
                        <a:solidFill>
                          <a:srgbClr val="000066"/>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triangl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GB" sz="2400" b="1" i="0" u="none" strike="noStrike" cap="none" normalizeH="0" baseline="0" smtClean="0">
                          <a:ln>
                            <a:noFill/>
                          </a:ln>
                          <a:solidFill>
                            <a:srgbClr val="000066"/>
                          </a:solidFill>
                          <a:effectLst>
                            <a:outerShdw blurRad="38100" dist="38100" dir="2700000" algn="tl">
                              <a:srgbClr val="C0C0C0"/>
                            </a:outerShdw>
                          </a:effectLst>
                          <a:latin typeface="Arial" pitchFamily="34" charset="0"/>
                          <a:cs typeface="Times New Roman" pitchFamily="18" charset="0"/>
                        </a:rPr>
                        <a:t>2286</a:t>
                      </a:r>
                      <a:endParaRPr kumimoji="0" lang="en-GB" sz="2400" b="1" i="0" u="none" strike="noStrike" cap="none" normalizeH="0" baseline="0" smtClean="0">
                        <a:ln>
                          <a:noFill/>
                        </a:ln>
                        <a:solidFill>
                          <a:srgbClr val="000066"/>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sm" len="sm"/>
                      <a:tailEnd type="triangl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triangl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p:cNvSpPr>
            <a:spLocks noGrp="1"/>
          </p:cNvSpPr>
          <p:nvPr>
            <p:ph type="sldNum" sz="quarter" idx="10"/>
          </p:nvPr>
        </p:nvSpPr>
        <p:spPr/>
        <p:txBody>
          <a:bodyPr/>
          <a:lstStyle/>
          <a:p>
            <a:r>
              <a:rPr lang="en-US"/>
              <a:t> 5</a:t>
            </a:r>
            <a:r>
              <a:rPr lang="en-US" baseline="30000"/>
              <a:t>th</a:t>
            </a:r>
            <a:r>
              <a:rPr lang="en-US"/>
              <a:t> METCOR-P meeting, St. Petersburg, Russia, June 7, 2011                                     </a:t>
            </a:r>
            <a:r>
              <a:rPr lang="en-GB"/>
              <a:t> </a:t>
            </a:r>
            <a:fld id="{0E99ED60-C8A8-47BB-BA57-FA76143A2E23}" type="slidenum">
              <a:rPr lang="en-GB"/>
              <a:pPr/>
              <a:t>9</a:t>
            </a:fld>
            <a:endParaRPr lang="en-GB"/>
          </a:p>
        </p:txBody>
      </p:sp>
      <p:sp>
        <p:nvSpPr>
          <p:cNvPr id="830466" name="Rectangle 2"/>
          <p:cNvSpPr>
            <a:spLocks noGrp="1" noChangeArrowheads="1"/>
          </p:cNvSpPr>
          <p:nvPr>
            <p:ph type="title" idx="4294967295"/>
          </p:nvPr>
        </p:nvSpPr>
        <p:spPr>
          <a:xfrm>
            <a:off x="0" y="0"/>
            <a:ext cx="9144000" cy="593725"/>
          </a:xfrm>
        </p:spPr>
        <p:txBody>
          <a:bodyPr/>
          <a:lstStyle/>
          <a:p>
            <a:pPr defTabSz="835025"/>
            <a:r>
              <a:rPr lang="en-US"/>
              <a:t>Experimental procedure</a:t>
            </a:r>
            <a:endParaRPr lang="en-GB"/>
          </a:p>
        </p:txBody>
      </p:sp>
      <p:sp>
        <p:nvSpPr>
          <p:cNvPr id="830467" name="Text Box 12"/>
          <p:cNvSpPr txBox="1">
            <a:spLocks noChangeArrowheads="1"/>
          </p:cNvSpPr>
          <p:nvPr/>
        </p:nvSpPr>
        <p:spPr bwMode="auto">
          <a:xfrm>
            <a:off x="0" y="582613"/>
            <a:ext cx="91440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100" b="0">
                <a:solidFill>
                  <a:srgbClr val="000066"/>
                </a:solidFill>
                <a:latin typeface="Arial" pitchFamily="34" charset="0"/>
              </a:rPr>
              <a:t>1. </a:t>
            </a:r>
            <a:r>
              <a:rPr lang="ru-RU" sz="2100" b="0">
                <a:solidFill>
                  <a:srgbClr val="000066"/>
                </a:solidFill>
                <a:latin typeface="Arial" pitchFamily="34" charset="0"/>
              </a:rPr>
              <a:t>0…560 </a:t>
            </a:r>
            <a:r>
              <a:rPr lang="en-US" sz="2100" b="0">
                <a:solidFill>
                  <a:srgbClr val="000066"/>
                </a:solidFill>
                <a:latin typeface="Arial" pitchFamily="34" charset="0"/>
              </a:rPr>
              <a:t>s </a:t>
            </a:r>
            <a:r>
              <a:rPr lang="en-US" sz="1800" b="0">
                <a:solidFill>
                  <a:srgbClr val="000066"/>
                </a:solidFill>
                <a:latin typeface="Arial" pitchFamily="34" charset="0"/>
              </a:rPr>
              <a:t>– </a:t>
            </a:r>
            <a:r>
              <a:rPr lang="en-US" sz="2100" b="0">
                <a:solidFill>
                  <a:srgbClr val="000066"/>
                </a:solidFill>
                <a:latin typeface="Arial" pitchFamily="34" charset="0"/>
              </a:rPr>
              <a:t>furnace deoxygenation by argon</a:t>
            </a:r>
          </a:p>
          <a:p>
            <a:r>
              <a:rPr lang="en-US" sz="2100" b="0">
                <a:solidFill>
                  <a:srgbClr val="000066"/>
                </a:solidFill>
                <a:latin typeface="Arial" pitchFamily="34" charset="0"/>
              </a:rPr>
              <a:t>2. </a:t>
            </a:r>
            <a:r>
              <a:rPr lang="ru-RU" sz="2100" b="0">
                <a:solidFill>
                  <a:srgbClr val="000066"/>
                </a:solidFill>
                <a:latin typeface="Arial" pitchFamily="34" charset="0"/>
              </a:rPr>
              <a:t>560…</a:t>
            </a:r>
            <a:r>
              <a:rPr lang="en-US" sz="2100" b="0">
                <a:solidFill>
                  <a:srgbClr val="000066"/>
                </a:solidFill>
                <a:latin typeface="Arial" pitchFamily="34" charset="0"/>
              </a:rPr>
              <a:t>6550 s</a:t>
            </a:r>
            <a:r>
              <a:rPr lang="en-US" sz="1800">
                <a:latin typeface="Arial" pitchFamily="34" charset="0"/>
              </a:rPr>
              <a:t> </a:t>
            </a:r>
            <a:r>
              <a:rPr lang="en-US" sz="1800" b="0">
                <a:solidFill>
                  <a:srgbClr val="000066"/>
                </a:solidFill>
                <a:latin typeface="Arial" pitchFamily="34" charset="0"/>
              </a:rPr>
              <a:t>–</a:t>
            </a:r>
            <a:r>
              <a:rPr lang="en-US" sz="1800">
                <a:latin typeface="Arial" pitchFamily="34" charset="0"/>
              </a:rPr>
              <a:t> </a:t>
            </a:r>
            <a:r>
              <a:rPr lang="en-US" sz="2100" b="0">
                <a:solidFill>
                  <a:srgbClr val="000066"/>
                </a:solidFill>
                <a:latin typeface="Arial" pitchFamily="34" charset="0"/>
              </a:rPr>
              <a:t>smooth heating up, charge melting, melt heating up to </a:t>
            </a:r>
            <a:r>
              <a:rPr lang="ru-RU" sz="2100" b="0">
                <a:solidFill>
                  <a:srgbClr val="000066"/>
                </a:solidFill>
                <a:latin typeface="Arial" pitchFamily="34" charset="0"/>
                <a:cs typeface="Arial" pitchFamily="34" charset="0"/>
              </a:rPr>
              <a:t>≈1500</a:t>
            </a:r>
            <a:r>
              <a:rPr lang="en-US" sz="2100" b="0">
                <a:solidFill>
                  <a:srgbClr val="000066"/>
                </a:solidFill>
                <a:latin typeface="Arial" pitchFamily="34" charset="0"/>
                <a:cs typeface="Arial" pitchFamily="34" charset="0"/>
              </a:rPr>
              <a:t>°C</a:t>
            </a:r>
            <a:endParaRPr lang="en-US" sz="2100" b="0">
              <a:solidFill>
                <a:srgbClr val="000066"/>
              </a:solidFill>
              <a:latin typeface="Arial" pitchFamily="34" charset="0"/>
            </a:endParaRPr>
          </a:p>
          <a:p>
            <a:r>
              <a:rPr lang="en-US" sz="2100" b="0">
                <a:solidFill>
                  <a:srgbClr val="000066"/>
                </a:solidFill>
                <a:latin typeface="Arial" pitchFamily="34" charset="0"/>
              </a:rPr>
              <a:t>3. 6550…6800 s </a:t>
            </a:r>
            <a:r>
              <a:rPr lang="en-US" sz="1800" b="0">
                <a:solidFill>
                  <a:srgbClr val="000066"/>
                </a:solidFill>
                <a:latin typeface="Arial" pitchFamily="34" charset="0"/>
              </a:rPr>
              <a:t>–</a:t>
            </a:r>
            <a:r>
              <a:rPr lang="en-US" sz="1800">
                <a:latin typeface="Arial" pitchFamily="34" charset="0"/>
              </a:rPr>
              <a:t> </a:t>
            </a:r>
            <a:r>
              <a:rPr lang="en-US" sz="2100" b="0">
                <a:solidFill>
                  <a:srgbClr val="000066"/>
                </a:solidFill>
                <a:latin typeface="Arial" pitchFamily="34" charset="0"/>
              </a:rPr>
              <a:t>addition of metallic zirconium into the melt followed by the melt exposure, monitoring of the melt temperature condition</a:t>
            </a:r>
          </a:p>
          <a:p>
            <a:r>
              <a:rPr lang="en-US" sz="2100" b="0">
                <a:solidFill>
                  <a:srgbClr val="000066"/>
                </a:solidFill>
                <a:latin typeface="Arial" pitchFamily="34" charset="0"/>
              </a:rPr>
              <a:t>4. 6800…9700 s </a:t>
            </a:r>
            <a:r>
              <a:rPr lang="en-US" sz="1800" b="0">
                <a:solidFill>
                  <a:srgbClr val="000066"/>
                </a:solidFill>
                <a:latin typeface="Arial" pitchFamily="34" charset="0"/>
              </a:rPr>
              <a:t>– </a:t>
            </a:r>
            <a:r>
              <a:rPr lang="en-US" sz="2100" b="0">
                <a:solidFill>
                  <a:srgbClr val="000066"/>
                </a:solidFill>
                <a:latin typeface="Arial" pitchFamily="34" charset="0"/>
              </a:rPr>
              <a:t>cleaning of the melt surface from crust </a:t>
            </a:r>
          </a:p>
          <a:p>
            <a:r>
              <a:rPr lang="en-US" sz="2100" b="0">
                <a:solidFill>
                  <a:srgbClr val="000066"/>
                </a:solidFill>
                <a:latin typeface="Arial" pitchFamily="34" charset="0"/>
              </a:rPr>
              <a:t>5. </a:t>
            </a:r>
            <a:r>
              <a:rPr lang="ru-RU" sz="2100" b="0">
                <a:solidFill>
                  <a:srgbClr val="000066"/>
                </a:solidFill>
                <a:latin typeface="Arial" pitchFamily="34" charset="0"/>
              </a:rPr>
              <a:t>9700 </a:t>
            </a:r>
            <a:r>
              <a:rPr lang="en-US" sz="2100" b="0">
                <a:solidFill>
                  <a:srgbClr val="000066"/>
                </a:solidFill>
                <a:latin typeface="Arial" pitchFamily="34" charset="0"/>
              </a:rPr>
              <a:t>s – steam supply into the furnace at</a:t>
            </a:r>
            <a:r>
              <a:rPr lang="ru-RU" sz="2100" b="0">
                <a:solidFill>
                  <a:srgbClr val="000066"/>
                </a:solidFill>
                <a:latin typeface="Arial" pitchFamily="34" charset="0"/>
              </a:rPr>
              <a:t> 103</a:t>
            </a:r>
            <a:r>
              <a:rPr lang="en-US" sz="2100" b="0">
                <a:solidFill>
                  <a:srgbClr val="000066"/>
                </a:solidFill>
                <a:latin typeface="Arial" pitchFamily="34" charset="0"/>
              </a:rPr>
              <a:t> g H</a:t>
            </a:r>
            <a:r>
              <a:rPr lang="en-US" sz="2100" b="0" baseline="-25000">
                <a:solidFill>
                  <a:srgbClr val="000066"/>
                </a:solidFill>
                <a:latin typeface="Arial" pitchFamily="34" charset="0"/>
              </a:rPr>
              <a:t>2</a:t>
            </a:r>
            <a:r>
              <a:rPr lang="en-US" sz="2100" b="0">
                <a:solidFill>
                  <a:srgbClr val="000066"/>
                </a:solidFill>
                <a:latin typeface="Arial" pitchFamily="34" charset="0"/>
              </a:rPr>
              <a:t>O/hr,  start of melt </a:t>
            </a:r>
          </a:p>
          <a:p>
            <a:r>
              <a:rPr lang="en-US" sz="2100" b="0">
                <a:solidFill>
                  <a:srgbClr val="000066"/>
                </a:solidFill>
                <a:latin typeface="Arial" pitchFamily="34" charset="0"/>
              </a:rPr>
              <a:t>    oxidation</a:t>
            </a:r>
            <a:r>
              <a:rPr lang="ru-RU" sz="2100" b="0">
                <a:solidFill>
                  <a:srgbClr val="000066"/>
                </a:solidFill>
                <a:latin typeface="Arial" pitchFamily="34" charset="0"/>
              </a:rPr>
              <a:t> (</a:t>
            </a:r>
            <a:r>
              <a:rPr lang="en-US" sz="2100" b="0">
                <a:solidFill>
                  <a:srgbClr val="000066"/>
                </a:solidFill>
                <a:latin typeface="Arial" pitchFamily="34" charset="0"/>
              </a:rPr>
              <a:t>melt temperature within</a:t>
            </a:r>
            <a:r>
              <a:rPr lang="ru-RU" sz="2100" b="0">
                <a:solidFill>
                  <a:srgbClr val="000066"/>
                </a:solidFill>
                <a:latin typeface="Arial" pitchFamily="34" charset="0"/>
              </a:rPr>
              <a:t> 1380 </a:t>
            </a:r>
            <a:r>
              <a:rPr lang="en-US" sz="2100" b="0">
                <a:solidFill>
                  <a:srgbClr val="000066"/>
                </a:solidFill>
                <a:latin typeface="Arial" pitchFamily="34" charset="0"/>
              </a:rPr>
              <a:t>– </a:t>
            </a:r>
            <a:r>
              <a:rPr lang="ru-RU" sz="2100" b="0">
                <a:solidFill>
                  <a:srgbClr val="000066"/>
                </a:solidFill>
                <a:latin typeface="Arial" pitchFamily="34" charset="0"/>
              </a:rPr>
              <a:t>1580</a:t>
            </a:r>
            <a:r>
              <a:rPr lang="en-US" sz="2100" b="0">
                <a:solidFill>
                  <a:srgbClr val="000066"/>
                </a:solidFill>
                <a:latin typeface="Arial" pitchFamily="34" charset="0"/>
                <a:cs typeface="Arial" pitchFamily="34" charset="0"/>
              </a:rPr>
              <a:t>°</a:t>
            </a:r>
            <a:r>
              <a:rPr lang="en-US" sz="2100" b="0">
                <a:solidFill>
                  <a:srgbClr val="000066"/>
                </a:solidFill>
                <a:latin typeface="Arial" pitchFamily="34" charset="0"/>
              </a:rPr>
              <a:t>C</a:t>
            </a:r>
            <a:r>
              <a:rPr lang="ru-RU" sz="2100" b="0">
                <a:solidFill>
                  <a:srgbClr val="000066"/>
                </a:solidFill>
                <a:latin typeface="Arial" pitchFamily="34" charset="0"/>
              </a:rPr>
              <a:t>)</a:t>
            </a:r>
            <a:r>
              <a:rPr lang="en-US" sz="2100" b="0">
                <a:solidFill>
                  <a:srgbClr val="000066"/>
                </a:solidFill>
                <a:latin typeface="Arial" pitchFamily="34" charset="0"/>
              </a:rPr>
              <a:t>,</a:t>
            </a:r>
            <a:r>
              <a:rPr lang="ru-RU" sz="2100" b="0">
                <a:solidFill>
                  <a:srgbClr val="000066"/>
                </a:solidFill>
                <a:latin typeface="Arial" pitchFamily="34" charset="0"/>
              </a:rPr>
              <a:t> </a:t>
            </a:r>
            <a:r>
              <a:rPr lang="en-US" sz="2100" b="0">
                <a:solidFill>
                  <a:srgbClr val="000066"/>
                </a:solidFill>
                <a:latin typeface="Arial" pitchFamily="34" charset="0"/>
              </a:rPr>
              <a:t>steam-gas mixture sampling into vacuum burettes</a:t>
            </a:r>
          </a:p>
          <a:p>
            <a:r>
              <a:rPr lang="en-US" sz="2100" b="0">
                <a:solidFill>
                  <a:srgbClr val="000066"/>
                </a:solidFill>
                <a:latin typeface="Arial" pitchFamily="34" charset="0"/>
              </a:rPr>
              <a:t>6. </a:t>
            </a:r>
            <a:r>
              <a:rPr lang="ru-RU" sz="2100" b="0">
                <a:solidFill>
                  <a:srgbClr val="000066"/>
                </a:solidFill>
                <a:latin typeface="Arial" pitchFamily="34" charset="0"/>
              </a:rPr>
              <a:t>9900 </a:t>
            </a:r>
            <a:r>
              <a:rPr lang="en-US" sz="2100" b="0">
                <a:solidFill>
                  <a:srgbClr val="000066"/>
                </a:solidFill>
                <a:latin typeface="Arial" pitchFamily="34" charset="0"/>
              </a:rPr>
              <a:t>s – crust surface temperature measurement by the Pt</a:t>
            </a:r>
            <a:r>
              <a:rPr lang="ru-RU" sz="2100" b="0">
                <a:solidFill>
                  <a:srgbClr val="000066"/>
                </a:solidFill>
                <a:latin typeface="Arial" pitchFamily="34" charset="0"/>
              </a:rPr>
              <a:t>/</a:t>
            </a:r>
            <a:r>
              <a:rPr lang="en-US" sz="2100" b="0">
                <a:solidFill>
                  <a:srgbClr val="000066"/>
                </a:solidFill>
                <a:latin typeface="Arial" pitchFamily="34" charset="0"/>
              </a:rPr>
              <a:t>PtRh thermocouple</a:t>
            </a:r>
          </a:p>
          <a:p>
            <a:r>
              <a:rPr lang="en-US" sz="2100" b="0">
                <a:solidFill>
                  <a:srgbClr val="000066"/>
                </a:solidFill>
                <a:latin typeface="Arial" pitchFamily="34" charset="0"/>
              </a:rPr>
              <a:t>7. </a:t>
            </a:r>
            <a:r>
              <a:rPr lang="ru-RU" sz="2100" b="0">
                <a:solidFill>
                  <a:srgbClr val="000066"/>
                </a:solidFill>
                <a:latin typeface="Arial" pitchFamily="34" charset="0"/>
              </a:rPr>
              <a:t>10696 </a:t>
            </a:r>
            <a:r>
              <a:rPr lang="en-US" sz="2100" b="0">
                <a:solidFill>
                  <a:srgbClr val="000066"/>
                </a:solidFill>
                <a:latin typeface="Arial" pitchFamily="34" charset="0"/>
              </a:rPr>
              <a:t>s – registration of the beginning of condensate accumulation in the collector </a:t>
            </a:r>
          </a:p>
          <a:p>
            <a:r>
              <a:rPr lang="en-US" sz="2100" b="0">
                <a:solidFill>
                  <a:srgbClr val="000066"/>
                </a:solidFill>
                <a:latin typeface="Arial" pitchFamily="34" charset="0"/>
              </a:rPr>
              <a:t>8. </a:t>
            </a:r>
            <a:r>
              <a:rPr lang="ru-RU" sz="2100" b="0">
                <a:solidFill>
                  <a:srgbClr val="000066"/>
                </a:solidFill>
                <a:latin typeface="Arial" pitchFamily="34" charset="0"/>
              </a:rPr>
              <a:t>16200 </a:t>
            </a:r>
            <a:r>
              <a:rPr lang="en-US" sz="2100" b="0">
                <a:solidFill>
                  <a:srgbClr val="000066"/>
                </a:solidFill>
                <a:latin typeface="Arial" pitchFamily="34" charset="0"/>
              </a:rPr>
              <a:t>s – an increase in steam flow rate up to</a:t>
            </a:r>
            <a:r>
              <a:rPr lang="ru-RU" sz="2100" b="0">
                <a:solidFill>
                  <a:srgbClr val="000066"/>
                </a:solidFill>
                <a:latin typeface="Arial" pitchFamily="34" charset="0"/>
              </a:rPr>
              <a:t> 197 </a:t>
            </a:r>
            <a:r>
              <a:rPr lang="en-US" sz="2100" b="0">
                <a:solidFill>
                  <a:srgbClr val="000066"/>
                </a:solidFill>
                <a:latin typeface="Arial" pitchFamily="34" charset="0"/>
              </a:rPr>
              <a:t>g H</a:t>
            </a:r>
            <a:r>
              <a:rPr lang="en-US" sz="2100" b="0" baseline="-25000">
                <a:solidFill>
                  <a:srgbClr val="000066"/>
                </a:solidFill>
                <a:latin typeface="Arial" pitchFamily="34" charset="0"/>
              </a:rPr>
              <a:t>2</a:t>
            </a:r>
            <a:r>
              <a:rPr lang="en-US" sz="2100" b="0">
                <a:solidFill>
                  <a:srgbClr val="000066"/>
                </a:solidFill>
                <a:latin typeface="Arial" pitchFamily="34" charset="0"/>
              </a:rPr>
              <a:t>O/hr</a:t>
            </a:r>
          </a:p>
          <a:p>
            <a:r>
              <a:rPr lang="en-US" sz="2100" b="0">
                <a:solidFill>
                  <a:srgbClr val="000066"/>
                </a:solidFill>
                <a:latin typeface="Arial" pitchFamily="34" charset="0"/>
              </a:rPr>
              <a:t>9. 20037 s – steam supply replacement by argon</a:t>
            </a:r>
          </a:p>
          <a:p>
            <a:r>
              <a:rPr lang="en-US" sz="2100" b="0">
                <a:solidFill>
                  <a:srgbClr val="000066"/>
                </a:solidFill>
                <a:latin typeface="Arial" pitchFamily="34" charset="0"/>
              </a:rPr>
              <a:t>10. </a:t>
            </a:r>
            <a:r>
              <a:rPr lang="ru-RU" sz="2100" b="0">
                <a:solidFill>
                  <a:srgbClr val="000066"/>
                </a:solidFill>
                <a:latin typeface="Arial" pitchFamily="34" charset="0"/>
              </a:rPr>
              <a:t>22036 </a:t>
            </a:r>
            <a:r>
              <a:rPr lang="en-US" sz="2100" b="0">
                <a:solidFill>
                  <a:srgbClr val="000066"/>
                </a:solidFill>
                <a:latin typeface="Arial" pitchFamily="34" charset="0"/>
              </a:rPr>
              <a:t>s – HF heating disconnection after the concrete crucible drying</a:t>
            </a:r>
          </a:p>
          <a:p>
            <a:r>
              <a:rPr lang="en-US" sz="1700" b="0">
                <a:solidFill>
                  <a:srgbClr val="000066"/>
                </a:solidFill>
                <a:latin typeface="Arial" pitchFamily="34" charset="0"/>
              </a:rPr>
              <a:t> </a:t>
            </a:r>
            <a:endParaRPr lang="ru-RU" sz="1700" b="0">
              <a:solidFill>
                <a:srgbClr val="000066"/>
              </a:solidFill>
              <a:latin typeface="Arial"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22035</TotalTime>
  <Words>2710</Words>
  <Application>Microsoft Office PowerPoint</Application>
  <PresentationFormat>Bildschirmpräsentation (4:3)</PresentationFormat>
  <Paragraphs>392</Paragraphs>
  <Slides>24</Slides>
  <Notes>11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4</vt:i4>
      </vt:variant>
      <vt:variant>
        <vt:lpstr>Folientitel</vt:lpstr>
      </vt:variant>
      <vt:variant>
        <vt:i4>24</vt:i4>
      </vt:variant>
    </vt:vector>
  </HeadingPairs>
  <TitlesOfParts>
    <vt:vector size="36" baseType="lpstr">
      <vt:lpstr>Times New Roman</vt:lpstr>
      <vt:lpstr>Arial</vt:lpstr>
      <vt:lpstr>Wingdings</vt:lpstr>
      <vt:lpstr>Times New Roman CYR</vt:lpstr>
      <vt:lpstr>Symbol</vt:lpstr>
      <vt:lpstr>Arial Unicode MS</vt:lpstr>
      <vt:lpstr/>
      <vt:lpstr>Оформление по умолчанию</vt:lpstr>
      <vt:lpstr>CorelDRAW 7.0 Graphic</vt:lpstr>
      <vt:lpstr>Grapher Plot Document</vt:lpstr>
      <vt:lpstr>Microsoft Equation 3.0</vt:lpstr>
      <vt:lpstr>Рисунок Microsoft Word</vt:lpstr>
      <vt:lpstr>Oxidation kinetics of metallic melt containing  uranium and zirconium. MCP-6 test </vt:lpstr>
      <vt:lpstr>Contents</vt:lpstr>
      <vt:lpstr>Objectives of METCOR-P project</vt:lpstr>
      <vt:lpstr>PowerPoint-Präsentation</vt:lpstr>
      <vt:lpstr>PowerPoint-Präsentation</vt:lpstr>
      <vt:lpstr>PowerPoint-Präsentation</vt:lpstr>
      <vt:lpstr>PowerPoint-Präsentation</vt:lpstr>
      <vt:lpstr>PowerPoint-Präsentation</vt:lpstr>
      <vt:lpstr>Experimental procedure</vt:lpstr>
      <vt:lpstr>Surface view during the test</vt:lpstr>
      <vt:lpstr>Crust surface view after test</vt:lpstr>
      <vt:lpstr>Post-test analysis</vt:lpstr>
      <vt:lpstr>Post-test analysis (2) </vt:lpstr>
      <vt:lpstr>Post-test analysis (3)</vt:lpstr>
      <vt:lpstr>Post-test analysis (4)</vt:lpstr>
      <vt:lpstr>Post-test analysis (5)</vt:lpstr>
      <vt:lpstr>Post-test analysis (6)</vt:lpstr>
      <vt:lpstr>Post-test analysis (7)</vt:lpstr>
      <vt:lpstr>2D numerical modeling</vt:lpstr>
      <vt:lpstr>2D numerical modeling (2)</vt:lpstr>
      <vt:lpstr>2D numerical modeling (2)</vt:lpstr>
      <vt:lpstr>2D numerical modeling (3)</vt:lpstr>
      <vt:lpstr>Results of SEM-EDX analysis of oxidic crust</vt:lpstr>
      <vt:lpstr>Conclusions</vt:lpstr>
    </vt:vector>
  </TitlesOfParts>
  <Manager>V KHABENSKY</Manager>
  <Company>NITI (Russia)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Oxidation kinetics of metallic melt with U, Zr</dc:title>
  <dc:subject>5th METCOR-P meeting</dc:subject>
  <dc:creator>A SULATSKY</dc:creator>
  <cp:lastModifiedBy>Peters, Ursula</cp:lastModifiedBy>
  <cp:revision>756</cp:revision>
  <cp:lastPrinted>2001-10-30T08:59:27Z</cp:lastPrinted>
  <dcterms:created xsi:type="dcterms:W3CDTF">1998-10-12T06:52:06Z</dcterms:created>
  <dcterms:modified xsi:type="dcterms:W3CDTF">2012-10-16T20:49:29Z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asmolov@nsi.kiae.ru</vt:lpwstr>
  </property>
  <property fmtid="{D5CDD505-2E9C-101B-9397-08002B2CF9AE}" pid="8" name="HomePage">
    <vt:lpwstr>http:\\www.nsi.kiae.ru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10140862</vt:i4>
  </property>
  <property fmtid="{D5CDD505-2E9C-101B-9397-08002B2CF9AE}" pid="14" name="TextColor">
    <vt:i4>0</vt:i4>
  </property>
  <property fmtid="{D5CDD505-2E9C-101B-9397-08002B2CF9AE}" pid="15" name="LinkColor">
    <vt:i4>16711680</vt:i4>
  </property>
  <property fmtid="{D5CDD505-2E9C-101B-9397-08002B2CF9AE}" pid="16" name="VisitedColor">
    <vt:i4>10040268</vt:i4>
  </property>
  <property fmtid="{D5CDD505-2E9C-101B-9397-08002B2CF9AE}" pid="17" name="TransparentButton">
    <vt:i4>-1</vt:i4>
  </property>
  <property fmtid="{D5CDD505-2E9C-101B-9397-08002B2CF9AE}" pid="18" name="ButtonType">
    <vt:i4>1</vt:i4>
  </property>
  <property fmtid="{D5CDD505-2E9C-101B-9397-08002B2CF9AE}" pid="19" name="ShowNotes">
    <vt:bool>true</vt:bool>
  </property>
  <property fmtid="{D5CDD505-2E9C-101B-9397-08002B2CF9AE}" pid="20" name="NavBtnPos">
    <vt:i4>1</vt:i4>
  </property>
  <property fmtid="{D5CDD505-2E9C-101B-9397-08002B2CF9AE}" pid="21" name="OutputDir">
    <vt:lpwstr>C:\PRG10\ASMOLOV</vt:lpwstr>
  </property>
  <property fmtid="{D5CDD505-2E9C-101B-9397-08002B2CF9AE}" pid="22" name="Description0">
    <vt:lpwstr>Oxidation kinetics of metallic melt containing_x000b_ uranium and zirconium. MCP-6 test</vt:lpwstr>
  </property>
</Properties>
</file>