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3" r:id="rId2"/>
    <p:sldId id="334" r:id="rId3"/>
    <p:sldId id="335" r:id="rId4"/>
    <p:sldId id="336" r:id="rId5"/>
    <p:sldId id="338" r:id="rId6"/>
    <p:sldId id="339" r:id="rId7"/>
    <p:sldId id="337" r:id="rId8"/>
    <p:sldId id="340" r:id="rId9"/>
    <p:sldId id="341" r:id="rId10"/>
    <p:sldId id="342" r:id="rId11"/>
    <p:sldId id="347" r:id="rId12"/>
    <p:sldId id="344" r:id="rId13"/>
    <p:sldId id="345" r:id="rId14"/>
    <p:sldId id="343" r:id="rId15"/>
    <p:sldId id="346" r:id="rId1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008000"/>
    <a:srgbClr val="006699"/>
    <a:srgbClr val="006666"/>
    <a:srgbClr val="000099"/>
    <a:srgbClr val="A500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 autoAdjust="0"/>
    <p:restoredTop sz="94611" autoAdjust="0"/>
  </p:normalViewPr>
  <p:slideViewPr>
    <p:cSldViewPr snapToGrid="0">
      <p:cViewPr>
        <p:scale>
          <a:sx n="100" d="100"/>
          <a:sy n="100" d="100"/>
        </p:scale>
        <p:origin x="-1219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781" y="-67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7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620" tIns="0" rIns="20620" bIns="0" numCol="1" anchor="t" anchorCtr="0" compatLnSpc="1">
            <a:prstTxWarp prst="textNoShape">
              <a:avLst/>
            </a:prstTxWarp>
          </a:bodyPr>
          <a:lstStyle>
            <a:lvl1pPr defTabSz="990600">
              <a:defRPr sz="1200" b="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620" tIns="0" rIns="20620" bIns="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200" b="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8538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68" tIns="49834" rIns="99668" bIns="49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620" tIns="0" rIns="20620" bIns="0" numCol="1" anchor="b" anchorCtr="0" compatLnSpc="1">
            <a:prstTxWarp prst="textNoShape">
              <a:avLst/>
            </a:prstTxWarp>
          </a:bodyPr>
          <a:lstStyle>
            <a:lvl1pPr defTabSz="990600">
              <a:defRPr sz="1200" b="0" i="1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620" tIns="0" rIns="20620" bIns="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200" b="0" i="1">
                <a:latin typeface="Times New Roman" pitchFamily="18" charset="0"/>
              </a:defRPr>
            </a:lvl1pPr>
          </a:lstStyle>
          <a:p>
            <a:fld id="{DEF75027-C114-4E47-B91E-5DA05FFB17C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52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79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7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59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46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33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0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2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95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91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75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653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AutoShape 50"/>
          <p:cNvSpPr>
            <a:spLocks noChangeArrowheads="1"/>
          </p:cNvSpPr>
          <p:nvPr userDrawn="1"/>
        </p:nvSpPr>
        <p:spPr bwMode="auto">
          <a:xfrm>
            <a:off x="111125" y="101600"/>
            <a:ext cx="8924925" cy="6262688"/>
          </a:xfrm>
          <a:prstGeom prst="roundRect">
            <a:avLst>
              <a:gd name="adj" fmla="val 156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8856663" y="6184900"/>
            <a:ext cx="179387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6" name="Rectangle 62"/>
          <p:cNvSpPr>
            <a:spLocks noChangeArrowheads="1"/>
          </p:cNvSpPr>
          <p:nvPr userDrawn="1"/>
        </p:nvSpPr>
        <p:spPr bwMode="auto">
          <a:xfrm>
            <a:off x="1479550" y="6386513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/>
          <a:lstStyle/>
          <a:p>
            <a:pPr algn="ctr" eaLnBrk="1" hangingPunct="1"/>
            <a:r>
              <a:rPr lang="en-US" sz="800" b="0">
                <a:solidFill>
                  <a:srgbClr val="5F5F5F"/>
                </a:solidFill>
              </a:rPr>
              <a:t>ISTC #3831 MCCI</a:t>
            </a:r>
          </a:p>
          <a:p>
            <a:pPr algn="ctr" eaLnBrk="1" hangingPunct="1"/>
            <a:r>
              <a:rPr lang="en-US" sz="800" b="0">
                <a:solidFill>
                  <a:srgbClr val="5F5F5F"/>
                </a:solidFill>
              </a:rPr>
              <a:t>Status Meeting, Nizhny Novgorod, Russia, January 26-28, 2010</a:t>
            </a:r>
            <a:endParaRPr lang="de-DE" sz="800" b="0">
              <a:solidFill>
                <a:srgbClr val="5F5F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06388" algn="l" defTabSz="121443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227138" indent="-244475" algn="l" defTabSz="12144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717675" indent="-244475" algn="l" defTabSz="1214438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209800" indent="-24765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667000" indent="-24765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24200" indent="-24765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581400" indent="-24765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38600" indent="-24765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173038" y="1198563"/>
            <a:ext cx="8840787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26" tIns="39665" rIns="79326" bIns="39665">
            <a:spAutoFit/>
          </a:bodyPr>
          <a:lstStyle>
            <a:lvl1pPr marL="457200" indent="-4572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54075" indent="-4572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0950" indent="-4572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7825" indent="-4572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700" indent="-4572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1900" indent="-457200" defTabSz="793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100" indent="-457200" defTabSz="793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6300" indent="-457200" defTabSz="793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500" indent="-457200" defTabSz="793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600" b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GB">
                <a:solidFill>
                  <a:srgbClr val="000099"/>
                </a:solidFill>
                <a:latin typeface="Arial" charset="0"/>
              </a:rPr>
              <a:t>ISTC Project #3831</a:t>
            </a:r>
          </a:p>
          <a:p>
            <a:pPr algn="ctr"/>
            <a:endParaRPr lang="en-GB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GB">
                <a:solidFill>
                  <a:srgbClr val="000099"/>
                </a:solidFill>
                <a:latin typeface="Arial" charset="0"/>
              </a:rPr>
              <a:t>Heating and Retention of Corium</a:t>
            </a:r>
          </a:p>
          <a:p>
            <a:pPr algn="ctr"/>
            <a:endParaRPr lang="en-GB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GB">
                <a:solidFill>
                  <a:srgbClr val="000099"/>
                </a:solidFill>
                <a:latin typeface="Arial" charset="0"/>
              </a:rPr>
              <a:t>Stage I: middle scale</a:t>
            </a:r>
          </a:p>
          <a:p>
            <a:pPr algn="ctr"/>
            <a:endParaRPr lang="en-GB">
              <a:solidFill>
                <a:srgbClr val="000099"/>
              </a:solidFill>
              <a:latin typeface="Arial" charset="0"/>
            </a:endParaRPr>
          </a:p>
          <a:p>
            <a:pPr algn="ctr"/>
            <a:endParaRPr lang="en-GB" b="0">
              <a:solidFill>
                <a:srgbClr val="000099"/>
              </a:solidFill>
            </a:endParaRPr>
          </a:p>
          <a:p>
            <a:pPr algn="ctr"/>
            <a:endParaRPr lang="en-GB" sz="1600" b="0">
              <a:solidFill>
                <a:srgbClr val="000099"/>
              </a:solidFill>
            </a:endParaRPr>
          </a:p>
          <a:p>
            <a:pPr algn="ctr"/>
            <a:endParaRPr lang="en-GB" sz="1600" b="0">
              <a:solidFill>
                <a:srgbClr val="000099"/>
              </a:solidFill>
            </a:endParaRPr>
          </a:p>
          <a:p>
            <a:pPr algn="ctr"/>
            <a:endParaRPr lang="en-GB" sz="1600" b="0">
              <a:solidFill>
                <a:srgbClr val="000099"/>
              </a:solidFill>
            </a:endParaRPr>
          </a:p>
          <a:p>
            <a:pPr algn="ctr"/>
            <a:r>
              <a:rPr lang="en-GB" sz="1800" b="0" i="1">
                <a:solidFill>
                  <a:srgbClr val="000099"/>
                </a:solidFill>
                <a:latin typeface="Arial" charset="0"/>
              </a:rPr>
              <a:t>A. V. Kondrashenko, </a:t>
            </a:r>
            <a:r>
              <a:rPr lang="en-GB" sz="1600" b="0" i="1">
                <a:solidFill>
                  <a:srgbClr val="000099"/>
                </a:solidFill>
                <a:latin typeface="Arial" charset="0"/>
              </a:rPr>
              <a:t>VNIIEF</a:t>
            </a:r>
          </a:p>
          <a:p>
            <a:pPr algn="ctr"/>
            <a:endParaRPr lang="en-GB" sz="1600" b="0" i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GB" sz="1400" b="0" i="1">
                <a:solidFill>
                  <a:srgbClr val="000099"/>
                </a:solidFill>
                <a:latin typeface="Arial" charset="0"/>
              </a:rPr>
              <a:t>(edited by J. Stuckert, KIT)</a:t>
            </a:r>
          </a:p>
          <a:p>
            <a:pPr algn="ctr"/>
            <a:endParaRPr lang="en-GB" sz="1600" b="0" i="1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2" name="Picture 4" descr="WRe_r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11200"/>
            <a:ext cx="592455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6924675" y="2238375"/>
            <a:ext cx="1695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6942138" y="2474913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6931025" y="2682875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>
            <a:off x="6931025" y="2882900"/>
            <a:ext cx="16954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 flipV="1">
            <a:off x="7343775" y="3152775"/>
            <a:ext cx="0" cy="1133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V="1">
            <a:off x="8066088" y="3151188"/>
            <a:ext cx="0" cy="1133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9" name="Line 11"/>
          <p:cNvSpPr>
            <a:spLocks noChangeShapeType="1"/>
          </p:cNvSpPr>
          <p:nvPr/>
        </p:nvSpPr>
        <p:spPr bwMode="auto">
          <a:xfrm>
            <a:off x="7343775" y="3152775"/>
            <a:ext cx="714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40" name="Line 12"/>
          <p:cNvSpPr>
            <a:spLocks noChangeShapeType="1"/>
          </p:cNvSpPr>
          <p:nvPr/>
        </p:nvSpPr>
        <p:spPr bwMode="auto">
          <a:xfrm flipV="1">
            <a:off x="7562850" y="3133725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 flipV="1">
            <a:off x="7789863" y="3132138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 flipV="1">
            <a:off x="7562850" y="2238375"/>
            <a:ext cx="95250" cy="885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 flipH="1" flipV="1">
            <a:off x="7667625" y="2228850"/>
            <a:ext cx="114300" cy="89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44" name="Oval 16"/>
          <p:cNvSpPr>
            <a:spLocks noChangeArrowheads="1"/>
          </p:cNvSpPr>
          <p:nvPr/>
        </p:nvSpPr>
        <p:spPr bwMode="auto">
          <a:xfrm>
            <a:off x="7632700" y="2203450"/>
            <a:ext cx="53975" cy="5397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5" name="Oval 17"/>
          <p:cNvSpPr>
            <a:spLocks noChangeArrowheads="1"/>
          </p:cNvSpPr>
          <p:nvPr/>
        </p:nvSpPr>
        <p:spPr bwMode="auto">
          <a:xfrm>
            <a:off x="7678738" y="2439988"/>
            <a:ext cx="53975" cy="5397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6" name="Oval 18"/>
          <p:cNvSpPr>
            <a:spLocks noChangeArrowheads="1"/>
          </p:cNvSpPr>
          <p:nvPr/>
        </p:nvSpPr>
        <p:spPr bwMode="auto">
          <a:xfrm>
            <a:off x="7600950" y="2438400"/>
            <a:ext cx="53975" cy="5397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7" name="Oval 19"/>
          <p:cNvSpPr>
            <a:spLocks noChangeArrowheads="1"/>
          </p:cNvSpPr>
          <p:nvPr/>
        </p:nvSpPr>
        <p:spPr bwMode="auto">
          <a:xfrm>
            <a:off x="7705725" y="2657475"/>
            <a:ext cx="53975" cy="5397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8" name="Oval 20"/>
          <p:cNvSpPr>
            <a:spLocks noChangeArrowheads="1"/>
          </p:cNvSpPr>
          <p:nvPr/>
        </p:nvSpPr>
        <p:spPr bwMode="auto">
          <a:xfrm>
            <a:off x="7580313" y="2655888"/>
            <a:ext cx="53975" cy="5397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9" name="Oval 21"/>
          <p:cNvSpPr>
            <a:spLocks noChangeArrowheads="1"/>
          </p:cNvSpPr>
          <p:nvPr/>
        </p:nvSpPr>
        <p:spPr bwMode="auto">
          <a:xfrm>
            <a:off x="7723188" y="2855913"/>
            <a:ext cx="53975" cy="5397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50" name="Oval 22"/>
          <p:cNvSpPr>
            <a:spLocks noChangeArrowheads="1"/>
          </p:cNvSpPr>
          <p:nvPr/>
        </p:nvSpPr>
        <p:spPr bwMode="auto">
          <a:xfrm>
            <a:off x="7559675" y="2854325"/>
            <a:ext cx="53975" cy="5397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51" name="Line 23"/>
          <p:cNvSpPr>
            <a:spLocks noChangeShapeType="1"/>
          </p:cNvSpPr>
          <p:nvPr/>
        </p:nvSpPr>
        <p:spPr bwMode="auto">
          <a:xfrm>
            <a:off x="8258175" y="2228850"/>
            <a:ext cx="0" cy="657225"/>
          </a:xfrm>
          <a:prstGeom prst="line">
            <a:avLst/>
          </a:prstGeom>
          <a:noFill/>
          <a:ln w="12700">
            <a:solidFill>
              <a:srgbClr val="00808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6953250" y="1884363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crucible bottom</a:t>
            </a:r>
          </a:p>
        </p:txBody>
      </p:sp>
      <p:sp>
        <p:nvSpPr>
          <p:cNvPr id="329753" name="Rectangle 25"/>
          <p:cNvSpPr>
            <a:spLocks noChangeArrowheads="1"/>
          </p:cNvSpPr>
          <p:nvPr/>
        </p:nvSpPr>
        <p:spPr bwMode="auto">
          <a:xfrm>
            <a:off x="560388" y="5475288"/>
            <a:ext cx="81581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W/Re TC measurement</a:t>
            </a:r>
          </a:p>
        </p:txBody>
      </p:sp>
      <p:sp>
        <p:nvSpPr>
          <p:cNvPr id="329754" name="Text Box 26"/>
          <p:cNvSpPr txBox="1">
            <a:spLocks noChangeArrowheads="1"/>
          </p:cNvSpPr>
          <p:nvPr/>
        </p:nvSpPr>
        <p:spPr bwMode="auto">
          <a:xfrm>
            <a:off x="7342188" y="4257675"/>
            <a:ext cx="2968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/>
              <a:t>“W”</a:t>
            </a:r>
          </a:p>
        </p:txBody>
      </p:sp>
      <p:sp>
        <p:nvSpPr>
          <p:cNvPr id="329755" name="Text Box 27"/>
          <p:cNvSpPr txBox="1">
            <a:spLocks noChangeArrowheads="1"/>
          </p:cNvSpPr>
          <p:nvPr/>
        </p:nvSpPr>
        <p:spPr bwMode="auto">
          <a:xfrm>
            <a:off x="7693025" y="4256088"/>
            <a:ext cx="346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/>
              <a:t>“Re”</a:t>
            </a:r>
          </a:p>
        </p:txBody>
      </p:sp>
      <p:sp>
        <p:nvSpPr>
          <p:cNvPr id="329756" name="Text Box 28"/>
          <p:cNvSpPr txBox="1">
            <a:spLocks noChangeArrowheads="1"/>
          </p:cNvSpPr>
          <p:nvPr/>
        </p:nvSpPr>
        <p:spPr bwMode="auto">
          <a:xfrm>
            <a:off x="6961188" y="4492625"/>
            <a:ext cx="1584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6666"/>
                </a:solidFill>
              </a:rPr>
              <a:t>relocation</a:t>
            </a:r>
          </a:p>
          <a:p>
            <a:pPr algn="ctr"/>
            <a:r>
              <a:rPr lang="en-GB">
                <a:solidFill>
                  <a:srgbClr val="006666"/>
                </a:solidFill>
              </a:rPr>
              <a:t>of contact</a:t>
            </a:r>
          </a:p>
          <a:p>
            <a:pPr algn="ctr"/>
            <a:r>
              <a:rPr lang="en-GB">
                <a:solidFill>
                  <a:srgbClr val="006666"/>
                </a:solidFill>
              </a:rPr>
              <a:t>“W” – Fe – “Re”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2" name="Picture 4" descr="Tablet_with_side_sl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90500"/>
            <a:ext cx="4556125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2389188" y="5627688"/>
            <a:ext cx="46910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Frozen melt tablet and lateral scale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0" name="Picture 4" descr="Frozen_m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57175"/>
            <a:ext cx="543877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2779713" y="5780088"/>
            <a:ext cx="46910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Frozen melt tablet, top view; D~45 cm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550863" y="5627688"/>
            <a:ext cx="81581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Frozen melt, side view; m=105 kg, H~18.5 cm</a:t>
            </a:r>
          </a:p>
        </p:txBody>
      </p:sp>
      <p:pic>
        <p:nvPicPr>
          <p:cNvPr id="332805" name="Picture 5" descr="Frozen_melt_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63563"/>
            <a:ext cx="6581775" cy="4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Picture 4" descr="Crucible_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33400"/>
            <a:ext cx="6327775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389063" y="5418138"/>
            <a:ext cx="4919662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Crucible bottom.</a:t>
            </a:r>
          </a:p>
          <a:p>
            <a:pPr algn="ctr" defTabSz="793750"/>
            <a:r>
              <a:rPr lang="en-GB" sz="1800">
                <a:solidFill>
                  <a:srgbClr val="000099"/>
                </a:solidFill>
              </a:rPr>
              <a:t>Concrete bottom ablation: 30 mm</a:t>
            </a:r>
          </a:p>
          <a:p>
            <a:pPr algn="ctr" defTabSz="793750"/>
            <a:endParaRPr lang="en-GB" sz="1800">
              <a:solidFill>
                <a:srgbClr val="000099"/>
              </a:solidFill>
            </a:endParaRP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6977063" y="2406650"/>
            <a:ext cx="191928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793750"/>
            <a:endParaRPr lang="en-GB" sz="1800">
              <a:solidFill>
                <a:srgbClr val="000099"/>
              </a:solidFill>
            </a:endParaRPr>
          </a:p>
          <a:p>
            <a:pPr defTabSz="793750"/>
            <a:r>
              <a:rPr lang="en-GB" sz="1800">
                <a:solidFill>
                  <a:srgbClr val="000099"/>
                </a:solidFill>
              </a:rPr>
              <a:t>Concrete side</a:t>
            </a:r>
          </a:p>
          <a:p>
            <a:pPr defTabSz="793750"/>
            <a:r>
              <a:rPr lang="en-GB" sz="1800">
                <a:solidFill>
                  <a:srgbClr val="000099"/>
                </a:solidFill>
              </a:rPr>
              <a:t>ablation: 25 mm</a:t>
            </a:r>
          </a:p>
          <a:p>
            <a:pPr defTabSz="793750"/>
            <a:endParaRPr lang="en-GB" sz="18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48" name="Picture 24" descr="Hotel_Oktyabrskaya_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563"/>
            <a:ext cx="3217863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41" name="Picture 17" descr="Oka_Fluss_U_Bahn_Bruec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276475"/>
            <a:ext cx="3989388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7723188" y="227013"/>
            <a:ext cx="11858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793750"/>
            <a:r>
              <a:rPr lang="en-GB" sz="1200">
                <a:solidFill>
                  <a:srgbClr val="000099"/>
                </a:solidFill>
              </a:rPr>
              <a:t>hotel</a:t>
            </a:r>
          </a:p>
          <a:p>
            <a:pPr defTabSz="793750"/>
            <a:r>
              <a:rPr lang="en-GB" sz="1200">
                <a:solidFill>
                  <a:srgbClr val="000099"/>
                </a:solidFill>
              </a:rPr>
              <a:t>“Oktyabrskaya”</a:t>
            </a: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177800" y="3892550"/>
            <a:ext cx="11414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r" defTabSz="793750"/>
            <a:r>
              <a:rPr lang="en-GB" sz="1200">
                <a:solidFill>
                  <a:srgbClr val="000099"/>
                </a:solidFill>
              </a:rPr>
              <a:t>icy Oka river</a:t>
            </a:r>
          </a:p>
        </p:txBody>
      </p:sp>
      <p:sp>
        <p:nvSpPr>
          <p:cNvPr id="333835" name="Rectangle 11"/>
          <p:cNvSpPr>
            <a:spLocks noChangeArrowheads="1"/>
          </p:cNvSpPr>
          <p:nvPr/>
        </p:nvSpPr>
        <p:spPr bwMode="auto">
          <a:xfrm>
            <a:off x="6823075" y="6080125"/>
            <a:ext cx="1090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r" defTabSz="793750"/>
            <a:r>
              <a:rPr lang="de-DE" sz="1200">
                <a:solidFill>
                  <a:srgbClr val="000099"/>
                </a:solidFill>
              </a:rPr>
              <a:t>Jahrmarktdom</a:t>
            </a:r>
          </a:p>
        </p:txBody>
      </p:sp>
      <p:pic>
        <p:nvPicPr>
          <p:cNvPr id="333839" name="Picture 15" descr="Jahrmarktdom_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436938"/>
            <a:ext cx="3244850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40" name="Picture 16" descr="Chkalov_Stairc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2125"/>
            <a:ext cx="3962400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42" name="Rectangle 18"/>
          <p:cNvSpPr>
            <a:spLocks noChangeArrowheads="1"/>
          </p:cNvSpPr>
          <p:nvPr/>
        </p:nvSpPr>
        <p:spPr bwMode="auto">
          <a:xfrm>
            <a:off x="947738" y="5891213"/>
            <a:ext cx="29194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r" defTabSz="793750"/>
            <a:r>
              <a:rPr lang="en-GB" sz="1200">
                <a:solidFill>
                  <a:srgbClr val="000099"/>
                </a:solidFill>
              </a:rPr>
              <a:t>Chkalov staircase from Kremlin to Volga</a:t>
            </a:r>
          </a:p>
        </p:txBody>
      </p:sp>
      <p:pic>
        <p:nvPicPr>
          <p:cNvPr id="333843" name="Picture 19" descr="Wolga_Uf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2238"/>
            <a:ext cx="4008438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44" name="Rectangle 20"/>
          <p:cNvSpPr>
            <a:spLocks noChangeArrowheads="1"/>
          </p:cNvSpPr>
          <p:nvPr/>
        </p:nvSpPr>
        <p:spPr bwMode="auto">
          <a:xfrm>
            <a:off x="2881313" y="185738"/>
            <a:ext cx="1252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r" defTabSz="793750"/>
            <a:r>
              <a:rPr lang="en-GB" sz="1200">
                <a:solidFill>
                  <a:srgbClr val="000099"/>
                </a:solidFill>
              </a:rPr>
              <a:t>icy Volga</a:t>
            </a:r>
          </a:p>
        </p:txBody>
      </p:sp>
      <p:sp>
        <p:nvSpPr>
          <p:cNvPr id="333847" name="Rectangle 23"/>
          <p:cNvSpPr>
            <a:spLocks noChangeArrowheads="1"/>
          </p:cNvSpPr>
          <p:nvPr/>
        </p:nvSpPr>
        <p:spPr bwMode="auto">
          <a:xfrm>
            <a:off x="4356100" y="2898775"/>
            <a:ext cx="125253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200">
                <a:solidFill>
                  <a:srgbClr val="000099"/>
                </a:solidFill>
              </a:rPr>
              <a:t>Nizhny</a:t>
            </a:r>
          </a:p>
          <a:p>
            <a:pPr algn="ctr" defTabSz="793750"/>
            <a:r>
              <a:rPr lang="en-GB" sz="1200">
                <a:solidFill>
                  <a:srgbClr val="000099"/>
                </a:solidFill>
              </a:rPr>
              <a:t>Novgorod,</a:t>
            </a:r>
          </a:p>
          <a:p>
            <a:pPr algn="ctr" defTabSz="793750"/>
            <a:endParaRPr lang="en-GB" sz="1200">
              <a:solidFill>
                <a:srgbClr val="000099"/>
              </a:solidFill>
            </a:endParaRPr>
          </a:p>
          <a:p>
            <a:pPr algn="ctr" defTabSz="793750"/>
            <a:r>
              <a:rPr lang="en-GB" sz="1200">
                <a:solidFill>
                  <a:srgbClr val="000099"/>
                </a:solidFill>
              </a:rPr>
              <a:t>January 2010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0" name="Picture 4" descr="Fac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22288"/>
            <a:ext cx="7078663" cy="52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4332288" y="5951538"/>
            <a:ext cx="13001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Test facility</a:t>
            </a:r>
            <a:endParaRPr lang="en-GB" sz="18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4" name="Picture 4" descr="4Bur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58763"/>
            <a:ext cx="67437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855788" y="5980113"/>
            <a:ext cx="57197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4 gas burners before test initiation on 16.12.2009; 16:00</a:t>
            </a:r>
            <a:endParaRPr lang="en-GB" sz="18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3743325" y="1428750"/>
            <a:ext cx="523875" cy="39052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590" name="AutoShape 6"/>
          <p:cNvSpPr>
            <a:spLocks noChangeArrowheads="1"/>
          </p:cNvSpPr>
          <p:nvPr/>
        </p:nvSpPr>
        <p:spPr bwMode="auto">
          <a:xfrm>
            <a:off x="6010275" y="4733925"/>
            <a:ext cx="409575" cy="600075"/>
          </a:xfrm>
          <a:prstGeom prst="can">
            <a:avLst>
              <a:gd name="adj" fmla="val 36628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591" name="Oval 7"/>
          <p:cNvSpPr>
            <a:spLocks noChangeArrowheads="1"/>
          </p:cNvSpPr>
          <p:nvPr/>
        </p:nvSpPr>
        <p:spPr bwMode="auto">
          <a:xfrm>
            <a:off x="6067425" y="4762500"/>
            <a:ext cx="304800" cy="1047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593" name="AutoShape 9"/>
          <p:cNvSpPr>
            <a:spLocks noChangeArrowheads="1"/>
          </p:cNvSpPr>
          <p:nvPr/>
        </p:nvSpPr>
        <p:spPr bwMode="auto">
          <a:xfrm rot="-1697899">
            <a:off x="5127625" y="1190625"/>
            <a:ext cx="73025" cy="3856038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594" name="Line 10"/>
          <p:cNvSpPr>
            <a:spLocks noChangeShapeType="1"/>
          </p:cNvSpPr>
          <p:nvPr/>
        </p:nvSpPr>
        <p:spPr bwMode="auto">
          <a:xfrm flipH="1">
            <a:off x="5038725" y="481965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595" name="Arc 11"/>
          <p:cNvSpPr>
            <a:spLocks/>
          </p:cNvSpPr>
          <p:nvPr/>
        </p:nvSpPr>
        <p:spPr bwMode="auto">
          <a:xfrm rot="4088747" flipH="1" flipV="1">
            <a:off x="5029200" y="4048125"/>
            <a:ext cx="714375" cy="6381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5260975" y="4259263"/>
            <a:ext cx="452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60°</a:t>
            </a:r>
          </a:p>
        </p:txBody>
      </p:sp>
      <p:sp>
        <p:nvSpPr>
          <p:cNvPr id="323597" name="Oval 13"/>
          <p:cNvSpPr>
            <a:spLocks noChangeArrowheads="1"/>
          </p:cNvSpPr>
          <p:nvPr/>
        </p:nvSpPr>
        <p:spPr bwMode="auto">
          <a:xfrm>
            <a:off x="5943600" y="4362450"/>
            <a:ext cx="171450" cy="171450"/>
          </a:xfrm>
          <a:prstGeom prst="ellipse">
            <a:avLst/>
          </a:prstGeom>
          <a:solidFill>
            <a:schemeClr val="hlink"/>
          </a:solidFill>
          <a:ln w="158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598" name="Line 14"/>
          <p:cNvSpPr>
            <a:spLocks noChangeShapeType="1"/>
          </p:cNvSpPr>
          <p:nvPr/>
        </p:nvSpPr>
        <p:spPr bwMode="auto">
          <a:xfrm>
            <a:off x="3533775" y="1457325"/>
            <a:ext cx="0" cy="387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 rot="16200000">
            <a:off x="3164681" y="3237707"/>
            <a:ext cx="490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 m</a:t>
            </a:r>
          </a:p>
        </p:txBody>
      </p:sp>
      <p:sp>
        <p:nvSpPr>
          <p:cNvPr id="323600" name="Line 16"/>
          <p:cNvSpPr>
            <a:spLocks noChangeShapeType="1"/>
          </p:cNvSpPr>
          <p:nvPr/>
        </p:nvSpPr>
        <p:spPr bwMode="auto">
          <a:xfrm>
            <a:off x="6029325" y="4448175"/>
            <a:ext cx="161925" cy="315913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01" name="Text Box 17"/>
          <p:cNvSpPr txBox="1">
            <a:spLocks noChangeArrowheads="1"/>
          </p:cNvSpPr>
          <p:nvPr/>
        </p:nvSpPr>
        <p:spPr bwMode="auto">
          <a:xfrm>
            <a:off x="5478463" y="2239963"/>
            <a:ext cx="35163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/>
              <a:t>PyroTechnic Compound (PTC):</a:t>
            </a:r>
          </a:p>
          <a:p>
            <a:r>
              <a:rPr lang="en-GB" sz="1600"/>
              <a:t>Zr + Fe</a:t>
            </a:r>
            <a:r>
              <a:rPr lang="en-GB" sz="1600" baseline="-25000"/>
              <a:t>2</a:t>
            </a:r>
            <a:r>
              <a:rPr lang="en-GB" sz="1600"/>
              <a:t>O</a:t>
            </a:r>
            <a:r>
              <a:rPr lang="en-GB" sz="1600" baseline="-25000"/>
              <a:t>3</a:t>
            </a:r>
            <a:r>
              <a:rPr lang="en-GB" sz="1600"/>
              <a:t> briquettes (m</a:t>
            </a:r>
            <a:r>
              <a:rPr lang="en-GB" sz="1600" baseline="-25000"/>
              <a:t>br</a:t>
            </a:r>
            <a:r>
              <a:rPr lang="en-GB" sz="1600"/>
              <a:t>=120 g)</a:t>
            </a:r>
          </a:p>
          <a:p>
            <a:r>
              <a:rPr lang="en-GB" sz="1600"/>
              <a:t>introduced with </a:t>
            </a:r>
            <a:r>
              <a:rPr lang="en-GB" sz="1600">
                <a:latin typeface="Symbol" pitchFamily="18" charset="2"/>
              </a:rPr>
              <a:t>D</a:t>
            </a:r>
            <a:r>
              <a:rPr lang="en-GB" sz="1600"/>
              <a:t>t ~ 7 s</a:t>
            </a:r>
          </a:p>
          <a:p>
            <a:r>
              <a:rPr lang="en-GB" sz="1600"/>
              <a:t>during ~ 500 s</a:t>
            </a:r>
          </a:p>
          <a:p>
            <a:r>
              <a:rPr lang="en-GB" sz="1600"/>
              <a:t>with 280 J/briquette</a:t>
            </a:r>
          </a:p>
        </p:txBody>
      </p:sp>
      <p:grpSp>
        <p:nvGrpSpPr>
          <p:cNvPr id="323610" name="Group 26"/>
          <p:cNvGrpSpPr>
            <a:grpSpLocks/>
          </p:cNvGrpSpPr>
          <p:nvPr/>
        </p:nvGrpSpPr>
        <p:grpSpPr bwMode="auto">
          <a:xfrm>
            <a:off x="2847975" y="1200150"/>
            <a:ext cx="536575" cy="180975"/>
            <a:chOff x="1794" y="756"/>
            <a:chExt cx="338" cy="114"/>
          </a:xfrm>
        </p:grpSpPr>
        <p:sp>
          <p:nvSpPr>
            <p:cNvPr id="323602" name="Rectangle 18"/>
            <p:cNvSpPr>
              <a:spLocks noChangeArrowheads="1"/>
            </p:cNvSpPr>
            <p:nvPr/>
          </p:nvSpPr>
          <p:spPr bwMode="auto">
            <a:xfrm>
              <a:off x="1794" y="756"/>
              <a:ext cx="198" cy="114"/>
            </a:xfrm>
            <a:prstGeom prst="rect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3603" name="AutoShape 19"/>
            <p:cNvSpPr>
              <a:spLocks noChangeArrowheads="1"/>
            </p:cNvSpPr>
            <p:nvPr/>
          </p:nvSpPr>
          <p:spPr bwMode="auto">
            <a:xfrm rot="16200000">
              <a:off x="2022" y="744"/>
              <a:ext cx="86" cy="134"/>
            </a:xfrm>
            <a:prstGeom prst="triangle">
              <a:avLst>
                <a:gd name="adj" fmla="val 50000"/>
              </a:avLst>
            </a:prstGeom>
            <a:solidFill>
              <a:srgbClr val="0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23604" name="Line 20"/>
          <p:cNvSpPr>
            <a:spLocks noChangeShapeType="1"/>
          </p:cNvSpPr>
          <p:nvPr/>
        </p:nvSpPr>
        <p:spPr bwMode="auto">
          <a:xfrm>
            <a:off x="4152900" y="1143000"/>
            <a:ext cx="447675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05" name="Line 21"/>
          <p:cNvSpPr>
            <a:spLocks noChangeShapeType="1"/>
          </p:cNvSpPr>
          <p:nvPr/>
        </p:nvSpPr>
        <p:spPr bwMode="auto">
          <a:xfrm flipV="1">
            <a:off x="4200525" y="1119188"/>
            <a:ext cx="5715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06" name="Line 22"/>
          <p:cNvSpPr>
            <a:spLocks noChangeShapeType="1"/>
          </p:cNvSpPr>
          <p:nvPr/>
        </p:nvSpPr>
        <p:spPr bwMode="auto">
          <a:xfrm flipV="1">
            <a:off x="4275138" y="1155700"/>
            <a:ext cx="57150" cy="33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07" name="Line 23"/>
          <p:cNvSpPr>
            <a:spLocks noChangeShapeType="1"/>
          </p:cNvSpPr>
          <p:nvPr/>
        </p:nvSpPr>
        <p:spPr bwMode="auto">
          <a:xfrm flipV="1">
            <a:off x="4379913" y="1203325"/>
            <a:ext cx="57150" cy="33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08" name="Line 24"/>
          <p:cNvSpPr>
            <a:spLocks noChangeShapeType="1"/>
          </p:cNvSpPr>
          <p:nvPr/>
        </p:nvSpPr>
        <p:spPr bwMode="auto">
          <a:xfrm flipV="1">
            <a:off x="4454525" y="1239838"/>
            <a:ext cx="5715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09" name="Line 25"/>
          <p:cNvSpPr>
            <a:spLocks noChangeShapeType="1"/>
          </p:cNvSpPr>
          <p:nvPr/>
        </p:nvSpPr>
        <p:spPr bwMode="auto">
          <a:xfrm flipV="1">
            <a:off x="4548188" y="1276350"/>
            <a:ext cx="57150" cy="33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11" name="Line 27"/>
          <p:cNvSpPr>
            <a:spLocks noChangeShapeType="1"/>
          </p:cNvSpPr>
          <p:nvPr/>
        </p:nvSpPr>
        <p:spPr bwMode="auto">
          <a:xfrm flipH="1">
            <a:off x="2838450" y="1381125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12" name="Line 28"/>
          <p:cNvSpPr>
            <a:spLocks noChangeShapeType="1"/>
          </p:cNvSpPr>
          <p:nvPr/>
        </p:nvSpPr>
        <p:spPr bwMode="auto">
          <a:xfrm>
            <a:off x="3000375" y="1390650"/>
            <a:ext cx="14287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23613" name="Group 29"/>
          <p:cNvGrpSpPr>
            <a:grpSpLocks/>
          </p:cNvGrpSpPr>
          <p:nvPr/>
        </p:nvGrpSpPr>
        <p:grpSpPr bwMode="auto">
          <a:xfrm flipH="1">
            <a:off x="7950200" y="4675188"/>
            <a:ext cx="677863" cy="228600"/>
            <a:chOff x="1794" y="756"/>
            <a:chExt cx="338" cy="114"/>
          </a:xfrm>
        </p:grpSpPr>
        <p:sp>
          <p:nvSpPr>
            <p:cNvPr id="323614" name="Rectangle 30"/>
            <p:cNvSpPr>
              <a:spLocks noChangeArrowheads="1"/>
            </p:cNvSpPr>
            <p:nvPr/>
          </p:nvSpPr>
          <p:spPr bwMode="auto">
            <a:xfrm>
              <a:off x="1794" y="756"/>
              <a:ext cx="198" cy="114"/>
            </a:xfrm>
            <a:prstGeom prst="rect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3615" name="AutoShape 31"/>
            <p:cNvSpPr>
              <a:spLocks noChangeArrowheads="1"/>
            </p:cNvSpPr>
            <p:nvPr/>
          </p:nvSpPr>
          <p:spPr bwMode="auto">
            <a:xfrm rot="16200000">
              <a:off x="2022" y="744"/>
              <a:ext cx="86" cy="134"/>
            </a:xfrm>
            <a:prstGeom prst="triangle">
              <a:avLst>
                <a:gd name="adj" fmla="val 50000"/>
              </a:avLst>
            </a:prstGeom>
            <a:solidFill>
              <a:srgbClr val="0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23616" name="Line 32"/>
          <p:cNvSpPr>
            <a:spLocks noChangeShapeType="1"/>
          </p:cNvSpPr>
          <p:nvPr/>
        </p:nvSpPr>
        <p:spPr bwMode="auto">
          <a:xfrm>
            <a:off x="8426450" y="4856163"/>
            <a:ext cx="134938" cy="43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17" name="Line 33"/>
          <p:cNvSpPr>
            <a:spLocks noChangeShapeType="1"/>
          </p:cNvSpPr>
          <p:nvPr/>
        </p:nvSpPr>
        <p:spPr bwMode="auto">
          <a:xfrm flipH="1">
            <a:off x="8256588" y="4913313"/>
            <a:ext cx="180975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18" name="Text Box 34"/>
          <p:cNvSpPr txBox="1">
            <a:spLocks noChangeArrowheads="1"/>
          </p:cNvSpPr>
          <p:nvPr/>
        </p:nvSpPr>
        <p:spPr bwMode="auto">
          <a:xfrm>
            <a:off x="4276725" y="912813"/>
            <a:ext cx="70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mirror</a:t>
            </a:r>
          </a:p>
        </p:txBody>
      </p:sp>
      <p:sp>
        <p:nvSpPr>
          <p:cNvPr id="323619" name="Text Box 35"/>
          <p:cNvSpPr txBox="1">
            <a:spLocks noChangeArrowheads="1"/>
          </p:cNvSpPr>
          <p:nvPr/>
        </p:nvSpPr>
        <p:spPr bwMode="auto">
          <a:xfrm>
            <a:off x="7789863" y="4387850"/>
            <a:ext cx="1093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camera</a:t>
            </a:r>
          </a:p>
        </p:txBody>
      </p:sp>
      <p:sp>
        <p:nvSpPr>
          <p:cNvPr id="323620" name="Text Box 36"/>
          <p:cNvSpPr txBox="1">
            <a:spLocks noChangeArrowheads="1"/>
          </p:cNvSpPr>
          <p:nvPr/>
        </p:nvSpPr>
        <p:spPr bwMode="auto">
          <a:xfrm>
            <a:off x="2465388" y="939800"/>
            <a:ext cx="1055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camera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6" name="Picture 4" descr="Burning_ph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863600"/>
            <a:ext cx="6808788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3189288" y="5951538"/>
            <a:ext cx="4405312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burning phases</a:t>
            </a:r>
            <a:endParaRPr lang="en-GB" sz="18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1312863" y="5894388"/>
            <a:ext cx="6767512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splashes after briquette introduction;      m </a:t>
            </a:r>
            <a:r>
              <a:rPr lang="en-GB" sz="1800" baseline="-25000">
                <a:solidFill>
                  <a:srgbClr val="000099"/>
                </a:solidFill>
              </a:rPr>
              <a:t>splashes</a:t>
            </a:r>
            <a:r>
              <a:rPr lang="en-GB" sz="1800">
                <a:solidFill>
                  <a:srgbClr val="000099"/>
                </a:solidFill>
              </a:rPr>
              <a:t> </a:t>
            </a:r>
            <a:r>
              <a:rPr lang="de-DE" sz="1800">
                <a:solidFill>
                  <a:srgbClr val="000099"/>
                </a:solidFill>
              </a:rPr>
              <a:t>~ 1.5-2 kg</a:t>
            </a:r>
            <a:endParaRPr lang="en-GB" sz="1800">
              <a:solidFill>
                <a:srgbClr val="CC6600"/>
              </a:solidFill>
            </a:endParaRPr>
          </a:p>
        </p:txBody>
      </p:sp>
      <p:pic>
        <p:nvPicPr>
          <p:cNvPr id="326661" name="Picture 5" descr="Briquett_in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12725"/>
            <a:ext cx="7056438" cy="55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 descr="T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7963"/>
            <a:ext cx="7123113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484188" y="5589588"/>
            <a:ext cx="792003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TC placement: 2 W/Re (19, 20),</a:t>
            </a:r>
          </a:p>
          <a:p>
            <a:pPr algn="ctr" defTabSz="793750"/>
            <a:r>
              <a:rPr lang="en-GB" sz="1800">
                <a:solidFill>
                  <a:srgbClr val="000099"/>
                </a:solidFill>
              </a:rPr>
              <a:t>20 bottom NiCr/Ni (13-18, 21-34),12 sidewall NiCr/Ni (1-12),</a:t>
            </a:r>
          </a:p>
          <a:p>
            <a:pPr algn="ctr" defTabSz="793750"/>
            <a:r>
              <a:rPr lang="en-GB" sz="1800">
                <a:solidFill>
                  <a:srgbClr val="000099"/>
                </a:solidFill>
              </a:rPr>
              <a:t>3 pyrometer plate positions (35 – 37)</a:t>
            </a: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7445375" y="1120775"/>
            <a:ext cx="1547813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200" u="sng">
                <a:solidFill>
                  <a:srgbClr val="000099"/>
                </a:solidFill>
              </a:rPr>
              <a:t>bottom TC:</a:t>
            </a:r>
          </a:p>
          <a:p>
            <a:pPr algn="ctr" defTabSz="793750"/>
            <a:endParaRPr lang="en-GB" sz="1200">
              <a:solidFill>
                <a:srgbClr val="000099"/>
              </a:solidFill>
            </a:endParaRPr>
          </a:p>
          <a:p>
            <a:pPr algn="ctr" defTabSz="793750"/>
            <a:r>
              <a:rPr lang="en-GB" sz="1200">
                <a:solidFill>
                  <a:srgbClr val="000099"/>
                </a:solidFill>
              </a:rPr>
              <a:t>3 TC depth 5 mm</a:t>
            </a:r>
          </a:p>
          <a:p>
            <a:pPr algn="ctr" defTabSz="793750"/>
            <a:endParaRPr lang="en-GB" sz="1200">
              <a:solidFill>
                <a:srgbClr val="000099"/>
              </a:solidFill>
            </a:endParaRPr>
          </a:p>
          <a:p>
            <a:pPr algn="ctr" defTabSz="793750"/>
            <a:r>
              <a:rPr lang="en-GB" sz="1200">
                <a:solidFill>
                  <a:srgbClr val="000099"/>
                </a:solidFill>
              </a:rPr>
              <a:t>5 TC depth 10 mm</a:t>
            </a:r>
          </a:p>
          <a:p>
            <a:pPr algn="ctr" defTabSz="793750"/>
            <a:endParaRPr lang="en-GB" sz="1200">
              <a:solidFill>
                <a:srgbClr val="CC6600"/>
              </a:solidFill>
            </a:endParaRPr>
          </a:p>
          <a:p>
            <a:pPr algn="ctr" defTabSz="793750"/>
            <a:r>
              <a:rPr lang="en-GB" sz="1200">
                <a:solidFill>
                  <a:srgbClr val="000099"/>
                </a:solidFill>
              </a:rPr>
              <a:t>5 TC depth 20 mm</a:t>
            </a:r>
          </a:p>
          <a:p>
            <a:pPr algn="ctr" defTabSz="793750"/>
            <a:endParaRPr lang="en-GB" sz="1200">
              <a:solidFill>
                <a:srgbClr val="000099"/>
              </a:solidFill>
            </a:endParaRPr>
          </a:p>
          <a:p>
            <a:pPr algn="ctr" defTabSz="793750"/>
            <a:r>
              <a:rPr lang="en-GB" sz="1200">
                <a:solidFill>
                  <a:srgbClr val="000099"/>
                </a:solidFill>
              </a:rPr>
              <a:t>5 TC depth 25 mm</a:t>
            </a:r>
          </a:p>
          <a:p>
            <a:pPr algn="ctr" defTabSz="793750"/>
            <a:endParaRPr lang="en-GB" sz="1200">
              <a:solidFill>
                <a:srgbClr val="000099"/>
              </a:solidFill>
            </a:endParaRPr>
          </a:p>
          <a:p>
            <a:pPr algn="ctr" defTabSz="793750"/>
            <a:r>
              <a:rPr lang="en-GB" sz="1200">
                <a:solidFill>
                  <a:srgbClr val="000099"/>
                </a:solidFill>
              </a:rPr>
              <a:t>4 TC depth 30 mm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4" name="Picture 4" descr="Pyrometer_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303213"/>
            <a:ext cx="6780212" cy="53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284163" y="5751513"/>
            <a:ext cx="81581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3 points of pyrometer measurements: W, Mo, Ta foils at crucible bottom;</a:t>
            </a:r>
          </a:p>
          <a:p>
            <a:pPr algn="ctr" defTabSz="793750"/>
            <a:r>
              <a:rPr lang="en-GB" sz="1800">
                <a:solidFill>
                  <a:srgbClr val="000099"/>
                </a:solidFill>
              </a:rPr>
              <a:t>view from crucible top</a:t>
            </a:r>
            <a:endParaRPr lang="en-GB" sz="18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8" name="Picture 4" descr="TC_rea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25463"/>
            <a:ext cx="6581775" cy="53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588963" y="5837238"/>
            <a:ext cx="81581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93750"/>
            <a:r>
              <a:rPr lang="en-GB" sz="1800">
                <a:solidFill>
                  <a:srgbClr val="000099"/>
                </a:solidFill>
              </a:rPr>
              <a:t>NiCr/Ni TC measurements at elevation -30 mm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ZKquer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ZK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ZKqu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Kqu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ZKqu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Kqu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Kqu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Kqu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Kqu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ZKquer 8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CAC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Office\Vorlagen\Präsentationen\FZKquer.pot</Template>
  <TotalTime>0</TotalTime>
  <Words>263</Words>
  <Application>Microsoft Office PowerPoint</Application>
  <PresentationFormat>Bildschirmpräsentation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Symbol</vt:lpstr>
      <vt:lpstr>FZKquer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3831_MCCI_NN_01_2010</dc:title>
  <dc:creator>Stuckert</dc:creator>
  <cp:lastModifiedBy>Peters, Ursula</cp:lastModifiedBy>
  <cp:revision>759</cp:revision>
  <cp:lastPrinted>2002-06-14T08:08:54Z</cp:lastPrinted>
  <dcterms:created xsi:type="dcterms:W3CDTF">2001-12-03T07:47:41Z</dcterms:created>
  <dcterms:modified xsi:type="dcterms:W3CDTF">2012-10-18T19:15:29Z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Important fragments of presentation on middle scale test performed in Sarov on January 16, 2009</vt:lpwstr>
  </property>
</Properties>
</file>