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2"/>
  </p:notesMasterIdLst>
  <p:handoutMasterIdLst>
    <p:handoutMasterId r:id="rId23"/>
  </p:handoutMasterIdLst>
  <p:sldIdLst>
    <p:sldId id="304" r:id="rId2"/>
    <p:sldId id="357" r:id="rId3"/>
    <p:sldId id="359" r:id="rId4"/>
    <p:sldId id="345" r:id="rId5"/>
    <p:sldId id="322" r:id="rId6"/>
    <p:sldId id="323" r:id="rId7"/>
    <p:sldId id="364" r:id="rId8"/>
    <p:sldId id="368" r:id="rId9"/>
    <p:sldId id="370" r:id="rId10"/>
    <p:sldId id="355" r:id="rId11"/>
    <p:sldId id="347" r:id="rId12"/>
    <p:sldId id="348" r:id="rId13"/>
    <p:sldId id="343" r:id="rId14"/>
    <p:sldId id="369" r:id="rId15"/>
    <p:sldId id="351" r:id="rId16"/>
    <p:sldId id="353" r:id="rId17"/>
    <p:sldId id="354" r:id="rId18"/>
    <p:sldId id="335" r:id="rId19"/>
    <p:sldId id="360" r:id="rId20"/>
    <p:sldId id="367" r:id="rId21"/>
  </p:sldIdLst>
  <p:sldSz cx="9144000" cy="6858000" type="screen4x3"/>
  <p:notesSz cx="6858000" cy="9667875"/>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3300"/>
    <a:srgbClr val="00FF00"/>
    <a:srgbClr val="CC0099"/>
    <a:srgbClr val="FFFF00"/>
    <a:srgbClr val="3366FF"/>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8" autoAdjust="0"/>
    <p:restoredTop sz="94712" autoAdjust="0"/>
  </p:normalViewPr>
  <p:slideViewPr>
    <p:cSldViewPr>
      <p:cViewPr>
        <p:scale>
          <a:sx n="91" d="100"/>
          <a:sy n="91" d="100"/>
        </p:scale>
        <p:origin x="-1080" y="-29"/>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8" d="100"/>
          <a:sy n="58" d="100"/>
        </p:scale>
        <p:origin x="-1812" y="-72"/>
      </p:cViewPr>
      <p:guideLst>
        <p:guide orient="horz" pos="3045"/>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20000"/>
              </a:spcBef>
              <a:defRPr sz="1200">
                <a:latin typeface="Times New Roman" pitchFamily="18" charset="0"/>
              </a:defRPr>
            </a:lvl1pPr>
          </a:lstStyle>
          <a:p>
            <a:endParaRPr lang="ru-RU"/>
          </a:p>
        </p:txBody>
      </p:sp>
      <p:sp>
        <p:nvSpPr>
          <p:cNvPr id="78851" name="Rectangle 3"/>
          <p:cNvSpPr>
            <a:spLocks noGrp="1" noChangeArrowheads="1"/>
          </p:cNvSpPr>
          <p:nvPr>
            <p:ph type="dt" sz="quarter" idx="1"/>
          </p:nvPr>
        </p:nvSpPr>
        <p:spPr bwMode="auto">
          <a:xfrm>
            <a:off x="3886200" y="0"/>
            <a:ext cx="29718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20000"/>
              </a:spcBef>
              <a:defRPr sz="1200">
                <a:latin typeface="Times New Roman" pitchFamily="18" charset="0"/>
              </a:defRPr>
            </a:lvl1pPr>
          </a:lstStyle>
          <a:p>
            <a:endParaRPr lang="ru-RU"/>
          </a:p>
        </p:txBody>
      </p:sp>
      <p:sp>
        <p:nvSpPr>
          <p:cNvPr id="78852" name="Rectangle 4"/>
          <p:cNvSpPr>
            <a:spLocks noGrp="1" noChangeArrowheads="1"/>
          </p:cNvSpPr>
          <p:nvPr>
            <p:ph type="ftr" sz="quarter" idx="2"/>
          </p:nvPr>
        </p:nvSpPr>
        <p:spPr bwMode="auto">
          <a:xfrm>
            <a:off x="0" y="9183688"/>
            <a:ext cx="2971800"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20000"/>
              </a:spcBef>
              <a:defRPr sz="1200">
                <a:latin typeface="Times New Roman" pitchFamily="18" charset="0"/>
              </a:defRPr>
            </a:lvl1pPr>
          </a:lstStyle>
          <a:p>
            <a:endParaRPr lang="ru-RU"/>
          </a:p>
        </p:txBody>
      </p:sp>
      <p:sp>
        <p:nvSpPr>
          <p:cNvPr id="78853" name="Rectangle 5"/>
          <p:cNvSpPr>
            <a:spLocks noGrp="1" noChangeArrowheads="1"/>
          </p:cNvSpPr>
          <p:nvPr>
            <p:ph type="sldNum" sz="quarter" idx="3"/>
          </p:nvPr>
        </p:nvSpPr>
        <p:spPr bwMode="auto">
          <a:xfrm>
            <a:off x="3886200" y="9183688"/>
            <a:ext cx="2971800"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20000"/>
              </a:spcBef>
              <a:defRPr sz="1200">
                <a:latin typeface="Times New Roman" pitchFamily="18" charset="0"/>
              </a:defRPr>
            </a:lvl1pPr>
          </a:lstStyle>
          <a:p>
            <a:fld id="{82B7FCE9-C8D8-42FC-9937-852A53E15FC9}" type="slidenum">
              <a:rPr lang="ru-RU"/>
              <a:pPr/>
              <a:t>‹Nr.›</a:t>
            </a:fld>
            <a:endParaRPr lang="ru-RU"/>
          </a:p>
        </p:txBody>
      </p:sp>
    </p:spTree>
    <p:extLst>
      <p:ext uri="{BB962C8B-B14F-4D97-AF65-F5344CB8AC3E}">
        <p14:creationId xmlns:p14="http://schemas.microsoft.com/office/powerpoint/2010/main" val="3434214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20000"/>
              </a:spcBef>
              <a:defRPr sz="1200">
                <a:latin typeface="Times New Roman" pitchFamily="18" charset="0"/>
              </a:defRPr>
            </a:lvl1pPr>
          </a:lstStyle>
          <a:p>
            <a:endParaRPr lang="ru-RU"/>
          </a:p>
        </p:txBody>
      </p:sp>
      <p:sp>
        <p:nvSpPr>
          <p:cNvPr id="23555" name="Rectangle 3"/>
          <p:cNvSpPr>
            <a:spLocks noGrp="1" noChangeArrowheads="1"/>
          </p:cNvSpPr>
          <p:nvPr>
            <p:ph type="dt" idx="1"/>
          </p:nvPr>
        </p:nvSpPr>
        <p:spPr bwMode="auto">
          <a:xfrm>
            <a:off x="3886200" y="0"/>
            <a:ext cx="29718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20000"/>
              </a:spcBef>
              <a:defRPr sz="1200">
                <a:latin typeface="Times New Roman" pitchFamily="18" charset="0"/>
              </a:defRPr>
            </a:lvl1pPr>
          </a:lstStyle>
          <a:p>
            <a:endParaRPr lang="ru-RU"/>
          </a:p>
        </p:txBody>
      </p:sp>
      <p:sp>
        <p:nvSpPr>
          <p:cNvPr id="23556" name="Rectangle 4"/>
          <p:cNvSpPr>
            <a:spLocks noChangeArrowheads="1" noTextEdit="1"/>
          </p:cNvSpPr>
          <p:nvPr>
            <p:ph type="sldImg" idx="2"/>
          </p:nvPr>
        </p:nvSpPr>
        <p:spPr bwMode="auto">
          <a:xfrm>
            <a:off x="1012825" y="725488"/>
            <a:ext cx="4833938" cy="36258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914400" y="4592638"/>
            <a:ext cx="5029200"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3558" name="Rectangle 6"/>
          <p:cNvSpPr>
            <a:spLocks noGrp="1" noChangeArrowheads="1"/>
          </p:cNvSpPr>
          <p:nvPr>
            <p:ph type="ftr" sz="quarter" idx="4"/>
          </p:nvPr>
        </p:nvSpPr>
        <p:spPr bwMode="auto">
          <a:xfrm>
            <a:off x="0" y="9183688"/>
            <a:ext cx="2971800"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20000"/>
              </a:spcBef>
              <a:defRPr sz="1200">
                <a:latin typeface="Times New Roman" pitchFamily="18" charset="0"/>
              </a:defRPr>
            </a:lvl1pPr>
          </a:lstStyle>
          <a:p>
            <a:endParaRPr lang="ru-RU"/>
          </a:p>
        </p:txBody>
      </p:sp>
      <p:sp>
        <p:nvSpPr>
          <p:cNvPr id="23559" name="Rectangle 7"/>
          <p:cNvSpPr>
            <a:spLocks noGrp="1" noChangeArrowheads="1"/>
          </p:cNvSpPr>
          <p:nvPr>
            <p:ph type="sldNum" sz="quarter" idx="5"/>
          </p:nvPr>
        </p:nvSpPr>
        <p:spPr bwMode="auto">
          <a:xfrm>
            <a:off x="3886200" y="9183688"/>
            <a:ext cx="2971800"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20000"/>
              </a:spcBef>
              <a:defRPr sz="1200">
                <a:latin typeface="Times New Roman" pitchFamily="18" charset="0"/>
              </a:defRPr>
            </a:lvl1pPr>
          </a:lstStyle>
          <a:p>
            <a:fld id="{859469C5-D280-4B55-8BF0-D56C94E3C078}" type="slidenum">
              <a:rPr lang="ru-RU"/>
              <a:pPr/>
              <a:t>‹Nr.›</a:t>
            </a:fld>
            <a:endParaRPr lang="ru-RU"/>
          </a:p>
        </p:txBody>
      </p:sp>
    </p:spTree>
    <p:extLst>
      <p:ext uri="{BB962C8B-B14F-4D97-AF65-F5344CB8AC3E}">
        <p14:creationId xmlns:p14="http://schemas.microsoft.com/office/powerpoint/2010/main" val="32287669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E3F22-FF58-4C44-AAAA-42ABAF5D856A}" type="slidenum">
              <a:rPr lang="ru-RU"/>
              <a:pPr/>
              <a:t>1</a:t>
            </a:fld>
            <a:endParaRPr lang="ru-RU"/>
          </a:p>
        </p:txBody>
      </p:sp>
      <p:sp>
        <p:nvSpPr>
          <p:cNvPr id="104450" name="Rectangle 2"/>
          <p:cNvSpPr>
            <a:spLocks noChangeArrowheads="1"/>
          </p:cNvSpPr>
          <p:nvPr>
            <p:ph type="sldImg"/>
          </p:nvPr>
        </p:nvSpPr>
        <p:spPr bwMode="auto">
          <a:xfrm>
            <a:off x="1012825" y="725488"/>
            <a:ext cx="4833938" cy="3625850"/>
          </a:xfrm>
          <a:prstGeom prst="rect">
            <a:avLst/>
          </a:prstGeom>
          <a:solidFill>
            <a:srgbClr val="FFFFFF"/>
          </a:solidFill>
          <a:ln>
            <a:solidFill>
              <a:srgbClr val="000000"/>
            </a:solidFill>
            <a:miter lim="800000"/>
            <a:headEnd/>
            <a:tailEnd/>
          </a:ln>
        </p:spPr>
      </p:sp>
      <p:sp>
        <p:nvSpPr>
          <p:cNvPr id="104451" name="Rectangle 3"/>
          <p:cNvSpPr>
            <a:spLocks noChangeArrowheads="1"/>
          </p:cNvSpPr>
          <p:nvPr>
            <p:ph type="body" idx="1"/>
          </p:nvPr>
        </p:nvSpPr>
        <p:spPr bwMode="auto">
          <a:xfrm>
            <a:off x="914400" y="4592638"/>
            <a:ext cx="5029200" cy="4349750"/>
          </a:xfrm>
          <a:prstGeom prst="rect">
            <a:avLst/>
          </a:prstGeom>
          <a:solidFill>
            <a:srgbClr val="FFFFFF"/>
          </a:solidFill>
          <a:ln>
            <a:solidFill>
              <a:srgbClr val="000000"/>
            </a:solidFill>
            <a:miter lim="800000"/>
            <a:headEnd/>
            <a:tailEnd/>
          </a:ln>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0C89D2-D2E8-4A14-A64C-F2371736A240}" type="slidenum">
              <a:rPr lang="ru-RU"/>
              <a:pPr/>
              <a:t>11</a:t>
            </a:fld>
            <a:endParaRPr lang="ru-RU"/>
          </a:p>
        </p:txBody>
      </p:sp>
      <p:sp>
        <p:nvSpPr>
          <p:cNvPr id="326658" name="Rectangle 2"/>
          <p:cNvSpPr>
            <a:spLocks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ru-RU"/>
              <a:t>лоч</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24610" name="Rectangle 2"/>
          <p:cNvSpPr>
            <a:spLocks noGrp="1" noChangeArrowheads="1"/>
          </p:cNvSpPr>
          <p:nvPr>
            <p:ph type="ctrTitle" sz="quarter"/>
          </p:nvPr>
        </p:nvSpPr>
        <p:spPr>
          <a:xfrm>
            <a:off x="685800" y="1676400"/>
            <a:ext cx="7772400" cy="1828800"/>
          </a:xfrm>
        </p:spPr>
        <p:txBody>
          <a:bodyPr/>
          <a:lstStyle>
            <a:lvl1pPr>
              <a:defRPr/>
            </a:lvl1pPr>
          </a:lstStyle>
          <a:p>
            <a:pPr lvl="0"/>
            <a:r>
              <a:rPr lang="ru-RU" noProof="0" smtClean="0"/>
              <a:t>Образец заголовка</a:t>
            </a:r>
          </a:p>
        </p:txBody>
      </p:sp>
      <p:sp>
        <p:nvSpPr>
          <p:cNvPr id="32461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324612" name="Rectangle 4"/>
          <p:cNvSpPr>
            <a:spLocks noGrp="1" noChangeArrowheads="1"/>
          </p:cNvSpPr>
          <p:nvPr>
            <p:ph type="dt" sz="quarter" idx="2"/>
          </p:nvPr>
        </p:nvSpPr>
        <p:spPr/>
        <p:txBody>
          <a:bodyPr/>
          <a:lstStyle>
            <a:lvl1pPr>
              <a:defRPr/>
            </a:lvl1pPr>
          </a:lstStyle>
          <a:p>
            <a:endParaRPr lang="ru-RU"/>
          </a:p>
        </p:txBody>
      </p:sp>
      <p:sp>
        <p:nvSpPr>
          <p:cNvPr id="324613" name="Rectangle 5"/>
          <p:cNvSpPr>
            <a:spLocks noGrp="1" noChangeArrowheads="1"/>
          </p:cNvSpPr>
          <p:nvPr>
            <p:ph type="ftr" sz="quarter" idx="3"/>
          </p:nvPr>
        </p:nvSpPr>
        <p:spPr/>
        <p:txBody>
          <a:bodyPr/>
          <a:lstStyle>
            <a:lvl1pPr>
              <a:defRPr/>
            </a:lvl1pPr>
          </a:lstStyle>
          <a:p>
            <a:endParaRPr lang="ru-RU"/>
          </a:p>
        </p:txBody>
      </p:sp>
      <p:sp>
        <p:nvSpPr>
          <p:cNvPr id="324614" name="Rectangle 6"/>
          <p:cNvSpPr>
            <a:spLocks noGrp="1" noChangeArrowheads="1"/>
          </p:cNvSpPr>
          <p:nvPr>
            <p:ph type="sldNum" sz="quarter" idx="4"/>
          </p:nvPr>
        </p:nvSpPr>
        <p:spPr/>
        <p:txBody>
          <a:bodyPr/>
          <a:lstStyle>
            <a:lvl1pPr>
              <a:defRPr/>
            </a:lvl1pPr>
          </a:lstStyle>
          <a:p>
            <a:fld id="{39378E96-1B79-4ED3-943D-77FF6BCD444A}" type="slidenum">
              <a:rPr lang="ru-RU"/>
              <a:pPr/>
              <a:t>‹Nr.›</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CC35CD65-8996-40DA-A3D6-EA51A38280FA}" type="slidenum">
              <a:rPr lang="ru-RU"/>
              <a:pPr/>
              <a:t>‹Nr.›</a:t>
            </a:fld>
            <a:endParaRPr lang="ru-RU"/>
          </a:p>
        </p:txBody>
      </p:sp>
    </p:spTree>
    <p:extLst>
      <p:ext uri="{BB962C8B-B14F-4D97-AF65-F5344CB8AC3E}">
        <p14:creationId xmlns:p14="http://schemas.microsoft.com/office/powerpoint/2010/main" val="337857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381000"/>
            <a:ext cx="205740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381000"/>
            <a:ext cx="60198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12D2B13E-EA99-4D5D-8052-013681E4629C}" type="slidenum">
              <a:rPr lang="ru-RU"/>
              <a:pPr/>
              <a:t>‹Nr.›</a:t>
            </a:fld>
            <a:endParaRPr lang="ru-RU"/>
          </a:p>
        </p:txBody>
      </p:sp>
    </p:spTree>
    <p:extLst>
      <p:ext uri="{BB962C8B-B14F-4D97-AF65-F5344CB8AC3E}">
        <p14:creationId xmlns:p14="http://schemas.microsoft.com/office/powerpoint/2010/main" val="1806643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114800"/>
            <a:ext cx="40386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a:xfrm>
            <a:off x="457200" y="6245225"/>
            <a:ext cx="2133600" cy="476250"/>
          </a:xfrm>
        </p:spPr>
        <p:txBody>
          <a:bodyPr/>
          <a:lstStyle>
            <a:lvl1pPr>
              <a:defRPr/>
            </a:lvl1pPr>
          </a:lstStyle>
          <a:p>
            <a:endParaRPr lang="ru-RU"/>
          </a:p>
        </p:txBody>
      </p:sp>
      <p:sp>
        <p:nvSpPr>
          <p:cNvPr id="7" name="Fußzeilenplatzhalter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Foliennummernplatzhalter 7"/>
          <p:cNvSpPr>
            <a:spLocks noGrp="1"/>
          </p:cNvSpPr>
          <p:nvPr>
            <p:ph type="sldNum" sz="quarter" idx="12"/>
          </p:nvPr>
        </p:nvSpPr>
        <p:spPr>
          <a:xfrm>
            <a:off x="6553200" y="6245225"/>
            <a:ext cx="2133600" cy="476250"/>
          </a:xfrm>
        </p:spPr>
        <p:txBody>
          <a:bodyPr/>
          <a:lstStyle>
            <a:lvl1pPr>
              <a:defRPr/>
            </a:lvl1pPr>
          </a:lstStyle>
          <a:p>
            <a:fld id="{258EC42B-044A-4FD4-B369-F5F40A23CF3B}" type="slidenum">
              <a:rPr lang="ru-RU"/>
              <a:pPr/>
              <a:t>‹Nr.›</a:t>
            </a:fld>
            <a:endParaRPr lang="ru-RU"/>
          </a:p>
        </p:txBody>
      </p:sp>
    </p:spTree>
    <p:extLst>
      <p:ext uri="{BB962C8B-B14F-4D97-AF65-F5344CB8AC3E}">
        <p14:creationId xmlns:p14="http://schemas.microsoft.com/office/powerpoint/2010/main" val="129091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981200"/>
            <a:ext cx="40386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245225"/>
            <a:ext cx="2133600" cy="476250"/>
          </a:xfrm>
        </p:spPr>
        <p:txBody>
          <a:bodyPr/>
          <a:lstStyle>
            <a:lvl1pPr>
              <a:defRPr/>
            </a:lvl1pPr>
          </a:lstStyle>
          <a:p>
            <a:endParaRPr lang="ru-RU"/>
          </a:p>
        </p:txBody>
      </p:sp>
      <p:sp>
        <p:nvSpPr>
          <p:cNvPr id="6" name="Fußzeilenplatzhalter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Foliennummernplatzhalter 6"/>
          <p:cNvSpPr>
            <a:spLocks noGrp="1"/>
          </p:cNvSpPr>
          <p:nvPr>
            <p:ph type="sldNum" sz="quarter" idx="12"/>
          </p:nvPr>
        </p:nvSpPr>
        <p:spPr>
          <a:xfrm>
            <a:off x="6553200" y="6245225"/>
            <a:ext cx="2133600" cy="476250"/>
          </a:xfrm>
        </p:spPr>
        <p:txBody>
          <a:bodyPr/>
          <a:lstStyle>
            <a:lvl1pPr>
              <a:defRPr/>
            </a:lvl1pPr>
          </a:lstStyle>
          <a:p>
            <a:fld id="{0292EAAF-F868-484B-A154-2615BC4587D2}" type="slidenum">
              <a:rPr lang="ru-RU"/>
              <a:pPr/>
              <a:t>‹Nr.›</a:t>
            </a:fld>
            <a:endParaRPr lang="ru-RU"/>
          </a:p>
        </p:txBody>
      </p:sp>
    </p:spTree>
    <p:extLst>
      <p:ext uri="{BB962C8B-B14F-4D97-AF65-F5344CB8AC3E}">
        <p14:creationId xmlns:p14="http://schemas.microsoft.com/office/powerpoint/2010/main" val="129492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191E4E84-AB4E-4D2E-8ACC-A4F36F81AD34}" type="slidenum">
              <a:rPr lang="ru-RU"/>
              <a:pPr/>
              <a:t>‹Nr.›</a:t>
            </a:fld>
            <a:endParaRPr lang="ru-RU"/>
          </a:p>
        </p:txBody>
      </p:sp>
    </p:spTree>
    <p:extLst>
      <p:ext uri="{BB962C8B-B14F-4D97-AF65-F5344CB8AC3E}">
        <p14:creationId xmlns:p14="http://schemas.microsoft.com/office/powerpoint/2010/main" val="323801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DEB125B5-F3EF-45BB-B3E3-B7E2496F4A3B}" type="slidenum">
              <a:rPr lang="ru-RU"/>
              <a:pPr/>
              <a:t>‹Nr.›</a:t>
            </a:fld>
            <a:endParaRPr lang="ru-RU"/>
          </a:p>
        </p:txBody>
      </p:sp>
    </p:spTree>
    <p:extLst>
      <p:ext uri="{BB962C8B-B14F-4D97-AF65-F5344CB8AC3E}">
        <p14:creationId xmlns:p14="http://schemas.microsoft.com/office/powerpoint/2010/main" val="294493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44394BF1-5F1D-4E85-9F71-941FB6733C90}" type="slidenum">
              <a:rPr lang="ru-RU"/>
              <a:pPr/>
              <a:t>‹Nr.›</a:t>
            </a:fld>
            <a:endParaRPr lang="ru-RU"/>
          </a:p>
        </p:txBody>
      </p:sp>
    </p:spTree>
    <p:extLst>
      <p:ext uri="{BB962C8B-B14F-4D97-AF65-F5344CB8AC3E}">
        <p14:creationId xmlns:p14="http://schemas.microsoft.com/office/powerpoint/2010/main" val="233605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fld id="{212D7C3B-2FC5-43E2-AB53-F0EB30798687}" type="slidenum">
              <a:rPr lang="ru-RU"/>
              <a:pPr/>
              <a:t>‹Nr.›</a:t>
            </a:fld>
            <a:endParaRPr lang="ru-RU"/>
          </a:p>
        </p:txBody>
      </p:sp>
    </p:spTree>
    <p:extLst>
      <p:ext uri="{BB962C8B-B14F-4D97-AF65-F5344CB8AC3E}">
        <p14:creationId xmlns:p14="http://schemas.microsoft.com/office/powerpoint/2010/main" val="38852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fld id="{3E674FBC-60BC-4F31-855D-37BEED986799}" type="slidenum">
              <a:rPr lang="ru-RU"/>
              <a:pPr/>
              <a:t>‹Nr.›</a:t>
            </a:fld>
            <a:endParaRPr lang="ru-RU"/>
          </a:p>
        </p:txBody>
      </p:sp>
    </p:spTree>
    <p:extLst>
      <p:ext uri="{BB962C8B-B14F-4D97-AF65-F5344CB8AC3E}">
        <p14:creationId xmlns:p14="http://schemas.microsoft.com/office/powerpoint/2010/main" val="218139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fld id="{67114C4F-1452-4CDA-82F5-CA294B799D6C}" type="slidenum">
              <a:rPr lang="ru-RU"/>
              <a:pPr/>
              <a:t>‹Nr.›</a:t>
            </a:fld>
            <a:endParaRPr lang="ru-RU"/>
          </a:p>
        </p:txBody>
      </p:sp>
    </p:spTree>
    <p:extLst>
      <p:ext uri="{BB962C8B-B14F-4D97-AF65-F5344CB8AC3E}">
        <p14:creationId xmlns:p14="http://schemas.microsoft.com/office/powerpoint/2010/main" val="346119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E50C26D6-9A11-4BEF-9941-C0FF3B6313CB}" type="slidenum">
              <a:rPr lang="ru-RU"/>
              <a:pPr/>
              <a:t>‹Nr.›</a:t>
            </a:fld>
            <a:endParaRPr lang="ru-RU"/>
          </a:p>
        </p:txBody>
      </p:sp>
    </p:spTree>
    <p:extLst>
      <p:ext uri="{BB962C8B-B14F-4D97-AF65-F5344CB8AC3E}">
        <p14:creationId xmlns:p14="http://schemas.microsoft.com/office/powerpoint/2010/main" val="248517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055C50FA-B0DD-405A-833F-08CAF9EB46E7}" type="slidenum">
              <a:rPr lang="ru-RU"/>
              <a:pPr/>
              <a:t>‹Nr.›</a:t>
            </a:fld>
            <a:endParaRPr lang="ru-RU"/>
          </a:p>
        </p:txBody>
      </p:sp>
    </p:spTree>
    <p:extLst>
      <p:ext uri="{BB962C8B-B14F-4D97-AF65-F5344CB8AC3E}">
        <p14:creationId xmlns:p14="http://schemas.microsoft.com/office/powerpoint/2010/main" val="283532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FF">
                <a:gamma/>
                <a:shade val="46275"/>
                <a:invGamma/>
              </a:srgbClr>
            </a:gs>
            <a:gs pos="50000">
              <a:srgbClr val="3366FF"/>
            </a:gs>
            <a:gs pos="100000">
              <a:srgbClr val="33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23587"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23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ru-RU"/>
          </a:p>
        </p:txBody>
      </p:sp>
      <p:sp>
        <p:nvSpPr>
          <p:cNvPr id="323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ru-RU"/>
          </a:p>
        </p:txBody>
      </p:sp>
      <p:sp>
        <p:nvSpPr>
          <p:cNvPr id="323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DF86A897-EDE7-42F0-B816-13EB1CF0C001}" type="slidenum">
              <a:rPr lang="ru-RU"/>
              <a:pPr/>
              <a:t>‹Nr.›</a:t>
            </a:fld>
            <a:endParaRPr lang="ru-RU"/>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3" name="Text Box 9"/>
          <p:cNvSpPr txBox="1">
            <a:spLocks noChangeArrowheads="1"/>
          </p:cNvSpPr>
          <p:nvPr/>
        </p:nvSpPr>
        <p:spPr bwMode="auto">
          <a:xfrm>
            <a:off x="863600" y="1557338"/>
            <a:ext cx="7920038"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a:solidFill>
                  <a:srgbClr val="FFFF00"/>
                </a:solidFill>
                <a:latin typeface="Arial Black" pitchFamily="34" charset="0"/>
              </a:rPr>
              <a:t>Fuel assembly tests </a:t>
            </a:r>
            <a:br>
              <a:rPr lang="en-US" sz="3200">
                <a:solidFill>
                  <a:srgbClr val="FFFF00"/>
                </a:solidFill>
                <a:latin typeface="Arial Black" pitchFamily="34" charset="0"/>
              </a:rPr>
            </a:br>
            <a:r>
              <a:rPr lang="en-US" sz="3200">
                <a:solidFill>
                  <a:srgbClr val="FFFF00"/>
                </a:solidFill>
                <a:latin typeface="Arial Black" pitchFamily="34" charset="0"/>
              </a:rPr>
              <a:t>under severe accident conditions</a:t>
            </a:r>
            <a:br>
              <a:rPr lang="en-US" sz="3200">
                <a:solidFill>
                  <a:srgbClr val="FFFF00"/>
                </a:solidFill>
                <a:latin typeface="Arial Black" pitchFamily="34" charset="0"/>
              </a:rPr>
            </a:br>
            <a:r>
              <a:rPr lang="en-US" sz="3200">
                <a:solidFill>
                  <a:srgbClr val="FFFF00"/>
                </a:solidFill>
                <a:latin typeface="Arial Black" pitchFamily="34" charset="0"/>
              </a:rPr>
              <a:t>(PARAMETER Facility)</a:t>
            </a:r>
            <a:endParaRPr lang="ru-RU" sz="2400">
              <a:solidFill>
                <a:srgbClr val="FFFF00"/>
              </a:solidFill>
              <a:latin typeface="Arial Black" pitchFamily="34" charset="0"/>
            </a:endParaRPr>
          </a:p>
        </p:txBody>
      </p:sp>
      <p:sp>
        <p:nvSpPr>
          <p:cNvPr id="103434" name="Text Box 10"/>
          <p:cNvSpPr txBox="1">
            <a:spLocks noChangeArrowheads="1"/>
          </p:cNvSpPr>
          <p:nvPr/>
        </p:nvSpPr>
        <p:spPr bwMode="auto">
          <a:xfrm>
            <a:off x="1042988" y="5842000"/>
            <a:ext cx="7345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i="1">
                <a:solidFill>
                  <a:srgbClr val="FFFF00"/>
                </a:solidFill>
                <a:latin typeface="Arial" charset="0"/>
              </a:rPr>
              <a:t>13-16 September, 2004, Dimitrovgrad</a:t>
            </a:r>
            <a:endParaRPr lang="ru-RU" i="1">
              <a:solidFill>
                <a:srgbClr val="FFFF00"/>
              </a:solidFill>
              <a:latin typeface="Arial" charset="0"/>
            </a:endParaRPr>
          </a:p>
        </p:txBody>
      </p:sp>
      <p:sp>
        <p:nvSpPr>
          <p:cNvPr id="103441" name="Text Box 17"/>
          <p:cNvSpPr txBox="1">
            <a:spLocks noChangeArrowheads="1"/>
          </p:cNvSpPr>
          <p:nvPr/>
        </p:nvSpPr>
        <p:spPr bwMode="auto">
          <a:xfrm>
            <a:off x="3167063" y="4076700"/>
            <a:ext cx="4068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b="1" i="1">
              <a:solidFill>
                <a:schemeClr val="folHlink"/>
              </a:solidFill>
              <a:latin typeface="Arbat" pitchFamily="2" charset="0"/>
            </a:endParaRPr>
          </a:p>
        </p:txBody>
      </p:sp>
      <p:sp>
        <p:nvSpPr>
          <p:cNvPr id="103444" name="Text Box 20"/>
          <p:cNvSpPr txBox="1">
            <a:spLocks noChangeArrowheads="1"/>
          </p:cNvSpPr>
          <p:nvPr/>
        </p:nvSpPr>
        <p:spPr bwMode="auto">
          <a:xfrm>
            <a:off x="717550" y="196850"/>
            <a:ext cx="5259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p>
        </p:txBody>
      </p:sp>
      <p:sp>
        <p:nvSpPr>
          <p:cNvPr id="103445" name="Text Box 21"/>
          <p:cNvSpPr txBox="1">
            <a:spLocks noChangeArrowheads="1"/>
          </p:cNvSpPr>
          <p:nvPr/>
        </p:nvSpPr>
        <p:spPr bwMode="auto">
          <a:xfrm>
            <a:off x="592138" y="276225"/>
            <a:ext cx="17414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NPO “LUTCH”</a:t>
            </a:r>
          </a:p>
          <a:p>
            <a:r>
              <a:rPr lang="en-US" b="1"/>
              <a:t>IBRAE RAS</a:t>
            </a:r>
            <a:endParaRPr lang="ru-RU" b="1"/>
          </a:p>
        </p:txBody>
      </p:sp>
      <p:sp>
        <p:nvSpPr>
          <p:cNvPr id="103446" name="Text Box 22"/>
          <p:cNvSpPr txBox="1">
            <a:spLocks noChangeArrowheads="1"/>
          </p:cNvSpPr>
          <p:nvPr/>
        </p:nvSpPr>
        <p:spPr bwMode="auto">
          <a:xfrm>
            <a:off x="2555875" y="4076700"/>
            <a:ext cx="500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Presented by N.Ya.Parshin</a:t>
            </a:r>
            <a:endParaRPr lang="ru-RU" b="1"/>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29731" name="Line 3"/>
          <p:cNvSpPr>
            <a:spLocks noChangeShapeType="1"/>
          </p:cNvSpPr>
          <p:nvPr/>
        </p:nvSpPr>
        <p:spPr bwMode="auto">
          <a:xfrm>
            <a:off x="2413000" y="27146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329732" name="Line 4"/>
          <p:cNvSpPr>
            <a:spLocks noChangeShapeType="1"/>
          </p:cNvSpPr>
          <p:nvPr/>
        </p:nvSpPr>
        <p:spPr bwMode="auto">
          <a:xfrm>
            <a:off x="2959100" y="27146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aphicFrame>
        <p:nvGraphicFramePr>
          <p:cNvPr id="329949" name="Group 221"/>
          <p:cNvGraphicFramePr>
            <a:graphicFrameLocks noGrp="1"/>
          </p:cNvGraphicFramePr>
          <p:nvPr/>
        </p:nvGraphicFramePr>
        <p:xfrm>
          <a:off x="0" y="981075"/>
          <a:ext cx="9174163" cy="4783138"/>
        </p:xfrm>
        <a:graphic>
          <a:graphicData uri="http://schemas.openxmlformats.org/drawingml/2006/table">
            <a:tbl>
              <a:tblPr/>
              <a:tblGrid>
                <a:gridCol w="2076450"/>
                <a:gridCol w="503238"/>
                <a:gridCol w="503237"/>
                <a:gridCol w="487363"/>
                <a:gridCol w="520700"/>
                <a:gridCol w="474662"/>
                <a:gridCol w="533400"/>
                <a:gridCol w="503238"/>
                <a:gridCol w="503237"/>
                <a:gridCol w="534988"/>
                <a:gridCol w="474662"/>
                <a:gridCol w="503238"/>
                <a:gridCol w="503237"/>
                <a:gridCol w="504825"/>
                <a:gridCol w="547688"/>
              </a:tblGrid>
              <a:tr h="27463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bg2"/>
                          </a:solidFill>
                          <a:effectLst/>
                          <a:latin typeface="Arial" charset="0"/>
                          <a:ea typeface="Times New Roman" pitchFamily="18" charset="0"/>
                          <a:cs typeface="Arial" charset="0"/>
                        </a:rPr>
                        <a:t>Характеристики модельной ТВС и параметры испытаний</a:t>
                      </a:r>
                      <a:endParaRPr kumimoji="0" lang="en-US" sz="24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gridSpan="1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bg2"/>
                          </a:solidFill>
                          <a:effectLst/>
                          <a:latin typeface="Arial" charset="0"/>
                          <a:ea typeface="Times New Roman" pitchFamily="18" charset="0"/>
                          <a:cs typeface="Arial" charset="0"/>
                        </a:rPr>
                        <a:t>Номер модельной ТВС и год проведения испытаний</a:t>
                      </a:r>
                      <a:endParaRPr kumimoji="0" lang="en-US" sz="24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DFD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42888">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1</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2</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3</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4</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5</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6</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7</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8</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9</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10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11</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12</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13</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14</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274638">
                <a:tc vMerge="1">
                  <a:txBody>
                    <a:bodyPr/>
                    <a:lstStyle/>
                    <a:p>
                      <a:endParaRPr lang="de-DE"/>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1999</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2000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2001</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2002</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2003</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bg2"/>
                          </a:solidFill>
                          <a:effectLst/>
                          <a:latin typeface="Arial" charset="0"/>
                          <a:ea typeface="Times New Roman" pitchFamily="18" charset="0"/>
                          <a:cs typeface="Arial" charset="0"/>
                        </a:rPr>
                        <a:t>2004</a:t>
                      </a:r>
                      <a:endParaRPr kumimoji="0" lang="en-US" sz="24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FF"/>
                          </a:solidFill>
                          <a:effectLst/>
                          <a:latin typeface="Arial" charset="0"/>
                          <a:ea typeface="Times New Roman" pitchFamily="18" charset="0"/>
                          <a:cs typeface="Arial" charset="0"/>
                        </a:rPr>
                        <a:t>Общее количество твэлов в модельной ТВС, шт.</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Times New Roman" pitchFamily="18" charset="0"/>
                          <a:cs typeface="Arial" charset="0"/>
                        </a:rPr>
                        <a:t>19</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Times New Roman" pitchFamily="18" charset="0"/>
                          <a:cs typeface="Arial" charset="0"/>
                        </a:rPr>
                        <a:t>19</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Times New Roman" pitchFamily="18" charset="0"/>
                          <a:cs typeface="Arial" charset="0"/>
                        </a:rPr>
                        <a:t>19</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FF"/>
                          </a:solidFill>
                          <a:effectLst/>
                          <a:latin typeface="Arial" charset="0"/>
                          <a:ea typeface="Times New Roman" pitchFamily="18" charset="0"/>
                          <a:cs typeface="Arial" charset="0"/>
                        </a:rPr>
                        <a:t>37</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FF"/>
                          </a:solidFill>
                          <a:effectLst/>
                          <a:latin typeface="Arial" charset="0"/>
                          <a:ea typeface="Times New Roman" pitchFamily="18" charset="0"/>
                          <a:cs typeface="Arial" charset="0"/>
                        </a:rPr>
                        <a:t>37</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FF"/>
                          </a:solidFill>
                          <a:effectLst/>
                          <a:latin typeface="Arial" charset="0"/>
                          <a:ea typeface="Times New Roman" pitchFamily="18" charset="0"/>
                          <a:cs typeface="Arial" charset="0"/>
                        </a:rPr>
                        <a:t>37</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FF"/>
                          </a:solidFill>
                          <a:effectLst/>
                          <a:latin typeface="Arial" charset="0"/>
                          <a:ea typeface="Times New Roman" pitchFamily="18" charset="0"/>
                          <a:cs typeface="Arial" charset="0"/>
                        </a:rPr>
                        <a:t>37</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FF"/>
                          </a:solidFill>
                          <a:effectLst/>
                          <a:latin typeface="Arial" charset="0"/>
                          <a:ea typeface="Times New Roman" pitchFamily="18" charset="0"/>
                          <a:cs typeface="Arial" charset="0"/>
                        </a:rPr>
                        <a:t>37</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FF"/>
                          </a:solidFill>
                          <a:effectLst/>
                          <a:latin typeface="Arial" charset="0"/>
                          <a:ea typeface="Times New Roman" pitchFamily="18" charset="0"/>
                          <a:cs typeface="Arial" charset="0"/>
                        </a:rPr>
                        <a:t>37</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FF"/>
                          </a:solidFill>
                          <a:effectLst/>
                          <a:latin typeface="Arial" charset="0"/>
                          <a:ea typeface="Times New Roman" pitchFamily="18" charset="0"/>
                          <a:cs typeface="Arial" charset="0"/>
                        </a:rPr>
                        <a:t>37</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FF"/>
                          </a:solidFill>
                          <a:effectLst/>
                          <a:latin typeface="Arial" charset="0"/>
                          <a:ea typeface="Times New Roman" pitchFamily="18" charset="0"/>
                          <a:cs typeface="Arial" charset="0"/>
                        </a:rPr>
                        <a:t>37</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FF"/>
                          </a:solidFill>
                          <a:effectLst/>
                          <a:latin typeface="Arial" charset="0"/>
                          <a:ea typeface="Times New Roman" pitchFamily="18" charset="0"/>
                          <a:cs typeface="Arial" charset="0"/>
                        </a:rPr>
                        <a:t>19</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FF"/>
                          </a:solidFill>
                          <a:effectLst/>
                          <a:latin typeface="Arial" charset="0"/>
                          <a:ea typeface="Times New Roman" pitchFamily="18" charset="0"/>
                          <a:cs typeface="Arial" charset="0"/>
                        </a:rPr>
                        <a:t>19</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FF"/>
                          </a:solidFill>
                          <a:effectLst/>
                          <a:latin typeface="Arial" charset="0"/>
                          <a:ea typeface="Times New Roman" pitchFamily="18" charset="0"/>
                          <a:cs typeface="Arial" charset="0"/>
                        </a:rPr>
                        <a:t>19</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bg2"/>
                          </a:solidFill>
                          <a:effectLst/>
                          <a:latin typeface="Arial" charset="0"/>
                          <a:ea typeface="Times New Roman" pitchFamily="18" charset="0"/>
                          <a:cs typeface="Arial" charset="0"/>
                        </a:rPr>
                        <a:t>Количество нагревательных твэлов, шт.</a:t>
                      </a:r>
                      <a:endParaRPr kumimoji="0" lang="en-US" sz="24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19</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19</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19</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24</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22</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23</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36</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36</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36</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36</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36</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18</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18</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18+</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ПЭЛ</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bg2"/>
                          </a:solidFill>
                          <a:effectLst/>
                          <a:latin typeface="Arial" charset="0"/>
                          <a:ea typeface="Times New Roman" pitchFamily="18" charset="0"/>
                          <a:cs typeface="Arial" charset="0"/>
                        </a:rPr>
                        <a:t>Высота активной части, мм</a:t>
                      </a:r>
                      <a:endParaRPr kumimoji="0" lang="en-US" sz="24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800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800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800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1275</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1275</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1275</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1275</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1275</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1275</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1275</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1275</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1275</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1275</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1275</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800080"/>
                          </a:solidFill>
                          <a:effectLst/>
                          <a:latin typeface="Arial" charset="0"/>
                          <a:ea typeface="Times New Roman" pitchFamily="18" charset="0"/>
                          <a:cs typeface="Arial" charset="0"/>
                        </a:rPr>
                        <a:t>Материал оболочки твэла</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800080"/>
                          </a:solidFill>
                          <a:effectLst/>
                          <a:latin typeface="Arial" charset="0"/>
                          <a:ea typeface="Times New Roman" pitchFamily="18" charset="0"/>
                          <a:cs typeface="Arial" charset="0"/>
                        </a:rPr>
                        <a:t>Э-110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800080"/>
                          </a:solidFill>
                          <a:effectLst/>
                          <a:latin typeface="Arial" charset="0"/>
                          <a:ea typeface="Times New Roman" pitchFamily="18" charset="0"/>
                          <a:cs typeface="Arial" charset="0"/>
                        </a:rPr>
                        <a:t>Э-635</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800080"/>
                          </a:solidFill>
                          <a:effectLst/>
                          <a:latin typeface="Arial" charset="0"/>
                          <a:ea typeface="Times New Roman" pitchFamily="18" charset="0"/>
                          <a:cs typeface="Arial" charset="0"/>
                        </a:rPr>
                        <a:t>Э-110</a:t>
                      </a:r>
                      <a:endParaRPr kumimoji="0" lang="en-US" sz="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80"/>
                          </a:solidFill>
                          <a:effectLst/>
                          <a:latin typeface="Arial" charset="0"/>
                          <a:ea typeface="Times New Roman" pitchFamily="18" charset="0"/>
                          <a:cs typeface="Arial" charset="0"/>
                        </a:rPr>
                        <a:t>Э-110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800080"/>
                          </a:solidFill>
                          <a:effectLst/>
                          <a:latin typeface="Arial" charset="0"/>
                          <a:ea typeface="Times New Roman" pitchFamily="18" charset="0"/>
                          <a:cs typeface="Arial" charset="0"/>
                        </a:rPr>
                        <a:t>Э-635</a:t>
                      </a:r>
                      <a:endParaRPr kumimoji="0" lang="en-US" sz="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80"/>
                          </a:solidFill>
                          <a:effectLst/>
                          <a:latin typeface="Arial" charset="0"/>
                          <a:ea typeface="Times New Roman" pitchFamily="18" charset="0"/>
                          <a:cs typeface="Arial" charset="0"/>
                        </a:rPr>
                        <a:t>Э-110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80"/>
                          </a:solidFill>
                          <a:effectLst/>
                          <a:latin typeface="Arial" charset="0"/>
                          <a:ea typeface="Times New Roman" pitchFamily="18" charset="0"/>
                          <a:cs typeface="Arial" charset="0"/>
                        </a:rPr>
                        <a:t>Э-110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80"/>
                          </a:solidFill>
                          <a:effectLst/>
                          <a:latin typeface="Arial" charset="0"/>
                          <a:ea typeface="Times New Roman" pitchFamily="18" charset="0"/>
                          <a:cs typeface="Arial" charset="0"/>
                        </a:rPr>
                        <a:t>Э-635</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80"/>
                          </a:solidFill>
                          <a:effectLst/>
                          <a:latin typeface="Arial" charset="0"/>
                          <a:ea typeface="Times New Roman" pitchFamily="18" charset="0"/>
                          <a:cs typeface="Arial" charset="0"/>
                        </a:rPr>
                        <a:t>Э-110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800080"/>
                          </a:solidFill>
                          <a:effectLst/>
                          <a:latin typeface="Arial" charset="0"/>
                          <a:ea typeface="Times New Roman" pitchFamily="18" charset="0"/>
                          <a:cs typeface="Arial" charset="0"/>
                        </a:rPr>
                        <a:t>Э-110</a:t>
                      </a:r>
                      <a:endParaRPr kumimoji="0" lang="en-US" sz="8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80"/>
                          </a:solidFill>
                          <a:effectLst/>
                          <a:latin typeface="Arial" charset="0"/>
                          <a:ea typeface="Times New Roman" pitchFamily="18" charset="0"/>
                          <a:cs typeface="Arial" charset="0"/>
                        </a:rPr>
                        <a:t>Э-635</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80"/>
                          </a:solidFill>
                          <a:effectLst/>
                          <a:latin typeface="Arial" charset="0"/>
                          <a:ea typeface="Times New Roman" pitchFamily="18" charset="0"/>
                          <a:cs typeface="Arial" charset="0"/>
                        </a:rPr>
                        <a:t>Э-110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80"/>
                          </a:solidFill>
                          <a:effectLst/>
                          <a:latin typeface="Arial" charset="0"/>
                          <a:ea typeface="Times New Roman" pitchFamily="18" charset="0"/>
                          <a:cs typeface="Arial" charset="0"/>
                        </a:rPr>
                        <a:t>Э-110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80"/>
                          </a:solidFill>
                          <a:effectLst/>
                          <a:latin typeface="Arial" charset="0"/>
                          <a:ea typeface="Times New Roman" pitchFamily="18" charset="0"/>
                          <a:cs typeface="Arial" charset="0"/>
                        </a:rPr>
                        <a:t>Э-110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8000"/>
                          </a:solidFill>
                          <a:effectLst/>
                          <a:latin typeface="Arial" charset="0"/>
                          <a:ea typeface="Times New Roman" pitchFamily="18" charset="0"/>
                          <a:cs typeface="Arial" charset="0"/>
                        </a:rPr>
                        <a:t>Исходное давление гелия при 20</a:t>
                      </a:r>
                      <a:r>
                        <a:rPr kumimoji="0" lang="en-US" sz="1100" b="0" i="0" u="none" strike="noStrike" cap="none" normalizeH="0" baseline="30000" smtClean="0">
                          <a:ln>
                            <a:noFill/>
                          </a:ln>
                          <a:solidFill>
                            <a:srgbClr val="008000"/>
                          </a:solidFill>
                          <a:effectLst/>
                          <a:latin typeface="Arial" charset="0"/>
                          <a:ea typeface="Times New Roman" pitchFamily="18" charset="0"/>
                          <a:cs typeface="Arial" charset="0"/>
                        </a:rPr>
                        <a:t>о</a:t>
                      </a:r>
                      <a:r>
                        <a:rPr kumimoji="0" lang="en-US" sz="1100" b="0" i="0" u="none" strike="noStrike" cap="none" normalizeH="0" baseline="0" smtClean="0">
                          <a:ln>
                            <a:noFill/>
                          </a:ln>
                          <a:solidFill>
                            <a:srgbClr val="008000"/>
                          </a:solidFill>
                          <a:effectLst/>
                          <a:latin typeface="Arial" charset="0"/>
                          <a:ea typeface="Times New Roman" pitchFamily="18" charset="0"/>
                          <a:cs typeface="Arial" charset="0"/>
                        </a:rPr>
                        <a:t>С, МПа</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8000"/>
                          </a:solidFill>
                          <a:effectLst/>
                          <a:latin typeface="Arial" charset="0"/>
                          <a:ea typeface="Times New Roman" pitchFamily="18" charset="0"/>
                          <a:cs typeface="Arial" charset="0"/>
                        </a:rPr>
                        <a:t>2.0</a:t>
                      </a:r>
                      <a:r>
                        <a:rPr kumimoji="0" lang="en-US" sz="900" b="0"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8000"/>
                          </a:solidFill>
                          <a:effectLst/>
                          <a:latin typeface="Arial" charset="0"/>
                          <a:ea typeface="Times New Roman" pitchFamily="18" charset="0"/>
                          <a:cs typeface="Arial" charset="0"/>
                        </a:rPr>
                        <a:t>2.0</a:t>
                      </a:r>
                      <a:r>
                        <a:rPr kumimoji="0" lang="en-US" sz="900" b="0"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8000"/>
                          </a:solidFill>
                          <a:effectLst/>
                          <a:latin typeface="Arial" charset="0"/>
                          <a:ea typeface="Times New Roman" pitchFamily="18" charset="0"/>
                          <a:cs typeface="Arial" charset="0"/>
                        </a:rPr>
                        <a:t>2.0</a:t>
                      </a:r>
                      <a:r>
                        <a:rPr kumimoji="0" lang="en-US" sz="900" b="0"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rPr>
                        <a:t>2.0</a:t>
                      </a: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rPr>
                        <a:t>2.0</a:t>
                      </a: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rPr>
                        <a:t>2.0</a:t>
                      </a: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rPr>
                        <a:t>3.0</a:t>
                      </a: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rPr>
                        <a:t>3.0</a:t>
                      </a: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rPr>
                        <a:t>2.0</a:t>
                      </a: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rPr>
                        <a:t>0.5-0.7</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rPr>
                        <a:t>2.0</a:t>
                      </a: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rPr>
                        <a:t>2.0</a:t>
                      </a: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rPr>
                        <a:t>2.0</a:t>
                      </a: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rPr>
                        <a:t>2.0</a:t>
                      </a: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8000"/>
                          </a:solidFill>
                          <a:effectLst/>
                          <a:latin typeface="Arial" charset="0"/>
                          <a:ea typeface="Times New Roman" pitchFamily="18" charset="0"/>
                          <a:cs typeface="Arial" charset="0"/>
                          <a:sym typeface="Symbol" pitchFamily="18" charset="2"/>
                        </a:rPr>
                        <a:t>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bg2"/>
                          </a:solidFill>
                          <a:effectLst/>
                          <a:latin typeface="Arial" charset="0"/>
                          <a:ea typeface="Times New Roman" pitchFamily="18" charset="0"/>
                          <a:cs typeface="Arial" charset="0"/>
                        </a:rPr>
                        <a:t>Температура пара на входе, </a:t>
                      </a:r>
                      <a:r>
                        <a:rPr kumimoji="0" lang="en-US" sz="1100" b="0" i="0" u="none" strike="noStrike" cap="none" normalizeH="0" baseline="30000" smtClean="0">
                          <a:ln>
                            <a:noFill/>
                          </a:ln>
                          <a:solidFill>
                            <a:schemeClr val="bg2"/>
                          </a:solidFill>
                          <a:effectLst/>
                          <a:latin typeface="Arial" charset="0"/>
                          <a:ea typeface="Times New Roman" pitchFamily="18" charset="0"/>
                          <a:cs typeface="Arial" charset="0"/>
                        </a:rPr>
                        <a:t>о</a:t>
                      </a:r>
                      <a:r>
                        <a:rPr kumimoji="0" lang="en-US" sz="1100" b="0" i="0" u="none" strike="noStrike" cap="none" normalizeH="0" baseline="0" smtClean="0">
                          <a:ln>
                            <a:noFill/>
                          </a:ln>
                          <a:solidFill>
                            <a:schemeClr val="bg2"/>
                          </a:solidFill>
                          <a:effectLst/>
                          <a:latin typeface="Arial" charset="0"/>
                          <a:ea typeface="Times New Roman" pitchFamily="18" charset="0"/>
                          <a:cs typeface="Arial" charset="0"/>
                        </a:rPr>
                        <a:t>С</a:t>
                      </a:r>
                      <a:endParaRPr kumimoji="0" lang="en-US" sz="24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300-450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300-450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300-450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300-480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300-480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300-480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300-480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300-480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300-480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300-480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300-480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300-480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300-480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bg2"/>
                          </a:solidFill>
                          <a:effectLst/>
                          <a:latin typeface="Arial" charset="0"/>
                          <a:ea typeface="Times New Roman" pitchFamily="18" charset="0"/>
                          <a:cs typeface="Arial" charset="0"/>
                        </a:rPr>
                        <a:t>300-480</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8080"/>
                          </a:solidFill>
                          <a:effectLst/>
                          <a:latin typeface="Arial" charset="0"/>
                          <a:ea typeface="Times New Roman" pitchFamily="18" charset="0"/>
                          <a:cs typeface="Arial" charset="0"/>
                        </a:rPr>
                        <a:t>Расход пара через сборку, г/с</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Arial" charset="0"/>
                          <a:ea typeface="Times New Roman" pitchFamily="18" charset="0"/>
                          <a:cs typeface="Arial" charset="0"/>
                        </a:rPr>
                        <a:t>4</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Arial" charset="0"/>
                          <a:ea typeface="Times New Roman" pitchFamily="18" charset="0"/>
                          <a:cs typeface="Arial" charset="0"/>
                        </a:rPr>
                        <a:t>4</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Arial" charset="0"/>
                          <a:ea typeface="Times New Roman" pitchFamily="18" charset="0"/>
                          <a:cs typeface="Arial" charset="0"/>
                        </a:rPr>
                        <a:t>4</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8080"/>
                          </a:solidFill>
                          <a:effectLst/>
                          <a:latin typeface="Arial" charset="0"/>
                          <a:ea typeface="Times New Roman" pitchFamily="18" charset="0"/>
                          <a:cs typeface="Arial" charset="0"/>
                        </a:rPr>
                        <a:t>8</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8080"/>
                          </a:solidFill>
                          <a:effectLst/>
                          <a:latin typeface="Arial" charset="0"/>
                          <a:ea typeface="Times New Roman" pitchFamily="18" charset="0"/>
                          <a:cs typeface="Arial" charset="0"/>
                        </a:rPr>
                        <a:t>6</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8080"/>
                          </a:solidFill>
                          <a:effectLst/>
                          <a:latin typeface="Arial" charset="0"/>
                          <a:ea typeface="Times New Roman" pitchFamily="18" charset="0"/>
                          <a:cs typeface="Arial" charset="0"/>
                        </a:rPr>
                        <a:t>6</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8080"/>
                          </a:solidFill>
                          <a:effectLst/>
                          <a:latin typeface="Arial" charset="0"/>
                          <a:ea typeface="Times New Roman" pitchFamily="18" charset="0"/>
                          <a:cs typeface="Arial" charset="0"/>
                        </a:rPr>
                        <a:t>6</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8080"/>
                          </a:solidFill>
                          <a:effectLst/>
                          <a:latin typeface="Arial" charset="0"/>
                          <a:ea typeface="Times New Roman" pitchFamily="18" charset="0"/>
                          <a:cs typeface="Arial" charset="0"/>
                        </a:rPr>
                        <a:t>6</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8080"/>
                          </a:solidFill>
                          <a:effectLst/>
                          <a:latin typeface="Arial" charset="0"/>
                          <a:ea typeface="Times New Roman" pitchFamily="18" charset="0"/>
                          <a:cs typeface="Arial" charset="0"/>
                        </a:rPr>
                        <a:t>6</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8080"/>
                          </a:solidFill>
                          <a:effectLst/>
                          <a:latin typeface="Arial" charset="0"/>
                          <a:ea typeface="Times New Roman" pitchFamily="18" charset="0"/>
                          <a:cs typeface="Arial" charset="0"/>
                        </a:rPr>
                        <a:t>8</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8080"/>
                          </a:solidFill>
                          <a:effectLst/>
                          <a:latin typeface="Arial" charset="0"/>
                          <a:ea typeface="Times New Roman" pitchFamily="18" charset="0"/>
                          <a:cs typeface="Arial" charset="0"/>
                        </a:rPr>
                        <a:t>8</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8080"/>
                          </a:solidFill>
                          <a:effectLst/>
                          <a:latin typeface="Arial" charset="0"/>
                          <a:ea typeface="Times New Roman" pitchFamily="18" charset="0"/>
                          <a:cs typeface="Arial" charset="0"/>
                        </a:rPr>
                        <a:t>6</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8080"/>
                          </a:solidFill>
                          <a:effectLst/>
                          <a:latin typeface="Arial" charset="0"/>
                          <a:ea typeface="Times New Roman" pitchFamily="18" charset="0"/>
                          <a:cs typeface="Arial" charset="0"/>
                        </a:rPr>
                        <a:t>6</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8080"/>
                          </a:solidFill>
                          <a:effectLst/>
                          <a:latin typeface="Arial" charset="0"/>
                          <a:ea typeface="Times New Roman" pitchFamily="18" charset="0"/>
                          <a:cs typeface="Arial" charset="0"/>
                        </a:rPr>
                        <a:t>6</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800000"/>
                          </a:solidFill>
                          <a:effectLst/>
                          <a:latin typeface="Arial" charset="0"/>
                          <a:ea typeface="Times New Roman" pitchFamily="18" charset="0"/>
                          <a:cs typeface="Arial" charset="0"/>
                        </a:rPr>
                        <a:t>Скорость нагрева оболочек в момент разгерметизации, К/с</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800000"/>
                          </a:solidFill>
                          <a:effectLst/>
                          <a:latin typeface="Arial" charset="0"/>
                          <a:ea typeface="Times New Roman" pitchFamily="18" charset="0"/>
                          <a:cs typeface="Arial" charset="0"/>
                        </a:rPr>
                        <a:t>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800000"/>
                          </a:solidFill>
                          <a:effectLst/>
                          <a:latin typeface="Arial" charset="0"/>
                          <a:ea typeface="Times New Roman" pitchFamily="18" charset="0"/>
                          <a:cs typeface="Arial" charset="0"/>
                          <a:sym typeface="Symbol" pitchFamily="18" charset="2"/>
                        </a:rPr>
                        <a:t></a:t>
                      </a:r>
                      <a:r>
                        <a:rPr kumimoji="0" lang="en-US" sz="900" b="0" i="0" u="none" strike="noStrike" cap="none" normalizeH="0" baseline="0" smtClean="0">
                          <a:ln>
                            <a:noFill/>
                          </a:ln>
                          <a:solidFill>
                            <a:srgbClr val="800000"/>
                          </a:solidFill>
                          <a:effectLst/>
                          <a:latin typeface="Arial" charset="0"/>
                          <a:ea typeface="Times New Roman" pitchFamily="18" charset="0"/>
                          <a:cs typeface="Arial" charset="0"/>
                        </a:rPr>
                        <a:t>2,0</a:t>
                      </a:r>
                      <a:endParaRPr kumimoji="0" lang="en-US" sz="900" b="0" i="0" u="none" strike="noStrike" cap="none" normalizeH="0" baseline="0" smtClean="0">
                        <a:ln>
                          <a:noFill/>
                        </a:ln>
                        <a:solidFill>
                          <a:srgbClr val="800000"/>
                        </a:solidFill>
                        <a:effectLst/>
                        <a:latin typeface="Arial" charset="0"/>
                        <a:ea typeface="Times New Roman" pitchFamily="18" charset="0"/>
                        <a:cs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800000"/>
                          </a:solidFill>
                          <a:effectLst/>
                          <a:latin typeface="Arial" charset="0"/>
                          <a:ea typeface="Times New Roman" pitchFamily="18" charset="0"/>
                          <a:cs typeface="Arial" charset="0"/>
                        </a:rPr>
                        <a:t>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800000"/>
                          </a:solidFill>
                          <a:effectLst/>
                          <a:latin typeface="Arial" charset="0"/>
                          <a:ea typeface="Times New Roman" pitchFamily="18" charset="0"/>
                          <a:cs typeface="Arial" charset="0"/>
                          <a:sym typeface="Symbol" pitchFamily="18" charset="2"/>
                        </a:rPr>
                        <a:t></a:t>
                      </a:r>
                      <a:r>
                        <a:rPr kumimoji="0" lang="en-US" sz="900" b="0" i="0" u="none" strike="noStrike" cap="none" normalizeH="0" baseline="0" smtClean="0">
                          <a:ln>
                            <a:noFill/>
                          </a:ln>
                          <a:solidFill>
                            <a:srgbClr val="800000"/>
                          </a:solidFill>
                          <a:effectLst/>
                          <a:latin typeface="Arial" charset="0"/>
                          <a:ea typeface="Times New Roman" pitchFamily="18" charset="0"/>
                          <a:cs typeface="Arial" charset="0"/>
                        </a:rPr>
                        <a:t>1,5</a:t>
                      </a:r>
                      <a:endParaRPr kumimoji="0" lang="en-US" sz="900" b="0" i="0" u="none" strike="noStrike" cap="none" normalizeH="0" baseline="0" smtClean="0">
                        <a:ln>
                          <a:noFill/>
                        </a:ln>
                        <a:solidFill>
                          <a:srgbClr val="800000"/>
                        </a:solidFill>
                        <a:effectLst/>
                        <a:latin typeface="Arial" charset="0"/>
                        <a:ea typeface="Times New Roman" pitchFamily="18" charset="0"/>
                        <a:cs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800000"/>
                          </a:solidFill>
                          <a:effectLst/>
                          <a:latin typeface="Arial" charset="0"/>
                          <a:ea typeface="Times New Roman" pitchFamily="18" charset="0"/>
                          <a:cs typeface="Arial" charset="0"/>
                        </a:rPr>
                        <a:t>0,2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800000"/>
                          </a:solidFill>
                          <a:effectLst/>
                          <a:latin typeface="Arial" charset="0"/>
                          <a:ea typeface="Times New Roman" pitchFamily="18" charset="0"/>
                          <a:cs typeface="Arial" charset="0"/>
                          <a:sym typeface="Symbol" pitchFamily="18" charset="2"/>
                        </a:rPr>
                        <a:t></a:t>
                      </a:r>
                      <a:r>
                        <a:rPr kumimoji="0" lang="en-US" sz="900" b="0" i="0" u="none" strike="noStrike" cap="none" normalizeH="0" baseline="0" smtClean="0">
                          <a:ln>
                            <a:noFill/>
                          </a:ln>
                          <a:solidFill>
                            <a:srgbClr val="800000"/>
                          </a:solidFill>
                          <a:effectLst/>
                          <a:latin typeface="Arial" charset="0"/>
                          <a:ea typeface="Times New Roman" pitchFamily="18" charset="0"/>
                          <a:cs typeface="Arial" charset="0"/>
                        </a:rPr>
                        <a:t>0,3</a:t>
                      </a:r>
                      <a:endParaRPr kumimoji="0" lang="en-US" sz="900" b="0" i="0" u="none" strike="noStrike" cap="none" normalizeH="0" baseline="0" smtClean="0">
                        <a:ln>
                          <a:noFill/>
                        </a:ln>
                        <a:solidFill>
                          <a:srgbClr val="800000"/>
                        </a:solidFill>
                        <a:effectLst/>
                        <a:latin typeface="Arial" charset="0"/>
                        <a:ea typeface="Times New Roman" pitchFamily="18" charset="0"/>
                        <a:cs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00"/>
                          </a:solidFill>
                          <a:effectLst/>
                          <a:latin typeface="Arial" charset="0"/>
                          <a:ea typeface="Times New Roman" pitchFamily="18" charset="0"/>
                          <a:cs typeface="Arial" charset="0"/>
                        </a:rPr>
                        <a:t>0,4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00"/>
                          </a:solidFill>
                          <a:effectLst/>
                          <a:latin typeface="Arial" charset="0"/>
                          <a:ea typeface="Times New Roman" pitchFamily="18" charset="0"/>
                          <a:cs typeface="Arial" charset="0"/>
                          <a:sym typeface="Symbol" pitchFamily="18" charset="2"/>
                        </a:rPr>
                        <a:t></a:t>
                      </a:r>
                      <a:r>
                        <a:rPr kumimoji="0" lang="en-US" sz="900" b="1" i="0" u="none" strike="noStrike" cap="none" normalizeH="0" baseline="0" smtClean="0">
                          <a:ln>
                            <a:noFill/>
                          </a:ln>
                          <a:solidFill>
                            <a:srgbClr val="800000"/>
                          </a:solidFill>
                          <a:effectLst/>
                          <a:latin typeface="Arial" charset="0"/>
                          <a:ea typeface="Times New Roman" pitchFamily="18" charset="0"/>
                          <a:cs typeface="Arial" charset="0"/>
                        </a:rPr>
                        <a:t>0,5</a:t>
                      </a:r>
                      <a:endParaRPr kumimoji="0" lang="en-US" sz="900" b="1" i="0" u="none" strike="noStrike" cap="none" normalizeH="0" baseline="0" smtClean="0">
                        <a:ln>
                          <a:noFill/>
                        </a:ln>
                        <a:solidFill>
                          <a:srgbClr val="800000"/>
                        </a:solidFill>
                        <a:effectLst/>
                        <a:latin typeface="Arial" charset="0"/>
                        <a:ea typeface="Times New Roman" pitchFamily="18" charset="0"/>
                        <a:cs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00"/>
                          </a:solidFill>
                          <a:effectLst/>
                          <a:latin typeface="Arial" charset="0"/>
                          <a:ea typeface="Times New Roman" pitchFamily="18" charset="0"/>
                          <a:cs typeface="Arial" charset="0"/>
                        </a:rPr>
                        <a:t>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00"/>
                          </a:solidFill>
                          <a:effectLst/>
                          <a:latin typeface="Arial" charset="0"/>
                          <a:ea typeface="Times New Roman" pitchFamily="18" charset="0"/>
                          <a:cs typeface="Arial" charset="0"/>
                          <a:sym typeface="Symbol" pitchFamily="18" charset="2"/>
                        </a:rPr>
                        <a:t></a:t>
                      </a:r>
                      <a:r>
                        <a:rPr kumimoji="0" lang="en-US" sz="900" b="1" i="0" u="none" strike="noStrike" cap="none" normalizeH="0" baseline="0" smtClean="0">
                          <a:ln>
                            <a:noFill/>
                          </a:ln>
                          <a:solidFill>
                            <a:srgbClr val="800000"/>
                          </a:solidFill>
                          <a:effectLst/>
                          <a:latin typeface="Arial" charset="0"/>
                          <a:ea typeface="Times New Roman" pitchFamily="18" charset="0"/>
                          <a:cs typeface="Arial" charset="0"/>
                        </a:rPr>
                        <a:t>2,2</a:t>
                      </a:r>
                      <a:endParaRPr kumimoji="0" lang="en-US" sz="900" b="1" i="0" u="none" strike="noStrike" cap="none" normalizeH="0" baseline="0" smtClean="0">
                        <a:ln>
                          <a:noFill/>
                        </a:ln>
                        <a:solidFill>
                          <a:srgbClr val="800000"/>
                        </a:solidFill>
                        <a:effectLst/>
                        <a:latin typeface="Arial" charset="0"/>
                        <a:ea typeface="Times New Roman" pitchFamily="18" charset="0"/>
                        <a:cs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00"/>
                          </a:solidFill>
                          <a:effectLst/>
                          <a:latin typeface="Arial" charset="0"/>
                          <a:ea typeface="Times New Roman" pitchFamily="18" charset="0"/>
                          <a:cs typeface="Arial" charset="0"/>
                        </a:rPr>
                        <a:t>1,4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00"/>
                          </a:solidFill>
                          <a:effectLst/>
                          <a:latin typeface="Arial" charset="0"/>
                          <a:ea typeface="Times New Roman" pitchFamily="18" charset="0"/>
                          <a:cs typeface="Arial" charset="0"/>
                          <a:sym typeface="Symbol" pitchFamily="18" charset="2"/>
                        </a:rPr>
                        <a:t></a:t>
                      </a:r>
                      <a:r>
                        <a:rPr kumimoji="0" lang="en-US" sz="900" b="1" i="0" u="none" strike="noStrike" cap="none" normalizeH="0" baseline="0" smtClean="0">
                          <a:ln>
                            <a:noFill/>
                          </a:ln>
                          <a:solidFill>
                            <a:srgbClr val="800000"/>
                          </a:solidFill>
                          <a:effectLst/>
                          <a:latin typeface="Arial" charset="0"/>
                          <a:ea typeface="Times New Roman" pitchFamily="18" charset="0"/>
                          <a:cs typeface="Arial" charset="0"/>
                        </a:rPr>
                        <a:t>1,8</a:t>
                      </a:r>
                      <a:endParaRPr kumimoji="0" lang="en-US" sz="900" b="1" i="0" u="none" strike="noStrike" cap="none" normalizeH="0" baseline="0" smtClean="0">
                        <a:ln>
                          <a:noFill/>
                        </a:ln>
                        <a:solidFill>
                          <a:srgbClr val="800000"/>
                        </a:solidFill>
                        <a:effectLst/>
                        <a:latin typeface="Arial" charset="0"/>
                        <a:ea typeface="Times New Roman" pitchFamily="18" charset="0"/>
                        <a:cs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00"/>
                          </a:solidFill>
                          <a:effectLst/>
                          <a:latin typeface="Arial" charset="0"/>
                          <a:ea typeface="Times New Roman" pitchFamily="18" charset="0"/>
                          <a:cs typeface="Arial" charset="0"/>
                        </a:rPr>
                        <a:t>3,0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00"/>
                          </a:solidFill>
                          <a:effectLst/>
                          <a:latin typeface="Arial" charset="0"/>
                          <a:ea typeface="Times New Roman" pitchFamily="18" charset="0"/>
                          <a:cs typeface="Arial" charset="0"/>
                          <a:sym typeface="Symbol" pitchFamily="18" charset="2"/>
                        </a:rPr>
                        <a:t></a:t>
                      </a:r>
                      <a:r>
                        <a:rPr kumimoji="0" lang="en-US" sz="900" b="1" i="0" u="none" strike="noStrike" cap="none" normalizeH="0" baseline="0" smtClean="0">
                          <a:ln>
                            <a:noFill/>
                          </a:ln>
                          <a:solidFill>
                            <a:srgbClr val="800000"/>
                          </a:solidFill>
                          <a:effectLst/>
                          <a:latin typeface="Arial" charset="0"/>
                          <a:ea typeface="Times New Roman" pitchFamily="18" charset="0"/>
                          <a:cs typeface="Arial" charset="0"/>
                        </a:rPr>
                        <a:t>4,0</a:t>
                      </a:r>
                      <a:endParaRPr kumimoji="0" lang="en-US" sz="900" b="1" i="0" u="none" strike="noStrike" cap="none" normalizeH="0" baseline="0" smtClean="0">
                        <a:ln>
                          <a:noFill/>
                        </a:ln>
                        <a:solidFill>
                          <a:srgbClr val="800000"/>
                        </a:solidFill>
                        <a:effectLst/>
                        <a:latin typeface="Arial" charset="0"/>
                        <a:ea typeface="Times New Roman" pitchFamily="18" charset="0"/>
                        <a:cs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00"/>
                          </a:solidFill>
                          <a:effectLst/>
                          <a:latin typeface="Arial" charset="0"/>
                          <a:ea typeface="Times New Roman" pitchFamily="18" charset="0"/>
                          <a:cs typeface="Arial" charset="0"/>
                        </a:rPr>
                        <a:t>2,0-4,0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00"/>
                          </a:solidFill>
                          <a:effectLst/>
                          <a:latin typeface="Arial" charset="0"/>
                          <a:ea typeface="Times New Roman" pitchFamily="18" charset="0"/>
                          <a:cs typeface="Arial" charset="0"/>
                        </a:rPr>
                        <a:t>2,0-4,0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00"/>
                          </a:solidFill>
                          <a:effectLst/>
                          <a:latin typeface="Arial" charset="0"/>
                          <a:ea typeface="Times New Roman" pitchFamily="18" charset="0"/>
                          <a:cs typeface="Arial" charset="0"/>
                        </a:rPr>
                        <a:t>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00"/>
                          </a:solidFill>
                          <a:effectLst/>
                          <a:latin typeface="Arial" charset="0"/>
                          <a:ea typeface="Times New Roman" pitchFamily="18" charset="0"/>
                          <a:cs typeface="Arial" charset="0"/>
                          <a:sym typeface="Symbol" pitchFamily="18" charset="2"/>
                        </a:rPr>
                        <a:t></a:t>
                      </a:r>
                      <a:r>
                        <a:rPr kumimoji="0" lang="en-US" sz="900" b="1" i="0" u="none" strike="noStrike" cap="none" normalizeH="0" baseline="0" smtClean="0">
                          <a:ln>
                            <a:noFill/>
                          </a:ln>
                          <a:solidFill>
                            <a:srgbClr val="800000"/>
                          </a:solidFill>
                          <a:effectLst/>
                          <a:latin typeface="Arial" charset="0"/>
                          <a:ea typeface="Times New Roman" pitchFamily="18" charset="0"/>
                          <a:cs typeface="Arial" charset="0"/>
                        </a:rPr>
                        <a:t>3,5</a:t>
                      </a:r>
                      <a:endParaRPr kumimoji="0" lang="en-US" sz="900" b="1" i="0" u="none" strike="noStrike" cap="none" normalizeH="0" baseline="0" smtClean="0">
                        <a:ln>
                          <a:noFill/>
                        </a:ln>
                        <a:solidFill>
                          <a:srgbClr val="800000"/>
                        </a:solidFill>
                        <a:effectLst/>
                        <a:latin typeface="Arial" charset="0"/>
                        <a:ea typeface="Times New Roman" pitchFamily="18" charset="0"/>
                        <a:cs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00"/>
                          </a:solidFill>
                          <a:effectLst/>
                          <a:latin typeface="Arial" charset="0"/>
                          <a:ea typeface="Times New Roman" pitchFamily="18" charset="0"/>
                          <a:cs typeface="Arial" charset="0"/>
                        </a:rPr>
                        <a:t>2,0-4,0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00"/>
                          </a:solidFill>
                          <a:effectLst/>
                          <a:latin typeface="Arial" charset="0"/>
                          <a:ea typeface="Times New Roman" pitchFamily="18" charset="0"/>
                          <a:cs typeface="Arial" charset="0"/>
                        </a:rPr>
                        <a:t>0,5</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00"/>
                          </a:solidFill>
                          <a:effectLst/>
                          <a:latin typeface="Arial" charset="0"/>
                          <a:ea typeface="Times New Roman" pitchFamily="18" charset="0"/>
                          <a:cs typeface="Arial" charset="0"/>
                        </a:rPr>
                        <a:t>0,5-1,0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800000"/>
                          </a:solidFill>
                          <a:effectLst/>
                          <a:latin typeface="Arial" charset="0"/>
                          <a:ea typeface="Times New Roman" pitchFamily="18" charset="0"/>
                          <a:cs typeface="Arial" charset="0"/>
                        </a:rPr>
                        <a:t>0,5-1,0</a:t>
                      </a:r>
                      <a:endParaRPr kumimoji="0" lang="en-US" sz="9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FF0000"/>
                          </a:solidFill>
                          <a:effectLst/>
                          <a:latin typeface="Arial" charset="0"/>
                          <a:ea typeface="Times New Roman" pitchFamily="18" charset="0"/>
                          <a:cs typeface="Arial" charset="0"/>
                        </a:rPr>
                        <a:t>Максимальная температура оболочек твэлов, </a:t>
                      </a:r>
                      <a:r>
                        <a:rPr kumimoji="0" lang="en-US" sz="1100" b="0" i="0" u="none" strike="noStrike" cap="none" normalizeH="0" baseline="30000" smtClean="0">
                          <a:ln>
                            <a:noFill/>
                          </a:ln>
                          <a:solidFill>
                            <a:srgbClr val="FF0000"/>
                          </a:solidFill>
                          <a:effectLst/>
                          <a:latin typeface="Arial" charset="0"/>
                          <a:ea typeface="Times New Roman" pitchFamily="18" charset="0"/>
                          <a:cs typeface="Arial" charset="0"/>
                        </a:rPr>
                        <a:t>о</a:t>
                      </a:r>
                      <a:r>
                        <a:rPr kumimoji="0" lang="en-US" sz="1100" b="0" i="0" u="none" strike="noStrike" cap="none" normalizeH="0" baseline="0" smtClean="0">
                          <a:ln>
                            <a:noFill/>
                          </a:ln>
                          <a:solidFill>
                            <a:srgbClr val="FF0000"/>
                          </a:solidFill>
                          <a:effectLst/>
                          <a:latin typeface="Arial" charset="0"/>
                          <a:ea typeface="Times New Roman" pitchFamily="18" charset="0"/>
                          <a:cs typeface="Arial" charset="0"/>
                        </a:rPr>
                        <a:t>С</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0000"/>
                          </a:solidFill>
                          <a:effectLst/>
                          <a:latin typeface="Arial" charset="0"/>
                          <a:ea typeface="Times New Roman" pitchFamily="18" charset="0"/>
                          <a:cs typeface="Arial" charset="0"/>
                        </a:rPr>
                        <a:t>1100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0000"/>
                          </a:solidFill>
                          <a:effectLst/>
                          <a:latin typeface="Arial" charset="0"/>
                          <a:ea typeface="Times New Roman" pitchFamily="18" charset="0"/>
                          <a:cs typeface="Arial" charset="0"/>
                        </a:rPr>
                        <a:t>1200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0000"/>
                          </a:solidFill>
                          <a:effectLst/>
                          <a:latin typeface="Arial" charset="0"/>
                          <a:ea typeface="Times New Roman" pitchFamily="18" charset="0"/>
                          <a:cs typeface="Arial" charset="0"/>
                        </a:rPr>
                        <a:t>900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ea typeface="Times New Roman" pitchFamily="18" charset="0"/>
                          <a:cs typeface="Arial" charset="0"/>
                        </a:rPr>
                        <a:t>1200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ea typeface="Times New Roman" pitchFamily="18" charset="0"/>
                          <a:cs typeface="Arial" charset="0"/>
                        </a:rPr>
                        <a:t>900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ea typeface="Times New Roman" pitchFamily="18" charset="0"/>
                          <a:cs typeface="Arial" charset="0"/>
                        </a:rPr>
                        <a:t>900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ea typeface="Times New Roman" pitchFamily="18" charset="0"/>
                          <a:cs typeface="Arial" charset="0"/>
                        </a:rPr>
                        <a:t>850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ea typeface="Times New Roman" pitchFamily="18" charset="0"/>
                          <a:cs typeface="Arial" charset="0"/>
                        </a:rPr>
                        <a:t>1100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ea typeface="Times New Roman" pitchFamily="18" charset="0"/>
                          <a:cs typeface="Arial" charset="0"/>
                        </a:rPr>
                        <a:t>1100</a:t>
                      </a:r>
                      <a:endParaRPr kumimoji="0" lang="ru-RU" sz="1000" b="1" i="0" u="none" strike="noStrike" cap="none" normalizeH="0" baseline="0" smtClean="0">
                        <a:ln>
                          <a:noFill/>
                        </a:ln>
                        <a:solidFill>
                          <a:srgbClr val="FF0000"/>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ea typeface="Times New Roman" pitchFamily="18" charset="0"/>
                          <a:cs typeface="Arial" charset="0"/>
                        </a:rPr>
                        <a:t>*)</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ea typeface="Times New Roman" pitchFamily="18" charset="0"/>
                          <a:cs typeface="Arial" charset="0"/>
                        </a:rPr>
                        <a:t>860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ea typeface="Times New Roman" pitchFamily="18" charset="0"/>
                          <a:cs typeface="Arial" charset="0"/>
                        </a:rPr>
                        <a:t>**)</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ea typeface="Times New Roman" pitchFamily="18" charset="0"/>
                          <a:cs typeface="Arial" charset="0"/>
                        </a:rPr>
                        <a:t>1100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ea typeface="Times New Roman" pitchFamily="18" charset="0"/>
                          <a:cs typeface="Arial" charset="0"/>
                        </a:rPr>
                        <a:t>*)</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ea typeface="Times New Roman" pitchFamily="18" charset="0"/>
                          <a:cs typeface="Arial" charset="0"/>
                        </a:rPr>
                        <a:t>1290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ea typeface="Times New Roman" pitchFamily="18" charset="0"/>
                          <a:cs typeface="Arial" charset="0"/>
                        </a:rPr>
                        <a:t>***)</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ea typeface="Times New Roman" pitchFamily="18" charset="0"/>
                          <a:cs typeface="Arial" charset="0"/>
                        </a:rPr>
                        <a:t>2500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ea typeface="Times New Roman" pitchFamily="18" charset="0"/>
                          <a:cs typeface="Arial" charset="0"/>
                        </a:rPr>
                        <a:t>***)</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ea typeface="Times New Roman" pitchFamily="18" charset="0"/>
                          <a:cs typeface="Arial" charset="0"/>
                        </a:rPr>
                        <a:t>2500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ea typeface="Times New Roman" pitchFamily="18" charset="0"/>
                          <a:cs typeface="Arial" charset="0"/>
                        </a:rPr>
                        <a:t>***)</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FF"/>
                          </a:solidFill>
                          <a:effectLst/>
                          <a:latin typeface="Arial" charset="0"/>
                          <a:ea typeface="Times New Roman" pitchFamily="18" charset="0"/>
                          <a:cs typeface="Arial" charset="0"/>
                        </a:rPr>
                        <a:t>Скорость залива модельной ТВС водой снизу, мм/сек</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bg2"/>
                          </a:solidFill>
                          <a:effectLst/>
                          <a:latin typeface="Arial" charset="0"/>
                          <a:ea typeface="Times New Roman" pitchFamily="18" charset="0"/>
                          <a:cs typeface="Arial" charset="0"/>
                        </a:rPr>
                        <a:t>*****)</a:t>
                      </a:r>
                      <a:endParaRPr kumimoji="0" lang="en-US" sz="9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2"/>
                          </a:solidFill>
                          <a:effectLst/>
                          <a:latin typeface="Arial" charset="0"/>
                          <a:ea typeface="Times New Roman" pitchFamily="18" charset="0"/>
                          <a:cs typeface="Arial" charset="0"/>
                        </a:rPr>
                        <a:t>50</a:t>
                      </a:r>
                      <a:endParaRPr kumimoji="0" lang="en-US" sz="1000" b="0" i="0" u="none" strike="noStrike" cap="none" normalizeH="0" baseline="0" smtClean="0">
                        <a:ln>
                          <a:noFill/>
                        </a:ln>
                        <a:solidFill>
                          <a:schemeClr val="bg2"/>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Times New Roman" pitchFamily="18" charset="0"/>
                          <a:cs typeface="Arial" charset="0"/>
                        </a:rPr>
                        <a:t>30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Times New Roman" pitchFamily="18" charset="0"/>
                          <a:cs typeface="Arial" charset="0"/>
                        </a:rPr>
                        <a:t>80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Times New Roman" pitchFamily="18" charset="0"/>
                          <a:cs typeface="Arial" charset="0"/>
                        </a:rPr>
                        <a:t>80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Times New Roman" pitchFamily="18" charset="0"/>
                          <a:cs typeface="Arial" charset="0"/>
                        </a:rPr>
                        <a:t>80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Times New Roman" pitchFamily="18" charset="0"/>
                          <a:cs typeface="Arial" charset="0"/>
                        </a:rPr>
                        <a:t>80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Times New Roman" pitchFamily="18" charset="0"/>
                          <a:cs typeface="Arial" charset="0"/>
                        </a:rPr>
                        <a:t>80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Times New Roman" pitchFamily="18" charset="0"/>
                          <a:cs typeface="Arial" charset="0"/>
                        </a:rPr>
                        <a:t>80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Times New Roman" pitchFamily="18" charset="0"/>
                          <a:cs typeface="Arial" charset="0"/>
                        </a:rPr>
                        <a:t>80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Times New Roman" pitchFamily="18" charset="0"/>
                          <a:cs typeface="Arial" charset="0"/>
                        </a:rPr>
                        <a:t>80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Times New Roman" pitchFamily="18" charset="0"/>
                          <a:cs typeface="Arial" charset="0"/>
                        </a:rPr>
                        <a:t>80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Times New Roman" pitchFamily="18" charset="0"/>
                          <a:cs typeface="Arial" charset="0"/>
                        </a:rPr>
                        <a:t>80</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9944" name="Rectangle 216"/>
          <p:cNvSpPr>
            <a:spLocks noChangeArrowheads="1"/>
          </p:cNvSpPr>
          <p:nvPr/>
        </p:nvSpPr>
        <p:spPr bwMode="auto">
          <a:xfrm>
            <a:off x="250825" y="5768975"/>
            <a:ext cx="727551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400" b="1">
                <a:solidFill>
                  <a:srgbClr val="990033"/>
                </a:solidFill>
                <a:latin typeface="Arial" charset="0"/>
                <a:ea typeface="Times New Roman" pitchFamily="18" charset="0"/>
                <a:cs typeface="Arial" charset="0"/>
              </a:rPr>
              <a:t>Примечание: 	*) Радиальный температурный перекос </a:t>
            </a:r>
            <a:r>
              <a:rPr lang="en-US" sz="1400" b="1">
                <a:solidFill>
                  <a:srgbClr val="990033"/>
                </a:solidFill>
                <a:latin typeface="Arial" charset="0"/>
                <a:ea typeface="Times New Roman" pitchFamily="18" charset="0"/>
                <a:cs typeface="Arial" charset="0"/>
                <a:sym typeface="Symbol" pitchFamily="18" charset="2"/>
              </a:rPr>
              <a:t></a:t>
            </a:r>
            <a:r>
              <a:rPr lang="en-US" sz="1400" b="1">
                <a:solidFill>
                  <a:srgbClr val="990033"/>
                </a:solidFill>
                <a:latin typeface="Arial" charset="0"/>
                <a:ea typeface="Times New Roman" pitchFamily="18" charset="0"/>
                <a:cs typeface="Arial" charset="0"/>
              </a:rPr>
              <a:t> 300 град;</a:t>
            </a:r>
            <a:endParaRPr lang="en-US" sz="1400">
              <a:solidFill>
                <a:srgbClr val="990033"/>
              </a:solidFill>
              <a:ea typeface="Times New Roman" pitchFamily="18" charset="0"/>
              <a:cs typeface="Arial" charset="0"/>
              <a:sym typeface="Symbol" pitchFamily="18" charset="2"/>
            </a:endParaRPr>
          </a:p>
          <a:p>
            <a:pPr eaLnBrk="0" hangingPunct="0"/>
            <a:r>
              <a:rPr lang="en-US" sz="1400" b="1">
                <a:solidFill>
                  <a:srgbClr val="990033"/>
                </a:solidFill>
                <a:latin typeface="Arial" charset="0"/>
                <a:ea typeface="Times New Roman" pitchFamily="18" charset="0"/>
                <a:cs typeface="Arial" charset="0"/>
                <a:sym typeface="Symbol" pitchFamily="18" charset="2"/>
              </a:rPr>
              <a:t>			**) ТВС типа ВВЭР-440;</a:t>
            </a:r>
            <a:endParaRPr lang="en-US" sz="1400">
              <a:solidFill>
                <a:srgbClr val="990033"/>
              </a:solidFill>
              <a:ea typeface="Times New Roman" pitchFamily="18" charset="0"/>
              <a:cs typeface="Arial" charset="0"/>
              <a:sym typeface="Symbol" pitchFamily="18" charset="2"/>
            </a:endParaRPr>
          </a:p>
          <a:p>
            <a:pPr eaLnBrk="0" hangingPunct="0"/>
            <a:r>
              <a:rPr lang="en-US" sz="1400" b="1">
                <a:solidFill>
                  <a:srgbClr val="990033"/>
                </a:solidFill>
                <a:latin typeface="Arial" charset="0"/>
                <a:ea typeface="Times New Roman" pitchFamily="18" charset="0"/>
                <a:cs typeface="Arial" charset="0"/>
                <a:sym typeface="Symbol" pitchFamily="18" charset="2"/>
              </a:rPr>
              <a:t>			***) Испытания ТВС в условиях запроектной аварии.</a:t>
            </a:r>
            <a:endParaRPr lang="en-US" sz="1400">
              <a:solidFill>
                <a:srgbClr val="990033"/>
              </a:solidFill>
              <a:ea typeface="Times New Roman" pitchFamily="18" charset="0"/>
              <a:cs typeface="Arial" charset="0"/>
              <a:sym typeface="Symbol" pitchFamily="18" charset="2"/>
            </a:endParaRPr>
          </a:p>
          <a:p>
            <a:pPr eaLnBrk="0" hangingPunct="0"/>
            <a:r>
              <a:rPr lang="en-US" sz="1400" b="1">
                <a:solidFill>
                  <a:srgbClr val="990033"/>
                </a:solidFill>
                <a:latin typeface="Arial" charset="0"/>
                <a:ea typeface="Times New Roman" pitchFamily="18" charset="0"/>
                <a:cs typeface="Arial" charset="0"/>
                <a:sym typeface="Symbol" pitchFamily="18" charset="2"/>
              </a:rPr>
              <a:t>			*****) Программой не предусмотрен.</a:t>
            </a:r>
          </a:p>
        </p:txBody>
      </p:sp>
      <p:sp>
        <p:nvSpPr>
          <p:cNvPr id="329950" name="Rectangle 222"/>
          <p:cNvSpPr>
            <a:spLocks noGrp="1" noChangeArrowheads="1"/>
          </p:cNvSpPr>
          <p:nvPr>
            <p:ph type="title"/>
          </p:nvPr>
        </p:nvSpPr>
        <p:spPr>
          <a:xfrm>
            <a:off x="457200" y="188913"/>
            <a:ext cx="8229600" cy="887412"/>
          </a:xfrm>
        </p:spPr>
        <p:txBody>
          <a:bodyPr/>
          <a:lstStyle/>
          <a:p>
            <a:r>
              <a:rPr lang="en-US" sz="4000">
                <a:solidFill>
                  <a:schemeClr val="bg2"/>
                </a:solidFill>
              </a:rPr>
              <a:t>Set of Performed Tests</a:t>
            </a:r>
            <a:endParaRPr lang="ru-RU" sz="400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48" name="AutoShape 16"/>
          <p:cNvSpPr>
            <a:spLocks noChangeArrowheads="1"/>
          </p:cNvSpPr>
          <p:nvPr/>
        </p:nvSpPr>
        <p:spPr bwMode="auto">
          <a:xfrm>
            <a:off x="3203575" y="4724400"/>
            <a:ext cx="2519363" cy="1547813"/>
          </a:xfrm>
          <a:prstGeom prst="upArrow">
            <a:avLst>
              <a:gd name="adj1" fmla="val 56019"/>
              <a:gd name="adj2" fmla="val 69333"/>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300049" name="AutoShape 17"/>
          <p:cNvSpPr>
            <a:spLocks noChangeArrowheads="1"/>
          </p:cNvSpPr>
          <p:nvPr/>
        </p:nvSpPr>
        <p:spPr bwMode="auto">
          <a:xfrm>
            <a:off x="6408738" y="6165850"/>
            <a:ext cx="2735262" cy="692150"/>
          </a:xfrm>
          <a:prstGeom prst="upArrow">
            <a:avLst>
              <a:gd name="adj1" fmla="val 56019"/>
              <a:gd name="adj2" fmla="val 80162"/>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300047" name="AutoShape 15"/>
          <p:cNvSpPr>
            <a:spLocks noChangeArrowheads="1"/>
          </p:cNvSpPr>
          <p:nvPr/>
        </p:nvSpPr>
        <p:spPr bwMode="auto">
          <a:xfrm>
            <a:off x="179388" y="3176588"/>
            <a:ext cx="2519362" cy="1547812"/>
          </a:xfrm>
          <a:prstGeom prst="upArrow">
            <a:avLst>
              <a:gd name="adj1" fmla="val 56019"/>
              <a:gd name="adj2" fmla="val 69333"/>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300037" name="Picture 5" descr="Циклограмма_19ЗПА"/>
          <p:cNvPicPr>
            <a:picLocks noChangeAspect="1" noChangeArrowheads="1"/>
          </p:cNvPicPr>
          <p:nvPr/>
        </p:nvPicPr>
        <p:blipFill>
          <a:blip r:embed="rId3">
            <a:extLst>
              <a:ext uri="{28A0092B-C50C-407E-A947-70E740481C1C}">
                <a14:useLocalDpi xmlns:a14="http://schemas.microsoft.com/office/drawing/2010/main" val="0"/>
              </a:ext>
            </a:extLst>
          </a:blip>
          <a:srcRect t="1845" r="7442" b="9062"/>
          <a:stretch>
            <a:fillRect/>
          </a:stretch>
        </p:blipFill>
        <p:spPr bwMode="auto">
          <a:xfrm>
            <a:off x="5688013" y="1089025"/>
            <a:ext cx="3205162" cy="2122488"/>
          </a:xfrm>
          <a:prstGeom prst="rect">
            <a:avLst/>
          </a:prstGeom>
          <a:noFill/>
          <a:extLst>
            <a:ext uri="{909E8E84-426E-40DD-AFC4-6F175D3DCCD1}">
              <a14:hiddenFill xmlns:a14="http://schemas.microsoft.com/office/drawing/2010/main">
                <a:solidFill>
                  <a:srgbClr val="FFFFFF"/>
                </a:solidFill>
              </a14:hiddenFill>
            </a:ext>
          </a:extLst>
        </p:spPr>
      </p:pic>
      <p:pic>
        <p:nvPicPr>
          <p:cNvPr id="300038" name="Picture 6" descr="ЗПА"/>
          <p:cNvPicPr>
            <a:picLocks noChangeAspect="1" noChangeArrowheads="1"/>
          </p:cNvPicPr>
          <p:nvPr/>
        </p:nvPicPr>
        <p:blipFill>
          <a:blip r:embed="rId4">
            <a:extLst>
              <a:ext uri="{28A0092B-C50C-407E-A947-70E740481C1C}">
                <a14:useLocalDpi xmlns:a14="http://schemas.microsoft.com/office/drawing/2010/main" val="0"/>
              </a:ext>
            </a:extLst>
          </a:blip>
          <a:srcRect t="5855" b="45322"/>
          <a:stretch>
            <a:fillRect/>
          </a:stretch>
        </p:blipFill>
        <p:spPr bwMode="auto">
          <a:xfrm>
            <a:off x="250825" y="620713"/>
            <a:ext cx="4067175" cy="2255837"/>
          </a:xfrm>
          <a:prstGeom prst="rect">
            <a:avLst/>
          </a:prstGeom>
          <a:noFill/>
          <a:extLst>
            <a:ext uri="{909E8E84-426E-40DD-AFC4-6F175D3DCCD1}">
              <a14:hiddenFill xmlns:a14="http://schemas.microsoft.com/office/drawing/2010/main">
                <a:solidFill>
                  <a:srgbClr val="FFFFFF"/>
                </a:solidFill>
              </a14:hiddenFill>
            </a:ext>
          </a:extLst>
        </p:spPr>
      </p:pic>
      <p:sp>
        <p:nvSpPr>
          <p:cNvPr id="300041" name="Text Box 9"/>
          <p:cNvSpPr txBox="1">
            <a:spLocks noChangeArrowheads="1"/>
          </p:cNvSpPr>
          <p:nvPr/>
        </p:nvSpPr>
        <p:spPr bwMode="auto">
          <a:xfrm>
            <a:off x="5616575" y="765175"/>
            <a:ext cx="31321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solidFill>
                  <a:srgbClr val="FFFF00"/>
                </a:solidFill>
                <a:latin typeface="Arial" charset="0"/>
              </a:rPr>
              <a:t>Test Scenario</a:t>
            </a:r>
          </a:p>
          <a:p>
            <a:endParaRPr lang="ru-RU" sz="1600" b="1">
              <a:solidFill>
                <a:srgbClr val="FFFF00"/>
              </a:solidFill>
              <a:latin typeface="Arial" charset="0"/>
            </a:endParaRPr>
          </a:p>
        </p:txBody>
      </p:sp>
      <p:sp>
        <p:nvSpPr>
          <p:cNvPr id="300042" name="Text Box 10"/>
          <p:cNvSpPr txBox="1">
            <a:spLocks noChangeArrowheads="1"/>
          </p:cNvSpPr>
          <p:nvPr/>
        </p:nvSpPr>
        <p:spPr bwMode="auto">
          <a:xfrm>
            <a:off x="539750" y="3716338"/>
            <a:ext cx="183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solidFill>
                  <a:srgbClr val="FFFF00"/>
                </a:solidFill>
                <a:latin typeface="Arial" charset="0"/>
              </a:rPr>
              <a:t>Cladding Temperature</a:t>
            </a:r>
            <a:endParaRPr lang="ru-RU" b="1">
              <a:solidFill>
                <a:srgbClr val="FFFF00"/>
              </a:solidFill>
              <a:latin typeface="Arial" charset="0"/>
            </a:endParaRPr>
          </a:p>
        </p:txBody>
      </p:sp>
      <p:sp>
        <p:nvSpPr>
          <p:cNvPr id="300043" name="Text Box 11"/>
          <p:cNvSpPr txBox="1">
            <a:spLocks noChangeArrowheads="1"/>
          </p:cNvSpPr>
          <p:nvPr/>
        </p:nvSpPr>
        <p:spPr bwMode="auto">
          <a:xfrm>
            <a:off x="3635375" y="5300663"/>
            <a:ext cx="16557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solidFill>
                  <a:srgbClr val="FFFF00"/>
                </a:solidFill>
                <a:latin typeface="Arial" charset="0"/>
              </a:rPr>
              <a:t>Internal Pressure</a:t>
            </a:r>
            <a:endParaRPr lang="ru-RU" b="1">
              <a:solidFill>
                <a:srgbClr val="FFFF00"/>
              </a:solidFill>
              <a:latin typeface="Arial" charset="0"/>
            </a:endParaRPr>
          </a:p>
        </p:txBody>
      </p:sp>
      <p:sp>
        <p:nvSpPr>
          <p:cNvPr id="300044" name="Text Box 12"/>
          <p:cNvSpPr txBox="1">
            <a:spLocks noChangeArrowheads="1"/>
          </p:cNvSpPr>
          <p:nvPr/>
        </p:nvSpPr>
        <p:spPr bwMode="auto">
          <a:xfrm>
            <a:off x="6732588" y="6216650"/>
            <a:ext cx="24114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b="1">
                <a:solidFill>
                  <a:srgbClr val="FFFF00"/>
                </a:solidFill>
                <a:latin typeface="Arial" charset="0"/>
                <a:cs typeface="Arial" charset="0"/>
              </a:rPr>
              <a:t>Т</a:t>
            </a:r>
            <a:r>
              <a:rPr lang="en-US" b="1">
                <a:solidFill>
                  <a:srgbClr val="FFFF00"/>
                </a:solidFill>
                <a:latin typeface="Arial" charset="0"/>
                <a:cs typeface="Arial" charset="0"/>
              </a:rPr>
              <a:t>°</a:t>
            </a:r>
            <a:r>
              <a:rPr lang="ru-RU" b="1" baseline="-25000">
                <a:solidFill>
                  <a:srgbClr val="FFFF00"/>
                </a:solidFill>
                <a:latin typeface="Arial" charset="0"/>
                <a:cs typeface="Arial" charset="0"/>
              </a:rPr>
              <a:t>.</a:t>
            </a:r>
          </a:p>
          <a:p>
            <a:r>
              <a:rPr lang="ru-RU" b="1">
                <a:solidFill>
                  <a:srgbClr val="FFFF00"/>
                </a:solidFill>
                <a:latin typeface="Arial" charset="0"/>
              </a:rPr>
              <a:t>   </a:t>
            </a:r>
            <a:r>
              <a:rPr lang="en-US" b="1">
                <a:solidFill>
                  <a:srgbClr val="FFFF00"/>
                </a:solidFill>
                <a:latin typeface="Arial" charset="0"/>
              </a:rPr>
              <a:t>Bottom Flooding</a:t>
            </a:r>
            <a:endParaRPr lang="ru-RU" b="1">
              <a:solidFill>
                <a:srgbClr val="FFFF00"/>
              </a:solidFill>
              <a:latin typeface="Arial" charset="0"/>
            </a:endParaRPr>
          </a:p>
        </p:txBody>
      </p:sp>
      <p:pic>
        <p:nvPicPr>
          <p:cNvPr id="300050" name="Picture 18" descr="Давление_ЗПА"/>
          <p:cNvPicPr>
            <a:picLocks noChangeAspect="1" noChangeArrowheads="1"/>
          </p:cNvPicPr>
          <p:nvPr/>
        </p:nvPicPr>
        <p:blipFill>
          <a:blip r:embed="rId5" cstate="print">
            <a:extLst>
              <a:ext uri="{28A0092B-C50C-407E-A947-70E740481C1C}">
                <a14:useLocalDpi xmlns:a14="http://schemas.microsoft.com/office/drawing/2010/main" val="0"/>
              </a:ext>
            </a:extLst>
          </a:blip>
          <a:srcRect t="6049" b="46786"/>
          <a:stretch>
            <a:fillRect/>
          </a:stretch>
        </p:blipFill>
        <p:spPr bwMode="auto">
          <a:xfrm>
            <a:off x="3132138" y="2420938"/>
            <a:ext cx="3457575" cy="2141537"/>
          </a:xfrm>
          <a:prstGeom prst="rect">
            <a:avLst/>
          </a:prstGeom>
          <a:noFill/>
          <a:extLst>
            <a:ext uri="{909E8E84-426E-40DD-AFC4-6F175D3DCCD1}">
              <a14:hiddenFill xmlns:a14="http://schemas.microsoft.com/office/drawing/2010/main">
                <a:solidFill>
                  <a:srgbClr val="FFFFFF"/>
                </a:solidFill>
              </a14:hiddenFill>
            </a:ext>
          </a:extLst>
        </p:spPr>
      </p:pic>
      <p:pic>
        <p:nvPicPr>
          <p:cNvPr id="300039" name="Picture 7" descr="Залив_ЗПА"/>
          <p:cNvPicPr>
            <a:picLocks noChangeAspect="1" noChangeArrowheads="1"/>
          </p:cNvPicPr>
          <p:nvPr/>
        </p:nvPicPr>
        <p:blipFill>
          <a:blip r:embed="rId6" cstate="print">
            <a:extLst>
              <a:ext uri="{28A0092B-C50C-407E-A947-70E740481C1C}">
                <a14:useLocalDpi xmlns:a14="http://schemas.microsoft.com/office/drawing/2010/main" val="0"/>
              </a:ext>
            </a:extLst>
          </a:blip>
          <a:srcRect b="45322"/>
          <a:stretch>
            <a:fillRect/>
          </a:stretch>
        </p:blipFill>
        <p:spPr bwMode="auto">
          <a:xfrm>
            <a:off x="5795963" y="4149725"/>
            <a:ext cx="3348037" cy="2078038"/>
          </a:xfrm>
          <a:prstGeom prst="rect">
            <a:avLst/>
          </a:prstGeom>
          <a:noFill/>
          <a:extLst>
            <a:ext uri="{909E8E84-426E-40DD-AFC4-6F175D3DCCD1}">
              <a14:hiddenFill xmlns:a14="http://schemas.microsoft.com/office/drawing/2010/main">
                <a:solidFill>
                  <a:srgbClr val="FFFFFF"/>
                </a:solidFill>
              </a14:hiddenFill>
            </a:ext>
          </a:extLst>
        </p:spPr>
      </p:pic>
      <p:sp>
        <p:nvSpPr>
          <p:cNvPr id="300051" name="Rectangle 19"/>
          <p:cNvSpPr>
            <a:spLocks noGrp="1" noChangeArrowheads="1"/>
          </p:cNvSpPr>
          <p:nvPr>
            <p:ph type="title"/>
          </p:nvPr>
        </p:nvSpPr>
        <p:spPr>
          <a:xfrm>
            <a:off x="647700" y="0"/>
            <a:ext cx="8229600" cy="635000"/>
          </a:xfrm>
        </p:spPr>
        <p:txBody>
          <a:bodyPr/>
          <a:lstStyle/>
          <a:p>
            <a:r>
              <a:rPr lang="en-US" sz="2800"/>
              <a:t>Some results of completed DBA tests</a:t>
            </a:r>
            <a:endParaRPr lang="ru-RU" sz="2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62" name="Picture 6" descr="ТА"/>
          <p:cNvPicPr>
            <a:picLocks noChangeAspect="1" noChangeArrowheads="1"/>
          </p:cNvPicPr>
          <p:nvPr/>
        </p:nvPicPr>
        <p:blipFill>
          <a:blip r:embed="rId2">
            <a:extLst>
              <a:ext uri="{28A0092B-C50C-407E-A947-70E740481C1C}">
                <a14:useLocalDpi xmlns:a14="http://schemas.microsoft.com/office/drawing/2010/main" val="0"/>
              </a:ext>
            </a:extLst>
          </a:blip>
          <a:srcRect b="66556"/>
          <a:stretch>
            <a:fillRect/>
          </a:stretch>
        </p:blipFill>
        <p:spPr bwMode="auto">
          <a:xfrm>
            <a:off x="0" y="800100"/>
            <a:ext cx="3671888" cy="2101850"/>
          </a:xfrm>
          <a:prstGeom prst="rect">
            <a:avLst/>
          </a:prstGeom>
          <a:noFill/>
          <a:extLst>
            <a:ext uri="{909E8E84-426E-40DD-AFC4-6F175D3DCCD1}">
              <a14:hiddenFill xmlns:a14="http://schemas.microsoft.com/office/drawing/2010/main">
                <a:solidFill>
                  <a:srgbClr val="FFFFFF"/>
                </a:solidFill>
              </a14:hiddenFill>
            </a:ext>
          </a:extLst>
        </p:spPr>
      </p:pic>
      <p:pic>
        <p:nvPicPr>
          <p:cNvPr id="301063" name="Picture 7" descr="Давление_ТА"/>
          <p:cNvPicPr>
            <a:picLocks noChangeAspect="1" noChangeArrowheads="1"/>
          </p:cNvPicPr>
          <p:nvPr/>
        </p:nvPicPr>
        <p:blipFill>
          <a:blip r:embed="rId3" cstate="print">
            <a:extLst>
              <a:ext uri="{28A0092B-C50C-407E-A947-70E740481C1C}">
                <a14:useLocalDpi xmlns:a14="http://schemas.microsoft.com/office/drawing/2010/main" val="0"/>
              </a:ext>
            </a:extLst>
          </a:blip>
          <a:srcRect t="5341" b="45369"/>
          <a:stretch>
            <a:fillRect/>
          </a:stretch>
        </p:blipFill>
        <p:spPr bwMode="auto">
          <a:xfrm>
            <a:off x="2879725" y="2349500"/>
            <a:ext cx="3387725" cy="1897063"/>
          </a:xfrm>
          <a:prstGeom prst="rect">
            <a:avLst/>
          </a:prstGeom>
          <a:noFill/>
          <a:extLst>
            <a:ext uri="{909E8E84-426E-40DD-AFC4-6F175D3DCCD1}">
              <a14:hiddenFill xmlns:a14="http://schemas.microsoft.com/office/drawing/2010/main">
                <a:solidFill>
                  <a:srgbClr val="FFFFFF"/>
                </a:solidFill>
              </a14:hiddenFill>
            </a:ext>
          </a:extLst>
        </p:spPr>
      </p:pic>
      <p:pic>
        <p:nvPicPr>
          <p:cNvPr id="301064" name="Picture 8" descr="Залив_ТА"/>
          <p:cNvPicPr>
            <a:picLocks noChangeAspect="1" noChangeArrowheads="1"/>
          </p:cNvPicPr>
          <p:nvPr/>
        </p:nvPicPr>
        <p:blipFill>
          <a:blip r:embed="rId4" cstate="print">
            <a:extLst>
              <a:ext uri="{28A0092B-C50C-407E-A947-70E740481C1C}">
                <a14:useLocalDpi xmlns:a14="http://schemas.microsoft.com/office/drawing/2010/main" val="0"/>
              </a:ext>
            </a:extLst>
          </a:blip>
          <a:srcRect t="11249" b="2557"/>
          <a:stretch>
            <a:fillRect/>
          </a:stretch>
        </p:blipFill>
        <p:spPr bwMode="auto">
          <a:xfrm>
            <a:off x="5256213" y="4149725"/>
            <a:ext cx="3887787" cy="2087563"/>
          </a:xfrm>
          <a:prstGeom prst="rect">
            <a:avLst/>
          </a:prstGeom>
          <a:noFill/>
          <a:extLst>
            <a:ext uri="{909E8E84-426E-40DD-AFC4-6F175D3DCCD1}">
              <a14:hiddenFill xmlns:a14="http://schemas.microsoft.com/office/drawing/2010/main">
                <a:solidFill>
                  <a:srgbClr val="FFFFFF"/>
                </a:solidFill>
              </a14:hiddenFill>
            </a:ext>
          </a:extLst>
        </p:spPr>
      </p:pic>
      <p:sp>
        <p:nvSpPr>
          <p:cNvPr id="301065" name="Text Box 9"/>
          <p:cNvSpPr txBox="1">
            <a:spLocks noChangeArrowheads="1"/>
          </p:cNvSpPr>
          <p:nvPr/>
        </p:nvSpPr>
        <p:spPr bwMode="auto">
          <a:xfrm>
            <a:off x="6192838" y="476250"/>
            <a:ext cx="277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FFFF00"/>
                </a:solidFill>
                <a:latin typeface="Arial" charset="0"/>
              </a:rPr>
              <a:t>Test Scenario</a:t>
            </a:r>
            <a:endParaRPr lang="ru-RU" sz="1600" b="1">
              <a:solidFill>
                <a:srgbClr val="FFFF00"/>
              </a:solidFill>
              <a:latin typeface="Arial" charset="0"/>
            </a:endParaRPr>
          </a:p>
        </p:txBody>
      </p:sp>
      <p:sp>
        <p:nvSpPr>
          <p:cNvPr id="301068" name="Text Box 12"/>
          <p:cNvSpPr txBox="1">
            <a:spLocks noChangeArrowheads="1"/>
          </p:cNvSpPr>
          <p:nvPr/>
        </p:nvSpPr>
        <p:spPr bwMode="auto">
          <a:xfrm>
            <a:off x="6443663" y="5049838"/>
            <a:ext cx="2519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atin typeface="Arial" charset="0"/>
              </a:rPr>
              <a:t>Залив снизу</a:t>
            </a:r>
          </a:p>
        </p:txBody>
      </p:sp>
      <p:sp>
        <p:nvSpPr>
          <p:cNvPr id="301070" name="AutoShape 14"/>
          <p:cNvSpPr>
            <a:spLocks noChangeArrowheads="1"/>
          </p:cNvSpPr>
          <p:nvPr/>
        </p:nvSpPr>
        <p:spPr bwMode="auto">
          <a:xfrm>
            <a:off x="215900" y="2924175"/>
            <a:ext cx="2519363" cy="1547813"/>
          </a:xfrm>
          <a:prstGeom prst="upArrow">
            <a:avLst>
              <a:gd name="adj1" fmla="val 56019"/>
              <a:gd name="adj2" fmla="val 69333"/>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301071" name="Text Box 15"/>
          <p:cNvSpPr txBox="1">
            <a:spLocks noChangeArrowheads="1"/>
          </p:cNvSpPr>
          <p:nvPr/>
        </p:nvSpPr>
        <p:spPr bwMode="auto">
          <a:xfrm>
            <a:off x="539750" y="3536950"/>
            <a:ext cx="183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solidFill>
                  <a:srgbClr val="FFFF00"/>
                </a:solidFill>
                <a:latin typeface="Arial" charset="0"/>
              </a:rPr>
              <a:t>Cladding T</a:t>
            </a:r>
            <a:endParaRPr lang="ru-RU" b="1">
              <a:solidFill>
                <a:srgbClr val="FFFF00"/>
              </a:solidFill>
              <a:latin typeface="Arial" charset="0"/>
            </a:endParaRPr>
          </a:p>
        </p:txBody>
      </p:sp>
      <p:sp>
        <p:nvSpPr>
          <p:cNvPr id="301072" name="AutoShape 16"/>
          <p:cNvSpPr>
            <a:spLocks noChangeArrowheads="1"/>
          </p:cNvSpPr>
          <p:nvPr/>
        </p:nvSpPr>
        <p:spPr bwMode="auto">
          <a:xfrm>
            <a:off x="2808288" y="4184650"/>
            <a:ext cx="2519362" cy="1547813"/>
          </a:xfrm>
          <a:prstGeom prst="upArrow">
            <a:avLst>
              <a:gd name="adj1" fmla="val 56019"/>
              <a:gd name="adj2" fmla="val 69333"/>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301074" name="Text Box 18"/>
          <p:cNvSpPr txBox="1">
            <a:spLocks noChangeArrowheads="1"/>
          </p:cNvSpPr>
          <p:nvPr/>
        </p:nvSpPr>
        <p:spPr bwMode="auto">
          <a:xfrm>
            <a:off x="3240088" y="4724400"/>
            <a:ext cx="1655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solidFill>
                  <a:srgbClr val="FFFF00"/>
                </a:solidFill>
                <a:latin typeface="Arial" charset="0"/>
              </a:rPr>
              <a:t>Internal Pressure</a:t>
            </a:r>
            <a:endParaRPr lang="ru-RU" b="1">
              <a:solidFill>
                <a:srgbClr val="FFFF00"/>
              </a:solidFill>
              <a:latin typeface="Arial" charset="0"/>
            </a:endParaRPr>
          </a:p>
        </p:txBody>
      </p:sp>
      <p:sp>
        <p:nvSpPr>
          <p:cNvPr id="301076" name="AutoShape 20"/>
          <p:cNvSpPr>
            <a:spLocks noChangeArrowheads="1"/>
          </p:cNvSpPr>
          <p:nvPr/>
        </p:nvSpPr>
        <p:spPr bwMode="auto">
          <a:xfrm>
            <a:off x="6408738" y="6165850"/>
            <a:ext cx="2735262" cy="692150"/>
          </a:xfrm>
          <a:prstGeom prst="upArrow">
            <a:avLst>
              <a:gd name="adj1" fmla="val 56019"/>
              <a:gd name="adj2" fmla="val 80162"/>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301077" name="Text Box 21"/>
          <p:cNvSpPr txBox="1">
            <a:spLocks noChangeArrowheads="1"/>
          </p:cNvSpPr>
          <p:nvPr/>
        </p:nvSpPr>
        <p:spPr bwMode="auto">
          <a:xfrm>
            <a:off x="6732588" y="6216650"/>
            <a:ext cx="24114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b="1">
                <a:solidFill>
                  <a:srgbClr val="FFFF00"/>
                </a:solidFill>
                <a:latin typeface="Arial" charset="0"/>
                <a:cs typeface="Arial" charset="0"/>
              </a:rPr>
              <a:t>Т</a:t>
            </a:r>
            <a:r>
              <a:rPr lang="en-US" b="1">
                <a:solidFill>
                  <a:srgbClr val="FFFF00"/>
                </a:solidFill>
                <a:latin typeface="Arial" charset="0"/>
                <a:cs typeface="Arial" charset="0"/>
              </a:rPr>
              <a:t>°</a:t>
            </a:r>
            <a:r>
              <a:rPr lang="ru-RU" b="1" baseline="-25000">
                <a:solidFill>
                  <a:srgbClr val="FFFF00"/>
                </a:solidFill>
                <a:latin typeface="Arial" charset="0"/>
                <a:cs typeface="Arial" charset="0"/>
              </a:rPr>
              <a:t>об.</a:t>
            </a:r>
          </a:p>
          <a:p>
            <a:r>
              <a:rPr lang="ru-RU" b="1">
                <a:solidFill>
                  <a:srgbClr val="FFFF00"/>
                </a:solidFill>
                <a:latin typeface="Arial" charset="0"/>
              </a:rPr>
              <a:t>   </a:t>
            </a:r>
            <a:r>
              <a:rPr lang="en-US" b="1">
                <a:solidFill>
                  <a:srgbClr val="FFFF00"/>
                </a:solidFill>
                <a:latin typeface="Arial" charset="0"/>
              </a:rPr>
              <a:t>Bottom Flooding</a:t>
            </a:r>
            <a:endParaRPr lang="ru-RU" b="1">
              <a:solidFill>
                <a:srgbClr val="FFFF00"/>
              </a:solidFill>
              <a:latin typeface="Arial" charset="0"/>
            </a:endParaRPr>
          </a:p>
        </p:txBody>
      </p:sp>
      <p:pic>
        <p:nvPicPr>
          <p:cNvPr id="301078" name="Picture 22" descr="Циклограмма_19ТА"/>
          <p:cNvPicPr>
            <a:picLocks noChangeAspect="1" noChangeArrowheads="1"/>
          </p:cNvPicPr>
          <p:nvPr/>
        </p:nvPicPr>
        <p:blipFill>
          <a:blip r:embed="rId5">
            <a:extLst>
              <a:ext uri="{28A0092B-C50C-407E-A947-70E740481C1C}">
                <a14:useLocalDpi xmlns:a14="http://schemas.microsoft.com/office/drawing/2010/main" val="0"/>
              </a:ext>
            </a:extLst>
          </a:blip>
          <a:srcRect t="2257" r="15334" b="6975"/>
          <a:stretch>
            <a:fillRect/>
          </a:stretch>
        </p:blipFill>
        <p:spPr bwMode="auto">
          <a:xfrm>
            <a:off x="6011863" y="800100"/>
            <a:ext cx="2843212" cy="1947863"/>
          </a:xfrm>
          <a:prstGeom prst="rect">
            <a:avLst/>
          </a:prstGeom>
          <a:noFill/>
          <a:extLst>
            <a:ext uri="{909E8E84-426E-40DD-AFC4-6F175D3DCCD1}">
              <a14:hiddenFill xmlns:a14="http://schemas.microsoft.com/office/drawing/2010/main">
                <a:solidFill>
                  <a:srgbClr val="FFFFFF"/>
                </a:solidFill>
              </a14:hiddenFill>
            </a:ext>
          </a:extLst>
        </p:spPr>
      </p:pic>
      <p:sp>
        <p:nvSpPr>
          <p:cNvPr id="301079" name="Rectangle 23"/>
          <p:cNvSpPr>
            <a:spLocks noGrp="1" noChangeArrowheads="1"/>
          </p:cNvSpPr>
          <p:nvPr>
            <p:ph type="title"/>
          </p:nvPr>
        </p:nvSpPr>
        <p:spPr>
          <a:xfrm>
            <a:off x="468313" y="0"/>
            <a:ext cx="8229600" cy="311150"/>
          </a:xfrm>
        </p:spPr>
        <p:txBody>
          <a:bodyPr/>
          <a:lstStyle/>
          <a:p>
            <a:r>
              <a:rPr lang="en-US" sz="2800"/>
              <a:t>Some results of completed SA tests</a:t>
            </a:r>
            <a:endParaRPr lang="ru-RU" sz="2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85" name="Picture 13" descr="ТВС_ТА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25425"/>
            <a:ext cx="4703762" cy="6480175"/>
          </a:xfrm>
          <a:prstGeom prst="rect">
            <a:avLst/>
          </a:prstGeom>
          <a:noFill/>
          <a:extLst>
            <a:ext uri="{909E8E84-426E-40DD-AFC4-6F175D3DCCD1}">
              <a14:hiddenFill xmlns:a14="http://schemas.microsoft.com/office/drawing/2010/main">
                <a:solidFill>
                  <a:srgbClr val="FFFFFF"/>
                </a:solidFill>
              </a14:hiddenFill>
            </a:ext>
          </a:extLst>
        </p:spPr>
      </p:pic>
      <p:sp>
        <p:nvSpPr>
          <p:cNvPr id="284679" name="AutoShape 7"/>
          <p:cNvSpPr>
            <a:spLocks noChangeArrowheads="1"/>
          </p:cNvSpPr>
          <p:nvPr/>
        </p:nvSpPr>
        <p:spPr bwMode="auto">
          <a:xfrm>
            <a:off x="1439863" y="5373688"/>
            <a:ext cx="179387" cy="900112"/>
          </a:xfrm>
          <a:prstGeom prst="upArrow">
            <a:avLst>
              <a:gd name="adj1" fmla="val 50000"/>
              <a:gd name="adj2" fmla="val 125443"/>
            </a:avLst>
          </a:prstGeom>
          <a:solidFill>
            <a:srgbClr val="0000FF"/>
          </a:solidFill>
          <a:ln w="571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84680" name="AutoShape 8"/>
          <p:cNvSpPr>
            <a:spLocks noChangeArrowheads="1"/>
          </p:cNvSpPr>
          <p:nvPr/>
        </p:nvSpPr>
        <p:spPr bwMode="auto">
          <a:xfrm>
            <a:off x="1439863" y="4329113"/>
            <a:ext cx="214312" cy="935037"/>
          </a:xfrm>
          <a:prstGeom prst="upArrow">
            <a:avLst>
              <a:gd name="adj1" fmla="val 50000"/>
              <a:gd name="adj2" fmla="val 109074"/>
            </a:avLst>
          </a:prstGeom>
          <a:solidFill>
            <a:srgbClr val="FF3300"/>
          </a:solidFill>
          <a:ln w="381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84681" name="Text Box 9"/>
          <p:cNvSpPr txBox="1">
            <a:spLocks noChangeArrowheads="1"/>
          </p:cNvSpPr>
          <p:nvPr/>
        </p:nvSpPr>
        <p:spPr bwMode="auto">
          <a:xfrm>
            <a:off x="1584325" y="4833938"/>
            <a:ext cx="10810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1200" b="1">
                <a:solidFill>
                  <a:srgbClr val="FF3300"/>
                </a:solidFill>
                <a:latin typeface="Arial" charset="0"/>
              </a:rPr>
              <a:t>Вход пара</a:t>
            </a:r>
          </a:p>
        </p:txBody>
      </p:sp>
      <p:sp>
        <p:nvSpPr>
          <p:cNvPr id="284682" name="Text Box 10"/>
          <p:cNvSpPr txBox="1">
            <a:spLocks noChangeArrowheads="1"/>
          </p:cNvSpPr>
          <p:nvPr/>
        </p:nvSpPr>
        <p:spPr bwMode="auto">
          <a:xfrm>
            <a:off x="1619250" y="5768975"/>
            <a:ext cx="1223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1200" b="1">
                <a:solidFill>
                  <a:srgbClr val="0000FF"/>
                </a:solidFill>
                <a:latin typeface="Arial" charset="0"/>
              </a:rPr>
              <a:t>Залив снизу</a:t>
            </a:r>
          </a:p>
        </p:txBody>
      </p:sp>
      <p:sp>
        <p:nvSpPr>
          <p:cNvPr id="284688" name="Rectangle 16"/>
          <p:cNvSpPr>
            <a:spLocks noGrp="1" noChangeArrowheads="1"/>
          </p:cNvSpPr>
          <p:nvPr>
            <p:ph type="body" sz="half" idx="2"/>
          </p:nvPr>
        </p:nvSpPr>
        <p:spPr>
          <a:xfrm>
            <a:off x="5508625" y="1981200"/>
            <a:ext cx="3178175" cy="4114800"/>
          </a:xfrm>
        </p:spPr>
        <p:txBody>
          <a:bodyPr/>
          <a:lstStyle/>
          <a:p>
            <a:r>
              <a:rPr lang="en-US" sz="2800"/>
              <a:t>Post Test Bundle View</a:t>
            </a:r>
            <a:endParaRPr lang="ru-RU" sz="2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3" name="Picture 3" descr="1"/>
          <p:cNvPicPr>
            <a:picLocks noChangeAspect="1" noChangeArrowheads="1"/>
          </p:cNvPicPr>
          <p:nvPr/>
        </p:nvPicPr>
        <p:blipFill>
          <a:blip r:embed="rId2">
            <a:extLst>
              <a:ext uri="{28A0092B-C50C-407E-A947-70E740481C1C}">
                <a14:useLocalDpi xmlns:a14="http://schemas.microsoft.com/office/drawing/2010/main" val="0"/>
              </a:ext>
            </a:extLst>
          </a:blip>
          <a:srcRect l="890" t="2074" r="890" b="1157"/>
          <a:stretch>
            <a:fillRect/>
          </a:stretch>
        </p:blipFill>
        <p:spPr bwMode="auto">
          <a:xfrm>
            <a:off x="0" y="1196975"/>
            <a:ext cx="2881313" cy="2111375"/>
          </a:xfrm>
          <a:prstGeom prst="rect">
            <a:avLst/>
          </a:prstGeom>
          <a:noFill/>
          <a:extLst>
            <a:ext uri="{909E8E84-426E-40DD-AFC4-6F175D3DCCD1}">
              <a14:hiddenFill xmlns:a14="http://schemas.microsoft.com/office/drawing/2010/main">
                <a:solidFill>
                  <a:srgbClr val="FFFFFF"/>
                </a:solidFill>
              </a14:hiddenFill>
            </a:ext>
          </a:extLst>
        </p:spPr>
      </p:pic>
      <p:pic>
        <p:nvPicPr>
          <p:cNvPr id="368644"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l="977" t="867" r="1657" b="1733"/>
          <a:stretch>
            <a:fillRect/>
          </a:stretch>
        </p:blipFill>
        <p:spPr bwMode="auto">
          <a:xfrm>
            <a:off x="3059113" y="1233488"/>
            <a:ext cx="2808287" cy="2111375"/>
          </a:xfrm>
          <a:prstGeom prst="rect">
            <a:avLst/>
          </a:prstGeom>
          <a:noFill/>
          <a:extLst>
            <a:ext uri="{909E8E84-426E-40DD-AFC4-6F175D3DCCD1}">
              <a14:hiddenFill xmlns:a14="http://schemas.microsoft.com/office/drawing/2010/main">
                <a:solidFill>
                  <a:srgbClr val="FFFFFF"/>
                </a:solidFill>
              </a14:hiddenFill>
            </a:ext>
          </a:extLst>
        </p:spPr>
      </p:pic>
      <p:pic>
        <p:nvPicPr>
          <p:cNvPr id="368645" name="Picture 5" descr="3"/>
          <p:cNvPicPr>
            <a:picLocks noChangeAspect="1" noChangeArrowheads="1"/>
          </p:cNvPicPr>
          <p:nvPr/>
        </p:nvPicPr>
        <p:blipFill>
          <a:blip r:embed="rId4">
            <a:extLst>
              <a:ext uri="{28A0092B-C50C-407E-A947-70E740481C1C}">
                <a14:useLocalDpi xmlns:a14="http://schemas.microsoft.com/office/drawing/2010/main" val="0"/>
              </a:ext>
            </a:extLst>
          </a:blip>
          <a:srcRect t="1157" r="961" b="2074"/>
          <a:stretch>
            <a:fillRect/>
          </a:stretch>
        </p:blipFill>
        <p:spPr bwMode="auto">
          <a:xfrm>
            <a:off x="6011863" y="1268413"/>
            <a:ext cx="2843212" cy="2092325"/>
          </a:xfrm>
          <a:prstGeom prst="rect">
            <a:avLst/>
          </a:prstGeom>
          <a:noFill/>
          <a:extLst>
            <a:ext uri="{909E8E84-426E-40DD-AFC4-6F175D3DCCD1}">
              <a14:hiddenFill xmlns:a14="http://schemas.microsoft.com/office/drawing/2010/main">
                <a:solidFill>
                  <a:srgbClr val="FFFFFF"/>
                </a:solidFill>
              </a14:hiddenFill>
            </a:ext>
          </a:extLst>
        </p:spPr>
      </p:pic>
      <p:sp>
        <p:nvSpPr>
          <p:cNvPr id="368647" name="Text Box 7"/>
          <p:cNvSpPr txBox="1">
            <a:spLocks noChangeArrowheads="1"/>
          </p:cNvSpPr>
          <p:nvPr/>
        </p:nvSpPr>
        <p:spPr bwMode="auto">
          <a:xfrm>
            <a:off x="4500563" y="3392488"/>
            <a:ext cx="2987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FFFF00"/>
                </a:solidFill>
                <a:latin typeface="Arial" charset="0"/>
              </a:rPr>
              <a:t>Electron microscopy </a:t>
            </a:r>
            <a:endParaRPr lang="ru-RU" sz="1600" b="1">
              <a:solidFill>
                <a:srgbClr val="FFFF00"/>
              </a:solidFill>
              <a:latin typeface="Arial" charset="0"/>
            </a:endParaRPr>
          </a:p>
        </p:txBody>
      </p:sp>
      <p:pic>
        <p:nvPicPr>
          <p:cNvPr id="368648" name="Picture 8" descr="4"/>
          <p:cNvPicPr>
            <a:picLocks noChangeAspect="1" noChangeArrowheads="1"/>
          </p:cNvPicPr>
          <p:nvPr/>
        </p:nvPicPr>
        <p:blipFill>
          <a:blip r:embed="rId5">
            <a:extLst>
              <a:ext uri="{28A0092B-C50C-407E-A947-70E740481C1C}">
                <a14:useLocalDpi xmlns:a14="http://schemas.microsoft.com/office/drawing/2010/main" val="0"/>
              </a:ext>
            </a:extLst>
          </a:blip>
          <a:srcRect t="1505" r="714" b="1505"/>
          <a:stretch>
            <a:fillRect/>
          </a:stretch>
        </p:blipFill>
        <p:spPr bwMode="auto">
          <a:xfrm>
            <a:off x="0" y="3860800"/>
            <a:ext cx="2916238" cy="2141538"/>
          </a:xfrm>
          <a:prstGeom prst="rect">
            <a:avLst/>
          </a:prstGeom>
          <a:noFill/>
          <a:extLst>
            <a:ext uri="{909E8E84-426E-40DD-AFC4-6F175D3DCCD1}">
              <a14:hiddenFill xmlns:a14="http://schemas.microsoft.com/office/drawing/2010/main">
                <a:solidFill>
                  <a:srgbClr val="FFFFFF"/>
                </a:solidFill>
              </a14:hiddenFill>
            </a:ext>
          </a:extLst>
        </p:spPr>
      </p:pic>
      <p:pic>
        <p:nvPicPr>
          <p:cNvPr id="368649" name="Picture 9" descr="5"/>
          <p:cNvPicPr>
            <a:picLocks noChangeAspect="1" noChangeArrowheads="1"/>
          </p:cNvPicPr>
          <p:nvPr/>
        </p:nvPicPr>
        <p:blipFill>
          <a:blip r:embed="rId6">
            <a:extLst>
              <a:ext uri="{28A0092B-C50C-407E-A947-70E740481C1C}">
                <a14:useLocalDpi xmlns:a14="http://schemas.microsoft.com/office/drawing/2010/main" val="0"/>
              </a:ext>
            </a:extLst>
          </a:blip>
          <a:srcRect l="1997" t="983" r="1997" b="2751"/>
          <a:stretch>
            <a:fillRect/>
          </a:stretch>
        </p:blipFill>
        <p:spPr bwMode="auto">
          <a:xfrm>
            <a:off x="3059113" y="3860800"/>
            <a:ext cx="2879725" cy="2189163"/>
          </a:xfrm>
          <a:prstGeom prst="rect">
            <a:avLst/>
          </a:prstGeom>
          <a:noFill/>
          <a:extLst>
            <a:ext uri="{909E8E84-426E-40DD-AFC4-6F175D3DCCD1}">
              <a14:hiddenFill xmlns:a14="http://schemas.microsoft.com/office/drawing/2010/main">
                <a:solidFill>
                  <a:srgbClr val="FFFFFF"/>
                </a:solidFill>
              </a14:hiddenFill>
            </a:ext>
          </a:extLst>
        </p:spPr>
      </p:pic>
      <p:pic>
        <p:nvPicPr>
          <p:cNvPr id="368650" name="Picture 10" descr="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8375" y="3824288"/>
            <a:ext cx="2916238" cy="2171700"/>
          </a:xfrm>
          <a:prstGeom prst="rect">
            <a:avLst/>
          </a:prstGeom>
          <a:noFill/>
          <a:extLst>
            <a:ext uri="{909E8E84-426E-40DD-AFC4-6F175D3DCCD1}">
              <a14:hiddenFill xmlns:a14="http://schemas.microsoft.com/office/drawing/2010/main">
                <a:solidFill>
                  <a:srgbClr val="FFFFFF"/>
                </a:solidFill>
              </a14:hiddenFill>
            </a:ext>
          </a:extLst>
        </p:spPr>
      </p:pic>
      <p:sp>
        <p:nvSpPr>
          <p:cNvPr id="368652" name="Text Box 12"/>
          <p:cNvSpPr txBox="1">
            <a:spLocks noChangeArrowheads="1"/>
          </p:cNvSpPr>
          <p:nvPr/>
        </p:nvSpPr>
        <p:spPr bwMode="auto">
          <a:xfrm>
            <a:off x="3276600" y="6154738"/>
            <a:ext cx="5616575"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FFFF00"/>
                </a:solidFill>
                <a:latin typeface="Arial" charset="0"/>
              </a:rPr>
              <a:t>Zr-Fe-Cr-U</a:t>
            </a:r>
            <a:r>
              <a:rPr lang="ru-RU"/>
              <a:t> </a:t>
            </a:r>
            <a:r>
              <a:rPr lang="en-US"/>
              <a:t>    </a:t>
            </a:r>
            <a:r>
              <a:rPr lang="en-US" sz="1600" b="1">
                <a:solidFill>
                  <a:srgbClr val="FFFF00"/>
                </a:solidFill>
                <a:latin typeface="Arial" charset="0"/>
              </a:rPr>
              <a:t>Eutectic melt		Zr-U				</a:t>
            </a:r>
            <a:endParaRPr lang="ru-RU" sz="1600" b="1">
              <a:solidFill>
                <a:srgbClr val="FFFF00"/>
              </a:solidFill>
              <a:latin typeface="Arial" charset="0"/>
            </a:endParaRPr>
          </a:p>
        </p:txBody>
      </p:sp>
      <p:sp>
        <p:nvSpPr>
          <p:cNvPr id="368653" name="Text Box 13"/>
          <p:cNvSpPr txBox="1">
            <a:spLocks noChangeArrowheads="1"/>
          </p:cNvSpPr>
          <p:nvPr/>
        </p:nvSpPr>
        <p:spPr bwMode="auto">
          <a:xfrm>
            <a:off x="0" y="1089025"/>
            <a:ext cx="1547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6600"/>
                </a:solidFill>
              </a:rPr>
              <a:t>BDBA</a:t>
            </a:r>
            <a:endParaRPr lang="ru-RU" sz="2000" b="1">
              <a:solidFill>
                <a:srgbClr val="FF6600"/>
              </a:solidFill>
            </a:endParaRPr>
          </a:p>
        </p:txBody>
      </p:sp>
      <p:sp>
        <p:nvSpPr>
          <p:cNvPr id="368654" name="Text Box 14"/>
          <p:cNvSpPr txBox="1">
            <a:spLocks noChangeArrowheads="1"/>
          </p:cNvSpPr>
          <p:nvPr/>
        </p:nvSpPr>
        <p:spPr bwMode="auto">
          <a:xfrm>
            <a:off x="0" y="3860800"/>
            <a:ext cx="1258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6600"/>
                </a:solidFill>
              </a:rPr>
              <a:t>SA</a:t>
            </a:r>
            <a:endParaRPr lang="ru-RU" sz="2000" b="1">
              <a:solidFill>
                <a:srgbClr val="FF6600"/>
              </a:solidFill>
            </a:endParaRPr>
          </a:p>
        </p:txBody>
      </p:sp>
      <p:sp>
        <p:nvSpPr>
          <p:cNvPr id="368655" name="Rectangle 15"/>
          <p:cNvSpPr>
            <a:spLocks noChangeArrowheads="1"/>
          </p:cNvSpPr>
          <p:nvPr/>
        </p:nvSpPr>
        <p:spPr bwMode="auto">
          <a:xfrm>
            <a:off x="2627313" y="330200"/>
            <a:ext cx="4560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chemeClr val="tx2"/>
                </a:solidFill>
                <a:effectLst>
                  <a:outerShdw blurRad="38100" dist="38100" dir="2700000" algn="tl">
                    <a:srgbClr val="000000"/>
                  </a:outerShdw>
                </a:effectLst>
              </a:rPr>
              <a:t>Post Test Material Investigations</a:t>
            </a:r>
            <a:endParaRPr lang="ru-RU" sz="2400">
              <a:solidFill>
                <a:schemeClr val="tx2"/>
              </a:solidFill>
              <a:effectLst>
                <a:outerShdw blurRad="38100" dist="38100" dir="2700000" algn="tl">
                  <a:srgbClr val="000000"/>
                </a:outerShdw>
              </a:effectLst>
            </a:endParaRPr>
          </a:p>
        </p:txBody>
      </p:sp>
      <p:sp>
        <p:nvSpPr>
          <p:cNvPr id="368656" name="Text Box 16"/>
          <p:cNvSpPr txBox="1">
            <a:spLocks noChangeArrowheads="1"/>
          </p:cNvSpPr>
          <p:nvPr/>
        </p:nvSpPr>
        <p:spPr bwMode="auto">
          <a:xfrm>
            <a:off x="0" y="3429000"/>
            <a:ext cx="291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FFFF00"/>
                </a:solidFill>
                <a:latin typeface="Arial" charset="0"/>
              </a:rPr>
              <a:t>Cladding oxidation</a:t>
            </a:r>
            <a:endParaRPr lang="ru-RU" sz="1600" b="1">
              <a:solidFill>
                <a:srgbClr val="FFFF00"/>
              </a:solidFill>
              <a:latin typeface="Arial" charset="0"/>
            </a:endParaRPr>
          </a:p>
        </p:txBody>
      </p:sp>
      <p:sp>
        <p:nvSpPr>
          <p:cNvPr id="368657" name="Text Box 17"/>
          <p:cNvSpPr txBox="1">
            <a:spLocks noChangeArrowheads="1"/>
          </p:cNvSpPr>
          <p:nvPr/>
        </p:nvSpPr>
        <p:spPr bwMode="auto">
          <a:xfrm>
            <a:off x="0" y="6165850"/>
            <a:ext cx="291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FFFF00"/>
                </a:solidFill>
                <a:latin typeface="Arial" charset="0"/>
              </a:rPr>
              <a:t>Cladding oxidation</a:t>
            </a:r>
            <a:endParaRPr lang="ru-RU" sz="1600" b="1">
              <a:solidFill>
                <a:srgbClr val="FFFF00"/>
              </a:solidFill>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40" name="WordArt 12"/>
          <p:cNvSpPr>
            <a:spLocks noChangeArrowheads="1" noChangeShapeType="1" noTextEdit="1"/>
          </p:cNvSpPr>
          <p:nvPr/>
        </p:nvSpPr>
        <p:spPr bwMode="auto">
          <a:xfrm>
            <a:off x="1871663" y="1089025"/>
            <a:ext cx="5370512" cy="3254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kern="10">
                <a:ln w="9525">
                  <a:solidFill>
                    <a:srgbClr val="FFFF00"/>
                  </a:solidFill>
                  <a:round/>
                  <a:headEnd/>
                  <a:tailEnd/>
                </a:ln>
                <a:solidFill>
                  <a:srgbClr val="FF9900"/>
                </a:solidFill>
                <a:latin typeface="AlternaNr"/>
              </a:rPr>
              <a:t>1.Cladding Temperatures</a:t>
            </a:r>
          </a:p>
        </p:txBody>
      </p:sp>
      <p:pic>
        <p:nvPicPr>
          <p:cNvPr id="304141" name="Picture 13" descr="Тв22"/>
          <p:cNvPicPr>
            <a:picLocks noChangeAspect="1" noChangeArrowheads="1"/>
          </p:cNvPicPr>
          <p:nvPr/>
        </p:nvPicPr>
        <p:blipFill>
          <a:blip r:embed="rId2">
            <a:extLst>
              <a:ext uri="{28A0092B-C50C-407E-A947-70E740481C1C}">
                <a14:useLocalDpi xmlns:a14="http://schemas.microsoft.com/office/drawing/2010/main" val="0"/>
              </a:ext>
            </a:extLst>
          </a:blip>
          <a:srcRect l="9122" t="5341" r="12851" b="55009"/>
          <a:stretch>
            <a:fillRect/>
          </a:stretch>
        </p:blipFill>
        <p:spPr bwMode="auto">
          <a:xfrm>
            <a:off x="0" y="1520825"/>
            <a:ext cx="3527425" cy="2176463"/>
          </a:xfrm>
          <a:prstGeom prst="rect">
            <a:avLst/>
          </a:prstGeom>
          <a:noFill/>
          <a:extLst>
            <a:ext uri="{909E8E84-426E-40DD-AFC4-6F175D3DCCD1}">
              <a14:hiddenFill xmlns:a14="http://schemas.microsoft.com/office/drawing/2010/main">
                <a:solidFill>
                  <a:srgbClr val="FFFFFF"/>
                </a:solidFill>
              </a14:hiddenFill>
            </a:ext>
          </a:extLst>
        </p:spPr>
      </p:pic>
      <p:pic>
        <p:nvPicPr>
          <p:cNvPr id="304142" name="Picture 14" descr="Тв24"/>
          <p:cNvPicPr>
            <a:picLocks noChangeAspect="1" noChangeArrowheads="1"/>
          </p:cNvPicPr>
          <p:nvPr/>
        </p:nvPicPr>
        <p:blipFill>
          <a:blip r:embed="rId3">
            <a:extLst>
              <a:ext uri="{28A0092B-C50C-407E-A947-70E740481C1C}">
                <a14:useLocalDpi xmlns:a14="http://schemas.microsoft.com/office/drawing/2010/main" val="0"/>
              </a:ext>
            </a:extLst>
          </a:blip>
          <a:srcRect l="10442" t="5388" r="15376" b="57089"/>
          <a:stretch>
            <a:fillRect/>
          </a:stretch>
        </p:blipFill>
        <p:spPr bwMode="auto">
          <a:xfrm>
            <a:off x="2879725" y="3068638"/>
            <a:ext cx="3492500" cy="2144712"/>
          </a:xfrm>
          <a:prstGeom prst="rect">
            <a:avLst/>
          </a:prstGeom>
          <a:noFill/>
          <a:extLst>
            <a:ext uri="{909E8E84-426E-40DD-AFC4-6F175D3DCCD1}">
              <a14:hiddenFill xmlns:a14="http://schemas.microsoft.com/office/drawing/2010/main">
                <a:solidFill>
                  <a:srgbClr val="FFFFFF"/>
                </a:solidFill>
              </a14:hiddenFill>
            </a:ext>
          </a:extLst>
        </p:spPr>
      </p:pic>
      <p:pic>
        <p:nvPicPr>
          <p:cNvPr id="304143" name="Picture 15" descr="Тв26"/>
          <p:cNvPicPr>
            <a:picLocks noChangeAspect="1" noChangeArrowheads="1"/>
          </p:cNvPicPr>
          <p:nvPr/>
        </p:nvPicPr>
        <p:blipFill>
          <a:blip r:embed="rId4">
            <a:extLst>
              <a:ext uri="{28A0092B-C50C-407E-A947-70E740481C1C}">
                <a14:useLocalDpi xmlns:a14="http://schemas.microsoft.com/office/drawing/2010/main" val="0"/>
              </a:ext>
            </a:extLst>
          </a:blip>
          <a:srcRect l="9065" t="5341" r="8951" b="48535"/>
          <a:stretch>
            <a:fillRect/>
          </a:stretch>
        </p:blipFill>
        <p:spPr bwMode="auto">
          <a:xfrm>
            <a:off x="5938838" y="4668838"/>
            <a:ext cx="3205162" cy="2189162"/>
          </a:xfrm>
          <a:prstGeom prst="rect">
            <a:avLst/>
          </a:prstGeom>
          <a:noFill/>
          <a:extLst>
            <a:ext uri="{909E8E84-426E-40DD-AFC4-6F175D3DCCD1}">
              <a14:hiddenFill xmlns:a14="http://schemas.microsoft.com/office/drawing/2010/main">
                <a:solidFill>
                  <a:srgbClr val="FFFFFF"/>
                </a:solidFill>
              </a14:hiddenFill>
            </a:ext>
          </a:extLst>
        </p:spPr>
      </p:pic>
      <p:sp>
        <p:nvSpPr>
          <p:cNvPr id="304144" name="Rectangle 16"/>
          <p:cNvSpPr>
            <a:spLocks noGrp="1" noChangeArrowheads="1"/>
          </p:cNvSpPr>
          <p:nvPr>
            <p:ph type="title"/>
          </p:nvPr>
        </p:nvSpPr>
        <p:spPr>
          <a:xfrm>
            <a:off x="431800" y="0"/>
            <a:ext cx="8229600" cy="1020763"/>
          </a:xfrm>
        </p:spPr>
        <p:txBody>
          <a:bodyPr/>
          <a:lstStyle/>
          <a:p>
            <a:r>
              <a:rPr lang="en-US" sz="3200"/>
              <a:t>Results of Facility modeling by RATEG/SVECHA Code</a:t>
            </a:r>
            <a:endParaRPr lang="ru-RU"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83" name="Picture 7" descr="Давл_1"/>
          <p:cNvPicPr>
            <a:picLocks noChangeAspect="1" noChangeArrowheads="1"/>
          </p:cNvPicPr>
          <p:nvPr/>
        </p:nvPicPr>
        <p:blipFill>
          <a:blip r:embed="rId2">
            <a:extLst>
              <a:ext uri="{28A0092B-C50C-407E-A947-70E740481C1C}">
                <a14:useLocalDpi xmlns:a14="http://schemas.microsoft.com/office/drawing/2010/main" val="0"/>
              </a:ext>
            </a:extLst>
          </a:blip>
          <a:srcRect l="15891" t="6427" r="11935" b="53923"/>
          <a:stretch>
            <a:fillRect/>
          </a:stretch>
        </p:blipFill>
        <p:spPr bwMode="auto">
          <a:xfrm>
            <a:off x="2339975" y="1773238"/>
            <a:ext cx="4573588" cy="3035300"/>
          </a:xfrm>
          <a:prstGeom prst="rect">
            <a:avLst/>
          </a:prstGeom>
          <a:noFill/>
          <a:extLst>
            <a:ext uri="{909E8E84-426E-40DD-AFC4-6F175D3DCCD1}">
              <a14:hiddenFill xmlns:a14="http://schemas.microsoft.com/office/drawing/2010/main">
                <a:solidFill>
                  <a:srgbClr val="FFFFFF"/>
                </a:solidFill>
              </a14:hiddenFill>
            </a:ext>
          </a:extLst>
        </p:spPr>
      </p:pic>
      <p:sp>
        <p:nvSpPr>
          <p:cNvPr id="306182" name="Text Box 6"/>
          <p:cNvSpPr txBox="1">
            <a:spLocks noChangeArrowheads="1"/>
          </p:cNvSpPr>
          <p:nvPr/>
        </p:nvSpPr>
        <p:spPr bwMode="auto">
          <a:xfrm>
            <a:off x="3671888" y="5121275"/>
            <a:ext cx="3635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Arial" charset="0"/>
              </a:rPr>
              <a:t>Heated rods</a:t>
            </a:r>
            <a:endParaRPr lang="ru-RU" sz="2000" b="1">
              <a:latin typeface="Arial" charset="0"/>
            </a:endParaRPr>
          </a:p>
        </p:txBody>
      </p:sp>
      <p:sp>
        <p:nvSpPr>
          <p:cNvPr id="306187" name="WordArt 11"/>
          <p:cNvSpPr>
            <a:spLocks noChangeArrowheads="1" noChangeShapeType="1" noTextEdit="1"/>
          </p:cNvSpPr>
          <p:nvPr/>
        </p:nvSpPr>
        <p:spPr bwMode="auto">
          <a:xfrm>
            <a:off x="1871663" y="1304925"/>
            <a:ext cx="5370512" cy="3254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kern="10">
                <a:ln w="9525">
                  <a:solidFill>
                    <a:srgbClr val="FFFF00"/>
                  </a:solidFill>
                  <a:round/>
                  <a:headEnd/>
                  <a:tailEnd/>
                </a:ln>
                <a:solidFill>
                  <a:srgbClr val="FF9900"/>
                </a:solidFill>
                <a:latin typeface="AlternaNr"/>
              </a:rPr>
              <a:t>2. Gap internal pressure</a:t>
            </a:r>
          </a:p>
        </p:txBody>
      </p:sp>
      <p:sp>
        <p:nvSpPr>
          <p:cNvPr id="306188" name="Rectangle 12"/>
          <p:cNvSpPr>
            <a:spLocks noGrp="1" noChangeArrowheads="1"/>
          </p:cNvSpPr>
          <p:nvPr>
            <p:ph type="title"/>
          </p:nvPr>
        </p:nvSpPr>
        <p:spPr>
          <a:xfrm>
            <a:off x="457200" y="381000"/>
            <a:ext cx="8229600" cy="852488"/>
          </a:xfrm>
        </p:spPr>
        <p:txBody>
          <a:bodyPr/>
          <a:lstStyle/>
          <a:p>
            <a:r>
              <a:rPr lang="en-US" sz="3200"/>
              <a:t>Results of Facility modeling by RATEG/SVECHA Code</a:t>
            </a:r>
            <a:endParaRPr lang="ru-RU" sz="3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9" name="Picture 9" descr="Водород"/>
          <p:cNvPicPr>
            <a:picLocks noChangeAspect="1" noChangeArrowheads="1"/>
          </p:cNvPicPr>
          <p:nvPr/>
        </p:nvPicPr>
        <p:blipFill>
          <a:blip r:embed="rId2">
            <a:extLst>
              <a:ext uri="{28A0092B-C50C-407E-A947-70E740481C1C}">
                <a14:useLocalDpi xmlns:a14="http://schemas.microsoft.com/office/drawing/2010/main" val="0"/>
              </a:ext>
            </a:extLst>
          </a:blip>
          <a:srcRect l="12935" t="3214" r="12080" b="60303"/>
          <a:stretch>
            <a:fillRect/>
          </a:stretch>
        </p:blipFill>
        <p:spPr bwMode="auto">
          <a:xfrm>
            <a:off x="2555875" y="4545013"/>
            <a:ext cx="3492500" cy="2049462"/>
          </a:xfrm>
          <a:prstGeom prst="rect">
            <a:avLst/>
          </a:prstGeom>
          <a:noFill/>
          <a:extLst>
            <a:ext uri="{909E8E84-426E-40DD-AFC4-6F175D3DCCD1}">
              <a14:hiddenFill xmlns:a14="http://schemas.microsoft.com/office/drawing/2010/main">
                <a:solidFill>
                  <a:srgbClr val="FFFFFF"/>
                </a:solidFill>
              </a14:hiddenFill>
            </a:ext>
          </a:extLst>
        </p:spPr>
      </p:pic>
      <p:sp>
        <p:nvSpPr>
          <p:cNvPr id="307212" name="WordArt 12"/>
          <p:cNvSpPr>
            <a:spLocks noChangeArrowheads="1" noChangeShapeType="1" noTextEdit="1"/>
          </p:cNvSpPr>
          <p:nvPr/>
        </p:nvSpPr>
        <p:spPr bwMode="auto">
          <a:xfrm>
            <a:off x="2592388" y="981075"/>
            <a:ext cx="3781425" cy="3254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kern="10">
                <a:ln w="9525">
                  <a:solidFill>
                    <a:srgbClr val="FFFF00"/>
                  </a:solidFill>
                  <a:round/>
                  <a:headEnd/>
                  <a:tailEnd/>
                </a:ln>
                <a:solidFill>
                  <a:srgbClr val="FF9900"/>
                </a:solidFill>
                <a:latin typeface="AlternaNr"/>
              </a:rPr>
              <a:t>3.Liner Temperature</a:t>
            </a:r>
          </a:p>
          <a:p>
            <a:pPr algn="ctr"/>
            <a:endParaRPr lang="de-DE" sz="3600" kern="10">
              <a:ln w="9525">
                <a:solidFill>
                  <a:srgbClr val="FFFF00"/>
                </a:solidFill>
                <a:round/>
                <a:headEnd/>
                <a:tailEnd/>
              </a:ln>
              <a:solidFill>
                <a:srgbClr val="FF9900"/>
              </a:solidFill>
              <a:latin typeface="AlternaNr"/>
            </a:endParaRPr>
          </a:p>
        </p:txBody>
      </p:sp>
      <p:sp>
        <p:nvSpPr>
          <p:cNvPr id="307213" name="WordArt 13"/>
          <p:cNvSpPr>
            <a:spLocks noChangeArrowheads="1" noChangeShapeType="1" noTextEdit="1"/>
          </p:cNvSpPr>
          <p:nvPr/>
        </p:nvSpPr>
        <p:spPr bwMode="auto">
          <a:xfrm>
            <a:off x="2519363" y="4149725"/>
            <a:ext cx="3635375" cy="3254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kern="10">
                <a:ln w="9525">
                  <a:solidFill>
                    <a:srgbClr val="FFFF00"/>
                  </a:solidFill>
                  <a:round/>
                  <a:headEnd/>
                  <a:tailEnd/>
                </a:ln>
                <a:solidFill>
                  <a:srgbClr val="FF9900"/>
                </a:solidFill>
                <a:latin typeface="AlternaNr"/>
              </a:rPr>
              <a:t>4.Hydrogen Release</a:t>
            </a:r>
          </a:p>
        </p:txBody>
      </p:sp>
      <p:pic>
        <p:nvPicPr>
          <p:cNvPr id="307214" name="Picture 14" descr="Обеч_1"/>
          <p:cNvPicPr>
            <a:picLocks noChangeAspect="1" noChangeArrowheads="1"/>
          </p:cNvPicPr>
          <p:nvPr/>
        </p:nvPicPr>
        <p:blipFill>
          <a:blip r:embed="rId3">
            <a:extLst>
              <a:ext uri="{28A0092B-C50C-407E-A947-70E740481C1C}">
                <a14:useLocalDpi xmlns:a14="http://schemas.microsoft.com/office/drawing/2010/main" val="0"/>
              </a:ext>
            </a:extLst>
          </a:blip>
          <a:srcRect l="7803" t="8601" r="10213" b="43195"/>
          <a:stretch>
            <a:fillRect/>
          </a:stretch>
        </p:blipFill>
        <p:spPr bwMode="auto">
          <a:xfrm>
            <a:off x="215900" y="1376363"/>
            <a:ext cx="3779838" cy="2697162"/>
          </a:xfrm>
          <a:prstGeom prst="rect">
            <a:avLst/>
          </a:prstGeom>
          <a:noFill/>
          <a:extLst>
            <a:ext uri="{909E8E84-426E-40DD-AFC4-6F175D3DCCD1}">
              <a14:hiddenFill xmlns:a14="http://schemas.microsoft.com/office/drawing/2010/main">
                <a:solidFill>
                  <a:srgbClr val="FFFFFF"/>
                </a:solidFill>
              </a14:hiddenFill>
            </a:ext>
          </a:extLst>
        </p:spPr>
      </p:pic>
      <p:pic>
        <p:nvPicPr>
          <p:cNvPr id="307215" name="Picture 15" descr="Обеч_2"/>
          <p:cNvPicPr>
            <a:picLocks noChangeAspect="1" noChangeArrowheads="1"/>
          </p:cNvPicPr>
          <p:nvPr/>
        </p:nvPicPr>
        <p:blipFill>
          <a:blip r:embed="rId4">
            <a:extLst>
              <a:ext uri="{28A0092B-C50C-407E-A947-70E740481C1C}">
                <a14:useLocalDpi xmlns:a14="http://schemas.microsoft.com/office/drawing/2010/main" val="0"/>
              </a:ext>
            </a:extLst>
          </a:blip>
          <a:srcRect l="7803" t="8601" r="12851" b="43195"/>
          <a:stretch>
            <a:fillRect/>
          </a:stretch>
        </p:blipFill>
        <p:spPr bwMode="auto">
          <a:xfrm>
            <a:off x="5256213" y="1412875"/>
            <a:ext cx="3600450" cy="2655888"/>
          </a:xfrm>
          <a:prstGeom prst="rect">
            <a:avLst/>
          </a:prstGeom>
          <a:noFill/>
          <a:extLst>
            <a:ext uri="{909E8E84-426E-40DD-AFC4-6F175D3DCCD1}">
              <a14:hiddenFill xmlns:a14="http://schemas.microsoft.com/office/drawing/2010/main">
                <a:solidFill>
                  <a:srgbClr val="FFFFFF"/>
                </a:solidFill>
              </a14:hiddenFill>
            </a:ext>
          </a:extLst>
        </p:spPr>
      </p:pic>
      <p:sp>
        <p:nvSpPr>
          <p:cNvPr id="307216" name="AutoShape 16"/>
          <p:cNvSpPr>
            <a:spLocks noChangeArrowheads="1"/>
          </p:cNvSpPr>
          <p:nvPr/>
        </p:nvSpPr>
        <p:spPr bwMode="auto">
          <a:xfrm>
            <a:off x="4427538" y="5192713"/>
            <a:ext cx="215900" cy="217487"/>
          </a:xfrm>
          <a:prstGeom prst="triangle">
            <a:avLst>
              <a:gd name="adj" fmla="val 5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307217" name="Text Box 17"/>
          <p:cNvSpPr txBox="1">
            <a:spLocks noChangeArrowheads="1"/>
          </p:cNvSpPr>
          <p:nvPr/>
        </p:nvSpPr>
        <p:spPr bwMode="auto">
          <a:xfrm>
            <a:off x="4535488" y="5157788"/>
            <a:ext cx="5762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900" b="1">
                <a:solidFill>
                  <a:srgbClr val="0000FF"/>
                </a:solidFill>
              </a:rPr>
              <a:t>ЭКСП.</a:t>
            </a:r>
          </a:p>
        </p:txBody>
      </p:sp>
      <p:sp>
        <p:nvSpPr>
          <p:cNvPr id="307218" name="Rectangle 18"/>
          <p:cNvSpPr>
            <a:spLocks noGrp="1" noChangeArrowheads="1"/>
          </p:cNvSpPr>
          <p:nvPr>
            <p:ph type="title"/>
          </p:nvPr>
        </p:nvSpPr>
        <p:spPr>
          <a:xfrm>
            <a:off x="468313" y="152400"/>
            <a:ext cx="8229600" cy="600075"/>
          </a:xfrm>
        </p:spPr>
        <p:txBody>
          <a:bodyPr/>
          <a:lstStyle/>
          <a:p>
            <a:r>
              <a:rPr lang="en-US" sz="3200"/>
              <a:t>Results of Facility modeling by RATEG/SVECHA Code</a:t>
            </a:r>
            <a:endParaRPr lang="ru-RU"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20" name="Rectangle 8"/>
          <p:cNvSpPr>
            <a:spLocks noGrp="1" noChangeArrowheads="1"/>
          </p:cNvSpPr>
          <p:nvPr>
            <p:ph type="title"/>
          </p:nvPr>
        </p:nvSpPr>
        <p:spPr>
          <a:xfrm>
            <a:off x="457200" y="381000"/>
            <a:ext cx="8229600" cy="779463"/>
          </a:xfrm>
        </p:spPr>
        <p:txBody>
          <a:bodyPr/>
          <a:lstStyle/>
          <a:p>
            <a:r>
              <a:rPr lang="en-US"/>
              <a:t>Current Status</a:t>
            </a:r>
            <a:endParaRPr lang="ru-RU"/>
          </a:p>
        </p:txBody>
      </p:sp>
      <p:sp>
        <p:nvSpPr>
          <p:cNvPr id="243719" name="Rectangle 7"/>
          <p:cNvSpPr>
            <a:spLocks noGrp="1" noChangeArrowheads="1"/>
          </p:cNvSpPr>
          <p:nvPr>
            <p:ph type="body" idx="4294967295"/>
          </p:nvPr>
        </p:nvSpPr>
        <p:spPr>
          <a:xfrm>
            <a:off x="287338" y="1304925"/>
            <a:ext cx="8577262" cy="5148263"/>
          </a:xfrm>
        </p:spPr>
        <p:txBody>
          <a:bodyPr/>
          <a:lstStyle/>
          <a:p>
            <a:pPr>
              <a:spcBef>
                <a:spcPct val="0"/>
              </a:spcBef>
            </a:pPr>
            <a:r>
              <a:rPr lang="en-US" sz="2800">
                <a:solidFill>
                  <a:srgbClr val="FFCC66"/>
                </a:solidFill>
                <a:effectLst/>
              </a:rPr>
              <a:t>Facility was successfully tested against set of BDBA and SA scenarios. </a:t>
            </a:r>
            <a:r>
              <a:rPr lang="ru-RU" sz="2800">
                <a:solidFill>
                  <a:srgbClr val="FFCC66"/>
                </a:solidFill>
                <a:effectLst/>
              </a:rPr>
              <a:t> </a:t>
            </a:r>
            <a:r>
              <a:rPr lang="en-US" sz="2800">
                <a:solidFill>
                  <a:srgbClr val="FFCC66"/>
                </a:solidFill>
                <a:effectLst/>
              </a:rPr>
              <a:t>Facility is ready to be used for future tests.</a:t>
            </a:r>
          </a:p>
          <a:p>
            <a:pPr>
              <a:spcBef>
                <a:spcPct val="0"/>
              </a:spcBef>
            </a:pPr>
            <a:r>
              <a:rPr lang="en-US" sz="2800">
                <a:solidFill>
                  <a:srgbClr val="FFFF00"/>
                </a:solidFill>
                <a:effectLst/>
              </a:rPr>
              <a:t>Code RATEG/SVECHA was successfully tested against PARAMETER Data. Obtained results demonstrated that main features of PARAMETER Facility can be well predicted by SA computer codes.</a:t>
            </a:r>
            <a:endParaRPr lang="ru-RU" sz="2800">
              <a:solidFill>
                <a:srgbClr val="FFFF00"/>
              </a:solidFill>
              <a:effectLst/>
            </a:endParaRPr>
          </a:p>
          <a:p>
            <a:pPr>
              <a:lnSpc>
                <a:spcPct val="80000"/>
              </a:lnSpc>
              <a:spcBef>
                <a:spcPct val="0"/>
              </a:spcBef>
            </a:pPr>
            <a:endParaRPr lang="en-US" sz="1800">
              <a:solidFill>
                <a:srgbClr val="FFFF00"/>
              </a:solidFill>
              <a:effectLst/>
            </a:endParaRPr>
          </a:p>
          <a:p>
            <a:pPr>
              <a:lnSpc>
                <a:spcPct val="80000"/>
              </a:lnSpc>
              <a:spcBef>
                <a:spcPct val="0"/>
              </a:spcBef>
            </a:pPr>
            <a:endParaRPr lang="ru-RU" sz="1800">
              <a:solidFill>
                <a:srgbClr val="FFFF00"/>
              </a:solidFill>
              <a:effectLst/>
            </a:endParaRPr>
          </a:p>
          <a:p>
            <a:pPr>
              <a:lnSpc>
                <a:spcPct val="80000"/>
              </a:lnSpc>
              <a:spcBef>
                <a:spcPct val="0"/>
              </a:spcBef>
            </a:pPr>
            <a:endParaRPr lang="ru-RU" sz="1800">
              <a:solidFill>
                <a:srgbClr val="FFFF00"/>
              </a:solidFill>
              <a:effectLs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r>
              <a:rPr lang="en-US"/>
              <a:t>Project Proposal</a:t>
            </a:r>
            <a:endParaRPr lang="ru-RU"/>
          </a:p>
        </p:txBody>
      </p:sp>
      <p:sp>
        <p:nvSpPr>
          <p:cNvPr id="334851" name="Rectangle 3"/>
          <p:cNvSpPr>
            <a:spLocks noGrp="1" noChangeArrowheads="1"/>
          </p:cNvSpPr>
          <p:nvPr>
            <p:ph type="body" idx="1"/>
          </p:nvPr>
        </p:nvSpPr>
        <p:spPr>
          <a:xfrm>
            <a:off x="457200" y="1592263"/>
            <a:ext cx="8229600" cy="4503737"/>
          </a:xfrm>
        </p:spPr>
        <p:txBody>
          <a:bodyPr/>
          <a:lstStyle/>
          <a:p>
            <a:pPr>
              <a:lnSpc>
                <a:spcPct val="80000"/>
              </a:lnSpc>
            </a:pPr>
            <a:r>
              <a:rPr lang="en-US" sz="1600"/>
              <a:t>Goal: Two test of overheated up to </a:t>
            </a:r>
            <a:r>
              <a:rPr lang="en-US" sz="1600">
                <a:solidFill>
                  <a:srgbClr val="FF3300"/>
                </a:solidFill>
              </a:rPr>
              <a:t>2000 C</a:t>
            </a:r>
            <a:r>
              <a:rPr lang="en-US" sz="1600"/>
              <a:t> bundle: </a:t>
            </a:r>
          </a:p>
          <a:p>
            <a:pPr lvl="1">
              <a:lnSpc>
                <a:spcPct val="80000"/>
              </a:lnSpc>
            </a:pPr>
            <a:r>
              <a:rPr lang="en-US" sz="1600"/>
              <a:t>1-st test: top flooding</a:t>
            </a:r>
          </a:p>
          <a:p>
            <a:pPr lvl="1">
              <a:lnSpc>
                <a:spcPct val="80000"/>
              </a:lnSpc>
            </a:pPr>
            <a:r>
              <a:rPr lang="en-US" sz="1600"/>
              <a:t>2-nd test: simultaneous top and bottom flooding</a:t>
            </a:r>
          </a:p>
          <a:p>
            <a:pPr>
              <a:lnSpc>
                <a:spcPct val="80000"/>
              </a:lnSpc>
            </a:pPr>
            <a:r>
              <a:rPr lang="en-US" sz="1600"/>
              <a:t>Project Manager: Nalivaev V.I.</a:t>
            </a:r>
          </a:p>
          <a:p>
            <a:pPr>
              <a:lnSpc>
                <a:spcPct val="80000"/>
              </a:lnSpc>
            </a:pPr>
            <a:r>
              <a:rPr lang="en-US" sz="1600"/>
              <a:t>Participating organization</a:t>
            </a:r>
          </a:p>
          <a:p>
            <a:pPr lvl="1">
              <a:lnSpc>
                <a:spcPct val="80000"/>
              </a:lnSpc>
            </a:pPr>
            <a:r>
              <a:rPr lang="en-US" sz="1600"/>
              <a:t>NPO “Lutch”</a:t>
            </a:r>
          </a:p>
          <a:p>
            <a:pPr lvl="1">
              <a:lnSpc>
                <a:spcPct val="80000"/>
              </a:lnSpc>
            </a:pPr>
            <a:r>
              <a:rPr lang="en-US" sz="1600"/>
              <a:t>IBRAE</a:t>
            </a:r>
          </a:p>
          <a:p>
            <a:pPr lvl="1">
              <a:lnSpc>
                <a:spcPct val="80000"/>
              </a:lnSpc>
            </a:pPr>
            <a:r>
              <a:rPr lang="en-US" sz="1600"/>
              <a:t>Other organizations: IPPE</a:t>
            </a:r>
            <a:r>
              <a:rPr lang="ru-RU" sz="1600"/>
              <a:t>, </a:t>
            </a:r>
            <a:r>
              <a:rPr lang="en-US" sz="1600"/>
              <a:t>NIKIET</a:t>
            </a:r>
            <a:r>
              <a:rPr lang="ru-RU" sz="1600"/>
              <a:t>, </a:t>
            </a:r>
            <a:r>
              <a:rPr lang="en-US" sz="1600"/>
              <a:t>OKB</a:t>
            </a:r>
            <a:r>
              <a:rPr lang="ru-RU" sz="1600"/>
              <a:t> “</a:t>
            </a:r>
            <a:r>
              <a:rPr lang="en-US" sz="1600"/>
              <a:t>Gidropress</a:t>
            </a:r>
            <a:r>
              <a:rPr lang="ru-RU" sz="1600"/>
              <a:t>" </a:t>
            </a:r>
            <a:endParaRPr lang="en-US" sz="1600"/>
          </a:p>
          <a:p>
            <a:pPr>
              <a:lnSpc>
                <a:spcPct val="110000"/>
              </a:lnSpc>
            </a:pPr>
            <a:r>
              <a:rPr lang="en-US" sz="1600"/>
              <a:t>Cost estimate: $</a:t>
            </a:r>
            <a:r>
              <a:rPr lang="en-US" sz="1600">
                <a:solidFill>
                  <a:srgbClr val="FF3300"/>
                </a:solidFill>
              </a:rPr>
              <a:t>360k</a:t>
            </a:r>
          </a:p>
          <a:p>
            <a:pPr lvl="1">
              <a:lnSpc>
                <a:spcPct val="110000"/>
              </a:lnSpc>
            </a:pPr>
            <a:r>
              <a:rPr lang="en-US" sz="1600"/>
              <a:t>Equipment:$53k</a:t>
            </a:r>
          </a:p>
          <a:p>
            <a:pPr lvl="1">
              <a:lnSpc>
                <a:spcPct val="110000"/>
              </a:lnSpc>
            </a:pPr>
            <a:r>
              <a:rPr lang="en-US" sz="1600"/>
              <a:t>Materials:$48k</a:t>
            </a:r>
          </a:p>
          <a:p>
            <a:pPr lvl="1">
              <a:lnSpc>
                <a:spcPct val="110000"/>
              </a:lnSpc>
            </a:pPr>
            <a:r>
              <a:rPr lang="en-US" sz="1600"/>
              <a:t>Overhead: $36k</a:t>
            </a:r>
          </a:p>
          <a:p>
            <a:pPr lvl="1">
              <a:lnSpc>
                <a:spcPct val="110000"/>
              </a:lnSpc>
            </a:pPr>
            <a:r>
              <a:rPr lang="en-US" sz="1600"/>
              <a:t>Personal grants: $180k</a:t>
            </a:r>
          </a:p>
          <a:p>
            <a:pPr lvl="1">
              <a:lnSpc>
                <a:spcPct val="110000"/>
              </a:lnSpc>
            </a:pPr>
            <a:r>
              <a:rPr lang="en-US" sz="1600"/>
              <a:t>Travel: $21k</a:t>
            </a:r>
          </a:p>
          <a:p>
            <a:pPr lvl="1">
              <a:lnSpc>
                <a:spcPct val="110000"/>
              </a:lnSpc>
            </a:pPr>
            <a:r>
              <a:rPr lang="en-US" sz="1600"/>
              <a:t>Other direct cost: $23k</a:t>
            </a:r>
          </a:p>
          <a:p>
            <a:pPr>
              <a:lnSpc>
                <a:spcPct val="110000"/>
              </a:lnSpc>
            </a:pPr>
            <a:r>
              <a:rPr lang="en-US" sz="1600"/>
              <a:t>Project duration: 24 months</a:t>
            </a:r>
            <a:endParaRPr lang="ru-RU"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a:t>Content</a:t>
            </a:r>
            <a:endParaRPr lang="ru-RU"/>
          </a:p>
        </p:txBody>
      </p:sp>
      <p:sp>
        <p:nvSpPr>
          <p:cNvPr id="331779" name="Rectangle 3"/>
          <p:cNvSpPr>
            <a:spLocks noGrp="1" noChangeArrowheads="1"/>
          </p:cNvSpPr>
          <p:nvPr>
            <p:ph type="body" idx="1"/>
          </p:nvPr>
        </p:nvSpPr>
        <p:spPr/>
        <p:txBody>
          <a:bodyPr/>
          <a:lstStyle/>
          <a:p>
            <a:r>
              <a:rPr lang="en-US"/>
              <a:t>Introduction</a:t>
            </a:r>
          </a:p>
          <a:p>
            <a:r>
              <a:rPr lang="en-US"/>
              <a:t>Experimental facility and equipment</a:t>
            </a:r>
          </a:p>
          <a:p>
            <a:r>
              <a:rPr lang="en-US"/>
              <a:t>Modeling</a:t>
            </a:r>
          </a:p>
          <a:p>
            <a:r>
              <a:rPr lang="en-US"/>
              <a:t>Project proposal</a:t>
            </a:r>
          </a:p>
          <a:p>
            <a:pPr lvl="1"/>
            <a:r>
              <a:rPr lang="en-US"/>
              <a:t>Goals</a:t>
            </a:r>
          </a:p>
          <a:p>
            <a:pPr lvl="1"/>
            <a:r>
              <a:rPr lang="en-US"/>
              <a:t>Tasks</a:t>
            </a:r>
          </a:p>
          <a:p>
            <a:pPr lvl="1"/>
            <a:r>
              <a:rPr lang="en-US"/>
              <a:t>Results</a:t>
            </a: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r>
              <a:rPr lang="en-US"/>
              <a:t>Project proposal: Tasks</a:t>
            </a:r>
            <a:endParaRPr lang="ru-RU"/>
          </a:p>
        </p:txBody>
      </p:sp>
      <p:sp>
        <p:nvSpPr>
          <p:cNvPr id="359427" name="Rectangle 3"/>
          <p:cNvSpPr>
            <a:spLocks noGrp="1" noChangeArrowheads="1"/>
          </p:cNvSpPr>
          <p:nvPr>
            <p:ph type="body" idx="1"/>
          </p:nvPr>
        </p:nvSpPr>
        <p:spPr>
          <a:xfrm>
            <a:off x="457200" y="1557338"/>
            <a:ext cx="8229600" cy="4967287"/>
          </a:xfrm>
        </p:spPr>
        <p:txBody>
          <a:bodyPr/>
          <a:lstStyle/>
          <a:p>
            <a:pPr>
              <a:lnSpc>
                <a:spcPct val="80000"/>
              </a:lnSpc>
            </a:pPr>
            <a:r>
              <a:rPr lang="en-US" sz="2800"/>
              <a:t>Task 1: Study of the top flooding of 19 FE bundle under severe accident conditions</a:t>
            </a:r>
          </a:p>
          <a:p>
            <a:pPr>
              <a:lnSpc>
                <a:spcPct val="80000"/>
              </a:lnSpc>
            </a:pPr>
            <a:r>
              <a:rPr lang="en-US" sz="2800"/>
              <a:t>Task 2: Study of the simultaneous top and bottom flooding of 19 FE bundle under severe accident conditions</a:t>
            </a:r>
          </a:p>
          <a:p>
            <a:pPr>
              <a:lnSpc>
                <a:spcPct val="80000"/>
              </a:lnSpc>
            </a:pPr>
            <a:r>
              <a:rPr lang="en-US" sz="2800"/>
              <a:t>Each task consists of the following subtasks:</a:t>
            </a:r>
          </a:p>
          <a:p>
            <a:pPr lvl="1">
              <a:lnSpc>
                <a:spcPct val="80000"/>
              </a:lnSpc>
            </a:pPr>
            <a:r>
              <a:rPr lang="en-US" sz="2400"/>
              <a:t>Subtask 1.1 Preparatory work</a:t>
            </a:r>
          </a:p>
          <a:p>
            <a:pPr lvl="1">
              <a:lnSpc>
                <a:spcPct val="80000"/>
              </a:lnSpc>
            </a:pPr>
            <a:r>
              <a:rPr lang="en-US" sz="2400"/>
              <a:t>Subtask 1.2 Pretest analysis, choice of the test scenario and parameters</a:t>
            </a:r>
          </a:p>
          <a:p>
            <a:pPr lvl="1">
              <a:lnSpc>
                <a:spcPct val="80000"/>
              </a:lnSpc>
            </a:pPr>
            <a:r>
              <a:rPr lang="en-US" sz="2400"/>
              <a:t>Subtask 1.3 Test conduction </a:t>
            </a:r>
          </a:p>
          <a:p>
            <a:pPr lvl="1">
              <a:lnSpc>
                <a:spcPct val="80000"/>
              </a:lnSpc>
            </a:pPr>
            <a:r>
              <a:rPr lang="en-US" sz="2400"/>
              <a:t>Subtask 1.4 Post test examination and analysis </a:t>
            </a:r>
          </a:p>
          <a:p>
            <a:pPr lvl="2">
              <a:lnSpc>
                <a:spcPct val="80000"/>
              </a:lnSpc>
            </a:pPr>
            <a:r>
              <a:rPr lang="en-US" sz="2000"/>
              <a:t>Material study</a:t>
            </a:r>
          </a:p>
          <a:p>
            <a:pPr lvl="2">
              <a:lnSpc>
                <a:spcPct val="80000"/>
              </a:lnSpc>
            </a:pPr>
            <a:r>
              <a:rPr lang="en-US" sz="2000"/>
              <a:t>Post test analysis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t>Introduction</a:t>
            </a:r>
            <a:endParaRPr lang="ru-RU"/>
          </a:p>
        </p:txBody>
      </p:sp>
      <p:sp>
        <p:nvSpPr>
          <p:cNvPr id="333827" name="Rectangle 3"/>
          <p:cNvSpPr>
            <a:spLocks noGrp="1" noChangeArrowheads="1"/>
          </p:cNvSpPr>
          <p:nvPr>
            <p:ph type="body" idx="1"/>
          </p:nvPr>
        </p:nvSpPr>
        <p:spPr/>
        <p:txBody>
          <a:bodyPr/>
          <a:lstStyle/>
          <a:p>
            <a:r>
              <a:rPr lang="en-US" sz="2400"/>
              <a:t>ISTC – 1134: Development and Fabrication of Experimental Facility Supplementary Equipment and Control System and Monitoring System Relating to Simulation of VVER (PWR) Severe Accident Scenarios and Tests of Fuel Assemblies and Fuel Rods as well as Their Elements</a:t>
            </a:r>
          </a:p>
          <a:p>
            <a:r>
              <a:rPr lang="en-US" sz="2400"/>
              <a:t>Leading institute: NPO Lutch, Podolsk, Moscow reg., Russia</a:t>
            </a:r>
          </a:p>
          <a:p>
            <a:r>
              <a:rPr lang="en-US" sz="2400"/>
              <a:t>Date: October 1997</a:t>
            </a:r>
          </a:p>
          <a:p>
            <a:r>
              <a:rPr lang="en-US" sz="2400"/>
              <a:t>Status: Delayed without approval</a:t>
            </a:r>
            <a:r>
              <a:rPr lang="ru-RU" sz="240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2" name="Rectangle 4"/>
          <p:cNvSpPr>
            <a:spLocks noGrp="1" noChangeArrowheads="1"/>
          </p:cNvSpPr>
          <p:nvPr>
            <p:ph type="title"/>
          </p:nvPr>
        </p:nvSpPr>
        <p:spPr>
          <a:xfrm>
            <a:off x="323850" y="333375"/>
            <a:ext cx="8470900" cy="1023938"/>
          </a:xfrm>
        </p:spPr>
        <p:txBody>
          <a:bodyPr/>
          <a:lstStyle/>
          <a:p>
            <a:r>
              <a:rPr lang="en-US" sz="2800" b="1"/>
              <a:t>Goals of PARAMETER Tests:</a:t>
            </a:r>
            <a:br>
              <a:rPr lang="en-US" sz="2800" b="1"/>
            </a:br>
            <a:r>
              <a:rPr lang="en-US" sz="2800" b="1"/>
              <a:t> top and bottom flooding of overheated bundle.</a:t>
            </a:r>
            <a:endParaRPr lang="ru-RU" sz="2800" b="1"/>
          </a:p>
        </p:txBody>
      </p:sp>
      <p:sp>
        <p:nvSpPr>
          <p:cNvPr id="293890" name="Rectangle 2"/>
          <p:cNvSpPr>
            <a:spLocks noGrp="1" noChangeArrowheads="1"/>
          </p:cNvSpPr>
          <p:nvPr>
            <p:ph type="body" sz="half" idx="4294967295"/>
          </p:nvPr>
        </p:nvSpPr>
        <p:spPr>
          <a:xfrm>
            <a:off x="611188" y="1520825"/>
            <a:ext cx="8532812" cy="4681538"/>
          </a:xfrm>
          <a:noFill/>
        </p:spPr>
        <p:txBody>
          <a:bodyPr/>
          <a:lstStyle/>
          <a:p>
            <a:pPr marL="533400" indent="-533400">
              <a:lnSpc>
                <a:spcPct val="80000"/>
              </a:lnSpc>
            </a:pPr>
            <a:r>
              <a:rPr lang="en-US" sz="2800" b="1" i="1">
                <a:effectLst/>
              </a:rPr>
              <a:t>Bundle behavior (Тcore</a:t>
            </a:r>
            <a:r>
              <a:rPr lang="en-US" sz="2800" b="1" i="1">
                <a:effectLst/>
                <a:sym typeface="Symbol" pitchFamily="18" charset="2"/>
              </a:rPr>
              <a:t></a:t>
            </a:r>
            <a:r>
              <a:rPr lang="en-US" sz="2800" b="1" i="1">
                <a:effectLst/>
              </a:rPr>
              <a:t> 1200оС) under DBA conditions :</a:t>
            </a:r>
          </a:p>
          <a:p>
            <a:pPr marL="914400" lvl="1" indent="-457200">
              <a:lnSpc>
                <a:spcPct val="80000"/>
              </a:lnSpc>
            </a:pPr>
            <a:r>
              <a:rPr lang="en-US" sz="2400" b="1" i="1">
                <a:effectLst/>
              </a:rPr>
              <a:t>Cladding deformation;</a:t>
            </a:r>
          </a:p>
          <a:p>
            <a:pPr marL="914400" lvl="1" indent="-457200">
              <a:lnSpc>
                <a:spcPct val="80000"/>
              </a:lnSpc>
            </a:pPr>
            <a:r>
              <a:rPr lang="en-US" sz="2400" b="1" i="1">
                <a:effectLst/>
              </a:rPr>
              <a:t>Fuel rod depressurization :</a:t>
            </a:r>
          </a:p>
          <a:p>
            <a:pPr marL="914400" lvl="1" indent="-457200">
              <a:lnSpc>
                <a:spcPct val="80000"/>
              </a:lnSpc>
            </a:pPr>
            <a:r>
              <a:rPr lang="en-US" sz="2400" b="1" i="1">
                <a:effectLst/>
              </a:rPr>
              <a:t>Blockage formation;</a:t>
            </a:r>
          </a:p>
          <a:p>
            <a:pPr marL="914400" lvl="1" indent="-457200">
              <a:lnSpc>
                <a:spcPct val="80000"/>
              </a:lnSpc>
            </a:pPr>
            <a:r>
              <a:rPr lang="en-US" sz="2400" b="1" i="1">
                <a:effectLst/>
              </a:rPr>
              <a:t>Post test material examination of claddings and spacer grids.</a:t>
            </a:r>
          </a:p>
          <a:p>
            <a:pPr marL="533400" indent="-533400">
              <a:lnSpc>
                <a:spcPct val="80000"/>
              </a:lnSpc>
            </a:pPr>
            <a:r>
              <a:rPr lang="en-US" sz="2800" b="1" i="1">
                <a:effectLst/>
              </a:rPr>
              <a:t>Bundle behavior (Тcore</a:t>
            </a:r>
            <a:r>
              <a:rPr lang="en-US" sz="2800" b="1" i="1">
                <a:effectLst/>
                <a:sym typeface="Symbol" pitchFamily="18" charset="2"/>
              </a:rPr>
              <a:t></a:t>
            </a:r>
            <a:r>
              <a:rPr lang="en-US" sz="2800" b="1" i="1">
                <a:effectLst/>
              </a:rPr>
              <a:t>1200оС) under SA conditions:</a:t>
            </a:r>
          </a:p>
          <a:p>
            <a:pPr marL="914400" lvl="1" indent="-457200">
              <a:lnSpc>
                <a:spcPct val="80000"/>
              </a:lnSpc>
            </a:pPr>
            <a:r>
              <a:rPr lang="en-US" sz="2400" b="1" i="1">
                <a:effectLst/>
              </a:rPr>
              <a:t>Hydrogen release</a:t>
            </a:r>
            <a:r>
              <a:rPr lang="ru-RU" sz="2400" b="1" i="1">
                <a:effectLst/>
              </a:rPr>
              <a:t>;</a:t>
            </a:r>
          </a:p>
          <a:p>
            <a:pPr marL="914400" lvl="1" indent="-457200">
              <a:lnSpc>
                <a:spcPct val="80000"/>
              </a:lnSpc>
            </a:pPr>
            <a:r>
              <a:rPr lang="en-US" sz="2400" b="1" i="1">
                <a:effectLst/>
              </a:rPr>
              <a:t>Bundle degradation;</a:t>
            </a:r>
          </a:p>
          <a:p>
            <a:pPr marL="914400" lvl="1" indent="-457200">
              <a:lnSpc>
                <a:spcPct val="80000"/>
              </a:lnSpc>
            </a:pPr>
            <a:r>
              <a:rPr lang="en-US" sz="2400" b="1" i="1">
                <a:effectLst/>
              </a:rPr>
              <a:t>Material properties.</a:t>
            </a:r>
            <a:endParaRPr lang="ru-RU" sz="2400" b="1" i="1">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Text Box 4"/>
          <p:cNvSpPr txBox="1">
            <a:spLocks noChangeArrowheads="1"/>
          </p:cNvSpPr>
          <p:nvPr/>
        </p:nvSpPr>
        <p:spPr bwMode="auto">
          <a:xfrm>
            <a:off x="1763713" y="2312988"/>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sz="2400">
              <a:latin typeface="Arial" charset="0"/>
            </a:endParaRPr>
          </a:p>
        </p:txBody>
      </p:sp>
      <p:sp>
        <p:nvSpPr>
          <p:cNvPr id="210949" name="Text Box 5"/>
          <p:cNvSpPr txBox="1">
            <a:spLocks noChangeArrowheads="1"/>
          </p:cNvSpPr>
          <p:nvPr/>
        </p:nvSpPr>
        <p:spPr bwMode="auto">
          <a:xfrm>
            <a:off x="1258888" y="1412875"/>
            <a:ext cx="3133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sz="2400">
              <a:latin typeface="Arial" charset="0"/>
            </a:endParaRPr>
          </a:p>
        </p:txBody>
      </p:sp>
      <p:sp>
        <p:nvSpPr>
          <p:cNvPr id="210953" name="Text Box 9"/>
          <p:cNvSpPr txBox="1">
            <a:spLocks noChangeArrowheads="1"/>
          </p:cNvSpPr>
          <p:nvPr/>
        </p:nvSpPr>
        <p:spPr bwMode="auto">
          <a:xfrm>
            <a:off x="1439863" y="981075"/>
            <a:ext cx="482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sz="2400">
              <a:latin typeface="Arial" charset="0"/>
            </a:endParaRPr>
          </a:p>
        </p:txBody>
      </p:sp>
      <p:sp>
        <p:nvSpPr>
          <p:cNvPr id="21095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10964" name="Text Box 20"/>
          <p:cNvSpPr txBox="1">
            <a:spLocks noChangeArrowheads="1"/>
          </p:cNvSpPr>
          <p:nvPr/>
        </p:nvSpPr>
        <p:spPr bwMode="auto">
          <a:xfrm>
            <a:off x="2339975" y="3681413"/>
            <a:ext cx="4608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sz="2400">
              <a:latin typeface="Arial" charset="0"/>
            </a:endParaRPr>
          </a:p>
        </p:txBody>
      </p:sp>
      <p:sp>
        <p:nvSpPr>
          <p:cNvPr id="210968" name="Text Box 24"/>
          <p:cNvSpPr txBox="1">
            <a:spLocks noChangeArrowheads="1"/>
          </p:cNvSpPr>
          <p:nvPr/>
        </p:nvSpPr>
        <p:spPr bwMode="auto">
          <a:xfrm>
            <a:off x="2447925" y="3284538"/>
            <a:ext cx="568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sz="2400">
              <a:latin typeface="Arial" charset="0"/>
            </a:endParaRPr>
          </a:p>
        </p:txBody>
      </p:sp>
      <p:sp>
        <p:nvSpPr>
          <p:cNvPr id="210987" name="Rectangle 43"/>
          <p:cNvSpPr>
            <a:spLocks noGrp="1" noChangeArrowheads="1"/>
          </p:cNvSpPr>
          <p:nvPr>
            <p:ph type="title"/>
          </p:nvPr>
        </p:nvSpPr>
        <p:spPr/>
        <p:txBody>
          <a:bodyPr/>
          <a:lstStyle/>
          <a:p>
            <a:r>
              <a:rPr lang="en-US" sz="3200"/>
              <a:t>Experimental Facility</a:t>
            </a:r>
            <a:endParaRPr lang="ru-RU" sz="3200"/>
          </a:p>
        </p:txBody>
      </p:sp>
      <p:pic>
        <p:nvPicPr>
          <p:cNvPr id="210992" name="Picture 48" descr="StendC"/>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r="10405" b="7883"/>
          <a:stretch>
            <a:fillRect/>
          </a:stretch>
        </p:blipFill>
        <p:spPr>
          <a:xfrm>
            <a:off x="4248150" y="2205038"/>
            <a:ext cx="4895850" cy="3570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11038" name="Group 94"/>
          <p:cNvGraphicFramePr>
            <a:graphicFrameLocks noGrp="1"/>
          </p:cNvGraphicFramePr>
          <p:nvPr>
            <p:ph sz="half" idx="1"/>
          </p:nvPr>
        </p:nvGraphicFramePr>
        <p:xfrm>
          <a:off x="179388" y="2097088"/>
          <a:ext cx="4038600" cy="4172272"/>
        </p:xfrm>
        <a:graphic>
          <a:graphicData uri="http://schemas.openxmlformats.org/drawingml/2006/table">
            <a:tbl>
              <a:tblPr/>
              <a:tblGrid>
                <a:gridCol w="2633662"/>
                <a:gridCol w="1404938"/>
              </a:tblGrid>
              <a:tr h="3889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Model FA type</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VVER</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3063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Number of FE</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up to 37</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3000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FE length, mm</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up to 3500</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2984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2"/>
                          </a:solidFill>
                          <a:effectLst/>
                          <a:latin typeface="Tahoma" pitchFamily="34" charset="0"/>
                          <a:cs typeface="Times New Roman" pitchFamily="18" charset="0"/>
                        </a:rPr>
                        <a:t>Fuel</a:t>
                      </a:r>
                      <a:endParaRPr kumimoji="0" lang="fr-FR"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2"/>
                          </a:solidFill>
                          <a:effectLst/>
                          <a:latin typeface="Tahoma" pitchFamily="34" charset="0"/>
                          <a:cs typeface="Times New Roman" pitchFamily="18" charset="0"/>
                        </a:rPr>
                        <a:t>UO</a:t>
                      </a:r>
                      <a:r>
                        <a:rPr kumimoji="0" lang="fr-FR" sz="1200" b="0" i="0" u="none" strike="noStrike" cap="none" normalizeH="0" baseline="-30000" smtClean="0">
                          <a:ln>
                            <a:noFill/>
                          </a:ln>
                          <a:solidFill>
                            <a:schemeClr val="bg2"/>
                          </a:solidFill>
                          <a:effectLst/>
                          <a:latin typeface="Tahoma" pitchFamily="34" charset="0"/>
                          <a:cs typeface="Times New Roman" pitchFamily="18" charset="0"/>
                        </a:rPr>
                        <a:t>2</a:t>
                      </a:r>
                      <a:r>
                        <a:rPr kumimoji="0" lang="fr-FR" sz="1200" b="0" i="0" u="none" strike="noStrike" cap="none" normalizeH="0" baseline="0" smtClean="0">
                          <a:ln>
                            <a:noFill/>
                          </a:ln>
                          <a:solidFill>
                            <a:schemeClr val="bg2"/>
                          </a:solidFill>
                          <a:effectLst/>
                          <a:latin typeface="Tahoma" pitchFamily="34" charset="0"/>
                          <a:cs typeface="Times New Roman" pitchFamily="18" charset="0"/>
                        </a:rPr>
                        <a:t> pellets</a:t>
                      </a:r>
                      <a:endParaRPr kumimoji="0" lang="fr-FR"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3000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Initial inner pressure in FE, MPa</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2,0 – 3,0;</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3000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Heat insulation</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ZrO</a:t>
                      </a:r>
                      <a:r>
                        <a:rPr kumimoji="0" lang="en-US" sz="1200" b="0" i="0" u="none" strike="noStrike" cap="none" normalizeH="0" baseline="-30000" smtClean="0">
                          <a:ln>
                            <a:noFill/>
                          </a:ln>
                          <a:solidFill>
                            <a:schemeClr val="bg2"/>
                          </a:solidFill>
                          <a:effectLst/>
                          <a:latin typeface="Tahoma" pitchFamily="34" charset="0"/>
                          <a:cs typeface="Times New Roman" pitchFamily="18" charset="0"/>
                        </a:rPr>
                        <a:t>2</a:t>
                      </a:r>
                      <a:r>
                        <a:rPr kumimoji="0" lang="en-US" sz="1200" b="0" i="0" u="none" strike="noStrike" cap="none" normalizeH="0" baseline="0" smtClean="0">
                          <a:ln>
                            <a:noFill/>
                          </a:ln>
                          <a:solidFill>
                            <a:schemeClr val="bg2"/>
                          </a:solidFill>
                          <a:effectLst/>
                          <a:latin typeface="Tahoma" pitchFamily="34" charset="0"/>
                          <a:cs typeface="Times New Roman" pitchFamily="18" charset="0"/>
                        </a:rPr>
                        <a:t>;</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3000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Coolant flow rate, g/s per FE</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up to 0,2</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7381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FA test temperature:</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   DBA, </a:t>
                      </a:r>
                      <a:r>
                        <a:rPr kumimoji="0" lang="en-US" sz="1200" b="0" i="0" u="none" strike="noStrike" cap="none" normalizeH="0" baseline="30000" smtClean="0">
                          <a:ln>
                            <a:noFill/>
                          </a:ln>
                          <a:solidFill>
                            <a:schemeClr val="bg2"/>
                          </a:solidFill>
                          <a:effectLst/>
                          <a:latin typeface="Tahoma" pitchFamily="34" charset="0"/>
                          <a:cs typeface="Times New Roman" pitchFamily="18" charset="0"/>
                        </a:rPr>
                        <a:t>о</a:t>
                      </a:r>
                      <a:r>
                        <a:rPr kumimoji="0" lang="en-US" sz="1200" b="0" i="0" u="none" strike="noStrike" cap="none" normalizeH="0" baseline="0" smtClean="0">
                          <a:ln>
                            <a:noFill/>
                          </a:ln>
                          <a:solidFill>
                            <a:schemeClr val="bg2"/>
                          </a:solidFill>
                          <a:effectLst/>
                          <a:latin typeface="Tahoma" pitchFamily="34" charset="0"/>
                          <a:cs typeface="Times New Roman" pitchFamily="18" charset="0"/>
                        </a:rPr>
                        <a:t>С</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   Severe accidents, </a:t>
                      </a:r>
                      <a:r>
                        <a:rPr kumimoji="0" lang="en-US" sz="1200" b="0" i="0" u="none" strike="noStrike" cap="none" normalizeH="0" baseline="30000" smtClean="0">
                          <a:ln>
                            <a:noFill/>
                          </a:ln>
                          <a:solidFill>
                            <a:schemeClr val="bg2"/>
                          </a:solidFill>
                          <a:effectLst/>
                          <a:latin typeface="Tahoma" pitchFamily="34" charset="0"/>
                          <a:cs typeface="Times New Roman" pitchFamily="18" charset="0"/>
                        </a:rPr>
                        <a:t>о</a:t>
                      </a:r>
                      <a:r>
                        <a:rPr kumimoji="0" lang="en-US" sz="1200" b="0" i="0" u="none" strike="noStrike" cap="none" normalizeH="0" baseline="0" smtClean="0">
                          <a:ln>
                            <a:noFill/>
                          </a:ln>
                          <a:solidFill>
                            <a:schemeClr val="bg2"/>
                          </a:solidFill>
                          <a:effectLst/>
                          <a:latin typeface="Tahoma" pitchFamily="34" charset="0"/>
                          <a:cs typeface="Times New Roman" pitchFamily="18" charset="0"/>
                        </a:rPr>
                        <a:t>С</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up to 1200;</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up to 2000;</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3000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Integral electric power, kW</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up to 400</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5254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Water flow rate in the system of “top” and “bottom” FA flooding, g/s</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up to 200</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3000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Cooling water temperature, </a:t>
                      </a:r>
                      <a:r>
                        <a:rPr kumimoji="0" lang="en-US" sz="1200" b="0" i="0" u="none" strike="noStrike" cap="none" normalizeH="0" baseline="30000" smtClean="0">
                          <a:ln>
                            <a:noFill/>
                          </a:ln>
                          <a:solidFill>
                            <a:schemeClr val="bg2"/>
                          </a:solidFill>
                          <a:effectLst/>
                          <a:latin typeface="Tahoma" pitchFamily="34" charset="0"/>
                          <a:cs typeface="Times New Roman" pitchFamily="18" charset="0"/>
                        </a:rPr>
                        <a:t>о</a:t>
                      </a:r>
                      <a:r>
                        <a:rPr kumimoji="0" lang="en-US" sz="1200" b="0" i="0" u="none" strike="noStrike" cap="none" normalizeH="0" baseline="0" smtClean="0">
                          <a:ln>
                            <a:noFill/>
                          </a:ln>
                          <a:solidFill>
                            <a:schemeClr val="bg2"/>
                          </a:solidFill>
                          <a:effectLst/>
                          <a:latin typeface="Tahoma" pitchFamily="34" charset="0"/>
                          <a:cs typeface="Times New Roman" pitchFamily="18" charset="0"/>
                        </a:rPr>
                        <a:t>С</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Tahoma" pitchFamily="34" charset="0"/>
                          <a:cs typeface="Times New Roman" pitchFamily="18" charset="0"/>
                        </a:rPr>
                        <a:t>up to 60</a:t>
                      </a:r>
                      <a:endParaRPr kumimoji="0" lang="en-US" sz="1200" b="0" i="0" u="none" strike="noStrike" cap="none" normalizeH="0" baseline="0" smtClean="0">
                        <a:ln>
                          <a:noFill/>
                        </a:ln>
                        <a:solidFill>
                          <a:schemeClr val="bg2"/>
                        </a:solidFill>
                        <a:effectLst/>
                        <a:latin typeface="Tahoma"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22" name="Rectangle 30"/>
          <p:cNvSpPr>
            <a:spLocks noChangeArrowheads="1"/>
          </p:cNvSpPr>
          <p:nvPr/>
        </p:nvSpPr>
        <p:spPr bwMode="auto">
          <a:xfrm>
            <a:off x="755650" y="1520825"/>
            <a:ext cx="81375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2996" name="Text Box 4"/>
          <p:cNvSpPr txBox="1">
            <a:spLocks noChangeArrowheads="1"/>
          </p:cNvSpPr>
          <p:nvPr/>
        </p:nvSpPr>
        <p:spPr bwMode="auto">
          <a:xfrm>
            <a:off x="1042988" y="1557338"/>
            <a:ext cx="727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sz="2400">
              <a:latin typeface="Arial" charset="0"/>
            </a:endParaRPr>
          </a:p>
        </p:txBody>
      </p:sp>
      <p:sp>
        <p:nvSpPr>
          <p:cNvPr id="213000" name="Rectangle 8"/>
          <p:cNvSpPr>
            <a:spLocks noChangeArrowheads="1"/>
          </p:cNvSpPr>
          <p:nvPr/>
        </p:nvSpPr>
        <p:spPr bwMode="auto">
          <a:xfrm>
            <a:off x="0" y="0"/>
            <a:ext cx="21399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213002" name="Rectangle 10"/>
          <p:cNvSpPr>
            <a:spLocks noChangeArrowheads="1"/>
          </p:cNvSpPr>
          <p:nvPr/>
        </p:nvSpPr>
        <p:spPr bwMode="auto">
          <a:xfrm>
            <a:off x="0" y="0"/>
            <a:ext cx="2070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213004" name="Rectangle 12"/>
          <p:cNvSpPr>
            <a:spLocks noChangeArrowheads="1"/>
          </p:cNvSpPr>
          <p:nvPr/>
        </p:nvSpPr>
        <p:spPr bwMode="auto">
          <a:xfrm>
            <a:off x="0" y="0"/>
            <a:ext cx="27003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213030" name="Text Box 38"/>
          <p:cNvSpPr txBox="1">
            <a:spLocks noChangeArrowheads="1"/>
          </p:cNvSpPr>
          <p:nvPr/>
        </p:nvSpPr>
        <p:spPr bwMode="auto">
          <a:xfrm>
            <a:off x="1655763" y="6021388"/>
            <a:ext cx="15478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rgbClr val="FFFF00"/>
                </a:solidFill>
                <a:latin typeface="Arial" charset="0"/>
              </a:rPr>
              <a:t>Heated rod</a:t>
            </a:r>
            <a:endParaRPr lang="ru-RU" sz="1200" b="1">
              <a:solidFill>
                <a:srgbClr val="FFFF00"/>
              </a:solidFill>
              <a:latin typeface="Arial" charset="0"/>
            </a:endParaRPr>
          </a:p>
        </p:txBody>
      </p:sp>
      <p:sp>
        <p:nvSpPr>
          <p:cNvPr id="213031" name="Text Box 39"/>
          <p:cNvSpPr txBox="1">
            <a:spLocks noChangeArrowheads="1"/>
          </p:cNvSpPr>
          <p:nvPr/>
        </p:nvSpPr>
        <p:spPr bwMode="auto">
          <a:xfrm>
            <a:off x="4176713" y="609282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solidFill>
                  <a:srgbClr val="FFFF00"/>
                </a:solidFill>
                <a:latin typeface="Arial" charset="0"/>
              </a:rPr>
              <a:t>Unheated rod</a:t>
            </a:r>
            <a:endParaRPr lang="ru-RU" sz="1200" b="1">
              <a:solidFill>
                <a:srgbClr val="FFFF00"/>
              </a:solidFill>
              <a:latin typeface="Arial" charset="0"/>
            </a:endParaRPr>
          </a:p>
        </p:txBody>
      </p:sp>
      <p:sp>
        <p:nvSpPr>
          <p:cNvPr id="213032" name="Text Box 40"/>
          <p:cNvSpPr txBox="1">
            <a:spLocks noChangeArrowheads="1"/>
          </p:cNvSpPr>
          <p:nvPr/>
        </p:nvSpPr>
        <p:spPr bwMode="auto">
          <a:xfrm>
            <a:off x="6804025" y="6092825"/>
            <a:ext cx="17287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solidFill>
                  <a:srgbClr val="FFFF00"/>
                </a:solidFill>
                <a:latin typeface="Arial" charset="0"/>
              </a:rPr>
              <a:t>Bundle</a:t>
            </a:r>
            <a:endParaRPr lang="ru-RU" sz="1200" b="1">
              <a:solidFill>
                <a:srgbClr val="FFFF00"/>
              </a:solidFill>
              <a:latin typeface="Arial" charset="0"/>
            </a:endParaRPr>
          </a:p>
        </p:txBody>
      </p:sp>
      <p:sp>
        <p:nvSpPr>
          <p:cNvPr id="213039" name="Rectangle 47"/>
          <p:cNvSpPr>
            <a:spLocks noChangeArrowheads="1"/>
          </p:cNvSpPr>
          <p:nvPr/>
        </p:nvSpPr>
        <p:spPr bwMode="auto">
          <a:xfrm>
            <a:off x="2051050" y="3573463"/>
            <a:ext cx="36513" cy="250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3040" name="Rectangle 48"/>
          <p:cNvSpPr>
            <a:spLocks noGrp="1" noChangeArrowheads="1"/>
          </p:cNvSpPr>
          <p:nvPr>
            <p:ph type="title"/>
          </p:nvPr>
        </p:nvSpPr>
        <p:spPr/>
        <p:txBody>
          <a:bodyPr/>
          <a:lstStyle/>
          <a:p>
            <a:r>
              <a:rPr lang="en-US" sz="3200"/>
              <a:t>Bundle Specification</a:t>
            </a:r>
            <a:endParaRPr lang="ru-RU" sz="3200"/>
          </a:p>
        </p:txBody>
      </p:sp>
      <p:pic>
        <p:nvPicPr>
          <p:cNvPr id="213042" name="Picture 50" descr="РисТВС"/>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6480175" y="1557338"/>
            <a:ext cx="1473200" cy="425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3043" name="Picture 51" descr="РисТвэл_2"/>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l="2831" r="28226" b="3766"/>
          <a:stretch>
            <a:fillRect/>
          </a:stretch>
        </p:blipFill>
        <p:spPr>
          <a:xfrm>
            <a:off x="3929063" y="1592263"/>
            <a:ext cx="1712912" cy="4176712"/>
          </a:xfrm>
          <a:solidFill>
            <a:schemeClr val="accent1"/>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3047" name="Picture 55" descr="РисТвэл_1"/>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l="5367" t="1912" r="14905" b="4080"/>
          <a:stretch>
            <a:fillRect/>
          </a:stretch>
        </p:blipFill>
        <p:spPr>
          <a:xfrm>
            <a:off x="1655763" y="1520825"/>
            <a:ext cx="1201737" cy="4392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en-US"/>
              <a:t>Instrumentation</a:t>
            </a:r>
            <a:endParaRPr lang="ru-RU"/>
          </a:p>
        </p:txBody>
      </p:sp>
      <p:sp>
        <p:nvSpPr>
          <p:cNvPr id="338947" name="Rectangle 3"/>
          <p:cNvSpPr>
            <a:spLocks noGrp="1" noChangeArrowheads="1"/>
          </p:cNvSpPr>
          <p:nvPr>
            <p:ph type="body" idx="1"/>
          </p:nvPr>
        </p:nvSpPr>
        <p:spPr/>
        <p:txBody>
          <a:bodyPr/>
          <a:lstStyle/>
          <a:p>
            <a:pPr>
              <a:lnSpc>
                <a:spcPct val="90000"/>
              </a:lnSpc>
            </a:pPr>
            <a:r>
              <a:rPr lang="en-US" sz="2800"/>
              <a:t>Recording process-system parameters (U, I, T, p – up to 100 control points);</a:t>
            </a:r>
          </a:p>
          <a:p>
            <a:pPr>
              <a:lnSpc>
                <a:spcPct val="90000"/>
              </a:lnSpc>
            </a:pPr>
            <a:r>
              <a:rPr lang="en-US" sz="2800"/>
              <a:t>Collection and recording test parameters of model FA (U, I, T, p – up to 200 control points);</a:t>
            </a:r>
          </a:p>
          <a:p>
            <a:pPr>
              <a:lnSpc>
                <a:spcPct val="90000"/>
              </a:lnSpc>
            </a:pPr>
            <a:r>
              <a:rPr lang="en-US" sz="2800"/>
              <a:t>Gas analysis (hydrogen concentration) system;</a:t>
            </a:r>
          </a:p>
          <a:p>
            <a:pPr>
              <a:lnSpc>
                <a:spcPct val="90000"/>
              </a:lnSpc>
            </a:pPr>
            <a:r>
              <a:rPr lang="en-US" sz="2800"/>
              <a:t>Post-test operations (model FA flooding with a compound to fix position of its elements; partial/complete cutting; video recording, photography, etc.) and transport operations.</a:t>
            </a:r>
            <a:r>
              <a:rPr lang="ru-RU" sz="280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AutoShape 2"/>
          <p:cNvSpPr>
            <a:spLocks noChangeArrowheads="1"/>
          </p:cNvSpPr>
          <p:nvPr/>
        </p:nvSpPr>
        <p:spPr bwMode="auto">
          <a:xfrm>
            <a:off x="3095625" y="4581525"/>
            <a:ext cx="3492500" cy="647700"/>
          </a:xfrm>
          <a:prstGeom prst="leftArrow">
            <a:avLst>
              <a:gd name="adj1" fmla="val 50000"/>
              <a:gd name="adj2" fmla="val 134804"/>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366595" name="AutoShape 3"/>
          <p:cNvSpPr>
            <a:spLocks noChangeArrowheads="1"/>
          </p:cNvSpPr>
          <p:nvPr/>
        </p:nvSpPr>
        <p:spPr bwMode="auto">
          <a:xfrm>
            <a:off x="3527425" y="981075"/>
            <a:ext cx="2557463" cy="647700"/>
          </a:xfrm>
          <a:prstGeom prst="leftRightArrow">
            <a:avLst>
              <a:gd name="adj1" fmla="val 50000"/>
              <a:gd name="adj2" fmla="val 78971"/>
            </a:avLst>
          </a:prstGeom>
          <a:solidFill>
            <a:schemeClr val="accent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366596" name="Rectangle 4"/>
          <p:cNvSpPr>
            <a:spLocks noChangeArrowheads="1"/>
          </p:cNvSpPr>
          <p:nvPr/>
        </p:nvSpPr>
        <p:spPr bwMode="auto">
          <a:xfrm>
            <a:off x="2840038" y="2135188"/>
            <a:ext cx="32496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366597" name="Rectangle 5"/>
          <p:cNvSpPr>
            <a:spLocks noChangeArrowheads="1"/>
          </p:cNvSpPr>
          <p:nvPr/>
        </p:nvSpPr>
        <p:spPr bwMode="auto">
          <a:xfrm>
            <a:off x="2840038" y="2135188"/>
            <a:ext cx="32496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366598" name="Rectangle 6"/>
          <p:cNvSpPr>
            <a:spLocks noChangeArrowheads="1"/>
          </p:cNvSpPr>
          <p:nvPr/>
        </p:nvSpPr>
        <p:spPr bwMode="auto">
          <a:xfrm>
            <a:off x="2840038" y="2135188"/>
            <a:ext cx="32496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366599" name="Rectangle 7"/>
          <p:cNvSpPr>
            <a:spLocks noChangeArrowheads="1"/>
          </p:cNvSpPr>
          <p:nvPr/>
        </p:nvSpPr>
        <p:spPr bwMode="auto">
          <a:xfrm>
            <a:off x="2840038" y="2135188"/>
            <a:ext cx="32496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pic>
        <p:nvPicPr>
          <p:cNvPr id="366600" name="Picture 8" descr="Рис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812800"/>
            <a:ext cx="2341563" cy="1951038"/>
          </a:xfrm>
          <a:prstGeom prst="rect">
            <a:avLst/>
          </a:prstGeom>
          <a:noFill/>
          <a:extLst>
            <a:ext uri="{909E8E84-426E-40DD-AFC4-6F175D3DCCD1}">
              <a14:hiddenFill xmlns:a14="http://schemas.microsoft.com/office/drawing/2010/main">
                <a:solidFill>
                  <a:srgbClr val="FFFFFF"/>
                </a:solidFill>
              </a14:hiddenFill>
            </a:ext>
          </a:extLst>
        </p:spPr>
      </p:pic>
      <p:pic>
        <p:nvPicPr>
          <p:cNvPr id="366601" name="Picture 9" descr="Рис6"/>
          <p:cNvPicPr>
            <a:picLocks noChangeAspect="1" noChangeArrowheads="1"/>
          </p:cNvPicPr>
          <p:nvPr/>
        </p:nvPicPr>
        <p:blipFill>
          <a:blip r:embed="rId4">
            <a:extLst>
              <a:ext uri="{28A0092B-C50C-407E-A947-70E740481C1C}">
                <a14:useLocalDpi xmlns:a14="http://schemas.microsoft.com/office/drawing/2010/main" val="0"/>
              </a:ext>
            </a:extLst>
          </a:blip>
          <a:srcRect r="5533"/>
          <a:stretch>
            <a:fillRect/>
          </a:stretch>
        </p:blipFill>
        <p:spPr bwMode="auto">
          <a:xfrm>
            <a:off x="323850" y="2889250"/>
            <a:ext cx="2414588" cy="1778000"/>
          </a:xfrm>
          <a:prstGeom prst="rect">
            <a:avLst/>
          </a:prstGeom>
          <a:noFill/>
          <a:extLst>
            <a:ext uri="{909E8E84-426E-40DD-AFC4-6F175D3DCCD1}">
              <a14:hiddenFill xmlns:a14="http://schemas.microsoft.com/office/drawing/2010/main">
                <a:solidFill>
                  <a:srgbClr val="FFFFFF"/>
                </a:solidFill>
              </a14:hiddenFill>
            </a:ext>
          </a:extLst>
        </p:spPr>
      </p:pic>
      <p:pic>
        <p:nvPicPr>
          <p:cNvPr id="366602" name="Picture 10" descr="Untitled-1"/>
          <p:cNvPicPr>
            <a:picLocks noChangeAspect="1" noChangeArrowheads="1"/>
          </p:cNvPicPr>
          <p:nvPr/>
        </p:nvPicPr>
        <p:blipFill>
          <a:blip r:embed="rId5" cstate="print">
            <a:extLst>
              <a:ext uri="{28A0092B-C50C-407E-A947-70E740481C1C}">
                <a14:useLocalDpi xmlns:a14="http://schemas.microsoft.com/office/drawing/2010/main" val="0"/>
              </a:ext>
            </a:extLst>
          </a:blip>
          <a:srcRect l="10658" r="9927"/>
          <a:stretch>
            <a:fillRect/>
          </a:stretch>
        </p:blipFill>
        <p:spPr bwMode="auto">
          <a:xfrm>
            <a:off x="358775" y="4810125"/>
            <a:ext cx="2413000" cy="1822450"/>
          </a:xfrm>
          <a:prstGeom prst="rect">
            <a:avLst/>
          </a:prstGeom>
          <a:noFill/>
          <a:extLst>
            <a:ext uri="{909E8E84-426E-40DD-AFC4-6F175D3DCCD1}">
              <a14:hiddenFill xmlns:a14="http://schemas.microsoft.com/office/drawing/2010/main">
                <a:solidFill>
                  <a:srgbClr val="FFFFFF"/>
                </a:solidFill>
              </a14:hiddenFill>
            </a:ext>
          </a:extLst>
        </p:spPr>
      </p:pic>
      <p:sp>
        <p:nvSpPr>
          <p:cNvPr id="366603" name="Rectangle 11"/>
          <p:cNvSpPr>
            <a:spLocks noChangeArrowheads="1"/>
          </p:cNvSpPr>
          <p:nvPr/>
        </p:nvSpPr>
        <p:spPr bwMode="auto">
          <a:xfrm>
            <a:off x="2840038" y="2393950"/>
            <a:ext cx="32496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366604" name="Rectangle 12"/>
          <p:cNvSpPr>
            <a:spLocks noChangeArrowheads="1"/>
          </p:cNvSpPr>
          <p:nvPr/>
        </p:nvSpPr>
        <p:spPr bwMode="auto">
          <a:xfrm>
            <a:off x="2840038" y="2393950"/>
            <a:ext cx="32496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366605" name="Rectangle 13"/>
          <p:cNvSpPr>
            <a:spLocks noChangeArrowheads="1"/>
          </p:cNvSpPr>
          <p:nvPr/>
        </p:nvSpPr>
        <p:spPr bwMode="auto">
          <a:xfrm>
            <a:off x="2840038" y="2393950"/>
            <a:ext cx="32496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366606" name="Rectangle 14"/>
          <p:cNvSpPr>
            <a:spLocks noChangeArrowheads="1"/>
          </p:cNvSpPr>
          <p:nvPr/>
        </p:nvSpPr>
        <p:spPr bwMode="auto">
          <a:xfrm>
            <a:off x="0" y="281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366607" name="Object 15"/>
          <p:cNvGraphicFramePr>
            <a:graphicFrameLocks noChangeAspect="1"/>
          </p:cNvGraphicFramePr>
          <p:nvPr/>
        </p:nvGraphicFramePr>
        <p:xfrm>
          <a:off x="6875463" y="657225"/>
          <a:ext cx="2268537" cy="1935163"/>
        </p:xfrm>
        <a:graphic>
          <a:graphicData uri="http://schemas.openxmlformats.org/presentationml/2006/ole">
            <mc:AlternateContent xmlns:mc="http://schemas.openxmlformats.org/markup-compatibility/2006">
              <mc:Choice xmlns:v="urn:schemas-microsoft-com:vml" Requires="v">
                <p:oleObj spid="_x0000_s366621" name="Точечный рисунок" r:id="rId6" imgW="1821338" imgH="2400508" progId="Paint.Picture">
                  <p:embed/>
                </p:oleObj>
              </mc:Choice>
              <mc:Fallback>
                <p:oleObj name="Точечный рисунок" r:id="rId6" imgW="1821338" imgH="2400508" progId="Paint.Picture">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463" y="657225"/>
                        <a:ext cx="2268537" cy="1935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66608" name="Picture 16" descr="Рис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7050" y="2616200"/>
            <a:ext cx="2266950" cy="1811338"/>
          </a:xfrm>
          <a:prstGeom prst="rect">
            <a:avLst/>
          </a:prstGeom>
          <a:noFill/>
          <a:extLst>
            <a:ext uri="{909E8E84-426E-40DD-AFC4-6F175D3DCCD1}">
              <a14:hiddenFill xmlns:a14="http://schemas.microsoft.com/office/drawing/2010/main">
                <a:solidFill>
                  <a:srgbClr val="FFFFFF"/>
                </a:solidFill>
              </a14:hiddenFill>
            </a:ext>
          </a:extLst>
        </p:spPr>
      </p:pic>
      <p:pic>
        <p:nvPicPr>
          <p:cNvPr id="366609" name="Picture 17" descr="Untitled-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7050" y="4473575"/>
            <a:ext cx="1552575" cy="2152650"/>
          </a:xfrm>
          <a:prstGeom prst="rect">
            <a:avLst/>
          </a:prstGeom>
          <a:noFill/>
          <a:extLst>
            <a:ext uri="{909E8E84-426E-40DD-AFC4-6F175D3DCCD1}">
              <a14:hiddenFill xmlns:a14="http://schemas.microsoft.com/office/drawing/2010/main">
                <a:solidFill>
                  <a:srgbClr val="FFFFFF"/>
                </a:solidFill>
              </a14:hiddenFill>
            </a:ext>
          </a:extLst>
        </p:spPr>
      </p:pic>
      <p:sp>
        <p:nvSpPr>
          <p:cNvPr id="366610" name="Text Box 18"/>
          <p:cNvSpPr txBox="1">
            <a:spLocks noChangeArrowheads="1"/>
          </p:cNvSpPr>
          <p:nvPr/>
        </p:nvSpPr>
        <p:spPr bwMode="auto">
          <a:xfrm>
            <a:off x="2592388" y="1125538"/>
            <a:ext cx="4427537" cy="304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1400" b="1">
                <a:latin typeface="Arial" charset="0"/>
              </a:rPr>
              <a:t>Металлография</a:t>
            </a:r>
          </a:p>
        </p:txBody>
      </p:sp>
      <p:sp>
        <p:nvSpPr>
          <p:cNvPr id="366612" name="AutoShape 20"/>
          <p:cNvSpPr>
            <a:spLocks noChangeArrowheads="1"/>
          </p:cNvSpPr>
          <p:nvPr/>
        </p:nvSpPr>
        <p:spPr bwMode="auto">
          <a:xfrm>
            <a:off x="3455988" y="3213100"/>
            <a:ext cx="2916237" cy="971550"/>
          </a:xfrm>
          <a:prstGeom prst="leftRightArrow">
            <a:avLst>
              <a:gd name="adj1" fmla="val 50000"/>
              <a:gd name="adj2" fmla="val 60033"/>
            </a:avLst>
          </a:prstGeom>
          <a:solidFill>
            <a:schemeClr val="accent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366613" name="Text Box 21"/>
          <p:cNvSpPr txBox="1">
            <a:spLocks noChangeArrowheads="1"/>
          </p:cNvSpPr>
          <p:nvPr/>
        </p:nvSpPr>
        <p:spPr bwMode="auto">
          <a:xfrm>
            <a:off x="2916238" y="3429000"/>
            <a:ext cx="4032250" cy="5492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1400" b="1">
                <a:latin typeface="Arial" charset="0"/>
              </a:rPr>
              <a:t>Рентгеноструктурный и</a:t>
            </a:r>
            <a:endParaRPr lang="en-US" sz="1400" b="1">
              <a:latin typeface="Arial" charset="0"/>
            </a:endParaRPr>
          </a:p>
          <a:p>
            <a:pPr algn="ctr"/>
            <a:r>
              <a:rPr lang="ru-RU" sz="1400" b="1">
                <a:latin typeface="Arial" charset="0"/>
              </a:rPr>
              <a:t> рентгенофазовый анализ</a:t>
            </a:r>
            <a:r>
              <a:rPr lang="ru-RU" sz="1600" b="1">
                <a:latin typeface="Arial" charset="0"/>
              </a:rPr>
              <a:t> </a:t>
            </a:r>
          </a:p>
        </p:txBody>
      </p:sp>
      <p:sp>
        <p:nvSpPr>
          <p:cNvPr id="366614" name="AutoShape 22"/>
          <p:cNvSpPr>
            <a:spLocks noChangeArrowheads="1"/>
          </p:cNvSpPr>
          <p:nvPr/>
        </p:nvSpPr>
        <p:spPr bwMode="auto">
          <a:xfrm>
            <a:off x="3851275" y="5913438"/>
            <a:ext cx="2628900" cy="682625"/>
          </a:xfrm>
          <a:prstGeom prst="rightArrow">
            <a:avLst>
              <a:gd name="adj1" fmla="val 50000"/>
              <a:gd name="adj2" fmla="val 96279"/>
            </a:avLst>
          </a:prstGeom>
          <a:solidFill>
            <a:schemeClr val="accent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366615" name="Text Box 23"/>
          <p:cNvSpPr txBox="1">
            <a:spLocks noChangeArrowheads="1"/>
          </p:cNvSpPr>
          <p:nvPr/>
        </p:nvSpPr>
        <p:spPr bwMode="auto">
          <a:xfrm>
            <a:off x="3276600" y="6092825"/>
            <a:ext cx="3671888" cy="304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1400" b="1">
                <a:latin typeface="Arial" charset="0"/>
              </a:rPr>
              <a:t>Механические испытания</a:t>
            </a:r>
            <a:endParaRPr lang="ru-RU" sz="1400">
              <a:latin typeface="Arial" charset="0"/>
            </a:endParaRPr>
          </a:p>
        </p:txBody>
      </p:sp>
      <p:sp>
        <p:nvSpPr>
          <p:cNvPr id="366616" name="Text Box 24"/>
          <p:cNvSpPr txBox="1">
            <a:spLocks noChangeArrowheads="1"/>
          </p:cNvSpPr>
          <p:nvPr/>
        </p:nvSpPr>
        <p:spPr bwMode="auto">
          <a:xfrm>
            <a:off x="2916238" y="4760913"/>
            <a:ext cx="4103687" cy="304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sz="1400" b="1">
                <a:latin typeface="Arial" charset="0"/>
              </a:rPr>
              <a:t>Микрорентгеноспектральный анализ </a:t>
            </a:r>
            <a:endParaRPr lang="ru-RU" sz="1400">
              <a:latin typeface="Arial" charset="0"/>
            </a:endParaRPr>
          </a:p>
        </p:txBody>
      </p:sp>
      <p:sp>
        <p:nvSpPr>
          <p:cNvPr id="366617" name="AutoShape 25"/>
          <p:cNvSpPr>
            <a:spLocks noChangeArrowheads="1"/>
          </p:cNvSpPr>
          <p:nvPr/>
        </p:nvSpPr>
        <p:spPr bwMode="auto">
          <a:xfrm>
            <a:off x="3186113" y="5265738"/>
            <a:ext cx="3473450" cy="517525"/>
          </a:xfrm>
          <a:prstGeom prst="leftArrow">
            <a:avLst>
              <a:gd name="adj1" fmla="val 50000"/>
              <a:gd name="adj2" fmla="val 167791"/>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400" b="1">
                <a:latin typeface="Arial" charset="0"/>
              </a:rPr>
              <a:t>C</a:t>
            </a:r>
            <a:r>
              <a:rPr lang="ru-RU" sz="1400" b="1">
                <a:latin typeface="Arial" charset="0"/>
              </a:rPr>
              <a:t>канирующая эл-я микроскопия</a:t>
            </a:r>
          </a:p>
        </p:txBody>
      </p:sp>
      <p:sp>
        <p:nvSpPr>
          <p:cNvPr id="366618" name="Rectangle 26"/>
          <p:cNvSpPr>
            <a:spLocks noChangeArrowheads="1"/>
          </p:cNvSpPr>
          <p:nvPr/>
        </p:nvSpPr>
        <p:spPr bwMode="auto">
          <a:xfrm>
            <a:off x="1800225" y="296863"/>
            <a:ext cx="6265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solidFill>
                  <a:schemeClr val="tx2"/>
                </a:solidFill>
                <a:effectLst>
                  <a:outerShdw blurRad="38100" dist="38100" dir="2700000" algn="tl">
                    <a:srgbClr val="000000"/>
                  </a:outerShdw>
                </a:effectLst>
              </a:rPr>
              <a:t>Post test Material Examination</a:t>
            </a:r>
            <a:endParaRPr lang="ru-RU" sz="2400">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sz="4000"/>
              <a:t>Advantages of PARAMETER Facility</a:t>
            </a:r>
            <a:endParaRPr lang="ru-RU" sz="4000"/>
          </a:p>
        </p:txBody>
      </p:sp>
      <p:sp>
        <p:nvSpPr>
          <p:cNvPr id="370691" name="Rectangle 3"/>
          <p:cNvSpPr>
            <a:spLocks noGrp="1" noChangeArrowheads="1"/>
          </p:cNvSpPr>
          <p:nvPr>
            <p:ph type="body" idx="1"/>
          </p:nvPr>
        </p:nvSpPr>
        <p:spPr>
          <a:xfrm>
            <a:off x="457200" y="1449388"/>
            <a:ext cx="8229600" cy="4646612"/>
          </a:xfrm>
        </p:spPr>
        <p:txBody>
          <a:bodyPr/>
          <a:lstStyle/>
          <a:p>
            <a:r>
              <a:rPr lang="en-US" sz="2800"/>
              <a:t>Wide range of possibilities: </a:t>
            </a:r>
          </a:p>
          <a:p>
            <a:pPr lvl="1"/>
            <a:r>
              <a:rPr lang="en-US" sz="2400"/>
              <a:t>Different assemblies: fuel, cladding, control materials, spacers</a:t>
            </a:r>
          </a:p>
          <a:p>
            <a:pPr lvl="1"/>
            <a:r>
              <a:rPr lang="en-US" sz="2400"/>
              <a:t>From DBA to BDBA and SA</a:t>
            </a:r>
          </a:p>
          <a:p>
            <a:r>
              <a:rPr lang="en-US" sz="2800"/>
              <a:t>Use of reactor materials</a:t>
            </a:r>
          </a:p>
          <a:p>
            <a:pPr lvl="1"/>
            <a:r>
              <a:rPr lang="en-US" sz="2400"/>
              <a:t>UO2 Pellets application available</a:t>
            </a:r>
          </a:p>
          <a:p>
            <a:r>
              <a:rPr lang="en-US" sz="2800"/>
              <a:t>Modern level of instrumentation</a:t>
            </a:r>
          </a:p>
          <a:p>
            <a:r>
              <a:rPr lang="en-US" sz="2800"/>
              <a:t>Simulation of accident management measures</a:t>
            </a:r>
          </a:p>
          <a:p>
            <a:pPr lvl="1"/>
            <a:r>
              <a:rPr lang="en-US" sz="2400"/>
              <a:t>Top and/or bottom flooding</a:t>
            </a:r>
            <a:endParaRPr lang="ru-RU" sz="2400"/>
          </a:p>
        </p:txBody>
      </p:sp>
    </p:spTree>
  </p:cSld>
  <p:clrMapOvr>
    <a:masterClrMapping/>
  </p:clrMapOvr>
</p:sld>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0</TotalTime>
  <Words>1017</Words>
  <Application>Microsoft Office PowerPoint</Application>
  <PresentationFormat>Bildschirmpräsentation (4:3)</PresentationFormat>
  <Paragraphs>350</Paragraphs>
  <Slides>20</Slides>
  <Notes>2</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20</vt:i4>
      </vt:variant>
    </vt:vector>
  </HeadingPairs>
  <TitlesOfParts>
    <vt:vector size="29" baseType="lpstr">
      <vt:lpstr>Times New Roman</vt:lpstr>
      <vt:lpstr>Tahoma</vt:lpstr>
      <vt:lpstr>Arial</vt:lpstr>
      <vt:lpstr>Wingdings</vt:lpstr>
      <vt:lpstr>Arial Black</vt:lpstr>
      <vt:lpstr>Arbat</vt:lpstr>
      <vt:lpstr>Symbol</vt:lpstr>
      <vt:lpstr>Текстура</vt:lpstr>
      <vt:lpstr>Точечный рисунок</vt:lpstr>
      <vt:lpstr>PowerPoint-Präsentation</vt:lpstr>
      <vt:lpstr>Content</vt:lpstr>
      <vt:lpstr>Introduction</vt:lpstr>
      <vt:lpstr>Goals of PARAMETER Tests:  top and bottom flooding of overheated bundle.</vt:lpstr>
      <vt:lpstr>Experimental Facility</vt:lpstr>
      <vt:lpstr>Bundle Specification</vt:lpstr>
      <vt:lpstr>Instrumentation</vt:lpstr>
      <vt:lpstr>PowerPoint-Präsentation</vt:lpstr>
      <vt:lpstr>Advantages of PARAMETER Facility</vt:lpstr>
      <vt:lpstr>Set of Performed Tests</vt:lpstr>
      <vt:lpstr>Some results of completed DBA tests</vt:lpstr>
      <vt:lpstr>Some results of completed SA tests</vt:lpstr>
      <vt:lpstr>PowerPoint-Präsentation</vt:lpstr>
      <vt:lpstr>PowerPoint-Präsentation</vt:lpstr>
      <vt:lpstr>Results of Facility modeling by RATEG/SVECHA Code</vt:lpstr>
      <vt:lpstr>Results of Facility modeling by RATEG/SVECHA Code</vt:lpstr>
      <vt:lpstr>Results of Facility modeling by RATEG/SVECHA Code</vt:lpstr>
      <vt:lpstr>Current Status</vt:lpstr>
      <vt:lpstr>Project Proposal</vt:lpstr>
      <vt:lpstr>Project proposal: Tasks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Marina</dc:creator>
  <cp:lastModifiedBy>Peters, Ursula</cp:lastModifiedBy>
  <cp:revision>177</cp:revision>
  <cp:lastPrinted>1601-01-01T00:00:00Z</cp:lastPrinted>
  <dcterms:created xsi:type="dcterms:W3CDTF">2002-08-21T11:50:12Z</dcterms:created>
  <dcterms:modified xsi:type="dcterms:W3CDTF">2012-10-08T17:56:06Z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Proposal on the PARAMETER test series.</vt:lpwstr>
  </property>
</Properties>
</file>