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2" r:id="rId13"/>
    <p:sldId id="267" r:id="rId14"/>
    <p:sldId id="268" r:id="rId15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B2B2"/>
    <a:srgbClr val="14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73" autoAdjust="0"/>
  </p:normalViewPr>
  <p:slideViewPr>
    <p:cSldViewPr>
      <p:cViewPr>
        <p:scale>
          <a:sx n="91" d="100"/>
          <a:sy n="91" d="100"/>
        </p:scale>
        <p:origin x="-1214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93899A-DE36-450D-83A4-9FB0F4CA4171}" type="datetimeFigureOut">
              <a:rPr lang="de-DE"/>
              <a:pPr>
                <a:defRPr/>
              </a:pPr>
              <a:t>12.10.2012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B60ABA-9B61-4F7B-92CD-8211CEF43E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76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460" y="2567940"/>
            <a:ext cx="8633460" cy="1219200"/>
          </a:xfrm>
          <a:noFill/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CEG-SAM, Madrid, March 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Post-Test Calculation with ATHLET-CD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3754-4DEF-44FB-97ED-864D34DCE7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304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647200" cy="503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CEG-SAM, Madrid, March 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Post-Test Calculation with ATHLET-CD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B13B-FE31-449E-96DC-897D4C09A2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23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k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88" y="1260630"/>
            <a:ext cx="8634798" cy="5041110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CEG-SAM, Madrid, March 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Post-Test Calculation with ATHLET-CD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F35E-D809-4642-B4E4-AB16588F39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" y="580986"/>
            <a:ext cx="7665720" cy="367281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46063" y="1262063"/>
            <a:ext cx="3597275" cy="518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3928533" y="1270000"/>
            <a:ext cx="4953000" cy="517313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CEG-SAM, Madrid, March 2010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Post-Test Calculation with ATHLET-CD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C558-9F72-46EA-9DAC-BA89C4173D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807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CEG-SAM, Madrid, March 2010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Post-Test Calculation with ATHLET-CD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ECC1-2E70-4E70-853A-1C306A612B5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7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44475" y="581025"/>
            <a:ext cx="76644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endParaRPr lang="de-DE" smtClean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011863" y="6627813"/>
            <a:ext cx="2247900" cy="179387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CEG-SAM, Madrid, March 2010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0825" y="6626225"/>
            <a:ext cx="5754688" cy="18097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PARAMETER SF4 Post-Test Calculation with ATHLET-CD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61350" y="6626225"/>
            <a:ext cx="627063" cy="1793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B1D57E-64BC-4A9E-8437-B578C85131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0" name="Grafik 12" descr="PPT_01.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244475" y="1263650"/>
            <a:ext cx="8647113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ts val="600"/>
        </a:spcBef>
        <a:spcAft>
          <a:spcPct val="0"/>
        </a:spcAft>
        <a:buClr>
          <a:srgbClr val="33B2B2"/>
        </a:buClr>
        <a:buSzPct val="100000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9388" algn="l" rtl="0" eaLnBrk="0" fontAlgn="base" hangingPunct="0">
        <a:spcBef>
          <a:spcPts val="600"/>
        </a:spcBef>
        <a:spcAft>
          <a:spcPct val="0"/>
        </a:spcAft>
        <a:buClr>
          <a:srgbClr val="95B3D7"/>
        </a:buClr>
        <a:buFont typeface="Wingdings" pitchFamily="2" charset="2"/>
        <a:buChar char="§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31800" indent="-179388" algn="l" rtl="0" eaLnBrk="0" fontAlgn="base" hangingPunct="0">
        <a:spcBef>
          <a:spcPts val="600"/>
        </a:spcBef>
        <a:spcAft>
          <a:spcPct val="0"/>
        </a:spcAft>
        <a:buClr>
          <a:srgbClr val="95B3D7"/>
        </a:buClr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2625" indent="-179388" algn="l" rtl="0" eaLnBrk="0" fontAlgn="base" hangingPunct="0">
        <a:spcBef>
          <a:spcPts val="6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313" y="1571625"/>
            <a:ext cx="8632825" cy="1219200"/>
          </a:xfrm>
        </p:spPr>
        <p:txBody>
          <a:bodyPr>
            <a:normAutofit fontScale="90000"/>
          </a:bodyPr>
          <a:lstStyle/>
          <a:p>
            <a:pPr defTabSz="747206" fontAlgn="base">
              <a:spcAft>
                <a:spcPct val="0"/>
              </a:spcAft>
              <a:defRPr/>
            </a:pPr>
            <a:r>
              <a:rPr lang="en-US" sz="2800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800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600" dirty="0" smtClean="0">
                <a:solidFill>
                  <a:prstClr val="black"/>
                </a:solidFill>
                <a:latin typeface="Arial" charset="0"/>
              </a:rPr>
              <a:t> Preliminary PARAMETER SF4 post-test calculation with ATHLET-CD</a:t>
            </a:r>
            <a:r>
              <a:rPr lang="en-US" sz="2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2800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800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100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1600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2051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Ch. Bals, W. Luther</a:t>
            </a:r>
            <a:b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Gesellschaft für Anlagen- und Reaktorsicherheit (GRS), Germany</a:t>
            </a:r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205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2053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D2F1EF-52DC-4758-8578-2DC19546761E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2054" name="Fußzeilenplatzhalt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Results of PARAMETER SF4 post-test calculation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509713"/>
            <a:ext cx="3011488" cy="42227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Char char="•"/>
            </a:pPr>
            <a:endParaRPr lang="en-US" sz="14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Oxygen starvation: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-  after a time period of ~ 1300 s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following  the start of air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injection (t=16035 s)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oxygen starvation can be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observed at the elevations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above ~ 600 mm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    - resulting time period of oxygen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starvation in upper bundle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region (until start of injection): 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</a:t>
            </a:r>
            <a:r>
              <a:rPr lang="el-GR" sz="1400" smtClean="0">
                <a:latin typeface="Arial" charset="0"/>
                <a:cs typeface="Arial" charset="0"/>
              </a:rPr>
              <a:t>Δ</a:t>
            </a:r>
            <a:r>
              <a:rPr sz="1400" smtClean="0">
                <a:latin typeface="Arial" charset="0"/>
                <a:cs typeface="Arial" charset="0"/>
              </a:rPr>
              <a:t>t=134 s (17300 - 17434 s) </a:t>
            </a:r>
            <a:endParaRPr lang="el-GR" sz="14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ts val="105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</p:txBody>
      </p:sp>
      <p:pic>
        <p:nvPicPr>
          <p:cNvPr id="11268" name="Grafik 6" descr="plot-airo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654175"/>
            <a:ext cx="49212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11270" name="Fußzeilenplatzhalt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11271" name="Foliennummernplatzhalt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CDF05B-F3C9-48D9-B9CD-91A04193E533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Results of PARAMETER SF4 post-test calculation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2225"/>
            <a:ext cx="3163888" cy="43529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4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Temperatures (quenching period):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-  bottom flooding is initiated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at 17434 s (T</a:t>
            </a:r>
            <a:r>
              <a:rPr lang="en-US" sz="1400" baseline="-25000" smtClean="0">
                <a:latin typeface="Arial" charset="0"/>
                <a:cs typeface="Arial" charset="0"/>
              </a:rPr>
              <a:t>max</a:t>
            </a:r>
            <a:r>
              <a:rPr lang="en-US" sz="1400" smtClean="0">
                <a:latin typeface="Arial" charset="0"/>
                <a:cs typeface="Arial" charset="0"/>
              </a:rPr>
              <a:t> = 1740 °C is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reached  in exp.)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-  after start of flooding  temperature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increase in simulation is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underestimated  compared to test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data (steam oxidation)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(max. temperature T=1984°C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 at 17 510 s in 300 mm elevation)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</a:t>
            </a:r>
            <a:r>
              <a:rPr sz="1400" smtClean="0">
                <a:latin typeface="Arial" charset="0"/>
                <a:cs typeface="Arial" charset="0"/>
              </a:rPr>
              <a:t>-  </a:t>
            </a:r>
            <a:r>
              <a:rPr lang="en-US" sz="1400" smtClean="0">
                <a:latin typeface="Arial" charset="0"/>
                <a:cs typeface="Arial" charset="0"/>
              </a:rPr>
              <a:t>due to cooling only from the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bottom last quench is calculated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at the upper bundle elevations;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comparison with data is difficult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due to failure of many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thermocouples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 - total cooling of the bundle slightly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shorter compared to data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(~ 400 s)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</a:t>
            </a:r>
            <a:br>
              <a:rPr lang="en-US" sz="1400" smtClean="0">
                <a:latin typeface="Arial" charset="0"/>
                <a:cs typeface="Arial" charset="0"/>
              </a:rPr>
            </a:br>
            <a:endParaRPr lang="en-US" sz="14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1050"/>
              </a:spcBef>
            </a:pPr>
            <a:endParaRPr lang="en-US" sz="1400" smtClean="0">
              <a:latin typeface="Arial" charset="0"/>
              <a:cs typeface="Arial" charset="0"/>
            </a:endParaRPr>
          </a:p>
        </p:txBody>
      </p:sp>
      <p:pic>
        <p:nvPicPr>
          <p:cNvPr id="12292" name="Grafik 7" descr="plot-q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533525"/>
            <a:ext cx="481012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12294" name="Fußzeilenplatzhalt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12295" name="Foliennummernplatzhalt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CC565A-A237-478B-91B8-12A247249A82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Results of PARAMETER SF4 post-test calculation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92225"/>
            <a:ext cx="3013075" cy="41513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Char char="•"/>
            </a:pPr>
            <a:endParaRPr lang="en-US" sz="14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Shroud temperatures: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   - temperature increase during air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oxidation phase is calculated in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good agreement with test data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with option IOXAIR=6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   - temperature escalation after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start of flooding is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underestimated in the simulation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/>
            </a:r>
            <a:br>
              <a:rPr lang="en-US" sz="1400" smtClean="0">
                <a:latin typeface="Arial" charset="0"/>
                <a:cs typeface="Arial" charset="0"/>
              </a:rPr>
            </a:br>
            <a:endParaRPr lang="en-US" sz="14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</a:t>
            </a:r>
            <a:br>
              <a:rPr lang="en-US" sz="1400" smtClean="0">
                <a:latin typeface="Arial" charset="0"/>
                <a:cs typeface="Arial" charset="0"/>
              </a:rPr>
            </a:br>
            <a:endParaRPr lang="en-US" sz="14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105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</p:txBody>
      </p:sp>
      <p:pic>
        <p:nvPicPr>
          <p:cNvPr id="13316" name="Grafik 6" descr="post-tshrou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292225"/>
            <a:ext cx="5072063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13318" name="Fußzeilenplatzhalt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13319" name="Foliennummernplatzhalt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456B28-30E8-4CB9-BA28-8252CFFCC15B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Results of PARAMETER SF4 post-test calculation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1493838"/>
            <a:ext cx="3856037" cy="40306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Hydrogen generation: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b="1" smtClean="0">
                <a:latin typeface="Arial" charset="0"/>
                <a:cs typeface="Arial" charset="0"/>
              </a:rPr>
              <a:t>   </a:t>
            </a:r>
            <a:r>
              <a:rPr lang="en-US" sz="1400" smtClean="0">
                <a:latin typeface="Arial" charset="0"/>
                <a:cs typeface="Arial" charset="0"/>
              </a:rPr>
              <a:t> -  mass of hydrogen generated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during </a:t>
            </a:r>
            <a:r>
              <a:rPr lang="en-US" sz="1400" b="1" smtClean="0">
                <a:latin typeface="Arial" charset="0"/>
                <a:cs typeface="Arial" charset="0"/>
              </a:rPr>
              <a:t>pre-oxidation</a:t>
            </a:r>
            <a:r>
              <a:rPr lang="en-US" sz="1400" smtClean="0">
                <a:latin typeface="Arial" charset="0"/>
                <a:cs typeface="Arial" charset="0"/>
              </a:rPr>
              <a:t> period :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</a:t>
            </a:r>
            <a:r>
              <a:rPr lang="en-US" sz="1400" b="1" smtClean="0">
                <a:latin typeface="Arial" charset="0"/>
                <a:cs typeface="Arial" charset="0"/>
              </a:rPr>
              <a:t>17,5 g</a:t>
            </a:r>
            <a:r>
              <a:rPr lang="en-US" sz="1400" smtClean="0">
                <a:latin typeface="Arial" charset="0"/>
                <a:cs typeface="Arial" charset="0"/>
              </a:rPr>
              <a:t/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21    g measured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      → only slightly underestimated with used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   correlation IOXM=15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latin typeface="Arial" charset="0"/>
                <a:cs typeface="Arial" charset="0"/>
              </a:rPr>
              <a:t>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-  Hydrogen generated during quench: </a:t>
            </a:r>
            <a:b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</a:t>
            </a:r>
            <a: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~ 17 g </a:t>
            </a:r>
            <a:b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</a:t>
            </a: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86 g measured</a:t>
            </a:r>
            <a:b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→ strongly  underestimated with used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       correlation IOXM=15</a:t>
            </a:r>
            <a:endParaRPr lang="en-US" sz="1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b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100" smtClean="0">
                <a:latin typeface="Arial" charset="0"/>
                <a:cs typeface="Arial" charset="0"/>
              </a:rPr>
              <a:t>     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sz="1400" smtClean="0">
                <a:latin typeface="Arial" charset="0"/>
                <a:cs typeface="Arial" charset="0"/>
              </a:rPr>
              <a:t>         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4340" name="Grafik 7" descr="plot-h2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493838"/>
            <a:ext cx="4592638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Datumsplatzhalter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14342" name="Fußzeilenplatzhalt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14343" name="Foliennummernplatzhalt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E88190-C4E7-4F57-BD11-08088BB7985D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 Conclusions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1403350"/>
            <a:ext cx="7513637" cy="4440238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1050"/>
              </a:spcBef>
            </a:pPr>
            <a:r>
              <a:rPr lang="en-US" sz="1400" smtClean="0">
                <a:latin typeface="Arial" charset="0"/>
                <a:cs typeface="Arial" charset="0"/>
              </a:rPr>
              <a:t>ATHLET-CD calculates in good agreement the maximal </a:t>
            </a:r>
            <a:r>
              <a:rPr lang="en-US" sz="1400" b="1" smtClean="0">
                <a:latin typeface="Arial" charset="0"/>
                <a:cs typeface="Arial" charset="0"/>
              </a:rPr>
              <a:t>temperatures</a:t>
            </a:r>
            <a:r>
              <a:rPr lang="en-US" sz="1400" smtClean="0">
                <a:latin typeface="Arial" charset="0"/>
                <a:cs typeface="Arial" charset="0"/>
              </a:rPr>
              <a:t> within the pre-oxidation phase with the given time function for power;</a:t>
            </a:r>
          </a:p>
          <a:p>
            <a:pPr lvl="1">
              <a:lnSpc>
                <a:spcPct val="90000"/>
              </a:lnSpc>
              <a:spcBef>
                <a:spcPts val="1050"/>
              </a:spcBef>
            </a:pPr>
            <a:r>
              <a:rPr lang="en-US" sz="1400" smtClean="0">
                <a:latin typeface="Arial" charset="0"/>
                <a:cs typeface="Arial" charset="0"/>
              </a:rPr>
              <a:t>Air injection with a rate of 0.5 g/s leads to a </a:t>
            </a:r>
            <a:r>
              <a:rPr lang="en-US" sz="1400" b="1" smtClean="0">
                <a:latin typeface="Arial" charset="0"/>
                <a:cs typeface="Arial" charset="0"/>
              </a:rPr>
              <a:t>oxygen starvation</a:t>
            </a:r>
            <a:r>
              <a:rPr lang="en-US" sz="1400" smtClean="0">
                <a:latin typeface="Arial" charset="0"/>
                <a:cs typeface="Arial" charset="0"/>
              </a:rPr>
              <a:t> at the positions above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~ 600 mm after a time period of  1300 s (at ~17300 s, start of air injection at 16000 s);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therefore the elevation of the maximum temperature moves to lower positions in agreement with test data  (no nitride formation is considered up to now);</a:t>
            </a:r>
          </a:p>
          <a:p>
            <a:pPr lvl="1">
              <a:lnSpc>
                <a:spcPct val="90000"/>
              </a:lnSpc>
              <a:spcBef>
                <a:spcPts val="1050"/>
              </a:spcBef>
            </a:pPr>
            <a:r>
              <a:rPr lang="en-US" sz="1400" smtClean="0">
                <a:latin typeface="Arial" charset="0"/>
                <a:cs typeface="Arial" charset="0"/>
              </a:rPr>
              <a:t>Temperature increase during air oxidation phase is calculated in good agreement with test data with IOXAIR=6; </a:t>
            </a:r>
          </a:p>
          <a:p>
            <a:pPr lvl="1">
              <a:lnSpc>
                <a:spcPct val="90000"/>
              </a:lnSpc>
              <a:spcBef>
                <a:spcPts val="1050"/>
              </a:spcBef>
            </a:pPr>
            <a:r>
              <a:rPr lang="en-US" sz="1400" smtClean="0">
                <a:latin typeface="Arial" charset="0"/>
                <a:cs typeface="Arial" charset="0"/>
              </a:rPr>
              <a:t>Temperature increase after start of reflood (steam oxidation) seems to be underestimated in the simulation (max. temperature = 1984°C = 2257°K);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comparison with measured data is difficult due to the failure of many thermocouples; the status of the bundle after the test shows that there had been higher temperatures than really measured ) </a:t>
            </a:r>
          </a:p>
          <a:p>
            <a:pPr lvl="1">
              <a:lnSpc>
                <a:spcPct val="90000"/>
              </a:lnSpc>
              <a:spcBef>
                <a:spcPts val="1050"/>
              </a:spcBef>
            </a:pPr>
            <a:r>
              <a:rPr lang="en-US" sz="1400" smtClean="0">
                <a:latin typeface="Arial" charset="0"/>
                <a:cs typeface="Arial" charset="0"/>
              </a:rPr>
              <a:t>Time needed for bottom </a:t>
            </a:r>
            <a:r>
              <a:rPr lang="en-US" sz="1400" b="1" smtClean="0">
                <a:latin typeface="Arial" charset="0"/>
                <a:cs typeface="Arial" charset="0"/>
              </a:rPr>
              <a:t>quenching</a:t>
            </a:r>
            <a:r>
              <a:rPr lang="en-US" sz="1400" smtClean="0">
                <a:latin typeface="Arial" charset="0"/>
                <a:cs typeface="Arial" charset="0"/>
              </a:rPr>
              <a:t>: ~ 400 s (slightly shorter  compared to test); </a:t>
            </a:r>
          </a:p>
          <a:p>
            <a:pPr lvl="1">
              <a:lnSpc>
                <a:spcPct val="90000"/>
              </a:lnSpc>
              <a:spcBef>
                <a:spcPts val="1050"/>
              </a:spcBef>
            </a:pPr>
            <a:r>
              <a:rPr lang="en-US" sz="1400" smtClean="0">
                <a:latin typeface="Arial" charset="0"/>
                <a:cs typeface="Arial" charset="0"/>
              </a:rPr>
              <a:t>Total </a:t>
            </a:r>
            <a:r>
              <a:rPr lang="en-US" sz="1400" b="1" smtClean="0">
                <a:latin typeface="Arial" charset="0"/>
                <a:cs typeface="Arial" charset="0"/>
              </a:rPr>
              <a:t>hydrogen generation</a:t>
            </a:r>
            <a:r>
              <a:rPr lang="en-US" sz="1400" smtClean="0">
                <a:latin typeface="Arial" charset="0"/>
                <a:cs typeface="Arial" charset="0"/>
              </a:rPr>
              <a:t> is 34 g, much lower than measured  (107 g);</a:t>
            </a:r>
          </a:p>
          <a:p>
            <a:pPr>
              <a:lnSpc>
                <a:spcPct val="90000"/>
              </a:lnSpc>
              <a:spcBef>
                <a:spcPts val="105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5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50"/>
              </a:spcBef>
            </a:pPr>
            <a:endParaRPr lang="en-US" sz="1400" smtClean="0">
              <a:latin typeface="Arial" charset="0"/>
              <a:cs typeface="Arial" charset="0"/>
            </a:endParaRPr>
          </a:p>
        </p:txBody>
      </p:sp>
      <p:sp>
        <p:nvSpPr>
          <p:cNvPr id="15364" name="Datumsplatzhalt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15365" name="Fußzeilenplatzhalt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15366" name="Foliennummernplatzhalt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4C3C94-EA8D-4471-A60D-D08F7D3E0EB9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 Content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306513"/>
            <a:ext cx="7265988" cy="478313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5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1750"/>
              </a:spcBef>
            </a:pPr>
            <a:r>
              <a:rPr lang="en-US" smtClean="0">
                <a:latin typeface="Arial" charset="0"/>
                <a:cs typeface="Arial" charset="0"/>
              </a:rPr>
              <a:t>Boundary conditions for PARAMETER SF4 experiment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and simulation with  ATHLET-CD</a:t>
            </a:r>
          </a:p>
          <a:p>
            <a:pPr lvl="1">
              <a:lnSpc>
                <a:spcPct val="80000"/>
              </a:lnSpc>
              <a:spcBef>
                <a:spcPts val="1750"/>
              </a:spcBef>
            </a:pPr>
            <a:r>
              <a:rPr lang="en-US" smtClean="0">
                <a:latin typeface="Arial" charset="0"/>
                <a:cs typeface="Arial" charset="0"/>
              </a:rPr>
              <a:t>Input model and options for ATHLET-CD post-test calculation </a:t>
            </a:r>
          </a:p>
          <a:p>
            <a:pPr lvl="1">
              <a:lnSpc>
                <a:spcPct val="80000"/>
              </a:lnSpc>
              <a:spcBef>
                <a:spcPts val="1750"/>
              </a:spcBef>
            </a:pPr>
            <a:r>
              <a:rPr lang="en-US" smtClean="0">
                <a:latin typeface="Arial" charset="0"/>
                <a:cs typeface="Arial" charset="0"/>
              </a:rPr>
              <a:t>Results of PARAMETER SF4 post-test calculation: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>
                <a:latin typeface="Arial" charset="0"/>
                <a:cs typeface="Arial" charset="0"/>
              </a:rPr>
              <a:t>Temperatures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>
                <a:latin typeface="Arial" charset="0"/>
                <a:cs typeface="Arial" charset="0"/>
              </a:rPr>
              <a:t>Quench fronts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>
                <a:latin typeface="Arial" charset="0"/>
                <a:cs typeface="Arial" charset="0"/>
              </a:rPr>
              <a:t>Hydrogen generation</a:t>
            </a:r>
          </a:p>
          <a:p>
            <a:pPr lvl="1">
              <a:lnSpc>
                <a:spcPct val="80000"/>
              </a:lnSpc>
              <a:spcBef>
                <a:spcPts val="1750"/>
              </a:spcBef>
            </a:pPr>
            <a:r>
              <a:rPr lang="en-US" smtClean="0">
                <a:latin typeface="Arial" charset="0"/>
                <a:cs typeface="Arial" charset="0"/>
              </a:rPr>
              <a:t>Conclusions</a:t>
            </a:r>
          </a:p>
          <a:p>
            <a:pPr>
              <a:lnSpc>
                <a:spcPct val="80000"/>
              </a:lnSpc>
              <a:spcBef>
                <a:spcPts val="1750"/>
              </a:spcBef>
            </a:pPr>
            <a:endParaRPr lang="en-US" sz="6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1750"/>
              </a:spcBef>
            </a:pPr>
            <a:endParaRPr lang="en-US" sz="7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1750"/>
              </a:spcBef>
            </a:pPr>
            <a:endParaRPr lang="en-US" sz="7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1750"/>
              </a:spcBef>
            </a:pPr>
            <a:r>
              <a:rPr lang="en-US" sz="700" smtClean="0">
                <a:latin typeface="Arial" charset="0"/>
                <a:cs typeface="Arial" charset="0"/>
              </a:rPr>
              <a:t>     </a:t>
            </a:r>
          </a:p>
        </p:txBody>
      </p:sp>
      <p:sp>
        <p:nvSpPr>
          <p:cNvPr id="3076" name="Datumsplatzhalt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3077" name="Fußzeilenplatzhalt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3078" name="Foliennummernplatzhalt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33B8AA-23FC-4E42-BD95-7C8D93A0C132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z="1800" smtClean="0">
                <a:latin typeface="Arial" charset="0"/>
              </a:rPr>
              <a:t>PARAMETER SF4: Boundary Conditions and Simulation </a:t>
            </a:r>
            <a:br>
              <a:rPr lang="en-US" sz="1800" smtClean="0">
                <a:latin typeface="Arial" charset="0"/>
              </a:rPr>
            </a:br>
            <a:r>
              <a:rPr lang="en-US" sz="1800" smtClean="0">
                <a:latin typeface="Arial" charset="0"/>
              </a:rPr>
              <a:t>                                 with ATHLET-CD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1292225"/>
            <a:ext cx="3856037" cy="474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marL="46037" indent="-228600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sz="1200" b="1" dirty="0" smtClean="0"/>
              <a:t>Power supply – temperature:</a:t>
            </a:r>
          </a:p>
          <a:p>
            <a:pPr marL="46037" indent="-228600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cold  bundle at start of test:  21 °C at 0 s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 </a:t>
            </a:r>
            <a:r>
              <a:rPr lang="en-US" sz="1200" b="1" dirty="0" smtClean="0"/>
              <a:t>pre-oxidation phase</a:t>
            </a:r>
            <a:r>
              <a:rPr lang="en-US" sz="1200" dirty="0" smtClean="0"/>
              <a:t>:</a:t>
            </a:r>
            <a:br>
              <a:rPr lang="en-US" sz="1200" dirty="0" smtClean="0"/>
            </a:br>
            <a:r>
              <a:rPr lang="en-US" sz="1200" dirty="0" smtClean="0"/>
              <a:t>     max. plateau temperature   of  ~1200 °C</a:t>
            </a:r>
            <a:br>
              <a:rPr lang="en-US" sz="1200" dirty="0" smtClean="0"/>
            </a:br>
            <a:r>
              <a:rPr lang="en-US" sz="1200" dirty="0" smtClean="0"/>
              <a:t>     is reached at ~ 8000s with power increase </a:t>
            </a:r>
            <a:br>
              <a:rPr lang="en-US" sz="1200" dirty="0" smtClean="0"/>
            </a:br>
            <a:r>
              <a:rPr lang="en-US" sz="1200" dirty="0" smtClean="0"/>
              <a:t>     to  ~7 kW; </a:t>
            </a:r>
            <a:br>
              <a:rPr lang="en-US" sz="1200" dirty="0" smtClean="0"/>
            </a:br>
            <a:r>
              <a:rPr lang="en-US" sz="1200" dirty="0" smtClean="0"/>
              <a:t>     temperature is kept until ~ 14000 s</a:t>
            </a:r>
            <a:br>
              <a:rPr lang="en-US" sz="1200" dirty="0" smtClean="0"/>
            </a:br>
            <a:r>
              <a:rPr lang="en-US" sz="1200" dirty="0" smtClean="0"/>
              <a:t>     with power regulation between 7 and 8 kW;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at </a:t>
            </a:r>
            <a:r>
              <a:rPr lang="en-US" sz="1200" b="1" dirty="0" smtClean="0"/>
              <a:t>14000 s</a:t>
            </a:r>
            <a:r>
              <a:rPr lang="en-US" sz="1200" dirty="0" smtClean="0"/>
              <a:t>  power reduction   to ~ 4 kW</a:t>
            </a:r>
            <a:br>
              <a:rPr lang="en-US" sz="1200" dirty="0" smtClean="0"/>
            </a:br>
            <a:r>
              <a:rPr lang="en-US" sz="1200" dirty="0" smtClean="0"/>
              <a:t>    to reduce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max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to  ~ 900 °C before </a:t>
            </a:r>
            <a:br>
              <a:rPr lang="en-US" sz="1200" dirty="0" smtClean="0"/>
            </a:br>
            <a:r>
              <a:rPr lang="en-US" sz="1200" dirty="0" smtClean="0"/>
              <a:t>     </a:t>
            </a:r>
            <a:r>
              <a:rPr lang="en-US" sz="1200" b="1" dirty="0" smtClean="0"/>
              <a:t>air injection </a:t>
            </a:r>
            <a:r>
              <a:rPr lang="en-US" sz="1200" dirty="0" smtClean="0"/>
              <a:t>is started at </a:t>
            </a:r>
            <a:r>
              <a:rPr lang="en-US" sz="1200" b="1" dirty="0" smtClean="0"/>
              <a:t>t=16000s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again power increase to ~ 6 kW</a:t>
            </a:r>
            <a:br>
              <a:rPr lang="en-US" sz="1200" dirty="0" smtClean="0"/>
            </a:br>
            <a:r>
              <a:rPr lang="en-US" sz="1200" dirty="0" smtClean="0"/>
              <a:t>    during air injection phase;</a:t>
            </a:r>
            <a:br>
              <a:rPr lang="en-US" sz="1200" dirty="0" smtClean="0"/>
            </a:br>
            <a:r>
              <a:rPr lang="en-US" sz="1200" dirty="0" smtClean="0"/>
              <a:t>    power is switched off  at 17412 s </a:t>
            </a:r>
            <a:br>
              <a:rPr lang="en-US" sz="1200" dirty="0" smtClean="0"/>
            </a:br>
            <a:r>
              <a:rPr lang="en-US" sz="1200" dirty="0" smtClean="0"/>
              <a:t>    (max. temperature of 1740 °C is measured)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200" b="1" dirty="0" smtClean="0"/>
              <a:t>bottom injection of water </a:t>
            </a:r>
            <a:r>
              <a:rPr lang="en-US" sz="1200" dirty="0" smtClean="0"/>
              <a:t>is started  at 17434 s;</a:t>
            </a:r>
            <a:br>
              <a:rPr lang="en-US" sz="1200" dirty="0" smtClean="0"/>
            </a:br>
            <a:r>
              <a:rPr lang="en-US" sz="1200" dirty="0" smtClean="0"/>
              <a:t>     valve of air supply is closed at 17511 s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bottom flooding is finished at 17908 s when </a:t>
            </a:r>
            <a:br>
              <a:rPr lang="en-US" sz="1200" dirty="0" smtClean="0"/>
            </a:br>
            <a:r>
              <a:rPr lang="en-US" sz="1200" dirty="0" smtClean="0"/>
              <a:t>    bundle is cooled down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  <p:pic>
        <p:nvPicPr>
          <p:cNvPr id="4100" name="Grafik 8" descr="plot-po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4"/>
          <a:stretch>
            <a:fillRect/>
          </a:stretch>
        </p:blipFill>
        <p:spPr bwMode="auto">
          <a:xfrm>
            <a:off x="4643438" y="1285875"/>
            <a:ext cx="37957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9" descr="plot-tma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8395"/>
          <a:stretch>
            <a:fillRect/>
          </a:stretch>
        </p:blipFill>
        <p:spPr bwMode="auto">
          <a:xfrm>
            <a:off x="4572000" y="4000500"/>
            <a:ext cx="385286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Datumsplatzhalter 1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4103" name="Fußzeilenplatzhalter 1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4104" name="Foliennummernplatzhalt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0E977B-9DA6-45F1-B228-BB8941A2C27C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766763"/>
            <a:ext cx="7508875" cy="403225"/>
          </a:xfrm>
        </p:spPr>
        <p:txBody>
          <a:bodyPr/>
          <a:lstStyle/>
          <a:p>
            <a:r>
              <a:rPr lang="en-US" sz="1800" smtClean="0">
                <a:latin typeface="Arial" charset="0"/>
              </a:rPr>
              <a:t>PARAMETER SF4: Boundary Conditions and Simulation</a:t>
            </a:r>
            <a:br>
              <a:rPr lang="en-US" sz="1800" smtClean="0">
                <a:latin typeface="Arial" charset="0"/>
              </a:rPr>
            </a:br>
            <a:r>
              <a:rPr lang="en-US" sz="1800" smtClean="0">
                <a:latin typeface="Arial" charset="0"/>
              </a:rPr>
              <a:t>                                with ATHLET-CD (2)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331913"/>
            <a:ext cx="3986212" cy="4999037"/>
          </a:xfrm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1200" smtClean="0">
                <a:latin typeface="Arial" charset="0"/>
                <a:cs typeface="Arial" charset="0"/>
              </a:rPr>
              <a:t>Argon inlet flow :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- constant rate of 2.0 g/s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- switch to upper injection after start of reflood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- T ~ 280°C</a:t>
            </a:r>
          </a:p>
          <a:p>
            <a:pPr>
              <a:spcBef>
                <a:spcPts val="1050"/>
              </a:spcBef>
              <a:buFontTx/>
              <a:buChar char="•"/>
            </a:pPr>
            <a:r>
              <a:rPr lang="en-US" sz="1200" smtClean="0">
                <a:latin typeface="Arial" charset="0"/>
                <a:cs typeface="Arial" charset="0"/>
              </a:rPr>
              <a:t>Steam inlet flow: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- starts at 1716 s with flow rate of ~ 3.5 g/s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  until 16022 s  when air injection is started,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- T ~ 500°C </a:t>
            </a:r>
          </a:p>
          <a:p>
            <a:pPr>
              <a:spcBef>
                <a:spcPts val="1050"/>
              </a:spcBef>
              <a:buFontTx/>
              <a:buChar char="•"/>
            </a:pPr>
            <a:r>
              <a:rPr lang="en-US" sz="1200" smtClean="0">
                <a:latin typeface="Arial" charset="0"/>
                <a:cs typeface="Arial" charset="0"/>
              </a:rPr>
              <a:t>Air inlet flow: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-  0.5 g/s (0.1 g/s O2, 0.4 g/s N2 for simulation)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-  air injection starts at 16035 s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- air injection is switched off  at 17511 s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 (after opening the bottom flooding valve) </a:t>
            </a:r>
          </a:p>
          <a:p>
            <a:pPr>
              <a:spcBef>
                <a:spcPts val="1050"/>
              </a:spcBef>
              <a:buFontTx/>
              <a:buChar char="•"/>
            </a:pPr>
            <a:r>
              <a:rPr lang="en-US" sz="1200" smtClean="0">
                <a:latin typeface="Arial" charset="0"/>
                <a:cs typeface="Arial" charset="0"/>
              </a:rPr>
              <a:t>Bottom flooding :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- initial water level of 450 mm below inlet pipe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- is initiated at 17434 s  (Tmax=1740 °C is reached;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  power is switched off  at 17412 s) 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-  Water flow rate: 80 – 30 - 80 g/s, 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  Water temperature: 25 °C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- is finished at 17908 s (bundle is cooled  down)</a:t>
            </a:r>
          </a:p>
          <a:p>
            <a:pPr>
              <a:spcBef>
                <a:spcPts val="1050"/>
              </a:spcBef>
              <a:buFontTx/>
              <a:buChar char="•"/>
            </a:pPr>
            <a:r>
              <a:rPr lang="en-US" sz="1200" smtClean="0">
                <a:latin typeface="Arial" charset="0"/>
                <a:cs typeface="Arial" charset="0"/>
              </a:rPr>
              <a:t>Bundle pressure: ~ 4 bar (constant bound. condition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  for simulation)</a:t>
            </a:r>
          </a:p>
          <a:p>
            <a:pPr>
              <a:spcBef>
                <a:spcPts val="1050"/>
              </a:spcBef>
            </a:pPr>
            <a:r>
              <a:rPr lang="en-US" sz="1200" smtClean="0">
                <a:latin typeface="Arial" charset="0"/>
                <a:cs typeface="Arial" charset="0"/>
              </a:rPr>
              <a:t/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</a:t>
            </a:r>
            <a:br>
              <a:rPr lang="en-US" sz="1200" smtClean="0">
                <a:latin typeface="Arial" charset="0"/>
                <a:cs typeface="Arial" charset="0"/>
              </a:rPr>
            </a:br>
            <a:r>
              <a:rPr lang="en-US" sz="1200" smtClean="0">
                <a:latin typeface="Arial" charset="0"/>
                <a:cs typeface="Arial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n-US" sz="12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124" name="Grafik 7" descr="plot-gas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143000"/>
            <a:ext cx="37623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fik 8" descr="plot-gliq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"/>
          <a:stretch>
            <a:fillRect/>
          </a:stretch>
        </p:blipFill>
        <p:spPr bwMode="auto">
          <a:xfrm>
            <a:off x="4714875" y="3929063"/>
            <a:ext cx="38671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Datumsplatzhalter 1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5127" name="Fußzeilenplatzhalter 1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5128" name="Foliennummernplatzhalt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18CBA7B-B929-48EC-A30A-E0934E4CBEBF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z="1800" smtClean="0">
                <a:latin typeface="Arial" charset="0"/>
              </a:rPr>
              <a:t> Input model for PARAMETER calculations with ATHLET-CD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2925763" cy="50260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sz="1200" b="1" smtClean="0">
                <a:latin typeface="Arial" charset="0"/>
                <a:cs typeface="Arial" charset="0"/>
              </a:rPr>
              <a:t>as for pre-test calculation: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GB" sz="1200" smtClean="0">
                <a:latin typeface="Arial" charset="0"/>
                <a:cs typeface="Arial" charset="0"/>
              </a:rPr>
              <a:t>Flow Channels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Central Bundle (with rods) </a:t>
            </a:r>
            <a:br>
              <a:rPr lang="en-GB" sz="1200" smtClean="0">
                <a:latin typeface="Arial" charset="0"/>
                <a:cs typeface="Arial" charset="0"/>
              </a:rPr>
            </a:br>
            <a:r>
              <a:rPr lang="en-GB" sz="1200" smtClean="0">
                <a:latin typeface="Arial" charset="0"/>
                <a:cs typeface="Arial" charset="0"/>
              </a:rPr>
              <a:t>CORE2             85.7 %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Outer Bypass</a:t>
            </a:r>
            <a:br>
              <a:rPr lang="en-GB" sz="1200" smtClean="0">
                <a:latin typeface="Arial" charset="0"/>
                <a:cs typeface="Arial" charset="0"/>
              </a:rPr>
            </a:br>
            <a:r>
              <a:rPr lang="en-GB" sz="1200" smtClean="0">
                <a:latin typeface="Arial" charset="0"/>
                <a:cs typeface="Arial" charset="0"/>
              </a:rPr>
              <a:t>CORE3             14.3 %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Cross connection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Cooling Jacket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sz="12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GB" sz="1200" smtClean="0">
                <a:latin typeface="Arial" charset="0"/>
                <a:cs typeface="Arial" charset="0"/>
              </a:rPr>
              <a:t> Structures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Rods:</a:t>
            </a:r>
            <a:br>
              <a:rPr lang="en-GB" sz="1200" smtClean="0">
                <a:latin typeface="Arial" charset="0"/>
                <a:cs typeface="Arial" charset="0"/>
              </a:rPr>
            </a:br>
            <a:r>
              <a:rPr lang="en-GB" sz="1200" smtClean="0">
                <a:latin typeface="Arial" charset="0"/>
                <a:cs typeface="Arial" charset="0"/>
              </a:rPr>
              <a:t>ROD1 (1 unheated  rod)</a:t>
            </a:r>
            <a:br>
              <a:rPr lang="en-GB" sz="1200" smtClean="0">
                <a:latin typeface="Arial" charset="0"/>
                <a:cs typeface="Arial" charset="0"/>
              </a:rPr>
            </a:br>
            <a:r>
              <a:rPr lang="en-GB" sz="1200" smtClean="0">
                <a:latin typeface="Arial" charset="0"/>
                <a:cs typeface="Arial" charset="0"/>
              </a:rPr>
              <a:t>ROD2 (6   heated rods)</a:t>
            </a:r>
            <a:br>
              <a:rPr lang="en-GB" sz="1200" smtClean="0">
                <a:latin typeface="Arial" charset="0"/>
                <a:cs typeface="Arial" charset="0"/>
              </a:rPr>
            </a:br>
            <a:r>
              <a:rPr lang="en-GB" sz="1200" smtClean="0">
                <a:latin typeface="Arial" charset="0"/>
                <a:cs typeface="Arial" charset="0"/>
              </a:rPr>
              <a:t>ROD3 (12 heated rods)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Grids  (6)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Shroud / Insulation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Cooling Jacket Wall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Structures at top of bundle (upper plate, separation sheet)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endParaRPr lang="en-GB" sz="12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GB" sz="1200" smtClean="0">
                <a:latin typeface="Arial" charset="0"/>
                <a:cs typeface="Arial" charset="0"/>
              </a:rPr>
              <a:t>Changes compared to previous </a:t>
            </a:r>
            <a:br>
              <a:rPr lang="en-GB" sz="1200" smtClean="0">
                <a:latin typeface="Arial" charset="0"/>
                <a:cs typeface="Arial" charset="0"/>
              </a:rPr>
            </a:br>
            <a:r>
              <a:rPr lang="en-GB" sz="1200" smtClean="0">
                <a:latin typeface="Arial" charset="0"/>
                <a:cs typeface="Arial" charset="0"/>
              </a:rPr>
              <a:t>     calculations (SF2, SF3):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200" smtClean="0">
                <a:latin typeface="Arial" charset="0"/>
                <a:cs typeface="Arial" charset="0"/>
              </a:rPr>
              <a:t>Additional fills </a:t>
            </a:r>
            <a:br>
              <a:rPr lang="en-GB" sz="1200" smtClean="0">
                <a:latin typeface="Arial" charset="0"/>
                <a:cs typeface="Arial" charset="0"/>
              </a:rPr>
            </a:br>
            <a:r>
              <a:rPr lang="en-GB" sz="1200" smtClean="0">
                <a:latin typeface="Arial" charset="0"/>
                <a:cs typeface="Arial" charset="0"/>
              </a:rPr>
              <a:t>O2FILL, N2FILL </a:t>
            </a:r>
            <a:br>
              <a:rPr lang="en-GB" sz="1200" smtClean="0">
                <a:latin typeface="Arial" charset="0"/>
                <a:cs typeface="Arial" charset="0"/>
              </a:rPr>
            </a:br>
            <a:r>
              <a:rPr lang="en-GB" sz="1200" smtClean="0">
                <a:latin typeface="Arial" charset="0"/>
                <a:cs typeface="Arial" charset="0"/>
              </a:rPr>
              <a:t>for air injection </a:t>
            </a:r>
          </a:p>
        </p:txBody>
      </p:sp>
      <p:pic>
        <p:nvPicPr>
          <p:cNvPr id="6148" name="Grafik 7" descr="sf4.r0new4_txt.cg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169988"/>
            <a:ext cx="5018087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Datumsplatzhalter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6150" name="Fußzeilenplatzhalt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6151" name="Foliennummernplatzhalt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795A96-B357-4E90-91BA-199C994390BA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Options for ATHLET-CD post-test calculation of SF4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260475"/>
            <a:ext cx="8634413" cy="50419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lvl="1"/>
            <a:r>
              <a:rPr lang="en-US" sz="1400" b="1" smtClean="0">
                <a:latin typeface="Arial" charset="0"/>
                <a:cs typeface="Arial" charset="0"/>
              </a:rPr>
              <a:t>Zr / steam </a:t>
            </a:r>
            <a:r>
              <a:rPr lang="en-US" sz="1400" smtClean="0">
                <a:latin typeface="Arial" charset="0"/>
                <a:cs typeface="Arial" charset="0"/>
              </a:rPr>
              <a:t>cladding oxidation model: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b="1" smtClean="0">
                <a:latin typeface="Arial" charset="0"/>
                <a:cs typeface="Arial" charset="0"/>
              </a:rPr>
              <a:t>Cathcart / Prater-Courtright correlation  (IOXMOD = 15) </a:t>
            </a:r>
            <a:r>
              <a:rPr lang="en-US" sz="1400" smtClean="0">
                <a:latin typeface="Arial" charset="0"/>
                <a:cs typeface="Arial" charset="0"/>
              </a:rPr>
              <a:t>was used  instead of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Leistikow / Prater-Courtright correlation (IOXMOD = 19)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(for SF4 pre-test calculation and SF2 post-test calculation IOXM=19 was taken;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for SF3 post-test calculation IOXMOD = 15 was used for better agreement of H</a:t>
            </a:r>
            <a:r>
              <a:rPr lang="en-US" sz="1400" baseline="-25000" smtClean="0">
                <a:latin typeface="Arial" charset="0"/>
                <a:cs typeface="Arial" charset="0"/>
              </a:rPr>
              <a:t>2</a:t>
            </a:r>
            <a:r>
              <a:rPr lang="en-US" sz="1400" smtClean="0">
                <a:latin typeface="Arial" charset="0"/>
                <a:cs typeface="Arial" charset="0"/>
              </a:rPr>
              <a:t> data); </a:t>
            </a:r>
          </a:p>
          <a:p>
            <a:pPr lvl="1"/>
            <a:r>
              <a:rPr lang="en-US" sz="1400" b="1" smtClean="0">
                <a:latin typeface="Arial" charset="0"/>
                <a:cs typeface="Arial" charset="0"/>
              </a:rPr>
              <a:t>Zr / air </a:t>
            </a:r>
            <a:r>
              <a:rPr lang="en-US" sz="1400" smtClean="0">
                <a:latin typeface="Arial" charset="0"/>
                <a:cs typeface="Arial" charset="0"/>
              </a:rPr>
              <a:t>oxidation model: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Correlation derived for Ar / O</a:t>
            </a:r>
            <a:r>
              <a:rPr lang="en-US" sz="1400" baseline="-25000" smtClean="0">
                <a:latin typeface="Arial" charset="0"/>
                <a:cs typeface="Arial" charset="0"/>
              </a:rPr>
              <a:t>2 </a:t>
            </a:r>
            <a:r>
              <a:rPr lang="en-US" sz="1400" smtClean="0">
                <a:latin typeface="Arial" charset="0"/>
                <a:cs typeface="Arial" charset="0"/>
              </a:rPr>
              <a:t>mixture  (AEKI, IOXAIR=6) and IOXAIR=1 (Air, Powers)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were used (SF4 pre-test calculation: IOXAIR=1);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for presented results </a:t>
            </a:r>
            <a:r>
              <a:rPr lang="en-US" sz="1400" b="1" smtClean="0">
                <a:latin typeface="Arial" charset="0"/>
                <a:cs typeface="Arial" charset="0"/>
              </a:rPr>
              <a:t>IOXAIR=6</a:t>
            </a:r>
            <a:r>
              <a:rPr lang="en-US" sz="1400" smtClean="0">
                <a:latin typeface="Arial" charset="0"/>
                <a:cs typeface="Arial" charset="0"/>
              </a:rPr>
              <a:t> was used </a:t>
            </a:r>
          </a:p>
          <a:p>
            <a:pPr lvl="1"/>
            <a:r>
              <a:rPr lang="en-US" sz="1400" smtClean="0">
                <a:latin typeface="Arial" charset="0"/>
                <a:cs typeface="Arial" charset="0"/>
              </a:rPr>
              <a:t>Candling velocity of melt : WSL= 0.006 m/s (instead of 0.01 m/s) </a:t>
            </a:r>
            <a:endParaRPr lang="en-US" sz="1400" baseline="-25000" smtClean="0">
              <a:latin typeface="Arial" charset="0"/>
              <a:cs typeface="Arial" charset="0"/>
            </a:endParaRPr>
          </a:p>
          <a:p>
            <a:pPr lvl="1"/>
            <a:r>
              <a:rPr lang="en-US" sz="1400" smtClean="0">
                <a:latin typeface="Arial" charset="0"/>
                <a:cs typeface="Arial" charset="0"/>
              </a:rPr>
              <a:t>External resistance 1 mΩ/rod  (same as for pre-test calculation) </a:t>
            </a:r>
          </a:p>
          <a:p>
            <a:pPr lvl="1"/>
            <a:r>
              <a:rPr lang="en-US" sz="1400" smtClean="0">
                <a:latin typeface="Arial" charset="0"/>
                <a:cs typeface="Arial" charset="0"/>
              </a:rPr>
              <a:t>Hydraulic diameter in core region: DH=3.8·10-3 m (=DH at grid position)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(as for  pre-test calculation)</a:t>
            </a:r>
          </a:p>
          <a:p>
            <a:pPr lvl="1"/>
            <a:r>
              <a:rPr lang="en-US" sz="1400" smtClean="0">
                <a:latin typeface="Arial" charset="0"/>
                <a:cs typeface="Arial" charset="0"/>
              </a:rPr>
              <a:t>Default values for other models (e.g. interfacial friction model, quench model) are used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l-GR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2" name="Datumsplatzhalt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7173" name="Fußzeilenplatzhalt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7174" name="Foliennummernplatzhalt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E40E89-A55B-47AF-AE4A-C31783C24FCA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Options for ATHLET-CD post-test calculation of SF4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260475"/>
            <a:ext cx="8634413" cy="50419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400" b="1" smtClean="0">
                <a:latin typeface="Arial" charset="0"/>
                <a:cs typeface="Arial" charset="0"/>
              </a:rPr>
              <a:t>                  Available correlations for Zr /air oxidation in ATHLET-CD</a:t>
            </a:r>
            <a:r>
              <a:rPr lang="en-US" sz="1400" smtClean="0">
                <a:latin typeface="Arial" charset="0"/>
                <a:cs typeface="Arial" charset="0"/>
              </a:rPr>
              <a:t/>
            </a:r>
            <a:br>
              <a:rPr lang="en-US" sz="1400" smtClean="0">
                <a:latin typeface="Arial" charset="0"/>
                <a:cs typeface="Arial" charset="0"/>
              </a:rPr>
            </a:br>
            <a:endParaRPr lang="en-US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l-GR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8196" name="Picture 2" descr="rateair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t="-558" r="-2699" b="-1115"/>
          <a:stretch>
            <a:fillRect/>
          </a:stretch>
        </p:blipFill>
        <p:spPr bwMode="auto">
          <a:xfrm>
            <a:off x="1758950" y="1789113"/>
            <a:ext cx="52451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Datumsplatzhalter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8198" name="Fußzeilenplatzhalt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8199" name="Foliennummernplatzhalt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95A33D-E654-470A-B6F3-C8934AE5797E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Results of PARAMETER SF4 post-test calculation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1509713"/>
            <a:ext cx="3286125" cy="4122737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Temperatures during </a:t>
            </a:r>
            <a:br>
              <a:rPr lang="en-US" sz="1400" b="1" smtClean="0">
                <a:latin typeface="Arial" charset="0"/>
                <a:cs typeface="Arial" charset="0"/>
              </a:rPr>
            </a:br>
            <a:r>
              <a:rPr lang="en-US" sz="1400" b="1" smtClean="0">
                <a:latin typeface="Arial" charset="0"/>
                <a:cs typeface="Arial" charset="0"/>
              </a:rPr>
              <a:t>     pre-oxidation period </a:t>
            </a:r>
            <a:br>
              <a:rPr lang="en-US" sz="1400" b="1" smtClean="0">
                <a:latin typeface="Arial" charset="0"/>
                <a:cs typeface="Arial" charset="0"/>
              </a:rPr>
            </a:br>
            <a:r>
              <a:rPr lang="en-US" sz="1400" b="1" smtClean="0">
                <a:latin typeface="Arial" charset="0"/>
                <a:cs typeface="Arial" charset="0"/>
              </a:rPr>
              <a:t>     (before air oxidation):</a:t>
            </a:r>
          </a:p>
          <a:p>
            <a:pPr lvl="1"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-  maximum temperature is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calculated  at 1250 mm elevation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as in test  </a:t>
            </a:r>
          </a:p>
          <a:p>
            <a:pPr lvl="1"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-  given time function for power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leads to a maximum plateau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temperature of  T</a:t>
            </a:r>
            <a:r>
              <a:rPr lang="en-US" sz="1400" baseline="-25000" smtClean="0">
                <a:latin typeface="Arial" charset="0"/>
                <a:cs typeface="Arial" charset="0"/>
              </a:rPr>
              <a:t>max</a:t>
            </a:r>
            <a:r>
              <a:rPr lang="en-US" sz="1400" smtClean="0">
                <a:latin typeface="Arial" charset="0"/>
                <a:cs typeface="Arial" charset="0"/>
              </a:rPr>
              <a:t> = 1150 °C  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which is slightly underestimated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compared to data;</a:t>
            </a:r>
          </a:p>
          <a:p>
            <a:pPr lvl="1"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-   during  temperature decrease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between 14000 s and  16000 s a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max. temperature of ~ 800 °C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is achieved ; lower than measured</a:t>
            </a:r>
            <a:br>
              <a:rPr lang="en-US" sz="1400" smtClean="0">
                <a:latin typeface="Arial" charset="0"/>
                <a:cs typeface="Arial" charset="0"/>
              </a:rPr>
            </a:br>
            <a:endParaRPr lang="en-US" sz="1400" smtClean="0">
              <a:latin typeface="Arial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/>
            </a:r>
            <a:br>
              <a:rPr lang="en-US" sz="1400" smtClean="0">
                <a:latin typeface="Arial" charset="0"/>
                <a:cs typeface="Arial" charset="0"/>
              </a:rPr>
            </a:br>
            <a:endParaRPr lang="en-US" sz="1400" smtClean="0">
              <a:latin typeface="Arial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4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1050"/>
              </a:spcBef>
            </a:pPr>
            <a:r>
              <a:rPr lang="en-US" sz="14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9220" name="Grafik 7" descr="plot-ta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614488"/>
            <a:ext cx="4940300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Datumsplatzhalter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9222" name="Fußzeilenplatzhalt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9223" name="Foliennummernplatzhalt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AD32B0-C51F-4F71-81D5-B5D0FF5EE3AB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8875" cy="392112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Results of PARAMETER SF4 post-test calculation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509713"/>
            <a:ext cx="3771900" cy="45386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4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Temperatures (air ingress period):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-  due to oxygen starvation in the upper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 bundle region the higher  air oxidation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and  therefore the stronger temperature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excursion  move to lower elevations in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agreement between measured data and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calculation  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(nitride formation is not considered up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to now in the simulation); 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</a:t>
            </a:r>
            <a:r>
              <a:rPr sz="1400" smtClean="0">
                <a:latin typeface="Arial" charset="0"/>
                <a:cs typeface="Arial" charset="0"/>
              </a:rPr>
              <a:t>-  </a:t>
            </a:r>
            <a:r>
              <a:rPr lang="en-US" sz="1400" smtClean="0">
                <a:latin typeface="Arial" charset="0"/>
                <a:cs typeface="Arial" charset="0"/>
              </a:rPr>
              <a:t>maximum temperature of 1740 °C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is reached at t=17412 s in test;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(highest temp. at bundle elevations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500 - 800 mm);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max. temperature in simulation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at 500 mm position  (T=1840°C)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- calculation with IOXAIR=6 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(derived for Ar/O2 mixture) shows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better agreement of temperature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increase compared to IOXAIR=1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(Powers air correlation, with IOXAIR=1</a:t>
            </a:r>
            <a:br>
              <a:rPr lang="en-US" sz="1400" smtClean="0">
                <a:latin typeface="Arial" charset="0"/>
                <a:cs typeface="Arial" charset="0"/>
              </a:rPr>
            </a:br>
            <a:r>
              <a:rPr lang="en-US" sz="1400" smtClean="0">
                <a:latin typeface="Arial" charset="0"/>
                <a:cs typeface="Arial" charset="0"/>
              </a:rPr>
              <a:t>   temperature increase too fast)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   </a:t>
            </a:r>
            <a:endParaRPr lang="el-GR" sz="14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smtClean="0">
                <a:latin typeface="Arial" charset="0"/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ts val="1050"/>
              </a:spcBef>
            </a:pPr>
            <a:endParaRPr lang="en-US" sz="1400" smtClean="0">
              <a:latin typeface="Arial" charset="0"/>
              <a:cs typeface="Arial" charset="0"/>
            </a:endParaRPr>
          </a:p>
        </p:txBody>
      </p:sp>
      <p:pic>
        <p:nvPicPr>
          <p:cNvPr id="10244" name="Grafik 6" descr="plot-tup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/>
          <a:stretch>
            <a:fillRect/>
          </a:stretch>
        </p:blipFill>
        <p:spPr bwMode="auto">
          <a:xfrm>
            <a:off x="4838700" y="3751263"/>
            <a:ext cx="36449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rafik 8" descr="plot-tl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130300"/>
            <a:ext cx="36449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Datumsplatzhalter 1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cs typeface="Arial" charset="0"/>
              </a:rPr>
              <a:t>CEG-SAM, Madrid, March 2010</a:t>
            </a:r>
          </a:p>
        </p:txBody>
      </p:sp>
      <p:sp>
        <p:nvSpPr>
          <p:cNvPr id="10247" name="Fußzeilenplatzhalter 1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PARAMETER SF4 Post-Test Calculation with ATHLET-CD</a:t>
            </a:r>
            <a:endParaRPr lang="de-DE"/>
          </a:p>
        </p:txBody>
      </p:sp>
      <p:sp>
        <p:nvSpPr>
          <p:cNvPr id="10248" name="Foliennummernplatzhalt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42AD2B-D4AF-46C8-AAB9-991EACAFBBA3}" type="slidenum">
              <a:rPr lang="de-DE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S_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423</Words>
  <Application>Microsoft Office PowerPoint</Application>
  <PresentationFormat>Bildschirmpräsentation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Wingdings</vt:lpstr>
      <vt:lpstr>Symbol</vt:lpstr>
      <vt:lpstr>Calibri</vt:lpstr>
      <vt:lpstr>GRS_Folien</vt:lpstr>
      <vt:lpstr>  Preliminary PARAMETER SF4 post-test calculation with ATHLET-CD      </vt:lpstr>
      <vt:lpstr> Content </vt:lpstr>
      <vt:lpstr>PARAMETER SF4: Boundary Conditions and Simulation                                   with ATHLET-CD (1)</vt:lpstr>
      <vt:lpstr>PARAMETER SF4: Boundary Conditions and Simulation                                 with ATHLET-CD (2)</vt:lpstr>
      <vt:lpstr> Input model for PARAMETER calculations with ATHLET-CD </vt:lpstr>
      <vt:lpstr>Options for ATHLET-CD post-test calculation of SF4  </vt:lpstr>
      <vt:lpstr>Options for ATHLET-CD post-test calculation of SF4  </vt:lpstr>
      <vt:lpstr>Results of PARAMETER SF4 post-test calculation  </vt:lpstr>
      <vt:lpstr>Results of PARAMETER SF4 post-test calculation  </vt:lpstr>
      <vt:lpstr>Results of PARAMETER SF4 post-test calculation  </vt:lpstr>
      <vt:lpstr>Results of PARAMETER SF4 post-test calculation  </vt:lpstr>
      <vt:lpstr>Results of PARAMETER SF4 post-test calculation  </vt:lpstr>
      <vt:lpstr>Results of PARAMETER SF4 post-test calculation  </vt:lpstr>
      <vt:lpstr> Conclusions</vt:lpstr>
    </vt:vector>
  </TitlesOfParts>
  <Company>GRS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wes</dc:creator>
  <dc:description>Stad: 14.09.2009</dc:description>
  <cp:lastModifiedBy>Peters, Ursula</cp:lastModifiedBy>
  <cp:revision>102</cp:revision>
  <dcterms:created xsi:type="dcterms:W3CDTF">2009-09-14T15:55:40Z</dcterms:created>
  <dcterms:modified xsi:type="dcterms:W3CDTF">2012-10-12T13:09:49Z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Preliminary PARAMETER-SF4 post-test calculation peformed at GRS with ATHLET-CD.</vt:lpwstr>
  </property>
</Properties>
</file>