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6" r:id="rId2"/>
    <p:sldId id="380" r:id="rId3"/>
  </p:sldIdLst>
  <p:sldSz cx="9144000" cy="6858000" type="screen4x3"/>
  <p:notesSz cx="7045325" cy="9345613"/>
  <p:custDataLst>
    <p:tags r:id="rId6"/>
  </p:custData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99"/>
    <a:srgbClr val="FFCC66"/>
    <a:srgbClr val="FF6600"/>
    <a:srgbClr val="FF9933"/>
    <a:srgbClr val="800000"/>
    <a:srgbClr val="663300"/>
    <a:srgbClr val="CC6600"/>
    <a:srgbClr val="8476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04" autoAdjust="0"/>
    <p:restoredTop sz="99283" autoAdjust="0"/>
  </p:normalViewPr>
  <p:slideViewPr>
    <p:cSldViewPr snapToGrid="0">
      <p:cViewPr>
        <p:scale>
          <a:sx n="96" d="100"/>
          <a:sy n="96" d="100"/>
        </p:scale>
        <p:origin x="-1282" y="-10"/>
      </p:cViewPr>
      <p:guideLst>
        <p:guide orient="horz" pos="4258"/>
        <p:guide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640" y="-108"/>
      </p:cViewPr>
      <p:guideLst>
        <p:guide orient="horz" pos="2945"/>
        <p:guide pos="221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1175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33" tIns="46168" rIns="92333" bIns="46168" numCol="1" anchor="t" anchorCtr="0" compatLnSpc="1">
            <a:prstTxWarp prst="textNoShape">
              <a:avLst/>
            </a:prstTxWarp>
          </a:bodyPr>
          <a:lstStyle>
            <a:lvl1pPr defTabSz="923925">
              <a:defRPr sz="1200" b="0">
                <a:latin typeface="Times New Roman CYR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4150" y="0"/>
            <a:ext cx="3051175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33" tIns="46168" rIns="92333" bIns="46168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 CYR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88413"/>
            <a:ext cx="30511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33" tIns="46168" rIns="92333" bIns="46168" numCol="1" anchor="b" anchorCtr="0" compatLnSpc="1">
            <a:prstTxWarp prst="textNoShape">
              <a:avLst/>
            </a:prstTxWarp>
          </a:bodyPr>
          <a:lstStyle>
            <a:lvl1pPr defTabSz="923925">
              <a:defRPr sz="1200" b="0">
                <a:latin typeface="Times New Roman CYR" charset="-52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891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9851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89038" y="703263"/>
            <a:ext cx="4667250" cy="35004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6438" y="4438650"/>
            <a:ext cx="5632450" cy="42037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23" tIns="45811" rIns="91623" bIns="45811"/>
          <a:lstStyle/>
          <a:p>
            <a:endParaRPr lang="ru-RU" smtClean="0">
              <a:latin typeface="Times New Roman CYR" charset="-5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6F689-DA0C-423B-A75A-4BBBC2BC89F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593059"/>
      </p:ext>
    </p:extLst>
  </p:cSld>
  <p:clrMapOvr>
    <a:masterClrMapping/>
  </p:clrMapOvr>
  <p:transition advClick="0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CAA35-4E06-4D32-9ECA-6EB33D4534E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388973"/>
      </p:ext>
    </p:extLst>
  </p:cSld>
  <p:clrMapOvr>
    <a:masterClrMapping/>
  </p:clrMapOvr>
  <p:transition advClick="0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1300" y="0"/>
            <a:ext cx="1966913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531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C0E71-07AD-4E68-8CBF-6CEF1FC20F8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001736"/>
      </p:ext>
    </p:extLst>
  </p:cSld>
  <p:clrMapOvr>
    <a:masterClrMapping/>
  </p:clrMapOvr>
  <p:transition advClick="0"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0"/>
            <a:ext cx="7772400" cy="6524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7B2BF-E435-41F2-AC88-32C234AD287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301014"/>
      </p:ext>
    </p:extLst>
  </p:cSld>
  <p:clrMapOvr>
    <a:masterClrMapping/>
  </p:clrMapOvr>
  <p:transition advClick="0">
    <p:zoom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0"/>
            <a:ext cx="7872413" cy="609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DA1CB-8BAF-4DDD-8A44-D3D9F49076F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258065"/>
      </p:ext>
    </p:extLst>
  </p:cSld>
  <p:clrMapOvr>
    <a:masterClrMapping/>
  </p:clrMapOvr>
  <p:transition advClick="0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3DC6F-79E4-462B-B13F-A4DB487B30FF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957905"/>
      </p:ext>
    </p:extLst>
  </p:cSld>
  <p:clrMapOvr>
    <a:masterClrMapping/>
  </p:clrMapOvr>
  <p:transition advClick="0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868D6-6020-4D44-9985-66E8E7FD210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68257"/>
      </p:ext>
    </p:extLst>
  </p:cSld>
  <p:clrMapOvr>
    <a:masterClrMapping/>
  </p:clrMapOvr>
  <p:transition advClick="0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4115C-7B29-423B-A8D2-8A6FD29C440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763702"/>
      </p:ext>
    </p:extLst>
  </p:cSld>
  <p:clrMapOvr>
    <a:masterClrMapping/>
  </p:clrMapOvr>
  <p:transition advClick="0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0E3C1-5F86-45A4-9CC9-E53A2F3315B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703443"/>
      </p:ext>
    </p:extLst>
  </p:cSld>
  <p:clrMapOvr>
    <a:masterClrMapping/>
  </p:clrMapOvr>
  <p:transition advClick="0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B7429-318A-42BA-9BC4-91146D9C9FF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737363"/>
      </p:ext>
    </p:extLst>
  </p:cSld>
  <p:clrMapOvr>
    <a:masterClrMapping/>
  </p:clrMapOvr>
  <p:transition advClick="0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96ADA-EE27-4BE9-952B-0DC6D17764A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137545"/>
      </p:ext>
    </p:extLst>
  </p:cSld>
  <p:clrMapOvr>
    <a:masterClrMapping/>
  </p:clrMapOvr>
  <p:transition advClick="0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58D35-80D2-4F05-A5DF-4F68F237C563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219214"/>
      </p:ext>
    </p:extLst>
  </p:cSld>
  <p:clrMapOvr>
    <a:masterClrMapping/>
  </p:clrMapOvr>
  <p:transition advClick="0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0F681-4B1D-44C3-A7F1-006CE453C7A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479112"/>
      </p:ext>
    </p:extLst>
  </p:cSld>
  <p:clrMapOvr>
    <a:masterClrMapping/>
  </p:clrMapOvr>
  <p:transition advClick="0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5813" y="0"/>
            <a:ext cx="77724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7488" y="6154738"/>
            <a:ext cx="3529012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rgbClr val="000066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3738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rgbClr val="00009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F3CC20E6-5440-469A-9766-5A9A6A085A1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350838" y="6178550"/>
            <a:ext cx="861695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596063" y="6259513"/>
            <a:ext cx="1560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/>
            <a:r>
              <a:rPr lang="en-US" sz="1600">
                <a:solidFill>
                  <a:srgbClr val="000099"/>
                </a:solidFill>
                <a:latin typeface="Calibri" pitchFamily="34" charset="0"/>
              </a:rPr>
              <a:t>St.Petersburg, Russia</a:t>
            </a:r>
            <a:br>
              <a:rPr lang="en-US" sz="1600">
                <a:solidFill>
                  <a:srgbClr val="000099"/>
                </a:solidFill>
                <a:latin typeface="Calibri" pitchFamily="34" charset="0"/>
              </a:rPr>
            </a:br>
            <a:r>
              <a:rPr lang="en-US" sz="1600">
                <a:solidFill>
                  <a:srgbClr val="000099"/>
                </a:solidFill>
                <a:latin typeface="Calibri" pitchFamily="34" charset="0"/>
              </a:rPr>
              <a:t>June 8, 2011</a:t>
            </a:r>
            <a:endParaRPr lang="en-GB" sz="1600">
              <a:solidFill>
                <a:srgbClr val="000099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advClick="0">
    <p:zoom dir="in"/>
  </p:transition>
  <p:timing>
    <p:tnLst>
      <p:par>
        <p:cTn id="1" dur="indefinite" restart="never" nodeType="tmRoot"/>
      </p:par>
    </p:tnLst>
  </p:timing>
  <p:hf hd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Calibri" pitchFamily="34" charset="0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 Unicode MS" pitchFamily="34" charset="-128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Grp="1"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4"/>
          <a:stretch>
            <a:fillRect/>
          </a:stretch>
        </p:blipFill>
        <p:spPr bwMode="auto">
          <a:xfrm>
            <a:off x="349250" y="6200775"/>
            <a:ext cx="54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7175" y="1549400"/>
            <a:ext cx="8562975" cy="174625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sz="6600" smtClean="0"/>
              <a:t>PRECOS Project Plans  </a:t>
            </a:r>
            <a:r>
              <a:rPr lang="en-US" sz="4800" smtClean="0"/>
              <a:t/>
            </a:r>
            <a:br>
              <a:rPr lang="en-US" sz="4800" smtClean="0"/>
            </a:br>
            <a:r>
              <a:rPr lang="en-US" sz="3600" smtClean="0"/>
              <a:t>in the 13-14 Quarters</a:t>
            </a:r>
          </a:p>
        </p:txBody>
      </p:sp>
      <p:grpSp>
        <p:nvGrpSpPr>
          <p:cNvPr id="1029" name="Group 18"/>
          <p:cNvGrpSpPr>
            <a:grpSpLocks/>
          </p:cNvGrpSpPr>
          <p:nvPr/>
        </p:nvGrpSpPr>
        <p:grpSpPr bwMode="auto">
          <a:xfrm>
            <a:off x="4860925" y="55563"/>
            <a:ext cx="4035425" cy="939800"/>
            <a:chOff x="3062" y="0"/>
            <a:chExt cx="2542" cy="592"/>
          </a:xfrm>
        </p:grpSpPr>
        <p:sp>
          <p:nvSpPr>
            <p:cNvPr id="1036" name="Rectangle 11"/>
            <p:cNvSpPr>
              <a:spLocks noChangeArrowheads="1"/>
            </p:cNvSpPr>
            <p:nvPr/>
          </p:nvSpPr>
          <p:spPr bwMode="auto">
            <a:xfrm>
              <a:off x="3062" y="122"/>
              <a:ext cx="1834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r"/>
              <a:r>
                <a:rPr lang="en-GB" sz="1800">
                  <a:latin typeface="Calibri" pitchFamily="34" charset="0"/>
                </a:rPr>
                <a:t> </a:t>
              </a:r>
              <a:r>
                <a:rPr lang="en-US" sz="1800">
                  <a:latin typeface="Calibri" pitchFamily="34" charset="0"/>
                </a:rPr>
                <a:t>ISTC</a:t>
              </a:r>
              <a:r>
                <a:rPr lang="en-GB" sz="1800">
                  <a:latin typeface="Calibri" pitchFamily="34" charset="0"/>
                </a:rPr>
                <a:t> </a:t>
              </a:r>
              <a:r>
                <a:rPr lang="en-US" sz="1800">
                  <a:latin typeface="Calibri" pitchFamily="34" charset="0"/>
                </a:rPr>
                <a:t>PRECOS</a:t>
              </a:r>
              <a:r>
                <a:rPr lang="en-GB" sz="1800">
                  <a:latin typeface="Calibri" pitchFamily="34" charset="0"/>
                </a:rPr>
                <a:t> </a:t>
              </a:r>
            </a:p>
            <a:p>
              <a:pPr algn="r"/>
              <a:r>
                <a:rPr lang="en-GB" sz="1800">
                  <a:latin typeface="Calibri" pitchFamily="34" charset="0"/>
                </a:rPr>
                <a:t>Project </a:t>
              </a:r>
              <a:r>
                <a:rPr lang="en-US" sz="1800">
                  <a:latin typeface="Calibri" pitchFamily="34" charset="0"/>
                </a:rPr>
                <a:t>#3813</a:t>
              </a:r>
              <a:endParaRPr lang="en-GB" sz="1800">
                <a:latin typeface="Calibri" pitchFamily="34" charset="0"/>
              </a:endParaRPr>
            </a:p>
          </p:txBody>
        </p:sp>
        <p:pic>
          <p:nvPicPr>
            <p:cNvPr id="1037" name="Picture 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3064"/>
            <a:stretch>
              <a:fillRect/>
            </a:stretch>
          </p:blipFill>
          <p:spPr bwMode="auto">
            <a:xfrm>
              <a:off x="4896" y="0"/>
              <a:ext cx="708" cy="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30" name="Group 17"/>
          <p:cNvGrpSpPr>
            <a:grpSpLocks/>
          </p:cNvGrpSpPr>
          <p:nvPr/>
        </p:nvGrpSpPr>
        <p:grpSpPr bwMode="auto">
          <a:xfrm>
            <a:off x="217488" y="55563"/>
            <a:ext cx="4498975" cy="914400"/>
            <a:chOff x="137" y="0"/>
            <a:chExt cx="2834" cy="576"/>
          </a:xfrm>
        </p:grpSpPr>
        <p:sp>
          <p:nvSpPr>
            <p:cNvPr id="1035" name="Rectangle 10"/>
            <p:cNvSpPr>
              <a:spLocks noChangeArrowheads="1"/>
            </p:cNvSpPr>
            <p:nvPr/>
          </p:nvSpPr>
          <p:spPr bwMode="auto">
            <a:xfrm>
              <a:off x="699" y="104"/>
              <a:ext cx="22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 sz="1800">
                  <a:latin typeface="Calibri" pitchFamily="34" charset="0"/>
                  <a:ea typeface="Arial Unicode MS" pitchFamily="34" charset="-128"/>
                  <a:cs typeface="Arial Unicode MS" pitchFamily="34" charset="-128"/>
                </a:rPr>
                <a:t>A.P. Alexandrov </a:t>
              </a:r>
            </a:p>
            <a:p>
              <a:r>
                <a:rPr lang="en-GB" sz="1800">
                  <a:latin typeface="Calibri" pitchFamily="34" charset="0"/>
                </a:rPr>
                <a:t>Research</a:t>
              </a:r>
              <a:r>
                <a:rPr lang="en-US" sz="1800">
                  <a:latin typeface="Calibri" pitchFamily="34" charset="0"/>
                </a:rPr>
                <a:t> </a:t>
              </a:r>
              <a:r>
                <a:rPr lang="en-GB" sz="1800">
                  <a:latin typeface="Calibri" pitchFamily="34" charset="0"/>
                </a:rPr>
                <a:t>Institute</a:t>
              </a:r>
              <a:r>
                <a:rPr lang="en-US" sz="1800">
                  <a:latin typeface="Calibri" pitchFamily="34" charset="0"/>
                </a:rPr>
                <a:t> of Technology</a:t>
              </a:r>
              <a:endParaRPr lang="en-GB" sz="1800">
                <a:latin typeface="Calibri" pitchFamily="34" charset="0"/>
              </a:endParaRPr>
            </a:p>
          </p:txBody>
        </p:sp>
        <p:graphicFrame>
          <p:nvGraphicFramePr>
            <p:cNvPr id="1026" name="Object 13"/>
            <p:cNvGraphicFramePr>
              <a:graphicFrameLocks noChangeAspect="1"/>
            </p:cNvGraphicFramePr>
            <p:nvPr/>
          </p:nvGraphicFramePr>
          <p:xfrm>
            <a:off x="137" y="0"/>
            <a:ext cx="517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9" name="CorelDRAW" r:id="rId5" imgW="515520" imgH="574200" progId="CorelDraw.Graphic.7">
                    <p:embed/>
                  </p:oleObj>
                </mc:Choice>
                <mc:Fallback>
                  <p:oleObj name="CorelDRAW" r:id="rId5" imgW="515520" imgH="574200" progId="CorelDraw.Graphic.7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" y="0"/>
                          <a:ext cx="517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31" name="Rectangle 5"/>
          <p:cNvSpPr>
            <a:spLocks noChangeArrowheads="1"/>
          </p:cNvSpPr>
          <p:nvPr/>
        </p:nvSpPr>
        <p:spPr bwMode="auto">
          <a:xfrm>
            <a:off x="565150" y="4214813"/>
            <a:ext cx="75088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000">
                <a:latin typeface="Calibri" pitchFamily="34" charset="0"/>
              </a:rPr>
              <a:t>Presented by Victor Gusarov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Calibri" pitchFamily="34" charset="0"/>
              </a:rPr>
              <a:t>4</a:t>
            </a:r>
            <a:r>
              <a:rPr lang="en-US" baseline="30000">
                <a:latin typeface="Calibri" pitchFamily="34" charset="0"/>
              </a:rPr>
              <a:t>rd</a:t>
            </a:r>
            <a:r>
              <a:rPr lang="en-US">
                <a:latin typeface="Calibri" pitchFamily="34" charset="0"/>
              </a:rPr>
              <a:t> </a:t>
            </a:r>
            <a:r>
              <a:rPr lang="en-GB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PRECOS</a:t>
            </a:r>
            <a:r>
              <a:rPr lang="en-US">
                <a:latin typeface="Calibri" pitchFamily="34" charset="0"/>
              </a:rPr>
              <a:t> </a:t>
            </a:r>
            <a:r>
              <a:rPr lang="en-GB">
                <a:latin typeface="Calibri" pitchFamily="34" charset="0"/>
              </a:rPr>
              <a:t>Meeting</a:t>
            </a:r>
          </a:p>
        </p:txBody>
      </p:sp>
      <p:grpSp>
        <p:nvGrpSpPr>
          <p:cNvPr id="1032" name="Group 28"/>
          <p:cNvGrpSpPr>
            <a:grpSpLocks/>
          </p:cNvGrpSpPr>
          <p:nvPr/>
        </p:nvGrpSpPr>
        <p:grpSpPr bwMode="auto">
          <a:xfrm>
            <a:off x="3629025" y="4124325"/>
            <a:ext cx="1349375" cy="749300"/>
            <a:chOff x="4905" y="34"/>
            <a:chExt cx="850" cy="472"/>
          </a:xfrm>
        </p:grpSpPr>
        <p:sp>
          <p:nvSpPr>
            <p:cNvPr id="1033" name="Text Box 22"/>
            <p:cNvSpPr txBox="1">
              <a:spLocks noChangeArrowheads="1"/>
            </p:cNvSpPr>
            <p:nvPr/>
          </p:nvSpPr>
          <p:spPr bwMode="auto">
            <a:xfrm>
              <a:off x="4905" y="352"/>
              <a:ext cx="85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Calibri" pitchFamily="34" charset="0"/>
                </a:rPr>
                <a:t>SPbSIT </a:t>
              </a:r>
              <a:r>
                <a:rPr lang="ru-RU" sz="1600">
                  <a:latin typeface="Calibri" pitchFamily="34" charset="0"/>
                </a:rPr>
                <a:t>(</a:t>
              </a:r>
              <a:r>
                <a:rPr lang="en-US" sz="1600">
                  <a:latin typeface="Calibri" pitchFamily="34" charset="0"/>
                </a:rPr>
                <a:t>TU</a:t>
              </a:r>
              <a:r>
                <a:rPr lang="ru-RU" sz="1600">
                  <a:latin typeface="Calibri" pitchFamily="34" charset="0"/>
                </a:rPr>
                <a:t>)</a:t>
              </a:r>
            </a:p>
          </p:txBody>
        </p:sp>
        <p:pic>
          <p:nvPicPr>
            <p:cNvPr id="1034" name="Picture 27" descr="C:\WINDOWS\Profiles\Альмяшев\Рабочий стол\ti.GIF"/>
            <p:cNvPicPr>
              <a:picLocks noChangeAspect="1" noChangeArrowheads="1"/>
            </p:cNvPicPr>
            <p:nvPr/>
          </p:nvPicPr>
          <p:blipFill>
            <a:blip r:embed="rId7" cstate="print">
              <a:grayscl/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8" y="34"/>
              <a:ext cx="283" cy="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advClick="0"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ижний колонтитул 4"/>
          <p:cNvSpPr txBox="1">
            <a:spLocks noGrp="1"/>
          </p:cNvSpPr>
          <p:nvPr/>
        </p:nvSpPr>
        <p:spPr bwMode="auto">
          <a:xfrm>
            <a:off x="217488" y="6154738"/>
            <a:ext cx="3529012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1600">
                <a:solidFill>
                  <a:srgbClr val="000066"/>
                </a:solidFill>
                <a:latin typeface="Calibri" pitchFamily="34" charset="0"/>
              </a:rPr>
              <a:t>               </a:t>
            </a:r>
            <a:r>
              <a:rPr lang="en-US" sz="1600">
                <a:solidFill>
                  <a:srgbClr val="000099"/>
                </a:solidFill>
                <a:latin typeface="Calibri" pitchFamily="34" charset="0"/>
              </a:rPr>
              <a:t>PRECOS</a:t>
            </a:r>
            <a:r>
              <a:rPr lang="en-US" sz="1600">
                <a:solidFill>
                  <a:srgbClr val="000099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 sz="1600">
                <a:solidFill>
                  <a:srgbClr val="000066"/>
                </a:solidFill>
                <a:latin typeface="Calibri" pitchFamily="34" charset="0"/>
              </a:rPr>
              <a:t> </a:t>
            </a:r>
            <a:endParaRPr lang="en-GB" sz="1600">
              <a:solidFill>
                <a:srgbClr val="990033"/>
              </a:solidFill>
              <a:latin typeface="Calibri" pitchFamily="34" charset="0"/>
            </a:endParaRPr>
          </a:p>
        </p:txBody>
      </p:sp>
      <p:sp>
        <p:nvSpPr>
          <p:cNvPr id="20483" name="Номер слайда 5"/>
          <p:cNvSpPr txBox="1">
            <a:spLocks noGrp="1"/>
          </p:cNvSpPr>
          <p:nvPr/>
        </p:nvSpPr>
        <p:spPr bwMode="auto">
          <a:xfrm>
            <a:off x="7043738" y="623728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fld id="{4B8B712F-DDEA-4CC5-9738-3FC498371EBD}" type="slidenum">
              <a:rPr lang="en-GB" sz="1600" b="0">
                <a:solidFill>
                  <a:srgbClr val="000099"/>
                </a:solidFill>
                <a:latin typeface="Calibri" pitchFamily="34" charset="0"/>
              </a:rPr>
              <a:pPr algn="r"/>
              <a:t>2</a:t>
            </a:fld>
            <a:endParaRPr lang="en-GB" sz="1600" b="0">
              <a:solidFill>
                <a:srgbClr val="000099"/>
              </a:solidFill>
              <a:latin typeface="Calibri" pitchFamily="34" charset="0"/>
            </a:endParaRPr>
          </a:p>
        </p:txBody>
      </p:sp>
      <p:pic>
        <p:nvPicPr>
          <p:cNvPr id="20484" name="Picture 7"/>
          <p:cNvPicPr>
            <a:picLocks noGrp="1"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4"/>
          <a:stretch>
            <a:fillRect/>
          </a:stretch>
        </p:blipFill>
        <p:spPr bwMode="auto">
          <a:xfrm>
            <a:off x="349250" y="6200775"/>
            <a:ext cx="54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9775" y="15875"/>
            <a:ext cx="7772400" cy="393700"/>
          </a:xfrm>
        </p:spPr>
        <p:txBody>
          <a:bodyPr/>
          <a:lstStyle/>
          <a:p>
            <a:r>
              <a:rPr lang="en-US" sz="2800" smtClean="0"/>
              <a:t>PRECOS matrix</a:t>
            </a:r>
            <a:endParaRPr lang="ru-RU" sz="2800" smtClean="0"/>
          </a:p>
        </p:txBody>
      </p:sp>
      <p:graphicFrame>
        <p:nvGraphicFramePr>
          <p:cNvPr id="20601" name="Group 121"/>
          <p:cNvGraphicFramePr>
            <a:graphicFrameLocks noGrp="1"/>
          </p:cNvGraphicFramePr>
          <p:nvPr>
            <p:ph sz="half" idx="4294967295"/>
          </p:nvPr>
        </p:nvGraphicFramePr>
        <p:xfrm>
          <a:off x="288925" y="457200"/>
          <a:ext cx="8448675" cy="5645150"/>
        </p:xfrm>
        <a:graphic>
          <a:graphicData uri="http://schemas.openxmlformats.org/drawingml/2006/table">
            <a:tbl>
              <a:tblPr/>
              <a:tblGrid>
                <a:gridCol w="552450"/>
                <a:gridCol w="1595438"/>
                <a:gridCol w="1092200"/>
                <a:gridCol w="2281237"/>
                <a:gridCol w="874713"/>
                <a:gridCol w="720725"/>
                <a:gridCol w="1331912"/>
              </a:tblGrid>
              <a:tr h="180975"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Task</a:t>
                      </a:r>
                      <a:endParaRPr kumimoji="0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Composition</a:t>
                      </a:r>
                      <a:endParaRPr kumimoji="0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Atmosphere</a:t>
                      </a:r>
                      <a:endParaRPr kumimoji="0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Experimental data</a:t>
                      </a:r>
                      <a:endParaRPr kumimoji="0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Priority level</a:t>
                      </a:r>
                      <a:endParaRPr kumimoji="0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Pt N 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State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ZrO</a:t>
                      </a:r>
                      <a:r>
                        <a:rPr kumimoji="0" lang="en-GB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–FeO</a:t>
                      </a:r>
                      <a:r>
                        <a:rPr kumimoji="0" lang="en-GB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y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CORPHAD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</a:rPr>
                        <a:t>In progress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142875">
                <a:tc rowSpan="2"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U–Zr–Fe–O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660033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Argon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liquidus, solidus, 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tie-lines in the miscibility gap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In progress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</a:tr>
              <a:tr h="18573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U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660033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28600">
                <a:tc rowSpan="4"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ZrO</a:t>
                      </a:r>
                      <a:r>
                        <a:rPr kumimoji="0" lang="en-GB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–FeO</a:t>
                      </a:r>
                      <a:r>
                        <a:rPr kumimoji="0" lang="en-GB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y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Air and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oxygen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liquidus, solidus, </a:t>
                      </a:r>
                    </a:p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solubility limits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In progress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ZrO</a:t>
                      </a:r>
                      <a:r>
                        <a:rPr kumimoji="0" lang="en-GB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–FeO</a:t>
                      </a:r>
                      <a:endParaRPr kumimoji="0" lang="en-GB" sz="1200" b="0" i="0" u="none" strike="noStrike" cap="none" normalizeH="0" baseline="-3000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Argon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liquidus, solidus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LPM verification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rgbClr val="80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</a:tr>
              <a:tr h="28733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UO</a:t>
                      </a:r>
                      <a:r>
                        <a:rPr kumimoji="0" lang="en-GB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–SiO</a:t>
                      </a:r>
                      <a:r>
                        <a:rPr kumimoji="0" lang="en-GB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liquidus, solidus,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tie-lines in the miscibility gap, 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eutectic point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Complete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</a:tr>
              <a:tr h="30321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CaO–UO</a:t>
                      </a:r>
                      <a:r>
                        <a:rPr kumimoji="0" lang="en-GB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liquidus, solidus, solubility limits, 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eutectic point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Close to completion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</a:tr>
              <a:tr h="377825">
                <a:tc rowSpan="4"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UO</a:t>
                      </a:r>
                      <a:r>
                        <a:rPr kumimoji="0" lang="en-GB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–FeO–SiO</a:t>
                      </a:r>
                      <a:r>
                        <a:rPr kumimoji="0" lang="en-GB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69803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Argon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6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liquidus, solidus solubility limits, tie-lines in the miscibility gap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ternary eutectic point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6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6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 + ?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6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Close to completion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69803"/>
                      </a:srgbClr>
                    </a:solidFill>
                  </a:tcPr>
                </a:tc>
              </a:tr>
              <a:tr h="2254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UO</a:t>
                      </a:r>
                      <a:r>
                        <a:rPr kumimoji="0" lang="en-GB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–FeO–CaO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69803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liquidus, solidus solubility limits,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ternary eutectic point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6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6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 + ?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6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In progress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69803"/>
                      </a:srgbClr>
                    </a:solidFill>
                  </a:tcPr>
                </a:tc>
              </a:tr>
              <a:tr h="18573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ZrO</a:t>
                      </a:r>
                      <a:r>
                        <a:rPr kumimoji="0" lang="en-GB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–FeO–SiO</a:t>
                      </a:r>
                      <a:r>
                        <a:rPr kumimoji="0" lang="en-GB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ternary eutectic point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ZrO</a:t>
                      </a:r>
                      <a:r>
                        <a:rPr kumimoji="0" lang="en-GB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–FeO–CaO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ternary eutectic point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Eutectic composition measurement of </a:t>
                      </a: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 realistic complex corium mixture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Argon or Air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Systems proposed by partners:</a:t>
                      </a: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French system</a:t>
                      </a: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German system </a:t>
                      </a: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Russian system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</a:tbl>
          </a:graphicData>
        </a:graphic>
      </p:graphicFrame>
      <p:sp>
        <p:nvSpPr>
          <p:cNvPr id="20599" name="Line 119"/>
          <p:cNvSpPr>
            <a:spLocks noChangeShapeType="1"/>
          </p:cNvSpPr>
          <p:nvPr/>
        </p:nvSpPr>
        <p:spPr bwMode="auto">
          <a:xfrm flipV="1">
            <a:off x="930275" y="4829175"/>
            <a:ext cx="7702550" cy="793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600" name="Line 120"/>
          <p:cNvSpPr>
            <a:spLocks noChangeShapeType="1"/>
          </p:cNvSpPr>
          <p:nvPr/>
        </p:nvSpPr>
        <p:spPr bwMode="auto">
          <a:xfrm flipV="1">
            <a:off x="922338" y="5105400"/>
            <a:ext cx="7702550" cy="793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RECOS Matrix  &amp;#x0D;&amp;#x0A;Second Year of the Experimental Program&amp;quot;&quot;/&gt;&lt;property id=&quot;20307&quot; value=&quot;266&quot;/&gt;&lt;/object&gt;&lt;object type=&quot;3&quot; unique_id=&quot;10005&quot;&gt;&lt;property id=&quot;20148&quot; value=&quot;5&quot;/&gt;&lt;property id=&quot;20300&quot; value=&quot;Slide 2 - &amp;quot;PRECOS matrix&amp;quot;&quot;/&gt;&lt;property id=&quot;20307&quot; value=&quot;379&quot;/&gt;&lt;/object&gt;&lt;object type=&quot;3&quot; unique_id=&quot;10006&quot;&gt;&lt;property id=&quot;20148&quot; value=&quot;5&quot;/&gt;&lt;property id=&quot;20300&quot; value=&quot;Slide 3 - &amp;quot;Sequence of System Study&amp;quot;&quot;/&gt;&lt;property id=&quot;20307&quot; value=&quot;365&quot;/&gt;&lt;/object&gt;&lt;object type=&quot;3&quot; unique_id=&quot;10007&quot;&gt;&lt;property id=&quot;20148&quot; value=&quot;5&quot;/&gt;&lt;property id=&quot;20300&quot; value=&quot;Slide 5&quot;/&gt;&lt;property id=&quot;20307&quot; value=&quot;346&quot;/&gt;&lt;/object&gt;&lt;object type=&quot;3&quot; unique_id=&quot;10008&quot;&gt;&lt;property id=&quot;20148&quot; value=&quot;5&quot;/&gt;&lt;property id=&quot;20300&quot; value=&quot;Slide 6&quot;/&gt;&lt;property id=&quot;20307&quot; value=&quot;383&quot;/&gt;&lt;/object&gt;&lt;object type=&quot;3&quot; unique_id=&quot;10009&quot;&gt;&lt;property id=&quot;20148&quot; value=&quot;5&quot;/&gt;&lt;property id=&quot;20300&quot; value=&quot;Slide 7&quot;/&gt;&lt;property id=&quot;20307&quot; value=&quot;369&quot;/&gt;&lt;/object&gt;&lt;object type=&quot;3&quot; unique_id=&quot;10170&quot;&gt;&lt;property id=&quot;20148&quot; value=&quot;5&quot;/&gt;&lt;property id=&quot;20300&quot; value=&quot;Slide 4 - &amp;quot;Complex of Methods&amp;quot;&quot;/&gt;&lt;property id=&quot;20307&quot; value=&quot;38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Bildschirmpräsentation (4:3)</PresentationFormat>
  <Paragraphs>90</Paragraphs>
  <Slides>2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9" baseType="lpstr">
      <vt:lpstr>Arial</vt:lpstr>
      <vt:lpstr>Calibri</vt:lpstr>
      <vt:lpstr>Arial Unicode MS</vt:lpstr>
      <vt:lpstr>Times New Roman CYR</vt:lpstr>
      <vt:lpstr>Times New Roman</vt:lpstr>
      <vt:lpstr>Оформление по умолчанию</vt:lpstr>
      <vt:lpstr>CorelDRAW 7.0 Graphic</vt:lpstr>
      <vt:lpstr>PRECOS Project Plans   in the 13-14 Quarters</vt:lpstr>
      <vt:lpstr>PRECOS matrix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PRECOS ISTC project</dc:title>
  <dc:subject>Corphad 7Meeting</dc:subject>
  <dc:creator>S Bechta</dc:creator>
  <cp:lastModifiedBy>Peters, Ursula</cp:lastModifiedBy>
  <cp:revision>877</cp:revision>
  <cp:lastPrinted>2001-10-30T08:59:27Z</cp:lastPrinted>
  <dcterms:created xsi:type="dcterms:W3CDTF">1998-10-12T06:52:06Z</dcterms:created>
  <dcterms:modified xsi:type="dcterms:W3CDTF">2012-10-18T18:49:05Z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asmolov@nsi.kiae.ru</vt:lpwstr>
  </property>
  <property fmtid="{D5CDD505-2E9C-101B-9397-08002B2CF9AE}" pid="8" name="HomePage">
    <vt:lpwstr>http:\\www.nsi.kiae.ru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10140862</vt:i4>
  </property>
  <property fmtid="{D5CDD505-2E9C-101B-9397-08002B2CF9AE}" pid="14" name="TextColor">
    <vt:i4>0</vt:i4>
  </property>
  <property fmtid="{D5CDD505-2E9C-101B-9397-08002B2CF9AE}" pid="15" name="LinkColor">
    <vt:i4>16711680</vt:i4>
  </property>
  <property fmtid="{D5CDD505-2E9C-101B-9397-08002B2CF9AE}" pid="16" name="VisitedColor">
    <vt:i4>10040268</vt:i4>
  </property>
  <property fmtid="{D5CDD505-2E9C-101B-9397-08002B2CF9AE}" pid="17" name="TransparentButton">
    <vt:i4>-1</vt:i4>
  </property>
  <property fmtid="{D5CDD505-2E9C-101B-9397-08002B2CF9AE}" pid="18" name="ButtonType">
    <vt:i4>1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C:\PRG10\ASMOLOV</vt:lpwstr>
  </property>
  <property fmtid="{D5CDD505-2E9C-101B-9397-08002B2CF9AE}" pid="22" name="Description0">
    <vt:lpwstr>PRECOS Project Plans in the 13-14 Quarters.</vt:lpwstr>
  </property>
</Properties>
</file>