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22"/>
  </p:notesMasterIdLst>
  <p:handoutMasterIdLst>
    <p:handoutMasterId r:id="rId23"/>
  </p:handoutMasterIdLst>
  <p:sldIdLst>
    <p:sldId id="680" r:id="rId2"/>
    <p:sldId id="682" r:id="rId3"/>
    <p:sldId id="683" r:id="rId4"/>
    <p:sldId id="684" r:id="rId5"/>
    <p:sldId id="685" r:id="rId6"/>
    <p:sldId id="693" r:id="rId7"/>
    <p:sldId id="688" r:id="rId8"/>
    <p:sldId id="696" r:id="rId9"/>
    <p:sldId id="697" r:id="rId10"/>
    <p:sldId id="687" r:id="rId11"/>
    <p:sldId id="698" r:id="rId12"/>
    <p:sldId id="699" r:id="rId13"/>
    <p:sldId id="700" r:id="rId14"/>
    <p:sldId id="701" r:id="rId15"/>
    <p:sldId id="695" r:id="rId16"/>
    <p:sldId id="702" r:id="rId17"/>
    <p:sldId id="703" r:id="rId18"/>
    <p:sldId id="690" r:id="rId19"/>
    <p:sldId id="691" r:id="rId20"/>
    <p:sldId id="692" r:id="rId21"/>
  </p:sldIdLst>
  <p:sldSz cx="9902825" cy="7242175"/>
  <p:notesSz cx="9874250" cy="6797675"/>
  <p:defaultTextStyle>
    <a:defPPr>
      <a:defRPr lang="de-DE"/>
    </a:defPPr>
    <a:lvl1pPr algn="ctr" rtl="0" eaLnBrk="0" fontAlgn="base" hangingPunct="0">
      <a:spcBef>
        <a:spcPct val="0"/>
      </a:spcBef>
      <a:spcAft>
        <a:spcPct val="0"/>
      </a:spcAft>
      <a:defRPr sz="2400" kern="1200">
        <a:solidFill>
          <a:srgbClr val="000066"/>
        </a:solidFill>
        <a:latin typeface="Arial" charset="0"/>
        <a:ea typeface="+mn-ea"/>
        <a:cs typeface="+mn-cs"/>
      </a:defRPr>
    </a:lvl1pPr>
    <a:lvl2pPr marL="457200" algn="ctr" rtl="0" eaLnBrk="0" fontAlgn="base" hangingPunct="0">
      <a:spcBef>
        <a:spcPct val="0"/>
      </a:spcBef>
      <a:spcAft>
        <a:spcPct val="0"/>
      </a:spcAft>
      <a:defRPr sz="2400" kern="1200">
        <a:solidFill>
          <a:srgbClr val="000066"/>
        </a:solidFill>
        <a:latin typeface="Arial" charset="0"/>
        <a:ea typeface="+mn-ea"/>
        <a:cs typeface="+mn-cs"/>
      </a:defRPr>
    </a:lvl2pPr>
    <a:lvl3pPr marL="914400" algn="ctr" rtl="0" eaLnBrk="0" fontAlgn="base" hangingPunct="0">
      <a:spcBef>
        <a:spcPct val="0"/>
      </a:spcBef>
      <a:spcAft>
        <a:spcPct val="0"/>
      </a:spcAft>
      <a:defRPr sz="2400" kern="1200">
        <a:solidFill>
          <a:srgbClr val="000066"/>
        </a:solidFill>
        <a:latin typeface="Arial" charset="0"/>
        <a:ea typeface="+mn-ea"/>
        <a:cs typeface="+mn-cs"/>
      </a:defRPr>
    </a:lvl3pPr>
    <a:lvl4pPr marL="1371600" algn="ctr" rtl="0" eaLnBrk="0" fontAlgn="base" hangingPunct="0">
      <a:spcBef>
        <a:spcPct val="0"/>
      </a:spcBef>
      <a:spcAft>
        <a:spcPct val="0"/>
      </a:spcAft>
      <a:defRPr sz="2400" kern="1200">
        <a:solidFill>
          <a:srgbClr val="000066"/>
        </a:solidFill>
        <a:latin typeface="Arial" charset="0"/>
        <a:ea typeface="+mn-ea"/>
        <a:cs typeface="+mn-cs"/>
      </a:defRPr>
    </a:lvl4pPr>
    <a:lvl5pPr marL="1828800" algn="ctr" rtl="0" eaLnBrk="0" fontAlgn="base" hangingPunct="0">
      <a:spcBef>
        <a:spcPct val="0"/>
      </a:spcBef>
      <a:spcAft>
        <a:spcPct val="0"/>
      </a:spcAft>
      <a:defRPr sz="2400" kern="1200">
        <a:solidFill>
          <a:srgbClr val="000066"/>
        </a:solidFill>
        <a:latin typeface="Arial" charset="0"/>
        <a:ea typeface="+mn-ea"/>
        <a:cs typeface="+mn-cs"/>
      </a:defRPr>
    </a:lvl5pPr>
    <a:lvl6pPr marL="2286000" algn="l" defTabSz="914400" rtl="0" eaLnBrk="1" latinLnBrk="0" hangingPunct="1">
      <a:defRPr sz="2400" kern="1200">
        <a:solidFill>
          <a:srgbClr val="000066"/>
        </a:solidFill>
        <a:latin typeface="Arial" charset="0"/>
        <a:ea typeface="+mn-ea"/>
        <a:cs typeface="+mn-cs"/>
      </a:defRPr>
    </a:lvl6pPr>
    <a:lvl7pPr marL="2743200" algn="l" defTabSz="914400" rtl="0" eaLnBrk="1" latinLnBrk="0" hangingPunct="1">
      <a:defRPr sz="2400" kern="1200">
        <a:solidFill>
          <a:srgbClr val="000066"/>
        </a:solidFill>
        <a:latin typeface="Arial" charset="0"/>
        <a:ea typeface="+mn-ea"/>
        <a:cs typeface="+mn-cs"/>
      </a:defRPr>
    </a:lvl7pPr>
    <a:lvl8pPr marL="3200400" algn="l" defTabSz="914400" rtl="0" eaLnBrk="1" latinLnBrk="0" hangingPunct="1">
      <a:defRPr sz="2400" kern="1200">
        <a:solidFill>
          <a:srgbClr val="000066"/>
        </a:solidFill>
        <a:latin typeface="Arial" charset="0"/>
        <a:ea typeface="+mn-ea"/>
        <a:cs typeface="+mn-cs"/>
      </a:defRPr>
    </a:lvl8pPr>
    <a:lvl9pPr marL="3657600" algn="l" defTabSz="914400" rtl="0" eaLnBrk="1" latinLnBrk="0" hangingPunct="1">
      <a:defRPr sz="2400" kern="1200">
        <a:solidFill>
          <a:srgbClr val="000066"/>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FFFF00"/>
    <a:srgbClr val="FFCC00"/>
    <a:srgbClr val="FEDB5C"/>
    <a:srgbClr val="CCA500"/>
    <a:srgbClr val="FFFFFF"/>
    <a:srgbClr val="06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49" autoAdjust="0"/>
    <p:restoredTop sz="99043" autoAdjust="0"/>
  </p:normalViewPr>
  <p:slideViewPr>
    <p:cSldViewPr>
      <p:cViewPr varScale="1">
        <p:scale>
          <a:sx n="132" d="100"/>
          <a:sy n="132" d="100"/>
        </p:scale>
        <p:origin x="-1099" y="5"/>
      </p:cViewPr>
      <p:guideLst>
        <p:guide orient="horz" pos="2304"/>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21" d="100"/>
          <a:sy n="121" d="100"/>
        </p:scale>
        <p:origin x="-78" y="-114"/>
      </p:cViewPr>
      <p:guideLst>
        <p:guide orient="horz" pos="2140"/>
        <p:guide pos="311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230688"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t" anchorCtr="0" compatLnSpc="1">
            <a:prstTxWarp prst="textNoShape">
              <a:avLst/>
            </a:prstTxWarp>
          </a:bodyPr>
          <a:lstStyle>
            <a:lvl1pPr algn="l" defTabSz="917575">
              <a:defRPr sz="1200">
                <a:solidFill>
                  <a:schemeClr val="tx1"/>
                </a:solidFill>
                <a:latin typeface="Tahoma" pitchFamily="34" charset="0"/>
              </a:defRPr>
            </a:lvl1pPr>
          </a:lstStyle>
          <a:p>
            <a:endParaRPr lang="de-DE"/>
          </a:p>
        </p:txBody>
      </p:sp>
      <p:sp>
        <p:nvSpPr>
          <p:cNvPr id="3075" name="Rectangle 3"/>
          <p:cNvSpPr>
            <a:spLocks noGrp="1" noChangeArrowheads="1"/>
          </p:cNvSpPr>
          <p:nvPr>
            <p:ph type="dt" sz="quarter" idx="1"/>
          </p:nvPr>
        </p:nvSpPr>
        <p:spPr bwMode="auto">
          <a:xfrm>
            <a:off x="5584825" y="0"/>
            <a:ext cx="43434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t" anchorCtr="0" compatLnSpc="1">
            <a:prstTxWarp prst="textNoShape">
              <a:avLst/>
            </a:prstTxWarp>
          </a:bodyPr>
          <a:lstStyle>
            <a:lvl1pPr algn="r" defTabSz="917575">
              <a:defRPr sz="1200">
                <a:solidFill>
                  <a:schemeClr val="tx1"/>
                </a:solidFill>
                <a:latin typeface="Tahoma" pitchFamily="34" charset="0"/>
              </a:defRPr>
            </a:lvl1pPr>
          </a:lstStyle>
          <a:p>
            <a:endParaRPr lang="de-DE"/>
          </a:p>
        </p:txBody>
      </p:sp>
      <p:sp>
        <p:nvSpPr>
          <p:cNvPr id="3076" name="Rectangle 4"/>
          <p:cNvSpPr>
            <a:spLocks noGrp="1" noChangeArrowheads="1"/>
          </p:cNvSpPr>
          <p:nvPr>
            <p:ph type="ftr" sz="quarter" idx="2"/>
          </p:nvPr>
        </p:nvSpPr>
        <p:spPr bwMode="auto">
          <a:xfrm>
            <a:off x="0" y="6489700"/>
            <a:ext cx="4230688"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b" anchorCtr="0" compatLnSpc="1">
            <a:prstTxWarp prst="textNoShape">
              <a:avLst/>
            </a:prstTxWarp>
          </a:bodyPr>
          <a:lstStyle>
            <a:lvl1pPr algn="l" defTabSz="917575">
              <a:defRPr sz="1200">
                <a:solidFill>
                  <a:schemeClr val="tx1"/>
                </a:solidFill>
                <a:latin typeface="Tahoma" pitchFamily="34" charset="0"/>
              </a:defRPr>
            </a:lvl1pPr>
          </a:lstStyle>
          <a:p>
            <a:r>
              <a:rPr lang="de-DE"/>
              <a:t>CORPHAD 7 SPb May 2007</a:t>
            </a:r>
          </a:p>
        </p:txBody>
      </p:sp>
      <p:sp>
        <p:nvSpPr>
          <p:cNvPr id="3077" name="Rectangle 5"/>
          <p:cNvSpPr>
            <a:spLocks noGrp="1" noChangeArrowheads="1"/>
          </p:cNvSpPr>
          <p:nvPr>
            <p:ph type="sldNum" sz="quarter" idx="3"/>
          </p:nvPr>
        </p:nvSpPr>
        <p:spPr bwMode="auto">
          <a:xfrm>
            <a:off x="5584825" y="6489700"/>
            <a:ext cx="43434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b" anchorCtr="0" compatLnSpc="1">
            <a:prstTxWarp prst="textNoShape">
              <a:avLst/>
            </a:prstTxWarp>
          </a:bodyPr>
          <a:lstStyle>
            <a:lvl1pPr algn="r" defTabSz="917575">
              <a:defRPr sz="1200">
                <a:solidFill>
                  <a:schemeClr val="tx1"/>
                </a:solidFill>
                <a:latin typeface="Tahoma" pitchFamily="34" charset="0"/>
              </a:defRPr>
            </a:lvl1pPr>
          </a:lstStyle>
          <a:p>
            <a:fld id="{4093CA80-CF0C-46BC-9CE6-AA10772E38E3}" type="slidenum">
              <a:rPr lang="de-DE"/>
              <a:pPr/>
              <a:t>‹Nr.›</a:t>
            </a:fld>
            <a:endParaRPr lang="de-DE"/>
          </a:p>
        </p:txBody>
      </p:sp>
    </p:spTree>
    <p:extLst>
      <p:ext uri="{BB962C8B-B14F-4D97-AF65-F5344CB8AC3E}">
        <p14:creationId xmlns:p14="http://schemas.microsoft.com/office/powerpoint/2010/main" val="25032208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4230688"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t" anchorCtr="0" compatLnSpc="1">
            <a:prstTxWarp prst="textNoShape">
              <a:avLst/>
            </a:prstTxWarp>
          </a:bodyPr>
          <a:lstStyle>
            <a:lvl1pPr algn="l" defTabSz="917575">
              <a:defRPr sz="1200">
                <a:solidFill>
                  <a:schemeClr val="tx1"/>
                </a:solidFill>
                <a:latin typeface="Tahoma" pitchFamily="34" charset="0"/>
              </a:defRPr>
            </a:lvl1pPr>
          </a:lstStyle>
          <a:p>
            <a:endParaRPr lang="de-DE"/>
          </a:p>
        </p:txBody>
      </p:sp>
      <p:sp>
        <p:nvSpPr>
          <p:cNvPr id="2051" name="Rectangle 3"/>
          <p:cNvSpPr>
            <a:spLocks noGrp="1" noChangeArrowheads="1"/>
          </p:cNvSpPr>
          <p:nvPr>
            <p:ph type="dt" idx="1"/>
          </p:nvPr>
        </p:nvSpPr>
        <p:spPr bwMode="auto">
          <a:xfrm>
            <a:off x="5584825" y="0"/>
            <a:ext cx="43434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t" anchorCtr="0" compatLnSpc="1">
            <a:prstTxWarp prst="textNoShape">
              <a:avLst/>
            </a:prstTxWarp>
          </a:bodyPr>
          <a:lstStyle>
            <a:lvl1pPr algn="r" defTabSz="917575">
              <a:defRPr sz="1200">
                <a:solidFill>
                  <a:schemeClr val="tx1"/>
                </a:solidFill>
                <a:latin typeface="Tahoma" pitchFamily="34" charset="0"/>
              </a:defRPr>
            </a:lvl1pPr>
          </a:lstStyle>
          <a:p>
            <a:endParaRPr lang="de-DE"/>
          </a:p>
        </p:txBody>
      </p:sp>
      <p:sp>
        <p:nvSpPr>
          <p:cNvPr id="2052" name="Rectangle 4"/>
          <p:cNvSpPr>
            <a:spLocks noGrp="1" noRot="1" noChangeAspect="1" noChangeArrowheads="1" noTextEdit="1"/>
          </p:cNvSpPr>
          <p:nvPr>
            <p:ph type="sldImg" idx="2"/>
          </p:nvPr>
        </p:nvSpPr>
        <p:spPr bwMode="auto">
          <a:xfrm>
            <a:off x="3224213" y="525463"/>
            <a:ext cx="3494087" cy="2555875"/>
          </a:xfrm>
          <a:prstGeom prst="rect">
            <a:avLst/>
          </a:prstGeom>
          <a:no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1336675" y="3209925"/>
            <a:ext cx="7254875"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sp>
        <p:nvSpPr>
          <p:cNvPr id="2054" name="Rectangle 6"/>
          <p:cNvSpPr>
            <a:spLocks noGrp="1" noChangeArrowheads="1"/>
          </p:cNvSpPr>
          <p:nvPr>
            <p:ph type="ftr" sz="quarter" idx="4"/>
          </p:nvPr>
        </p:nvSpPr>
        <p:spPr bwMode="auto">
          <a:xfrm>
            <a:off x="0" y="6488113"/>
            <a:ext cx="4230688"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b" anchorCtr="0" compatLnSpc="1">
            <a:prstTxWarp prst="textNoShape">
              <a:avLst/>
            </a:prstTxWarp>
          </a:bodyPr>
          <a:lstStyle>
            <a:lvl1pPr algn="l" defTabSz="917575">
              <a:defRPr sz="1200">
                <a:solidFill>
                  <a:schemeClr val="tx1"/>
                </a:solidFill>
                <a:latin typeface="Tahoma" pitchFamily="34" charset="0"/>
              </a:defRPr>
            </a:lvl1pPr>
          </a:lstStyle>
          <a:p>
            <a:r>
              <a:rPr lang="de-DE"/>
              <a:t>CORPHAD 7 SPb May 2007</a:t>
            </a:r>
          </a:p>
        </p:txBody>
      </p:sp>
      <p:sp>
        <p:nvSpPr>
          <p:cNvPr id="2055" name="Rectangle 7"/>
          <p:cNvSpPr>
            <a:spLocks noGrp="1" noChangeArrowheads="1"/>
          </p:cNvSpPr>
          <p:nvPr>
            <p:ph type="sldNum" sz="quarter" idx="5"/>
          </p:nvPr>
        </p:nvSpPr>
        <p:spPr bwMode="auto">
          <a:xfrm>
            <a:off x="5584825" y="6488113"/>
            <a:ext cx="434340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b" anchorCtr="0" compatLnSpc="1">
            <a:prstTxWarp prst="textNoShape">
              <a:avLst/>
            </a:prstTxWarp>
          </a:bodyPr>
          <a:lstStyle>
            <a:lvl1pPr algn="r" defTabSz="917575">
              <a:defRPr sz="1200">
                <a:solidFill>
                  <a:schemeClr val="tx1"/>
                </a:solidFill>
                <a:latin typeface="Tahoma" pitchFamily="34" charset="0"/>
              </a:defRPr>
            </a:lvl1pPr>
          </a:lstStyle>
          <a:p>
            <a:fld id="{E66501E8-9FB2-4CA9-A98C-D64DDEDF9204}" type="slidenum">
              <a:rPr lang="de-DE"/>
              <a:pPr/>
              <a:t>‹Nr.›</a:t>
            </a:fld>
            <a:endParaRPr lang="de-DE"/>
          </a:p>
        </p:txBody>
      </p:sp>
    </p:spTree>
    <p:extLst>
      <p:ext uri="{BB962C8B-B14F-4D97-AF65-F5344CB8AC3E}">
        <p14:creationId xmlns:p14="http://schemas.microsoft.com/office/powerpoint/2010/main" val="14553107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ahom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ahom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ahom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ahom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de-DE"/>
              <a:t>CORPHAD 7 SPb May 2007</a:t>
            </a:r>
          </a:p>
        </p:txBody>
      </p:sp>
      <p:sp>
        <p:nvSpPr>
          <p:cNvPr id="7" name="Rectangle 7"/>
          <p:cNvSpPr>
            <a:spLocks noGrp="1" noChangeArrowheads="1"/>
          </p:cNvSpPr>
          <p:nvPr>
            <p:ph type="sldNum" sz="quarter" idx="5"/>
          </p:nvPr>
        </p:nvSpPr>
        <p:spPr>
          <a:ln/>
        </p:spPr>
        <p:txBody>
          <a:bodyPr/>
          <a:lstStyle/>
          <a:p>
            <a:fld id="{38E80A12-9F4A-4BD1-93E0-B846FFE4BC32}" type="slidenum">
              <a:rPr lang="de-DE"/>
              <a:pPr/>
              <a:t>1</a:t>
            </a:fld>
            <a:endParaRPr lang="de-DE"/>
          </a:p>
        </p:txBody>
      </p:sp>
      <p:sp>
        <p:nvSpPr>
          <p:cNvPr id="863234" name="Rectangle 2"/>
          <p:cNvSpPr>
            <a:spLocks noGrp="1" noRot="1" noChangeAspect="1" noChangeArrowheads="1" noTextEdit="1"/>
          </p:cNvSpPr>
          <p:nvPr>
            <p:ph type="sldImg"/>
          </p:nvPr>
        </p:nvSpPr>
        <p:spPr>
          <a:ln/>
        </p:spPr>
      </p:sp>
      <p:sp>
        <p:nvSpPr>
          <p:cNvPr id="86323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de-DE"/>
              <a:t>CORPHAD 7 SPb May 2007</a:t>
            </a:r>
          </a:p>
        </p:txBody>
      </p:sp>
      <p:sp>
        <p:nvSpPr>
          <p:cNvPr id="7" name="Rectangle 7"/>
          <p:cNvSpPr>
            <a:spLocks noGrp="1" noChangeArrowheads="1"/>
          </p:cNvSpPr>
          <p:nvPr>
            <p:ph type="sldNum" sz="quarter" idx="5"/>
          </p:nvPr>
        </p:nvSpPr>
        <p:spPr>
          <a:ln/>
        </p:spPr>
        <p:txBody>
          <a:bodyPr/>
          <a:lstStyle/>
          <a:p>
            <a:fld id="{B37D6B8E-4037-443D-9669-0E1C9B024954}" type="slidenum">
              <a:rPr lang="de-DE"/>
              <a:pPr/>
              <a:t>2</a:t>
            </a:fld>
            <a:endParaRPr lang="de-DE"/>
          </a:p>
        </p:txBody>
      </p:sp>
      <p:sp>
        <p:nvSpPr>
          <p:cNvPr id="866306" name="Rectangle 2"/>
          <p:cNvSpPr>
            <a:spLocks noGrp="1" noRot="1" noChangeAspect="1" noChangeArrowheads="1" noTextEdit="1"/>
          </p:cNvSpPr>
          <p:nvPr>
            <p:ph type="sldImg"/>
          </p:nvPr>
        </p:nvSpPr>
        <p:spPr>
          <a:xfrm>
            <a:off x="3227388" y="525463"/>
            <a:ext cx="3494087" cy="2555875"/>
          </a:xfrm>
          <a:ln/>
        </p:spPr>
      </p:sp>
      <p:sp>
        <p:nvSpPr>
          <p:cNvPr id="866307" name="Rectangle 3"/>
          <p:cNvSpPr>
            <a:spLocks noGrp="1" noChangeArrowheads="1"/>
          </p:cNvSpPr>
          <p:nvPr>
            <p:ph type="body" idx="1"/>
          </p:nvPr>
        </p:nvSpPr>
        <p:spPr>
          <a:xfrm>
            <a:off x="1338263" y="3209925"/>
            <a:ext cx="7253287" cy="3081338"/>
          </a:xfrm>
        </p:spPr>
        <p:txBody>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50" y="2249488"/>
            <a:ext cx="8416925" cy="155257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485900" y="4103688"/>
            <a:ext cx="6931025" cy="185102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64530385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95300" y="1689100"/>
            <a:ext cx="8912225" cy="4779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61418707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80263" y="290513"/>
            <a:ext cx="2227262" cy="6178550"/>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95300" y="290513"/>
            <a:ext cx="6532563" cy="6178550"/>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01154504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95300" y="1689100"/>
            <a:ext cx="8912225" cy="4779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07917141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654550"/>
            <a:ext cx="8416925" cy="14382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82638" y="3070225"/>
            <a:ext cx="8416925" cy="1584325"/>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340330253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95300" y="1689100"/>
            <a:ext cx="4379913" cy="4779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027613" y="1689100"/>
            <a:ext cx="4379912" cy="4779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91783697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95300" y="1620838"/>
            <a:ext cx="4375150" cy="6762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95300" y="2297113"/>
            <a:ext cx="4375150" cy="41719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030788" y="1620838"/>
            <a:ext cx="4376737" cy="6762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030788" y="2297113"/>
            <a:ext cx="4376737" cy="41719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20371777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6180102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46787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88925"/>
            <a:ext cx="3257550" cy="12271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871913" y="288925"/>
            <a:ext cx="5535612" cy="618013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95300" y="1516063"/>
            <a:ext cx="3257550" cy="4953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418546421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5068888"/>
            <a:ext cx="5940425" cy="598487"/>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941513" y="647700"/>
            <a:ext cx="5940425" cy="434498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941513" y="5667375"/>
            <a:ext cx="5940425" cy="850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239975859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2780" name="Rectangle 1036"/>
          <p:cNvSpPr>
            <a:spLocks noChangeArrowheads="1"/>
          </p:cNvSpPr>
          <p:nvPr userDrawn="1"/>
        </p:nvSpPr>
        <p:spPr bwMode="auto">
          <a:xfrm>
            <a:off x="9525" y="-7938"/>
            <a:ext cx="9902825" cy="474663"/>
          </a:xfrm>
          <a:prstGeom prst="rect">
            <a:avLst/>
          </a:prstGeom>
          <a:gradFill rotWithShape="1">
            <a:gsLst>
              <a:gs pos="0">
                <a:srgbClr val="FFFFFF">
                  <a:alpha val="57001"/>
                </a:srgbClr>
              </a:gs>
              <a:gs pos="100000">
                <a:srgbClr val="000080"/>
              </a:gs>
            </a:gsLst>
            <a:lin ang="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32" name="Text Box 8"/>
          <p:cNvSpPr txBox="1">
            <a:spLocks noChangeArrowheads="1"/>
          </p:cNvSpPr>
          <p:nvPr/>
        </p:nvSpPr>
        <p:spPr bwMode="auto">
          <a:xfrm>
            <a:off x="7161213" y="6784975"/>
            <a:ext cx="25130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GB" sz="1600">
              <a:solidFill>
                <a:schemeClr val="tx1"/>
              </a:solidFill>
              <a:latin typeface="Tahoma" pitchFamily="34" charset="0"/>
            </a:endParaRPr>
          </a:p>
        </p:txBody>
      </p:sp>
      <p:sp>
        <p:nvSpPr>
          <p:cNvPr id="1301" name="Text Box 277"/>
          <p:cNvSpPr txBox="1">
            <a:spLocks noChangeArrowheads="1"/>
          </p:cNvSpPr>
          <p:nvPr/>
        </p:nvSpPr>
        <p:spPr bwMode="auto">
          <a:xfrm>
            <a:off x="685800" y="6096000"/>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2000" b="1">
              <a:latin typeface="Tahoma" pitchFamily="34" charset="0"/>
            </a:endParaRPr>
          </a:p>
        </p:txBody>
      </p:sp>
      <p:sp>
        <p:nvSpPr>
          <p:cNvPr id="672778" name="Text Box 1034"/>
          <p:cNvSpPr txBox="1">
            <a:spLocks noChangeArrowheads="1"/>
          </p:cNvSpPr>
          <p:nvPr userDrawn="1"/>
        </p:nvSpPr>
        <p:spPr bwMode="auto">
          <a:xfrm>
            <a:off x="1328738" y="-134938"/>
            <a:ext cx="8585200"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endParaRPr lang="ru-RU" sz="700" b="1">
              <a:solidFill>
                <a:srgbClr val="FFFFFF"/>
              </a:solidFill>
              <a:latin typeface="Tahoma" pitchFamily="34" charset="0"/>
            </a:endParaRPr>
          </a:p>
          <a:p>
            <a:pPr algn="r"/>
            <a:r>
              <a:rPr lang="ru-RU" sz="700" b="1">
                <a:solidFill>
                  <a:srgbClr val="FFFFFF"/>
                </a:solidFill>
                <a:latin typeface="Tahoma" pitchFamily="34" charset="0"/>
              </a:rPr>
              <a:t>ОБЪЕДИНЕННЫЙ ИНСТИТУТ ВЫСОКИХ ТЕМПЕРАТУР</a:t>
            </a:r>
          </a:p>
          <a:p>
            <a:pPr algn="r"/>
            <a:r>
              <a:rPr lang="ru-RU" sz="700" b="1">
                <a:solidFill>
                  <a:srgbClr val="FFFFFF"/>
                </a:solidFill>
                <a:latin typeface="Tahoma" pitchFamily="34" charset="0"/>
              </a:rPr>
              <a:t>РОССИЙСКАЯ АКАДЕМИЯ НАУК</a:t>
            </a:r>
            <a:endParaRPr lang="en-US" sz="700" b="1">
              <a:solidFill>
                <a:srgbClr val="FFFFFF"/>
              </a:solidFill>
              <a:latin typeface="Tahoma" pitchFamily="34" charset="0"/>
            </a:endParaRPr>
          </a:p>
          <a:p>
            <a:pPr algn="r"/>
            <a:r>
              <a:rPr lang="en-US" sz="700" b="1">
                <a:solidFill>
                  <a:srgbClr val="FFFFFF"/>
                </a:solidFill>
                <a:latin typeface="Tahoma" pitchFamily="34" charset="0"/>
              </a:rPr>
              <a:t>RUSSIAN ACADEMY OF SCIENCES</a:t>
            </a:r>
          </a:p>
          <a:p>
            <a:pPr algn="r"/>
            <a:r>
              <a:rPr lang="en-US" sz="700" b="1">
                <a:solidFill>
                  <a:srgbClr val="FFFFFF"/>
                </a:solidFill>
                <a:latin typeface="Tahoma" pitchFamily="34" charset="0"/>
              </a:rPr>
              <a:t>JOINT INSTITUTE FOR HIGH TEMPERATURES</a:t>
            </a:r>
            <a:endParaRPr lang="ru-RU" sz="700" b="1">
              <a:solidFill>
                <a:srgbClr val="FFFFFF"/>
              </a:solidFill>
              <a:latin typeface="Tahoma" pitchFamily="34" charset="0"/>
            </a:endParaRPr>
          </a:p>
        </p:txBody>
      </p:sp>
      <p:graphicFrame>
        <p:nvGraphicFramePr>
          <p:cNvPr id="672790" name="Object 1046"/>
          <p:cNvGraphicFramePr>
            <a:graphicFrameLocks noChangeAspect="1"/>
          </p:cNvGraphicFramePr>
          <p:nvPr userDrawn="1"/>
        </p:nvGraphicFramePr>
        <p:xfrm>
          <a:off x="0" y="0"/>
          <a:ext cx="1471613" cy="465138"/>
        </p:xfrm>
        <a:graphic>
          <a:graphicData uri="http://schemas.openxmlformats.org/presentationml/2006/ole">
            <mc:AlternateContent xmlns:mc="http://schemas.openxmlformats.org/markup-compatibility/2006">
              <mc:Choice xmlns:v="urn:schemas-microsoft-com:vml" Requires="v">
                <p:oleObj spid="_x0000_s672793" name="CorelPhotoPaint.Image.11" r:id="rId14" imgW="2730159" imgH="863188" progId="CorelPhotoPaint.Image.11">
                  <p:embed/>
                </p:oleObj>
              </mc:Choice>
              <mc:Fallback>
                <p:oleObj name="CorelPhotoPaint.Image.11" r:id="rId14" imgW="2730159" imgH="863188" progId="CorelPhotoPaint.Image.11">
                  <p:embed/>
                  <p:pic>
                    <p:nvPicPr>
                      <p:cNvPr id="0" name="Object 104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4716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2791" name="Text Box 1047"/>
          <p:cNvSpPr txBox="1">
            <a:spLocks noChangeArrowheads="1"/>
          </p:cNvSpPr>
          <p:nvPr userDrawn="1"/>
        </p:nvSpPr>
        <p:spPr bwMode="auto">
          <a:xfrm>
            <a:off x="-88900" y="7027863"/>
            <a:ext cx="1441450" cy="214312"/>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800" b="1"/>
              <a:t>PRECOS-May 2012</a:t>
            </a:r>
            <a:endParaRPr lang="ru-RU" sz="800" b="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nLst>
      <p:par>
        <p:cTn id="1" dur="indefinite" restart="never" nodeType="tmRoot"/>
      </p:par>
    </p:tnLst>
  </p:timing>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Tahoma" pitchFamily="34" charset="0"/>
        </a:defRPr>
      </a:lvl2pPr>
      <a:lvl3pPr algn="ctr" rtl="0" eaLnBrk="0" fontAlgn="base" hangingPunct="0">
        <a:spcBef>
          <a:spcPct val="0"/>
        </a:spcBef>
        <a:spcAft>
          <a:spcPct val="0"/>
        </a:spcAft>
        <a:defRPr sz="4000">
          <a:solidFill>
            <a:schemeClr val="tx1"/>
          </a:solidFill>
          <a:latin typeface="Tahoma" pitchFamily="34" charset="0"/>
        </a:defRPr>
      </a:lvl3pPr>
      <a:lvl4pPr algn="ctr" rtl="0" eaLnBrk="0" fontAlgn="base" hangingPunct="0">
        <a:spcBef>
          <a:spcPct val="0"/>
        </a:spcBef>
        <a:spcAft>
          <a:spcPct val="0"/>
        </a:spcAft>
        <a:defRPr sz="4000">
          <a:solidFill>
            <a:schemeClr val="tx1"/>
          </a:solidFill>
          <a:latin typeface="Tahoma" pitchFamily="34" charset="0"/>
        </a:defRPr>
      </a:lvl4pPr>
      <a:lvl5pPr algn="ctr" rtl="0" eaLnBrk="0" fontAlgn="base" hangingPunct="0">
        <a:spcBef>
          <a:spcPct val="0"/>
        </a:spcBef>
        <a:spcAft>
          <a:spcPct val="0"/>
        </a:spcAft>
        <a:defRPr sz="4000">
          <a:solidFill>
            <a:schemeClr val="tx1"/>
          </a:solidFill>
          <a:latin typeface="Tahoma" pitchFamily="34" charset="0"/>
        </a:defRPr>
      </a:lvl5pPr>
      <a:lvl6pPr marL="457200" algn="ctr" rtl="0" eaLnBrk="0" fontAlgn="base" hangingPunct="0">
        <a:spcBef>
          <a:spcPct val="0"/>
        </a:spcBef>
        <a:spcAft>
          <a:spcPct val="0"/>
        </a:spcAft>
        <a:defRPr sz="4000">
          <a:solidFill>
            <a:schemeClr val="tx1"/>
          </a:solidFill>
          <a:latin typeface="Tahoma" pitchFamily="34" charset="0"/>
        </a:defRPr>
      </a:lvl6pPr>
      <a:lvl7pPr marL="914400" algn="ctr" rtl="0" eaLnBrk="0" fontAlgn="base" hangingPunct="0">
        <a:spcBef>
          <a:spcPct val="0"/>
        </a:spcBef>
        <a:spcAft>
          <a:spcPct val="0"/>
        </a:spcAft>
        <a:defRPr sz="4000">
          <a:solidFill>
            <a:schemeClr val="tx1"/>
          </a:solidFill>
          <a:latin typeface="Tahoma" pitchFamily="34" charset="0"/>
        </a:defRPr>
      </a:lvl7pPr>
      <a:lvl8pPr marL="1371600" algn="ctr" rtl="0" eaLnBrk="0" fontAlgn="base" hangingPunct="0">
        <a:spcBef>
          <a:spcPct val="0"/>
        </a:spcBef>
        <a:spcAft>
          <a:spcPct val="0"/>
        </a:spcAft>
        <a:defRPr sz="4000">
          <a:solidFill>
            <a:schemeClr val="tx1"/>
          </a:solidFill>
          <a:latin typeface="Tahoma" pitchFamily="34" charset="0"/>
        </a:defRPr>
      </a:lvl8pPr>
      <a:lvl9pPr marL="1828800" algn="ctr" rtl="0" eaLnBrk="0" fontAlgn="base" hangingPunct="0">
        <a:spcBef>
          <a:spcPct val="0"/>
        </a:spcBef>
        <a:spcAft>
          <a:spcPct val="0"/>
        </a:spcAft>
        <a:defRPr sz="4000">
          <a:solidFill>
            <a:schemeClr val="tx1"/>
          </a:solidFill>
          <a:latin typeface="Tahoma" pitchFamily="34" charset="0"/>
        </a:defRPr>
      </a:lvl9pPr>
    </p:titleStyle>
    <p:bodyStyle>
      <a:lvl1pPr marL="342900" indent="-342900" algn="l" rtl="0" eaLnBrk="0" fontAlgn="base" hangingPunct="0">
        <a:spcBef>
          <a:spcPct val="20000"/>
        </a:spcBef>
        <a:spcAft>
          <a:spcPct val="0"/>
        </a:spcAft>
        <a:buFont typeface="CommonBullets" pitchFamily="34" charset="2"/>
        <a:buChar char="&gt;"/>
        <a:defRPr sz="3200">
          <a:solidFill>
            <a:schemeClr val="hlink"/>
          </a:solidFill>
          <a:latin typeface="+mn-lt"/>
          <a:ea typeface="+mn-ea"/>
          <a:cs typeface="+mn-cs"/>
        </a:defRPr>
      </a:lvl1pPr>
      <a:lvl2pPr marL="744538" indent="-287338" algn="l" rtl="0" eaLnBrk="0" fontAlgn="base" hangingPunct="0">
        <a:spcBef>
          <a:spcPct val="20000"/>
        </a:spcBef>
        <a:spcAft>
          <a:spcPct val="0"/>
        </a:spcAft>
        <a:buFont typeface="CommonBullets" pitchFamily="34" charset="2"/>
        <a:buChar char="1"/>
        <a:defRPr sz="2900">
          <a:solidFill>
            <a:schemeClr val="tx2"/>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slideLayout" Target="../slideLayouts/slideLayout7.xml"/><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3.w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Text Box 2"/>
          <p:cNvSpPr txBox="1">
            <a:spLocks noChangeArrowheads="1"/>
          </p:cNvSpPr>
          <p:nvPr/>
        </p:nvSpPr>
        <p:spPr bwMode="auto">
          <a:xfrm>
            <a:off x="342900" y="2036763"/>
            <a:ext cx="9361488" cy="372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PRECOS – May 2012</a:t>
            </a:r>
          </a:p>
          <a:p>
            <a:pPr>
              <a:spcBef>
                <a:spcPct val="50000"/>
              </a:spcBef>
            </a:pPr>
            <a:endParaRPr lang="en-US" sz="2800"/>
          </a:p>
          <a:p>
            <a:pPr>
              <a:spcBef>
                <a:spcPct val="50000"/>
              </a:spcBef>
            </a:pPr>
            <a:r>
              <a:rPr lang="en-US" sz="2800" b="1"/>
              <a:t>Results obtained with laser pulse heating facility</a:t>
            </a:r>
            <a:r>
              <a:rPr lang="ru-RU"/>
              <a:t> </a:t>
            </a:r>
          </a:p>
          <a:p>
            <a:pPr>
              <a:spcBef>
                <a:spcPct val="50000"/>
              </a:spcBef>
            </a:pPr>
            <a:r>
              <a:rPr lang="en-US" b="1" i="1"/>
              <a:t> </a:t>
            </a:r>
            <a:r>
              <a:rPr lang="en-US" b="1" i="1" u="sng"/>
              <a:t>M.Sheindlin</a:t>
            </a:r>
            <a:r>
              <a:rPr lang="en-US" b="1" i="1"/>
              <a:t>, A. Vasin, P. Vervikishko</a:t>
            </a:r>
          </a:p>
          <a:p>
            <a:pPr>
              <a:spcBef>
                <a:spcPct val="50000"/>
              </a:spcBef>
            </a:pPr>
            <a:endParaRPr lang="en-US"/>
          </a:p>
          <a:p>
            <a:pPr>
              <a:spcBef>
                <a:spcPct val="50000"/>
              </a:spcBef>
            </a:pPr>
            <a:r>
              <a:rPr lang="en-US" sz="1800" i="1"/>
              <a:t>Joint Institute for High Temperatures, Moscow</a:t>
            </a:r>
            <a:endParaRPr lang="en-US" b="1" i="1"/>
          </a:p>
          <a:p>
            <a:pPr>
              <a:spcBef>
                <a:spcPct val="50000"/>
              </a:spcBef>
            </a:pPr>
            <a:r>
              <a:rPr lang="en-US" sz="1800" i="1"/>
              <a:t>sheindlin@yandex.ru</a:t>
            </a:r>
            <a:endParaRPr lang="ru-RU" sz="1800" i="1"/>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1426" name="Rectangle 2"/>
          <p:cNvSpPr>
            <a:spLocks noGrp="1" noChangeArrowheads="1"/>
          </p:cNvSpPr>
          <p:nvPr>
            <p:ph type="title"/>
          </p:nvPr>
        </p:nvSpPr>
        <p:spPr bwMode="auto">
          <a:xfrm>
            <a:off x="495300" y="525463"/>
            <a:ext cx="8912225" cy="45561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969" tIns="48984" rIns="97969" bIns="48984" numCol="1" anchor="t" anchorCtr="0" compatLnSpc="1">
            <a:prstTxWarp prst="textNoShape">
              <a:avLst/>
            </a:prstTxWarp>
          </a:bodyPr>
          <a:lstStyle/>
          <a:p>
            <a:r>
              <a:rPr lang="en-US" sz="2400">
                <a:solidFill>
                  <a:srgbClr val="000066"/>
                </a:solidFill>
              </a:rPr>
              <a:t>Schematic of the Set-Up</a:t>
            </a:r>
            <a:endParaRPr lang="ru-RU" sz="2400">
              <a:solidFill>
                <a:srgbClr val="000066"/>
              </a:solidFill>
            </a:endParaRPr>
          </a:p>
        </p:txBody>
      </p:sp>
      <p:pic>
        <p:nvPicPr>
          <p:cNvPr id="87142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06500" y="1389063"/>
            <a:ext cx="7345363" cy="505301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1431" name="Line 7"/>
          <p:cNvSpPr>
            <a:spLocks noChangeShapeType="1"/>
          </p:cNvSpPr>
          <p:nvPr/>
        </p:nvSpPr>
        <p:spPr bwMode="auto">
          <a:xfrm flipH="1" flipV="1">
            <a:off x="3787775" y="3935413"/>
            <a:ext cx="4548188" cy="406400"/>
          </a:xfrm>
          <a:prstGeom prst="line">
            <a:avLst/>
          </a:prstGeom>
          <a:noFill/>
          <a:ln w="19050">
            <a:solidFill>
              <a:srgbClr val="000066"/>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871432" name="Text Box 8"/>
          <p:cNvSpPr txBox="1">
            <a:spLocks noChangeArrowheads="1"/>
          </p:cNvSpPr>
          <p:nvPr/>
        </p:nvSpPr>
        <p:spPr bwMode="auto">
          <a:xfrm rot="354369">
            <a:off x="7112000" y="4268788"/>
            <a:ext cx="1079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t>CO</a:t>
            </a:r>
            <a:r>
              <a:rPr lang="en-US" sz="1200" baseline="-25000"/>
              <a:t>2</a:t>
            </a:r>
            <a:r>
              <a:rPr lang="en-US" sz="1200"/>
              <a:t>-laser</a:t>
            </a:r>
            <a:endParaRPr lang="ru-RU" sz="12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fill="hold" grpId="0" nodeType="afterEffect">
                                  <p:stCondLst>
                                    <p:cond delay="0"/>
                                  </p:stCondLst>
                                  <p:childTnLst>
                                    <p:animScale>
                                      <p:cBhvr>
                                        <p:cTn id="6" dur="2000" fill="hold"/>
                                        <p:tgtEl>
                                          <p:spTgt spid="87143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14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mera_croped_slowed_.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07196" y="2756991"/>
            <a:ext cx="3384375" cy="3770391"/>
          </a:xfrm>
          <a:prstGeom prst="rect">
            <a:avLst/>
          </a:prstGeom>
        </p:spPr>
      </p:pic>
      <p:sp>
        <p:nvSpPr>
          <p:cNvPr id="883716" name="Text Box 4"/>
          <p:cNvSpPr txBox="1">
            <a:spLocks noChangeArrowheads="1"/>
          </p:cNvSpPr>
          <p:nvPr/>
        </p:nvSpPr>
        <p:spPr bwMode="auto">
          <a:xfrm>
            <a:off x="342900" y="1047750"/>
            <a:ext cx="92170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t>High-speed wide dynamic range camera is used to ensure perfect alignment of the pyrometer and spectropyrometer. The sample surface is illuminated by frequency doubled 300 mW YAG-laser (</a:t>
            </a:r>
            <a:r>
              <a:rPr lang="el-GR"/>
              <a:t>λ</a:t>
            </a:r>
            <a:r>
              <a:rPr lang="en-US"/>
              <a:t>=532 nm), which cutoff the thermal radiation.  </a:t>
            </a:r>
            <a:endParaRPr lang="ru-RU"/>
          </a:p>
        </p:txBody>
      </p:sp>
      <p:sp>
        <p:nvSpPr>
          <p:cNvPr id="883724" name="Line 12"/>
          <p:cNvSpPr>
            <a:spLocks noChangeShapeType="1"/>
          </p:cNvSpPr>
          <p:nvPr/>
        </p:nvSpPr>
        <p:spPr bwMode="auto">
          <a:xfrm>
            <a:off x="5095875" y="4773613"/>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883725" name="Line 13"/>
          <p:cNvSpPr>
            <a:spLocks noChangeShapeType="1"/>
          </p:cNvSpPr>
          <p:nvPr/>
        </p:nvSpPr>
        <p:spPr bwMode="auto">
          <a:xfrm flipH="1">
            <a:off x="5095875" y="4268788"/>
            <a:ext cx="1871663" cy="5048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883727" name="Text Box 15"/>
          <p:cNvSpPr txBox="1">
            <a:spLocks noChangeArrowheads="1"/>
          </p:cNvSpPr>
          <p:nvPr/>
        </p:nvSpPr>
        <p:spPr bwMode="auto">
          <a:xfrm>
            <a:off x="7038975" y="3692525"/>
            <a:ext cx="24479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Pyrometers sighting spots</a:t>
            </a:r>
            <a:endParaRPr lang="ru-RU"/>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4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238" y="660400"/>
            <a:ext cx="6048376" cy="427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474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63" y="4635500"/>
            <a:ext cx="3687763" cy="260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474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0413" y="4370388"/>
            <a:ext cx="4062412" cy="287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474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8038" y="1100138"/>
            <a:ext cx="4032250" cy="28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474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63850" y="4524375"/>
            <a:ext cx="3844925"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4745" name="Text Box 9"/>
          <p:cNvSpPr txBox="1">
            <a:spLocks noChangeArrowheads="1"/>
          </p:cNvSpPr>
          <p:nvPr/>
        </p:nvSpPr>
        <p:spPr bwMode="auto">
          <a:xfrm>
            <a:off x="1825625" y="525463"/>
            <a:ext cx="6797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t>Typical experimental results and data evaluation </a:t>
            </a:r>
            <a:endParaRPr lang="ru-RU"/>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6" name="Rectangle 6"/>
          <p:cNvSpPr>
            <a:spLocks noChangeArrowheads="1"/>
          </p:cNvSpPr>
          <p:nvPr/>
        </p:nvSpPr>
        <p:spPr bwMode="auto">
          <a:xfrm>
            <a:off x="4664075" y="6784975"/>
            <a:ext cx="1223963" cy="457200"/>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cs typeface="Arial" charset="0"/>
              </a:rPr>
              <a:t>λ</a:t>
            </a:r>
            <a:r>
              <a:rPr lang="ru-RU"/>
              <a:t>, </a:t>
            </a:r>
            <a:r>
              <a:rPr lang="el-GR">
                <a:cs typeface="Arial" charset="0"/>
              </a:rPr>
              <a:t>μ</a:t>
            </a:r>
            <a:r>
              <a:rPr lang="ru-RU"/>
              <a:t>m</a:t>
            </a:r>
          </a:p>
        </p:txBody>
      </p:sp>
      <p:sp>
        <p:nvSpPr>
          <p:cNvPr id="885765" name="Rectangle 5"/>
          <p:cNvSpPr>
            <a:spLocks noChangeArrowheads="1"/>
          </p:cNvSpPr>
          <p:nvPr/>
        </p:nvSpPr>
        <p:spPr bwMode="auto">
          <a:xfrm rot="16200000">
            <a:off x="-451644" y="3623469"/>
            <a:ext cx="2046288" cy="457200"/>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t>I(</a:t>
            </a:r>
            <a:r>
              <a:rPr lang="el-GR">
                <a:cs typeface="Arial" charset="0"/>
              </a:rPr>
              <a:t>λ</a:t>
            </a:r>
            <a:r>
              <a:rPr lang="ru-RU"/>
              <a:t>), arb. units</a:t>
            </a:r>
          </a:p>
        </p:txBody>
      </p:sp>
      <p:pic>
        <p:nvPicPr>
          <p:cNvPr id="2" name="Фильм_slowed_packe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2245" y="812775"/>
            <a:ext cx="8690276" cy="5733708"/>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2" name="Text Box 4"/>
          <p:cNvSpPr txBox="1">
            <a:spLocks noChangeArrowheads="1"/>
          </p:cNvSpPr>
          <p:nvPr/>
        </p:nvSpPr>
        <p:spPr bwMode="auto">
          <a:xfrm>
            <a:off x="612775" y="831850"/>
            <a:ext cx="9018588"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t>Conclusion (CaO):</a:t>
            </a:r>
          </a:p>
          <a:p>
            <a:pPr algn="l"/>
            <a:endParaRPr lang="en-US"/>
          </a:p>
          <a:p>
            <a:pPr algn="l">
              <a:spcBef>
                <a:spcPct val="20000"/>
              </a:spcBef>
              <a:spcAft>
                <a:spcPct val="20000"/>
              </a:spcAft>
            </a:pPr>
            <a:r>
              <a:rPr lang="en-US"/>
              <a:t>1. True melting temperature is equal to 3170</a:t>
            </a:r>
            <a:r>
              <a:rPr lang="en-US">
                <a:cs typeface="Arial" charset="0"/>
              </a:rPr>
              <a:t>±15 K and emissivity at the melting point is equal to 0.92 ±0.05. Therefore this material can be considered as one of the few ultra-refractory oxides;</a:t>
            </a:r>
          </a:p>
          <a:p>
            <a:pPr algn="l">
              <a:spcBef>
                <a:spcPct val="20000"/>
              </a:spcBef>
              <a:spcAft>
                <a:spcPct val="20000"/>
              </a:spcAft>
            </a:pPr>
            <a:r>
              <a:rPr lang="en-US">
                <a:cs typeface="Arial" charset="0"/>
              </a:rPr>
              <a:t>2. Calcium oxide remains semitransparent in the solid and most probably in the liquid phase. However, by the proper spectral analysis one can find conditions where precise temperature measurements can be performed;</a:t>
            </a:r>
          </a:p>
          <a:p>
            <a:pPr algn="l">
              <a:spcBef>
                <a:spcPct val="20000"/>
              </a:spcBef>
              <a:spcAft>
                <a:spcPct val="20000"/>
              </a:spcAft>
            </a:pPr>
            <a:r>
              <a:rPr lang="en-US">
                <a:cs typeface="Arial" charset="0"/>
              </a:rPr>
              <a:t>3. Few more experiments can be made with CaO powder from another manufacturer to be sure that small deviation in the impurities does not affect the melting temperature.</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Text Box 2"/>
          <p:cNvSpPr txBox="1">
            <a:spLocks noChangeArrowheads="1"/>
          </p:cNvSpPr>
          <p:nvPr/>
        </p:nvSpPr>
        <p:spPr bwMode="auto">
          <a:xfrm>
            <a:off x="342900" y="1965325"/>
            <a:ext cx="93599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p>
            <a:pPr algn="l">
              <a:spcBef>
                <a:spcPct val="50000"/>
              </a:spcBef>
              <a:buFontTx/>
              <a:buChar char="•"/>
            </a:pPr>
            <a:r>
              <a:rPr lang="en-US"/>
              <a:t>All the formalities for the transferring of the remaining U-ZrO2 samples from NPO “LUCH” to IVTAN are settled;</a:t>
            </a:r>
          </a:p>
          <a:p>
            <a:pPr algn="l">
              <a:spcBef>
                <a:spcPct val="50000"/>
              </a:spcBef>
              <a:buFontTx/>
              <a:buChar char="•"/>
            </a:pPr>
            <a:r>
              <a:rPr lang="en-US"/>
              <a:t>The samples will be available for the experimental tests within a few days. In spite of the formal completion of the PRECOS project all necessary tests planned previously with these samples will be performed. The way of presentation of the test results has to be mutually agreed;    </a:t>
            </a:r>
          </a:p>
          <a:p>
            <a:pPr algn="l">
              <a:spcBef>
                <a:spcPct val="50000"/>
              </a:spcBef>
              <a:buFontTx/>
              <a:buChar char="•"/>
            </a:pPr>
            <a:r>
              <a:rPr lang="en-US"/>
              <a:t>Detailed study of melting of Calcium oxide is presented. It is planned to publish the results in one of the appropriate journals with reference to the project.</a:t>
            </a:r>
          </a:p>
        </p:txBody>
      </p:sp>
      <p:sp>
        <p:nvSpPr>
          <p:cNvPr id="880643" name="Text Box 3"/>
          <p:cNvSpPr txBox="1">
            <a:spLocks noChangeArrowheads="1"/>
          </p:cNvSpPr>
          <p:nvPr/>
        </p:nvSpPr>
        <p:spPr bwMode="auto">
          <a:xfrm>
            <a:off x="2719388" y="798513"/>
            <a:ext cx="42481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p>
            <a:pPr>
              <a:spcBef>
                <a:spcPct val="50000"/>
              </a:spcBef>
            </a:pPr>
            <a:r>
              <a:rPr lang="en-US" sz="2800"/>
              <a:t>Conclusion</a:t>
            </a:r>
            <a:endParaRPr lang="ru-RU" sz="280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WordArt 2"/>
          <p:cNvSpPr>
            <a:spLocks noChangeArrowheads="1" noChangeShapeType="1" noTextEdit="1"/>
          </p:cNvSpPr>
          <p:nvPr/>
        </p:nvSpPr>
        <p:spPr bwMode="auto">
          <a:xfrm>
            <a:off x="1495425" y="3333750"/>
            <a:ext cx="6913563" cy="800100"/>
          </a:xfrm>
          <a:prstGeom prst="rect">
            <a:avLst/>
          </a:prstGeom>
          <a:extLst>
            <a:ext uri="{91240B29-F687-4F45-9708-019B960494DF}">
              <a14:hiddenLine xmlns:a14="http://schemas.microsoft.com/office/drawing/2010/main" w="9525">
                <a:solidFill>
                  <a:srgbClr val="000000"/>
                </a:solidFill>
                <a:round/>
                <a:headEnd type="none" w="sm" len="sm"/>
                <a:tailEnd type="none" w="sm" len="sm"/>
              </a14:hiddenLine>
            </a:ext>
          </a:extLst>
        </p:spPr>
        <p:txBody>
          <a:bodyPr wrap="none" fromWordArt="1">
            <a:prstTxWarp prst="textPlain">
              <a:avLst>
                <a:gd name="adj" fmla="val 50000"/>
              </a:avLst>
            </a:prstTxWarp>
          </a:bodyPr>
          <a:lstStyle/>
          <a:p>
            <a:r>
              <a:rPr lang="de-DE" sz="2800" kern="10">
                <a:solidFill>
                  <a:srgbClr val="336699"/>
                </a:solidFill>
                <a:effectLst>
                  <a:outerShdw dist="45791" dir="2021404" algn="ctr" rotWithShape="0">
                    <a:srgbClr val="B2B2B2">
                      <a:alpha val="80000"/>
                    </a:srgbClr>
                  </a:outerShdw>
                </a:effectLst>
                <a:latin typeface="Times New Roman"/>
                <a:cs typeface="Times New Roman"/>
              </a:rPr>
              <a:t>Thanks for your attention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88834"/>
                                        </p:tgtEl>
                                        <p:attrNameLst>
                                          <p:attrName>style.visibility</p:attrName>
                                        </p:attrNameLst>
                                      </p:cBhvr>
                                      <p:to>
                                        <p:strVal val="visible"/>
                                      </p:to>
                                    </p:set>
                                    <p:animEffect transition="in" filter="blinds(horizontal)">
                                      <p:cBhvr>
                                        <p:cTn id="7" dur="3000"/>
                                        <p:tgtEl>
                                          <p:spTgt spid="88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ChangeArrowheads="1"/>
          </p:cNvSpPr>
          <p:nvPr/>
        </p:nvSpPr>
        <p:spPr bwMode="auto">
          <a:xfrm>
            <a:off x="919163" y="1244600"/>
            <a:ext cx="7993062" cy="4897438"/>
          </a:xfrm>
          <a:prstGeom prst="rect">
            <a:avLst/>
          </a:prstGeom>
          <a:solidFill>
            <a:srgbClr val="CC0000"/>
          </a:solidFill>
          <a:ln w="12700" algn="ctr">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1800">
              <a:solidFill>
                <a:schemeClr val="bg1"/>
              </a:solidFill>
            </a:endParaRPr>
          </a:p>
        </p:txBody>
      </p:sp>
      <p:sp>
        <p:nvSpPr>
          <p:cNvPr id="889859" name="Rectangle 3"/>
          <p:cNvSpPr>
            <a:spLocks noGrp="1" noChangeArrowheads="1"/>
          </p:cNvSpPr>
          <p:nvPr>
            <p:ph type="title"/>
          </p:nvPr>
        </p:nvSpPr>
        <p:spPr bwMode="auto">
          <a:xfrm>
            <a:off x="414338" y="2684463"/>
            <a:ext cx="8912225" cy="12065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sz="8000">
                <a:solidFill>
                  <a:srgbClr val="FFFFFF"/>
                </a:solidFill>
              </a:rPr>
              <a:t>END</a:t>
            </a:r>
            <a:endParaRPr lang="ru-RU" sz="8000">
              <a:solidFill>
                <a:srgbClr val="FFFFFF"/>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Text Box 2"/>
          <p:cNvSpPr txBox="1">
            <a:spLocks noChangeArrowheads="1"/>
          </p:cNvSpPr>
          <p:nvPr/>
        </p:nvSpPr>
        <p:spPr bwMode="auto">
          <a:xfrm>
            <a:off x="3582988" y="525463"/>
            <a:ext cx="2614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p>
            <a:r>
              <a:rPr lang="en-US"/>
              <a:t>ZrO</a:t>
            </a:r>
            <a:r>
              <a:rPr lang="en-US" baseline="-25000"/>
              <a:t>2</a:t>
            </a:r>
            <a:r>
              <a:rPr lang="en-US"/>
              <a:t>-FeO System</a:t>
            </a:r>
            <a:endParaRPr lang="ru-RU"/>
          </a:p>
        </p:txBody>
      </p:sp>
      <p:sp>
        <p:nvSpPr>
          <p:cNvPr id="875523" name="Text Box 3"/>
          <p:cNvSpPr txBox="1">
            <a:spLocks noChangeArrowheads="1"/>
          </p:cNvSpPr>
          <p:nvPr/>
        </p:nvSpPr>
        <p:spPr bwMode="auto">
          <a:xfrm>
            <a:off x="271463" y="957263"/>
            <a:ext cx="9793287" cy="215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p>
            <a:pPr algn="l">
              <a:spcBef>
                <a:spcPct val="50000"/>
              </a:spcBef>
              <a:buFontTx/>
              <a:buChar char="•"/>
            </a:pPr>
            <a:r>
              <a:rPr lang="en-US" sz="1800"/>
              <a:t>Verification of the laser-heating technique on relatively well studied binary system</a:t>
            </a:r>
          </a:p>
          <a:p>
            <a:pPr algn="l">
              <a:spcBef>
                <a:spcPct val="50000"/>
              </a:spcBef>
              <a:buFontTx/>
              <a:buChar char="•"/>
            </a:pPr>
            <a:r>
              <a:rPr lang="en-US" sz="1800"/>
              <a:t> Testing of applicability of the mixed oxide samples prepared by blending followed just by pressing without any heat treatment</a:t>
            </a:r>
          </a:p>
          <a:p>
            <a:pPr algn="l">
              <a:spcBef>
                <a:spcPct val="50000"/>
              </a:spcBef>
              <a:buFontTx/>
              <a:buChar char="•"/>
            </a:pPr>
            <a:r>
              <a:rPr lang="en-US" sz="1800"/>
              <a:t> Definition of number of the laser-melting cycles for complete homogenization of initially inhomogeneous low density samples    </a:t>
            </a:r>
          </a:p>
          <a:p>
            <a:pPr>
              <a:spcBef>
                <a:spcPct val="50000"/>
              </a:spcBef>
            </a:pPr>
            <a:endParaRPr lang="ru-RU" sz="1800"/>
          </a:p>
        </p:txBody>
      </p:sp>
      <p:pic>
        <p:nvPicPr>
          <p:cNvPr id="8755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 y="3116263"/>
            <a:ext cx="5400675"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55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4075" y="3109913"/>
            <a:ext cx="5472113"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5526" name="Text Box 6"/>
          <p:cNvSpPr txBox="1">
            <a:spLocks noChangeArrowheads="1"/>
          </p:cNvSpPr>
          <p:nvPr/>
        </p:nvSpPr>
        <p:spPr bwMode="auto">
          <a:xfrm>
            <a:off x="1638300" y="2973388"/>
            <a:ext cx="6626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p>
            <a:pPr>
              <a:spcBef>
                <a:spcPct val="50000"/>
              </a:spcBef>
            </a:pPr>
            <a:r>
              <a:rPr lang="en-US" sz="2000"/>
              <a:t>Example of the thermogram on IVTAN samples</a:t>
            </a:r>
            <a:endParaRPr lang="ru-RU" sz="200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5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363" y="2965450"/>
            <a:ext cx="5472113" cy="382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65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8025" y="2965450"/>
            <a:ext cx="5473700" cy="382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6548" name="Text Box 4"/>
          <p:cNvSpPr txBox="1">
            <a:spLocks noChangeArrowheads="1"/>
          </p:cNvSpPr>
          <p:nvPr/>
        </p:nvSpPr>
        <p:spPr bwMode="auto">
          <a:xfrm>
            <a:off x="485775" y="596900"/>
            <a:ext cx="885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p>
            <a:pPr>
              <a:spcBef>
                <a:spcPct val="50000"/>
              </a:spcBef>
            </a:pPr>
            <a:r>
              <a:rPr lang="en-US"/>
              <a:t>Laser-melting of CORD-15 sample </a:t>
            </a:r>
            <a:endParaRPr lang="ru-RU"/>
          </a:p>
        </p:txBody>
      </p:sp>
      <p:sp>
        <p:nvSpPr>
          <p:cNvPr id="876549" name="Text Box 5"/>
          <p:cNvSpPr txBox="1">
            <a:spLocks noChangeArrowheads="1"/>
          </p:cNvSpPr>
          <p:nvPr/>
        </p:nvSpPr>
        <p:spPr bwMode="auto">
          <a:xfrm>
            <a:off x="558800" y="1100138"/>
            <a:ext cx="9072563" cy="174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p>
            <a:pPr algn="l">
              <a:spcBef>
                <a:spcPct val="50000"/>
              </a:spcBef>
              <a:buFontTx/>
              <a:buChar char="-"/>
            </a:pPr>
            <a:r>
              <a:rPr lang="en-US" sz="1800"/>
              <a:t>Only the first shot is successful</a:t>
            </a:r>
          </a:p>
          <a:p>
            <a:pPr algn="l">
              <a:spcBef>
                <a:spcPct val="50000"/>
              </a:spcBef>
              <a:buFontTx/>
              <a:buChar char="-"/>
            </a:pPr>
            <a:r>
              <a:rPr lang="en-US" sz="1800"/>
              <a:t>Eutectic point is clearly seen both on ascending and descending flanks of the thermogram</a:t>
            </a:r>
          </a:p>
          <a:p>
            <a:pPr algn="l">
              <a:spcBef>
                <a:spcPct val="50000"/>
              </a:spcBef>
              <a:buFontTx/>
              <a:buChar char="-"/>
            </a:pPr>
            <a:r>
              <a:rPr lang="en-US" sz="1800"/>
              <a:t> Both variation of the reflection signal and the thermogram are used for identification of the solidus and liquidus points </a:t>
            </a:r>
            <a:endParaRPr lang="ru-RU" sz="180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3" name="Rectangle 3"/>
          <p:cNvSpPr>
            <a:spLocks noChangeArrowheads="1"/>
          </p:cNvSpPr>
          <p:nvPr/>
        </p:nvSpPr>
        <p:spPr bwMode="auto">
          <a:xfrm>
            <a:off x="454025" y="630238"/>
            <a:ext cx="9201150" cy="587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969" tIns="48984" rIns="97969" bIns="48984">
            <a:spAutoFit/>
          </a:bodyPr>
          <a:lstStyle/>
          <a:p>
            <a:pPr algn="l" defTabSz="979488">
              <a:lnSpc>
                <a:spcPct val="150000"/>
              </a:lnSpc>
            </a:pPr>
            <a:r>
              <a:rPr lang="en-US" sz="2100"/>
              <a:t>The main task of IVTAN laser-heating experiments in the PRECOS project is an issue of possible immiscibility of liquid in the U-Zr-O system. </a:t>
            </a:r>
          </a:p>
          <a:p>
            <a:pPr algn="l" defTabSz="979488">
              <a:lnSpc>
                <a:spcPct val="150000"/>
              </a:lnSpc>
            </a:pPr>
            <a:r>
              <a:rPr lang="en-US" sz="2100"/>
              <a:t>The required set of samples have been prepared at NPO “LUCH” however the transfer of the samples to IVTAN is delayed due to the license required for experiments with natural uranium. </a:t>
            </a:r>
          </a:p>
          <a:p>
            <a:pPr algn="l" defTabSz="979488">
              <a:lnSpc>
                <a:spcPct val="150000"/>
              </a:lnSpc>
            </a:pPr>
            <a:r>
              <a:rPr lang="en-US" sz="2100"/>
              <a:t>The licensing was completed in late August 2011 and the transferring procedure was started immediately. However, in September 2012 it turned out that some samples prepared at NPO “LUCH” are completely disintegrated into powder. </a:t>
            </a:r>
            <a:endParaRPr lang="ru-RU" sz="2100"/>
          </a:p>
          <a:p>
            <a:pPr algn="l" defTabSz="979488">
              <a:lnSpc>
                <a:spcPct val="150000"/>
              </a:lnSpc>
            </a:pPr>
            <a:r>
              <a:rPr lang="en-GB" sz="2100"/>
              <a:t>Later we faced another problem: the samples at </a:t>
            </a:r>
            <a:r>
              <a:rPr lang="en-US" sz="2100"/>
              <a:t>NPO “LUCH” had a status of “nuclear materials” however the license was issued for handling “radiated materials”. </a:t>
            </a:r>
            <a:endParaRPr lang="en-GB" sz="210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Text Box 2"/>
          <p:cNvSpPr txBox="1">
            <a:spLocks noChangeArrowheads="1"/>
          </p:cNvSpPr>
          <p:nvPr/>
        </p:nvSpPr>
        <p:spPr bwMode="auto">
          <a:xfrm>
            <a:off x="485775" y="715963"/>
            <a:ext cx="885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p>
            <a:pPr>
              <a:spcBef>
                <a:spcPct val="50000"/>
              </a:spcBef>
            </a:pPr>
            <a:r>
              <a:rPr lang="en-US"/>
              <a:t>Laser-melting of CORD-10 sample </a:t>
            </a:r>
            <a:endParaRPr lang="ru-RU"/>
          </a:p>
        </p:txBody>
      </p:sp>
      <p:pic>
        <p:nvPicPr>
          <p:cNvPr id="8775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363" y="2757488"/>
            <a:ext cx="5472113"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75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8513" y="2786063"/>
            <a:ext cx="5383212"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7573" name="Text Box 5"/>
          <p:cNvSpPr txBox="1">
            <a:spLocks noChangeArrowheads="1"/>
          </p:cNvSpPr>
          <p:nvPr/>
        </p:nvSpPr>
        <p:spPr bwMode="auto">
          <a:xfrm>
            <a:off x="485775" y="1676400"/>
            <a:ext cx="89312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p>
            <a:pPr algn="l">
              <a:spcBef>
                <a:spcPct val="50000"/>
              </a:spcBef>
            </a:pPr>
            <a:r>
              <a:rPr lang="en-US" sz="1800"/>
              <a:t>One can see reproducibility of eutectic temperature and suggested liquids temperature.  Their positions are independent on laser power density and intense vaporisation (in case of shot 3)</a:t>
            </a:r>
            <a:endParaRPr lang="ru-RU" sz="180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2" descr="Room for U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213" y="2157413"/>
            <a:ext cx="4176712" cy="3051175"/>
          </a:xfrm>
          <a:prstGeom prst="rect">
            <a:avLst/>
          </a:prstGeom>
          <a:noFill/>
          <a:extLst>
            <a:ext uri="{909E8E84-426E-40DD-AFC4-6F175D3DCCD1}">
              <a14:hiddenFill xmlns:a14="http://schemas.microsoft.com/office/drawing/2010/main">
                <a:solidFill>
                  <a:srgbClr val="FFFFFF"/>
                </a:solidFill>
              </a14:hiddenFill>
            </a:ext>
          </a:extLst>
        </p:spPr>
      </p:pic>
      <p:pic>
        <p:nvPicPr>
          <p:cNvPr id="867331" name="Picture 3" descr="Box for 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9788" y="3910013"/>
            <a:ext cx="2520950" cy="2233612"/>
          </a:xfrm>
          <a:prstGeom prst="rect">
            <a:avLst/>
          </a:prstGeom>
          <a:noFill/>
          <a:extLst>
            <a:ext uri="{909E8E84-426E-40DD-AFC4-6F175D3DCCD1}">
              <a14:hiddenFill xmlns:a14="http://schemas.microsoft.com/office/drawing/2010/main">
                <a:solidFill>
                  <a:srgbClr val="FFFFFF"/>
                </a:solidFill>
              </a14:hiddenFill>
            </a:ext>
          </a:extLst>
        </p:spPr>
      </p:pic>
      <p:sp>
        <p:nvSpPr>
          <p:cNvPr id="867332" name="Text Box 4"/>
          <p:cNvSpPr txBox="1">
            <a:spLocks noChangeArrowheads="1"/>
          </p:cNvSpPr>
          <p:nvPr/>
        </p:nvSpPr>
        <p:spPr bwMode="auto">
          <a:xfrm>
            <a:off x="5815013" y="1173163"/>
            <a:ext cx="38893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p>
            <a:pPr algn="r">
              <a:spcBef>
                <a:spcPct val="50000"/>
              </a:spcBef>
            </a:pPr>
            <a:r>
              <a:rPr lang="en-US" sz="2000"/>
              <a:t>Laboratory Room Dedicated for Handling of Natural Uranium Samples</a:t>
            </a:r>
            <a:endParaRPr lang="ru-RU" sz="2000"/>
          </a:p>
        </p:txBody>
      </p:sp>
      <p:sp>
        <p:nvSpPr>
          <p:cNvPr id="867333" name="Text Box 5"/>
          <p:cNvSpPr txBox="1">
            <a:spLocks noChangeArrowheads="1"/>
          </p:cNvSpPr>
          <p:nvPr/>
        </p:nvSpPr>
        <p:spPr bwMode="auto">
          <a:xfrm>
            <a:off x="512763" y="417513"/>
            <a:ext cx="5686425" cy="862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p>
            <a:pPr algn="l"/>
            <a:r>
              <a:rPr lang="en-US" sz="2600" i="1"/>
              <a:t>The licensing procedure was completed in August 2011</a:t>
            </a:r>
            <a:endParaRPr lang="ru-RU" sz="2600"/>
          </a:p>
        </p:txBody>
      </p:sp>
      <p:pic>
        <p:nvPicPr>
          <p:cNvPr id="867334" name="Picture 6" descr="Лицензи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 y="1274763"/>
            <a:ext cx="3836988" cy="5364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Rectangle 2"/>
          <p:cNvSpPr>
            <a:spLocks noChangeArrowheads="1"/>
          </p:cNvSpPr>
          <p:nvPr/>
        </p:nvSpPr>
        <p:spPr bwMode="auto">
          <a:xfrm>
            <a:off x="909638" y="904875"/>
            <a:ext cx="7951787" cy="55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69" tIns="48984" rIns="97969" bIns="48984">
            <a:spAutoFit/>
          </a:bodyPr>
          <a:lstStyle/>
          <a:p>
            <a:pPr algn="l" defTabSz="979488"/>
            <a:r>
              <a:rPr lang="en-US" sz="3000"/>
              <a:t>U-ZrO</a:t>
            </a:r>
            <a:r>
              <a:rPr lang="en-US" sz="3000" baseline="-25000"/>
              <a:t>2</a:t>
            </a:r>
            <a:r>
              <a:rPr lang="en-US" sz="3000"/>
              <a:t> samples for laser-heating experiments</a:t>
            </a:r>
            <a:endParaRPr lang="ru-RU" sz="3000"/>
          </a:p>
        </p:txBody>
      </p:sp>
      <p:pic>
        <p:nvPicPr>
          <p:cNvPr id="868356" name="Picture 4" descr="100200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6575" y="2005013"/>
            <a:ext cx="1974850" cy="1479550"/>
          </a:xfrm>
          <a:prstGeom prst="rect">
            <a:avLst/>
          </a:prstGeom>
          <a:noFill/>
          <a:extLst>
            <a:ext uri="{909E8E84-426E-40DD-AFC4-6F175D3DCCD1}">
              <a14:hiddenFill xmlns:a14="http://schemas.microsoft.com/office/drawing/2010/main">
                <a:solidFill>
                  <a:srgbClr val="FFFFFF"/>
                </a:solidFill>
              </a14:hiddenFill>
            </a:ext>
          </a:extLst>
        </p:spPr>
      </p:pic>
      <p:pic>
        <p:nvPicPr>
          <p:cNvPr id="868357" name="Picture 5" descr="100200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6375" y="2000250"/>
            <a:ext cx="2254250" cy="1508125"/>
          </a:xfrm>
          <a:prstGeom prst="rect">
            <a:avLst/>
          </a:prstGeom>
          <a:noFill/>
          <a:extLst>
            <a:ext uri="{909E8E84-426E-40DD-AFC4-6F175D3DCCD1}">
              <a14:hiddenFill xmlns:a14="http://schemas.microsoft.com/office/drawing/2010/main">
                <a:solidFill>
                  <a:srgbClr val="FFFFFF"/>
                </a:solidFill>
              </a14:hiddenFill>
            </a:ext>
          </a:extLst>
        </p:spPr>
      </p:pic>
      <p:pic>
        <p:nvPicPr>
          <p:cNvPr id="868358" name="Picture 6" descr="100200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1039813" y="2012950"/>
            <a:ext cx="2365375" cy="1470025"/>
          </a:xfrm>
          <a:prstGeom prst="rect">
            <a:avLst/>
          </a:prstGeom>
          <a:noFill/>
          <a:extLst>
            <a:ext uri="{909E8E84-426E-40DD-AFC4-6F175D3DCCD1}">
              <a14:hiddenFill xmlns:a14="http://schemas.microsoft.com/office/drawing/2010/main">
                <a:solidFill>
                  <a:srgbClr val="FFFFFF"/>
                </a:solidFill>
              </a14:hiddenFill>
            </a:ext>
          </a:extLst>
        </p:spPr>
      </p:pic>
      <p:pic>
        <p:nvPicPr>
          <p:cNvPr id="868359" name="Picture 7" descr="100200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6816725" y="3770313"/>
            <a:ext cx="2141538" cy="1433512"/>
          </a:xfrm>
          <a:prstGeom prst="rect">
            <a:avLst/>
          </a:prstGeom>
          <a:noFill/>
          <a:extLst>
            <a:ext uri="{909E8E84-426E-40DD-AFC4-6F175D3DCCD1}">
              <a14:hiddenFill xmlns:a14="http://schemas.microsoft.com/office/drawing/2010/main">
                <a:solidFill>
                  <a:srgbClr val="FFFFFF"/>
                </a:solidFill>
              </a14:hiddenFill>
            </a:ext>
          </a:extLst>
        </p:spPr>
      </p:pic>
      <p:pic>
        <p:nvPicPr>
          <p:cNvPr id="868360" name="Picture 8" descr="100200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0025" y="3773488"/>
            <a:ext cx="2182813" cy="1462087"/>
          </a:xfrm>
          <a:prstGeom prst="rect">
            <a:avLst/>
          </a:prstGeom>
          <a:noFill/>
          <a:extLst>
            <a:ext uri="{909E8E84-426E-40DD-AFC4-6F175D3DCCD1}">
              <a14:hiddenFill xmlns:a14="http://schemas.microsoft.com/office/drawing/2010/main">
                <a:solidFill>
                  <a:srgbClr val="FFFFFF"/>
                </a:solidFill>
              </a14:hiddenFill>
            </a:ext>
          </a:extLst>
        </p:spPr>
      </p:pic>
      <p:pic>
        <p:nvPicPr>
          <p:cNvPr id="868361" name="Picture 9" descr="100200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3625" y="3767138"/>
            <a:ext cx="2290763" cy="1489075"/>
          </a:xfrm>
          <a:prstGeom prst="rect">
            <a:avLst/>
          </a:prstGeom>
          <a:noFill/>
          <a:extLst>
            <a:ext uri="{909E8E84-426E-40DD-AFC4-6F175D3DCCD1}">
              <a14:hiddenFill xmlns:a14="http://schemas.microsoft.com/office/drawing/2010/main">
                <a:solidFill>
                  <a:srgbClr val="FFFFFF"/>
                </a:solidFill>
              </a14:hiddenFill>
            </a:ext>
          </a:extLst>
        </p:spPr>
      </p:pic>
      <p:sp>
        <p:nvSpPr>
          <p:cNvPr id="868362" name="Text Box 10"/>
          <p:cNvSpPr txBox="1">
            <a:spLocks noChangeArrowheads="1"/>
          </p:cNvSpPr>
          <p:nvPr/>
        </p:nvSpPr>
        <p:spPr bwMode="auto">
          <a:xfrm>
            <a:off x="1017588" y="5538788"/>
            <a:ext cx="8115300" cy="74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969" tIns="48984" rIns="97969" bIns="48984">
            <a:spAutoFit/>
          </a:bodyPr>
          <a:lstStyle>
            <a:lvl1pPr algn="l" defTabSz="979488">
              <a:defRPr sz="2400">
                <a:solidFill>
                  <a:schemeClr val="tx1"/>
                </a:solidFill>
                <a:latin typeface="Tahoma" pitchFamily="34" charset="0"/>
              </a:defRPr>
            </a:lvl1pPr>
            <a:lvl2pPr marL="612775" algn="l" defTabSz="979488">
              <a:defRPr sz="2400">
                <a:solidFill>
                  <a:schemeClr val="tx1"/>
                </a:solidFill>
                <a:latin typeface="Tahoma" pitchFamily="34" charset="0"/>
              </a:defRPr>
            </a:lvl2pPr>
            <a:lvl3pPr marL="1223963" algn="l" defTabSz="979488">
              <a:defRPr sz="2400">
                <a:solidFill>
                  <a:schemeClr val="tx1"/>
                </a:solidFill>
                <a:latin typeface="Tahoma" pitchFamily="34" charset="0"/>
              </a:defRPr>
            </a:lvl3pPr>
            <a:lvl4pPr marL="1836738" algn="l" defTabSz="979488">
              <a:defRPr sz="2400">
                <a:solidFill>
                  <a:schemeClr val="tx1"/>
                </a:solidFill>
                <a:latin typeface="Tahoma" pitchFamily="34" charset="0"/>
              </a:defRPr>
            </a:lvl4pPr>
            <a:lvl5pPr marL="2449513" algn="l" defTabSz="979488">
              <a:defRPr sz="2400">
                <a:solidFill>
                  <a:schemeClr val="tx1"/>
                </a:solidFill>
                <a:latin typeface="Tahoma" pitchFamily="34" charset="0"/>
              </a:defRPr>
            </a:lvl5pPr>
            <a:lvl6pPr marL="2906713" defTabSz="979488" eaLnBrk="0" fontAlgn="base" hangingPunct="0">
              <a:spcBef>
                <a:spcPct val="0"/>
              </a:spcBef>
              <a:spcAft>
                <a:spcPct val="0"/>
              </a:spcAft>
              <a:defRPr sz="2400">
                <a:solidFill>
                  <a:schemeClr val="tx1"/>
                </a:solidFill>
                <a:latin typeface="Tahoma" pitchFamily="34" charset="0"/>
              </a:defRPr>
            </a:lvl6pPr>
            <a:lvl7pPr marL="3363913" defTabSz="979488" eaLnBrk="0" fontAlgn="base" hangingPunct="0">
              <a:spcBef>
                <a:spcPct val="0"/>
              </a:spcBef>
              <a:spcAft>
                <a:spcPct val="0"/>
              </a:spcAft>
              <a:defRPr sz="2400">
                <a:solidFill>
                  <a:schemeClr val="tx1"/>
                </a:solidFill>
                <a:latin typeface="Tahoma" pitchFamily="34" charset="0"/>
              </a:defRPr>
            </a:lvl7pPr>
            <a:lvl8pPr marL="3821113" defTabSz="979488" eaLnBrk="0" fontAlgn="base" hangingPunct="0">
              <a:spcBef>
                <a:spcPct val="0"/>
              </a:spcBef>
              <a:spcAft>
                <a:spcPct val="0"/>
              </a:spcAft>
              <a:defRPr sz="2400">
                <a:solidFill>
                  <a:schemeClr val="tx1"/>
                </a:solidFill>
                <a:latin typeface="Tahoma" pitchFamily="34" charset="0"/>
              </a:defRPr>
            </a:lvl8pPr>
            <a:lvl9pPr marL="4278313" defTabSz="979488" eaLnBrk="0" fontAlgn="base" hangingPunct="0">
              <a:spcBef>
                <a:spcPct val="0"/>
              </a:spcBef>
              <a:spcAft>
                <a:spcPct val="0"/>
              </a:spcAft>
              <a:defRPr sz="2400">
                <a:solidFill>
                  <a:schemeClr val="tx1"/>
                </a:solidFill>
                <a:latin typeface="Tahoma" pitchFamily="34" charset="0"/>
              </a:defRPr>
            </a:lvl9pPr>
          </a:lstStyle>
          <a:p>
            <a:pPr>
              <a:spcBef>
                <a:spcPct val="50000"/>
              </a:spcBef>
            </a:pPr>
            <a:r>
              <a:rPr lang="en-US" sz="2100">
                <a:solidFill>
                  <a:srgbClr val="000066"/>
                </a:solidFill>
                <a:latin typeface="Arial" charset="0"/>
              </a:rPr>
              <a:t>Since we have much less samples at our disposal that it was planned previously one has to update the test matrix. </a:t>
            </a:r>
            <a:endParaRPr lang="ru-RU" sz="2100">
              <a:solidFill>
                <a:srgbClr val="000066"/>
              </a:solidFill>
              <a:latin typeface="Arial"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9378" name="Group 2"/>
          <p:cNvGrpSpPr>
            <a:grpSpLocks/>
          </p:cNvGrpSpPr>
          <p:nvPr/>
        </p:nvGrpSpPr>
        <p:grpSpPr bwMode="auto">
          <a:xfrm>
            <a:off x="514350" y="1431925"/>
            <a:ext cx="9043988" cy="5454650"/>
            <a:chOff x="443" y="1102"/>
            <a:chExt cx="5261" cy="3254"/>
          </a:xfrm>
        </p:grpSpPr>
        <p:grpSp>
          <p:nvGrpSpPr>
            <p:cNvPr id="869379" name="Group 3"/>
            <p:cNvGrpSpPr>
              <a:grpSpLocks/>
            </p:cNvGrpSpPr>
            <p:nvPr/>
          </p:nvGrpSpPr>
          <p:grpSpPr bwMode="auto">
            <a:xfrm>
              <a:off x="443" y="1102"/>
              <a:ext cx="5261" cy="3254"/>
              <a:chOff x="443" y="1102"/>
              <a:chExt cx="5261" cy="3254"/>
            </a:xfrm>
          </p:grpSpPr>
          <p:pic>
            <p:nvPicPr>
              <p:cNvPr id="8693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 y="1102"/>
                <a:ext cx="5261" cy="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381" name="Line 5"/>
              <p:cNvSpPr>
                <a:spLocks noChangeShapeType="1"/>
              </p:cNvSpPr>
              <p:nvPr/>
            </p:nvSpPr>
            <p:spPr bwMode="auto">
              <a:xfrm flipV="1">
                <a:off x="1707" y="2046"/>
                <a:ext cx="1815" cy="163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grpSp>
        <p:sp>
          <p:nvSpPr>
            <p:cNvPr id="869382" name="Oval 6"/>
            <p:cNvSpPr>
              <a:spLocks noChangeArrowheads="1"/>
            </p:cNvSpPr>
            <p:nvPr/>
          </p:nvSpPr>
          <p:spPr bwMode="auto">
            <a:xfrm>
              <a:off x="1789" y="3530"/>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383" name="Oval 7"/>
            <p:cNvSpPr>
              <a:spLocks noChangeArrowheads="1"/>
            </p:cNvSpPr>
            <p:nvPr/>
          </p:nvSpPr>
          <p:spPr bwMode="auto">
            <a:xfrm>
              <a:off x="2033" y="3306"/>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384" name="Oval 8"/>
            <p:cNvSpPr>
              <a:spLocks noChangeArrowheads="1"/>
            </p:cNvSpPr>
            <p:nvPr/>
          </p:nvSpPr>
          <p:spPr bwMode="auto">
            <a:xfrm>
              <a:off x="2211" y="3148"/>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385" name="Oval 9"/>
            <p:cNvSpPr>
              <a:spLocks noChangeArrowheads="1"/>
            </p:cNvSpPr>
            <p:nvPr/>
          </p:nvSpPr>
          <p:spPr bwMode="auto">
            <a:xfrm>
              <a:off x="2569" y="2828"/>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386" name="Oval 10"/>
            <p:cNvSpPr>
              <a:spLocks noChangeArrowheads="1"/>
            </p:cNvSpPr>
            <p:nvPr/>
          </p:nvSpPr>
          <p:spPr bwMode="auto">
            <a:xfrm>
              <a:off x="3029" y="2409"/>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387" name="Oval 11"/>
            <p:cNvSpPr>
              <a:spLocks noChangeArrowheads="1"/>
            </p:cNvSpPr>
            <p:nvPr/>
          </p:nvSpPr>
          <p:spPr bwMode="auto">
            <a:xfrm>
              <a:off x="3297" y="2160"/>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388" name="Oval 12"/>
            <p:cNvSpPr>
              <a:spLocks noChangeArrowheads="1"/>
            </p:cNvSpPr>
            <p:nvPr/>
          </p:nvSpPr>
          <p:spPr bwMode="auto">
            <a:xfrm>
              <a:off x="3389" y="2076"/>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389" name="Oval 13"/>
            <p:cNvSpPr>
              <a:spLocks noChangeArrowheads="1"/>
            </p:cNvSpPr>
            <p:nvPr/>
          </p:nvSpPr>
          <p:spPr bwMode="auto">
            <a:xfrm>
              <a:off x="3112" y="2322"/>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869394" name="Group 18"/>
          <p:cNvGrpSpPr>
            <a:grpSpLocks/>
          </p:cNvGrpSpPr>
          <p:nvPr/>
        </p:nvGrpSpPr>
        <p:grpSpPr bwMode="auto">
          <a:xfrm>
            <a:off x="514350" y="1431925"/>
            <a:ext cx="9043988" cy="5454650"/>
            <a:chOff x="443" y="1102"/>
            <a:chExt cx="5261" cy="3254"/>
          </a:xfrm>
        </p:grpSpPr>
        <p:grpSp>
          <p:nvGrpSpPr>
            <p:cNvPr id="869395" name="Group 19"/>
            <p:cNvGrpSpPr>
              <a:grpSpLocks/>
            </p:cNvGrpSpPr>
            <p:nvPr/>
          </p:nvGrpSpPr>
          <p:grpSpPr bwMode="auto">
            <a:xfrm>
              <a:off x="443" y="1102"/>
              <a:ext cx="5261" cy="3254"/>
              <a:chOff x="443" y="1102"/>
              <a:chExt cx="5261" cy="3254"/>
            </a:xfrm>
          </p:grpSpPr>
          <p:pic>
            <p:nvPicPr>
              <p:cNvPr id="869396"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 y="1102"/>
                <a:ext cx="5261" cy="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397" name="Line 21"/>
              <p:cNvSpPr>
                <a:spLocks noChangeShapeType="1"/>
              </p:cNvSpPr>
              <p:nvPr/>
            </p:nvSpPr>
            <p:spPr bwMode="auto">
              <a:xfrm flipV="1">
                <a:off x="1707" y="2046"/>
                <a:ext cx="1815" cy="163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grpSp>
        <p:sp>
          <p:nvSpPr>
            <p:cNvPr id="869398" name="Oval 22"/>
            <p:cNvSpPr>
              <a:spLocks noChangeArrowheads="1"/>
            </p:cNvSpPr>
            <p:nvPr/>
          </p:nvSpPr>
          <p:spPr bwMode="auto">
            <a:xfrm>
              <a:off x="1789" y="3530"/>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399" name="Oval 23"/>
            <p:cNvSpPr>
              <a:spLocks noChangeArrowheads="1"/>
            </p:cNvSpPr>
            <p:nvPr/>
          </p:nvSpPr>
          <p:spPr bwMode="auto">
            <a:xfrm>
              <a:off x="2033" y="3306"/>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00" name="Oval 24"/>
            <p:cNvSpPr>
              <a:spLocks noChangeArrowheads="1"/>
            </p:cNvSpPr>
            <p:nvPr/>
          </p:nvSpPr>
          <p:spPr bwMode="auto">
            <a:xfrm>
              <a:off x="2211" y="3148"/>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01" name="Oval 25"/>
            <p:cNvSpPr>
              <a:spLocks noChangeArrowheads="1"/>
            </p:cNvSpPr>
            <p:nvPr/>
          </p:nvSpPr>
          <p:spPr bwMode="auto">
            <a:xfrm>
              <a:off x="2569" y="2828"/>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02" name="Oval 26"/>
            <p:cNvSpPr>
              <a:spLocks noChangeArrowheads="1"/>
            </p:cNvSpPr>
            <p:nvPr/>
          </p:nvSpPr>
          <p:spPr bwMode="auto">
            <a:xfrm>
              <a:off x="3029" y="2409"/>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03" name="Oval 27"/>
            <p:cNvSpPr>
              <a:spLocks noChangeArrowheads="1"/>
            </p:cNvSpPr>
            <p:nvPr/>
          </p:nvSpPr>
          <p:spPr bwMode="auto">
            <a:xfrm>
              <a:off x="3297" y="2160"/>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04" name="Oval 28"/>
            <p:cNvSpPr>
              <a:spLocks noChangeArrowheads="1"/>
            </p:cNvSpPr>
            <p:nvPr/>
          </p:nvSpPr>
          <p:spPr bwMode="auto">
            <a:xfrm>
              <a:off x="3389" y="2076"/>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05" name="Oval 29"/>
            <p:cNvSpPr>
              <a:spLocks noChangeArrowheads="1"/>
            </p:cNvSpPr>
            <p:nvPr/>
          </p:nvSpPr>
          <p:spPr bwMode="auto">
            <a:xfrm>
              <a:off x="3112" y="2322"/>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869406" name="Group 30"/>
          <p:cNvGrpSpPr>
            <a:grpSpLocks/>
          </p:cNvGrpSpPr>
          <p:nvPr/>
        </p:nvGrpSpPr>
        <p:grpSpPr bwMode="auto">
          <a:xfrm>
            <a:off x="514350" y="1431925"/>
            <a:ext cx="9043988" cy="5454650"/>
            <a:chOff x="443" y="1102"/>
            <a:chExt cx="5261" cy="3254"/>
          </a:xfrm>
        </p:grpSpPr>
        <p:grpSp>
          <p:nvGrpSpPr>
            <p:cNvPr id="869407" name="Group 31"/>
            <p:cNvGrpSpPr>
              <a:grpSpLocks/>
            </p:cNvGrpSpPr>
            <p:nvPr/>
          </p:nvGrpSpPr>
          <p:grpSpPr bwMode="auto">
            <a:xfrm>
              <a:off x="443" y="1102"/>
              <a:ext cx="5261" cy="3254"/>
              <a:chOff x="443" y="1102"/>
              <a:chExt cx="5261" cy="3254"/>
            </a:xfrm>
          </p:grpSpPr>
          <p:pic>
            <p:nvPicPr>
              <p:cNvPr id="869408"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 y="1102"/>
                <a:ext cx="5261" cy="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409" name="Line 33"/>
              <p:cNvSpPr>
                <a:spLocks noChangeShapeType="1"/>
              </p:cNvSpPr>
              <p:nvPr/>
            </p:nvSpPr>
            <p:spPr bwMode="auto">
              <a:xfrm flipV="1">
                <a:off x="1707" y="2046"/>
                <a:ext cx="1815" cy="163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grpSp>
        <p:sp>
          <p:nvSpPr>
            <p:cNvPr id="869410" name="Oval 34"/>
            <p:cNvSpPr>
              <a:spLocks noChangeArrowheads="1"/>
            </p:cNvSpPr>
            <p:nvPr/>
          </p:nvSpPr>
          <p:spPr bwMode="auto">
            <a:xfrm>
              <a:off x="1789" y="3530"/>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11" name="Oval 35"/>
            <p:cNvSpPr>
              <a:spLocks noChangeArrowheads="1"/>
            </p:cNvSpPr>
            <p:nvPr/>
          </p:nvSpPr>
          <p:spPr bwMode="auto">
            <a:xfrm>
              <a:off x="2033" y="3306"/>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12" name="Oval 36"/>
            <p:cNvSpPr>
              <a:spLocks noChangeArrowheads="1"/>
            </p:cNvSpPr>
            <p:nvPr/>
          </p:nvSpPr>
          <p:spPr bwMode="auto">
            <a:xfrm>
              <a:off x="2211" y="3148"/>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13" name="Oval 37"/>
            <p:cNvSpPr>
              <a:spLocks noChangeArrowheads="1"/>
            </p:cNvSpPr>
            <p:nvPr/>
          </p:nvSpPr>
          <p:spPr bwMode="auto">
            <a:xfrm>
              <a:off x="2569" y="2828"/>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14" name="Oval 38"/>
            <p:cNvSpPr>
              <a:spLocks noChangeArrowheads="1"/>
            </p:cNvSpPr>
            <p:nvPr/>
          </p:nvSpPr>
          <p:spPr bwMode="auto">
            <a:xfrm>
              <a:off x="3029" y="2409"/>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15" name="Oval 39"/>
            <p:cNvSpPr>
              <a:spLocks noChangeArrowheads="1"/>
            </p:cNvSpPr>
            <p:nvPr/>
          </p:nvSpPr>
          <p:spPr bwMode="auto">
            <a:xfrm>
              <a:off x="3297" y="2160"/>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16" name="Oval 40"/>
            <p:cNvSpPr>
              <a:spLocks noChangeArrowheads="1"/>
            </p:cNvSpPr>
            <p:nvPr/>
          </p:nvSpPr>
          <p:spPr bwMode="auto">
            <a:xfrm>
              <a:off x="3389" y="2076"/>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17" name="Oval 41"/>
            <p:cNvSpPr>
              <a:spLocks noChangeArrowheads="1"/>
            </p:cNvSpPr>
            <p:nvPr/>
          </p:nvSpPr>
          <p:spPr bwMode="auto">
            <a:xfrm>
              <a:off x="3112" y="2322"/>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869418" name="Group 42"/>
          <p:cNvGrpSpPr>
            <a:grpSpLocks/>
          </p:cNvGrpSpPr>
          <p:nvPr/>
        </p:nvGrpSpPr>
        <p:grpSpPr bwMode="auto">
          <a:xfrm>
            <a:off x="514350" y="1431925"/>
            <a:ext cx="9043988" cy="5454650"/>
            <a:chOff x="443" y="1102"/>
            <a:chExt cx="5261" cy="3254"/>
          </a:xfrm>
        </p:grpSpPr>
        <p:grpSp>
          <p:nvGrpSpPr>
            <p:cNvPr id="869419" name="Group 43"/>
            <p:cNvGrpSpPr>
              <a:grpSpLocks/>
            </p:cNvGrpSpPr>
            <p:nvPr/>
          </p:nvGrpSpPr>
          <p:grpSpPr bwMode="auto">
            <a:xfrm>
              <a:off x="443" y="1102"/>
              <a:ext cx="5261" cy="3254"/>
              <a:chOff x="443" y="1102"/>
              <a:chExt cx="5261" cy="3254"/>
            </a:xfrm>
          </p:grpSpPr>
          <p:pic>
            <p:nvPicPr>
              <p:cNvPr id="869420" name="Picture 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 y="1102"/>
                <a:ext cx="5261" cy="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421" name="Line 45"/>
              <p:cNvSpPr>
                <a:spLocks noChangeShapeType="1"/>
              </p:cNvSpPr>
              <p:nvPr/>
            </p:nvSpPr>
            <p:spPr bwMode="auto">
              <a:xfrm flipV="1">
                <a:off x="1707" y="2046"/>
                <a:ext cx="1815" cy="163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grpSp>
        <p:sp>
          <p:nvSpPr>
            <p:cNvPr id="869422" name="Oval 46"/>
            <p:cNvSpPr>
              <a:spLocks noChangeArrowheads="1"/>
            </p:cNvSpPr>
            <p:nvPr/>
          </p:nvSpPr>
          <p:spPr bwMode="auto">
            <a:xfrm>
              <a:off x="1789" y="3530"/>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23" name="Oval 47"/>
            <p:cNvSpPr>
              <a:spLocks noChangeArrowheads="1"/>
            </p:cNvSpPr>
            <p:nvPr/>
          </p:nvSpPr>
          <p:spPr bwMode="auto">
            <a:xfrm>
              <a:off x="2033" y="3306"/>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24" name="Oval 48"/>
            <p:cNvSpPr>
              <a:spLocks noChangeArrowheads="1"/>
            </p:cNvSpPr>
            <p:nvPr/>
          </p:nvSpPr>
          <p:spPr bwMode="auto">
            <a:xfrm>
              <a:off x="2211" y="3148"/>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25" name="Oval 49"/>
            <p:cNvSpPr>
              <a:spLocks noChangeArrowheads="1"/>
            </p:cNvSpPr>
            <p:nvPr/>
          </p:nvSpPr>
          <p:spPr bwMode="auto">
            <a:xfrm>
              <a:off x="2569" y="2828"/>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26" name="Oval 50"/>
            <p:cNvSpPr>
              <a:spLocks noChangeArrowheads="1"/>
            </p:cNvSpPr>
            <p:nvPr/>
          </p:nvSpPr>
          <p:spPr bwMode="auto">
            <a:xfrm>
              <a:off x="3029" y="2409"/>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27" name="Oval 51"/>
            <p:cNvSpPr>
              <a:spLocks noChangeArrowheads="1"/>
            </p:cNvSpPr>
            <p:nvPr/>
          </p:nvSpPr>
          <p:spPr bwMode="auto">
            <a:xfrm>
              <a:off x="3297" y="2160"/>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28" name="Oval 52"/>
            <p:cNvSpPr>
              <a:spLocks noChangeArrowheads="1"/>
            </p:cNvSpPr>
            <p:nvPr/>
          </p:nvSpPr>
          <p:spPr bwMode="auto">
            <a:xfrm>
              <a:off x="3389" y="2076"/>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29" name="Oval 53"/>
            <p:cNvSpPr>
              <a:spLocks noChangeArrowheads="1"/>
            </p:cNvSpPr>
            <p:nvPr/>
          </p:nvSpPr>
          <p:spPr bwMode="auto">
            <a:xfrm>
              <a:off x="3112" y="2322"/>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869430" name="Group 54"/>
          <p:cNvGrpSpPr>
            <a:grpSpLocks/>
          </p:cNvGrpSpPr>
          <p:nvPr/>
        </p:nvGrpSpPr>
        <p:grpSpPr bwMode="auto">
          <a:xfrm>
            <a:off x="514350" y="1431925"/>
            <a:ext cx="9043988" cy="5454650"/>
            <a:chOff x="443" y="1102"/>
            <a:chExt cx="5261" cy="3254"/>
          </a:xfrm>
        </p:grpSpPr>
        <p:grpSp>
          <p:nvGrpSpPr>
            <p:cNvPr id="869431" name="Group 55"/>
            <p:cNvGrpSpPr>
              <a:grpSpLocks/>
            </p:cNvGrpSpPr>
            <p:nvPr/>
          </p:nvGrpSpPr>
          <p:grpSpPr bwMode="auto">
            <a:xfrm>
              <a:off x="443" y="1102"/>
              <a:ext cx="5261" cy="3254"/>
              <a:chOff x="443" y="1102"/>
              <a:chExt cx="5261" cy="3254"/>
            </a:xfrm>
          </p:grpSpPr>
          <p:pic>
            <p:nvPicPr>
              <p:cNvPr id="869432" name="Picture 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 y="1102"/>
                <a:ext cx="5261" cy="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433" name="Line 57"/>
              <p:cNvSpPr>
                <a:spLocks noChangeShapeType="1"/>
              </p:cNvSpPr>
              <p:nvPr/>
            </p:nvSpPr>
            <p:spPr bwMode="auto">
              <a:xfrm flipV="1">
                <a:off x="1707" y="2046"/>
                <a:ext cx="1815" cy="163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grpSp>
        <p:sp>
          <p:nvSpPr>
            <p:cNvPr id="869434" name="Oval 58"/>
            <p:cNvSpPr>
              <a:spLocks noChangeArrowheads="1"/>
            </p:cNvSpPr>
            <p:nvPr/>
          </p:nvSpPr>
          <p:spPr bwMode="auto">
            <a:xfrm>
              <a:off x="1789" y="3530"/>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35" name="Oval 59"/>
            <p:cNvSpPr>
              <a:spLocks noChangeArrowheads="1"/>
            </p:cNvSpPr>
            <p:nvPr/>
          </p:nvSpPr>
          <p:spPr bwMode="auto">
            <a:xfrm>
              <a:off x="2033" y="3306"/>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36" name="Oval 60"/>
            <p:cNvSpPr>
              <a:spLocks noChangeArrowheads="1"/>
            </p:cNvSpPr>
            <p:nvPr/>
          </p:nvSpPr>
          <p:spPr bwMode="auto">
            <a:xfrm>
              <a:off x="2211" y="3148"/>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37" name="Oval 61"/>
            <p:cNvSpPr>
              <a:spLocks noChangeArrowheads="1"/>
            </p:cNvSpPr>
            <p:nvPr/>
          </p:nvSpPr>
          <p:spPr bwMode="auto">
            <a:xfrm>
              <a:off x="2569" y="2828"/>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38" name="Oval 62"/>
            <p:cNvSpPr>
              <a:spLocks noChangeArrowheads="1"/>
            </p:cNvSpPr>
            <p:nvPr/>
          </p:nvSpPr>
          <p:spPr bwMode="auto">
            <a:xfrm>
              <a:off x="3029" y="2409"/>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39" name="Oval 63"/>
            <p:cNvSpPr>
              <a:spLocks noChangeArrowheads="1"/>
            </p:cNvSpPr>
            <p:nvPr/>
          </p:nvSpPr>
          <p:spPr bwMode="auto">
            <a:xfrm>
              <a:off x="3297" y="2160"/>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40" name="Oval 64"/>
            <p:cNvSpPr>
              <a:spLocks noChangeArrowheads="1"/>
            </p:cNvSpPr>
            <p:nvPr/>
          </p:nvSpPr>
          <p:spPr bwMode="auto">
            <a:xfrm>
              <a:off x="3389" y="2076"/>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41" name="Oval 65"/>
            <p:cNvSpPr>
              <a:spLocks noChangeArrowheads="1"/>
            </p:cNvSpPr>
            <p:nvPr/>
          </p:nvSpPr>
          <p:spPr bwMode="auto">
            <a:xfrm>
              <a:off x="3112" y="2322"/>
              <a:ext cx="91" cy="9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869442" name="Group 66"/>
          <p:cNvGrpSpPr>
            <a:grpSpLocks/>
          </p:cNvGrpSpPr>
          <p:nvPr/>
        </p:nvGrpSpPr>
        <p:grpSpPr bwMode="auto">
          <a:xfrm>
            <a:off x="514350" y="1431925"/>
            <a:ext cx="9043988" cy="5454650"/>
            <a:chOff x="443" y="1102"/>
            <a:chExt cx="5261" cy="3254"/>
          </a:xfrm>
        </p:grpSpPr>
        <p:grpSp>
          <p:nvGrpSpPr>
            <p:cNvPr id="869443" name="Group 67"/>
            <p:cNvGrpSpPr>
              <a:grpSpLocks/>
            </p:cNvGrpSpPr>
            <p:nvPr/>
          </p:nvGrpSpPr>
          <p:grpSpPr bwMode="auto">
            <a:xfrm>
              <a:off x="443" y="1102"/>
              <a:ext cx="5261" cy="3254"/>
              <a:chOff x="443" y="1102"/>
              <a:chExt cx="5261" cy="3254"/>
            </a:xfrm>
          </p:grpSpPr>
          <p:pic>
            <p:nvPicPr>
              <p:cNvPr id="869444" name="Picture 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 y="1102"/>
                <a:ext cx="5261" cy="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445" name="Line 69"/>
              <p:cNvSpPr>
                <a:spLocks noChangeShapeType="1"/>
              </p:cNvSpPr>
              <p:nvPr/>
            </p:nvSpPr>
            <p:spPr bwMode="auto">
              <a:xfrm flipV="1">
                <a:off x="1707" y="2046"/>
                <a:ext cx="1815" cy="163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grpSp>
        <p:sp>
          <p:nvSpPr>
            <p:cNvPr id="869446" name="Oval 70"/>
            <p:cNvSpPr>
              <a:spLocks noChangeArrowheads="1"/>
            </p:cNvSpPr>
            <p:nvPr/>
          </p:nvSpPr>
          <p:spPr bwMode="auto">
            <a:xfrm>
              <a:off x="1789" y="3530"/>
              <a:ext cx="91" cy="91"/>
            </a:xfrm>
            <a:prstGeom prst="ellipse">
              <a:avLst/>
            </a:prstGeom>
            <a:noFill/>
            <a:ln w="28575" algn="ctr">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47" name="Oval 71"/>
            <p:cNvSpPr>
              <a:spLocks noChangeArrowheads="1"/>
            </p:cNvSpPr>
            <p:nvPr/>
          </p:nvSpPr>
          <p:spPr bwMode="auto">
            <a:xfrm>
              <a:off x="2033" y="3306"/>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48" name="Oval 72"/>
            <p:cNvSpPr>
              <a:spLocks noChangeArrowheads="1"/>
            </p:cNvSpPr>
            <p:nvPr/>
          </p:nvSpPr>
          <p:spPr bwMode="auto">
            <a:xfrm>
              <a:off x="2211" y="3148"/>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49" name="Oval 73"/>
            <p:cNvSpPr>
              <a:spLocks noChangeArrowheads="1"/>
            </p:cNvSpPr>
            <p:nvPr/>
          </p:nvSpPr>
          <p:spPr bwMode="auto">
            <a:xfrm>
              <a:off x="2569" y="2828"/>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50" name="Oval 74"/>
            <p:cNvSpPr>
              <a:spLocks noChangeArrowheads="1"/>
            </p:cNvSpPr>
            <p:nvPr/>
          </p:nvSpPr>
          <p:spPr bwMode="auto">
            <a:xfrm>
              <a:off x="3029" y="2409"/>
              <a:ext cx="91" cy="91"/>
            </a:xfrm>
            <a:prstGeom prst="ellipse">
              <a:avLst/>
            </a:prstGeom>
            <a:noFill/>
            <a:ln w="28575" algn="ctr">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51" name="Oval 75"/>
            <p:cNvSpPr>
              <a:spLocks noChangeArrowheads="1"/>
            </p:cNvSpPr>
            <p:nvPr/>
          </p:nvSpPr>
          <p:spPr bwMode="auto">
            <a:xfrm>
              <a:off x="3297" y="2160"/>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52" name="Oval 76"/>
            <p:cNvSpPr>
              <a:spLocks noChangeArrowheads="1"/>
            </p:cNvSpPr>
            <p:nvPr/>
          </p:nvSpPr>
          <p:spPr bwMode="auto">
            <a:xfrm>
              <a:off x="3389" y="2076"/>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53" name="Oval 77"/>
            <p:cNvSpPr>
              <a:spLocks noChangeArrowheads="1"/>
            </p:cNvSpPr>
            <p:nvPr/>
          </p:nvSpPr>
          <p:spPr bwMode="auto">
            <a:xfrm>
              <a:off x="3112" y="2322"/>
              <a:ext cx="91" cy="9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869454" name="Oval 78"/>
          <p:cNvSpPr>
            <a:spLocks noChangeArrowheads="1"/>
          </p:cNvSpPr>
          <p:nvPr/>
        </p:nvSpPr>
        <p:spPr bwMode="auto">
          <a:xfrm>
            <a:off x="5730875" y="2946400"/>
            <a:ext cx="155575" cy="153988"/>
          </a:xfrm>
          <a:prstGeom prst="ellipse">
            <a:avLst/>
          </a:prstGeom>
          <a:noFill/>
          <a:ln w="28575" algn="ctr">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55" name="Oval 79"/>
          <p:cNvSpPr>
            <a:spLocks noChangeArrowheads="1"/>
          </p:cNvSpPr>
          <p:nvPr/>
        </p:nvSpPr>
        <p:spPr bwMode="auto">
          <a:xfrm>
            <a:off x="4491038" y="4041775"/>
            <a:ext cx="155575" cy="152400"/>
          </a:xfrm>
          <a:prstGeom prst="ellipse">
            <a:avLst/>
          </a:prstGeom>
          <a:noFill/>
          <a:ln w="28575" algn="ctr">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69" tIns="48984" rIns="97969" bIns="48984" anchor="ctr"/>
          <a:lstStyle/>
          <a:p>
            <a:pPr defTabSz="979488"/>
            <a:endParaRPr lang="ru-RU" sz="3000" b="1" baseline="30000">
              <a:solidFill>
                <a:schemeClr val="accent2"/>
              </a:solidFill>
            </a:endParaRPr>
          </a:p>
        </p:txBody>
      </p:sp>
      <p:sp>
        <p:nvSpPr>
          <p:cNvPr id="869458" name="Text Box 82"/>
          <p:cNvSpPr txBox="1">
            <a:spLocks noChangeArrowheads="1"/>
          </p:cNvSpPr>
          <p:nvPr/>
        </p:nvSpPr>
        <p:spPr bwMode="auto">
          <a:xfrm>
            <a:off x="312738" y="636588"/>
            <a:ext cx="927735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969" tIns="48984" rIns="97969" bIns="48984">
            <a:spAutoFit/>
          </a:bodyPr>
          <a:lstStyle>
            <a:lvl1pPr algn="l" defTabSz="979488">
              <a:defRPr sz="2400">
                <a:solidFill>
                  <a:schemeClr val="tx1"/>
                </a:solidFill>
                <a:latin typeface="Tahoma" pitchFamily="34" charset="0"/>
              </a:defRPr>
            </a:lvl1pPr>
            <a:lvl2pPr marL="612775" algn="l" defTabSz="979488">
              <a:defRPr sz="2400">
                <a:solidFill>
                  <a:schemeClr val="tx1"/>
                </a:solidFill>
                <a:latin typeface="Tahoma" pitchFamily="34" charset="0"/>
              </a:defRPr>
            </a:lvl2pPr>
            <a:lvl3pPr marL="1223963" algn="l" defTabSz="979488">
              <a:defRPr sz="2400">
                <a:solidFill>
                  <a:schemeClr val="tx1"/>
                </a:solidFill>
                <a:latin typeface="Tahoma" pitchFamily="34" charset="0"/>
              </a:defRPr>
            </a:lvl3pPr>
            <a:lvl4pPr marL="1836738" algn="l" defTabSz="979488">
              <a:defRPr sz="2400">
                <a:solidFill>
                  <a:schemeClr val="tx1"/>
                </a:solidFill>
                <a:latin typeface="Tahoma" pitchFamily="34" charset="0"/>
              </a:defRPr>
            </a:lvl4pPr>
            <a:lvl5pPr marL="2449513" algn="l" defTabSz="979488">
              <a:defRPr sz="2400">
                <a:solidFill>
                  <a:schemeClr val="tx1"/>
                </a:solidFill>
                <a:latin typeface="Tahoma" pitchFamily="34" charset="0"/>
              </a:defRPr>
            </a:lvl5pPr>
            <a:lvl6pPr marL="2906713" defTabSz="979488" eaLnBrk="0" fontAlgn="base" hangingPunct="0">
              <a:spcBef>
                <a:spcPct val="0"/>
              </a:spcBef>
              <a:spcAft>
                <a:spcPct val="0"/>
              </a:spcAft>
              <a:defRPr sz="2400">
                <a:solidFill>
                  <a:schemeClr val="tx1"/>
                </a:solidFill>
                <a:latin typeface="Tahoma" pitchFamily="34" charset="0"/>
              </a:defRPr>
            </a:lvl6pPr>
            <a:lvl7pPr marL="3363913" defTabSz="979488" eaLnBrk="0" fontAlgn="base" hangingPunct="0">
              <a:spcBef>
                <a:spcPct val="0"/>
              </a:spcBef>
              <a:spcAft>
                <a:spcPct val="0"/>
              </a:spcAft>
              <a:defRPr sz="2400">
                <a:solidFill>
                  <a:schemeClr val="tx1"/>
                </a:solidFill>
                <a:latin typeface="Tahoma" pitchFamily="34" charset="0"/>
              </a:defRPr>
            </a:lvl7pPr>
            <a:lvl8pPr marL="3821113" defTabSz="979488" eaLnBrk="0" fontAlgn="base" hangingPunct="0">
              <a:spcBef>
                <a:spcPct val="0"/>
              </a:spcBef>
              <a:spcAft>
                <a:spcPct val="0"/>
              </a:spcAft>
              <a:defRPr sz="2400">
                <a:solidFill>
                  <a:schemeClr val="tx1"/>
                </a:solidFill>
                <a:latin typeface="Tahoma" pitchFamily="34" charset="0"/>
              </a:defRPr>
            </a:lvl8pPr>
            <a:lvl9pPr marL="4278313" defTabSz="979488" eaLnBrk="0" fontAlgn="base" hangingPunct="0">
              <a:spcBef>
                <a:spcPct val="0"/>
              </a:spcBef>
              <a:spcAft>
                <a:spcPct val="0"/>
              </a:spcAft>
              <a:defRPr sz="2400">
                <a:solidFill>
                  <a:schemeClr val="tx1"/>
                </a:solidFill>
                <a:latin typeface="Tahoma" pitchFamily="34" charset="0"/>
              </a:defRPr>
            </a:lvl9pPr>
          </a:lstStyle>
          <a:p>
            <a:pPr algn="ctr">
              <a:spcBef>
                <a:spcPct val="50000"/>
              </a:spcBef>
            </a:pPr>
            <a:r>
              <a:rPr lang="en-US">
                <a:solidFill>
                  <a:srgbClr val="000066"/>
                </a:solidFill>
                <a:latin typeface="Arial" charset="0"/>
              </a:rPr>
              <a:t>Disintegration of U-ZrO</a:t>
            </a:r>
            <a:r>
              <a:rPr lang="en-US" baseline="-25000">
                <a:solidFill>
                  <a:srgbClr val="000066"/>
                </a:solidFill>
                <a:latin typeface="Arial" charset="0"/>
              </a:rPr>
              <a:t>2</a:t>
            </a:r>
            <a:r>
              <a:rPr lang="en-US">
                <a:solidFill>
                  <a:srgbClr val="000066"/>
                </a:solidFill>
                <a:latin typeface="Arial" charset="0"/>
              </a:rPr>
              <a:t> samples sintered at NPO “Luch”</a:t>
            </a:r>
            <a:endParaRPr lang="ru-RU">
              <a:solidFill>
                <a:srgbClr val="000066"/>
              </a:solidFill>
              <a:latin typeface="Arial" charset="0"/>
            </a:endParaRPr>
          </a:p>
        </p:txBody>
      </p:sp>
      <p:sp>
        <p:nvSpPr>
          <p:cNvPr id="869390" name="Oval 14"/>
          <p:cNvSpPr>
            <a:spLocks noChangeArrowheads="1"/>
          </p:cNvSpPr>
          <p:nvPr/>
        </p:nvSpPr>
        <p:spPr bwMode="auto">
          <a:xfrm>
            <a:off x="627063" y="1635125"/>
            <a:ext cx="155575" cy="152400"/>
          </a:xfrm>
          <a:prstGeom prst="ellipse">
            <a:avLst/>
          </a:prstGeom>
          <a:noFill/>
          <a:ln w="28575" algn="ctr">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391" name="Oval 15"/>
          <p:cNvSpPr>
            <a:spLocks noChangeArrowheads="1"/>
          </p:cNvSpPr>
          <p:nvPr/>
        </p:nvSpPr>
        <p:spPr bwMode="auto">
          <a:xfrm>
            <a:off x="627063" y="1939925"/>
            <a:ext cx="155575" cy="152400"/>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392" name="Text Box 16"/>
          <p:cNvSpPr txBox="1">
            <a:spLocks noChangeArrowheads="1"/>
          </p:cNvSpPr>
          <p:nvPr/>
        </p:nvSpPr>
        <p:spPr bwMode="auto">
          <a:xfrm>
            <a:off x="755650" y="1517650"/>
            <a:ext cx="262572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69" tIns="48984" rIns="97969" bIns="48984">
            <a:spAutoFit/>
          </a:bodyPr>
          <a:lstStyle>
            <a:lvl1pPr algn="l" defTabSz="979488">
              <a:defRPr sz="2400">
                <a:solidFill>
                  <a:schemeClr val="tx1"/>
                </a:solidFill>
                <a:latin typeface="Tahoma" pitchFamily="34" charset="0"/>
              </a:defRPr>
            </a:lvl1pPr>
            <a:lvl2pPr marL="490538" algn="l" defTabSz="979488">
              <a:defRPr sz="2400">
                <a:solidFill>
                  <a:schemeClr val="tx1"/>
                </a:solidFill>
                <a:latin typeface="Tahoma" pitchFamily="34" charset="0"/>
              </a:defRPr>
            </a:lvl2pPr>
            <a:lvl3pPr marL="979488" algn="l" defTabSz="979488">
              <a:defRPr sz="2400">
                <a:solidFill>
                  <a:schemeClr val="tx1"/>
                </a:solidFill>
                <a:latin typeface="Tahoma" pitchFamily="34" charset="0"/>
              </a:defRPr>
            </a:lvl3pPr>
            <a:lvl4pPr marL="1470025" algn="l" defTabSz="979488">
              <a:defRPr sz="2400">
                <a:solidFill>
                  <a:schemeClr val="tx1"/>
                </a:solidFill>
                <a:latin typeface="Tahoma" pitchFamily="34" charset="0"/>
              </a:defRPr>
            </a:lvl4pPr>
            <a:lvl5pPr marL="1958975" algn="l" defTabSz="979488">
              <a:defRPr sz="2400">
                <a:solidFill>
                  <a:schemeClr val="tx1"/>
                </a:solidFill>
                <a:latin typeface="Tahoma" pitchFamily="34" charset="0"/>
              </a:defRPr>
            </a:lvl5pPr>
            <a:lvl6pPr marL="2416175" defTabSz="979488" eaLnBrk="0" fontAlgn="base" hangingPunct="0">
              <a:spcBef>
                <a:spcPct val="0"/>
              </a:spcBef>
              <a:spcAft>
                <a:spcPct val="0"/>
              </a:spcAft>
              <a:defRPr sz="2400">
                <a:solidFill>
                  <a:schemeClr val="tx1"/>
                </a:solidFill>
                <a:latin typeface="Tahoma" pitchFamily="34" charset="0"/>
              </a:defRPr>
            </a:lvl6pPr>
            <a:lvl7pPr marL="2873375" defTabSz="979488" eaLnBrk="0" fontAlgn="base" hangingPunct="0">
              <a:spcBef>
                <a:spcPct val="0"/>
              </a:spcBef>
              <a:spcAft>
                <a:spcPct val="0"/>
              </a:spcAft>
              <a:defRPr sz="2400">
                <a:solidFill>
                  <a:schemeClr val="tx1"/>
                </a:solidFill>
                <a:latin typeface="Tahoma" pitchFamily="34" charset="0"/>
              </a:defRPr>
            </a:lvl7pPr>
            <a:lvl8pPr marL="3330575" defTabSz="979488" eaLnBrk="0" fontAlgn="base" hangingPunct="0">
              <a:spcBef>
                <a:spcPct val="0"/>
              </a:spcBef>
              <a:spcAft>
                <a:spcPct val="0"/>
              </a:spcAft>
              <a:defRPr sz="2400">
                <a:solidFill>
                  <a:schemeClr val="tx1"/>
                </a:solidFill>
                <a:latin typeface="Tahoma" pitchFamily="34" charset="0"/>
              </a:defRPr>
            </a:lvl8pPr>
            <a:lvl9pPr marL="3787775" defTabSz="979488" eaLnBrk="0" fontAlgn="base" hangingPunct="0">
              <a:spcBef>
                <a:spcPct val="0"/>
              </a:spcBef>
              <a:spcAft>
                <a:spcPct val="0"/>
              </a:spcAft>
              <a:defRPr sz="2400">
                <a:solidFill>
                  <a:schemeClr val="tx1"/>
                </a:solidFill>
                <a:latin typeface="Tahoma" pitchFamily="34" charset="0"/>
              </a:defRPr>
            </a:lvl9pPr>
          </a:lstStyle>
          <a:p>
            <a:pPr algn="ctr"/>
            <a:r>
              <a:rPr lang="en-US" sz="1700">
                <a:solidFill>
                  <a:srgbClr val="000066"/>
                </a:solidFill>
                <a:latin typeface="Arial" charset="0"/>
              </a:rPr>
              <a:t>Samples remaining intact</a:t>
            </a:r>
            <a:endParaRPr lang="ru-RU" sz="1700">
              <a:solidFill>
                <a:srgbClr val="000066"/>
              </a:solidFill>
              <a:latin typeface="Arial" charset="0"/>
            </a:endParaRPr>
          </a:p>
        </p:txBody>
      </p:sp>
      <p:sp>
        <p:nvSpPr>
          <p:cNvPr id="869393" name="Text Box 17"/>
          <p:cNvSpPr txBox="1">
            <a:spLocks noChangeArrowheads="1"/>
          </p:cNvSpPr>
          <p:nvPr/>
        </p:nvSpPr>
        <p:spPr bwMode="auto">
          <a:xfrm>
            <a:off x="801688" y="1820863"/>
            <a:ext cx="3432175"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69" tIns="48984" rIns="97969" bIns="48984">
            <a:spAutoFit/>
          </a:bodyPr>
          <a:lstStyle>
            <a:lvl1pPr algn="l" defTabSz="979488">
              <a:defRPr sz="2400">
                <a:solidFill>
                  <a:schemeClr val="tx1"/>
                </a:solidFill>
                <a:latin typeface="Tahoma" pitchFamily="34" charset="0"/>
              </a:defRPr>
            </a:lvl1pPr>
            <a:lvl2pPr marL="490538" algn="l" defTabSz="979488">
              <a:defRPr sz="2400">
                <a:solidFill>
                  <a:schemeClr val="tx1"/>
                </a:solidFill>
                <a:latin typeface="Tahoma" pitchFamily="34" charset="0"/>
              </a:defRPr>
            </a:lvl2pPr>
            <a:lvl3pPr marL="979488" algn="l" defTabSz="979488">
              <a:defRPr sz="2400">
                <a:solidFill>
                  <a:schemeClr val="tx1"/>
                </a:solidFill>
                <a:latin typeface="Tahoma" pitchFamily="34" charset="0"/>
              </a:defRPr>
            </a:lvl3pPr>
            <a:lvl4pPr marL="1470025" algn="l" defTabSz="979488">
              <a:defRPr sz="2400">
                <a:solidFill>
                  <a:schemeClr val="tx1"/>
                </a:solidFill>
                <a:latin typeface="Tahoma" pitchFamily="34" charset="0"/>
              </a:defRPr>
            </a:lvl4pPr>
            <a:lvl5pPr marL="1958975" algn="l" defTabSz="979488">
              <a:defRPr sz="2400">
                <a:solidFill>
                  <a:schemeClr val="tx1"/>
                </a:solidFill>
                <a:latin typeface="Tahoma" pitchFamily="34" charset="0"/>
              </a:defRPr>
            </a:lvl5pPr>
            <a:lvl6pPr marL="2416175" defTabSz="979488" eaLnBrk="0" fontAlgn="base" hangingPunct="0">
              <a:spcBef>
                <a:spcPct val="0"/>
              </a:spcBef>
              <a:spcAft>
                <a:spcPct val="0"/>
              </a:spcAft>
              <a:defRPr sz="2400">
                <a:solidFill>
                  <a:schemeClr val="tx1"/>
                </a:solidFill>
                <a:latin typeface="Tahoma" pitchFamily="34" charset="0"/>
              </a:defRPr>
            </a:lvl6pPr>
            <a:lvl7pPr marL="2873375" defTabSz="979488" eaLnBrk="0" fontAlgn="base" hangingPunct="0">
              <a:spcBef>
                <a:spcPct val="0"/>
              </a:spcBef>
              <a:spcAft>
                <a:spcPct val="0"/>
              </a:spcAft>
              <a:defRPr sz="2400">
                <a:solidFill>
                  <a:schemeClr val="tx1"/>
                </a:solidFill>
                <a:latin typeface="Tahoma" pitchFamily="34" charset="0"/>
              </a:defRPr>
            </a:lvl7pPr>
            <a:lvl8pPr marL="3330575" defTabSz="979488" eaLnBrk="0" fontAlgn="base" hangingPunct="0">
              <a:spcBef>
                <a:spcPct val="0"/>
              </a:spcBef>
              <a:spcAft>
                <a:spcPct val="0"/>
              </a:spcAft>
              <a:defRPr sz="2400">
                <a:solidFill>
                  <a:schemeClr val="tx1"/>
                </a:solidFill>
                <a:latin typeface="Tahoma" pitchFamily="34" charset="0"/>
              </a:defRPr>
            </a:lvl8pPr>
            <a:lvl9pPr marL="3787775" defTabSz="979488" eaLnBrk="0" fontAlgn="base" hangingPunct="0">
              <a:spcBef>
                <a:spcPct val="0"/>
              </a:spcBef>
              <a:spcAft>
                <a:spcPct val="0"/>
              </a:spcAft>
              <a:defRPr sz="2400">
                <a:solidFill>
                  <a:schemeClr val="tx1"/>
                </a:solidFill>
                <a:latin typeface="Tahoma" pitchFamily="34" charset="0"/>
              </a:defRPr>
            </a:lvl9pPr>
          </a:lstStyle>
          <a:p>
            <a:pPr algn="ctr"/>
            <a:r>
              <a:rPr lang="en-US" sz="1700">
                <a:solidFill>
                  <a:srgbClr val="000066"/>
                </a:solidFill>
                <a:latin typeface="Arial" charset="0"/>
              </a:rPr>
              <a:t>Samples completely disintegrated</a:t>
            </a:r>
            <a:endParaRPr lang="ru-RU" sz="1700">
              <a:solidFill>
                <a:srgbClr val="000066"/>
              </a:solidFill>
              <a:latin typeface="Arial" charset="0"/>
            </a:endParaRPr>
          </a:p>
        </p:txBody>
      </p:sp>
      <p:sp>
        <p:nvSpPr>
          <p:cNvPr id="869456" name="Oval 80"/>
          <p:cNvSpPr>
            <a:spLocks noChangeArrowheads="1"/>
          </p:cNvSpPr>
          <p:nvPr/>
        </p:nvSpPr>
        <p:spPr bwMode="auto">
          <a:xfrm>
            <a:off x="5935663" y="1719263"/>
            <a:ext cx="157162" cy="153987"/>
          </a:xfrm>
          <a:prstGeom prst="ellipse">
            <a:avLst/>
          </a:prstGeom>
          <a:noFill/>
          <a:ln w="28575" algn="ctr">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9457" name="Text Box 81"/>
          <p:cNvSpPr txBox="1">
            <a:spLocks noChangeArrowheads="1"/>
          </p:cNvSpPr>
          <p:nvPr/>
        </p:nvSpPr>
        <p:spPr bwMode="auto">
          <a:xfrm>
            <a:off x="6129338" y="1604963"/>
            <a:ext cx="314325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69" tIns="48984" rIns="97969" bIns="48984">
            <a:spAutoFit/>
          </a:bodyPr>
          <a:lstStyle>
            <a:lvl1pPr algn="l" defTabSz="979488">
              <a:defRPr sz="2400">
                <a:solidFill>
                  <a:schemeClr val="tx1"/>
                </a:solidFill>
                <a:latin typeface="Tahoma" pitchFamily="34" charset="0"/>
              </a:defRPr>
            </a:lvl1pPr>
            <a:lvl2pPr marL="490538" algn="l" defTabSz="979488">
              <a:defRPr sz="2400">
                <a:solidFill>
                  <a:schemeClr val="tx1"/>
                </a:solidFill>
                <a:latin typeface="Tahoma" pitchFamily="34" charset="0"/>
              </a:defRPr>
            </a:lvl2pPr>
            <a:lvl3pPr marL="979488" algn="l" defTabSz="979488">
              <a:defRPr sz="2400">
                <a:solidFill>
                  <a:schemeClr val="tx1"/>
                </a:solidFill>
                <a:latin typeface="Tahoma" pitchFamily="34" charset="0"/>
              </a:defRPr>
            </a:lvl3pPr>
            <a:lvl4pPr marL="1470025" algn="l" defTabSz="979488">
              <a:defRPr sz="2400">
                <a:solidFill>
                  <a:schemeClr val="tx1"/>
                </a:solidFill>
                <a:latin typeface="Tahoma" pitchFamily="34" charset="0"/>
              </a:defRPr>
            </a:lvl4pPr>
            <a:lvl5pPr marL="1958975" algn="l" defTabSz="979488">
              <a:defRPr sz="2400">
                <a:solidFill>
                  <a:schemeClr val="tx1"/>
                </a:solidFill>
                <a:latin typeface="Tahoma" pitchFamily="34" charset="0"/>
              </a:defRPr>
            </a:lvl5pPr>
            <a:lvl6pPr marL="2416175" defTabSz="979488" eaLnBrk="0" fontAlgn="base" hangingPunct="0">
              <a:spcBef>
                <a:spcPct val="0"/>
              </a:spcBef>
              <a:spcAft>
                <a:spcPct val="0"/>
              </a:spcAft>
              <a:defRPr sz="2400">
                <a:solidFill>
                  <a:schemeClr val="tx1"/>
                </a:solidFill>
                <a:latin typeface="Tahoma" pitchFamily="34" charset="0"/>
              </a:defRPr>
            </a:lvl6pPr>
            <a:lvl7pPr marL="2873375" defTabSz="979488" eaLnBrk="0" fontAlgn="base" hangingPunct="0">
              <a:spcBef>
                <a:spcPct val="0"/>
              </a:spcBef>
              <a:spcAft>
                <a:spcPct val="0"/>
              </a:spcAft>
              <a:defRPr sz="2400">
                <a:solidFill>
                  <a:schemeClr val="tx1"/>
                </a:solidFill>
                <a:latin typeface="Tahoma" pitchFamily="34" charset="0"/>
              </a:defRPr>
            </a:lvl7pPr>
            <a:lvl8pPr marL="3330575" defTabSz="979488" eaLnBrk="0" fontAlgn="base" hangingPunct="0">
              <a:spcBef>
                <a:spcPct val="0"/>
              </a:spcBef>
              <a:spcAft>
                <a:spcPct val="0"/>
              </a:spcAft>
              <a:defRPr sz="2400">
                <a:solidFill>
                  <a:schemeClr val="tx1"/>
                </a:solidFill>
                <a:latin typeface="Tahoma" pitchFamily="34" charset="0"/>
              </a:defRPr>
            </a:lvl8pPr>
            <a:lvl9pPr marL="3787775" defTabSz="979488" eaLnBrk="0" fontAlgn="base" hangingPunct="0">
              <a:spcBef>
                <a:spcPct val="0"/>
              </a:spcBef>
              <a:spcAft>
                <a:spcPct val="0"/>
              </a:spcAft>
              <a:defRPr sz="2400">
                <a:solidFill>
                  <a:schemeClr val="tx1"/>
                </a:solidFill>
                <a:latin typeface="Tahoma" pitchFamily="34" charset="0"/>
              </a:defRPr>
            </a:lvl9pPr>
          </a:lstStyle>
          <a:p>
            <a:pPr algn="ctr"/>
            <a:r>
              <a:rPr lang="en-US" sz="1700">
                <a:solidFill>
                  <a:srgbClr val="000066"/>
                </a:solidFill>
                <a:latin typeface="Arial" charset="0"/>
              </a:rPr>
              <a:t>Samples partially disintegrated</a:t>
            </a:r>
            <a:endParaRPr lang="ru-RU" sz="1700">
              <a:solidFill>
                <a:srgbClr val="000066"/>
              </a:solidFill>
              <a:latin typeface="Arial"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8594" name="Group 2"/>
          <p:cNvGrpSpPr>
            <a:grpSpLocks/>
          </p:cNvGrpSpPr>
          <p:nvPr/>
        </p:nvGrpSpPr>
        <p:grpSpPr bwMode="auto">
          <a:xfrm>
            <a:off x="919163" y="846138"/>
            <a:ext cx="8064500" cy="5346700"/>
            <a:chOff x="579" y="861"/>
            <a:chExt cx="5080" cy="3369"/>
          </a:xfrm>
        </p:grpSpPr>
        <p:pic>
          <p:nvPicPr>
            <p:cNvPr id="8785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 y="861"/>
              <a:ext cx="5080" cy="3369"/>
            </a:xfrm>
            <a:prstGeom prst="rect">
              <a:avLst/>
            </a:prstGeom>
            <a:noFill/>
            <a:extLst>
              <a:ext uri="{909E8E84-426E-40DD-AFC4-6F175D3DCCD1}">
                <a14:hiddenFill xmlns:a14="http://schemas.microsoft.com/office/drawing/2010/main">
                  <a:solidFill>
                    <a:srgbClr val="FFFFFF"/>
                  </a:solidFill>
                </a14:hiddenFill>
              </a:ext>
            </a:extLst>
          </p:spPr>
        </p:pic>
        <p:sp>
          <p:nvSpPr>
            <p:cNvPr id="878596" name="Oval 4"/>
            <p:cNvSpPr>
              <a:spLocks noChangeArrowheads="1"/>
            </p:cNvSpPr>
            <p:nvPr/>
          </p:nvSpPr>
          <p:spPr bwMode="auto">
            <a:xfrm>
              <a:off x="3256" y="2025"/>
              <a:ext cx="181" cy="18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8597" name="Oval 5"/>
            <p:cNvSpPr>
              <a:spLocks noChangeArrowheads="1"/>
            </p:cNvSpPr>
            <p:nvPr/>
          </p:nvSpPr>
          <p:spPr bwMode="auto">
            <a:xfrm>
              <a:off x="2303" y="1465"/>
              <a:ext cx="181" cy="18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8598" name="Oval 6"/>
            <p:cNvSpPr>
              <a:spLocks noChangeArrowheads="1"/>
            </p:cNvSpPr>
            <p:nvPr/>
          </p:nvSpPr>
          <p:spPr bwMode="auto">
            <a:xfrm>
              <a:off x="1441" y="1102"/>
              <a:ext cx="181" cy="18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8599" name="Oval 7"/>
            <p:cNvSpPr>
              <a:spLocks noChangeArrowheads="1"/>
            </p:cNvSpPr>
            <p:nvPr/>
          </p:nvSpPr>
          <p:spPr bwMode="auto">
            <a:xfrm>
              <a:off x="3256" y="3053"/>
              <a:ext cx="181" cy="18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8600" name="Oval 8"/>
            <p:cNvSpPr>
              <a:spLocks noChangeArrowheads="1"/>
            </p:cNvSpPr>
            <p:nvPr/>
          </p:nvSpPr>
          <p:spPr bwMode="auto">
            <a:xfrm>
              <a:off x="1441" y="1102"/>
              <a:ext cx="181" cy="18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878601" name="Oval 9"/>
          <p:cNvSpPr>
            <a:spLocks noChangeArrowheads="1"/>
          </p:cNvSpPr>
          <p:nvPr/>
        </p:nvSpPr>
        <p:spPr bwMode="auto">
          <a:xfrm>
            <a:off x="500063" y="6365875"/>
            <a:ext cx="288925" cy="288925"/>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8602" name="Text Box 10"/>
          <p:cNvSpPr txBox="1">
            <a:spLocks noChangeArrowheads="1"/>
          </p:cNvSpPr>
          <p:nvPr/>
        </p:nvSpPr>
        <p:spPr bwMode="auto">
          <a:xfrm>
            <a:off x="1196975" y="62944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p>
            <a:endParaRPr lang="ru-RU" sz="1800"/>
          </a:p>
        </p:txBody>
      </p:sp>
      <p:sp>
        <p:nvSpPr>
          <p:cNvPr id="878603" name="Text Box 11"/>
          <p:cNvSpPr txBox="1">
            <a:spLocks noChangeArrowheads="1"/>
          </p:cNvSpPr>
          <p:nvPr/>
        </p:nvSpPr>
        <p:spPr bwMode="auto">
          <a:xfrm>
            <a:off x="858838" y="6294438"/>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p>
            <a:r>
              <a:rPr lang="en-US" sz="1800"/>
              <a:t>- IVTAN (2010), laser-heating</a:t>
            </a:r>
            <a:endParaRPr lang="ru-RU" sz="1800"/>
          </a:p>
        </p:txBody>
      </p:sp>
      <p:sp>
        <p:nvSpPr>
          <p:cNvPr id="878604" name="Text Box 12"/>
          <p:cNvSpPr txBox="1">
            <a:spLocks noChangeArrowheads="1"/>
          </p:cNvSpPr>
          <p:nvPr/>
        </p:nvSpPr>
        <p:spPr bwMode="auto">
          <a:xfrm>
            <a:off x="1782763" y="909638"/>
            <a:ext cx="61928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p>
            <a:pPr>
              <a:spcBef>
                <a:spcPct val="50000"/>
              </a:spcBef>
            </a:pPr>
            <a:endParaRPr lang="ru-RU" sz="1800"/>
          </a:p>
        </p:txBody>
      </p:sp>
      <p:sp>
        <p:nvSpPr>
          <p:cNvPr id="878605" name="Text Box 13"/>
          <p:cNvSpPr txBox="1">
            <a:spLocks noChangeArrowheads="1"/>
          </p:cNvSpPr>
          <p:nvPr/>
        </p:nvSpPr>
        <p:spPr bwMode="auto">
          <a:xfrm>
            <a:off x="1778000" y="427038"/>
            <a:ext cx="6343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p>
            <a:r>
              <a:rPr lang="en-US"/>
              <a:t>ZrO</a:t>
            </a:r>
            <a:r>
              <a:rPr lang="en-US" baseline="-25000"/>
              <a:t>2</a:t>
            </a:r>
            <a:r>
              <a:rPr lang="en-US"/>
              <a:t>-FeO System: some experimental results</a:t>
            </a:r>
            <a:endParaRPr lang="ru-RU"/>
          </a:p>
        </p:txBody>
      </p:sp>
      <p:sp>
        <p:nvSpPr>
          <p:cNvPr id="878606" name="Rectangle 14"/>
          <p:cNvSpPr>
            <a:spLocks noChangeArrowheads="1"/>
          </p:cNvSpPr>
          <p:nvPr/>
        </p:nvSpPr>
        <p:spPr bwMode="auto">
          <a:xfrm>
            <a:off x="5599113" y="3365500"/>
            <a:ext cx="144462" cy="144463"/>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nchor="ctr"/>
          <a:lstStyle/>
          <a:p>
            <a:endParaRPr lang="ru-RU">
              <a:solidFill>
                <a:schemeClr val="accent2"/>
              </a:solidFill>
            </a:endParaRPr>
          </a:p>
        </p:txBody>
      </p:sp>
      <p:sp>
        <p:nvSpPr>
          <p:cNvPr id="878607" name="Rectangle 15"/>
          <p:cNvSpPr>
            <a:spLocks noChangeArrowheads="1"/>
          </p:cNvSpPr>
          <p:nvPr/>
        </p:nvSpPr>
        <p:spPr bwMode="auto">
          <a:xfrm>
            <a:off x="6103938" y="3797300"/>
            <a:ext cx="144462" cy="144463"/>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8608" name="Rectangle 16"/>
          <p:cNvSpPr>
            <a:spLocks noChangeArrowheads="1"/>
          </p:cNvSpPr>
          <p:nvPr/>
        </p:nvSpPr>
        <p:spPr bwMode="auto">
          <a:xfrm>
            <a:off x="7183438" y="4371975"/>
            <a:ext cx="144462" cy="144463"/>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8609" name="Rectangle 17"/>
          <p:cNvSpPr>
            <a:spLocks noChangeArrowheads="1"/>
          </p:cNvSpPr>
          <p:nvPr/>
        </p:nvSpPr>
        <p:spPr bwMode="auto">
          <a:xfrm>
            <a:off x="5599113" y="4371975"/>
            <a:ext cx="144462" cy="144463"/>
          </a:xfrm>
          <a:prstGeom prst="rect">
            <a:avLst/>
          </a:prstGeom>
          <a:noFill/>
          <a:ln w="28575" algn="ctr">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8610" name="Rectangle 18"/>
          <p:cNvSpPr>
            <a:spLocks noChangeArrowheads="1"/>
          </p:cNvSpPr>
          <p:nvPr/>
        </p:nvSpPr>
        <p:spPr bwMode="auto">
          <a:xfrm>
            <a:off x="6103938" y="4371975"/>
            <a:ext cx="144462" cy="144463"/>
          </a:xfrm>
          <a:prstGeom prst="rect">
            <a:avLst/>
          </a:prstGeom>
          <a:noFill/>
          <a:ln w="28575" algn="ctr">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8611" name="Rectangle 19"/>
          <p:cNvSpPr>
            <a:spLocks noChangeArrowheads="1"/>
          </p:cNvSpPr>
          <p:nvPr/>
        </p:nvSpPr>
        <p:spPr bwMode="auto">
          <a:xfrm>
            <a:off x="4246563" y="6438900"/>
            <a:ext cx="144462" cy="142875"/>
          </a:xfrm>
          <a:prstGeom prst="rect">
            <a:avLst/>
          </a:prstGeom>
          <a:noFill/>
          <a:ln w="28575" algn="ctr">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8612" name="Text Box 20"/>
          <p:cNvSpPr txBox="1">
            <a:spLocks noChangeArrowheads="1"/>
          </p:cNvSpPr>
          <p:nvPr/>
        </p:nvSpPr>
        <p:spPr bwMode="auto">
          <a:xfrm>
            <a:off x="4460875" y="6294438"/>
            <a:ext cx="1466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p>
            <a:r>
              <a:rPr lang="en-US" sz="1800"/>
              <a:t>-March 2011</a:t>
            </a:r>
            <a:endParaRPr lang="ru-RU" sz="1800"/>
          </a:p>
        </p:txBody>
      </p:sp>
      <p:sp>
        <p:nvSpPr>
          <p:cNvPr id="878613" name="Freeform 21"/>
          <p:cNvSpPr>
            <a:spLocks/>
          </p:cNvSpPr>
          <p:nvPr/>
        </p:nvSpPr>
        <p:spPr bwMode="auto">
          <a:xfrm>
            <a:off x="4230688" y="2500313"/>
            <a:ext cx="3003550" cy="1884362"/>
          </a:xfrm>
          <a:custGeom>
            <a:avLst/>
            <a:gdLst>
              <a:gd name="T0" fmla="*/ 2663 w 2663"/>
              <a:gd name="T1" fmla="*/ 1685 h 1685"/>
              <a:gd name="T2" fmla="*/ 1627 w 2663"/>
              <a:gd name="T3" fmla="*/ 989 h 1685"/>
              <a:gd name="T4" fmla="*/ 934 w 2663"/>
              <a:gd name="T5" fmla="*/ 545 h 1685"/>
              <a:gd name="T6" fmla="*/ 0 w 2663"/>
              <a:gd name="T7" fmla="*/ 0 h 1685"/>
            </a:gdLst>
            <a:ahLst/>
            <a:cxnLst>
              <a:cxn ang="0">
                <a:pos x="T0" y="T1"/>
              </a:cxn>
              <a:cxn ang="0">
                <a:pos x="T2" y="T3"/>
              </a:cxn>
              <a:cxn ang="0">
                <a:pos x="T4" y="T5"/>
              </a:cxn>
              <a:cxn ang="0">
                <a:pos x="T6" y="T7"/>
              </a:cxn>
            </a:cxnLst>
            <a:rect l="0" t="0" r="r" b="b"/>
            <a:pathLst>
              <a:path w="2663" h="1685">
                <a:moveTo>
                  <a:pt x="2663" y="1685"/>
                </a:moveTo>
                <a:cubicBezTo>
                  <a:pt x="2490" y="1569"/>
                  <a:pt x="1915" y="1179"/>
                  <a:pt x="1627" y="989"/>
                </a:cubicBezTo>
                <a:cubicBezTo>
                  <a:pt x="1339" y="799"/>
                  <a:pt x="1205" y="710"/>
                  <a:pt x="934" y="545"/>
                </a:cubicBezTo>
                <a:cubicBezTo>
                  <a:pt x="663" y="380"/>
                  <a:pt x="195" y="114"/>
                  <a:pt x="0" y="0"/>
                </a:cubicBezTo>
              </a:path>
            </a:pathLst>
          </a:custGeom>
          <a:noFill/>
          <a:ln w="22225" cap="flat" cmpd="sng">
            <a:solidFill>
              <a:schemeClr val="accent2"/>
            </a:solidFill>
            <a:prstDash val="sysDot"/>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878614" name="Text Box 22"/>
          <p:cNvSpPr txBox="1">
            <a:spLocks noChangeArrowheads="1"/>
          </p:cNvSpPr>
          <p:nvPr/>
        </p:nvSpPr>
        <p:spPr bwMode="auto">
          <a:xfrm>
            <a:off x="3943350" y="2212975"/>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p>
            <a:r>
              <a:rPr lang="en-US"/>
              <a:t>?</a:t>
            </a:r>
            <a:endParaRPr lang="ru-RU"/>
          </a:p>
        </p:txBody>
      </p:sp>
      <p:sp>
        <p:nvSpPr>
          <p:cNvPr id="878615" name="Rectangle 23"/>
          <p:cNvSpPr>
            <a:spLocks noChangeArrowheads="1"/>
          </p:cNvSpPr>
          <p:nvPr/>
        </p:nvSpPr>
        <p:spPr bwMode="auto">
          <a:xfrm rot="18900000">
            <a:off x="6175375" y="3797300"/>
            <a:ext cx="141288" cy="136525"/>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8616" name="Rectangle 24"/>
          <p:cNvSpPr>
            <a:spLocks noChangeArrowheads="1"/>
          </p:cNvSpPr>
          <p:nvPr/>
        </p:nvSpPr>
        <p:spPr bwMode="auto">
          <a:xfrm rot="18900000">
            <a:off x="6175375" y="4300538"/>
            <a:ext cx="141288" cy="136525"/>
          </a:xfrm>
          <a:prstGeom prst="rect">
            <a:avLst/>
          </a:prstGeom>
          <a:noFill/>
          <a:ln w="28575" algn="ctr">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8617" name="Rectangle 25"/>
          <p:cNvSpPr>
            <a:spLocks noChangeArrowheads="1"/>
          </p:cNvSpPr>
          <p:nvPr/>
        </p:nvSpPr>
        <p:spPr bwMode="auto">
          <a:xfrm rot="18900000">
            <a:off x="5095875" y="4230688"/>
            <a:ext cx="141288" cy="133350"/>
          </a:xfrm>
          <a:prstGeom prst="rect">
            <a:avLst/>
          </a:prstGeom>
          <a:noFill/>
          <a:ln w="28575" algn="ctr">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8618" name="Rectangle 26"/>
          <p:cNvSpPr>
            <a:spLocks noChangeArrowheads="1"/>
          </p:cNvSpPr>
          <p:nvPr/>
        </p:nvSpPr>
        <p:spPr bwMode="auto">
          <a:xfrm rot="18900000">
            <a:off x="5095875" y="3365500"/>
            <a:ext cx="141288" cy="133350"/>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8619" name="Rectangle 27"/>
          <p:cNvSpPr>
            <a:spLocks noChangeArrowheads="1"/>
          </p:cNvSpPr>
          <p:nvPr/>
        </p:nvSpPr>
        <p:spPr bwMode="auto">
          <a:xfrm rot="18900000">
            <a:off x="6261100" y="6438900"/>
            <a:ext cx="142875" cy="133350"/>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8620" name="Text Box 28"/>
          <p:cNvSpPr txBox="1">
            <a:spLocks noChangeArrowheads="1"/>
          </p:cNvSpPr>
          <p:nvPr/>
        </p:nvSpPr>
        <p:spPr bwMode="auto">
          <a:xfrm>
            <a:off x="6453188" y="6294438"/>
            <a:ext cx="297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p>
            <a:r>
              <a:rPr lang="en-US" sz="1800"/>
              <a:t>-May 2011, CORD samples</a:t>
            </a:r>
            <a:endParaRPr lang="ru-RU" sz="1800"/>
          </a:p>
        </p:txBody>
      </p:sp>
      <p:sp>
        <p:nvSpPr>
          <p:cNvPr id="878621" name="Oval 29"/>
          <p:cNvSpPr>
            <a:spLocks noChangeArrowheads="1"/>
          </p:cNvSpPr>
          <p:nvPr/>
        </p:nvSpPr>
        <p:spPr bwMode="auto">
          <a:xfrm flipV="1">
            <a:off x="5788025" y="3387725"/>
            <a:ext cx="190500" cy="182563"/>
          </a:xfrm>
          <a:prstGeom prst="ellipse">
            <a:avLst/>
          </a:prstGeom>
          <a:noFill/>
          <a:ln w="38100" algn="ctr">
            <a:solidFill>
              <a:srgbClr val="000099"/>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8622" name="Oval 30"/>
          <p:cNvSpPr>
            <a:spLocks noChangeArrowheads="1"/>
          </p:cNvSpPr>
          <p:nvPr/>
        </p:nvSpPr>
        <p:spPr bwMode="auto">
          <a:xfrm flipV="1">
            <a:off x="6064250" y="3641725"/>
            <a:ext cx="188913" cy="182563"/>
          </a:xfrm>
          <a:prstGeom prst="ellipse">
            <a:avLst/>
          </a:prstGeom>
          <a:noFill/>
          <a:ln w="38100" algn="ctr">
            <a:solidFill>
              <a:srgbClr val="000099"/>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8623" name="Oval 31"/>
          <p:cNvSpPr>
            <a:spLocks noChangeArrowheads="1"/>
          </p:cNvSpPr>
          <p:nvPr/>
        </p:nvSpPr>
        <p:spPr bwMode="auto">
          <a:xfrm flipV="1">
            <a:off x="6324600" y="3870325"/>
            <a:ext cx="188913" cy="182563"/>
          </a:xfrm>
          <a:prstGeom prst="ellipse">
            <a:avLst/>
          </a:prstGeom>
          <a:noFill/>
          <a:ln w="38100" algn="ctr">
            <a:solidFill>
              <a:srgbClr val="000099"/>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8624" name="Oval 32"/>
          <p:cNvSpPr>
            <a:spLocks noChangeArrowheads="1"/>
          </p:cNvSpPr>
          <p:nvPr/>
        </p:nvSpPr>
        <p:spPr bwMode="auto">
          <a:xfrm flipV="1">
            <a:off x="6627813" y="4097338"/>
            <a:ext cx="188912" cy="182562"/>
          </a:xfrm>
          <a:prstGeom prst="ellipse">
            <a:avLst/>
          </a:prstGeom>
          <a:noFill/>
          <a:ln w="38100" algn="ctr">
            <a:solidFill>
              <a:srgbClr val="000099"/>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8625" name="Oval 33"/>
          <p:cNvSpPr>
            <a:spLocks noChangeArrowheads="1"/>
          </p:cNvSpPr>
          <p:nvPr/>
        </p:nvSpPr>
        <p:spPr bwMode="auto">
          <a:xfrm flipV="1">
            <a:off x="561975" y="6819900"/>
            <a:ext cx="188913" cy="182563"/>
          </a:xfrm>
          <a:prstGeom prst="ellipse">
            <a:avLst/>
          </a:prstGeom>
          <a:noFill/>
          <a:ln w="38100" algn="ctr">
            <a:solidFill>
              <a:srgbClr val="000099"/>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8626" name="Text Box 34"/>
          <p:cNvSpPr txBox="1">
            <a:spLocks noChangeArrowheads="1"/>
          </p:cNvSpPr>
          <p:nvPr/>
        </p:nvSpPr>
        <p:spPr bwMode="auto">
          <a:xfrm>
            <a:off x="915988" y="6710363"/>
            <a:ext cx="1428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p>
            <a:r>
              <a:rPr lang="en-US" sz="1800"/>
              <a:t>- Sept. 2011</a:t>
            </a:r>
            <a:endParaRPr lang="ru-RU" sz="180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24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720850"/>
            <a:ext cx="6842125"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72451" name="Object 3"/>
          <p:cNvGraphicFramePr>
            <a:graphicFrameLocks noChangeAspect="1"/>
          </p:cNvGraphicFramePr>
          <p:nvPr/>
        </p:nvGraphicFramePr>
        <p:xfrm>
          <a:off x="5599113" y="3852863"/>
          <a:ext cx="4679950" cy="3268662"/>
        </p:xfrm>
        <a:graphic>
          <a:graphicData uri="http://schemas.openxmlformats.org/presentationml/2006/ole">
            <mc:AlternateContent xmlns:mc="http://schemas.openxmlformats.org/markup-compatibility/2006">
              <mc:Choice xmlns:v="urn:schemas-microsoft-com:vml" Requires="v">
                <p:oleObj spid="_x0000_s872455" name="Graph" r:id="rId4" imgW="4174560" imgH="2916000" progId="Origin50.Graph">
                  <p:embed/>
                </p:oleObj>
              </mc:Choice>
              <mc:Fallback>
                <p:oleObj name="Graph" r:id="rId4" imgW="4174560" imgH="2916000" progId="Origin50.Grap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9113" y="3852863"/>
                        <a:ext cx="4679950" cy="326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2452" name="Text Box 4"/>
          <p:cNvSpPr txBox="1">
            <a:spLocks noChangeArrowheads="1"/>
          </p:cNvSpPr>
          <p:nvPr/>
        </p:nvSpPr>
        <p:spPr bwMode="auto">
          <a:xfrm>
            <a:off x="198438" y="571500"/>
            <a:ext cx="95059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p>
            <a:pPr>
              <a:spcBef>
                <a:spcPct val="50000"/>
              </a:spcBef>
            </a:pPr>
            <a:r>
              <a:rPr lang="en-US"/>
              <a:t>Laser-Pulse Melting of CaO: further improvement of the setup, experimental procedure  and refined experimental data.</a:t>
            </a:r>
            <a:endParaRPr lang="ru-RU"/>
          </a:p>
        </p:txBody>
      </p:sp>
      <p:sp>
        <p:nvSpPr>
          <p:cNvPr id="872453" name="Text Box 5"/>
          <p:cNvSpPr txBox="1">
            <a:spLocks noChangeArrowheads="1"/>
          </p:cNvSpPr>
          <p:nvPr/>
        </p:nvSpPr>
        <p:spPr bwMode="auto">
          <a:xfrm>
            <a:off x="5815013" y="1533525"/>
            <a:ext cx="381635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ahoma" pitchFamily="34" charset="0"/>
              </a:defRPr>
            </a:lvl1pPr>
            <a:lvl2pPr marL="914400" indent="-457200" algn="l">
              <a:defRPr sz="2400">
                <a:solidFill>
                  <a:schemeClr val="tx1"/>
                </a:solidFill>
                <a:latin typeface="Tahoma" pitchFamily="34" charset="0"/>
              </a:defRPr>
            </a:lvl2pPr>
            <a:lvl3pPr marL="1371600" indent="-457200" algn="l">
              <a:defRPr sz="2400">
                <a:solidFill>
                  <a:schemeClr val="tx1"/>
                </a:solidFill>
                <a:latin typeface="Tahoma" pitchFamily="34" charset="0"/>
              </a:defRPr>
            </a:lvl3pPr>
            <a:lvl4pPr marL="1828800" indent="-457200" algn="l">
              <a:defRPr sz="2400">
                <a:solidFill>
                  <a:schemeClr val="tx1"/>
                </a:solidFill>
                <a:latin typeface="Tahoma" pitchFamily="34" charset="0"/>
              </a:defRPr>
            </a:lvl4pPr>
            <a:lvl5pPr marL="2286000" indent="-457200" algn="l">
              <a:defRPr sz="2400">
                <a:solidFill>
                  <a:schemeClr val="tx1"/>
                </a:solidFill>
                <a:latin typeface="Tahoma" pitchFamily="34" charset="0"/>
              </a:defRPr>
            </a:lvl5pPr>
            <a:lvl6pPr marL="2743200" indent="-457200" eaLnBrk="0" fontAlgn="base" hangingPunct="0">
              <a:spcBef>
                <a:spcPct val="0"/>
              </a:spcBef>
              <a:spcAft>
                <a:spcPct val="0"/>
              </a:spcAft>
              <a:defRPr sz="2400">
                <a:solidFill>
                  <a:schemeClr val="tx1"/>
                </a:solidFill>
                <a:latin typeface="Tahoma" pitchFamily="34" charset="0"/>
              </a:defRPr>
            </a:lvl6pPr>
            <a:lvl7pPr marL="3200400" indent="-457200" eaLnBrk="0" fontAlgn="base" hangingPunct="0">
              <a:spcBef>
                <a:spcPct val="0"/>
              </a:spcBef>
              <a:spcAft>
                <a:spcPct val="0"/>
              </a:spcAft>
              <a:defRPr sz="2400">
                <a:solidFill>
                  <a:schemeClr val="tx1"/>
                </a:solidFill>
                <a:latin typeface="Tahoma" pitchFamily="34" charset="0"/>
              </a:defRPr>
            </a:lvl7pPr>
            <a:lvl8pPr marL="3657600" indent="-457200" eaLnBrk="0" fontAlgn="base" hangingPunct="0">
              <a:spcBef>
                <a:spcPct val="0"/>
              </a:spcBef>
              <a:spcAft>
                <a:spcPct val="0"/>
              </a:spcAft>
              <a:defRPr sz="2400">
                <a:solidFill>
                  <a:schemeClr val="tx1"/>
                </a:solidFill>
                <a:latin typeface="Tahoma" pitchFamily="34" charset="0"/>
              </a:defRPr>
            </a:lvl8pPr>
            <a:lvl9pPr marL="4114800" indent="-457200" eaLnBrk="0" fontAlgn="base" hangingPunct="0">
              <a:spcBef>
                <a:spcPct val="0"/>
              </a:spcBef>
              <a:spcAft>
                <a:spcPct val="0"/>
              </a:spcAft>
              <a:defRPr sz="2400">
                <a:solidFill>
                  <a:schemeClr val="tx1"/>
                </a:solidFill>
                <a:latin typeface="Tahoma" pitchFamily="34" charset="0"/>
              </a:defRPr>
            </a:lvl9pPr>
          </a:lstStyle>
          <a:p>
            <a:pPr>
              <a:spcBef>
                <a:spcPct val="50000"/>
              </a:spcBef>
            </a:pPr>
            <a:r>
              <a:rPr lang="en-US" sz="1600">
                <a:solidFill>
                  <a:srgbClr val="000066"/>
                </a:solidFill>
                <a:latin typeface="Arial" charset="0"/>
              </a:rPr>
              <a:t>Data of March 2010: First indication of “high melting point”. </a:t>
            </a:r>
          </a:p>
          <a:p>
            <a:r>
              <a:rPr lang="en-US" sz="1600">
                <a:solidFill>
                  <a:srgbClr val="000066"/>
                </a:solidFill>
                <a:latin typeface="Arial" charset="0"/>
              </a:rPr>
              <a:t>Problems: </a:t>
            </a:r>
          </a:p>
          <a:p>
            <a:pPr>
              <a:buFontTx/>
              <a:buAutoNum type="arabicPeriod"/>
            </a:pPr>
            <a:r>
              <a:rPr lang="en-US" sz="1600">
                <a:solidFill>
                  <a:srgbClr val="000066"/>
                </a:solidFill>
                <a:latin typeface="Arial" charset="0"/>
              </a:rPr>
              <a:t>Unstable plateau of crystallization;</a:t>
            </a:r>
          </a:p>
          <a:p>
            <a:pPr>
              <a:buFontTx/>
              <a:buAutoNum type="arabicPeriod"/>
            </a:pPr>
            <a:r>
              <a:rPr lang="en-US" sz="1600">
                <a:solidFill>
                  <a:srgbClr val="000066"/>
                </a:solidFill>
                <a:latin typeface="Arial" charset="0"/>
              </a:rPr>
              <a:t>Avalanche-like heating by Nd-YAG laser;</a:t>
            </a:r>
          </a:p>
          <a:p>
            <a:pPr>
              <a:buFontTx/>
              <a:buAutoNum type="arabicPeriod"/>
            </a:pPr>
            <a:r>
              <a:rPr lang="en-US" sz="1600">
                <a:solidFill>
                  <a:srgbClr val="000066"/>
                </a:solidFill>
                <a:latin typeface="Arial" charset="0"/>
              </a:rPr>
              <a:t>Unknown degree of semitransparency of CaO at the vicinity of the melting point. </a:t>
            </a:r>
            <a:endParaRPr lang="ru-RU" sz="1600">
              <a:solidFill>
                <a:srgbClr val="000066"/>
              </a:solidFill>
              <a:latin typeface="Arial"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8" name="Rectangle 4"/>
          <p:cNvSpPr>
            <a:spLocks noChangeArrowheads="1"/>
          </p:cNvSpPr>
          <p:nvPr/>
        </p:nvSpPr>
        <p:spPr bwMode="auto">
          <a:xfrm>
            <a:off x="488950" y="596900"/>
            <a:ext cx="230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Melting of CaO </a:t>
            </a:r>
            <a:endParaRPr lang="ru-RU"/>
          </a:p>
        </p:txBody>
      </p:sp>
      <p:sp>
        <p:nvSpPr>
          <p:cNvPr id="881669" name="Text Box 5"/>
          <p:cNvSpPr txBox="1">
            <a:spLocks noChangeArrowheads="1"/>
          </p:cNvSpPr>
          <p:nvPr/>
        </p:nvSpPr>
        <p:spPr bwMode="auto">
          <a:xfrm>
            <a:off x="487363" y="1028700"/>
            <a:ext cx="92170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a:t>Measurements of hemispherical spectral reflectivity of CaO powder is performed using the Fourier spectrophotometer with a special attachment.    </a:t>
            </a:r>
            <a:endParaRPr lang="ru-RU" sz="2000"/>
          </a:p>
        </p:txBody>
      </p:sp>
      <p:grpSp>
        <p:nvGrpSpPr>
          <p:cNvPr id="881673" name="Group 9"/>
          <p:cNvGrpSpPr>
            <a:grpSpLocks/>
          </p:cNvGrpSpPr>
          <p:nvPr/>
        </p:nvGrpSpPr>
        <p:grpSpPr bwMode="auto">
          <a:xfrm>
            <a:off x="558800" y="1892300"/>
            <a:ext cx="5988050" cy="4554538"/>
            <a:chOff x="352" y="1192"/>
            <a:chExt cx="3772" cy="2869"/>
          </a:xfrm>
        </p:grpSpPr>
        <p:pic>
          <p:nvPicPr>
            <p:cNvPr id="881670" name="Picture 6" descr="CaO minus Carbon black devided by KBr minus Carbon Black 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 y="1192"/>
              <a:ext cx="3681" cy="2761"/>
            </a:xfrm>
            <a:prstGeom prst="rect">
              <a:avLst/>
            </a:prstGeom>
            <a:noFill/>
            <a:extLst>
              <a:ext uri="{909E8E84-426E-40DD-AFC4-6F175D3DCCD1}">
                <a14:hiddenFill xmlns:a14="http://schemas.microsoft.com/office/drawing/2010/main">
                  <a:solidFill>
                    <a:srgbClr val="FFFFFF"/>
                  </a:solidFill>
                </a14:hiddenFill>
              </a:ext>
            </a:extLst>
          </p:spPr>
        </p:pic>
        <p:sp>
          <p:nvSpPr>
            <p:cNvPr id="881671" name="Text Box 7"/>
            <p:cNvSpPr txBox="1">
              <a:spLocks noChangeArrowheads="1"/>
            </p:cNvSpPr>
            <p:nvPr/>
          </p:nvSpPr>
          <p:spPr bwMode="auto">
            <a:xfrm rot="16200000">
              <a:off x="-6" y="2367"/>
              <a:ext cx="907" cy="192"/>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Reflectivity, %</a:t>
              </a:r>
              <a:endParaRPr lang="ru-RU" sz="1400"/>
            </a:p>
          </p:txBody>
        </p:sp>
        <p:sp>
          <p:nvSpPr>
            <p:cNvPr id="881672" name="Text Box 8"/>
            <p:cNvSpPr txBox="1">
              <a:spLocks noChangeArrowheads="1"/>
            </p:cNvSpPr>
            <p:nvPr/>
          </p:nvSpPr>
          <p:spPr bwMode="auto">
            <a:xfrm>
              <a:off x="1804" y="3869"/>
              <a:ext cx="952" cy="192"/>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sz="1400">
                  <a:cs typeface="Arial" charset="0"/>
                </a:rPr>
                <a:t>λ</a:t>
              </a:r>
              <a:r>
                <a:rPr lang="en-US" sz="1400">
                  <a:cs typeface="Arial" charset="0"/>
                </a:rPr>
                <a:t>, nm</a:t>
              </a:r>
              <a:endParaRPr lang="el-GR" sz="1400">
                <a:cs typeface="Arial" charset="0"/>
              </a:endParaRPr>
            </a:p>
          </p:txBody>
        </p:sp>
      </p:grpSp>
      <p:sp>
        <p:nvSpPr>
          <p:cNvPr id="881674" name="Text Box 10"/>
          <p:cNvSpPr txBox="1">
            <a:spLocks noChangeArrowheads="1"/>
          </p:cNvSpPr>
          <p:nvPr/>
        </p:nvSpPr>
        <p:spPr bwMode="auto">
          <a:xfrm>
            <a:off x="6751638" y="1965325"/>
            <a:ext cx="2879725"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50000"/>
              </a:lnSpc>
              <a:spcBef>
                <a:spcPct val="50000"/>
              </a:spcBef>
            </a:pPr>
            <a:r>
              <a:rPr lang="en-US" sz="1800"/>
              <a:t>At room temperature CaO does not absorb radiation of YAG laser (</a:t>
            </a:r>
            <a:r>
              <a:rPr lang="el-GR" sz="1800"/>
              <a:t>λ</a:t>
            </a:r>
            <a:r>
              <a:rPr lang="en-US" sz="1800"/>
              <a:t>=1064 nm) however it does absorb significant fraction of radiation of CO</a:t>
            </a:r>
            <a:r>
              <a:rPr lang="en-US" sz="1800" baseline="-25000"/>
              <a:t>2</a:t>
            </a:r>
            <a:r>
              <a:rPr lang="en-US" sz="1800"/>
              <a:t>-laser (</a:t>
            </a:r>
            <a:r>
              <a:rPr lang="el-GR" sz="1800"/>
              <a:t>λ</a:t>
            </a:r>
            <a:r>
              <a:rPr lang="en-US" sz="1800"/>
              <a:t>=10600 nm) </a:t>
            </a:r>
            <a:endParaRPr lang="ru-RU" sz="180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26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725" y="1390650"/>
            <a:ext cx="8280400"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2693" name="Text Box 5"/>
          <p:cNvSpPr txBox="1">
            <a:spLocks noChangeArrowheads="1"/>
          </p:cNvSpPr>
          <p:nvPr/>
        </p:nvSpPr>
        <p:spPr bwMode="auto">
          <a:xfrm>
            <a:off x="541338" y="812800"/>
            <a:ext cx="916305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200"/>
              <a:t>Use of low power CO</a:t>
            </a:r>
            <a:r>
              <a:rPr lang="en-US" sz="2200" baseline="-25000"/>
              <a:t>2</a:t>
            </a:r>
            <a:r>
              <a:rPr lang="en-US" sz="2200"/>
              <a:t>–laser along with YAG fiber-laser ensured controlled heating of CaO making a sort of ignition for the soft heating and cooling. </a:t>
            </a:r>
            <a:endParaRPr lang="ru-RU" sz="220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IVTAN presentation">
  <a:themeElements>
    <a:clrScheme name="IVTAN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IVTAN presentation">
      <a:majorFont>
        <a:latin typeface="Tahoma"/>
        <a:ea typeface=""/>
        <a:cs typeface=""/>
      </a:majorFont>
      <a:minorFont>
        <a:latin typeface="Tahom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rgbClr val="000066"/>
            </a:solidFill>
            <a:effectLst/>
            <a:latin typeface="Arial"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rgbClr val="000066"/>
            </a:solidFill>
            <a:effectLst/>
            <a:latin typeface="Arial" charset="0"/>
          </a:defRPr>
        </a:defPPr>
      </a:lstStyle>
    </a:lnDef>
  </a:objectDefaults>
  <a:extraClrSchemeLst>
    <a:extraClrScheme>
      <a:clrScheme name="IVTAN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VTAN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VTAN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VTAN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VTAN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VTAN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VTAN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813</Words>
  <Application>Microsoft Office PowerPoint</Application>
  <PresentationFormat>Benutzerdefiniert</PresentationFormat>
  <Paragraphs>70</Paragraphs>
  <Slides>20</Slides>
  <Notes>2</Notes>
  <HiddenSlides>0</HiddenSlides>
  <MMClips>2</MMClips>
  <ScaleCrop>false</ScaleCrop>
  <HeadingPairs>
    <vt:vector size="6" baseType="variant">
      <vt:variant>
        <vt:lpstr>Design</vt:lpstr>
      </vt:variant>
      <vt:variant>
        <vt:i4>1</vt:i4>
      </vt:variant>
      <vt:variant>
        <vt:lpstr>Eingebettete OLE-Server</vt:lpstr>
      </vt:variant>
      <vt:variant>
        <vt:i4>2</vt:i4>
      </vt:variant>
      <vt:variant>
        <vt:lpstr>Folientitel</vt:lpstr>
      </vt:variant>
      <vt:variant>
        <vt:i4>20</vt:i4>
      </vt:variant>
    </vt:vector>
  </HeadingPairs>
  <TitlesOfParts>
    <vt:vector size="23" baseType="lpstr">
      <vt:lpstr>IVTAN presentation</vt:lpstr>
      <vt:lpstr>CorelPhotoPaint.Image.11</vt:lpstr>
      <vt:lpstr>Graph</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Schematic of the Set-Up</vt:lpstr>
      <vt:lpstr>PowerPoint-Präsentation</vt:lpstr>
      <vt:lpstr>PowerPoint-Präsentation</vt:lpstr>
      <vt:lpstr>PowerPoint-Präsentation</vt:lpstr>
      <vt:lpstr>PowerPoint-Präsentation</vt:lpstr>
      <vt:lpstr>PowerPoint-Präsentation</vt:lpstr>
      <vt:lpstr>PowerPoint-Präsentation</vt:lpstr>
      <vt:lpstr>END</vt:lpstr>
      <vt:lpstr>PowerPoint-Präsentation</vt:lpstr>
      <vt:lpstr>PowerPoint-Präsentation</vt:lpstr>
      <vt:lpstr>PowerPoint-Präsentation</vt:lpstr>
    </vt:vector>
  </TitlesOfParts>
  <Company>CCR Karlsruhe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Claudio Ronchi</dc:creator>
  <cp:lastModifiedBy>Stuckert, Juri</cp:lastModifiedBy>
  <cp:revision>1012</cp:revision>
  <cp:lastPrinted>2003-06-12T13:49:27Z</cp:lastPrinted>
  <dcterms:created xsi:type="dcterms:W3CDTF">2000-03-06T17:51:24Z</dcterms:created>
  <dcterms:modified xsi:type="dcterms:W3CDTF">2012-05-25T09:55:40Z</dcterms:modified>
</cp:coreProperties>
</file>