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78" r:id="rId14"/>
    <p:sldId id="269" r:id="rId15"/>
    <p:sldId id="270" r:id="rId16"/>
    <p:sldId id="271" r:id="rId17"/>
    <p:sldId id="272" r:id="rId18"/>
    <p:sldId id="273" r:id="rId19"/>
    <p:sldId id="274" r:id="rId20"/>
    <p:sldId id="275" r:id="rId21"/>
    <p:sldId id="277" r:id="rId22"/>
    <p:sldId id="258" r:id="rId23"/>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9" autoAdjust="0"/>
    <p:restoredTop sz="90929"/>
  </p:normalViewPr>
  <p:slideViewPr>
    <p:cSldViewPr>
      <p:cViewPr>
        <p:scale>
          <a:sx n="87" d="100"/>
          <a:sy n="87" d="100"/>
        </p:scale>
        <p:origin x="-149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045FF71E-E1F2-49F5-9082-C325799D6B9D}" type="slidenum">
              <a:rPr lang="ru-RU"/>
              <a:pPr/>
              <a:t>‹Nr.›</a:t>
            </a:fld>
            <a:endParaRPr lang="ru-RU"/>
          </a:p>
        </p:txBody>
      </p:sp>
    </p:spTree>
    <p:extLst>
      <p:ext uri="{BB962C8B-B14F-4D97-AF65-F5344CB8AC3E}">
        <p14:creationId xmlns:p14="http://schemas.microsoft.com/office/powerpoint/2010/main" val="2113369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EFF80760-9A6D-442C-98B1-5E141AD0048A}" type="slidenum">
              <a:rPr lang="ru-RU"/>
              <a:pPr/>
              <a:t>‹Nr.›</a:t>
            </a:fld>
            <a:endParaRPr lang="ru-RU"/>
          </a:p>
        </p:txBody>
      </p:sp>
    </p:spTree>
    <p:extLst>
      <p:ext uri="{BB962C8B-B14F-4D97-AF65-F5344CB8AC3E}">
        <p14:creationId xmlns:p14="http://schemas.microsoft.com/office/powerpoint/2010/main" val="139925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95E42FC8-3409-4C4E-905E-877855652C36}" type="slidenum">
              <a:rPr lang="ru-RU"/>
              <a:pPr/>
              <a:t>‹Nr.›</a:t>
            </a:fld>
            <a:endParaRPr lang="ru-RU"/>
          </a:p>
        </p:txBody>
      </p:sp>
    </p:spTree>
    <p:extLst>
      <p:ext uri="{BB962C8B-B14F-4D97-AF65-F5344CB8AC3E}">
        <p14:creationId xmlns:p14="http://schemas.microsoft.com/office/powerpoint/2010/main" val="2797151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6CD064AC-7420-4D09-9E78-F0EE94EF018A}" type="slidenum">
              <a:rPr lang="ru-RU"/>
              <a:pPr/>
              <a:t>‹Nr.›</a:t>
            </a:fld>
            <a:endParaRPr lang="ru-RU"/>
          </a:p>
        </p:txBody>
      </p:sp>
    </p:spTree>
    <p:extLst>
      <p:ext uri="{BB962C8B-B14F-4D97-AF65-F5344CB8AC3E}">
        <p14:creationId xmlns:p14="http://schemas.microsoft.com/office/powerpoint/2010/main" val="4251916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EA02B062-D751-42A4-A943-094C8FA5E2FC}" type="slidenum">
              <a:rPr lang="ru-RU"/>
              <a:pPr/>
              <a:t>‹Nr.›</a:t>
            </a:fld>
            <a:endParaRPr lang="ru-RU"/>
          </a:p>
        </p:txBody>
      </p:sp>
    </p:spTree>
    <p:extLst>
      <p:ext uri="{BB962C8B-B14F-4D97-AF65-F5344CB8AC3E}">
        <p14:creationId xmlns:p14="http://schemas.microsoft.com/office/powerpoint/2010/main" val="61602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8D635A81-CF98-4072-B036-8CD8CAD281AD}" type="slidenum">
              <a:rPr lang="ru-RU"/>
              <a:pPr/>
              <a:t>‹Nr.›</a:t>
            </a:fld>
            <a:endParaRPr lang="ru-RU"/>
          </a:p>
        </p:txBody>
      </p:sp>
    </p:spTree>
    <p:extLst>
      <p:ext uri="{BB962C8B-B14F-4D97-AF65-F5344CB8AC3E}">
        <p14:creationId xmlns:p14="http://schemas.microsoft.com/office/powerpoint/2010/main" val="137517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
        <p:nvSpPr>
          <p:cNvPr id="9" name="Foliennummernplatzhalter 8"/>
          <p:cNvSpPr>
            <a:spLocks noGrp="1"/>
          </p:cNvSpPr>
          <p:nvPr>
            <p:ph type="sldNum" sz="quarter" idx="12"/>
          </p:nvPr>
        </p:nvSpPr>
        <p:spPr/>
        <p:txBody>
          <a:bodyPr/>
          <a:lstStyle>
            <a:lvl1pPr>
              <a:defRPr/>
            </a:lvl1pPr>
          </a:lstStyle>
          <a:p>
            <a:fld id="{1CBE2F60-FE09-4F29-A294-8E184CA7481B}" type="slidenum">
              <a:rPr lang="ru-RU"/>
              <a:pPr/>
              <a:t>‹Nr.›</a:t>
            </a:fld>
            <a:endParaRPr lang="ru-RU"/>
          </a:p>
        </p:txBody>
      </p:sp>
    </p:spTree>
    <p:extLst>
      <p:ext uri="{BB962C8B-B14F-4D97-AF65-F5344CB8AC3E}">
        <p14:creationId xmlns:p14="http://schemas.microsoft.com/office/powerpoint/2010/main" val="410479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
        <p:nvSpPr>
          <p:cNvPr id="5" name="Foliennummernplatzhalter 4"/>
          <p:cNvSpPr>
            <a:spLocks noGrp="1"/>
          </p:cNvSpPr>
          <p:nvPr>
            <p:ph type="sldNum" sz="quarter" idx="12"/>
          </p:nvPr>
        </p:nvSpPr>
        <p:spPr/>
        <p:txBody>
          <a:bodyPr/>
          <a:lstStyle>
            <a:lvl1pPr>
              <a:defRPr/>
            </a:lvl1pPr>
          </a:lstStyle>
          <a:p>
            <a:fld id="{EDA56D31-C3E7-4399-B144-21C827531C36}" type="slidenum">
              <a:rPr lang="ru-RU"/>
              <a:pPr/>
              <a:t>‹Nr.›</a:t>
            </a:fld>
            <a:endParaRPr lang="ru-RU"/>
          </a:p>
        </p:txBody>
      </p:sp>
    </p:spTree>
    <p:extLst>
      <p:ext uri="{BB962C8B-B14F-4D97-AF65-F5344CB8AC3E}">
        <p14:creationId xmlns:p14="http://schemas.microsoft.com/office/powerpoint/2010/main" val="521054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
        <p:nvSpPr>
          <p:cNvPr id="4" name="Foliennummernplatzhalter 3"/>
          <p:cNvSpPr>
            <a:spLocks noGrp="1"/>
          </p:cNvSpPr>
          <p:nvPr>
            <p:ph type="sldNum" sz="quarter" idx="12"/>
          </p:nvPr>
        </p:nvSpPr>
        <p:spPr/>
        <p:txBody>
          <a:bodyPr/>
          <a:lstStyle>
            <a:lvl1pPr>
              <a:defRPr/>
            </a:lvl1pPr>
          </a:lstStyle>
          <a:p>
            <a:fld id="{C201CBF7-C4AB-4CB2-B3A1-590C7F78AB97}" type="slidenum">
              <a:rPr lang="ru-RU"/>
              <a:pPr/>
              <a:t>‹Nr.›</a:t>
            </a:fld>
            <a:endParaRPr lang="ru-RU"/>
          </a:p>
        </p:txBody>
      </p:sp>
    </p:spTree>
    <p:extLst>
      <p:ext uri="{BB962C8B-B14F-4D97-AF65-F5344CB8AC3E}">
        <p14:creationId xmlns:p14="http://schemas.microsoft.com/office/powerpoint/2010/main" val="399970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B679F6AB-78DC-488F-9CD9-AA3E497A604E}" type="slidenum">
              <a:rPr lang="ru-RU"/>
              <a:pPr/>
              <a:t>‹Nr.›</a:t>
            </a:fld>
            <a:endParaRPr lang="ru-RU"/>
          </a:p>
        </p:txBody>
      </p:sp>
    </p:spTree>
    <p:extLst>
      <p:ext uri="{BB962C8B-B14F-4D97-AF65-F5344CB8AC3E}">
        <p14:creationId xmlns:p14="http://schemas.microsoft.com/office/powerpoint/2010/main" val="3032222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E17D5603-78FE-45A6-88DE-F73B80419513}" type="slidenum">
              <a:rPr lang="ru-RU"/>
              <a:pPr/>
              <a:t>‹Nr.›</a:t>
            </a:fld>
            <a:endParaRPr lang="ru-RU"/>
          </a:p>
        </p:txBody>
      </p:sp>
    </p:spTree>
    <p:extLst>
      <p:ext uri="{BB962C8B-B14F-4D97-AF65-F5344CB8AC3E}">
        <p14:creationId xmlns:p14="http://schemas.microsoft.com/office/powerpoint/2010/main" val="1289139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D040F43-41E0-45DC-A8AD-0DDEE7FC3CCC}" type="slidenum">
              <a:rPr lang="ru-RU"/>
              <a:pPr/>
              <a:t>‹Nr.›</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file:///D:\&#1051;&#1045;&#1041;&#1045;&#1044;&#1045;&#1042;\&#1055;&#1072;&#1088;&#1080;&#1078;\&#1060;&#1080;&#1083;&#1100;&#1084;%201-1.wm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ideo" Target="file:///D:\&#1051;&#1045;&#1041;&#1045;&#1044;&#1045;&#1042;\&#1055;&#1072;&#1088;&#1080;&#1078;\&#1060;&#1080;&#1083;&#1100;&#1084;%201-3.wm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ideo" Target="file:///D:\&#1051;&#1045;&#1041;&#1045;&#1044;&#1045;&#1042;\&#1055;&#1072;&#1088;&#1080;&#1078;\VEL1.AVI"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ideo" Target="file:///D:\&#1051;&#1045;&#1041;&#1045;&#1044;&#1045;&#1042;\&#1055;&#1072;&#1088;&#1080;&#1078;\2-1.wm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371600" y="3886200"/>
            <a:ext cx="6400800" cy="17526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4800">
                <a:solidFill>
                  <a:schemeClr val="accent2"/>
                </a:solidFill>
              </a:rPr>
              <a:t>SOME WORDS ABOUT OUR TUBE</a:t>
            </a:r>
            <a:endParaRPr lang="ru-RU" sz="4800">
              <a:solidFill>
                <a:schemeClr val="accent2"/>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838200"/>
            <a:ext cx="7620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Rectangle 4"/>
          <p:cNvSpPr>
            <a:spLocks noChangeArrowheads="1"/>
          </p:cNvSpPr>
          <p:nvPr/>
        </p:nvSpPr>
        <p:spPr bwMode="auto">
          <a:xfrm>
            <a:off x="2209800" y="533400"/>
            <a:ext cx="612298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accent2"/>
                </a:solidFill>
              </a:rPr>
              <a:t>JSC </a:t>
            </a:r>
            <a:r>
              <a:rPr lang="ru-RU" sz="4400">
                <a:solidFill>
                  <a:schemeClr val="accent2"/>
                </a:solidFill>
              </a:rPr>
              <a:t>С</a:t>
            </a:r>
            <a:r>
              <a:rPr lang="en-US" sz="4400">
                <a:solidFill>
                  <a:schemeClr val="accent2"/>
                </a:solidFill>
              </a:rPr>
              <a:t>KTI R&amp;D and </a:t>
            </a:r>
            <a:br>
              <a:rPr lang="en-US" sz="4400">
                <a:solidFill>
                  <a:schemeClr val="accent2"/>
                </a:solidFill>
              </a:rPr>
            </a:br>
            <a:r>
              <a:rPr lang="en-US" sz="4400">
                <a:solidFill>
                  <a:schemeClr val="accent2"/>
                </a:solidFill>
              </a:rPr>
              <a:t>Production Association</a:t>
            </a:r>
            <a:endParaRPr lang="ru-RU" sz="440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990600" y="5562600"/>
            <a:ext cx="74676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a:cs typeface="Times New Roman" pitchFamily="18" charset="0"/>
              </a:rPr>
              <a:t>LDA measurement set</a:t>
            </a:r>
            <a:endParaRPr lang="ru-RU" sz="1400">
              <a:cs typeface="Times New Roman" pitchFamily="18" charset="0"/>
            </a:endParaRPr>
          </a:p>
          <a:p>
            <a:pPr algn="ctr" eaLnBrk="0" hangingPunct="0"/>
            <a:r>
              <a:rPr lang="en-US" sz="1400">
                <a:cs typeface="Times New Roman" pitchFamily="18" charset="0"/>
              </a:rPr>
              <a:t>The photo shows the movable platform (on the bottom), one of the leaf springs (on the left), working portion (center) having optical system windows, laser (on the right), and light detector (on the left).  </a:t>
            </a:r>
            <a:endParaRPr lang="ru-RU" sz="1400">
              <a:cs typeface="Times New Roman" pitchFamily="18" charset="0"/>
            </a:endParaRPr>
          </a:p>
          <a:p>
            <a:pPr eaLnBrk="0" hangingPunct="0"/>
            <a:endParaRPr lang="ru-RU"/>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33400"/>
            <a:ext cx="65055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4648200"/>
            <a:ext cx="91440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450850"/>
            <a:r>
              <a:rPr lang="en-US" sz="1400">
                <a:cs typeface="Times New Roman" pitchFamily="18" charset="0"/>
              </a:rPr>
              <a:t>     a). Snapshot of the velocity profile measurement; 	   b) The result of the velocity profile measurement.</a:t>
            </a:r>
            <a:endParaRPr lang="ru-RU" sz="1000">
              <a:cs typeface="Times New Roman" pitchFamily="18" charset="0"/>
            </a:endParaRPr>
          </a:p>
          <a:p>
            <a:pPr indent="450850" eaLnBrk="0" hangingPunct="0"/>
            <a:endParaRPr lang="ru-RU"/>
          </a:p>
          <a:p>
            <a:pPr indent="450850" algn="ctr" eaLnBrk="0" hangingPunct="0"/>
            <a:r>
              <a:rPr lang="en-US" sz="1400">
                <a:cs typeface="Times New Roman" pitchFamily="18" charset="0"/>
              </a:rPr>
              <a:t>Desktop of the LD measurement hardware system</a:t>
            </a:r>
            <a:endParaRPr lang="ru-RU" sz="1000">
              <a:cs typeface="Times New Roman" pitchFamily="18" charset="0"/>
            </a:endParaRPr>
          </a:p>
          <a:p>
            <a:pPr indent="450850" algn="ctr" eaLnBrk="0" hangingPunct="0"/>
            <a:endParaRPr lang="ru-RU" sz="1400">
              <a:cs typeface="Times New Roman" pitchFamily="18" charset="0"/>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385762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00200"/>
            <a:ext cx="38481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Фильм 1-1.wmv">
            <a:hlinkClick r:id="" action="ppaction://media"/>
          </p:cNvPr>
          <p:cNvPicPr>
            <a:picLocks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536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363"/>
                </p:tgtEl>
              </p:cMediaNode>
            </p:video>
            <p:seq concurrent="1" nextAc="seek">
              <p:cTn id="8" restart="whenNotActive" fill="hold" evtFilter="cancelBubble" nodeType="interactiveSeq">
                <p:stCondLst>
                  <p:cond evt="onClick" delay="0">
                    <p:tgtEl>
                      <p:spTgt spid="1536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5363"/>
                                        </p:tgtEl>
                                      </p:cBhvr>
                                    </p:cmd>
                                  </p:childTnLst>
                                </p:cTn>
                              </p:par>
                            </p:childTnLst>
                          </p:cTn>
                        </p:par>
                      </p:childTnLst>
                    </p:cTn>
                  </p:par>
                </p:childTnLst>
              </p:cTn>
              <p:nextCondLst>
                <p:cond evt="onClick" delay="0">
                  <p:tgtEl>
                    <p:spTgt spid="1536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Фильм 1-3.wmv">
            <a:hlinkClick r:id="" action="ppaction://media"/>
          </p:cNvPr>
          <p:cNvPicPr>
            <a:picLocks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838200" y="571500"/>
            <a:ext cx="7543800" cy="565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560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5602"/>
                </p:tgtEl>
              </p:cMediaNode>
            </p:video>
            <p:seq concurrent="1" nextAc="seek">
              <p:cTn id="8" restart="whenNotActive" fill="hold" evtFilter="cancelBubble" nodeType="interactiveSeq">
                <p:stCondLst>
                  <p:cond evt="onClick" delay="0">
                    <p:tgtEl>
                      <p:spTgt spid="2560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5602"/>
                                        </p:tgtEl>
                                      </p:cBhvr>
                                    </p:cmd>
                                  </p:childTnLst>
                                </p:cTn>
                              </p:par>
                            </p:childTnLst>
                          </p:cTn>
                        </p:par>
                      </p:childTnLst>
                    </p:cTn>
                  </p:par>
                </p:childTnLst>
              </p:cTn>
              <p:nextCondLst>
                <p:cond evt="onClick" delay="0">
                  <p:tgtEl>
                    <p:spTgt spid="2560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09600" y="4419600"/>
            <a:ext cx="81534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1400">
                <a:cs typeface="Times New Roman" pitchFamily="18" charset="0"/>
              </a:rPr>
              <a:t> </a:t>
            </a:r>
            <a:endParaRPr lang="ru-RU" sz="1400">
              <a:cs typeface="Times New Roman" pitchFamily="18" charset="0"/>
            </a:endParaRPr>
          </a:p>
          <a:p>
            <a:pPr eaLnBrk="0" hangingPunct="0"/>
            <a:r>
              <a:rPr lang="en-US" sz="1400">
                <a:cs typeface="Times New Roman" pitchFamily="18" charset="0"/>
              </a:rPr>
              <a:t>		a)					b)</a:t>
            </a:r>
          </a:p>
          <a:p>
            <a:pPr eaLnBrk="0" hangingPunct="0"/>
            <a:endParaRPr lang="en-US" sz="1400">
              <a:cs typeface="Times New Roman" pitchFamily="18" charset="0"/>
            </a:endParaRPr>
          </a:p>
          <a:p>
            <a:pPr eaLnBrk="0" hangingPunct="0"/>
            <a:endParaRPr lang="ru-RU" sz="1400">
              <a:cs typeface="Times New Roman" pitchFamily="18" charset="0"/>
            </a:endParaRPr>
          </a:p>
          <a:p>
            <a:pPr algn="ctr" eaLnBrk="0" hangingPunct="0"/>
            <a:r>
              <a:rPr lang="en-US" sz="1400">
                <a:cs typeface="Times New Roman" pitchFamily="18" charset="0"/>
              </a:rPr>
              <a:t>General view of  the Display Format Editor  with the indication of the pipe wall temperature level (a) and thermal flux densities (b)</a:t>
            </a:r>
            <a:endParaRPr lang="ru-RU" sz="1400">
              <a:cs typeface="Times New Roman" pitchFamily="18" charset="0"/>
            </a:endParaRPr>
          </a:p>
          <a:p>
            <a:pPr eaLnBrk="0" hangingPunct="0"/>
            <a:endParaRPr lang="ru-RU"/>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385762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00200"/>
            <a:ext cx="385762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5486400"/>
            <a:ext cx="777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a:solidFill>
                  <a:schemeClr val="tx2"/>
                </a:solidFill>
                <a:latin typeface="Arial Narrow" pitchFamily="34" charset="0"/>
              </a:rPr>
              <a:t>Legend: м/с - m/s; B - V, мм - mm</a:t>
            </a:r>
            <a:br>
              <a:rPr lang="en-US" sz="1400">
                <a:solidFill>
                  <a:schemeClr val="tx2"/>
                </a:solidFill>
                <a:latin typeface="Arial Narrow" pitchFamily="34" charset="0"/>
              </a:rPr>
            </a:br>
            <a:r>
              <a:rPr lang="en-US" sz="1400">
                <a:solidFill>
                  <a:schemeClr val="tx2"/>
                </a:solidFill>
                <a:latin typeface="Arial Narrow" pitchFamily="34" charset="0"/>
              </a:rPr>
              <a:t>Velocity profiles for tests W0,0F1 through W0,0F10.  </a:t>
            </a:r>
            <a:endParaRPr lang="ru-RU" sz="1400">
              <a:solidFill>
                <a:schemeClr val="tx2"/>
              </a:solidFill>
              <a:latin typeface="Arial Narrow" pitchFamily="34" charset="0"/>
            </a:endParaRP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713663"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223838"/>
            <a:ext cx="8651875"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228600" y="152400"/>
            <a:ext cx="8494713" cy="6627813"/>
            <a:chOff x="144" y="96"/>
            <a:chExt cx="5351" cy="4175"/>
          </a:xfrm>
        </p:grpSpPr>
        <p:pic>
          <p:nvPicPr>
            <p:cNvPr id="19459" name="Picture 3" descr="\\Ira\ira  e\Old C\Лебедев\Итоговый отчет\отчет\Appendix\Q2,5N\Q2,5N3.bmp"/>
            <p:cNvPicPr>
              <a:picLocks noChangeAspect="1" noChangeArrowheads="1"/>
            </p:cNvPicPr>
            <p:nvPr/>
          </p:nvPicPr>
          <p:blipFill>
            <a:blip r:embed="rId2" cstate="print">
              <a:extLst>
                <a:ext uri="{28A0092B-C50C-407E-A947-70E740481C1C}">
                  <a14:useLocalDpi xmlns:a14="http://schemas.microsoft.com/office/drawing/2010/main" val="0"/>
                </a:ext>
              </a:extLst>
            </a:blip>
            <a:srcRect l="10439" b="14563"/>
            <a:stretch>
              <a:fillRect/>
            </a:stretch>
          </p:blipFill>
          <p:spPr bwMode="auto">
            <a:xfrm>
              <a:off x="144" y="144"/>
              <a:ext cx="2883" cy="3888"/>
            </a:xfrm>
            <a:prstGeom prst="rect">
              <a:avLst/>
            </a:prstGeom>
            <a:noFill/>
            <a:extLst>
              <a:ext uri="{909E8E84-426E-40DD-AFC4-6F175D3DCCD1}">
                <a14:hiddenFill xmlns:a14="http://schemas.microsoft.com/office/drawing/2010/main">
                  <a:solidFill>
                    <a:srgbClr val="FFFFFF"/>
                  </a:solidFill>
                </a14:hiddenFill>
              </a:ext>
            </a:extLst>
          </p:spPr>
        </p:pic>
        <p:sp>
          <p:nvSpPr>
            <p:cNvPr id="19460" name="Text Box 4"/>
            <p:cNvSpPr txBox="1">
              <a:spLocks noChangeArrowheads="1"/>
            </p:cNvSpPr>
            <p:nvPr/>
          </p:nvSpPr>
          <p:spPr bwMode="auto">
            <a:xfrm>
              <a:off x="480" y="96"/>
              <a:ext cx="50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0000"/>
                  </a:solidFill>
                  <a:cs typeface="Times New Roman" pitchFamily="18" charset="0"/>
                </a:rPr>
                <a:t>Sample protocol of the test performed with the cooling channel</a:t>
              </a:r>
              <a:r>
                <a:rPr lang="ru-RU"/>
                <a:t> </a:t>
              </a:r>
            </a:p>
          </p:txBody>
        </p:sp>
        <p:grpSp>
          <p:nvGrpSpPr>
            <p:cNvPr id="19461" name="Group 5"/>
            <p:cNvGrpSpPr>
              <a:grpSpLocks/>
            </p:cNvGrpSpPr>
            <p:nvPr/>
          </p:nvGrpSpPr>
          <p:grpSpPr bwMode="auto">
            <a:xfrm>
              <a:off x="336" y="3936"/>
              <a:ext cx="2304" cy="240"/>
              <a:chOff x="528" y="3936"/>
              <a:chExt cx="2304" cy="240"/>
            </a:xfrm>
          </p:grpSpPr>
          <p:sp>
            <p:nvSpPr>
              <p:cNvPr id="19462" name="Oval 6"/>
              <p:cNvSpPr>
                <a:spLocks noChangeArrowheads="1"/>
              </p:cNvSpPr>
              <p:nvPr/>
            </p:nvSpPr>
            <p:spPr bwMode="auto">
              <a:xfrm>
                <a:off x="528" y="3936"/>
                <a:ext cx="240" cy="240"/>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solidFill>
                      <a:srgbClr val="FF0000"/>
                    </a:solidFill>
                  </a:rPr>
                  <a:t>1</a:t>
                </a:r>
              </a:p>
            </p:txBody>
          </p:sp>
          <p:sp>
            <p:nvSpPr>
              <p:cNvPr id="19463" name="Oval 7"/>
              <p:cNvSpPr>
                <a:spLocks noChangeArrowheads="1"/>
              </p:cNvSpPr>
              <p:nvPr/>
            </p:nvSpPr>
            <p:spPr bwMode="auto">
              <a:xfrm>
                <a:off x="1152" y="3936"/>
                <a:ext cx="240" cy="240"/>
              </a:xfrm>
              <a:prstGeom prst="ellipse">
                <a:avLst/>
              </a:prstGeom>
              <a:solidFill>
                <a:schemeClr val="bg1"/>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solidFill>
                      <a:srgbClr val="00FFFF"/>
                    </a:solidFill>
                  </a:rPr>
                  <a:t>2</a:t>
                </a:r>
              </a:p>
            </p:txBody>
          </p:sp>
          <p:sp>
            <p:nvSpPr>
              <p:cNvPr id="19464" name="Oval 8"/>
              <p:cNvSpPr>
                <a:spLocks noChangeArrowheads="1"/>
              </p:cNvSpPr>
              <p:nvPr/>
            </p:nvSpPr>
            <p:spPr bwMode="auto">
              <a:xfrm>
                <a:off x="1968" y="3936"/>
                <a:ext cx="240" cy="240"/>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solidFill>
                      <a:srgbClr val="0033CC"/>
                    </a:solidFill>
                  </a:rPr>
                  <a:t>3</a:t>
                </a:r>
              </a:p>
            </p:txBody>
          </p:sp>
          <p:sp>
            <p:nvSpPr>
              <p:cNvPr id="19465" name="Oval 9"/>
              <p:cNvSpPr>
                <a:spLocks noChangeArrowheads="1"/>
              </p:cNvSpPr>
              <p:nvPr/>
            </p:nvSpPr>
            <p:spPr bwMode="auto">
              <a:xfrm>
                <a:off x="2592" y="3936"/>
                <a:ext cx="240" cy="240"/>
              </a:xfrm>
              <a:prstGeom prst="ellipse">
                <a:avLst/>
              </a:prstGeom>
              <a:solidFill>
                <a:schemeClr val="bg1"/>
              </a:solidFill>
              <a:ln w="9525">
                <a:solidFill>
                  <a:srgbClr val="CC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solidFill>
                      <a:srgbClr val="CC00CC"/>
                    </a:solidFill>
                  </a:rPr>
                  <a:t>4</a:t>
                </a:r>
              </a:p>
            </p:txBody>
          </p:sp>
        </p:grpSp>
        <p:sp>
          <p:nvSpPr>
            <p:cNvPr id="19466" name="Text Box 10"/>
            <p:cNvSpPr txBox="1">
              <a:spLocks noChangeArrowheads="1"/>
            </p:cNvSpPr>
            <p:nvPr/>
          </p:nvSpPr>
          <p:spPr bwMode="auto">
            <a:xfrm>
              <a:off x="3270" y="528"/>
              <a:ext cx="1730"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00"/>
                  </a:solidFill>
                  <a:cs typeface="Times New Roman" pitchFamily="18" charset="0"/>
                </a:rPr>
                <a:t>Heat flux density profile</a:t>
              </a:r>
              <a:r>
                <a:rPr lang="ru-RU" sz="1800">
                  <a:solidFill>
                    <a:srgbClr val="FF0000"/>
                  </a:solidFill>
                </a:rPr>
                <a:t> </a:t>
              </a:r>
            </a:p>
            <a:p>
              <a:r>
                <a:rPr lang="en-US" sz="1300">
                  <a:solidFill>
                    <a:srgbClr val="000000"/>
                  </a:solidFill>
                  <a:cs typeface="Times New Roman" pitchFamily="18" charset="0"/>
                </a:rPr>
                <a:t>Measured by gradient heat flux sensor</a:t>
              </a:r>
              <a:r>
                <a:rPr lang="ru-RU" sz="1200"/>
                <a:t> </a:t>
              </a:r>
            </a:p>
          </p:txBody>
        </p:sp>
        <p:sp>
          <p:nvSpPr>
            <p:cNvPr id="19467" name="Text Box 11"/>
            <p:cNvSpPr txBox="1">
              <a:spLocks noChangeArrowheads="1"/>
            </p:cNvSpPr>
            <p:nvPr/>
          </p:nvSpPr>
          <p:spPr bwMode="auto">
            <a:xfrm>
              <a:off x="3312" y="1488"/>
              <a:ext cx="1612"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00FFFF"/>
                  </a:solidFill>
                  <a:cs typeface="Times New Roman" pitchFamily="18" charset="0"/>
                </a:rPr>
                <a:t>Air velocity profile</a:t>
              </a:r>
              <a:r>
                <a:rPr lang="ru-RU" sz="1800">
                  <a:solidFill>
                    <a:srgbClr val="00FFFF"/>
                  </a:solidFill>
                </a:rPr>
                <a:t> </a:t>
              </a:r>
            </a:p>
            <a:p>
              <a:r>
                <a:rPr lang="en-US" sz="1300">
                  <a:solidFill>
                    <a:srgbClr val="000000"/>
                  </a:solidFill>
                  <a:cs typeface="Times New Roman" pitchFamily="18" charset="0"/>
                </a:rPr>
                <a:t>Measured by  Doppler anemometer</a:t>
              </a:r>
              <a:r>
                <a:rPr lang="ru-RU" sz="1200"/>
                <a:t> </a:t>
              </a:r>
            </a:p>
          </p:txBody>
        </p:sp>
        <p:sp>
          <p:nvSpPr>
            <p:cNvPr id="19468" name="Text Box 12"/>
            <p:cNvSpPr txBox="1">
              <a:spLocks noChangeArrowheads="1"/>
            </p:cNvSpPr>
            <p:nvPr/>
          </p:nvSpPr>
          <p:spPr bwMode="auto">
            <a:xfrm>
              <a:off x="3312" y="2448"/>
              <a:ext cx="1907"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cs typeface="Times New Roman" pitchFamily="18" charset="0"/>
                </a:rPr>
                <a:t>Air temperature profile</a:t>
              </a:r>
              <a:r>
                <a:rPr lang="ru-RU" sz="1800">
                  <a:solidFill>
                    <a:srgbClr val="0033CC"/>
                  </a:solidFill>
                </a:rPr>
                <a:t> </a:t>
              </a:r>
            </a:p>
            <a:p>
              <a:r>
                <a:rPr lang="en-US" sz="1300">
                  <a:solidFill>
                    <a:srgbClr val="000000"/>
                  </a:solidFill>
                  <a:cs typeface="Times New Roman" pitchFamily="18" charset="0"/>
                </a:rPr>
                <a:t>Measured by resistor- thermometer probes</a:t>
              </a:r>
              <a:r>
                <a:rPr lang="en-US" sz="1200">
                  <a:solidFill>
                    <a:srgbClr val="000000"/>
                  </a:solidFill>
                  <a:cs typeface="Times New Roman" pitchFamily="18" charset="0"/>
                </a:rPr>
                <a:t> </a:t>
              </a:r>
              <a:endParaRPr lang="ru-RU" sz="1200">
                <a:solidFill>
                  <a:srgbClr val="000000"/>
                </a:solidFill>
                <a:cs typeface="Times New Roman" pitchFamily="18" charset="0"/>
              </a:endParaRPr>
            </a:p>
          </p:txBody>
        </p:sp>
        <p:sp>
          <p:nvSpPr>
            <p:cNvPr id="19469" name="Text Box 13"/>
            <p:cNvSpPr txBox="1">
              <a:spLocks noChangeArrowheads="1"/>
            </p:cNvSpPr>
            <p:nvPr/>
          </p:nvSpPr>
          <p:spPr bwMode="auto">
            <a:xfrm>
              <a:off x="3312" y="3264"/>
              <a:ext cx="1612"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CC00CC"/>
                  </a:solidFill>
                  <a:cs typeface="Times New Roman" pitchFamily="18" charset="0"/>
                </a:rPr>
                <a:t>Wall  temperature profile</a:t>
              </a:r>
              <a:r>
                <a:rPr lang="ru-RU" sz="1800">
                  <a:solidFill>
                    <a:srgbClr val="CC00CC"/>
                  </a:solidFill>
                </a:rPr>
                <a:t> </a:t>
              </a:r>
            </a:p>
            <a:p>
              <a:r>
                <a:rPr lang="en-US" sz="1300">
                  <a:solidFill>
                    <a:srgbClr val="000000"/>
                  </a:solidFill>
                  <a:cs typeface="Times New Roman" pitchFamily="18" charset="0"/>
                </a:rPr>
                <a:t>Measured by thermocouples</a:t>
              </a:r>
              <a:r>
                <a:rPr lang="ru-RU" sz="1200"/>
                <a:t> </a:t>
              </a:r>
            </a:p>
          </p:txBody>
        </p:sp>
        <p:sp>
          <p:nvSpPr>
            <p:cNvPr id="19470" name="Oval 14"/>
            <p:cNvSpPr>
              <a:spLocks noChangeArrowheads="1"/>
            </p:cNvSpPr>
            <p:nvPr/>
          </p:nvSpPr>
          <p:spPr bwMode="auto">
            <a:xfrm>
              <a:off x="3072" y="3312"/>
              <a:ext cx="240" cy="240"/>
            </a:xfrm>
            <a:prstGeom prst="ellipse">
              <a:avLst/>
            </a:prstGeom>
            <a:solidFill>
              <a:schemeClr val="bg1"/>
            </a:solidFill>
            <a:ln w="9525">
              <a:solidFill>
                <a:srgbClr val="CC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solidFill>
                    <a:srgbClr val="CC00CC"/>
                  </a:solidFill>
                </a:rPr>
                <a:t>4</a:t>
              </a:r>
            </a:p>
          </p:txBody>
        </p:sp>
        <p:sp>
          <p:nvSpPr>
            <p:cNvPr id="19471" name="Oval 15"/>
            <p:cNvSpPr>
              <a:spLocks noChangeArrowheads="1"/>
            </p:cNvSpPr>
            <p:nvPr/>
          </p:nvSpPr>
          <p:spPr bwMode="auto">
            <a:xfrm>
              <a:off x="3072" y="2496"/>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solidFill>
                    <a:srgbClr val="0033CC"/>
                  </a:solidFill>
                </a:rPr>
                <a:t>3</a:t>
              </a:r>
            </a:p>
          </p:txBody>
        </p:sp>
        <p:sp>
          <p:nvSpPr>
            <p:cNvPr id="19472" name="Oval 16"/>
            <p:cNvSpPr>
              <a:spLocks noChangeArrowheads="1"/>
            </p:cNvSpPr>
            <p:nvPr/>
          </p:nvSpPr>
          <p:spPr bwMode="auto">
            <a:xfrm>
              <a:off x="3072" y="1584"/>
              <a:ext cx="240" cy="240"/>
            </a:xfrm>
            <a:prstGeom prst="ellipse">
              <a:avLst/>
            </a:prstGeom>
            <a:solidFill>
              <a:schemeClr val="bg1"/>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solidFill>
                    <a:srgbClr val="00FFFF"/>
                  </a:solidFill>
                </a:rPr>
                <a:t>2</a:t>
              </a:r>
            </a:p>
          </p:txBody>
        </p:sp>
        <p:sp>
          <p:nvSpPr>
            <p:cNvPr id="19473" name="Oval 17"/>
            <p:cNvSpPr>
              <a:spLocks noChangeArrowheads="1"/>
            </p:cNvSpPr>
            <p:nvPr/>
          </p:nvSpPr>
          <p:spPr bwMode="auto">
            <a:xfrm>
              <a:off x="3024" y="576"/>
              <a:ext cx="240" cy="240"/>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solidFill>
                    <a:srgbClr val="FF0000"/>
                  </a:solidFill>
                </a:rPr>
                <a:t>1</a:t>
              </a:r>
            </a:p>
          </p:txBody>
        </p:sp>
        <p:pic>
          <p:nvPicPr>
            <p:cNvPr id="19474" name="Picture 18" descr="DSC00009"/>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l="4504" t="39639" r="11711" b="26727"/>
            <a:stretch>
              <a:fillRect/>
            </a:stretch>
          </p:blipFill>
          <p:spPr bwMode="auto">
            <a:xfrm>
              <a:off x="3456" y="1872"/>
              <a:ext cx="2016" cy="607"/>
            </a:xfrm>
            <a:prstGeom prst="rect">
              <a:avLst/>
            </a:prstGeom>
            <a:noFill/>
            <a:extLst>
              <a:ext uri="{909E8E84-426E-40DD-AFC4-6F175D3DCCD1}">
                <a14:hiddenFill xmlns:a14="http://schemas.microsoft.com/office/drawing/2010/main">
                  <a:solidFill>
                    <a:srgbClr val="FFFFFF"/>
                  </a:solidFill>
                </a14:hiddenFill>
              </a:ext>
            </a:extLst>
          </p:spPr>
        </p:pic>
        <p:pic>
          <p:nvPicPr>
            <p:cNvPr id="19475" name="Picture 19"/>
            <p:cNvPicPr>
              <a:picLocks noChangeAspect="1" noChangeArrowheads="1"/>
            </p:cNvPicPr>
            <p:nvPr/>
          </p:nvPicPr>
          <p:blipFill>
            <a:blip r:embed="rId4">
              <a:extLst>
                <a:ext uri="{28A0092B-C50C-407E-A947-70E740481C1C}">
                  <a14:useLocalDpi xmlns:a14="http://schemas.microsoft.com/office/drawing/2010/main" val="0"/>
                </a:ext>
              </a:extLst>
            </a:blip>
            <a:srcRect t="15349" r="7935" b="40758"/>
            <a:stretch>
              <a:fillRect/>
            </a:stretch>
          </p:blipFill>
          <p:spPr bwMode="auto">
            <a:xfrm>
              <a:off x="3792" y="2784"/>
              <a:ext cx="1344" cy="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6"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l="2065" t="14780" r="-3409" b="26103"/>
            <a:stretch>
              <a:fillRect/>
            </a:stretch>
          </p:blipFill>
          <p:spPr bwMode="auto">
            <a:xfrm>
              <a:off x="3648" y="864"/>
              <a:ext cx="1488" cy="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77" name="Line 21"/>
            <p:cNvSpPr>
              <a:spLocks noChangeShapeType="1"/>
            </p:cNvSpPr>
            <p:nvPr/>
          </p:nvSpPr>
          <p:spPr bwMode="auto">
            <a:xfrm>
              <a:off x="2928" y="480"/>
              <a:ext cx="0" cy="36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9478" name="Picture 22" descr="DSC00007"/>
            <p:cNvPicPr>
              <a:picLocks noChangeAspect="1" noChangeArrowheads="1"/>
            </p:cNvPicPr>
            <p:nvPr/>
          </p:nvPicPr>
          <p:blipFill>
            <a:blip r:embed="rId6" cstate="print">
              <a:extLst>
                <a:ext uri="{28A0092B-C50C-407E-A947-70E740481C1C}">
                  <a14:useLocalDpi xmlns:a14="http://schemas.microsoft.com/office/drawing/2010/main" val="0"/>
                </a:ext>
              </a:extLst>
            </a:blip>
            <a:srcRect t="34000" r="14137"/>
            <a:stretch>
              <a:fillRect/>
            </a:stretch>
          </p:blipFill>
          <p:spPr bwMode="auto">
            <a:xfrm>
              <a:off x="3888" y="3600"/>
              <a:ext cx="1164" cy="67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80988" y="685800"/>
            <a:ext cx="2743200" cy="3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6688" indent="-166688">
              <a:defRPr sz="2400">
                <a:solidFill>
                  <a:schemeClr val="tx1"/>
                </a:solidFill>
                <a:latin typeface="Times New Roman" pitchFamily="18" charset="0"/>
              </a:defRPr>
            </a:lvl1pPr>
            <a:lvl2pPr marL="46037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pPr>
            <a:r>
              <a:rPr lang="en-US" sz="1600"/>
              <a:t>Legend:</a:t>
            </a:r>
            <a:br>
              <a:rPr lang="en-US" sz="1600"/>
            </a:br>
            <a:r>
              <a:rPr lang="ru-RU" sz="1600"/>
              <a:t>Вт - </a:t>
            </a:r>
            <a:r>
              <a:rPr lang="en-US" sz="1600"/>
              <a:t>W;</a:t>
            </a:r>
            <a:br>
              <a:rPr lang="en-US" sz="1600"/>
            </a:br>
            <a:r>
              <a:rPr lang="ru-RU" sz="1600"/>
              <a:t>Вт/м</a:t>
            </a:r>
            <a:r>
              <a:rPr lang="ru-RU" sz="1600" baseline="30000"/>
              <a:t>2</a:t>
            </a:r>
            <a:r>
              <a:rPr lang="ru-RU" sz="1600"/>
              <a:t> - </a:t>
            </a:r>
            <a:r>
              <a:rPr lang="en-US" sz="1600"/>
              <a:t>W/m</a:t>
            </a:r>
            <a:r>
              <a:rPr lang="en-US" sz="1600" baseline="30000"/>
              <a:t>2</a:t>
            </a:r>
            <a:r>
              <a:rPr lang="en-US" sz="1600"/>
              <a:t>;</a:t>
            </a:r>
            <a:br>
              <a:rPr lang="en-US" sz="1600"/>
            </a:br>
            <a:r>
              <a:rPr lang="ru-RU" sz="1600"/>
              <a:t>м/с</a:t>
            </a:r>
            <a:r>
              <a:rPr lang="en-US" sz="1600"/>
              <a:t> - m/s; </a:t>
            </a:r>
            <a:br>
              <a:rPr lang="en-US" sz="1600"/>
            </a:br>
            <a:r>
              <a:rPr lang="ru-RU" sz="1600"/>
              <a:t>л/с</a:t>
            </a:r>
            <a:r>
              <a:rPr lang="en-US" sz="1600"/>
              <a:t> - l/s; </a:t>
            </a:r>
          </a:p>
          <a:p>
            <a:pPr>
              <a:spcBef>
                <a:spcPct val="50000"/>
              </a:spcBef>
            </a:pPr>
            <a:r>
              <a:rPr lang="en-US" sz="1600"/>
              <a:t>Index:</a:t>
            </a:r>
            <a:br>
              <a:rPr lang="en-US" sz="1600"/>
            </a:br>
            <a:r>
              <a:rPr lang="ru-RU" sz="1600"/>
              <a:t>возд - </a:t>
            </a:r>
            <a:r>
              <a:rPr lang="en-US" sz="1600"/>
              <a:t>air;</a:t>
            </a:r>
            <a:br>
              <a:rPr lang="en-US" sz="1600"/>
            </a:br>
            <a:r>
              <a:rPr lang="ru-RU" sz="1600"/>
              <a:t>об. уч. - </a:t>
            </a:r>
            <a:r>
              <a:rPr lang="en-US" sz="1600"/>
              <a:t>heated section;</a:t>
            </a:r>
            <a:br>
              <a:rPr lang="en-US" sz="1600"/>
            </a:br>
            <a:r>
              <a:rPr lang="ru-RU" sz="1600"/>
              <a:t>вх</a:t>
            </a:r>
            <a:r>
              <a:rPr lang="en-US" sz="1600"/>
              <a:t> - inlet;</a:t>
            </a:r>
            <a:br>
              <a:rPr lang="en-US" sz="1600"/>
            </a:br>
            <a:r>
              <a:rPr lang="ru-RU" sz="1600"/>
              <a:t>ср - </a:t>
            </a:r>
            <a:r>
              <a:rPr lang="en-US" sz="1600"/>
              <a:t>average;</a:t>
            </a:r>
            <a:br>
              <a:rPr lang="en-US" sz="1600"/>
            </a:br>
            <a:r>
              <a:rPr lang="ru-RU" sz="1600"/>
              <a:t>ст. - </a:t>
            </a:r>
            <a:r>
              <a:rPr lang="en-US" sz="1600"/>
              <a:t>wall;</a:t>
            </a:r>
            <a:br>
              <a:rPr lang="en-US" sz="1600"/>
            </a:br>
            <a:r>
              <a:rPr lang="ru-RU" sz="1600"/>
              <a:t>ст об. уч. - </a:t>
            </a:r>
            <a:r>
              <a:rPr lang="en-US" sz="1600"/>
              <a:t>heated section wall </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76200"/>
            <a:ext cx="5334000" cy="670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5486400"/>
            <a:ext cx="914400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a:cs typeface="Times New Roman" pitchFamily="18" charset="0"/>
              </a:rPr>
              <a:t>Fig. 7.6. Velocity profile for working section outlet obtained in Test Q2,5N3</a:t>
            </a:r>
            <a:br>
              <a:rPr lang="en-US" sz="1400">
                <a:cs typeface="Times New Roman" pitchFamily="18" charset="0"/>
              </a:rPr>
            </a:br>
            <a:r>
              <a:rPr lang="en-US" sz="1400" b="1">
                <a:cs typeface="Times New Roman" pitchFamily="18" charset="0"/>
              </a:rPr>
              <a:t>Key:</a:t>
            </a:r>
            <a:r>
              <a:rPr lang="en-US" sz="1400">
                <a:cs typeface="Times New Roman" pitchFamily="18" charset="0"/>
              </a:rPr>
              <a:t> </a:t>
            </a:r>
            <a:r>
              <a:rPr lang="en-US" sz="1400" i="1">
                <a:cs typeface="Times New Roman" pitchFamily="18" charset="0"/>
              </a:rPr>
              <a:t>horizontal axis – r, mm; vertical axis – w, m/s</a:t>
            </a:r>
            <a:endParaRPr lang="ru-RU" sz="1000">
              <a:cs typeface="Times New Roman" pitchFamily="18" charset="0"/>
            </a:endParaRPr>
          </a:p>
          <a:p>
            <a:pPr eaLnBrk="0" hangingPunct="0"/>
            <a:endParaRPr lang="ru-RU"/>
          </a:p>
        </p:txBody>
      </p:sp>
      <p:pic>
        <p:nvPicPr>
          <p:cNvPr id="2150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788" y="1268413"/>
            <a:ext cx="695642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3124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a:solidFill>
                  <a:schemeClr val="accent2"/>
                </a:solidFill>
                <a:effectLst>
                  <a:outerShdw blurRad="38100" dist="38100" dir="2700000" algn="tl">
                    <a:srgbClr val="C0C0C0"/>
                  </a:outerShdw>
                </a:effectLst>
              </a:rPr>
              <a:t>Study of Fluid Dynamics and Heat Transfer in </a:t>
            </a:r>
            <a:r>
              <a:rPr lang="en-US" sz="4400">
                <a:solidFill>
                  <a:schemeClr val="bg2"/>
                </a:solidFill>
                <a:effectLst>
                  <a:outerShdw blurRad="38100" dist="38100" dir="2700000" algn="tl">
                    <a:srgbClr val="C0C0C0"/>
                  </a:outerShdw>
                </a:effectLst>
              </a:rPr>
              <a:t>Russian Fissile Material Storage Facility</a:t>
            </a:r>
            <a:r>
              <a:rPr lang="en-US" sz="4400">
                <a:solidFill>
                  <a:schemeClr val="accent2"/>
                </a:solidFill>
                <a:effectLst>
                  <a:outerShdw blurRad="38100" dist="38100" dir="2700000" algn="tl">
                    <a:srgbClr val="C0C0C0"/>
                  </a:outerShdw>
                </a:effectLst>
              </a:rPr>
              <a:t> Cooling Pipes </a:t>
            </a:r>
            <a:r>
              <a:rPr lang="en-US" sz="4400">
                <a:solidFill>
                  <a:srgbClr val="FF0066"/>
                </a:solidFill>
                <a:effectLst>
                  <a:outerShdw blurRad="38100" dist="38100" dir="2700000" algn="tl">
                    <a:srgbClr val="C0C0C0"/>
                  </a:outerShdw>
                </a:effectLst>
              </a:rPr>
              <a:t>(extract)</a:t>
            </a:r>
            <a:endParaRPr lang="ru-RU" sz="4400">
              <a:solidFill>
                <a:srgbClr val="FF0066"/>
              </a:solidFill>
              <a:effectLst>
                <a:outerShdw blurRad="38100" dist="38100" dir="2700000" algn="tl">
                  <a:srgbClr val="C0C0C0"/>
                </a:outerShdw>
              </a:effectLst>
            </a:endParaRPr>
          </a:p>
        </p:txBody>
      </p:sp>
      <p:sp>
        <p:nvSpPr>
          <p:cNvPr id="4099" name="Rectangle 3"/>
          <p:cNvSpPr>
            <a:spLocks noChangeArrowheads="1"/>
          </p:cNvSpPr>
          <p:nvPr/>
        </p:nvSpPr>
        <p:spPr bwMode="auto">
          <a:xfrm>
            <a:off x="1219200" y="6096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a:spcBef>
                <a:spcPct val="20000"/>
              </a:spcBef>
              <a:buFontTx/>
              <a:buChar char="•"/>
            </a:pPr>
            <a:r>
              <a:rPr lang="en-US" sz="3200">
                <a:solidFill>
                  <a:schemeClr val="accent2"/>
                </a:solidFill>
              </a:rPr>
              <a:t>JSC </a:t>
            </a:r>
            <a:r>
              <a:rPr lang="ru-RU" sz="3200">
                <a:solidFill>
                  <a:schemeClr val="accent2"/>
                </a:solidFill>
              </a:rPr>
              <a:t>С</a:t>
            </a:r>
            <a:r>
              <a:rPr lang="en-US" sz="3200">
                <a:solidFill>
                  <a:schemeClr val="accent2"/>
                </a:solidFill>
              </a:rPr>
              <a:t>KTI R&amp;D and </a:t>
            </a:r>
            <a:br>
              <a:rPr lang="en-US" sz="3200">
                <a:solidFill>
                  <a:schemeClr val="accent2"/>
                </a:solidFill>
              </a:rPr>
            </a:br>
            <a:r>
              <a:rPr lang="en-US" sz="3200">
                <a:solidFill>
                  <a:schemeClr val="accent2"/>
                </a:solidFill>
              </a:rPr>
              <a:t>Production Association</a:t>
            </a:r>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762000"/>
            <a:ext cx="714375"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450" y="558800"/>
            <a:ext cx="7785100" cy="573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VEL1.AVI">
            <a:hlinkClick r:id="" action="ppaction://media"/>
          </p:cNvPr>
          <p:cNvPicPr>
            <a:picLocks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304800" y="458788"/>
            <a:ext cx="8610600" cy="5888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457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4578"/>
                </p:tgtEl>
              </p:cMediaNode>
            </p:video>
            <p:seq concurrent="1" nextAc="seek">
              <p:cTn id="8" restart="whenNotActive" fill="hold" evtFilter="cancelBubble" nodeType="interactiveSeq">
                <p:stCondLst>
                  <p:cond evt="onClick" delay="0">
                    <p:tgtEl>
                      <p:spTgt spid="2457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4578"/>
                                        </p:tgtEl>
                                      </p:cBhvr>
                                    </p:cmd>
                                  </p:childTnLst>
                                </p:cTn>
                              </p:par>
                            </p:childTnLst>
                          </p:cTn>
                        </p:par>
                      </p:childTnLst>
                    </p:cTn>
                  </p:par>
                </p:childTnLst>
              </p:cTn>
              <p:nextCondLst>
                <p:cond evt="onClick" delay="0">
                  <p:tgtEl>
                    <p:spTgt spid="24578"/>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2-1.wmv">
            <a:hlinkClick r:id="" action="ppaction://media"/>
          </p:cNvPr>
          <p:cNvPicPr>
            <a:picLocks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12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122"/>
                </p:tgtEl>
              </p:cMediaNode>
            </p:video>
            <p:seq concurrent="1" nextAc="seek">
              <p:cTn id="8" restart="whenNotActive" fill="hold" evtFilter="cancelBubble" nodeType="interactiveSeq">
                <p:stCondLst>
                  <p:cond evt="onClick" delay="0">
                    <p:tgtEl>
                      <p:spTgt spid="512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122"/>
                                        </p:tgtEl>
                                      </p:cBhvr>
                                    </p:cmd>
                                  </p:childTnLst>
                                </p:cTn>
                              </p:par>
                            </p:childTnLst>
                          </p:cTn>
                        </p:par>
                      </p:childTnLst>
                    </p:cTn>
                  </p:par>
                </p:childTnLst>
              </p:cTn>
              <p:nextCondLst>
                <p:cond evt="onClick" delay="0">
                  <p:tgtEl>
                    <p:spTgt spid="512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Old C\Лебедев\Доклад в ЦИПКе\Слайды\5_1.jpg"/>
          <p:cNvPicPr>
            <a:picLocks noChangeAspect="1" noChangeArrowheads="1"/>
          </p:cNvPicPr>
          <p:nvPr/>
        </p:nvPicPr>
        <p:blipFill>
          <a:blip r:embed="rId2">
            <a:extLst>
              <a:ext uri="{28A0092B-C50C-407E-A947-70E740481C1C}">
                <a14:useLocalDpi xmlns:a14="http://schemas.microsoft.com/office/drawing/2010/main" val="0"/>
              </a:ext>
            </a:extLst>
          </a:blip>
          <a:srcRect t="8803" b="8803"/>
          <a:stretch>
            <a:fillRect/>
          </a:stretch>
        </p:blipFill>
        <p:spPr bwMode="auto">
          <a:xfrm>
            <a:off x="0" y="762000"/>
            <a:ext cx="9144000" cy="5334000"/>
          </a:xfrm>
          <a:prstGeom prst="rect">
            <a:avLst/>
          </a:prstGeom>
          <a:solidFill>
            <a:srgbClr val="FFFF00"/>
          </a:solid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9275" y="722313"/>
            <a:ext cx="5505450" cy="54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5334000"/>
            <a:ext cx="91440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cs typeface="Times New Roman" pitchFamily="18" charset="0"/>
              </a:rPr>
              <a:t> </a:t>
            </a:r>
            <a:endParaRPr lang="ru-RU" sz="1000">
              <a:cs typeface="Times New Roman" pitchFamily="18" charset="0"/>
            </a:endParaRPr>
          </a:p>
          <a:p>
            <a:pPr algn="ctr" eaLnBrk="0" hangingPunct="0"/>
            <a:r>
              <a:rPr lang="en-US" sz="1400">
                <a:cs typeface="Times New Roman" pitchFamily="18" charset="0"/>
              </a:rPr>
              <a:t>Current-Leading Straps.</a:t>
            </a:r>
            <a:endParaRPr lang="ru-RU" sz="1000">
              <a:cs typeface="Times New Roman" pitchFamily="18" charset="0"/>
            </a:endParaRPr>
          </a:p>
          <a:p>
            <a:pPr algn="ctr" eaLnBrk="0" hangingPunct="0"/>
            <a:r>
              <a:rPr lang="en-US" sz="1400">
                <a:cs typeface="Times New Roman" pitchFamily="18" charset="0"/>
              </a:rPr>
              <a:t>Braids of wires used to measure voltage profile along the pipe height are shown.</a:t>
            </a:r>
            <a:endParaRPr lang="ru-RU" sz="1000">
              <a:cs typeface="Times New Roman" pitchFamily="18" charset="0"/>
            </a:endParaRPr>
          </a:p>
          <a:p>
            <a:pPr eaLnBrk="0" hangingPunct="0"/>
            <a:endParaRPr lang="ru-RU"/>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066800"/>
            <a:ext cx="530542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6019800"/>
            <a:ext cx="91440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a:cs typeface="Times New Roman" pitchFamily="18" charset="0"/>
              </a:rPr>
              <a:t>Installation of water-heating coils</a:t>
            </a:r>
            <a:endParaRPr lang="ru-RU" sz="1000">
              <a:cs typeface="Times New Roman" pitchFamily="18" charset="0"/>
            </a:endParaRPr>
          </a:p>
          <a:p>
            <a:pPr eaLnBrk="0" hangingPunct="0"/>
            <a:endParaRPr lang="ru-RU"/>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85800"/>
            <a:ext cx="44958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5715000"/>
            <a:ext cx="914400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a:cs typeface="Times New Roman" pitchFamily="18" charset="0"/>
              </a:rPr>
              <a:t>LDV System Window with Rods used to Install Securing Fixtures.</a:t>
            </a:r>
            <a:endParaRPr lang="ru-RU" sz="1000">
              <a:cs typeface="Times New Roman" pitchFamily="18" charset="0"/>
            </a:endParaRPr>
          </a:p>
          <a:p>
            <a:pPr algn="ctr" eaLnBrk="0" hangingPunct="0"/>
            <a:r>
              <a:rPr lang="en-US" sz="1400">
                <a:cs typeface="Times New Roman" pitchFamily="18" charset="0"/>
              </a:rPr>
              <a:t>Heat flux sensor installed over the pipe inner surface is shown.</a:t>
            </a:r>
            <a:endParaRPr lang="ru-RU" sz="1000">
              <a:cs typeface="Times New Roman" pitchFamily="18" charset="0"/>
            </a:endParaRPr>
          </a:p>
          <a:p>
            <a:pPr eaLnBrk="0" hangingPunct="0"/>
            <a:endParaRPr lang="ru-RU"/>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14400"/>
            <a:ext cx="65532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0" y="0"/>
            <a:ext cx="9144000" cy="662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1400">
                <a:cs typeface="Times New Roman" pitchFamily="18" charset="0"/>
              </a:rPr>
              <a:t> </a:t>
            </a:r>
            <a:endParaRPr lang="ru-RU" sz="1000">
              <a:cs typeface="Times New Roman" pitchFamily="18" charset="0"/>
            </a:endParaRPr>
          </a:p>
          <a:p>
            <a:pPr algn="ctr" eaLnBrk="0" hangingPunct="0"/>
            <a:endParaRPr lang="en-US" sz="1400">
              <a:cs typeface="Times New Roman" pitchFamily="18" charset="0"/>
            </a:endParaRPr>
          </a:p>
          <a:p>
            <a:pPr algn="ctr" eaLnBrk="0" hangingPunct="0"/>
            <a:endParaRPr lang="en-US" sz="1400">
              <a:cs typeface="Times New Roman" pitchFamily="18" charset="0"/>
            </a:endParaRPr>
          </a:p>
          <a:p>
            <a:pPr algn="ctr" eaLnBrk="0" hangingPunct="0"/>
            <a:endParaRPr lang="en-US" sz="1400">
              <a:cs typeface="Times New Roman" pitchFamily="18" charset="0"/>
            </a:endParaRPr>
          </a:p>
          <a:p>
            <a:pPr algn="ctr" eaLnBrk="0" hangingPunct="0"/>
            <a:endParaRPr lang="en-US" sz="1400">
              <a:cs typeface="Times New Roman" pitchFamily="18" charset="0"/>
            </a:endParaRPr>
          </a:p>
          <a:p>
            <a:pPr algn="ctr" eaLnBrk="0" hangingPunct="0"/>
            <a:endParaRPr lang="en-US" sz="1400">
              <a:cs typeface="Times New Roman" pitchFamily="18" charset="0"/>
            </a:endParaRPr>
          </a:p>
          <a:p>
            <a:pPr algn="ctr" eaLnBrk="0" hangingPunct="0"/>
            <a:endParaRPr lang="en-US" sz="1400">
              <a:cs typeface="Times New Roman" pitchFamily="18" charset="0"/>
            </a:endParaRPr>
          </a:p>
          <a:p>
            <a:pPr algn="ctr" eaLnBrk="0" hangingPunct="0"/>
            <a:endParaRPr lang="en-US" sz="1400">
              <a:cs typeface="Times New Roman" pitchFamily="18" charset="0"/>
            </a:endParaRPr>
          </a:p>
          <a:p>
            <a:pPr algn="ctr" eaLnBrk="0" hangingPunct="0"/>
            <a:endParaRPr lang="en-US" sz="1400">
              <a:cs typeface="Times New Roman" pitchFamily="18" charset="0"/>
            </a:endParaRPr>
          </a:p>
          <a:p>
            <a:pPr algn="ctr" eaLnBrk="0" hangingPunct="0"/>
            <a:endParaRPr lang="en-US" sz="1400">
              <a:cs typeface="Times New Roman" pitchFamily="18" charset="0"/>
            </a:endParaRPr>
          </a:p>
          <a:p>
            <a:pPr algn="ctr" eaLnBrk="0" hangingPunct="0"/>
            <a:r>
              <a:rPr lang="en-US" sz="1400">
                <a:cs typeface="Times New Roman" pitchFamily="18" charset="0"/>
              </a:rPr>
              <a:t>a) General View of Travel Device with Probe.  Detail for securing travel device to the pipe is shown (below).</a:t>
            </a:r>
            <a:endParaRPr lang="ru-RU" sz="1000">
              <a:cs typeface="Times New Roman" pitchFamily="18" charset="0"/>
            </a:endParaRPr>
          </a:p>
          <a:p>
            <a:pPr eaLnBrk="0" hangingPunct="0"/>
            <a:r>
              <a:rPr lang="en-US" sz="1400">
                <a:cs typeface="Times New Roman" pitchFamily="18" charset="0"/>
              </a:rPr>
              <a:t> </a:t>
            </a:r>
            <a:endParaRPr lang="ru-RU" sz="1000">
              <a:cs typeface="Times New Roman" pitchFamily="18" charset="0"/>
            </a:endParaRPr>
          </a:p>
          <a:p>
            <a:pPr algn="ctr" eaLnBrk="0" hangingPunct="0"/>
            <a:endParaRPr lang="en-US" sz="1400">
              <a:cs typeface="Times New Roman" pitchFamily="18" charset="0"/>
            </a:endParaRPr>
          </a:p>
          <a:p>
            <a:pPr algn="ctr" eaLnBrk="0" hangingPunct="0"/>
            <a:endParaRPr lang="en-US" sz="1400">
              <a:cs typeface="Times New Roman" pitchFamily="18" charset="0"/>
            </a:endParaRPr>
          </a:p>
          <a:p>
            <a:pPr algn="ctr" eaLnBrk="0" hangingPunct="0"/>
            <a:endParaRPr lang="en-US" sz="1400">
              <a:cs typeface="Times New Roman" pitchFamily="18" charset="0"/>
            </a:endParaRPr>
          </a:p>
          <a:p>
            <a:pPr algn="ctr" eaLnBrk="0" hangingPunct="0"/>
            <a:endParaRPr lang="en-US" sz="1400">
              <a:cs typeface="Times New Roman" pitchFamily="18" charset="0"/>
            </a:endParaRPr>
          </a:p>
          <a:p>
            <a:pPr algn="ctr" eaLnBrk="0" hangingPunct="0"/>
            <a:endParaRPr lang="en-US" sz="1400">
              <a:cs typeface="Times New Roman" pitchFamily="18" charset="0"/>
            </a:endParaRPr>
          </a:p>
          <a:p>
            <a:pPr algn="ctr" eaLnBrk="0" hangingPunct="0"/>
            <a:endParaRPr lang="en-US" sz="1400">
              <a:cs typeface="Times New Roman" pitchFamily="18" charset="0"/>
            </a:endParaRPr>
          </a:p>
          <a:p>
            <a:pPr algn="ctr" eaLnBrk="0" hangingPunct="0"/>
            <a:endParaRPr lang="en-US" sz="1400">
              <a:cs typeface="Times New Roman" pitchFamily="18" charset="0"/>
            </a:endParaRPr>
          </a:p>
          <a:p>
            <a:pPr algn="ctr" eaLnBrk="0" hangingPunct="0"/>
            <a:endParaRPr lang="en-US" sz="1400">
              <a:cs typeface="Times New Roman" pitchFamily="18" charset="0"/>
            </a:endParaRPr>
          </a:p>
          <a:p>
            <a:pPr algn="ctr" eaLnBrk="0" hangingPunct="0"/>
            <a:endParaRPr lang="en-US" sz="1400">
              <a:cs typeface="Times New Roman" pitchFamily="18" charset="0"/>
            </a:endParaRPr>
          </a:p>
          <a:p>
            <a:pPr algn="ctr" eaLnBrk="0" hangingPunct="0"/>
            <a:endParaRPr lang="en-US" sz="1400">
              <a:cs typeface="Times New Roman" pitchFamily="18" charset="0"/>
            </a:endParaRPr>
          </a:p>
          <a:p>
            <a:pPr algn="ctr" eaLnBrk="0" hangingPunct="0"/>
            <a:endParaRPr lang="en-US" sz="1400">
              <a:cs typeface="Times New Roman" pitchFamily="18" charset="0"/>
            </a:endParaRPr>
          </a:p>
          <a:p>
            <a:pPr algn="ctr" eaLnBrk="0" hangingPunct="0"/>
            <a:endParaRPr lang="en-US" sz="1400">
              <a:cs typeface="Times New Roman" pitchFamily="18" charset="0"/>
            </a:endParaRPr>
          </a:p>
          <a:p>
            <a:pPr algn="ctr" eaLnBrk="0" hangingPunct="0"/>
            <a:endParaRPr lang="en-US" sz="1400">
              <a:cs typeface="Times New Roman" pitchFamily="18" charset="0"/>
            </a:endParaRPr>
          </a:p>
          <a:p>
            <a:pPr algn="ctr" eaLnBrk="0" hangingPunct="0"/>
            <a:endParaRPr lang="en-US" sz="1400">
              <a:cs typeface="Times New Roman" pitchFamily="18" charset="0"/>
            </a:endParaRPr>
          </a:p>
          <a:p>
            <a:pPr algn="ctr" eaLnBrk="0" hangingPunct="0"/>
            <a:r>
              <a:rPr lang="en-US" sz="1400">
                <a:cs typeface="Times New Roman" pitchFamily="18" charset="0"/>
              </a:rPr>
              <a:t>b) Probe Sensor.  Two gold-plated .  3- to 5-mm long tungsten wires with the diameter of 5 </a:t>
            </a:r>
            <a:r>
              <a:rPr lang="en-US" sz="1400">
                <a:cs typeface="Times New Roman" pitchFamily="18" charset="0"/>
                <a:sym typeface="Symbol" pitchFamily="18" charset="2"/>
              </a:rPr>
              <a:t></a:t>
            </a:r>
            <a:r>
              <a:rPr lang="en-US" sz="1400">
                <a:cs typeface="Times New Roman" pitchFamily="18" charset="0"/>
              </a:rPr>
              <a:t>m welded to holders are shown.</a:t>
            </a:r>
            <a:endParaRPr lang="ru-RU" sz="1400">
              <a:cs typeface="Times New Roman" pitchFamily="18" charset="0"/>
            </a:endParaRPr>
          </a:p>
          <a:p>
            <a:pPr algn="ctr" eaLnBrk="0" hangingPunct="0"/>
            <a:endParaRPr lang="ru-RU" sz="1000">
              <a:cs typeface="Times New Roman" pitchFamily="18" charset="0"/>
            </a:endParaRPr>
          </a:p>
          <a:p>
            <a:pPr eaLnBrk="0" hangingPunct="0"/>
            <a:r>
              <a:rPr lang="en-US" sz="1400">
                <a:cs typeface="Times New Roman" pitchFamily="18" charset="0"/>
              </a:rPr>
              <a:t> </a:t>
            </a:r>
            <a:endParaRPr lang="ru-RU" sz="1000">
              <a:cs typeface="Times New Roman" pitchFamily="18" charset="0"/>
            </a:endParaRPr>
          </a:p>
          <a:p>
            <a:pPr algn="ctr" eaLnBrk="0" hangingPunct="0"/>
            <a:r>
              <a:rPr lang="en-US" sz="1400">
                <a:cs typeface="Times New Roman" pitchFamily="18" charset="0"/>
              </a:rPr>
              <a:t> Probe for Carrying out Air Temperature Measurements</a:t>
            </a:r>
            <a:endParaRPr lang="ru-RU" sz="1000">
              <a:cs typeface="Times New Roman" pitchFamily="18" charset="0"/>
            </a:endParaRPr>
          </a:p>
          <a:p>
            <a:pPr eaLnBrk="0" hangingPunct="0"/>
            <a:endParaRPr lang="ru-RU" sz="1400">
              <a:cs typeface="Times New Roman" pitchFamily="18" charset="0"/>
            </a:endParaRP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4800"/>
            <a:ext cx="45720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038" y="2514600"/>
            <a:ext cx="473392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5638800"/>
            <a:ext cx="91440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742950" algn="ctr"/>
            <a:r>
              <a:rPr lang="en-US" sz="1400">
                <a:cs typeface="Times New Roman" pitchFamily="18" charset="0"/>
              </a:rPr>
              <a:t>	Hardware system for recording the velocity fields</a:t>
            </a:r>
            <a:endParaRPr lang="ru-RU" sz="1400">
              <a:cs typeface="Times New Roman" pitchFamily="18" charset="0"/>
            </a:endParaRPr>
          </a:p>
          <a:p>
            <a:pPr indent="-742950" algn="ctr" eaLnBrk="0" hangingPunct="0"/>
            <a:r>
              <a:rPr lang="en-US" sz="1400">
                <a:cs typeface="Times New Roman" pitchFamily="18" charset="0"/>
              </a:rPr>
              <a:t>1 – Steel structure;  2 – measurement set;  3 – working portion;</a:t>
            </a:r>
            <a:endParaRPr lang="ru-RU" sz="1400">
              <a:cs typeface="Times New Roman" pitchFamily="18" charset="0"/>
            </a:endParaRPr>
          </a:p>
          <a:p>
            <a:pPr indent="-742950" algn="ctr" eaLnBrk="0" hangingPunct="0"/>
            <a:r>
              <a:rPr lang="en-US" sz="1400">
                <a:cs typeface="Times New Roman" pitchFamily="18" charset="0"/>
              </a:rPr>
              <a:t>4 – control panel;  5 – service platform.</a:t>
            </a:r>
            <a:endParaRPr lang="ru-RU" sz="1000">
              <a:cs typeface="Times New Roman" pitchFamily="18" charset="0"/>
            </a:endParaRPr>
          </a:p>
          <a:p>
            <a:pPr indent="-742950" eaLnBrk="0" hangingPunct="0"/>
            <a:endParaRPr lang="ru-RU"/>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609600"/>
            <a:ext cx="341947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52</TotalTime>
  <Words>196</Words>
  <Application>Microsoft Office PowerPoint</Application>
  <PresentationFormat>Bildschirmpräsentation (4:3)</PresentationFormat>
  <Paragraphs>74</Paragraphs>
  <Slides>22</Slides>
  <Notes>0</Notes>
  <HiddenSlides>0</HiddenSlides>
  <MMClips>4</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22</vt:i4>
      </vt:variant>
    </vt:vector>
  </HeadingPairs>
  <TitlesOfParts>
    <vt:vector size="26" baseType="lpstr">
      <vt:lpstr>Times New Roman</vt:lpstr>
      <vt:lpstr>Symbol</vt:lpstr>
      <vt:lpstr>Arial Narrow</vt:lpstr>
      <vt:lpstr>Оформление по умолчанию</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dc:creator>
  <cp:lastModifiedBy>Peters, Ursula</cp:lastModifiedBy>
  <cp:revision>18</cp:revision>
  <dcterms:created xsi:type="dcterms:W3CDTF">2006-03-03T17:28:02Z</dcterms:created>
  <dcterms:modified xsi:type="dcterms:W3CDTF">2012-10-09T11:03:48Z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Description of tube for investigation of fluid dynamic and heat transfer</vt:lpwstr>
  </property>
</Properties>
</file>