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452" r:id="rId2"/>
    <p:sldId id="425" r:id="rId3"/>
    <p:sldId id="375" r:id="rId4"/>
    <p:sldId id="382" r:id="rId5"/>
    <p:sldId id="383" r:id="rId6"/>
    <p:sldId id="428" r:id="rId7"/>
    <p:sldId id="429" r:id="rId8"/>
    <p:sldId id="438" r:id="rId9"/>
    <p:sldId id="439" r:id="rId10"/>
    <p:sldId id="440" r:id="rId11"/>
    <p:sldId id="441" r:id="rId12"/>
    <p:sldId id="446" r:id="rId13"/>
    <p:sldId id="447" r:id="rId14"/>
    <p:sldId id="450" r:id="rId15"/>
    <p:sldId id="451" r:id="rId16"/>
    <p:sldId id="454" r:id="rId17"/>
    <p:sldId id="455" r:id="rId18"/>
    <p:sldId id="393" r:id="rId19"/>
  </p:sldIdLst>
  <p:sldSz cx="9144000" cy="6858000" type="screen4x3"/>
  <p:notesSz cx="6797675" cy="98726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A50021"/>
    <a:srgbClr val="F8F8F8"/>
    <a:srgbClr val="EAEAEA"/>
    <a:srgbClr val="003399"/>
    <a:srgbClr val="FFFFCC"/>
    <a:srgbClr val="D0F9F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4647" autoAdjust="0"/>
  </p:normalViewPr>
  <p:slideViewPr>
    <p:cSldViewPr snapToGrid="0">
      <p:cViewPr>
        <p:scale>
          <a:sx n="100" d="100"/>
          <a:sy n="100" d="100"/>
        </p:scale>
        <p:origin x="-802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20"/>
    </p:cViewPr>
  </p:sorterViewPr>
  <p:notesViewPr>
    <p:cSldViewPr snapToGrid="0">
      <p:cViewPr varScale="1">
        <p:scale>
          <a:sx n="33" d="100"/>
          <a:sy n="33" d="100"/>
        </p:scale>
        <p:origin x="-1542" y="-7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r>
              <a:rPr lang="ru-RU"/>
              <a:t>f;jhg;\jd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27EBAA69-162B-41F6-A205-BDF4FEFF656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9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38188"/>
            <a:ext cx="4943475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89475"/>
            <a:ext cx="498157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r>
              <a:rPr lang="ru-RU"/>
              <a:t>f;jhg;\jd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89E7C590-B8DD-4D8A-B27E-35D8D2E05E4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571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8F887-5E6D-4A2F-82A1-BCFE45E8128C}" type="slidenum">
              <a:rPr lang="ru-RU"/>
              <a:pPr/>
              <a:t>1</a:t>
            </a:fld>
            <a:endParaRPr lang="ru-RU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63B66-27FF-4DB7-8467-0D5B5457EACC}" type="slidenum">
              <a:rPr lang="ru-RU"/>
              <a:pPr/>
              <a:t>10</a:t>
            </a:fld>
            <a:endParaRPr lang="ru-RU"/>
          </a:p>
        </p:txBody>
      </p:sp>
      <p:sp>
        <p:nvSpPr>
          <p:cNvPr id="419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D2BB5-6F99-4AA0-AE00-08BE009EC60E}" type="slidenum">
              <a:rPr lang="ru-RU"/>
              <a:pPr/>
              <a:t>11</a:t>
            </a:fld>
            <a:endParaRPr lang="ru-RU"/>
          </a:p>
        </p:txBody>
      </p:sp>
      <p:sp>
        <p:nvSpPr>
          <p:cNvPr id="421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CF75-C584-4F35-AA02-53E29E563036}" type="slidenum">
              <a:rPr lang="ru-RU"/>
              <a:pPr/>
              <a:t>12</a:t>
            </a:fld>
            <a:endParaRPr lang="ru-RU"/>
          </a:p>
        </p:txBody>
      </p:sp>
      <p:sp>
        <p:nvSpPr>
          <p:cNvPr id="442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25EFD-B624-4302-AA57-2DF856FC2708}" type="slidenum">
              <a:rPr lang="ru-RU"/>
              <a:pPr/>
              <a:t>13</a:t>
            </a:fld>
            <a:endParaRPr lang="ru-RU"/>
          </a:p>
        </p:txBody>
      </p:sp>
      <p:sp>
        <p:nvSpPr>
          <p:cNvPr id="444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CFB5E-4909-4DF4-8A36-8869541CA132}" type="slidenum">
              <a:rPr lang="ru-RU"/>
              <a:pPr/>
              <a:t>14</a:t>
            </a:fld>
            <a:endParaRPr lang="ru-RU"/>
          </a:p>
        </p:txBody>
      </p:sp>
      <p:sp>
        <p:nvSpPr>
          <p:cNvPr id="450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28156-7AF6-485D-B623-419B29B8BDE4}" type="slidenum">
              <a:rPr lang="ru-RU"/>
              <a:pPr/>
              <a:t>15</a:t>
            </a:fld>
            <a:endParaRPr lang="ru-RU"/>
          </a:p>
        </p:txBody>
      </p:sp>
      <p:sp>
        <p:nvSpPr>
          <p:cNvPr id="452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83EC5-7AA7-4DFF-A796-39EB8F2619D2}" type="slidenum">
              <a:rPr lang="ru-RU"/>
              <a:pPr/>
              <a:t>16</a:t>
            </a:fld>
            <a:endParaRPr lang="ru-RU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DC95F-F641-4043-AE3C-9DA85378D771}" type="slidenum">
              <a:rPr lang="ru-RU"/>
              <a:pPr/>
              <a:t>17</a:t>
            </a:fld>
            <a:endParaRPr lang="ru-RU"/>
          </a:p>
        </p:txBody>
      </p:sp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060DB-158E-41DF-8DCD-478DF824B52B}" type="slidenum">
              <a:rPr lang="ru-RU"/>
              <a:pPr/>
              <a:t>18</a:t>
            </a:fld>
            <a:endParaRPr lang="ru-RU"/>
          </a:p>
        </p:txBody>
      </p:sp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5C6BC-A2EF-4005-ABBB-79AD498C1CD7}" type="slidenum">
              <a:rPr lang="ru-RU"/>
              <a:pPr/>
              <a:t>2</a:t>
            </a:fld>
            <a:endParaRPr lang="ru-RU"/>
          </a:p>
        </p:txBody>
      </p:sp>
      <p:sp>
        <p:nvSpPr>
          <p:cNvPr id="385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57120-8889-4456-B554-D991706481FC}" type="slidenum">
              <a:rPr lang="ru-RU"/>
              <a:pPr/>
              <a:t>3</a:t>
            </a:fld>
            <a:endParaRPr lang="ru-RU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FF2F-0D1A-4996-887B-5B24F442ED9A}" type="slidenum">
              <a:rPr lang="ru-RU"/>
              <a:pPr/>
              <a:t>4</a:t>
            </a:fld>
            <a:endParaRPr lang="ru-RU"/>
          </a:p>
        </p:txBody>
      </p:sp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55BA6-D065-4F65-96EB-1BF55A342A69}" type="slidenum">
              <a:rPr lang="ru-RU"/>
              <a:pPr/>
              <a:t>5</a:t>
            </a:fld>
            <a:endParaRPr lang="ru-RU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E4B75-33C0-4E89-834E-0156FFD650AB}" type="slidenum">
              <a:rPr lang="ru-RU"/>
              <a:pPr/>
              <a:t>6</a:t>
            </a:fld>
            <a:endParaRPr lang="ru-RU"/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30894-80DC-47F9-B5D0-1C443245A14A}" type="slidenum">
              <a:rPr lang="ru-RU"/>
              <a:pPr/>
              <a:t>7</a:t>
            </a:fld>
            <a:endParaRPr lang="ru-RU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4E922-21C5-45EA-B9A3-AA76563724C6}" type="slidenum">
              <a:rPr lang="ru-RU"/>
              <a:pPr/>
              <a:t>8</a:t>
            </a:fld>
            <a:endParaRPr lang="ru-RU"/>
          </a:p>
        </p:txBody>
      </p:sp>
      <p:sp>
        <p:nvSpPr>
          <p:cNvPr id="415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5DD16-1FFE-47A4-946F-C9C77D9E6C09}" type="slidenum">
              <a:rPr lang="ru-RU"/>
              <a:pPr/>
              <a:t>9</a:t>
            </a:fld>
            <a:endParaRPr lang="ru-RU"/>
          </a:p>
        </p:txBody>
      </p:sp>
      <p:sp>
        <p:nvSpPr>
          <p:cNvPr id="417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79413" y="1676400"/>
            <a:ext cx="8388350" cy="4421188"/>
            <a:chOff x="238" y="1056"/>
            <a:chExt cx="5285" cy="2785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9460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61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2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9464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467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19468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471" name="Rectangle 1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836613" y="2133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40386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396445-2361-4328-95C4-54D68D73A34D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20326-D042-4793-9892-8F020BE5D9F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787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CA5B34-E766-4CE5-B0E7-9F6BFF42A72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53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3E3AD-489B-4750-9CC7-0EF39BE8A75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004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1E550D-A00B-4E40-9F1F-2F57C4BA760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615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3E1D87-3012-4CF1-91F3-7E1E2C2A47F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38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A1067-B237-4B61-B5B7-DD162B0230A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36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4BA86A-6425-4F30-82CB-F75D3A83A28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44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BA210-8B1F-4381-AEC3-5F8F831B03C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901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8E661-DC29-4449-BF4B-D8C9DF6D0AF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838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ECE04-1071-4710-943C-A89192280C7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020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448425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61138"/>
            <a:ext cx="19050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193D53-01E7-4AF9-A47E-98A771E2A798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 userDrawn="1"/>
        </p:nvSpPr>
        <p:spPr bwMode="auto">
          <a:xfrm>
            <a:off x="4138613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60" name="Rectangle 28"/>
          <p:cNvSpPr>
            <a:spLocks noChangeArrowheads="1"/>
          </p:cNvSpPr>
          <p:nvPr userDrawn="1"/>
        </p:nvSpPr>
        <p:spPr bwMode="auto">
          <a:xfrm>
            <a:off x="666750" y="1085850"/>
            <a:ext cx="7943850" cy="53340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6FBE-0C25-412B-B54F-F5F12837E62D}" type="slidenum">
              <a:rPr lang="ru-RU"/>
              <a:pPr/>
              <a:t>1</a:t>
            </a:fld>
            <a:endParaRPr lang="ru-RU"/>
          </a:p>
        </p:txBody>
      </p:sp>
      <p:sp>
        <p:nvSpPr>
          <p:cNvPr id="4618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rgbClr val="003399"/>
                </a:solidFill>
                <a:latin typeface="Arial" charset="0"/>
              </a:rPr>
              <a:t>Calculation matrix</a:t>
            </a:r>
            <a:endParaRPr lang="ru-RU" sz="2400" b="1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4618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8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1830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61831" name="Group 7"/>
          <p:cNvGraphicFramePr>
            <a:graphicFrameLocks noGrp="1"/>
          </p:cNvGraphicFramePr>
          <p:nvPr/>
        </p:nvGraphicFramePr>
        <p:xfrm>
          <a:off x="1838325" y="1390650"/>
          <a:ext cx="5695950" cy="4550410"/>
        </p:xfrm>
        <a:graphic>
          <a:graphicData uri="http://schemas.openxmlformats.org/drawingml/2006/table">
            <a:tbl>
              <a:tblPr/>
              <a:tblGrid>
                <a:gridCol w="1104900"/>
                <a:gridCol w="1447800"/>
                <a:gridCol w="1571625"/>
                <a:gridCol w="157162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Experiment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Oxidation time at 1400°C, 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Quenching temperature, °C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 mixture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#26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 + 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2F4970-0D8D-4EB8-ACC1-30369936A2B8}" type="slidenum">
              <a:rPr lang="ru-RU"/>
              <a:pPr/>
              <a:t>10</a:t>
            </a:fld>
            <a:endParaRPr lang="ru-RU"/>
          </a:p>
        </p:txBody>
      </p:sp>
      <p:sp>
        <p:nvSpPr>
          <p:cNvPr id="4188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#24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</a:t>
            </a:r>
          </a:p>
        </p:txBody>
      </p:sp>
      <p:graphicFrame>
        <p:nvGraphicFramePr>
          <p:cNvPr id="418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5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24322-3832-441D-B3A0-4B1942F82606}" type="slidenum">
              <a:rPr lang="ru-RU"/>
              <a:pPr/>
              <a:t>11</a:t>
            </a:fld>
            <a:endParaRPr lang="ru-RU"/>
          </a:p>
        </p:txBody>
      </p:sp>
      <p:sp>
        <p:nvSpPr>
          <p:cNvPr id="4208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#24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pellet. Quenching phase</a:t>
            </a:r>
          </a:p>
        </p:txBody>
      </p:sp>
      <p:graphicFrame>
        <p:nvGraphicFramePr>
          <p:cNvPr id="420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3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4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2F8C7-6149-47C7-9A21-BAB986A2594B}" type="slidenum">
              <a:rPr lang="ru-RU"/>
              <a:pPr/>
              <a:t>12</a:t>
            </a:fld>
            <a:endParaRPr lang="ru-RU"/>
          </a:p>
        </p:txBody>
      </p:sp>
      <p:sp>
        <p:nvSpPr>
          <p:cNvPr id="4413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#25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</a:t>
            </a:r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4" name="Diagramm" r:id="rId4" imgW="6096000" imgH="4067251" progId="MSGraph.Chart.8">
                  <p:embed followColorScheme="full"/>
                </p:oleObj>
              </mc:Choice>
              <mc:Fallback>
                <p:oleObj name="Diagramm" r:id="rId4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337FC-39C0-4E06-8A55-F000A7F73A65}" type="slidenum">
              <a:rPr lang="ru-RU"/>
              <a:pPr/>
              <a:t>13</a:t>
            </a:fld>
            <a:endParaRPr lang="ru-RU"/>
          </a:p>
        </p:txBody>
      </p:sp>
      <p:sp>
        <p:nvSpPr>
          <p:cNvPr id="4433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#25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</a:t>
            </a:r>
          </a:p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Quenching phase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1" name="Diagramm" r:id="rId4" imgW="6096000" imgH="4067251" progId="MSGraph.Chart.8">
                  <p:embed followColorScheme="full"/>
                </p:oleObj>
              </mc:Choice>
              <mc:Fallback>
                <p:oleObj name="Diagramm" r:id="rId4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8C099B-82C4-4646-9298-DDFEE6BDC015}" type="slidenum">
              <a:rPr lang="ru-RU"/>
              <a:pPr/>
              <a:t>14</a:t>
            </a:fld>
            <a:endParaRPr lang="ru-RU"/>
          </a:p>
        </p:txBody>
      </p:sp>
      <p:sp>
        <p:nvSpPr>
          <p:cNvPr id="4495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#26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</a:t>
            </a:r>
          </a:p>
        </p:txBody>
      </p:sp>
      <p:graphicFrame>
        <p:nvGraphicFramePr>
          <p:cNvPr id="4495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5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49544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6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9BD5E1-4F70-4EE0-9F66-3D9E92AAA2D1}" type="slidenum">
              <a:rPr lang="ru-RU"/>
              <a:pPr/>
              <a:t>15</a:t>
            </a:fld>
            <a:endParaRPr lang="ru-RU"/>
          </a:p>
        </p:txBody>
      </p:sp>
      <p:sp>
        <p:nvSpPr>
          <p:cNvPr id="4515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#26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pellet. Quenching phase</a:t>
            </a:r>
          </a:p>
        </p:txBody>
      </p:sp>
      <p:graphicFrame>
        <p:nvGraphicFramePr>
          <p:cNvPr id="4515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4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51593" name="Object 9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5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387B-06FF-48D8-99A8-734BA21593B3}" type="slidenum">
              <a:rPr lang="ru-RU"/>
              <a:pPr/>
              <a:t>16</a:t>
            </a:fld>
            <a:endParaRPr lang="ru-R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-228600" y="159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419100" y="914400"/>
          <a:ext cx="87249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3" name="Dokument" r:id="rId4" imgW="10148633" imgH="6886500" progId="Word.Document.8">
                  <p:embed/>
                </p:oleObj>
              </mc:Choice>
              <mc:Fallback>
                <p:oleObj name="Dokument" r:id="rId4" imgW="10148633" imgH="688650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14400"/>
                        <a:ext cx="87249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42" name="Rectangle 2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59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#12 test simulation results</a:t>
            </a:r>
            <a:endParaRPr lang="ru-RU" sz="2800" b="1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409B23-0C56-46A8-A1EE-6AAD7090F562}" type="slidenum">
              <a:rPr lang="ru-RU"/>
              <a:pPr/>
              <a:t>17</a:t>
            </a:fld>
            <a:endParaRPr lang="ru-RU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-228600" y="159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7975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59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#14 test simulation results</a:t>
            </a:r>
            <a:endParaRPr lang="ru-RU" sz="2800" b="1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467976" name="Object 8"/>
          <p:cNvGraphicFramePr>
            <a:graphicFrameLocks noChangeAspect="1"/>
          </p:cNvGraphicFramePr>
          <p:nvPr/>
        </p:nvGraphicFramePr>
        <p:xfrm>
          <a:off x="133350" y="781050"/>
          <a:ext cx="8696325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7" name="Dokument" r:id="rId4" imgW="10115160" imgH="8163534" progId="Word.Document.8">
                  <p:embed/>
                </p:oleObj>
              </mc:Choice>
              <mc:Fallback>
                <p:oleObj name="Dokument" r:id="rId4" imgW="10115160" imgH="8163534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781050"/>
                        <a:ext cx="8696325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656AA-0012-43F5-AB13-6BCFDFCE1213}" type="slidenum">
              <a:rPr lang="ru-RU"/>
              <a:pPr/>
              <a:t>18</a:t>
            </a:fld>
            <a:endParaRPr lang="ru-RU"/>
          </a:p>
        </p:txBody>
      </p:sp>
      <p:sp>
        <p:nvSpPr>
          <p:cNvPr id="3164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Summary and conclusions</a:t>
            </a:r>
            <a:endParaRPr lang="ru-RU" sz="28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815975" y="1482725"/>
            <a:ext cx="75311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GB" sz="1800">
                <a:solidFill>
                  <a:srgbClr val="003399"/>
                </a:solidFill>
                <a:latin typeface="Arial" charset="0"/>
              </a:rPr>
              <a:t>Seven RIAR tests with quenching of non-irradiated VVER fuel rod segments</a:t>
            </a:r>
            <a:r>
              <a:rPr lang="de-DE" sz="180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GB" sz="1800">
                <a:solidFill>
                  <a:srgbClr val="003399"/>
                </a:solidFill>
                <a:latin typeface="Arial" charset="0"/>
              </a:rPr>
              <a:t>were simulated by SVECHA code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n-GB" sz="1800">
              <a:solidFill>
                <a:srgbClr val="003399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Experimentally measured temperatures was reproduced by the code in the second approximation calculation rather accurately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>
              <a:solidFill>
                <a:srgbClr val="003399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Further verification work is under way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1800">
              <a:solidFill>
                <a:srgbClr val="003399"/>
              </a:solidFill>
              <a:latin typeface="Arial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AutoNum type="arabicPeriod"/>
            </a:pPr>
            <a:endParaRPr lang="en-US" sz="1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AutoNum type="arabicPeriod"/>
            </a:pPr>
            <a:endParaRPr lang="en-US" sz="1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EAA2B-C0D8-475E-AD2B-503A54909D4E}" type="slidenum">
              <a:rPr lang="ru-RU"/>
              <a:pPr/>
              <a:t>2</a:t>
            </a:fld>
            <a:endParaRPr lang="ru-RU"/>
          </a:p>
        </p:txBody>
      </p:sp>
      <p:sp>
        <p:nvSpPr>
          <p:cNvPr id="3840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#12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</p:txBody>
      </p:sp>
      <p:graphicFrame>
        <p:nvGraphicFramePr>
          <p:cNvPr id="3840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64038" y="5310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1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310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84010" name="Object 10"/>
          <p:cNvGraphicFramePr>
            <a:graphicFrameLocks noChangeAspect="1"/>
          </p:cNvGraphicFramePr>
          <p:nvPr/>
        </p:nvGraphicFramePr>
        <p:xfrm>
          <a:off x="1663700" y="1397000"/>
          <a:ext cx="5818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2" name="Diagramm" r:id="rId6" imgW="10648980" imgH="7439071" progId="Excel.Chart.8">
                  <p:embed/>
                </p:oleObj>
              </mc:Choice>
              <mc:Fallback>
                <p:oleObj name="Diagramm" r:id="rId6" imgW="10648980" imgH="7439071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397000"/>
                        <a:ext cx="5818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DE184-3C35-424E-847F-3621D1AF4D21}" type="slidenum">
              <a:rPr lang="ru-RU"/>
              <a:pPr/>
              <a:t>3</a:t>
            </a:fld>
            <a:endParaRPr lang="ru-RU"/>
          </a:p>
        </p:txBody>
      </p:sp>
      <p:sp>
        <p:nvSpPr>
          <p:cNvPr id="277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#12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Quenching phase</a:t>
            </a:r>
          </a:p>
        </p:txBody>
      </p:sp>
      <p:graphicFrame>
        <p:nvGraphicFramePr>
          <p:cNvPr id="277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64038" y="5310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4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310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1663700" y="1397000"/>
          <a:ext cx="5818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5" name="Diagramm" r:id="rId6" imgW="10648980" imgH="7439071" progId="Excel.Chart.8">
                  <p:embed/>
                </p:oleObj>
              </mc:Choice>
              <mc:Fallback>
                <p:oleObj name="Diagramm" r:id="rId6" imgW="10648980" imgH="743907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397000"/>
                        <a:ext cx="5818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85CDD-4478-4317-8A5F-991271194606}" type="slidenum">
              <a:rPr lang="ru-RU"/>
              <a:pPr/>
              <a:t>4</a:t>
            </a:fld>
            <a:endParaRPr lang="ru-RU"/>
          </a:p>
        </p:txBody>
      </p:sp>
      <p:sp>
        <p:nvSpPr>
          <p:cNvPr id="2938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#14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</p:txBody>
      </p:sp>
      <p:graphicFrame>
        <p:nvGraphicFramePr>
          <p:cNvPr id="2938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64038" y="5310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0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310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93899" name="Object 11"/>
          <p:cNvGraphicFramePr>
            <a:graphicFrameLocks noChangeAspect="1"/>
          </p:cNvGraphicFramePr>
          <p:nvPr/>
        </p:nvGraphicFramePr>
        <p:xfrm>
          <a:off x="1524000" y="138112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1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81125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089B3-7498-4906-87BF-8C6CC20715B8}" type="slidenum">
              <a:rPr lang="ru-RU"/>
              <a:pPr/>
              <a:t>5</a:t>
            </a:fld>
            <a:endParaRPr lang="ru-RU"/>
          </a:p>
        </p:txBody>
      </p:sp>
      <p:sp>
        <p:nvSpPr>
          <p:cNvPr id="295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#14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Quenching phase</a:t>
            </a:r>
          </a:p>
        </p:txBody>
      </p:sp>
      <p:graphicFrame>
        <p:nvGraphicFramePr>
          <p:cNvPr id="2959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64038" y="5310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6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310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7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57693-362C-4788-A626-90562E4FCDEB}" type="slidenum">
              <a:rPr lang="ru-RU"/>
              <a:pPr/>
              <a:t>6</a:t>
            </a:fld>
            <a:endParaRPr lang="ru-RU"/>
          </a:p>
        </p:txBody>
      </p:sp>
      <p:sp>
        <p:nvSpPr>
          <p:cNvPr id="392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#15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92201" name="Object 9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3" name="Diagramm" r:id="rId4" imgW="6096000" imgH="4067251" progId="MSGraph.Chart.8">
                  <p:embed followColorScheme="full"/>
                </p:oleObj>
              </mc:Choice>
              <mc:Fallback>
                <p:oleObj name="Diagramm" r:id="rId4" imgW="6096000" imgH="4067251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0B184-9385-48F5-B829-D1C1D462F4B1}" type="slidenum">
              <a:rPr lang="ru-RU"/>
              <a:pPr/>
              <a:t>7</a:t>
            </a:fld>
            <a:endParaRPr lang="ru-RU"/>
          </a:p>
        </p:txBody>
      </p:sp>
      <p:sp>
        <p:nvSpPr>
          <p:cNvPr id="394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#15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Quenching phase</a:t>
            </a: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94249" name="Object 9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1" name="Diagramm" r:id="rId4" imgW="6096000" imgH="4067251" progId="MSGraph.Chart.8">
                  <p:embed followColorScheme="full"/>
                </p:oleObj>
              </mc:Choice>
              <mc:Fallback>
                <p:oleObj name="Diagramm" r:id="rId4" imgW="6096000" imgH="4067251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334520-9AFA-4629-92E7-DB51FFB47D44}" type="slidenum">
              <a:rPr lang="ru-RU"/>
              <a:pPr/>
              <a:t>8</a:t>
            </a:fld>
            <a:endParaRPr lang="ru-RU"/>
          </a:p>
        </p:txBody>
      </p:sp>
      <p:sp>
        <p:nvSpPr>
          <p:cNvPr id="414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#21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</a:t>
            </a:r>
          </a:p>
        </p:txBody>
      </p:sp>
      <p:graphicFrame>
        <p:nvGraphicFramePr>
          <p:cNvPr id="414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0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1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FEEFC-2873-43EB-9F72-8ED3B49E6936}" type="slidenum">
              <a:rPr lang="ru-RU"/>
              <a:pPr/>
              <a:t>9</a:t>
            </a:fld>
            <a:endParaRPr lang="ru-RU"/>
          </a:p>
        </p:txBody>
      </p:sp>
      <p:sp>
        <p:nvSpPr>
          <p:cNvPr id="416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150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003399"/>
                </a:solidFill>
                <a:latin typeface="Arial" charset="0"/>
              </a:rPr>
              <a:t>#21 test simulation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pellet. Quenching phase</a:t>
            </a:r>
          </a:p>
        </p:txBody>
      </p:sp>
      <p:graphicFrame>
        <p:nvGraphicFramePr>
          <p:cNvPr id="4167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11638" y="6326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7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326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8" name="Diagramm" r:id="rId6" imgW="6096000" imgH="4067251" progId="MSGraph.Chart.8">
                  <p:embed followColorScheme="full"/>
                </p:oleObj>
              </mc:Choice>
              <mc:Fallback>
                <p:oleObj name="Diagramm" r:id="rId6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ессиональный">
  <a:themeElements>
    <a:clrScheme name="Профессиональный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Профессиональны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офессиональный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Office\Шаблоны\Дизайны презентаций\Профессиональный.pot</Template>
  <TotalTime>0</TotalTime>
  <Words>488</Words>
  <Application>Microsoft Office PowerPoint</Application>
  <PresentationFormat>Bildschirmpräsentation (4:3)</PresentationFormat>
  <Paragraphs>128</Paragraphs>
  <Slides>18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Times New Roman</vt:lpstr>
      <vt:lpstr>Monotype Sorts</vt:lpstr>
      <vt:lpstr>Arial</vt:lpstr>
      <vt:lpstr>Wingdings</vt:lpstr>
      <vt:lpstr>Профессиональный</vt:lpstr>
      <vt:lpstr>Диаграмма Microsoft Graph</vt:lpstr>
      <vt:lpstr>Microsoft Excel-Diagramm</vt:lpstr>
      <vt:lpstr>Microsoft Graph-Diagramm</vt:lpstr>
      <vt:lpstr>Microsoft Word-Dokument</vt:lpstr>
      <vt:lpstr>Calculation matrix</vt:lpstr>
      <vt:lpstr>#12 test simulation  </vt:lpstr>
      <vt:lpstr>#12 test simulation  </vt:lpstr>
      <vt:lpstr>#14 test simulation  </vt:lpstr>
      <vt:lpstr>#14 test simulation  </vt:lpstr>
      <vt:lpstr>#15 test simulation  </vt:lpstr>
      <vt:lpstr>#15 test simulation  </vt:lpstr>
      <vt:lpstr>#21 test simulation  </vt:lpstr>
      <vt:lpstr>#21 test simulation  </vt:lpstr>
      <vt:lpstr>#24 test simulation  </vt:lpstr>
      <vt:lpstr>#24 test simulation  </vt:lpstr>
      <vt:lpstr>#25 test simulation  </vt:lpstr>
      <vt:lpstr>#25 test simulation  </vt:lpstr>
      <vt:lpstr>#26 test simulation  </vt:lpstr>
      <vt:lpstr>#26 test simulation  </vt:lpstr>
      <vt:lpstr>#12 test simulation results</vt:lpstr>
      <vt:lpstr>#14 test simulation results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ISTC_04</dc:title>
  <dc:creator>Peters, Ursula (IAM)</dc:creator>
  <cp:lastModifiedBy>Peters, Ursula</cp:lastModifiedBy>
  <cp:revision>356</cp:revision>
  <cp:lastPrinted>2002-09-24T05:12:42Z</cp:lastPrinted>
  <dcterms:created xsi:type="dcterms:W3CDTF">2002-05-23T08:20:37Z</dcterms:created>
  <dcterms:modified xsi:type="dcterms:W3CDTF">2012-10-09T15:21:20Z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Single rods modeling</vt:lpwstr>
  </property>
</Properties>
</file>