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notesMasterIdLst>
    <p:notesMasterId r:id="rId74"/>
  </p:notesMasterIdLst>
  <p:handoutMasterIdLst>
    <p:handoutMasterId r:id="rId75"/>
  </p:handoutMasterIdLst>
  <p:sldIdLst>
    <p:sldId id="939" r:id="rId3"/>
    <p:sldId id="977" r:id="rId4"/>
    <p:sldId id="947" r:id="rId5"/>
    <p:sldId id="948" r:id="rId6"/>
    <p:sldId id="949" r:id="rId7"/>
    <p:sldId id="950" r:id="rId8"/>
    <p:sldId id="951" r:id="rId9"/>
    <p:sldId id="952" r:id="rId10"/>
    <p:sldId id="953" r:id="rId11"/>
    <p:sldId id="954" r:id="rId12"/>
    <p:sldId id="955" r:id="rId13"/>
    <p:sldId id="956" r:id="rId14"/>
    <p:sldId id="957" r:id="rId15"/>
    <p:sldId id="958" r:id="rId16"/>
    <p:sldId id="959" r:id="rId17"/>
    <p:sldId id="960" r:id="rId18"/>
    <p:sldId id="961" r:id="rId19"/>
    <p:sldId id="962" r:id="rId20"/>
    <p:sldId id="963" r:id="rId21"/>
    <p:sldId id="964" r:id="rId22"/>
    <p:sldId id="965" r:id="rId23"/>
    <p:sldId id="966" r:id="rId24"/>
    <p:sldId id="967" r:id="rId25"/>
    <p:sldId id="871" r:id="rId26"/>
    <p:sldId id="999" r:id="rId27"/>
    <p:sldId id="824" r:id="rId28"/>
    <p:sldId id="911" r:id="rId29"/>
    <p:sldId id="872" r:id="rId30"/>
    <p:sldId id="870" r:id="rId31"/>
    <p:sldId id="873" r:id="rId32"/>
    <p:sldId id="917" r:id="rId33"/>
    <p:sldId id="874" r:id="rId34"/>
    <p:sldId id="863" r:id="rId35"/>
    <p:sldId id="875" r:id="rId36"/>
    <p:sldId id="882" r:id="rId37"/>
    <p:sldId id="864" r:id="rId38"/>
    <p:sldId id="904" r:id="rId39"/>
    <p:sldId id="866" r:id="rId40"/>
    <p:sldId id="920" r:id="rId41"/>
    <p:sldId id="998" r:id="rId42"/>
    <p:sldId id="901" r:id="rId43"/>
    <p:sldId id="883" r:id="rId44"/>
    <p:sldId id="921" r:id="rId45"/>
    <p:sldId id="922" r:id="rId46"/>
    <p:sldId id="986" r:id="rId47"/>
    <p:sldId id="989" r:id="rId48"/>
    <p:sldId id="990" r:id="rId49"/>
    <p:sldId id="906" r:id="rId50"/>
    <p:sldId id="993" r:id="rId51"/>
    <p:sldId id="995" r:id="rId52"/>
    <p:sldId id="997" r:id="rId53"/>
    <p:sldId id="934" r:id="rId54"/>
    <p:sldId id="885" r:id="rId55"/>
    <p:sldId id="930" r:id="rId56"/>
    <p:sldId id="931" r:id="rId57"/>
    <p:sldId id="933" r:id="rId58"/>
    <p:sldId id="936" r:id="rId59"/>
    <p:sldId id="923" r:id="rId60"/>
    <p:sldId id="892" r:id="rId61"/>
    <p:sldId id="909" r:id="rId62"/>
    <p:sldId id="912" r:id="rId63"/>
    <p:sldId id="910" r:id="rId64"/>
    <p:sldId id="924" r:id="rId65"/>
    <p:sldId id="926" r:id="rId66"/>
    <p:sldId id="927" r:id="rId67"/>
    <p:sldId id="928" r:id="rId68"/>
    <p:sldId id="979" r:id="rId69"/>
    <p:sldId id="985" r:id="rId70"/>
    <p:sldId id="867" r:id="rId71"/>
    <p:sldId id="879" r:id="rId72"/>
    <p:sldId id="902" r:id="rId73"/>
  </p:sldIdLst>
  <p:sldSz cx="9144000" cy="6858000" type="screen4x3"/>
  <p:notesSz cx="6815138" cy="9823450"/>
  <p:defaultTextStyle>
    <a:defPPr>
      <a:defRPr lang="it-IT"/>
    </a:defPPr>
    <a:lvl1pPr algn="ctr" rtl="0" fontAlgn="base">
      <a:spcBef>
        <a:spcPct val="50000"/>
      </a:spcBef>
      <a:spcAft>
        <a:spcPct val="0"/>
      </a:spcAft>
      <a:defRPr sz="2000" kern="1200">
        <a:solidFill>
          <a:schemeClr val="tx1"/>
        </a:solidFill>
        <a:latin typeface="Times New Roman" pitchFamily="18" charset="0"/>
        <a:ea typeface="+mn-ea"/>
        <a:cs typeface="+mn-cs"/>
      </a:defRPr>
    </a:lvl1pPr>
    <a:lvl2pPr marL="457200" algn="ctr" rtl="0" fontAlgn="base">
      <a:spcBef>
        <a:spcPct val="50000"/>
      </a:spcBef>
      <a:spcAft>
        <a:spcPct val="0"/>
      </a:spcAft>
      <a:defRPr sz="2000" kern="1200">
        <a:solidFill>
          <a:schemeClr val="tx1"/>
        </a:solidFill>
        <a:latin typeface="Times New Roman" pitchFamily="18" charset="0"/>
        <a:ea typeface="+mn-ea"/>
        <a:cs typeface="+mn-cs"/>
      </a:defRPr>
    </a:lvl2pPr>
    <a:lvl3pPr marL="914400" algn="ctr" rtl="0" fontAlgn="base">
      <a:spcBef>
        <a:spcPct val="50000"/>
      </a:spcBef>
      <a:spcAft>
        <a:spcPct val="0"/>
      </a:spcAft>
      <a:defRPr sz="2000" kern="1200">
        <a:solidFill>
          <a:schemeClr val="tx1"/>
        </a:solidFill>
        <a:latin typeface="Times New Roman" pitchFamily="18" charset="0"/>
        <a:ea typeface="+mn-ea"/>
        <a:cs typeface="+mn-cs"/>
      </a:defRPr>
    </a:lvl3pPr>
    <a:lvl4pPr marL="1371600" algn="ctr" rtl="0" fontAlgn="base">
      <a:spcBef>
        <a:spcPct val="50000"/>
      </a:spcBef>
      <a:spcAft>
        <a:spcPct val="0"/>
      </a:spcAft>
      <a:defRPr sz="2000" kern="1200">
        <a:solidFill>
          <a:schemeClr val="tx1"/>
        </a:solidFill>
        <a:latin typeface="Times New Roman" pitchFamily="18" charset="0"/>
        <a:ea typeface="+mn-ea"/>
        <a:cs typeface="+mn-cs"/>
      </a:defRPr>
    </a:lvl4pPr>
    <a:lvl5pPr marL="1828800" algn="ctr" rtl="0" fontAlgn="base">
      <a:spcBef>
        <a:spcPct val="5000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a:srgbClr val="0000FF"/>
    <a:srgbClr val="9933FF"/>
    <a:srgbClr val="000099"/>
    <a:srgbClr val="FF6600"/>
    <a:srgbClr val="33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14" autoAdjust="0"/>
  </p:normalViewPr>
  <p:slideViewPr>
    <p:cSldViewPr snapToGrid="0">
      <p:cViewPr>
        <p:scale>
          <a:sx n="83" d="100"/>
          <a:sy n="83" d="100"/>
        </p:scale>
        <p:origin x="-128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84"/>
    </p:cViewPr>
  </p:sorterViewPr>
  <p:notesViewPr>
    <p:cSldViewPr snapToGrid="0">
      <p:cViewPr varScale="1">
        <p:scale>
          <a:sx n="54" d="100"/>
          <a:sy n="54" d="100"/>
        </p:scale>
        <p:origin x="-1914" y="-72"/>
      </p:cViewPr>
      <p:guideLst>
        <p:guide orient="horz" pos="3095"/>
        <p:guide pos="214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543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en-US"/>
          </a:p>
        </p:txBody>
      </p:sp>
      <p:sp>
        <p:nvSpPr>
          <p:cNvPr id="8195" name="Rectangle 3"/>
          <p:cNvSpPr>
            <a:spLocks noGrp="1" noChangeArrowheads="1"/>
          </p:cNvSpPr>
          <p:nvPr>
            <p:ph type="dt" sz="quarter" idx="1"/>
          </p:nvPr>
        </p:nvSpPr>
        <p:spPr bwMode="auto">
          <a:xfrm>
            <a:off x="3859213" y="0"/>
            <a:ext cx="29543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en-US"/>
          </a:p>
        </p:txBody>
      </p:sp>
      <p:sp>
        <p:nvSpPr>
          <p:cNvPr id="8196" name="Rectangle 4"/>
          <p:cNvSpPr>
            <a:spLocks noGrp="1" noChangeArrowheads="1"/>
          </p:cNvSpPr>
          <p:nvPr>
            <p:ph type="ftr" sz="quarter" idx="2"/>
          </p:nvPr>
        </p:nvSpPr>
        <p:spPr bwMode="auto">
          <a:xfrm>
            <a:off x="0" y="9331325"/>
            <a:ext cx="2954338"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r>
              <a:rPr lang="en-US"/>
              <a:t>Meeting of TOR Part B 25-27 february-2004</a:t>
            </a:r>
          </a:p>
        </p:txBody>
      </p:sp>
      <p:sp>
        <p:nvSpPr>
          <p:cNvPr id="8197" name="Rectangle 5"/>
          <p:cNvSpPr>
            <a:spLocks noGrp="1" noChangeArrowheads="1"/>
          </p:cNvSpPr>
          <p:nvPr>
            <p:ph type="sldNum" sz="quarter" idx="3"/>
          </p:nvPr>
        </p:nvSpPr>
        <p:spPr bwMode="auto">
          <a:xfrm>
            <a:off x="3859213" y="9331325"/>
            <a:ext cx="295433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2C3C1BEB-E0C0-4A0F-BEA7-7EE60602A041}" type="slidenum">
              <a:rPr lang="en-US"/>
              <a:pPr/>
              <a:t>‹Nr.›</a:t>
            </a:fld>
            <a:endParaRPr lang="en-US"/>
          </a:p>
        </p:txBody>
      </p:sp>
    </p:spTree>
    <p:extLst>
      <p:ext uri="{BB962C8B-B14F-4D97-AF65-F5344CB8AC3E}">
        <p14:creationId xmlns:p14="http://schemas.microsoft.com/office/powerpoint/2010/main" val="39669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543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en-US"/>
          </a:p>
        </p:txBody>
      </p:sp>
      <p:sp>
        <p:nvSpPr>
          <p:cNvPr id="9219" name="Rectangle 3"/>
          <p:cNvSpPr>
            <a:spLocks noGrp="1" noChangeArrowheads="1"/>
          </p:cNvSpPr>
          <p:nvPr>
            <p:ph type="dt" idx="1"/>
          </p:nvPr>
        </p:nvSpPr>
        <p:spPr bwMode="auto">
          <a:xfrm>
            <a:off x="3859213" y="0"/>
            <a:ext cx="29543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en-US"/>
          </a:p>
        </p:txBody>
      </p:sp>
      <p:sp>
        <p:nvSpPr>
          <p:cNvPr id="9220" name="Rectangle 4"/>
          <p:cNvSpPr>
            <a:spLocks noRot="1" noChangeArrowheads="1" noTextEdit="1"/>
          </p:cNvSpPr>
          <p:nvPr>
            <p:ph type="sldImg" idx="2"/>
          </p:nvPr>
        </p:nvSpPr>
        <p:spPr bwMode="auto">
          <a:xfrm>
            <a:off x="955675" y="736600"/>
            <a:ext cx="4908550" cy="36814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9222" name="Rectangle 6"/>
          <p:cNvSpPr>
            <a:spLocks noGrp="1" noChangeArrowheads="1"/>
          </p:cNvSpPr>
          <p:nvPr>
            <p:ph type="ftr" sz="quarter" idx="4"/>
          </p:nvPr>
        </p:nvSpPr>
        <p:spPr bwMode="auto">
          <a:xfrm>
            <a:off x="0" y="9331325"/>
            <a:ext cx="2954338"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r>
              <a:rPr lang="en-US"/>
              <a:t>Meeting of TOR Part B 25-27 february-2004</a:t>
            </a:r>
          </a:p>
        </p:txBody>
      </p:sp>
      <p:sp>
        <p:nvSpPr>
          <p:cNvPr id="9223" name="Rectangle 7"/>
          <p:cNvSpPr>
            <a:spLocks noGrp="1" noChangeArrowheads="1"/>
          </p:cNvSpPr>
          <p:nvPr>
            <p:ph type="sldNum" sz="quarter" idx="5"/>
          </p:nvPr>
        </p:nvSpPr>
        <p:spPr bwMode="auto">
          <a:xfrm>
            <a:off x="3859213" y="9331325"/>
            <a:ext cx="295433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C9190BFD-BBC2-4125-87DF-B71B387EE7A1}" type="slidenum">
              <a:rPr lang="en-US"/>
              <a:pPr/>
              <a:t>‹Nr.›</a:t>
            </a:fld>
            <a:endParaRPr lang="en-US"/>
          </a:p>
        </p:txBody>
      </p:sp>
    </p:spTree>
    <p:extLst>
      <p:ext uri="{BB962C8B-B14F-4D97-AF65-F5344CB8AC3E}">
        <p14:creationId xmlns:p14="http://schemas.microsoft.com/office/powerpoint/2010/main" val="28579413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AF8D2D8-59BA-4ED5-922E-F69096D4BFD6}" type="slidenum">
              <a:rPr lang="en-US"/>
              <a:pPr/>
              <a:t>25</a:t>
            </a:fld>
            <a:endParaRPr lang="en-US"/>
          </a:p>
        </p:txBody>
      </p:sp>
      <p:sp>
        <p:nvSpPr>
          <p:cNvPr id="2025474" name="Rectangle 2"/>
          <p:cNvSpPr>
            <a:spLocks noRot="1" noChangeArrowheads="1" noTextEdit="1"/>
          </p:cNvSpPr>
          <p:nvPr>
            <p:ph type="sldImg"/>
          </p:nvPr>
        </p:nvSpPr>
        <p:spPr>
          <a:ln/>
        </p:spPr>
      </p:sp>
      <p:sp>
        <p:nvSpPr>
          <p:cNvPr id="202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50EFF3B-F243-48E3-9A34-AB50C96C15C7}" type="slidenum">
              <a:rPr lang="en-US"/>
              <a:pPr/>
              <a:t>34</a:t>
            </a:fld>
            <a:endParaRPr lang="en-US"/>
          </a:p>
        </p:txBody>
      </p:sp>
      <p:sp>
        <p:nvSpPr>
          <p:cNvPr id="1784834" name="Rectangle 2"/>
          <p:cNvSpPr>
            <a:spLocks noRot="1" noChangeArrowheads="1" noTextEdit="1"/>
          </p:cNvSpPr>
          <p:nvPr>
            <p:ph type="sldImg"/>
          </p:nvPr>
        </p:nvSpPr>
        <p:spPr>
          <a:ln/>
        </p:spPr>
      </p:sp>
      <p:sp>
        <p:nvSpPr>
          <p:cNvPr id="178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27D4BC5-A893-417A-AF81-294C308D1ABB}" type="slidenum">
              <a:rPr lang="en-US"/>
              <a:pPr/>
              <a:t>35</a:t>
            </a:fld>
            <a:endParaRPr lang="en-US"/>
          </a:p>
        </p:txBody>
      </p:sp>
      <p:sp>
        <p:nvSpPr>
          <p:cNvPr id="1801218" name="Rectangle 2"/>
          <p:cNvSpPr>
            <a:spLocks noRot="1" noChangeArrowheads="1" noTextEdit="1"/>
          </p:cNvSpPr>
          <p:nvPr>
            <p:ph type="sldImg"/>
          </p:nvPr>
        </p:nvSpPr>
        <p:spPr>
          <a:ln/>
        </p:spPr>
      </p:sp>
      <p:sp>
        <p:nvSpPr>
          <p:cNvPr id="180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DD2894B-9917-4F1C-B5AC-ADF61D352C33}" type="slidenum">
              <a:rPr lang="en-US"/>
              <a:pPr/>
              <a:t>36</a:t>
            </a:fld>
            <a:endParaRPr lang="en-US"/>
          </a:p>
        </p:txBody>
      </p:sp>
      <p:sp>
        <p:nvSpPr>
          <p:cNvPr id="1751042" name="Rectangle 2"/>
          <p:cNvSpPr>
            <a:spLocks noRot="1" noChangeArrowheads="1" noTextEdit="1"/>
          </p:cNvSpPr>
          <p:nvPr>
            <p:ph type="sldImg"/>
          </p:nvPr>
        </p:nvSpPr>
        <p:spPr>
          <a:ln/>
        </p:spPr>
      </p:sp>
      <p:sp>
        <p:nvSpPr>
          <p:cNvPr id="175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D3B1DFA-4126-4577-A610-C708CDDFA94E}" type="slidenum">
              <a:rPr lang="en-US"/>
              <a:pPr/>
              <a:t>37</a:t>
            </a:fld>
            <a:endParaRPr lang="en-US"/>
          </a:p>
        </p:txBody>
      </p:sp>
      <p:sp>
        <p:nvSpPr>
          <p:cNvPr id="1858562" name="Rectangle 2"/>
          <p:cNvSpPr>
            <a:spLocks noRot="1" noChangeArrowheads="1" noTextEdit="1"/>
          </p:cNvSpPr>
          <p:nvPr>
            <p:ph type="sldImg"/>
          </p:nvPr>
        </p:nvSpPr>
        <p:spPr>
          <a:ln/>
        </p:spPr>
      </p:sp>
      <p:sp>
        <p:nvSpPr>
          <p:cNvPr id="185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51FB422-0746-46F4-B197-449B07C8EA56}" type="slidenum">
              <a:rPr lang="en-US"/>
              <a:pPr/>
              <a:t>38</a:t>
            </a:fld>
            <a:endParaRPr lang="en-US"/>
          </a:p>
        </p:txBody>
      </p:sp>
      <p:sp>
        <p:nvSpPr>
          <p:cNvPr id="1756162" name="Rectangle 2"/>
          <p:cNvSpPr>
            <a:spLocks noRot="1" noChangeArrowheads="1" noTextEdit="1"/>
          </p:cNvSpPr>
          <p:nvPr>
            <p:ph type="sldImg"/>
          </p:nvPr>
        </p:nvSpPr>
        <p:spPr>
          <a:ln/>
        </p:spPr>
      </p:sp>
      <p:sp>
        <p:nvSpPr>
          <p:cNvPr id="175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BD880CC-4F0B-4D25-94C7-740F76F0DFC7}" type="slidenum">
              <a:rPr lang="en-US"/>
              <a:pPr/>
              <a:t>39</a:t>
            </a:fld>
            <a:endParaRPr lang="en-US"/>
          </a:p>
        </p:txBody>
      </p:sp>
      <p:sp>
        <p:nvSpPr>
          <p:cNvPr id="1900546" name="Rectangle 2"/>
          <p:cNvSpPr>
            <a:spLocks noRot="1" noChangeArrowheads="1" noTextEdit="1"/>
          </p:cNvSpPr>
          <p:nvPr>
            <p:ph type="sldImg"/>
          </p:nvPr>
        </p:nvSpPr>
        <p:spPr>
          <a:ln/>
        </p:spPr>
      </p:sp>
      <p:sp>
        <p:nvSpPr>
          <p:cNvPr id="190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FA295B1-930F-47E1-8A7D-42646423F861}" type="slidenum">
              <a:rPr lang="en-US"/>
              <a:pPr/>
              <a:t>41</a:t>
            </a:fld>
            <a:endParaRPr lang="en-US"/>
          </a:p>
        </p:txBody>
      </p:sp>
      <p:sp>
        <p:nvSpPr>
          <p:cNvPr id="1847298" name="Rectangle 2"/>
          <p:cNvSpPr>
            <a:spLocks noRot="1" noChangeArrowheads="1" noTextEdit="1"/>
          </p:cNvSpPr>
          <p:nvPr>
            <p:ph type="sldImg"/>
          </p:nvPr>
        </p:nvSpPr>
        <p:spPr>
          <a:ln/>
        </p:spPr>
      </p:sp>
      <p:sp>
        <p:nvSpPr>
          <p:cNvPr id="184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036263A-AD33-4176-A694-DAE19B2D09FA}" type="slidenum">
              <a:rPr lang="en-US"/>
              <a:pPr/>
              <a:t>42</a:t>
            </a:fld>
            <a:endParaRPr lang="en-US"/>
          </a:p>
        </p:txBody>
      </p:sp>
      <p:sp>
        <p:nvSpPr>
          <p:cNvPr id="1807362" name="Rectangle 2"/>
          <p:cNvSpPr>
            <a:spLocks noRot="1" noChangeArrowheads="1" noTextEdit="1"/>
          </p:cNvSpPr>
          <p:nvPr>
            <p:ph type="sldImg"/>
          </p:nvPr>
        </p:nvSpPr>
        <p:spPr>
          <a:ln/>
        </p:spPr>
      </p:sp>
      <p:sp>
        <p:nvSpPr>
          <p:cNvPr id="180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AB32DD6-6E3D-4E9D-8732-09FA98A52EEC}" type="slidenum">
              <a:rPr lang="en-US"/>
              <a:pPr/>
              <a:t>43</a:t>
            </a:fld>
            <a:endParaRPr lang="en-US"/>
          </a:p>
        </p:txBody>
      </p:sp>
      <p:sp>
        <p:nvSpPr>
          <p:cNvPr id="1908738" name="Rectangle 2"/>
          <p:cNvSpPr>
            <a:spLocks noRot="1" noChangeArrowheads="1" noTextEdit="1"/>
          </p:cNvSpPr>
          <p:nvPr>
            <p:ph type="sldImg"/>
          </p:nvPr>
        </p:nvSpPr>
        <p:spPr>
          <a:ln/>
        </p:spPr>
      </p:sp>
      <p:sp>
        <p:nvSpPr>
          <p:cNvPr id="190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044F045-3E61-45AA-A99E-11F349718417}" type="slidenum">
              <a:rPr lang="en-US"/>
              <a:pPr/>
              <a:t>44</a:t>
            </a:fld>
            <a:endParaRPr lang="en-US"/>
          </a:p>
        </p:txBody>
      </p:sp>
      <p:sp>
        <p:nvSpPr>
          <p:cNvPr id="1911810" name="Rectangle 2"/>
          <p:cNvSpPr>
            <a:spLocks noRot="1" noChangeArrowheads="1" noTextEdit="1"/>
          </p:cNvSpPr>
          <p:nvPr>
            <p:ph type="sldImg"/>
          </p:nvPr>
        </p:nvSpPr>
        <p:spPr>
          <a:ln/>
        </p:spPr>
      </p:sp>
      <p:sp>
        <p:nvSpPr>
          <p:cNvPr id="1911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F90C80F-8619-4DFE-B2AA-FD3B0EEE5CC0}" type="slidenum">
              <a:rPr lang="en-US"/>
              <a:pPr/>
              <a:t>26</a:t>
            </a:fld>
            <a:endParaRPr lang="en-US"/>
          </a:p>
        </p:txBody>
      </p:sp>
      <p:sp>
        <p:nvSpPr>
          <p:cNvPr id="1632258" name="Rectangle 2"/>
          <p:cNvSpPr>
            <a:spLocks noRot="1" noChangeArrowheads="1" noTextEdit="1"/>
          </p:cNvSpPr>
          <p:nvPr>
            <p:ph type="sldImg"/>
          </p:nvPr>
        </p:nvSpPr>
        <p:spPr>
          <a:ln/>
        </p:spPr>
      </p:sp>
      <p:sp>
        <p:nvSpPr>
          <p:cNvPr id="163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64735E7-CEB0-4F29-8F50-CC36C2CF5A79}" type="slidenum">
              <a:rPr lang="en-US"/>
              <a:pPr/>
              <a:t>48</a:t>
            </a:fld>
            <a:endParaRPr lang="en-US"/>
          </a:p>
        </p:txBody>
      </p:sp>
      <p:sp>
        <p:nvSpPr>
          <p:cNvPr id="1862658" name="Rectangle 2"/>
          <p:cNvSpPr>
            <a:spLocks noRot="1" noChangeArrowheads="1" noTextEdit="1"/>
          </p:cNvSpPr>
          <p:nvPr>
            <p:ph type="sldImg"/>
          </p:nvPr>
        </p:nvSpPr>
        <p:spPr>
          <a:ln/>
        </p:spPr>
      </p:sp>
      <p:sp>
        <p:nvSpPr>
          <p:cNvPr id="1862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3D6DC36-6129-45ED-A03E-E48D317CD6C6}" type="slidenum">
              <a:rPr lang="en-US"/>
              <a:pPr/>
              <a:t>52</a:t>
            </a:fld>
            <a:endParaRPr lang="en-US"/>
          </a:p>
        </p:txBody>
      </p:sp>
      <p:sp>
        <p:nvSpPr>
          <p:cNvPr id="1936386" name="Rectangle 2"/>
          <p:cNvSpPr>
            <a:spLocks noRot="1" noChangeArrowheads="1" noTextEdit="1"/>
          </p:cNvSpPr>
          <p:nvPr>
            <p:ph type="sldImg"/>
          </p:nvPr>
        </p:nvSpPr>
        <p:spPr>
          <a:ln/>
        </p:spPr>
      </p:sp>
      <p:sp>
        <p:nvSpPr>
          <p:cNvPr id="193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354CA68-EFCD-4762-B909-409CE25F4B2A}" type="slidenum">
              <a:rPr lang="en-US"/>
              <a:pPr/>
              <a:t>53</a:t>
            </a:fld>
            <a:endParaRPr lang="en-US"/>
          </a:p>
        </p:txBody>
      </p:sp>
      <p:sp>
        <p:nvSpPr>
          <p:cNvPr id="1811458" name="Rectangle 2"/>
          <p:cNvSpPr>
            <a:spLocks noRot="1" noChangeArrowheads="1" noTextEdit="1"/>
          </p:cNvSpPr>
          <p:nvPr>
            <p:ph type="sldImg"/>
          </p:nvPr>
        </p:nvSpPr>
        <p:spPr>
          <a:ln/>
        </p:spPr>
      </p:sp>
      <p:sp>
        <p:nvSpPr>
          <p:cNvPr id="181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83528F2-23A2-4657-BCF7-A9B33DCCBA4F}" type="slidenum">
              <a:rPr lang="en-US"/>
              <a:pPr/>
              <a:t>58</a:t>
            </a:fld>
            <a:endParaRPr lang="en-US"/>
          </a:p>
        </p:txBody>
      </p:sp>
      <p:sp>
        <p:nvSpPr>
          <p:cNvPr id="1915906" name="Rectangle 2"/>
          <p:cNvSpPr>
            <a:spLocks noRot="1" noChangeArrowheads="1" noTextEdit="1"/>
          </p:cNvSpPr>
          <p:nvPr>
            <p:ph type="sldImg"/>
          </p:nvPr>
        </p:nvSpPr>
        <p:spPr>
          <a:xfrm>
            <a:off x="954088" y="735013"/>
            <a:ext cx="4910137" cy="3683000"/>
          </a:xfrm>
          <a:ln/>
        </p:spPr>
      </p:sp>
      <p:sp>
        <p:nvSpPr>
          <p:cNvPr id="1915907" name="Rectangle 3"/>
          <p:cNvSpPr>
            <a:spLocks noGrp="1" noChangeArrowheads="1"/>
          </p:cNvSpPr>
          <p:nvPr>
            <p:ph type="body" idx="1"/>
          </p:nvPr>
        </p:nvSpPr>
        <p:spPr>
          <a:xfrm>
            <a:off x="681038" y="4667250"/>
            <a:ext cx="5453062" cy="4421188"/>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333877A-B7BA-4209-8CD5-E79B80B21DF6}" type="slidenum">
              <a:rPr lang="en-US"/>
              <a:pPr/>
              <a:t>59</a:t>
            </a:fld>
            <a:endParaRPr lang="en-US"/>
          </a:p>
        </p:txBody>
      </p:sp>
      <p:sp>
        <p:nvSpPr>
          <p:cNvPr id="1828866" name="Rectangle 2"/>
          <p:cNvSpPr>
            <a:spLocks noRot="1" noChangeArrowheads="1" noTextEdit="1"/>
          </p:cNvSpPr>
          <p:nvPr>
            <p:ph type="sldImg"/>
          </p:nvPr>
        </p:nvSpPr>
        <p:spPr>
          <a:ln/>
        </p:spPr>
      </p:sp>
      <p:sp>
        <p:nvSpPr>
          <p:cNvPr id="1828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2DF3B4D-3C9C-4C4D-BB40-4AD1E83FCED2}" type="slidenum">
              <a:rPr lang="en-US"/>
              <a:pPr/>
              <a:t>60</a:t>
            </a:fld>
            <a:endParaRPr lang="en-US"/>
          </a:p>
        </p:txBody>
      </p:sp>
      <p:sp>
        <p:nvSpPr>
          <p:cNvPr id="1875970" name="Rectangle 2"/>
          <p:cNvSpPr>
            <a:spLocks noRot="1" noChangeArrowheads="1" noTextEdit="1"/>
          </p:cNvSpPr>
          <p:nvPr>
            <p:ph type="sldImg"/>
          </p:nvPr>
        </p:nvSpPr>
        <p:spPr>
          <a:ln/>
        </p:spPr>
      </p:sp>
      <p:sp>
        <p:nvSpPr>
          <p:cNvPr id="187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D3A71C7-DF23-4066-88D8-037A4DCE243A}" type="slidenum">
              <a:rPr lang="en-US"/>
              <a:pPr/>
              <a:t>61</a:t>
            </a:fld>
            <a:endParaRPr lang="en-US"/>
          </a:p>
        </p:txBody>
      </p:sp>
      <p:sp>
        <p:nvSpPr>
          <p:cNvPr id="1882114" name="Rectangle 2"/>
          <p:cNvSpPr>
            <a:spLocks noRot="1" noChangeArrowheads="1" noTextEdit="1"/>
          </p:cNvSpPr>
          <p:nvPr>
            <p:ph type="sldImg"/>
          </p:nvPr>
        </p:nvSpPr>
        <p:spPr>
          <a:ln/>
        </p:spPr>
      </p:sp>
      <p:sp>
        <p:nvSpPr>
          <p:cNvPr id="1882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A1DD70D-EF46-4FD7-B2B6-795933C0031C}" type="slidenum">
              <a:rPr lang="en-US"/>
              <a:pPr/>
              <a:t>62</a:t>
            </a:fld>
            <a:endParaRPr lang="en-US"/>
          </a:p>
        </p:txBody>
      </p:sp>
      <p:sp>
        <p:nvSpPr>
          <p:cNvPr id="1878018" name="Rectangle 2"/>
          <p:cNvSpPr>
            <a:spLocks noRot="1" noChangeArrowheads="1" noTextEdit="1"/>
          </p:cNvSpPr>
          <p:nvPr>
            <p:ph type="sldImg"/>
          </p:nvPr>
        </p:nvSpPr>
        <p:spPr>
          <a:ln/>
        </p:spPr>
      </p:sp>
      <p:sp>
        <p:nvSpPr>
          <p:cNvPr id="1878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65368CA-413B-43DD-8D04-B63A91F1649B}" type="slidenum">
              <a:rPr lang="en-US"/>
              <a:pPr/>
              <a:t>63</a:t>
            </a:fld>
            <a:endParaRPr lang="en-US"/>
          </a:p>
        </p:txBody>
      </p:sp>
      <p:sp>
        <p:nvSpPr>
          <p:cNvPr id="1917954" name="Rectangle 2"/>
          <p:cNvSpPr>
            <a:spLocks noRot="1" noChangeArrowheads="1" noTextEdit="1"/>
          </p:cNvSpPr>
          <p:nvPr>
            <p:ph type="sldImg"/>
          </p:nvPr>
        </p:nvSpPr>
        <p:spPr>
          <a:ln/>
        </p:spPr>
      </p:sp>
      <p:sp>
        <p:nvSpPr>
          <p:cNvPr id="1917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8B0095D-5BA1-40F6-99F4-5A220240B53A}" type="slidenum">
              <a:rPr lang="en-US"/>
              <a:pPr/>
              <a:t>64</a:t>
            </a:fld>
            <a:endParaRPr lang="en-US"/>
          </a:p>
        </p:txBody>
      </p:sp>
      <p:sp>
        <p:nvSpPr>
          <p:cNvPr id="1922050" name="Rectangle 2"/>
          <p:cNvSpPr>
            <a:spLocks noRot="1" noChangeArrowheads="1" noTextEdit="1"/>
          </p:cNvSpPr>
          <p:nvPr>
            <p:ph type="sldImg"/>
          </p:nvPr>
        </p:nvSpPr>
        <p:spPr>
          <a:xfrm>
            <a:off x="954088" y="736600"/>
            <a:ext cx="4910137" cy="3683000"/>
          </a:xfrm>
          <a:ln/>
        </p:spPr>
      </p:sp>
      <p:sp>
        <p:nvSpPr>
          <p:cNvPr id="192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E8B5C2D-C1EA-4164-9EE4-8B2EFEA28EC8}" type="slidenum">
              <a:rPr lang="en-US"/>
              <a:pPr/>
              <a:t>27</a:t>
            </a:fld>
            <a:endParaRPr lang="en-US"/>
          </a:p>
        </p:txBody>
      </p:sp>
      <p:sp>
        <p:nvSpPr>
          <p:cNvPr id="1880066" name="Rectangle 2"/>
          <p:cNvSpPr>
            <a:spLocks noRot="1" noChangeArrowheads="1" noTextEdit="1"/>
          </p:cNvSpPr>
          <p:nvPr>
            <p:ph type="sldImg"/>
          </p:nvPr>
        </p:nvSpPr>
        <p:spPr>
          <a:ln/>
        </p:spPr>
      </p:sp>
      <p:sp>
        <p:nvSpPr>
          <p:cNvPr id="188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D9E8AC3-0173-441C-8884-60C8DB1B89B5}" type="slidenum">
              <a:rPr lang="en-US"/>
              <a:pPr/>
              <a:t>65</a:t>
            </a:fld>
            <a:endParaRPr lang="en-US"/>
          </a:p>
        </p:txBody>
      </p:sp>
      <p:sp>
        <p:nvSpPr>
          <p:cNvPr id="1924098" name="Rectangle 2"/>
          <p:cNvSpPr>
            <a:spLocks noRot="1" noChangeArrowheads="1" noTextEdit="1"/>
          </p:cNvSpPr>
          <p:nvPr>
            <p:ph type="sldImg"/>
          </p:nvPr>
        </p:nvSpPr>
        <p:spPr>
          <a:xfrm>
            <a:off x="954088" y="736600"/>
            <a:ext cx="4910137" cy="3683000"/>
          </a:xfrm>
          <a:ln/>
        </p:spPr>
      </p:sp>
      <p:sp>
        <p:nvSpPr>
          <p:cNvPr id="192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940F18-B241-4EB9-B4FF-43442ABD7380}" type="slidenum">
              <a:rPr lang="en-US"/>
              <a:pPr/>
              <a:t>66</a:t>
            </a:fld>
            <a:endParaRPr lang="en-US"/>
          </a:p>
        </p:txBody>
      </p:sp>
      <p:sp>
        <p:nvSpPr>
          <p:cNvPr id="1926146" name="Rectangle 2"/>
          <p:cNvSpPr>
            <a:spLocks noRot="1" noChangeArrowheads="1" noTextEdit="1"/>
          </p:cNvSpPr>
          <p:nvPr>
            <p:ph type="sldImg"/>
          </p:nvPr>
        </p:nvSpPr>
        <p:spPr>
          <a:xfrm>
            <a:off x="954088" y="736600"/>
            <a:ext cx="4910137" cy="3683000"/>
          </a:xfrm>
          <a:ln/>
        </p:spPr>
      </p:sp>
      <p:sp>
        <p:nvSpPr>
          <p:cNvPr id="192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FBE1D07-8F94-4B2E-8719-C84DB02A8EBA}" type="slidenum">
              <a:rPr lang="en-US"/>
              <a:pPr/>
              <a:t>68</a:t>
            </a:fld>
            <a:endParaRPr lang="en-US"/>
          </a:p>
        </p:txBody>
      </p:sp>
      <p:sp>
        <p:nvSpPr>
          <p:cNvPr id="2010114" name="Rectangle 2"/>
          <p:cNvSpPr>
            <a:spLocks noRot="1" noChangeArrowheads="1" noTextEdit="1"/>
          </p:cNvSpPr>
          <p:nvPr>
            <p:ph type="sldImg"/>
          </p:nvPr>
        </p:nvSpPr>
        <p:spPr>
          <a:xfrm>
            <a:off x="954088" y="736600"/>
            <a:ext cx="4910137" cy="3683000"/>
          </a:xfrm>
          <a:ln/>
        </p:spPr>
      </p:sp>
      <p:sp>
        <p:nvSpPr>
          <p:cNvPr id="201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105E990-F49F-4687-86EF-D18B477DB201}" type="slidenum">
              <a:rPr lang="en-US"/>
              <a:pPr/>
              <a:t>69</a:t>
            </a:fld>
            <a:endParaRPr lang="en-US"/>
          </a:p>
        </p:txBody>
      </p:sp>
      <p:sp>
        <p:nvSpPr>
          <p:cNvPr id="1758210" name="Rectangle 2"/>
          <p:cNvSpPr>
            <a:spLocks noRot="1" noChangeArrowheads="1" noTextEdit="1"/>
          </p:cNvSpPr>
          <p:nvPr>
            <p:ph type="sldImg"/>
          </p:nvPr>
        </p:nvSpPr>
        <p:spPr>
          <a:ln/>
        </p:spPr>
      </p:sp>
      <p:sp>
        <p:nvSpPr>
          <p:cNvPr id="175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5094F40-9222-40CE-80DA-2E62CF48385C}" type="slidenum">
              <a:rPr lang="en-US"/>
              <a:pPr/>
              <a:t>70</a:t>
            </a:fld>
            <a:endParaRPr lang="en-US"/>
          </a:p>
        </p:txBody>
      </p:sp>
      <p:sp>
        <p:nvSpPr>
          <p:cNvPr id="1795074" name="Rectangle 2"/>
          <p:cNvSpPr>
            <a:spLocks noRot="1" noChangeArrowheads="1" noTextEdit="1"/>
          </p:cNvSpPr>
          <p:nvPr>
            <p:ph type="sldImg"/>
          </p:nvPr>
        </p:nvSpPr>
        <p:spPr>
          <a:ln/>
        </p:spPr>
      </p:sp>
      <p:sp>
        <p:nvSpPr>
          <p:cNvPr id="179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3B2582A-25DC-4363-BEA9-2CEAA787251F}" type="slidenum">
              <a:rPr lang="en-US"/>
              <a:pPr/>
              <a:t>71</a:t>
            </a:fld>
            <a:endParaRPr lang="en-US"/>
          </a:p>
        </p:txBody>
      </p:sp>
      <p:sp>
        <p:nvSpPr>
          <p:cNvPr id="1850370" name="Rectangle 2"/>
          <p:cNvSpPr>
            <a:spLocks noRot="1" noChangeArrowheads="1" noTextEdit="1"/>
          </p:cNvSpPr>
          <p:nvPr>
            <p:ph type="sldImg"/>
          </p:nvPr>
        </p:nvSpPr>
        <p:spPr>
          <a:ln/>
        </p:spPr>
      </p:sp>
      <p:sp>
        <p:nvSpPr>
          <p:cNvPr id="185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1200F25-4B7C-49C2-AA15-A8F1A215617C}" type="slidenum">
              <a:rPr lang="en-US"/>
              <a:pPr/>
              <a:t>28</a:t>
            </a:fld>
            <a:endParaRPr lang="en-US"/>
          </a:p>
        </p:txBody>
      </p:sp>
      <p:sp>
        <p:nvSpPr>
          <p:cNvPr id="1778690" name="Rectangle 2"/>
          <p:cNvSpPr>
            <a:spLocks noRot="1" noChangeArrowheads="1" noTextEdit="1"/>
          </p:cNvSpPr>
          <p:nvPr>
            <p:ph type="sldImg"/>
          </p:nvPr>
        </p:nvSpPr>
        <p:spPr>
          <a:ln/>
        </p:spPr>
      </p:sp>
      <p:sp>
        <p:nvSpPr>
          <p:cNvPr id="177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E3952F7-119F-4F99-9DF6-AC046E5CE7A8}" type="slidenum">
              <a:rPr lang="en-US"/>
              <a:pPr/>
              <a:t>29</a:t>
            </a:fld>
            <a:endParaRPr lang="en-US"/>
          </a:p>
        </p:txBody>
      </p:sp>
      <p:sp>
        <p:nvSpPr>
          <p:cNvPr id="1768450" name="Rectangle 2"/>
          <p:cNvSpPr>
            <a:spLocks noRot="1" noChangeArrowheads="1" noTextEdit="1"/>
          </p:cNvSpPr>
          <p:nvPr>
            <p:ph type="sldImg"/>
          </p:nvPr>
        </p:nvSpPr>
        <p:spPr>
          <a:ln/>
        </p:spPr>
      </p:sp>
      <p:sp>
        <p:nvSpPr>
          <p:cNvPr id="176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AB6F190-591C-4AEB-A699-F2A5F31DA640}" type="slidenum">
              <a:rPr lang="en-US"/>
              <a:pPr/>
              <a:t>30</a:t>
            </a:fld>
            <a:endParaRPr lang="en-US"/>
          </a:p>
        </p:txBody>
      </p:sp>
      <p:sp>
        <p:nvSpPr>
          <p:cNvPr id="1780738" name="Rectangle 2"/>
          <p:cNvSpPr>
            <a:spLocks noRot="1" noChangeArrowheads="1" noTextEdit="1"/>
          </p:cNvSpPr>
          <p:nvPr>
            <p:ph type="sldImg"/>
          </p:nvPr>
        </p:nvSpPr>
        <p:spPr>
          <a:ln/>
        </p:spPr>
      </p:sp>
      <p:sp>
        <p:nvSpPr>
          <p:cNvPr id="178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E57BC5F-2E7E-489B-98CA-E382211224F0}" type="slidenum">
              <a:rPr lang="en-US"/>
              <a:pPr/>
              <a:t>31</a:t>
            </a:fld>
            <a:endParaRPr lang="en-US"/>
          </a:p>
        </p:txBody>
      </p:sp>
      <p:sp>
        <p:nvSpPr>
          <p:cNvPr id="1894402" name="Rectangle 2"/>
          <p:cNvSpPr>
            <a:spLocks noRot="1" noChangeArrowheads="1" noTextEdit="1"/>
          </p:cNvSpPr>
          <p:nvPr>
            <p:ph type="sldImg"/>
          </p:nvPr>
        </p:nvSpPr>
        <p:spPr>
          <a:ln/>
        </p:spPr>
      </p:sp>
      <p:sp>
        <p:nvSpPr>
          <p:cNvPr id="189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16D2854-BB90-4C72-8152-305979C8E162}" type="slidenum">
              <a:rPr lang="en-US"/>
              <a:pPr/>
              <a:t>32</a:t>
            </a:fld>
            <a:endParaRPr lang="en-US"/>
          </a:p>
        </p:txBody>
      </p:sp>
      <p:sp>
        <p:nvSpPr>
          <p:cNvPr id="1782786" name="Rectangle 2"/>
          <p:cNvSpPr>
            <a:spLocks noRot="1" noChangeArrowheads="1" noTextEdit="1"/>
          </p:cNvSpPr>
          <p:nvPr>
            <p:ph type="sldImg"/>
          </p:nvPr>
        </p:nvSpPr>
        <p:spPr>
          <a:ln/>
        </p:spPr>
      </p:sp>
      <p:sp>
        <p:nvSpPr>
          <p:cNvPr id="178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B61B840-77D6-45B5-9045-CCD66DD67946}" type="slidenum">
              <a:rPr lang="en-US"/>
              <a:pPr/>
              <a:t>33</a:t>
            </a:fld>
            <a:endParaRPr lang="en-US"/>
          </a:p>
        </p:txBody>
      </p:sp>
      <p:sp>
        <p:nvSpPr>
          <p:cNvPr id="1748994" name="Rectangle 2"/>
          <p:cNvSpPr>
            <a:spLocks noRot="1" noChangeArrowheads="1" noTextEdit="1"/>
          </p:cNvSpPr>
          <p:nvPr>
            <p:ph type="sldImg"/>
          </p:nvPr>
        </p:nvSpPr>
        <p:spPr>
          <a:ln/>
        </p:spPr>
      </p:sp>
      <p:sp>
        <p:nvSpPr>
          <p:cNvPr id="17489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en-US"/>
          </a:p>
        </p:txBody>
      </p:sp>
      <p:sp>
        <p:nvSpPr>
          <p:cNvPr id="5" name="Foliennummernplatzhalter 4"/>
          <p:cNvSpPr>
            <a:spLocks noGrp="1"/>
          </p:cNvSpPr>
          <p:nvPr>
            <p:ph type="sldNum" sz="quarter" idx="11"/>
          </p:nvPr>
        </p:nvSpPr>
        <p:spPr/>
        <p:txBody>
          <a:bodyPr/>
          <a:lstStyle>
            <a:lvl1pPr>
              <a:defRPr/>
            </a:lvl1pPr>
          </a:lstStyle>
          <a:p>
            <a:fld id="{B246F183-9852-42B4-9AD8-CF39EFA4A039}" type="slidenum">
              <a:rPr lang="en-US"/>
              <a:pPr/>
              <a:t>‹Nr.›</a:t>
            </a:fld>
            <a:endParaRPr lang="en-US"/>
          </a:p>
        </p:txBody>
      </p:sp>
    </p:spTree>
    <p:extLst>
      <p:ext uri="{BB962C8B-B14F-4D97-AF65-F5344CB8AC3E}">
        <p14:creationId xmlns:p14="http://schemas.microsoft.com/office/powerpoint/2010/main" val="23593440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p>
        </p:txBody>
      </p:sp>
      <p:sp>
        <p:nvSpPr>
          <p:cNvPr id="5" name="Foliennummernplatzhalter 4"/>
          <p:cNvSpPr>
            <a:spLocks noGrp="1"/>
          </p:cNvSpPr>
          <p:nvPr>
            <p:ph type="sldNum" sz="quarter" idx="11"/>
          </p:nvPr>
        </p:nvSpPr>
        <p:spPr/>
        <p:txBody>
          <a:bodyPr/>
          <a:lstStyle>
            <a:lvl1pPr>
              <a:defRPr/>
            </a:lvl1pPr>
          </a:lstStyle>
          <a:p>
            <a:fld id="{FE0C59A5-A508-4072-BF94-469E1E640D01}" type="slidenum">
              <a:rPr lang="en-US"/>
              <a:pPr/>
              <a:t>‹Nr.›</a:t>
            </a:fld>
            <a:endParaRPr lang="en-US"/>
          </a:p>
        </p:txBody>
      </p:sp>
    </p:spTree>
    <p:extLst>
      <p:ext uri="{BB962C8B-B14F-4D97-AF65-F5344CB8AC3E}">
        <p14:creationId xmlns:p14="http://schemas.microsoft.com/office/powerpoint/2010/main" val="6544876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p>
        </p:txBody>
      </p:sp>
      <p:sp>
        <p:nvSpPr>
          <p:cNvPr id="5" name="Foliennummernplatzhalter 4"/>
          <p:cNvSpPr>
            <a:spLocks noGrp="1"/>
          </p:cNvSpPr>
          <p:nvPr>
            <p:ph type="sldNum" sz="quarter" idx="11"/>
          </p:nvPr>
        </p:nvSpPr>
        <p:spPr/>
        <p:txBody>
          <a:bodyPr/>
          <a:lstStyle>
            <a:lvl1pPr>
              <a:defRPr/>
            </a:lvl1pPr>
          </a:lstStyle>
          <a:p>
            <a:fld id="{49E4B614-DAB3-4563-AD3D-37094BCD192B}" type="slidenum">
              <a:rPr lang="en-US"/>
              <a:pPr/>
              <a:t>‹Nr.›</a:t>
            </a:fld>
            <a:endParaRPr lang="en-US"/>
          </a:p>
        </p:txBody>
      </p:sp>
    </p:spTree>
    <p:extLst>
      <p:ext uri="{BB962C8B-B14F-4D97-AF65-F5344CB8AC3E}">
        <p14:creationId xmlns:p14="http://schemas.microsoft.com/office/powerpoint/2010/main" val="5144637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en-US"/>
          </a:p>
        </p:txBody>
      </p:sp>
      <p:sp>
        <p:nvSpPr>
          <p:cNvPr id="5" name="Foliennummernplatzhalter 4"/>
          <p:cNvSpPr>
            <a:spLocks noGrp="1"/>
          </p:cNvSpPr>
          <p:nvPr>
            <p:ph type="sldNum" sz="quarter" idx="11"/>
          </p:nvPr>
        </p:nvSpPr>
        <p:spPr/>
        <p:txBody>
          <a:bodyPr/>
          <a:lstStyle>
            <a:lvl1pPr>
              <a:defRPr/>
            </a:lvl1pPr>
          </a:lstStyle>
          <a:p>
            <a:fld id="{D71D9992-6BD1-4209-B2E0-2D75153E187B}" type="slidenum">
              <a:rPr lang="en-US"/>
              <a:pPr/>
              <a:t>‹Nr.›</a:t>
            </a:fld>
            <a:endParaRPr lang="en-US"/>
          </a:p>
        </p:txBody>
      </p:sp>
    </p:spTree>
    <p:extLst>
      <p:ext uri="{BB962C8B-B14F-4D97-AF65-F5344CB8AC3E}">
        <p14:creationId xmlns:p14="http://schemas.microsoft.com/office/powerpoint/2010/main" val="30064534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p>
        </p:txBody>
      </p:sp>
      <p:sp>
        <p:nvSpPr>
          <p:cNvPr id="5" name="Foliennummernplatzhalter 4"/>
          <p:cNvSpPr>
            <a:spLocks noGrp="1"/>
          </p:cNvSpPr>
          <p:nvPr>
            <p:ph type="sldNum" sz="quarter" idx="11"/>
          </p:nvPr>
        </p:nvSpPr>
        <p:spPr/>
        <p:txBody>
          <a:bodyPr/>
          <a:lstStyle>
            <a:lvl1pPr>
              <a:defRPr/>
            </a:lvl1pPr>
          </a:lstStyle>
          <a:p>
            <a:fld id="{1F09E913-CC3C-4151-A05A-9E48CED8374C}" type="slidenum">
              <a:rPr lang="en-US"/>
              <a:pPr/>
              <a:t>‹Nr.›</a:t>
            </a:fld>
            <a:endParaRPr lang="en-US"/>
          </a:p>
        </p:txBody>
      </p:sp>
    </p:spTree>
    <p:extLst>
      <p:ext uri="{BB962C8B-B14F-4D97-AF65-F5344CB8AC3E}">
        <p14:creationId xmlns:p14="http://schemas.microsoft.com/office/powerpoint/2010/main" val="3578742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en-US"/>
          </a:p>
        </p:txBody>
      </p:sp>
      <p:sp>
        <p:nvSpPr>
          <p:cNvPr id="5" name="Foliennummernplatzhalter 4"/>
          <p:cNvSpPr>
            <a:spLocks noGrp="1"/>
          </p:cNvSpPr>
          <p:nvPr>
            <p:ph type="sldNum" sz="quarter" idx="11"/>
          </p:nvPr>
        </p:nvSpPr>
        <p:spPr/>
        <p:txBody>
          <a:bodyPr/>
          <a:lstStyle>
            <a:lvl1pPr>
              <a:defRPr/>
            </a:lvl1pPr>
          </a:lstStyle>
          <a:p>
            <a:fld id="{D1E43B63-1AC1-4A3D-9B23-5F20B269C898}" type="slidenum">
              <a:rPr lang="en-US"/>
              <a:pPr/>
              <a:t>‹Nr.›</a:t>
            </a:fld>
            <a:endParaRPr lang="en-US"/>
          </a:p>
        </p:txBody>
      </p:sp>
    </p:spTree>
    <p:extLst>
      <p:ext uri="{BB962C8B-B14F-4D97-AF65-F5344CB8AC3E}">
        <p14:creationId xmlns:p14="http://schemas.microsoft.com/office/powerpoint/2010/main" val="142780494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en-US"/>
          </a:p>
        </p:txBody>
      </p:sp>
      <p:sp>
        <p:nvSpPr>
          <p:cNvPr id="6" name="Foliennummernplatzhalter 5"/>
          <p:cNvSpPr>
            <a:spLocks noGrp="1"/>
          </p:cNvSpPr>
          <p:nvPr>
            <p:ph type="sldNum" sz="quarter" idx="11"/>
          </p:nvPr>
        </p:nvSpPr>
        <p:spPr/>
        <p:txBody>
          <a:bodyPr/>
          <a:lstStyle>
            <a:lvl1pPr>
              <a:defRPr/>
            </a:lvl1pPr>
          </a:lstStyle>
          <a:p>
            <a:fld id="{9AC95FE2-6178-4C23-9A60-64641F1F6459}" type="slidenum">
              <a:rPr lang="en-US"/>
              <a:pPr/>
              <a:t>‹Nr.›</a:t>
            </a:fld>
            <a:endParaRPr lang="en-US"/>
          </a:p>
        </p:txBody>
      </p:sp>
    </p:spTree>
    <p:extLst>
      <p:ext uri="{BB962C8B-B14F-4D97-AF65-F5344CB8AC3E}">
        <p14:creationId xmlns:p14="http://schemas.microsoft.com/office/powerpoint/2010/main" val="2376745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en-US"/>
          </a:p>
        </p:txBody>
      </p:sp>
      <p:sp>
        <p:nvSpPr>
          <p:cNvPr id="8" name="Foliennummernplatzhalter 7"/>
          <p:cNvSpPr>
            <a:spLocks noGrp="1"/>
          </p:cNvSpPr>
          <p:nvPr>
            <p:ph type="sldNum" sz="quarter" idx="11"/>
          </p:nvPr>
        </p:nvSpPr>
        <p:spPr/>
        <p:txBody>
          <a:bodyPr/>
          <a:lstStyle>
            <a:lvl1pPr>
              <a:defRPr/>
            </a:lvl1pPr>
          </a:lstStyle>
          <a:p>
            <a:fld id="{BE110D9C-1932-4E73-B6BF-03347E90F046}" type="slidenum">
              <a:rPr lang="en-US"/>
              <a:pPr/>
              <a:t>‹Nr.›</a:t>
            </a:fld>
            <a:endParaRPr lang="en-US"/>
          </a:p>
        </p:txBody>
      </p:sp>
    </p:spTree>
    <p:extLst>
      <p:ext uri="{BB962C8B-B14F-4D97-AF65-F5344CB8AC3E}">
        <p14:creationId xmlns:p14="http://schemas.microsoft.com/office/powerpoint/2010/main" val="29152637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en-US"/>
          </a:p>
        </p:txBody>
      </p:sp>
      <p:sp>
        <p:nvSpPr>
          <p:cNvPr id="4" name="Foliennummernplatzhalter 3"/>
          <p:cNvSpPr>
            <a:spLocks noGrp="1"/>
          </p:cNvSpPr>
          <p:nvPr>
            <p:ph type="sldNum" sz="quarter" idx="11"/>
          </p:nvPr>
        </p:nvSpPr>
        <p:spPr/>
        <p:txBody>
          <a:bodyPr/>
          <a:lstStyle>
            <a:lvl1pPr>
              <a:defRPr/>
            </a:lvl1pPr>
          </a:lstStyle>
          <a:p>
            <a:fld id="{8F4D96D0-1719-4755-BDB2-90391B7B954C}" type="slidenum">
              <a:rPr lang="en-US"/>
              <a:pPr/>
              <a:t>‹Nr.›</a:t>
            </a:fld>
            <a:endParaRPr lang="en-US"/>
          </a:p>
        </p:txBody>
      </p:sp>
    </p:spTree>
    <p:extLst>
      <p:ext uri="{BB962C8B-B14F-4D97-AF65-F5344CB8AC3E}">
        <p14:creationId xmlns:p14="http://schemas.microsoft.com/office/powerpoint/2010/main" val="19837200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en-US"/>
          </a:p>
        </p:txBody>
      </p:sp>
      <p:sp>
        <p:nvSpPr>
          <p:cNvPr id="3" name="Foliennummernplatzhalter 2"/>
          <p:cNvSpPr>
            <a:spLocks noGrp="1"/>
          </p:cNvSpPr>
          <p:nvPr>
            <p:ph type="sldNum" sz="quarter" idx="11"/>
          </p:nvPr>
        </p:nvSpPr>
        <p:spPr/>
        <p:txBody>
          <a:bodyPr/>
          <a:lstStyle>
            <a:lvl1pPr>
              <a:defRPr/>
            </a:lvl1pPr>
          </a:lstStyle>
          <a:p>
            <a:fld id="{5BBB9F90-02F9-4A22-8270-A05A42C30C58}" type="slidenum">
              <a:rPr lang="en-US"/>
              <a:pPr/>
              <a:t>‹Nr.›</a:t>
            </a:fld>
            <a:endParaRPr lang="en-US"/>
          </a:p>
        </p:txBody>
      </p:sp>
    </p:spTree>
    <p:extLst>
      <p:ext uri="{BB962C8B-B14F-4D97-AF65-F5344CB8AC3E}">
        <p14:creationId xmlns:p14="http://schemas.microsoft.com/office/powerpoint/2010/main" val="24651480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p>
        </p:txBody>
      </p:sp>
      <p:sp>
        <p:nvSpPr>
          <p:cNvPr id="6" name="Foliennummernplatzhalter 5"/>
          <p:cNvSpPr>
            <a:spLocks noGrp="1"/>
          </p:cNvSpPr>
          <p:nvPr>
            <p:ph type="sldNum" sz="quarter" idx="11"/>
          </p:nvPr>
        </p:nvSpPr>
        <p:spPr/>
        <p:txBody>
          <a:bodyPr/>
          <a:lstStyle>
            <a:lvl1pPr>
              <a:defRPr/>
            </a:lvl1pPr>
          </a:lstStyle>
          <a:p>
            <a:fld id="{BA29E96A-B723-4FA9-8770-610CD51875A7}" type="slidenum">
              <a:rPr lang="en-US"/>
              <a:pPr/>
              <a:t>‹Nr.›</a:t>
            </a:fld>
            <a:endParaRPr lang="en-US"/>
          </a:p>
        </p:txBody>
      </p:sp>
    </p:spTree>
    <p:extLst>
      <p:ext uri="{BB962C8B-B14F-4D97-AF65-F5344CB8AC3E}">
        <p14:creationId xmlns:p14="http://schemas.microsoft.com/office/powerpoint/2010/main" val="33035504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p>
        </p:txBody>
      </p:sp>
      <p:sp>
        <p:nvSpPr>
          <p:cNvPr id="5" name="Foliennummernplatzhalter 4"/>
          <p:cNvSpPr>
            <a:spLocks noGrp="1"/>
          </p:cNvSpPr>
          <p:nvPr>
            <p:ph type="sldNum" sz="quarter" idx="11"/>
          </p:nvPr>
        </p:nvSpPr>
        <p:spPr/>
        <p:txBody>
          <a:bodyPr/>
          <a:lstStyle>
            <a:lvl1pPr>
              <a:defRPr/>
            </a:lvl1pPr>
          </a:lstStyle>
          <a:p>
            <a:fld id="{ECD0ACDB-5280-4E81-A0AE-663BFB8D152D}" type="slidenum">
              <a:rPr lang="en-US"/>
              <a:pPr/>
              <a:t>‹Nr.›</a:t>
            </a:fld>
            <a:endParaRPr lang="en-US"/>
          </a:p>
        </p:txBody>
      </p:sp>
    </p:spTree>
    <p:extLst>
      <p:ext uri="{BB962C8B-B14F-4D97-AF65-F5344CB8AC3E}">
        <p14:creationId xmlns:p14="http://schemas.microsoft.com/office/powerpoint/2010/main" val="243845126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p>
        </p:txBody>
      </p:sp>
      <p:sp>
        <p:nvSpPr>
          <p:cNvPr id="6" name="Foliennummernplatzhalter 5"/>
          <p:cNvSpPr>
            <a:spLocks noGrp="1"/>
          </p:cNvSpPr>
          <p:nvPr>
            <p:ph type="sldNum" sz="quarter" idx="11"/>
          </p:nvPr>
        </p:nvSpPr>
        <p:spPr/>
        <p:txBody>
          <a:bodyPr/>
          <a:lstStyle>
            <a:lvl1pPr>
              <a:defRPr/>
            </a:lvl1pPr>
          </a:lstStyle>
          <a:p>
            <a:fld id="{B1AC90BA-2873-4C4B-8C5A-F6010E28DF36}" type="slidenum">
              <a:rPr lang="en-US"/>
              <a:pPr/>
              <a:t>‹Nr.›</a:t>
            </a:fld>
            <a:endParaRPr lang="en-US"/>
          </a:p>
        </p:txBody>
      </p:sp>
    </p:spTree>
    <p:extLst>
      <p:ext uri="{BB962C8B-B14F-4D97-AF65-F5344CB8AC3E}">
        <p14:creationId xmlns:p14="http://schemas.microsoft.com/office/powerpoint/2010/main" val="63912434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p>
        </p:txBody>
      </p:sp>
      <p:sp>
        <p:nvSpPr>
          <p:cNvPr id="5" name="Foliennummernplatzhalter 4"/>
          <p:cNvSpPr>
            <a:spLocks noGrp="1"/>
          </p:cNvSpPr>
          <p:nvPr>
            <p:ph type="sldNum" sz="quarter" idx="11"/>
          </p:nvPr>
        </p:nvSpPr>
        <p:spPr/>
        <p:txBody>
          <a:bodyPr/>
          <a:lstStyle>
            <a:lvl1pPr>
              <a:defRPr/>
            </a:lvl1pPr>
          </a:lstStyle>
          <a:p>
            <a:fld id="{1B539615-F21B-4292-BAAF-DC3DCA5367AB}" type="slidenum">
              <a:rPr lang="en-US"/>
              <a:pPr/>
              <a:t>‹Nr.›</a:t>
            </a:fld>
            <a:endParaRPr lang="en-US"/>
          </a:p>
        </p:txBody>
      </p:sp>
    </p:spTree>
    <p:extLst>
      <p:ext uri="{BB962C8B-B14F-4D97-AF65-F5344CB8AC3E}">
        <p14:creationId xmlns:p14="http://schemas.microsoft.com/office/powerpoint/2010/main" val="4306286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15888"/>
            <a:ext cx="2057400" cy="60102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15888"/>
            <a:ext cx="6019800" cy="60102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p>
        </p:txBody>
      </p:sp>
      <p:sp>
        <p:nvSpPr>
          <p:cNvPr id="5" name="Foliennummernplatzhalter 4"/>
          <p:cNvSpPr>
            <a:spLocks noGrp="1"/>
          </p:cNvSpPr>
          <p:nvPr>
            <p:ph type="sldNum" sz="quarter" idx="11"/>
          </p:nvPr>
        </p:nvSpPr>
        <p:spPr/>
        <p:txBody>
          <a:bodyPr/>
          <a:lstStyle>
            <a:lvl1pPr>
              <a:defRPr/>
            </a:lvl1pPr>
          </a:lstStyle>
          <a:p>
            <a:fld id="{389CAEAB-35D0-4F2B-B0DD-13CDC5664530}" type="slidenum">
              <a:rPr lang="en-US"/>
              <a:pPr/>
              <a:t>‹Nr.›</a:t>
            </a:fld>
            <a:endParaRPr lang="en-US"/>
          </a:p>
        </p:txBody>
      </p:sp>
    </p:spTree>
    <p:extLst>
      <p:ext uri="{BB962C8B-B14F-4D97-AF65-F5344CB8AC3E}">
        <p14:creationId xmlns:p14="http://schemas.microsoft.com/office/powerpoint/2010/main" val="94003405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5888"/>
            <a:ext cx="7056438" cy="490537"/>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liennummernplatzhalter 5"/>
          <p:cNvSpPr>
            <a:spLocks noGrp="1"/>
          </p:cNvSpPr>
          <p:nvPr>
            <p:ph type="sldNum" sz="quarter" idx="11"/>
          </p:nvPr>
        </p:nvSpPr>
        <p:spPr>
          <a:xfrm>
            <a:off x="6553200" y="6245225"/>
            <a:ext cx="2133600" cy="476250"/>
          </a:xfrm>
        </p:spPr>
        <p:txBody>
          <a:bodyPr/>
          <a:lstStyle>
            <a:lvl1pPr>
              <a:defRPr/>
            </a:lvl1pPr>
          </a:lstStyle>
          <a:p>
            <a:fld id="{4557306C-3B98-4EA7-BB2A-FC0DCB62A8AF}" type="slidenum">
              <a:rPr lang="en-US"/>
              <a:pPr/>
              <a:t>‹Nr.›</a:t>
            </a:fld>
            <a:endParaRPr lang="en-US"/>
          </a:p>
        </p:txBody>
      </p:sp>
    </p:spTree>
    <p:extLst>
      <p:ext uri="{BB962C8B-B14F-4D97-AF65-F5344CB8AC3E}">
        <p14:creationId xmlns:p14="http://schemas.microsoft.com/office/powerpoint/2010/main" val="422627765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71550" y="115888"/>
            <a:ext cx="7056438" cy="490537"/>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liennummernplatzhalter 6"/>
          <p:cNvSpPr>
            <a:spLocks noGrp="1"/>
          </p:cNvSpPr>
          <p:nvPr>
            <p:ph type="sldNum" sz="quarter" idx="11"/>
          </p:nvPr>
        </p:nvSpPr>
        <p:spPr>
          <a:xfrm>
            <a:off x="6553200" y="6245225"/>
            <a:ext cx="2133600" cy="476250"/>
          </a:xfrm>
        </p:spPr>
        <p:txBody>
          <a:bodyPr/>
          <a:lstStyle>
            <a:lvl1pPr>
              <a:defRPr/>
            </a:lvl1pPr>
          </a:lstStyle>
          <a:p>
            <a:fld id="{EBE2EEC4-0903-4143-A42E-72D3495BE14A}" type="slidenum">
              <a:rPr lang="en-US"/>
              <a:pPr/>
              <a:t>‹Nr.›</a:t>
            </a:fld>
            <a:endParaRPr lang="en-US"/>
          </a:p>
        </p:txBody>
      </p:sp>
    </p:spTree>
    <p:extLst>
      <p:ext uri="{BB962C8B-B14F-4D97-AF65-F5344CB8AC3E}">
        <p14:creationId xmlns:p14="http://schemas.microsoft.com/office/powerpoint/2010/main" val="37622864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971550" y="115888"/>
            <a:ext cx="7056438" cy="490537"/>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p:spPr>
        <p:txBody>
          <a:bodyPr/>
          <a:lstStyle/>
          <a:p>
            <a:endParaRPr lang="de-DE"/>
          </a:p>
        </p:txBody>
      </p:sp>
      <p:sp>
        <p:nvSpPr>
          <p:cNvPr id="4" name="Datumsplatzhalt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liennummernplatzhalter 4"/>
          <p:cNvSpPr>
            <a:spLocks noGrp="1"/>
          </p:cNvSpPr>
          <p:nvPr>
            <p:ph type="sldNum" sz="quarter" idx="11"/>
          </p:nvPr>
        </p:nvSpPr>
        <p:spPr>
          <a:xfrm>
            <a:off x="6553200" y="6245225"/>
            <a:ext cx="2133600" cy="476250"/>
          </a:xfrm>
        </p:spPr>
        <p:txBody>
          <a:bodyPr/>
          <a:lstStyle>
            <a:lvl1pPr>
              <a:defRPr/>
            </a:lvl1pPr>
          </a:lstStyle>
          <a:p>
            <a:fld id="{FCEFBBD5-F7F9-4BD9-9786-F0C00A9F5D08}" type="slidenum">
              <a:rPr lang="en-US"/>
              <a:pPr/>
              <a:t>‹Nr.›</a:t>
            </a:fld>
            <a:endParaRPr lang="en-US"/>
          </a:p>
        </p:txBody>
      </p:sp>
    </p:spTree>
    <p:extLst>
      <p:ext uri="{BB962C8B-B14F-4D97-AF65-F5344CB8AC3E}">
        <p14:creationId xmlns:p14="http://schemas.microsoft.com/office/powerpoint/2010/main" val="232648371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115888"/>
            <a:ext cx="8229600" cy="60102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liennummernplatzhalter 3"/>
          <p:cNvSpPr>
            <a:spLocks noGrp="1"/>
          </p:cNvSpPr>
          <p:nvPr>
            <p:ph type="sldNum" sz="quarter" idx="11"/>
          </p:nvPr>
        </p:nvSpPr>
        <p:spPr>
          <a:xfrm>
            <a:off x="6553200" y="6245225"/>
            <a:ext cx="2133600" cy="476250"/>
          </a:xfrm>
        </p:spPr>
        <p:txBody>
          <a:bodyPr/>
          <a:lstStyle>
            <a:lvl1pPr>
              <a:defRPr/>
            </a:lvl1pPr>
          </a:lstStyle>
          <a:p>
            <a:fld id="{720BED89-6DDA-4206-B2A9-11DD8EEF2E3F}" type="slidenum">
              <a:rPr lang="en-US"/>
              <a:pPr/>
              <a:t>‹Nr.›</a:t>
            </a:fld>
            <a:endParaRPr lang="en-US"/>
          </a:p>
        </p:txBody>
      </p:sp>
    </p:spTree>
    <p:extLst>
      <p:ext uri="{BB962C8B-B14F-4D97-AF65-F5344CB8AC3E}">
        <p14:creationId xmlns:p14="http://schemas.microsoft.com/office/powerpoint/2010/main" val="402218638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71550" y="115888"/>
            <a:ext cx="7056438" cy="490537"/>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liennummernplatzhalter 6"/>
          <p:cNvSpPr>
            <a:spLocks noGrp="1"/>
          </p:cNvSpPr>
          <p:nvPr>
            <p:ph type="sldNum" sz="quarter" idx="11"/>
          </p:nvPr>
        </p:nvSpPr>
        <p:spPr>
          <a:xfrm>
            <a:off x="6553200" y="6245225"/>
            <a:ext cx="2133600" cy="476250"/>
          </a:xfrm>
        </p:spPr>
        <p:txBody>
          <a:bodyPr/>
          <a:lstStyle>
            <a:lvl1pPr>
              <a:defRPr/>
            </a:lvl1pPr>
          </a:lstStyle>
          <a:p>
            <a:fld id="{8AD42352-5B0A-41D7-8171-45569A8E5188}" type="slidenum">
              <a:rPr lang="en-US"/>
              <a:pPr/>
              <a:t>‹Nr.›</a:t>
            </a:fld>
            <a:endParaRPr lang="en-US"/>
          </a:p>
        </p:txBody>
      </p:sp>
    </p:spTree>
    <p:extLst>
      <p:ext uri="{BB962C8B-B14F-4D97-AF65-F5344CB8AC3E}">
        <p14:creationId xmlns:p14="http://schemas.microsoft.com/office/powerpoint/2010/main" val="255241486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971550" y="115888"/>
            <a:ext cx="7056438" cy="490537"/>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3938588"/>
            <a:ext cx="403860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3938588"/>
            <a:ext cx="403860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liennummernplatzhalter 7"/>
          <p:cNvSpPr>
            <a:spLocks noGrp="1"/>
          </p:cNvSpPr>
          <p:nvPr>
            <p:ph type="sldNum" sz="quarter" idx="11"/>
          </p:nvPr>
        </p:nvSpPr>
        <p:spPr>
          <a:xfrm>
            <a:off x="6553200" y="6245225"/>
            <a:ext cx="2133600" cy="476250"/>
          </a:xfrm>
        </p:spPr>
        <p:txBody>
          <a:bodyPr/>
          <a:lstStyle>
            <a:lvl1pPr>
              <a:defRPr/>
            </a:lvl1pPr>
          </a:lstStyle>
          <a:p>
            <a:fld id="{3CED4684-AE66-47D4-8671-3855988BD21D}" type="slidenum">
              <a:rPr lang="en-US"/>
              <a:pPr/>
              <a:t>‹Nr.›</a:t>
            </a:fld>
            <a:endParaRPr lang="en-US"/>
          </a:p>
        </p:txBody>
      </p:sp>
    </p:spTree>
    <p:extLst>
      <p:ext uri="{BB962C8B-B14F-4D97-AF65-F5344CB8AC3E}">
        <p14:creationId xmlns:p14="http://schemas.microsoft.com/office/powerpoint/2010/main" val="31316947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en-US"/>
          </a:p>
        </p:txBody>
      </p:sp>
      <p:sp>
        <p:nvSpPr>
          <p:cNvPr id="5" name="Foliennummernplatzhalter 4"/>
          <p:cNvSpPr>
            <a:spLocks noGrp="1"/>
          </p:cNvSpPr>
          <p:nvPr>
            <p:ph type="sldNum" sz="quarter" idx="11"/>
          </p:nvPr>
        </p:nvSpPr>
        <p:spPr/>
        <p:txBody>
          <a:bodyPr/>
          <a:lstStyle>
            <a:lvl1pPr>
              <a:defRPr/>
            </a:lvl1pPr>
          </a:lstStyle>
          <a:p>
            <a:fld id="{8EF98805-3ED0-4CAC-B11D-069C0B21D9FB}" type="slidenum">
              <a:rPr lang="en-US"/>
              <a:pPr/>
              <a:t>‹Nr.›</a:t>
            </a:fld>
            <a:endParaRPr lang="en-US"/>
          </a:p>
        </p:txBody>
      </p:sp>
    </p:spTree>
    <p:extLst>
      <p:ext uri="{BB962C8B-B14F-4D97-AF65-F5344CB8AC3E}">
        <p14:creationId xmlns:p14="http://schemas.microsoft.com/office/powerpoint/2010/main" val="15902925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en-US"/>
          </a:p>
        </p:txBody>
      </p:sp>
      <p:sp>
        <p:nvSpPr>
          <p:cNvPr id="6" name="Foliennummernplatzhalter 5"/>
          <p:cNvSpPr>
            <a:spLocks noGrp="1"/>
          </p:cNvSpPr>
          <p:nvPr>
            <p:ph type="sldNum" sz="quarter" idx="11"/>
          </p:nvPr>
        </p:nvSpPr>
        <p:spPr/>
        <p:txBody>
          <a:bodyPr/>
          <a:lstStyle>
            <a:lvl1pPr>
              <a:defRPr/>
            </a:lvl1pPr>
          </a:lstStyle>
          <a:p>
            <a:fld id="{FE902CBC-3689-4A0F-98C0-11B3D9578F57}" type="slidenum">
              <a:rPr lang="en-US"/>
              <a:pPr/>
              <a:t>‹Nr.›</a:t>
            </a:fld>
            <a:endParaRPr lang="en-US"/>
          </a:p>
        </p:txBody>
      </p:sp>
    </p:spTree>
    <p:extLst>
      <p:ext uri="{BB962C8B-B14F-4D97-AF65-F5344CB8AC3E}">
        <p14:creationId xmlns:p14="http://schemas.microsoft.com/office/powerpoint/2010/main" val="34627231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en-US"/>
          </a:p>
        </p:txBody>
      </p:sp>
      <p:sp>
        <p:nvSpPr>
          <p:cNvPr id="8" name="Foliennummernplatzhalter 7"/>
          <p:cNvSpPr>
            <a:spLocks noGrp="1"/>
          </p:cNvSpPr>
          <p:nvPr>
            <p:ph type="sldNum" sz="quarter" idx="11"/>
          </p:nvPr>
        </p:nvSpPr>
        <p:spPr/>
        <p:txBody>
          <a:bodyPr/>
          <a:lstStyle>
            <a:lvl1pPr>
              <a:defRPr/>
            </a:lvl1pPr>
          </a:lstStyle>
          <a:p>
            <a:fld id="{D5EAB48F-BDA8-4F46-937A-6B9AA6212C32}" type="slidenum">
              <a:rPr lang="en-US"/>
              <a:pPr/>
              <a:t>‹Nr.›</a:t>
            </a:fld>
            <a:endParaRPr lang="en-US"/>
          </a:p>
        </p:txBody>
      </p:sp>
    </p:spTree>
    <p:extLst>
      <p:ext uri="{BB962C8B-B14F-4D97-AF65-F5344CB8AC3E}">
        <p14:creationId xmlns:p14="http://schemas.microsoft.com/office/powerpoint/2010/main" val="17222140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en-US"/>
          </a:p>
        </p:txBody>
      </p:sp>
      <p:sp>
        <p:nvSpPr>
          <p:cNvPr id="4" name="Foliennummernplatzhalter 3"/>
          <p:cNvSpPr>
            <a:spLocks noGrp="1"/>
          </p:cNvSpPr>
          <p:nvPr>
            <p:ph type="sldNum" sz="quarter" idx="11"/>
          </p:nvPr>
        </p:nvSpPr>
        <p:spPr/>
        <p:txBody>
          <a:bodyPr/>
          <a:lstStyle>
            <a:lvl1pPr>
              <a:defRPr/>
            </a:lvl1pPr>
          </a:lstStyle>
          <a:p>
            <a:fld id="{8E69D093-0618-470C-BD8B-2D596C3F5F67}" type="slidenum">
              <a:rPr lang="en-US"/>
              <a:pPr/>
              <a:t>‹Nr.›</a:t>
            </a:fld>
            <a:endParaRPr lang="en-US"/>
          </a:p>
        </p:txBody>
      </p:sp>
    </p:spTree>
    <p:extLst>
      <p:ext uri="{BB962C8B-B14F-4D97-AF65-F5344CB8AC3E}">
        <p14:creationId xmlns:p14="http://schemas.microsoft.com/office/powerpoint/2010/main" val="36913189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en-US"/>
          </a:p>
        </p:txBody>
      </p:sp>
      <p:sp>
        <p:nvSpPr>
          <p:cNvPr id="3" name="Foliennummernplatzhalter 2"/>
          <p:cNvSpPr>
            <a:spLocks noGrp="1"/>
          </p:cNvSpPr>
          <p:nvPr>
            <p:ph type="sldNum" sz="quarter" idx="11"/>
          </p:nvPr>
        </p:nvSpPr>
        <p:spPr/>
        <p:txBody>
          <a:bodyPr/>
          <a:lstStyle>
            <a:lvl1pPr>
              <a:defRPr/>
            </a:lvl1pPr>
          </a:lstStyle>
          <a:p>
            <a:fld id="{48A36B63-9625-45EB-A6A2-7035C8B87970}" type="slidenum">
              <a:rPr lang="en-US"/>
              <a:pPr/>
              <a:t>‹Nr.›</a:t>
            </a:fld>
            <a:endParaRPr lang="en-US"/>
          </a:p>
        </p:txBody>
      </p:sp>
    </p:spTree>
    <p:extLst>
      <p:ext uri="{BB962C8B-B14F-4D97-AF65-F5344CB8AC3E}">
        <p14:creationId xmlns:p14="http://schemas.microsoft.com/office/powerpoint/2010/main" val="29664355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p>
        </p:txBody>
      </p:sp>
      <p:sp>
        <p:nvSpPr>
          <p:cNvPr id="6" name="Foliennummernplatzhalter 5"/>
          <p:cNvSpPr>
            <a:spLocks noGrp="1"/>
          </p:cNvSpPr>
          <p:nvPr>
            <p:ph type="sldNum" sz="quarter" idx="11"/>
          </p:nvPr>
        </p:nvSpPr>
        <p:spPr/>
        <p:txBody>
          <a:bodyPr/>
          <a:lstStyle>
            <a:lvl1pPr>
              <a:defRPr/>
            </a:lvl1pPr>
          </a:lstStyle>
          <a:p>
            <a:fld id="{9A0F6645-A03E-4C36-BA77-B582F92BB6C3}" type="slidenum">
              <a:rPr lang="en-US"/>
              <a:pPr/>
              <a:t>‹Nr.›</a:t>
            </a:fld>
            <a:endParaRPr lang="en-US"/>
          </a:p>
        </p:txBody>
      </p:sp>
    </p:spTree>
    <p:extLst>
      <p:ext uri="{BB962C8B-B14F-4D97-AF65-F5344CB8AC3E}">
        <p14:creationId xmlns:p14="http://schemas.microsoft.com/office/powerpoint/2010/main" val="32730456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p>
        </p:txBody>
      </p:sp>
      <p:sp>
        <p:nvSpPr>
          <p:cNvPr id="6" name="Foliennummernplatzhalter 5"/>
          <p:cNvSpPr>
            <a:spLocks noGrp="1"/>
          </p:cNvSpPr>
          <p:nvPr>
            <p:ph type="sldNum" sz="quarter" idx="11"/>
          </p:nvPr>
        </p:nvSpPr>
        <p:spPr/>
        <p:txBody>
          <a:bodyPr/>
          <a:lstStyle>
            <a:lvl1pPr>
              <a:defRPr/>
            </a:lvl1pPr>
          </a:lstStyle>
          <a:p>
            <a:fld id="{10F44204-11A7-451C-AEF0-4E4308817685}" type="slidenum">
              <a:rPr lang="en-US"/>
              <a:pPr/>
              <a:t>‹Nr.›</a:t>
            </a:fld>
            <a:endParaRPr lang="en-US"/>
          </a:p>
        </p:txBody>
      </p:sp>
    </p:spTree>
    <p:extLst>
      <p:ext uri="{BB962C8B-B14F-4D97-AF65-F5344CB8AC3E}">
        <p14:creationId xmlns:p14="http://schemas.microsoft.com/office/powerpoint/2010/main" val="2015084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EFD1"/>
            </a:gs>
            <a:gs pos="64999">
              <a:srgbClr val="F0EBD5"/>
            </a:gs>
            <a:gs pos="100000">
              <a:srgbClr val="D1C39F"/>
            </a:gs>
          </a:gsLst>
          <a:path path="rect">
            <a:fillToRect r="100000" b="100000"/>
          </a:path>
        </a:gradFill>
        <a:effectLst/>
      </p:bgPr>
    </p:bg>
    <p:spTree>
      <p:nvGrpSpPr>
        <p:cNvPr id="1" name=""/>
        <p:cNvGrpSpPr/>
        <p:nvPr/>
      </p:nvGrpSpPr>
      <p:grpSpPr>
        <a:xfrm>
          <a:off x="0" y="0"/>
          <a:ext cx="0" cy="0"/>
          <a:chOff x="0" y="0"/>
          <a:chExt cx="0" cy="0"/>
        </a:xfrm>
      </p:grpSpPr>
      <p:sp>
        <p:nvSpPr>
          <p:cNvPr id="978946"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endParaRPr lang="en-US"/>
          </a:p>
        </p:txBody>
      </p:sp>
      <p:sp>
        <p:nvSpPr>
          <p:cNvPr id="978948"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fld id="{7D2AC162-DC89-4A9F-9760-52D5F40A4384}" type="slidenum">
              <a:rPr lang="en-US"/>
              <a:pPr/>
              <a:t>‹Nr.›</a:t>
            </a:fld>
            <a:endParaRPr lang="en-US"/>
          </a:p>
        </p:txBody>
      </p:sp>
      <p:pic>
        <p:nvPicPr>
          <p:cNvPr id="978954"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18413" y="165100"/>
            <a:ext cx="1525587" cy="19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EFD1"/>
            </a:gs>
            <a:gs pos="64999">
              <a:srgbClr val="F0EBD5"/>
            </a:gs>
            <a:gs pos="100000">
              <a:srgbClr val="D1C39F"/>
            </a:gs>
          </a:gsLst>
          <a:path path="rect">
            <a:fillToRect r="100000" b="100000"/>
          </a:path>
        </a:gradFill>
        <a:effectLst/>
      </p:bgPr>
    </p:bg>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bwMode="auto">
          <a:xfrm>
            <a:off x="971550" y="115888"/>
            <a:ext cx="7056438"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
        <p:nvSpPr>
          <p:cNvPr id="9799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9799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endParaRPr lang="en-US"/>
          </a:p>
        </p:txBody>
      </p:sp>
      <p:sp>
        <p:nvSpPr>
          <p:cNvPr id="9799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fld id="{166381A7-5F5D-4016-BB19-E254B20F3E1C}" type="slidenum">
              <a:rPr lang="en-US"/>
              <a:pPr/>
              <a:t>‹Nr.›</a:t>
            </a:fld>
            <a:endParaRPr lang="en-US"/>
          </a:p>
        </p:txBody>
      </p:sp>
      <p:pic>
        <p:nvPicPr>
          <p:cNvPr id="979976" name="Picture 8" descr="front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07950" y="115888"/>
            <a:ext cx="7223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9977" name="Line 9"/>
          <p:cNvSpPr>
            <a:spLocks noChangeShapeType="1"/>
          </p:cNvSpPr>
          <p:nvPr userDrawn="1"/>
        </p:nvSpPr>
        <p:spPr bwMode="auto">
          <a:xfrm>
            <a:off x="827088" y="692150"/>
            <a:ext cx="7273925" cy="0"/>
          </a:xfrm>
          <a:prstGeom prst="line">
            <a:avLst/>
          </a:prstGeom>
          <a:noFill/>
          <a:ln w="22225">
            <a:solidFill>
              <a:srgbClr val="00008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ransition/>
  <p:timing>
    <p:tnLst>
      <p:par>
        <p:cTn id="1" dur="indefinite" restart="never" nodeType="tmRoot"/>
      </p:par>
    </p:tnLst>
  </p:timing>
  <p:txStyles>
    <p:titleStyle>
      <a:lvl1pPr algn="ctr" rtl="0" fontAlgn="base">
        <a:spcBef>
          <a:spcPct val="0"/>
        </a:spcBef>
        <a:spcAft>
          <a:spcPct val="0"/>
        </a:spcAft>
        <a:defRPr sz="3200" b="1">
          <a:solidFill>
            <a:schemeClr val="tx1"/>
          </a:solidFill>
          <a:latin typeface="+mj-lt"/>
          <a:ea typeface="+mj-ea"/>
          <a:cs typeface="+mj-cs"/>
        </a:defRPr>
      </a:lvl1pPr>
      <a:lvl2pPr algn="ctr" rtl="0" fontAlgn="base">
        <a:spcBef>
          <a:spcPct val="0"/>
        </a:spcBef>
        <a:spcAft>
          <a:spcPct val="0"/>
        </a:spcAft>
        <a:defRPr sz="3200" b="1">
          <a:solidFill>
            <a:schemeClr val="tx1"/>
          </a:solidFill>
          <a:latin typeface="Arial" charset="0"/>
        </a:defRPr>
      </a:lvl2pPr>
      <a:lvl3pPr algn="ctr" rtl="0" fontAlgn="base">
        <a:spcBef>
          <a:spcPct val="0"/>
        </a:spcBef>
        <a:spcAft>
          <a:spcPct val="0"/>
        </a:spcAft>
        <a:defRPr sz="3200" b="1">
          <a:solidFill>
            <a:schemeClr val="tx1"/>
          </a:solidFill>
          <a:latin typeface="Arial" charset="0"/>
        </a:defRPr>
      </a:lvl3pPr>
      <a:lvl4pPr algn="ctr" rtl="0" fontAlgn="base">
        <a:spcBef>
          <a:spcPct val="0"/>
        </a:spcBef>
        <a:spcAft>
          <a:spcPct val="0"/>
        </a:spcAft>
        <a:defRPr sz="3200" b="1">
          <a:solidFill>
            <a:schemeClr val="tx1"/>
          </a:solidFill>
          <a:latin typeface="Arial" charset="0"/>
        </a:defRPr>
      </a:lvl4pPr>
      <a:lvl5pPr algn="ctr" rtl="0" fontAlgn="base">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7.xml"/><Relationship Id="rId5" Type="http://schemas.openxmlformats.org/officeDocument/2006/relationships/image" Target="../media/image15.wmf"/><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17.xml"/><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3.bin"/><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17.xml"/><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17.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38.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49.wmf"/><Relationship Id="rId4" Type="http://schemas.openxmlformats.org/officeDocument/2006/relationships/image" Target="../media/image4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51.wmf"/><Relationship Id="rId5" Type="http://schemas.openxmlformats.org/officeDocument/2006/relationships/oleObject" Target="../embeddings/oleObject6.bin"/><Relationship Id="rId4" Type="http://schemas.openxmlformats.org/officeDocument/2006/relationships/image" Target="../media/image50.wmf"/></Relationships>
</file>

<file path=ppt/slides/_rels/slide4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53.wmf"/></Relationships>
</file>

<file path=ppt/slides/_rels/slide4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55.wmf"/></Relationships>
</file>

<file path=ppt/slides/_rels/slide4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58.wmf"/><Relationship Id="rId4" Type="http://schemas.openxmlformats.org/officeDocument/2006/relationships/image" Target="../media/image57.wmf"/></Relationships>
</file>

<file path=ppt/slides/_rels/slide44.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60.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66.wmf"/></Relationships>
</file>

<file path=ppt/slides/_rels/slide49.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72.wmf"/></Relationships>
</file>

<file path=ppt/slides/_rels/slide54.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79.w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80.e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82.wmf"/><Relationship Id="rId4" Type="http://schemas.openxmlformats.org/officeDocument/2006/relationships/image" Target="../media/image8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85.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4818" name="Rectangle 2"/>
          <p:cNvSpPr>
            <a:spLocks noGrp="1" noChangeArrowheads="1"/>
          </p:cNvSpPr>
          <p:nvPr>
            <p:ph type="ctrTitle"/>
          </p:nvPr>
        </p:nvSpPr>
        <p:spPr>
          <a:xfrm>
            <a:off x="755650" y="2708275"/>
            <a:ext cx="8388350" cy="2376488"/>
          </a:xfrm>
        </p:spPr>
        <p:txBody>
          <a:bodyPr/>
          <a:lstStyle/>
          <a:p>
            <a:r>
              <a:rPr lang="en-US" sz="2400"/>
              <a:t>TACIS R2.03/97,Part B: Development of a Code System for Severe Accident Analysis in RBMK</a:t>
            </a:r>
            <a:r>
              <a:rPr lang="ru-RU" sz="2400"/>
              <a:t>.</a:t>
            </a:r>
            <a:r>
              <a:rPr lang="en-US" sz="2400"/>
              <a:t> </a:t>
            </a:r>
            <a:endParaRPr lang="ru-RU" sz="2400"/>
          </a:p>
        </p:txBody>
      </p:sp>
      <p:sp>
        <p:nvSpPr>
          <p:cNvPr id="1954819" name="Rectangle 3"/>
          <p:cNvSpPr>
            <a:spLocks noGrp="1" noChangeArrowheads="1"/>
          </p:cNvSpPr>
          <p:nvPr>
            <p:ph type="subTitle" idx="1"/>
          </p:nvPr>
        </p:nvSpPr>
        <p:spPr>
          <a:xfrm>
            <a:off x="582613" y="5776913"/>
            <a:ext cx="7910512" cy="1081087"/>
          </a:xfrm>
        </p:spPr>
        <p:txBody>
          <a:bodyPr/>
          <a:lstStyle/>
          <a:p>
            <a:pPr>
              <a:lnSpc>
                <a:spcPct val="80000"/>
              </a:lnSpc>
            </a:pPr>
            <a:r>
              <a:rPr lang="en-US" sz="1800"/>
              <a:t>S.Soloviev</a:t>
            </a:r>
          </a:p>
          <a:p>
            <a:pPr>
              <a:lnSpc>
                <a:spcPct val="80000"/>
              </a:lnSpc>
            </a:pPr>
            <a:r>
              <a:rPr lang="en-US" sz="1800"/>
              <a:t>CEG-SAM Meeting</a:t>
            </a:r>
          </a:p>
          <a:p>
            <a:pPr>
              <a:lnSpc>
                <a:spcPct val="80000"/>
              </a:lnSpc>
            </a:pPr>
            <a:r>
              <a:rPr lang="en-US" sz="1800"/>
              <a:t>Paris,8-9 March</a:t>
            </a:r>
            <a:endParaRPr lang="ru-RU" sz="1800"/>
          </a:p>
        </p:txBody>
      </p:sp>
      <p:pic>
        <p:nvPicPr>
          <p:cNvPr id="195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914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4821" name="Rectangle 5"/>
          <p:cNvSpPr>
            <a:spLocks noChangeArrowheads="1"/>
          </p:cNvSpPr>
          <p:nvPr/>
        </p:nvSpPr>
        <p:spPr bwMode="auto">
          <a:xfrm>
            <a:off x="4552950" y="3933825"/>
            <a:ext cx="188913"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endParaRPr lang="en-US" sz="1800">
              <a:latin typeface="Verdana" pitchFamily="34" charset="0"/>
            </a:endParaRPr>
          </a:p>
          <a:p>
            <a:pPr>
              <a:spcBef>
                <a:spcPct val="0"/>
              </a:spcBef>
            </a:pPr>
            <a:endParaRPr lang="en-US" sz="1800">
              <a:latin typeface="Verdana" pitchFamily="34" charset="0"/>
            </a:endParaRPr>
          </a:p>
          <a:p>
            <a:pPr>
              <a:spcBef>
                <a:spcPct val="0"/>
              </a:spcBef>
            </a:pPr>
            <a:endParaRPr lang="en-US" sz="1800">
              <a:latin typeface="Verdana" pitchFamily="34" charset="0"/>
            </a:endParaRPr>
          </a:p>
          <a:p>
            <a:pPr>
              <a:spcBef>
                <a:spcPct val="0"/>
              </a:spcBef>
            </a:pPr>
            <a:endParaRPr lang="en-US" sz="1800">
              <a:latin typeface="Verdana" pitchFamily="34" charset="0"/>
            </a:endParaRPr>
          </a:p>
          <a:p>
            <a:pPr>
              <a:spcBef>
                <a:spcPct val="0"/>
              </a:spcBef>
            </a:pPr>
            <a:endParaRPr lang="en-US" sz="1800">
              <a:latin typeface="Verdana" pitchFamily="34" charset="0"/>
            </a:endParaRPr>
          </a:p>
          <a:p>
            <a:pPr>
              <a:spcBef>
                <a:spcPct val="0"/>
              </a:spcBef>
            </a:pPr>
            <a:endParaRPr lang="ru-RU" sz="2400" b="1">
              <a:effectLst>
                <a:outerShdw blurRad="38100" dist="38100" dir="2700000" algn="tl">
                  <a:srgbClr val="FFFFFF"/>
                </a:outerShdw>
              </a:effectLst>
              <a:latin typeface="Verdana" pitchFamily="34" charset="0"/>
            </a:endParaRPr>
          </a:p>
        </p:txBody>
      </p:sp>
      <p:sp>
        <p:nvSpPr>
          <p:cNvPr id="1954822" name="Text Box 6"/>
          <p:cNvSpPr txBox="1">
            <a:spLocks noChangeArrowheads="1"/>
          </p:cNvSpPr>
          <p:nvPr/>
        </p:nvSpPr>
        <p:spPr bwMode="auto">
          <a:xfrm>
            <a:off x="2844800" y="0"/>
            <a:ext cx="4010025" cy="13112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b="1">
                <a:solidFill>
                  <a:srgbClr val="000000"/>
                </a:solidFill>
                <a:effectLst>
                  <a:outerShdw blurRad="38100" dist="38100" dir="2700000" algn="tl">
                    <a:srgbClr val="FFFFFF"/>
                  </a:outerShdw>
                </a:effectLst>
                <a:latin typeface="Arial" charset="0"/>
              </a:rPr>
              <a:t>EUROPEAN COMMISSION </a:t>
            </a:r>
          </a:p>
          <a:p>
            <a:pPr>
              <a:spcBef>
                <a:spcPct val="0"/>
              </a:spcBef>
            </a:pPr>
            <a:r>
              <a:rPr lang="en-US" b="1">
                <a:solidFill>
                  <a:srgbClr val="000000"/>
                </a:solidFill>
                <a:effectLst>
                  <a:outerShdw blurRad="38100" dist="38100" dir="2700000" algn="tl">
                    <a:srgbClr val="FFFFFF"/>
                  </a:outerShdw>
                </a:effectLst>
                <a:latin typeface="Arial" charset="0"/>
              </a:rPr>
              <a:t>&amp; </a:t>
            </a:r>
          </a:p>
          <a:p>
            <a:pPr>
              <a:spcBef>
                <a:spcPct val="0"/>
              </a:spcBef>
            </a:pPr>
            <a:r>
              <a:rPr lang="en-US" b="1">
                <a:solidFill>
                  <a:srgbClr val="000000"/>
                </a:solidFill>
                <a:effectLst>
                  <a:outerShdw blurRad="38100" dist="38100" dir="2700000" algn="tl">
                    <a:srgbClr val="FFFFFF"/>
                  </a:outerShdw>
                </a:effectLst>
                <a:latin typeface="Arial" charset="0"/>
              </a:rPr>
              <a:t>UNIVERSITY OF PISA  </a:t>
            </a:r>
          </a:p>
          <a:p>
            <a:pPr algn="l">
              <a:spcBef>
                <a:spcPct val="0"/>
              </a:spcBef>
            </a:pPr>
            <a:endParaRPr lang="en-US" b="1">
              <a:solidFill>
                <a:srgbClr val="000000"/>
              </a:solidFill>
              <a:effectLst>
                <a:outerShdw blurRad="38100" dist="38100" dir="2700000" algn="tl">
                  <a:srgbClr val="FFFFFF"/>
                </a:outerShdw>
              </a:effectLst>
              <a:latin typeface="Arial" charset="0"/>
            </a:endParaRPr>
          </a:p>
        </p:txBody>
      </p:sp>
      <p:pic>
        <p:nvPicPr>
          <p:cNvPr id="19548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1292225"/>
          </a:xfrm>
          <a:prstGeom prst="rect">
            <a:avLst/>
          </a:prstGeom>
          <a:noFill/>
          <a:extLst>
            <a:ext uri="{909E8E84-426E-40DD-AFC4-6F175D3DCCD1}">
              <a14:hiddenFill xmlns:a14="http://schemas.microsoft.com/office/drawing/2010/main">
                <a:solidFill>
                  <a:srgbClr val="FFFFFF"/>
                </a:solidFill>
              </a14:hiddenFill>
            </a:ext>
          </a:extLst>
        </p:spPr>
      </p:pic>
      <p:pic>
        <p:nvPicPr>
          <p:cNvPr id="1954824" name="Picture 8" descr="pi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0350" y="0"/>
            <a:ext cx="126365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nvPr>
        </p:nvSpPr>
        <p:spPr>
          <a:xfrm>
            <a:off x="1122363" y="76200"/>
            <a:ext cx="8021637" cy="1143000"/>
          </a:xfrm>
        </p:spPr>
        <p:txBody>
          <a:bodyPr/>
          <a:lstStyle/>
          <a:p>
            <a:r>
              <a:rPr lang="en-US"/>
              <a:t>Neutron-physical code BARS</a:t>
            </a:r>
          </a:p>
        </p:txBody>
      </p:sp>
      <p:sp>
        <p:nvSpPr>
          <p:cNvPr id="1973251" name="Rectangle 3"/>
          <p:cNvSpPr>
            <a:spLocks noGrp="1" noChangeArrowheads="1"/>
          </p:cNvSpPr>
          <p:nvPr>
            <p:ph type="body" sz="half" idx="1"/>
          </p:nvPr>
        </p:nvSpPr>
        <p:spPr>
          <a:xfrm>
            <a:off x="457200" y="2398713"/>
            <a:ext cx="7542213" cy="3727450"/>
          </a:xfrm>
        </p:spPr>
        <p:txBody>
          <a:bodyPr/>
          <a:lstStyle/>
          <a:p>
            <a:r>
              <a:rPr lang="en-US" sz="2400"/>
              <a:t>Based on improved heterogeneous Galanin-Feinberg method</a:t>
            </a:r>
          </a:p>
          <a:p>
            <a:r>
              <a:rPr lang="en-US" sz="2400"/>
              <a:t>Allows to model 80000 cells in plan</a:t>
            </a:r>
            <a:r>
              <a:rPr lang="ru-RU" sz="2400"/>
              <a:t>, 40</a:t>
            </a:r>
            <a:r>
              <a:rPr lang="en-US" sz="2400"/>
              <a:t> axial harmonics and 6 power groups</a:t>
            </a:r>
          </a:p>
          <a:p>
            <a:r>
              <a:rPr lang="en-US" sz="2400"/>
              <a:t>GAN certification: problem of coupled codes verification</a:t>
            </a:r>
            <a:endParaRPr lang="ru-RU"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ChangeArrowheads="1"/>
          </p:cNvSpPr>
          <p:nvPr>
            <p:ph type="title"/>
          </p:nvPr>
        </p:nvSpPr>
        <p:spPr>
          <a:xfrm>
            <a:off x="893763" y="76200"/>
            <a:ext cx="8021637" cy="1143000"/>
          </a:xfrm>
        </p:spPr>
        <p:txBody>
          <a:bodyPr/>
          <a:lstStyle/>
          <a:p>
            <a:r>
              <a:rPr lang="en-US"/>
              <a:t>Verification of code BARS</a:t>
            </a:r>
          </a:p>
        </p:txBody>
      </p:sp>
      <p:sp>
        <p:nvSpPr>
          <p:cNvPr id="1974275" name="Rectangle 3"/>
          <p:cNvSpPr>
            <a:spLocks noGrp="1" noChangeArrowheads="1"/>
          </p:cNvSpPr>
          <p:nvPr>
            <p:ph type="body" sz="half" idx="1"/>
          </p:nvPr>
        </p:nvSpPr>
        <p:spPr>
          <a:xfrm>
            <a:off x="827088" y="1557338"/>
            <a:ext cx="3960812" cy="4575175"/>
          </a:xfrm>
        </p:spPr>
        <p:txBody>
          <a:bodyPr/>
          <a:lstStyle/>
          <a:p>
            <a:r>
              <a:rPr lang="en-US" sz="2400"/>
              <a:t>PGR</a:t>
            </a:r>
            <a:r>
              <a:rPr lang="ru-RU" sz="2400"/>
              <a:t> – </a:t>
            </a:r>
            <a:r>
              <a:rPr lang="en-US" sz="2400"/>
              <a:t>Pulse graphite reactor </a:t>
            </a:r>
            <a:r>
              <a:rPr lang="ru-RU" sz="2400"/>
              <a:t> (</a:t>
            </a:r>
            <a:r>
              <a:rPr lang="en-US" sz="2400"/>
              <a:t>Semipalatinsk</a:t>
            </a:r>
            <a:r>
              <a:rPr lang="ru-RU" sz="2400"/>
              <a:t>)</a:t>
            </a:r>
          </a:p>
          <a:p>
            <a:r>
              <a:rPr lang="en-US" sz="2400"/>
              <a:t>highly enriched uranium fuel</a:t>
            </a:r>
            <a:endParaRPr lang="ru-RU" sz="2400"/>
          </a:p>
          <a:p>
            <a:r>
              <a:rPr lang="en-US" sz="2400"/>
              <a:t>Experiment</a:t>
            </a:r>
            <a:r>
              <a:rPr lang="ru-RU" sz="2400"/>
              <a:t>: </a:t>
            </a:r>
            <a:r>
              <a:rPr lang="en-US" sz="2400"/>
              <a:t>1.8</a:t>
            </a:r>
            <a:r>
              <a:rPr lang="el-GR" sz="2400"/>
              <a:t>β</a:t>
            </a:r>
            <a:r>
              <a:rPr lang="en-US" sz="2400"/>
              <a:t> </a:t>
            </a:r>
            <a:endParaRPr lang="ru-RU" sz="2400"/>
          </a:p>
        </p:txBody>
      </p:sp>
      <p:pic>
        <p:nvPicPr>
          <p:cNvPr id="197427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92675" y="1341438"/>
            <a:ext cx="3781425" cy="4791075"/>
          </a:xfrm>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5298" name="Rectangle 2"/>
          <p:cNvSpPr>
            <a:spLocks noGrp="1" noChangeArrowheads="1"/>
          </p:cNvSpPr>
          <p:nvPr>
            <p:ph type="title"/>
          </p:nvPr>
        </p:nvSpPr>
        <p:spPr>
          <a:xfrm>
            <a:off x="990600" y="76200"/>
            <a:ext cx="7793038" cy="1143000"/>
          </a:xfrm>
        </p:spPr>
        <p:txBody>
          <a:bodyPr/>
          <a:lstStyle/>
          <a:p>
            <a:r>
              <a:rPr lang="en-US"/>
              <a:t>Verification of code BARS</a:t>
            </a:r>
            <a:endParaRPr lang="ru-RU"/>
          </a:p>
        </p:txBody>
      </p:sp>
      <p:pic>
        <p:nvPicPr>
          <p:cNvPr id="1975299" name="Picture 3"/>
          <p:cNvPicPr>
            <a:picLocks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1284288" y="1557338"/>
            <a:ext cx="6945312" cy="4767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noChangeArrowheads="1"/>
          </p:cNvSpPr>
          <p:nvPr>
            <p:ph type="title"/>
          </p:nvPr>
        </p:nvSpPr>
        <p:spPr>
          <a:xfrm>
            <a:off x="1042988" y="260350"/>
            <a:ext cx="7793037" cy="750888"/>
          </a:xfrm>
        </p:spPr>
        <p:txBody>
          <a:bodyPr/>
          <a:lstStyle/>
          <a:p>
            <a:r>
              <a:rPr lang="en-US"/>
              <a:t>Verification of code BARS</a:t>
            </a:r>
            <a:endParaRPr lang="ru-RU"/>
          </a:p>
        </p:txBody>
      </p:sp>
      <p:pic>
        <p:nvPicPr>
          <p:cNvPr id="1976323" name="Picture 3" descr="Fig704"/>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971550" y="1052513"/>
            <a:ext cx="7839075" cy="5010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76324" name="Rectangle 4"/>
          <p:cNvSpPr>
            <a:spLocks noChangeArrowheads="1"/>
          </p:cNvSpPr>
          <p:nvPr/>
        </p:nvSpPr>
        <p:spPr bwMode="auto">
          <a:xfrm>
            <a:off x="1619250" y="5876925"/>
            <a:ext cx="672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pPr>
            <a:r>
              <a:rPr lang="en-US" sz="2400">
                <a:latin typeface="Tahoma" pitchFamily="34" charset="0"/>
              </a:rPr>
              <a:t>Pin-by-Pin Power Distribution After Rod Ejection</a:t>
            </a:r>
            <a:r>
              <a:rPr lang="ru-RU" sz="2400">
                <a:latin typeface="Tahoma"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346" name="Rectangle 2"/>
          <p:cNvSpPr>
            <a:spLocks noGrp="1" noChangeArrowheads="1"/>
          </p:cNvSpPr>
          <p:nvPr>
            <p:ph type="title"/>
          </p:nvPr>
        </p:nvSpPr>
        <p:spPr>
          <a:xfrm>
            <a:off x="1122363" y="76200"/>
            <a:ext cx="8021637" cy="1143000"/>
          </a:xfrm>
        </p:spPr>
        <p:txBody>
          <a:bodyPr/>
          <a:lstStyle/>
          <a:p>
            <a:r>
              <a:rPr lang="en-US"/>
              <a:t>Code U_STACK&amp;KATRAN</a:t>
            </a:r>
          </a:p>
        </p:txBody>
      </p:sp>
      <p:sp>
        <p:nvSpPr>
          <p:cNvPr id="1977347" name="Rectangle 3"/>
          <p:cNvSpPr>
            <a:spLocks noGrp="1" noChangeArrowheads="1"/>
          </p:cNvSpPr>
          <p:nvPr>
            <p:ph type="body" sz="half" idx="1"/>
          </p:nvPr>
        </p:nvSpPr>
        <p:spPr>
          <a:xfrm>
            <a:off x="457200" y="2398713"/>
            <a:ext cx="7542213" cy="3727450"/>
          </a:xfrm>
        </p:spPr>
        <p:txBody>
          <a:bodyPr/>
          <a:lstStyle/>
          <a:p>
            <a:r>
              <a:rPr lang="en-US" sz="2400"/>
              <a:t>Thermal-mechanical code</a:t>
            </a:r>
          </a:p>
          <a:p>
            <a:r>
              <a:rPr lang="en-US" sz="2400"/>
              <a:t>TKR facility data has been used</a:t>
            </a:r>
            <a:endParaRPr lang="ru-RU" sz="2400"/>
          </a:p>
          <a:p>
            <a:r>
              <a:rPr lang="en-US" sz="2400"/>
              <a:t>GAN certification for U_STACK&amp;KATRAN started: problem of coupled codes verification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0" name="Text Box 2"/>
          <p:cNvSpPr txBox="1">
            <a:spLocks noChangeArrowheads="1"/>
          </p:cNvSpPr>
          <p:nvPr/>
        </p:nvSpPr>
        <p:spPr bwMode="auto">
          <a:xfrm>
            <a:off x="381000" y="76200"/>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eaLnBrk="0" hangingPunct="0">
              <a:spcBef>
                <a:spcPct val="0"/>
              </a:spcBef>
            </a:pPr>
            <a:r>
              <a:rPr lang="en-US" sz="3600" b="1">
                <a:solidFill>
                  <a:srgbClr val="990033"/>
                </a:solidFill>
              </a:rPr>
              <a:t>U_STACK</a:t>
            </a:r>
            <a:r>
              <a:rPr lang="en-US" sz="3600" b="1"/>
              <a:t>: </a:t>
            </a:r>
            <a:r>
              <a:rPr lang="en-US" sz="2700" b="1"/>
              <a:t>Mechanics, interaction of elements</a:t>
            </a:r>
          </a:p>
          <a:p>
            <a:pPr algn="l" eaLnBrk="0" hangingPunct="0">
              <a:spcBef>
                <a:spcPct val="0"/>
              </a:spcBef>
            </a:pPr>
            <a:endParaRPr lang="en-US" sz="2400"/>
          </a:p>
        </p:txBody>
      </p:sp>
      <p:sp>
        <p:nvSpPr>
          <p:cNvPr id="1978371" name="Text Box 3"/>
          <p:cNvSpPr txBox="1">
            <a:spLocks noChangeArrowheads="1"/>
          </p:cNvSpPr>
          <p:nvPr/>
        </p:nvSpPr>
        <p:spPr bwMode="auto">
          <a:xfrm>
            <a:off x="533400" y="16002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endParaRPr lang="ru-RU" sz="2400"/>
          </a:p>
        </p:txBody>
      </p:sp>
      <p:sp>
        <p:nvSpPr>
          <p:cNvPr id="1978372" name="Text Box 4"/>
          <p:cNvSpPr txBox="1">
            <a:spLocks noChangeArrowheads="1"/>
          </p:cNvSpPr>
          <p:nvPr/>
        </p:nvSpPr>
        <p:spPr bwMode="auto">
          <a:xfrm>
            <a:off x="381000" y="3048000"/>
            <a:ext cx="2667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a:latin typeface="Arial" charset="0"/>
              </a:rPr>
              <a:t>Interaction with 18 nearby blocks</a:t>
            </a:r>
          </a:p>
        </p:txBody>
      </p:sp>
      <p:sp>
        <p:nvSpPr>
          <p:cNvPr id="1978373" name="Text Box 5"/>
          <p:cNvSpPr txBox="1">
            <a:spLocks noChangeArrowheads="1"/>
          </p:cNvSpPr>
          <p:nvPr/>
        </p:nvSpPr>
        <p:spPr bwMode="auto">
          <a:xfrm>
            <a:off x="3886200" y="28194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a:t>Possible contact interactions</a:t>
            </a:r>
          </a:p>
        </p:txBody>
      </p:sp>
      <p:sp>
        <p:nvSpPr>
          <p:cNvPr id="1978374" name="Text Box 6"/>
          <p:cNvSpPr txBox="1">
            <a:spLocks noChangeArrowheads="1"/>
          </p:cNvSpPr>
          <p:nvPr/>
        </p:nvSpPr>
        <p:spPr bwMode="auto">
          <a:xfrm>
            <a:off x="914400" y="64008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a:t>Schemes of interaction of pipe with graphite block</a:t>
            </a:r>
          </a:p>
        </p:txBody>
      </p:sp>
      <p:pic>
        <p:nvPicPr>
          <p:cNvPr id="197837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95400"/>
            <a:ext cx="2362200"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837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250" y="1066800"/>
            <a:ext cx="2479675"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837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282700"/>
            <a:ext cx="2112963" cy="111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837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b="11415"/>
          <a:stretch>
            <a:fillRect/>
          </a:stretch>
        </p:blipFill>
        <p:spPr bwMode="auto">
          <a:xfrm>
            <a:off x="3200400" y="3425825"/>
            <a:ext cx="292576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394" name="Text Box 2"/>
          <p:cNvSpPr txBox="1">
            <a:spLocks noChangeArrowheads="1"/>
          </p:cNvSpPr>
          <p:nvPr/>
        </p:nvSpPr>
        <p:spPr bwMode="auto">
          <a:xfrm>
            <a:off x="1066800" y="228600"/>
            <a:ext cx="701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600" b="1">
                <a:solidFill>
                  <a:srgbClr val="990033"/>
                </a:solidFill>
              </a:rPr>
              <a:t>U_STACK</a:t>
            </a:r>
            <a:r>
              <a:rPr lang="ru-RU" sz="3600" b="1">
                <a:solidFill>
                  <a:srgbClr val="990033"/>
                </a:solidFill>
              </a:rPr>
              <a:t>: </a:t>
            </a:r>
            <a:r>
              <a:rPr lang="en-US" sz="3600" b="1">
                <a:solidFill>
                  <a:srgbClr val="990033"/>
                </a:solidFill>
              </a:rPr>
              <a:t>Thermal-Hydraulics</a:t>
            </a:r>
            <a:endParaRPr lang="ru-RU" sz="2700" b="1"/>
          </a:p>
        </p:txBody>
      </p:sp>
      <p:sp>
        <p:nvSpPr>
          <p:cNvPr id="1979395" name="Text Box 3"/>
          <p:cNvSpPr txBox="1">
            <a:spLocks noChangeArrowheads="1"/>
          </p:cNvSpPr>
          <p:nvPr/>
        </p:nvSpPr>
        <p:spPr bwMode="auto">
          <a:xfrm>
            <a:off x="1006475" y="5613400"/>
            <a:ext cx="32004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pPr>
            <a:r>
              <a:rPr lang="en-US" sz="1600" b="1">
                <a:latin typeface="Arial" charset="0"/>
              </a:rPr>
              <a:t>Stack nodalisation Central part – breakup region of the fuel channel </a:t>
            </a:r>
          </a:p>
        </p:txBody>
      </p:sp>
      <p:sp>
        <p:nvSpPr>
          <p:cNvPr id="1979396" name="Text Box 4"/>
          <p:cNvSpPr txBox="1">
            <a:spLocks noChangeArrowheads="1"/>
          </p:cNvSpPr>
          <p:nvPr/>
        </p:nvSpPr>
        <p:spPr bwMode="auto">
          <a:xfrm>
            <a:off x="5715000" y="5562600"/>
            <a:ext cx="25146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a:latin typeface="Arial" charset="0"/>
              </a:rPr>
              <a:t>Partition of a stack on calculation sector</a:t>
            </a:r>
          </a:p>
          <a:p>
            <a:pPr eaLnBrk="0" hangingPunct="0"/>
            <a:endParaRPr lang="en-US" sz="2400"/>
          </a:p>
        </p:txBody>
      </p:sp>
      <p:pic>
        <p:nvPicPr>
          <p:cNvPr id="19793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1438275"/>
            <a:ext cx="4192588"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93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0163" y="1690688"/>
            <a:ext cx="3698875" cy="35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418" name="Text Box 2"/>
          <p:cNvSpPr txBox="1">
            <a:spLocks noChangeArrowheads="1"/>
          </p:cNvSpPr>
          <p:nvPr/>
        </p:nvSpPr>
        <p:spPr bwMode="auto">
          <a:xfrm>
            <a:off x="8534400" y="6400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ru-RU" sz="2400"/>
              <a:t>13</a:t>
            </a:r>
          </a:p>
        </p:txBody>
      </p:sp>
      <p:sp>
        <p:nvSpPr>
          <p:cNvPr id="1980419" name="Text Box 3"/>
          <p:cNvSpPr txBox="1">
            <a:spLocks noChangeArrowheads="1"/>
          </p:cNvSpPr>
          <p:nvPr/>
        </p:nvSpPr>
        <p:spPr bwMode="auto">
          <a:xfrm>
            <a:off x="1524000" y="15875"/>
            <a:ext cx="617220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eaLnBrk="0" hangingPunct="0">
              <a:spcBef>
                <a:spcPct val="0"/>
              </a:spcBef>
            </a:pPr>
            <a:r>
              <a:rPr lang="en-US" sz="3200" b="1">
                <a:solidFill>
                  <a:srgbClr val="990033"/>
                </a:solidFill>
              </a:rPr>
              <a:t>U_STACK</a:t>
            </a:r>
            <a:r>
              <a:rPr lang="ru-RU" sz="3200" b="1">
                <a:solidFill>
                  <a:srgbClr val="990033"/>
                </a:solidFill>
              </a:rPr>
              <a:t>: </a:t>
            </a:r>
            <a:r>
              <a:rPr lang="en-US" sz="3200" b="1">
                <a:solidFill>
                  <a:srgbClr val="990033"/>
                </a:solidFill>
              </a:rPr>
              <a:t>Experience of application</a:t>
            </a:r>
          </a:p>
        </p:txBody>
      </p:sp>
      <p:sp>
        <p:nvSpPr>
          <p:cNvPr id="1980420" name="Text Box 4"/>
          <p:cNvSpPr txBox="1">
            <a:spLocks noChangeArrowheads="1"/>
          </p:cNvSpPr>
          <p:nvPr/>
        </p:nvSpPr>
        <p:spPr bwMode="auto">
          <a:xfrm>
            <a:off x="1143000" y="5867400"/>
            <a:ext cx="6781800"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30000"/>
              </a:spcBef>
            </a:pPr>
            <a:r>
              <a:rPr lang="en-US" sz="1600" b="1">
                <a:latin typeface="Arial" charset="0"/>
              </a:rPr>
              <a:t>Cartogram of reactor</a:t>
            </a:r>
          </a:p>
          <a:p>
            <a:pPr eaLnBrk="0" hangingPunct="0">
              <a:spcBef>
                <a:spcPct val="30000"/>
              </a:spcBef>
            </a:pPr>
            <a:r>
              <a:rPr lang="en-US" sz="1600" b="1">
                <a:latin typeface="Arial" charset="0"/>
              </a:rPr>
              <a:t>(crosses are chosen for marking of analyzed emergency positions of fuel channel )</a:t>
            </a:r>
          </a:p>
        </p:txBody>
      </p:sp>
      <p:pic>
        <p:nvPicPr>
          <p:cNvPr id="19804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b="9248"/>
          <a:stretch>
            <a:fillRect/>
          </a:stretch>
        </p:blipFill>
        <p:spPr bwMode="auto">
          <a:xfrm>
            <a:off x="2133600" y="990600"/>
            <a:ext cx="4918075" cy="489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2" name="Text Box 2"/>
          <p:cNvSpPr txBox="1">
            <a:spLocks noChangeArrowheads="1"/>
          </p:cNvSpPr>
          <p:nvPr/>
        </p:nvSpPr>
        <p:spPr bwMode="auto">
          <a:xfrm>
            <a:off x="685800" y="76200"/>
            <a:ext cx="8077200"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eaLnBrk="0" hangingPunct="0">
              <a:spcBef>
                <a:spcPct val="30000"/>
              </a:spcBef>
            </a:pPr>
            <a:r>
              <a:rPr lang="en-US" sz="3200" b="1">
                <a:solidFill>
                  <a:srgbClr val="990033"/>
                </a:solidFill>
              </a:rPr>
              <a:t>U_STACK</a:t>
            </a:r>
            <a:r>
              <a:rPr lang="ru-RU" sz="3200" b="1">
                <a:solidFill>
                  <a:srgbClr val="990033"/>
                </a:solidFill>
              </a:rPr>
              <a:t>: </a:t>
            </a:r>
            <a:r>
              <a:rPr lang="en-US" sz="3200" b="1">
                <a:solidFill>
                  <a:srgbClr val="990033"/>
                </a:solidFill>
              </a:rPr>
              <a:t>Experience of application</a:t>
            </a:r>
            <a:endParaRPr lang="ru-RU" sz="3200" b="1">
              <a:solidFill>
                <a:srgbClr val="990033"/>
              </a:solidFill>
            </a:endParaRPr>
          </a:p>
          <a:p>
            <a:pPr eaLnBrk="0" hangingPunct="0">
              <a:spcBef>
                <a:spcPct val="30000"/>
              </a:spcBef>
            </a:pPr>
            <a:r>
              <a:rPr lang="en-US" sz="2400" b="1">
                <a:solidFill>
                  <a:srgbClr val="990033"/>
                </a:solidFill>
              </a:rPr>
              <a:t>RBMK</a:t>
            </a:r>
            <a:r>
              <a:rPr lang="ru-RU" sz="2400" b="1">
                <a:solidFill>
                  <a:srgbClr val="990033"/>
                </a:solidFill>
              </a:rPr>
              <a:t>-1000. </a:t>
            </a:r>
            <a:r>
              <a:rPr lang="en-US" sz="2400" b="1">
                <a:solidFill>
                  <a:srgbClr val="990033"/>
                </a:solidFill>
              </a:rPr>
              <a:t>Breakup of fuel channel </a:t>
            </a:r>
            <a:r>
              <a:rPr lang="ru-RU" sz="2400" b="1">
                <a:solidFill>
                  <a:srgbClr val="990033"/>
                </a:solidFill>
              </a:rPr>
              <a:t>52-16 </a:t>
            </a:r>
            <a:r>
              <a:rPr lang="en-US" sz="2400" b="1">
                <a:solidFill>
                  <a:srgbClr val="990033"/>
                </a:solidFill>
              </a:rPr>
              <a:t>in</a:t>
            </a:r>
            <a:r>
              <a:rPr lang="ru-RU" sz="2400" b="1">
                <a:solidFill>
                  <a:srgbClr val="990033"/>
                </a:solidFill>
              </a:rPr>
              <a:t> </a:t>
            </a:r>
            <a:r>
              <a:rPr lang="en-US" sz="2400" b="1">
                <a:solidFill>
                  <a:srgbClr val="990033"/>
                </a:solidFill>
              </a:rPr>
              <a:t>upper part</a:t>
            </a:r>
            <a:r>
              <a:rPr lang="ru-RU" sz="2400" b="1">
                <a:solidFill>
                  <a:srgbClr val="990033"/>
                </a:solidFill>
              </a:rPr>
              <a:t>, fuel assembly</a:t>
            </a:r>
            <a:r>
              <a:rPr lang="en-US" sz="2400" b="1">
                <a:solidFill>
                  <a:srgbClr val="990033"/>
                </a:solidFill>
              </a:rPr>
              <a:t> is ejected from</a:t>
            </a:r>
            <a:r>
              <a:rPr lang="ru-RU" sz="2400" b="1">
                <a:solidFill>
                  <a:srgbClr val="990033"/>
                </a:solidFill>
              </a:rPr>
              <a:t> </a:t>
            </a:r>
            <a:r>
              <a:rPr lang="en-US" sz="2400" b="1">
                <a:solidFill>
                  <a:srgbClr val="990033"/>
                </a:solidFill>
              </a:rPr>
              <a:t>fuel channel </a:t>
            </a:r>
            <a:endParaRPr lang="ru-RU" sz="2400" b="1">
              <a:solidFill>
                <a:srgbClr val="990033"/>
              </a:solidFill>
            </a:endParaRPr>
          </a:p>
        </p:txBody>
      </p:sp>
      <p:sp>
        <p:nvSpPr>
          <p:cNvPr id="1981443" name="Text Box 3"/>
          <p:cNvSpPr txBox="1">
            <a:spLocks noChangeArrowheads="1"/>
          </p:cNvSpPr>
          <p:nvPr/>
        </p:nvSpPr>
        <p:spPr bwMode="auto">
          <a:xfrm>
            <a:off x="685800" y="5757863"/>
            <a:ext cx="350520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0"/>
              </a:spcBef>
            </a:pPr>
            <a:r>
              <a:rPr lang="en-US" sz="1600" b="1"/>
              <a:t>Stack deformation after 24 sec after fuel channel breakup(in breakup section)</a:t>
            </a:r>
          </a:p>
        </p:txBody>
      </p:sp>
      <p:sp>
        <p:nvSpPr>
          <p:cNvPr id="1981444" name="Text Box 4"/>
          <p:cNvSpPr txBox="1">
            <a:spLocks noChangeArrowheads="1"/>
          </p:cNvSpPr>
          <p:nvPr/>
        </p:nvSpPr>
        <p:spPr bwMode="auto">
          <a:xfrm>
            <a:off x="5029200" y="5757863"/>
            <a:ext cx="388620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20000"/>
              </a:spcBef>
            </a:pPr>
            <a:r>
              <a:rPr lang="en-US" sz="1600" b="1"/>
              <a:t>Pressure distribution along the height in gap between accident and neighbor columns of fuel channel</a:t>
            </a:r>
          </a:p>
        </p:txBody>
      </p:sp>
      <p:pic>
        <p:nvPicPr>
          <p:cNvPr id="19814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r="4036" b="975"/>
          <a:stretch>
            <a:fillRect/>
          </a:stretch>
        </p:blipFill>
        <p:spPr bwMode="auto">
          <a:xfrm>
            <a:off x="307975" y="1828800"/>
            <a:ext cx="441960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14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133600"/>
            <a:ext cx="4114800" cy="313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2466" name="Rectangle 2"/>
          <p:cNvSpPr>
            <a:spLocks noGrp="1" noChangeArrowheads="1"/>
          </p:cNvSpPr>
          <p:nvPr>
            <p:ph type="title"/>
          </p:nvPr>
        </p:nvSpPr>
        <p:spPr>
          <a:xfrm>
            <a:off x="1143000" y="304800"/>
            <a:ext cx="8001000" cy="1371600"/>
          </a:xfrm>
        </p:spPr>
        <p:txBody>
          <a:bodyPr/>
          <a:lstStyle/>
          <a:p>
            <a:r>
              <a:rPr lang="en-US" sz="2000" b="0">
                <a:solidFill>
                  <a:srgbClr val="990033"/>
                </a:solidFill>
                <a:latin typeface="Times New Roman" pitchFamily="18" charset="0"/>
              </a:rPr>
              <a:t>U_STACK: Experience of application</a:t>
            </a:r>
            <a:br>
              <a:rPr lang="en-US" sz="2000" b="0">
                <a:solidFill>
                  <a:srgbClr val="990033"/>
                </a:solidFill>
                <a:latin typeface="Times New Roman" pitchFamily="18" charset="0"/>
              </a:rPr>
            </a:br>
            <a:r>
              <a:rPr lang="en-US" sz="1600" b="0">
                <a:solidFill>
                  <a:srgbClr val="990033"/>
                </a:solidFill>
                <a:latin typeface="Times New Roman" pitchFamily="18" charset="0"/>
              </a:rPr>
              <a:t>RBMK-1000. Breakup of fuel channel 52-16 in upper part, fuel assembly is ejected from fuel channel </a:t>
            </a:r>
            <a:br>
              <a:rPr lang="en-US" sz="1600" b="0">
                <a:solidFill>
                  <a:srgbClr val="990033"/>
                </a:solidFill>
                <a:latin typeface="Times New Roman" pitchFamily="18" charset="0"/>
              </a:rPr>
            </a:br>
            <a:endParaRPr lang="en-US" sz="1600" b="0">
              <a:solidFill>
                <a:srgbClr val="990033"/>
              </a:solidFill>
              <a:latin typeface="Times New Roman" pitchFamily="18" charset="0"/>
            </a:endParaRPr>
          </a:p>
        </p:txBody>
      </p:sp>
      <p:sp>
        <p:nvSpPr>
          <p:cNvPr id="1982467" name="Text Box 3"/>
          <p:cNvSpPr txBox="1">
            <a:spLocks noChangeArrowheads="1"/>
          </p:cNvSpPr>
          <p:nvPr/>
        </p:nvSpPr>
        <p:spPr bwMode="auto">
          <a:xfrm>
            <a:off x="381000" y="5218113"/>
            <a:ext cx="2438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a:t>Track record of sagging in nearby pipe of fuel channel</a:t>
            </a:r>
          </a:p>
        </p:txBody>
      </p:sp>
      <p:sp>
        <p:nvSpPr>
          <p:cNvPr id="1982468" name="Text Box 4"/>
          <p:cNvSpPr txBox="1">
            <a:spLocks noChangeArrowheads="1"/>
          </p:cNvSpPr>
          <p:nvPr/>
        </p:nvSpPr>
        <p:spPr bwMode="auto">
          <a:xfrm>
            <a:off x="3276600" y="5218113"/>
            <a:ext cx="2743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a:latin typeface="Arial" charset="0"/>
              </a:rPr>
              <a:t>Distribution of a sagging in a fuel channel pipe after 23 sec from breakup of fuel channel</a:t>
            </a:r>
          </a:p>
        </p:txBody>
      </p:sp>
      <p:sp>
        <p:nvSpPr>
          <p:cNvPr id="1982469" name="Text Box 5"/>
          <p:cNvSpPr txBox="1">
            <a:spLocks noChangeArrowheads="1"/>
          </p:cNvSpPr>
          <p:nvPr/>
        </p:nvSpPr>
        <p:spPr bwMode="auto">
          <a:xfrm>
            <a:off x="6553200" y="5218113"/>
            <a:ext cx="2286000"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a:latin typeface="Arial" charset="0"/>
              </a:rPr>
              <a:t>Distribution of axial crook stress after 23 sec from breakup of fuel channel</a:t>
            </a:r>
          </a:p>
          <a:p>
            <a:pPr eaLnBrk="0" hangingPunct="0"/>
            <a:endParaRPr lang="en-US" sz="1600" b="1">
              <a:latin typeface="Arial" charset="0"/>
            </a:endParaRPr>
          </a:p>
        </p:txBody>
      </p:sp>
      <p:pic>
        <p:nvPicPr>
          <p:cNvPr id="198247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2517775"/>
            <a:ext cx="2914650"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247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517775"/>
            <a:ext cx="3116263" cy="20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247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9663" y="2338388"/>
            <a:ext cx="28956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02" name="Picture 2" descr="europ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363"/>
            <a:ext cx="9144000" cy="5699125"/>
          </a:xfrm>
          <a:prstGeom prst="rect">
            <a:avLst/>
          </a:prstGeom>
          <a:noFill/>
          <a:extLst>
            <a:ext uri="{909E8E84-426E-40DD-AFC4-6F175D3DCCD1}">
              <a14:hiddenFill xmlns:a14="http://schemas.microsoft.com/office/drawing/2010/main">
                <a:solidFill>
                  <a:srgbClr val="FFFFFF"/>
                </a:solidFill>
              </a14:hiddenFill>
            </a:ext>
          </a:extLst>
        </p:spPr>
      </p:pic>
      <p:sp>
        <p:nvSpPr>
          <p:cNvPr id="1996803" name="Text Box 3"/>
          <p:cNvSpPr txBox="1">
            <a:spLocks noChangeArrowheads="1"/>
          </p:cNvSpPr>
          <p:nvPr/>
        </p:nvSpPr>
        <p:spPr bwMode="auto">
          <a:xfrm>
            <a:off x="3863975" y="4279900"/>
            <a:ext cx="40957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SIET</a:t>
            </a:r>
          </a:p>
        </p:txBody>
      </p:sp>
      <p:sp>
        <p:nvSpPr>
          <p:cNvPr id="1996804" name="Text Box 4"/>
          <p:cNvSpPr txBox="1">
            <a:spLocks noChangeArrowheads="1"/>
          </p:cNvSpPr>
          <p:nvPr/>
        </p:nvSpPr>
        <p:spPr bwMode="auto">
          <a:xfrm>
            <a:off x="4106863" y="5192713"/>
            <a:ext cx="455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700">
                <a:solidFill>
                  <a:srgbClr val="FF3300"/>
                </a:solidFill>
                <a:latin typeface="Arial Black" pitchFamily="34" charset="0"/>
              </a:rPr>
              <a:t>ENEA</a:t>
            </a:r>
          </a:p>
          <a:p>
            <a:pPr>
              <a:spcBef>
                <a:spcPct val="0"/>
              </a:spcBef>
            </a:pPr>
            <a:r>
              <a:rPr lang="en-US" sz="700">
                <a:solidFill>
                  <a:srgbClr val="FF3300"/>
                </a:solidFill>
                <a:latin typeface="Arial Black" pitchFamily="34" charset="0"/>
              </a:rPr>
              <a:t>ITER</a:t>
            </a:r>
          </a:p>
        </p:txBody>
      </p:sp>
      <p:sp>
        <p:nvSpPr>
          <p:cNvPr id="1996805" name="Text Box 5"/>
          <p:cNvSpPr txBox="1">
            <a:spLocks noChangeArrowheads="1"/>
          </p:cNvSpPr>
          <p:nvPr/>
        </p:nvSpPr>
        <p:spPr bwMode="auto">
          <a:xfrm>
            <a:off x="3462338" y="4695825"/>
            <a:ext cx="46672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UNIPI</a:t>
            </a:r>
          </a:p>
        </p:txBody>
      </p:sp>
      <p:sp>
        <p:nvSpPr>
          <p:cNvPr id="1996806" name="Text Box 6"/>
          <p:cNvSpPr txBox="1">
            <a:spLocks noChangeArrowheads="1"/>
          </p:cNvSpPr>
          <p:nvPr/>
        </p:nvSpPr>
        <p:spPr bwMode="auto">
          <a:xfrm>
            <a:off x="4341813" y="3571875"/>
            <a:ext cx="42227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IAEA</a:t>
            </a:r>
          </a:p>
        </p:txBody>
      </p:sp>
      <p:sp>
        <p:nvSpPr>
          <p:cNvPr id="1996807" name="Oval 7"/>
          <p:cNvSpPr>
            <a:spLocks noChangeArrowheads="1"/>
          </p:cNvSpPr>
          <p:nvPr/>
        </p:nvSpPr>
        <p:spPr bwMode="auto">
          <a:xfrm>
            <a:off x="3708400" y="46529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08" name="Oval 8"/>
          <p:cNvSpPr>
            <a:spLocks noChangeArrowheads="1"/>
          </p:cNvSpPr>
          <p:nvPr/>
        </p:nvSpPr>
        <p:spPr bwMode="auto">
          <a:xfrm>
            <a:off x="3708400" y="44370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09" name="Oval 9"/>
          <p:cNvSpPr>
            <a:spLocks noChangeArrowheads="1"/>
          </p:cNvSpPr>
          <p:nvPr/>
        </p:nvSpPr>
        <p:spPr bwMode="auto">
          <a:xfrm>
            <a:off x="3995738" y="5084763"/>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10" name="Oval 10"/>
          <p:cNvSpPr>
            <a:spLocks noChangeArrowheads="1"/>
          </p:cNvSpPr>
          <p:nvPr/>
        </p:nvSpPr>
        <p:spPr bwMode="auto">
          <a:xfrm>
            <a:off x="4427538" y="3789363"/>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11" name="Oval 11"/>
          <p:cNvSpPr>
            <a:spLocks noChangeArrowheads="1"/>
          </p:cNvSpPr>
          <p:nvPr/>
        </p:nvSpPr>
        <p:spPr bwMode="auto">
          <a:xfrm>
            <a:off x="2843213" y="3068638"/>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12" name="Text Box 12"/>
          <p:cNvSpPr txBox="1">
            <a:spLocks noChangeArrowheads="1"/>
          </p:cNvSpPr>
          <p:nvPr/>
        </p:nvSpPr>
        <p:spPr bwMode="auto">
          <a:xfrm>
            <a:off x="2371725" y="3059113"/>
            <a:ext cx="3175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700">
                <a:solidFill>
                  <a:srgbClr val="FF3300"/>
                </a:solidFill>
                <a:latin typeface="Arial Black" pitchFamily="34" charset="0"/>
              </a:rPr>
              <a:t>EC</a:t>
            </a:r>
          </a:p>
        </p:txBody>
      </p:sp>
      <p:sp>
        <p:nvSpPr>
          <p:cNvPr id="1996813" name="Oval 13"/>
          <p:cNvSpPr>
            <a:spLocks noChangeArrowheads="1"/>
          </p:cNvSpPr>
          <p:nvPr/>
        </p:nvSpPr>
        <p:spPr bwMode="auto">
          <a:xfrm>
            <a:off x="2555875" y="3860800"/>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sz="2400" b="1">
              <a:solidFill>
                <a:srgbClr val="000000"/>
              </a:solidFill>
            </a:endParaRPr>
          </a:p>
        </p:txBody>
      </p:sp>
      <p:sp>
        <p:nvSpPr>
          <p:cNvPr id="1996814" name="Text Box 14"/>
          <p:cNvSpPr txBox="1">
            <a:spLocks noChangeArrowheads="1"/>
          </p:cNvSpPr>
          <p:nvPr/>
        </p:nvSpPr>
        <p:spPr bwMode="auto">
          <a:xfrm>
            <a:off x="2124075" y="3784600"/>
            <a:ext cx="3873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700">
                <a:solidFill>
                  <a:srgbClr val="FF3300"/>
                </a:solidFill>
                <a:latin typeface="Arial Black" pitchFamily="34" charset="0"/>
              </a:rPr>
              <a:t>CEA</a:t>
            </a:r>
          </a:p>
        </p:txBody>
      </p:sp>
      <p:sp>
        <p:nvSpPr>
          <p:cNvPr id="1996815" name="Oval 15"/>
          <p:cNvSpPr>
            <a:spLocks noChangeArrowheads="1"/>
          </p:cNvSpPr>
          <p:nvPr/>
        </p:nvSpPr>
        <p:spPr bwMode="auto">
          <a:xfrm>
            <a:off x="2268538" y="5229225"/>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16" name="Oval 16"/>
          <p:cNvSpPr>
            <a:spLocks noChangeArrowheads="1"/>
          </p:cNvSpPr>
          <p:nvPr/>
        </p:nvSpPr>
        <p:spPr bwMode="auto">
          <a:xfrm>
            <a:off x="1979613" y="573405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17" name="Text Box 17"/>
          <p:cNvSpPr txBox="1">
            <a:spLocks noChangeArrowheads="1"/>
          </p:cNvSpPr>
          <p:nvPr/>
        </p:nvSpPr>
        <p:spPr bwMode="auto">
          <a:xfrm>
            <a:off x="1555750" y="5219700"/>
            <a:ext cx="706438"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Barcellona</a:t>
            </a:r>
          </a:p>
        </p:txBody>
      </p:sp>
      <p:sp>
        <p:nvSpPr>
          <p:cNvPr id="1996818" name="Text Box 18"/>
          <p:cNvSpPr txBox="1">
            <a:spLocks noChangeArrowheads="1"/>
          </p:cNvSpPr>
          <p:nvPr/>
        </p:nvSpPr>
        <p:spPr bwMode="auto">
          <a:xfrm>
            <a:off x="1598613" y="5749925"/>
            <a:ext cx="398462"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UVA</a:t>
            </a:r>
          </a:p>
        </p:txBody>
      </p:sp>
      <p:sp>
        <p:nvSpPr>
          <p:cNvPr id="1996819" name="Oval 19"/>
          <p:cNvSpPr>
            <a:spLocks noChangeArrowheads="1"/>
          </p:cNvSpPr>
          <p:nvPr/>
        </p:nvSpPr>
        <p:spPr bwMode="auto">
          <a:xfrm>
            <a:off x="4067175" y="292417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20" name="Text Box 20"/>
          <p:cNvSpPr txBox="1">
            <a:spLocks noChangeArrowheads="1"/>
          </p:cNvSpPr>
          <p:nvPr/>
        </p:nvSpPr>
        <p:spPr bwMode="auto">
          <a:xfrm>
            <a:off x="4208463" y="2900363"/>
            <a:ext cx="376237"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FZR</a:t>
            </a:r>
          </a:p>
        </p:txBody>
      </p:sp>
      <p:sp>
        <p:nvSpPr>
          <p:cNvPr id="1996821" name="Oval 21"/>
          <p:cNvSpPr>
            <a:spLocks noChangeArrowheads="1"/>
          </p:cNvSpPr>
          <p:nvPr/>
        </p:nvSpPr>
        <p:spPr bwMode="auto">
          <a:xfrm>
            <a:off x="4859338" y="836613"/>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22" name="Text Box 22"/>
          <p:cNvSpPr txBox="1">
            <a:spLocks noChangeArrowheads="1"/>
          </p:cNvSpPr>
          <p:nvPr/>
        </p:nvSpPr>
        <p:spPr bwMode="auto">
          <a:xfrm>
            <a:off x="4203700" y="892175"/>
            <a:ext cx="700088"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Stockholm</a:t>
            </a:r>
          </a:p>
        </p:txBody>
      </p:sp>
      <p:sp>
        <p:nvSpPr>
          <p:cNvPr id="1996823" name="Oval 23"/>
          <p:cNvSpPr>
            <a:spLocks noChangeArrowheads="1"/>
          </p:cNvSpPr>
          <p:nvPr/>
        </p:nvSpPr>
        <p:spPr bwMode="auto">
          <a:xfrm>
            <a:off x="3419475" y="31416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24" name="Text Box 24"/>
          <p:cNvSpPr txBox="1">
            <a:spLocks noChangeArrowheads="1"/>
          </p:cNvSpPr>
          <p:nvPr/>
        </p:nvSpPr>
        <p:spPr bwMode="auto">
          <a:xfrm>
            <a:off x="3378200" y="2990850"/>
            <a:ext cx="3810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FZK</a:t>
            </a:r>
          </a:p>
        </p:txBody>
      </p:sp>
      <p:sp>
        <p:nvSpPr>
          <p:cNvPr id="1996825" name="Oval 25"/>
          <p:cNvSpPr>
            <a:spLocks noChangeArrowheads="1"/>
          </p:cNvSpPr>
          <p:nvPr/>
        </p:nvSpPr>
        <p:spPr bwMode="auto">
          <a:xfrm>
            <a:off x="3563938" y="42926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26" name="Text Box 26"/>
          <p:cNvSpPr txBox="1">
            <a:spLocks noChangeArrowheads="1"/>
          </p:cNvSpPr>
          <p:nvPr/>
        </p:nvSpPr>
        <p:spPr bwMode="auto">
          <a:xfrm>
            <a:off x="3206750" y="4125913"/>
            <a:ext cx="446088"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Milan</a:t>
            </a:r>
          </a:p>
        </p:txBody>
      </p:sp>
      <p:sp>
        <p:nvSpPr>
          <p:cNvPr id="1996827" name="Oval 27"/>
          <p:cNvSpPr>
            <a:spLocks noChangeArrowheads="1"/>
          </p:cNvSpPr>
          <p:nvPr/>
        </p:nvSpPr>
        <p:spPr bwMode="auto">
          <a:xfrm>
            <a:off x="7680325" y="12588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28" name="Oval 28"/>
          <p:cNvSpPr>
            <a:spLocks noChangeArrowheads="1"/>
          </p:cNvSpPr>
          <p:nvPr/>
        </p:nvSpPr>
        <p:spPr bwMode="auto">
          <a:xfrm>
            <a:off x="4859338" y="69215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29" name="Text Box 29"/>
          <p:cNvSpPr txBox="1">
            <a:spLocks noChangeArrowheads="1"/>
          </p:cNvSpPr>
          <p:nvPr/>
        </p:nvSpPr>
        <p:spPr bwMode="auto">
          <a:xfrm>
            <a:off x="4933950" y="628650"/>
            <a:ext cx="617538"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Vasteras</a:t>
            </a:r>
          </a:p>
        </p:txBody>
      </p:sp>
      <p:sp>
        <p:nvSpPr>
          <p:cNvPr id="1996830" name="Oval 30"/>
          <p:cNvSpPr>
            <a:spLocks noChangeArrowheads="1"/>
          </p:cNvSpPr>
          <p:nvPr/>
        </p:nvSpPr>
        <p:spPr bwMode="auto">
          <a:xfrm>
            <a:off x="3132138" y="3068638"/>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31" name="Text Box 31"/>
          <p:cNvSpPr txBox="1">
            <a:spLocks noChangeArrowheads="1"/>
          </p:cNvSpPr>
          <p:nvPr/>
        </p:nvSpPr>
        <p:spPr bwMode="auto">
          <a:xfrm>
            <a:off x="2973388" y="2844800"/>
            <a:ext cx="36512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FZJ</a:t>
            </a:r>
          </a:p>
        </p:txBody>
      </p:sp>
      <p:sp>
        <p:nvSpPr>
          <p:cNvPr id="1996832" name="Oval 32"/>
          <p:cNvSpPr>
            <a:spLocks noChangeArrowheads="1"/>
          </p:cNvSpPr>
          <p:nvPr/>
        </p:nvSpPr>
        <p:spPr bwMode="auto">
          <a:xfrm>
            <a:off x="5940425" y="2133600"/>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33" name="Text Box 33"/>
          <p:cNvSpPr txBox="1">
            <a:spLocks noChangeArrowheads="1"/>
          </p:cNvSpPr>
          <p:nvPr/>
        </p:nvSpPr>
        <p:spPr bwMode="auto">
          <a:xfrm>
            <a:off x="5408613" y="1954213"/>
            <a:ext cx="804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700">
                <a:solidFill>
                  <a:srgbClr val="FF3300"/>
                </a:solidFill>
                <a:latin typeface="Arial Black" pitchFamily="34" charset="0"/>
              </a:rPr>
              <a:t>Ignalina NPP</a:t>
            </a:r>
          </a:p>
          <a:p>
            <a:pPr>
              <a:spcBef>
                <a:spcPct val="0"/>
              </a:spcBef>
            </a:pPr>
            <a:r>
              <a:rPr lang="en-US" sz="700">
                <a:solidFill>
                  <a:srgbClr val="FF3300"/>
                </a:solidFill>
                <a:latin typeface="Arial Black" pitchFamily="34" charset="0"/>
              </a:rPr>
              <a:t>LEI</a:t>
            </a:r>
          </a:p>
        </p:txBody>
      </p:sp>
      <p:sp>
        <p:nvSpPr>
          <p:cNvPr id="1996834" name="Oval 34"/>
          <p:cNvSpPr>
            <a:spLocks noChangeArrowheads="1"/>
          </p:cNvSpPr>
          <p:nvPr/>
        </p:nvSpPr>
        <p:spPr bwMode="auto">
          <a:xfrm>
            <a:off x="5724525" y="48688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35" name="Text Box 35"/>
          <p:cNvSpPr txBox="1">
            <a:spLocks noChangeArrowheads="1"/>
          </p:cNvSpPr>
          <p:nvPr/>
        </p:nvSpPr>
        <p:spPr bwMode="auto">
          <a:xfrm>
            <a:off x="5840413" y="4803775"/>
            <a:ext cx="430212"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Sofia</a:t>
            </a:r>
          </a:p>
        </p:txBody>
      </p:sp>
      <p:sp>
        <p:nvSpPr>
          <p:cNvPr id="1996836" name="Oval 36"/>
          <p:cNvSpPr>
            <a:spLocks noChangeArrowheads="1"/>
          </p:cNvSpPr>
          <p:nvPr/>
        </p:nvSpPr>
        <p:spPr bwMode="auto">
          <a:xfrm>
            <a:off x="6784975" y="30575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37" name="Text Box 37"/>
          <p:cNvSpPr txBox="1">
            <a:spLocks noChangeArrowheads="1"/>
          </p:cNvSpPr>
          <p:nvPr/>
        </p:nvSpPr>
        <p:spPr bwMode="auto">
          <a:xfrm>
            <a:off x="6583363" y="3103563"/>
            <a:ext cx="80327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Univ. of Kiev</a:t>
            </a:r>
          </a:p>
        </p:txBody>
      </p:sp>
      <p:sp>
        <p:nvSpPr>
          <p:cNvPr id="1996838" name="Oval 38"/>
          <p:cNvSpPr>
            <a:spLocks noChangeArrowheads="1"/>
          </p:cNvSpPr>
          <p:nvPr/>
        </p:nvSpPr>
        <p:spPr bwMode="auto">
          <a:xfrm>
            <a:off x="5311775" y="28622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39" name="Text Box 39"/>
          <p:cNvSpPr txBox="1">
            <a:spLocks noChangeArrowheads="1"/>
          </p:cNvSpPr>
          <p:nvPr/>
        </p:nvSpPr>
        <p:spPr bwMode="auto">
          <a:xfrm>
            <a:off x="5019675" y="2720975"/>
            <a:ext cx="34607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SEI</a:t>
            </a:r>
          </a:p>
        </p:txBody>
      </p:sp>
      <p:sp>
        <p:nvSpPr>
          <p:cNvPr id="1996840" name="Text Box 40"/>
          <p:cNvSpPr txBox="1">
            <a:spLocks noChangeArrowheads="1"/>
          </p:cNvSpPr>
          <p:nvPr/>
        </p:nvSpPr>
        <p:spPr bwMode="auto">
          <a:xfrm>
            <a:off x="3708400" y="4400550"/>
            <a:ext cx="620713"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Piacenza</a:t>
            </a:r>
          </a:p>
        </p:txBody>
      </p:sp>
      <p:sp>
        <p:nvSpPr>
          <p:cNvPr id="1996841" name="Text Box 41"/>
          <p:cNvSpPr txBox="1">
            <a:spLocks noChangeArrowheads="1"/>
          </p:cNvSpPr>
          <p:nvPr/>
        </p:nvSpPr>
        <p:spPr bwMode="auto">
          <a:xfrm>
            <a:off x="3327400" y="4603750"/>
            <a:ext cx="39052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Pisa</a:t>
            </a:r>
          </a:p>
        </p:txBody>
      </p:sp>
      <p:sp>
        <p:nvSpPr>
          <p:cNvPr id="1996842" name="Text Box 42"/>
          <p:cNvSpPr txBox="1">
            <a:spLocks noChangeArrowheads="1"/>
          </p:cNvSpPr>
          <p:nvPr/>
        </p:nvSpPr>
        <p:spPr bwMode="auto">
          <a:xfrm>
            <a:off x="3992563" y="3686175"/>
            <a:ext cx="420687"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Wien</a:t>
            </a:r>
          </a:p>
        </p:txBody>
      </p:sp>
      <p:sp>
        <p:nvSpPr>
          <p:cNvPr id="1996843" name="Text Box 43"/>
          <p:cNvSpPr txBox="1">
            <a:spLocks noChangeArrowheads="1"/>
          </p:cNvSpPr>
          <p:nvPr/>
        </p:nvSpPr>
        <p:spPr bwMode="auto">
          <a:xfrm>
            <a:off x="3802063" y="3006725"/>
            <a:ext cx="582612"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Dresden</a:t>
            </a:r>
          </a:p>
        </p:txBody>
      </p:sp>
      <p:sp>
        <p:nvSpPr>
          <p:cNvPr id="1996844" name="Text Box 44"/>
          <p:cNvSpPr txBox="1">
            <a:spLocks noChangeArrowheads="1"/>
          </p:cNvSpPr>
          <p:nvPr/>
        </p:nvSpPr>
        <p:spPr bwMode="auto">
          <a:xfrm>
            <a:off x="3779838" y="5013325"/>
            <a:ext cx="46037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Rome</a:t>
            </a:r>
          </a:p>
        </p:txBody>
      </p:sp>
      <p:sp>
        <p:nvSpPr>
          <p:cNvPr id="1996845" name="Text Box 45"/>
          <p:cNvSpPr txBox="1">
            <a:spLocks noChangeArrowheads="1"/>
          </p:cNvSpPr>
          <p:nvPr/>
        </p:nvSpPr>
        <p:spPr bwMode="auto">
          <a:xfrm>
            <a:off x="2032000" y="5702300"/>
            <a:ext cx="608013"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Valencia</a:t>
            </a:r>
          </a:p>
        </p:txBody>
      </p:sp>
      <p:sp>
        <p:nvSpPr>
          <p:cNvPr id="1996846" name="Text Box 46"/>
          <p:cNvSpPr txBox="1">
            <a:spLocks noChangeArrowheads="1"/>
          </p:cNvSpPr>
          <p:nvPr/>
        </p:nvSpPr>
        <p:spPr bwMode="auto">
          <a:xfrm>
            <a:off x="2498725" y="3679825"/>
            <a:ext cx="430213"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Paris</a:t>
            </a:r>
          </a:p>
        </p:txBody>
      </p:sp>
      <p:sp>
        <p:nvSpPr>
          <p:cNvPr id="1996847" name="Text Box 47"/>
          <p:cNvSpPr txBox="1">
            <a:spLocks noChangeArrowheads="1"/>
          </p:cNvSpPr>
          <p:nvPr/>
        </p:nvSpPr>
        <p:spPr bwMode="auto">
          <a:xfrm>
            <a:off x="2276475" y="2921000"/>
            <a:ext cx="642938"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Bruxelles</a:t>
            </a:r>
          </a:p>
        </p:txBody>
      </p:sp>
      <p:sp>
        <p:nvSpPr>
          <p:cNvPr id="1996848" name="Text Box 48"/>
          <p:cNvSpPr txBox="1">
            <a:spLocks noChangeArrowheads="1"/>
          </p:cNvSpPr>
          <p:nvPr/>
        </p:nvSpPr>
        <p:spPr bwMode="auto">
          <a:xfrm>
            <a:off x="3211513" y="3203575"/>
            <a:ext cx="63182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Frankfurt</a:t>
            </a:r>
          </a:p>
        </p:txBody>
      </p:sp>
      <p:sp>
        <p:nvSpPr>
          <p:cNvPr id="1996849" name="Text Box 49"/>
          <p:cNvSpPr txBox="1">
            <a:spLocks noChangeArrowheads="1"/>
          </p:cNvSpPr>
          <p:nvPr/>
        </p:nvSpPr>
        <p:spPr bwMode="auto">
          <a:xfrm>
            <a:off x="5243513" y="2955925"/>
            <a:ext cx="56832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Warsaw</a:t>
            </a:r>
          </a:p>
        </p:txBody>
      </p:sp>
      <p:sp>
        <p:nvSpPr>
          <p:cNvPr id="1996850" name="Text Box 50"/>
          <p:cNvSpPr txBox="1">
            <a:spLocks noChangeArrowheads="1"/>
          </p:cNvSpPr>
          <p:nvPr/>
        </p:nvSpPr>
        <p:spPr bwMode="auto">
          <a:xfrm>
            <a:off x="5745163" y="2251075"/>
            <a:ext cx="515937"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Vilnius</a:t>
            </a:r>
          </a:p>
        </p:txBody>
      </p:sp>
      <p:sp>
        <p:nvSpPr>
          <p:cNvPr id="1996851" name="Text Box 51"/>
          <p:cNvSpPr txBox="1">
            <a:spLocks noChangeArrowheads="1"/>
          </p:cNvSpPr>
          <p:nvPr/>
        </p:nvSpPr>
        <p:spPr bwMode="auto">
          <a:xfrm>
            <a:off x="7043738" y="1111250"/>
            <a:ext cx="582612"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Moscow</a:t>
            </a:r>
          </a:p>
        </p:txBody>
      </p:sp>
      <p:sp>
        <p:nvSpPr>
          <p:cNvPr id="1996852" name="Text Box 52"/>
          <p:cNvSpPr txBox="1">
            <a:spLocks noChangeArrowheads="1"/>
          </p:cNvSpPr>
          <p:nvPr/>
        </p:nvSpPr>
        <p:spPr bwMode="auto">
          <a:xfrm>
            <a:off x="7219950" y="1384300"/>
            <a:ext cx="17446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sz="700">
                <a:solidFill>
                  <a:srgbClr val="FF3300"/>
                </a:solidFill>
                <a:latin typeface="Arial Black" pitchFamily="34" charset="0"/>
              </a:rPr>
              <a:t>Minatom   EREC	IPPE   NITI</a:t>
            </a:r>
          </a:p>
          <a:p>
            <a:pPr algn="l">
              <a:spcBef>
                <a:spcPct val="0"/>
              </a:spcBef>
            </a:pPr>
            <a:r>
              <a:rPr lang="en-US" sz="700">
                <a:solidFill>
                  <a:srgbClr val="FF3300"/>
                </a:solidFill>
                <a:latin typeface="Arial Black" pitchFamily="34" charset="0"/>
              </a:rPr>
              <a:t>Nikiet       Gidropress</a:t>
            </a:r>
          </a:p>
          <a:p>
            <a:pPr algn="l">
              <a:spcBef>
                <a:spcPct val="0"/>
              </a:spcBef>
            </a:pPr>
            <a:r>
              <a:rPr lang="en-US" sz="700">
                <a:solidFill>
                  <a:srgbClr val="FF3300"/>
                </a:solidFill>
                <a:latin typeface="Arial Black" pitchFamily="34" charset="0"/>
              </a:rPr>
              <a:t>                 Kurchatov</a:t>
            </a:r>
          </a:p>
          <a:p>
            <a:pPr algn="l">
              <a:spcBef>
                <a:spcPct val="0"/>
              </a:spcBef>
            </a:pPr>
            <a:r>
              <a:rPr lang="en-US" sz="700">
                <a:solidFill>
                  <a:srgbClr val="FF3300"/>
                </a:solidFill>
                <a:latin typeface="Arial Black" pitchFamily="34" charset="0"/>
              </a:rPr>
              <a:t>            </a:t>
            </a:r>
            <a:r>
              <a:rPr lang="en-US" sz="700" i="1">
                <a:solidFill>
                  <a:schemeClr val="accent2"/>
                </a:solidFill>
                <a:latin typeface="Arial Black" pitchFamily="34" charset="0"/>
              </a:rPr>
              <a:t>REA</a:t>
            </a:r>
          </a:p>
          <a:p>
            <a:pPr algn="l">
              <a:spcBef>
                <a:spcPct val="0"/>
              </a:spcBef>
            </a:pPr>
            <a:r>
              <a:rPr lang="en-US" sz="700" i="1">
                <a:solidFill>
                  <a:schemeClr val="accent2"/>
                </a:solidFill>
                <a:latin typeface="Arial Black" pitchFamily="34" charset="0"/>
              </a:rPr>
              <a:t>            GAN</a:t>
            </a:r>
          </a:p>
          <a:p>
            <a:pPr algn="l">
              <a:spcBef>
                <a:spcPct val="0"/>
              </a:spcBef>
            </a:pPr>
            <a:endParaRPr lang="en-US" sz="700">
              <a:solidFill>
                <a:schemeClr val="accent2"/>
              </a:solidFill>
              <a:latin typeface="Arial Black" pitchFamily="34" charset="0"/>
            </a:endParaRPr>
          </a:p>
        </p:txBody>
      </p:sp>
      <p:sp>
        <p:nvSpPr>
          <p:cNvPr id="1996853" name="Text Box 53"/>
          <p:cNvSpPr txBox="1">
            <a:spLocks noChangeArrowheads="1"/>
          </p:cNvSpPr>
          <p:nvPr/>
        </p:nvSpPr>
        <p:spPr bwMode="auto">
          <a:xfrm>
            <a:off x="2554288" y="3225800"/>
            <a:ext cx="398462"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AVN</a:t>
            </a:r>
          </a:p>
        </p:txBody>
      </p:sp>
      <p:sp>
        <p:nvSpPr>
          <p:cNvPr id="1996854" name="Oval 54"/>
          <p:cNvSpPr>
            <a:spLocks noChangeArrowheads="1"/>
          </p:cNvSpPr>
          <p:nvPr/>
        </p:nvSpPr>
        <p:spPr bwMode="auto">
          <a:xfrm>
            <a:off x="6199188" y="3205163"/>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55" name="Text Box 55"/>
          <p:cNvSpPr txBox="1">
            <a:spLocks noChangeArrowheads="1"/>
          </p:cNvSpPr>
          <p:nvPr/>
        </p:nvSpPr>
        <p:spPr bwMode="auto">
          <a:xfrm>
            <a:off x="5749925" y="3275013"/>
            <a:ext cx="715963"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Rovno NPP</a:t>
            </a:r>
          </a:p>
        </p:txBody>
      </p:sp>
      <p:sp>
        <p:nvSpPr>
          <p:cNvPr id="1996856" name="Oval 56"/>
          <p:cNvSpPr>
            <a:spLocks noChangeArrowheads="1"/>
          </p:cNvSpPr>
          <p:nvPr/>
        </p:nvSpPr>
        <p:spPr bwMode="auto">
          <a:xfrm>
            <a:off x="5003800" y="381317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57" name="Text Box 57"/>
          <p:cNvSpPr txBox="1">
            <a:spLocks noChangeArrowheads="1"/>
          </p:cNvSpPr>
          <p:nvPr/>
        </p:nvSpPr>
        <p:spPr bwMode="auto">
          <a:xfrm>
            <a:off x="5003800" y="3643313"/>
            <a:ext cx="427038"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KFKI</a:t>
            </a:r>
          </a:p>
        </p:txBody>
      </p:sp>
      <p:sp>
        <p:nvSpPr>
          <p:cNvPr id="1996858" name="Text Box 58"/>
          <p:cNvSpPr txBox="1">
            <a:spLocks noChangeArrowheads="1"/>
          </p:cNvSpPr>
          <p:nvPr/>
        </p:nvSpPr>
        <p:spPr bwMode="auto">
          <a:xfrm>
            <a:off x="4978400" y="3905250"/>
            <a:ext cx="6413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Budapest</a:t>
            </a:r>
          </a:p>
        </p:txBody>
      </p:sp>
      <p:sp>
        <p:nvSpPr>
          <p:cNvPr id="1996859" name="Oval 59"/>
          <p:cNvSpPr>
            <a:spLocks noChangeArrowheads="1"/>
          </p:cNvSpPr>
          <p:nvPr/>
        </p:nvSpPr>
        <p:spPr bwMode="auto">
          <a:xfrm>
            <a:off x="4314825" y="41544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60" name="Text Box 60"/>
          <p:cNvSpPr txBox="1">
            <a:spLocks noChangeArrowheads="1"/>
          </p:cNvSpPr>
          <p:nvPr/>
        </p:nvSpPr>
        <p:spPr bwMode="auto">
          <a:xfrm>
            <a:off x="4392613" y="4060825"/>
            <a:ext cx="627062"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Ljubljana</a:t>
            </a:r>
          </a:p>
        </p:txBody>
      </p:sp>
      <p:sp>
        <p:nvSpPr>
          <p:cNvPr id="1996861" name="Text Box 61"/>
          <p:cNvSpPr txBox="1">
            <a:spLocks noChangeArrowheads="1"/>
          </p:cNvSpPr>
          <p:nvPr/>
        </p:nvSpPr>
        <p:spPr bwMode="auto">
          <a:xfrm>
            <a:off x="4370388" y="4200525"/>
            <a:ext cx="341312"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IJS</a:t>
            </a:r>
          </a:p>
        </p:txBody>
      </p:sp>
      <p:sp>
        <p:nvSpPr>
          <p:cNvPr id="1996862" name="Oval 62"/>
          <p:cNvSpPr>
            <a:spLocks noChangeArrowheads="1"/>
          </p:cNvSpPr>
          <p:nvPr/>
        </p:nvSpPr>
        <p:spPr bwMode="auto">
          <a:xfrm>
            <a:off x="2908300" y="27019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63" name="Text Box 63"/>
          <p:cNvSpPr txBox="1">
            <a:spLocks noChangeArrowheads="1"/>
          </p:cNvSpPr>
          <p:nvPr/>
        </p:nvSpPr>
        <p:spPr bwMode="auto">
          <a:xfrm>
            <a:off x="2716213" y="2487613"/>
            <a:ext cx="392112"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NSC</a:t>
            </a:r>
          </a:p>
        </p:txBody>
      </p:sp>
      <p:sp>
        <p:nvSpPr>
          <p:cNvPr id="1996864" name="Text Box 64"/>
          <p:cNvSpPr txBox="1">
            <a:spLocks noChangeArrowheads="1"/>
          </p:cNvSpPr>
          <p:nvPr/>
        </p:nvSpPr>
        <p:spPr bwMode="auto">
          <a:xfrm>
            <a:off x="2243138" y="2620963"/>
            <a:ext cx="741362"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Amsterdam</a:t>
            </a:r>
          </a:p>
        </p:txBody>
      </p:sp>
      <p:sp>
        <p:nvSpPr>
          <p:cNvPr id="1996865" name="Oval 65"/>
          <p:cNvSpPr>
            <a:spLocks noChangeArrowheads="1"/>
          </p:cNvSpPr>
          <p:nvPr/>
        </p:nvSpPr>
        <p:spPr bwMode="auto">
          <a:xfrm>
            <a:off x="1712913" y="2727325"/>
            <a:ext cx="3775075" cy="3629025"/>
          </a:xfrm>
          <a:prstGeom prst="ellipse">
            <a:avLst/>
          </a:pr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66" name="Line 66"/>
          <p:cNvSpPr>
            <a:spLocks noChangeShapeType="1"/>
          </p:cNvSpPr>
          <p:nvPr/>
        </p:nvSpPr>
        <p:spPr bwMode="auto">
          <a:xfrm flipH="1" flipV="1">
            <a:off x="1752600" y="4381500"/>
            <a:ext cx="1895475" cy="30480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96867" name="Text Box 67"/>
          <p:cNvSpPr txBox="1">
            <a:spLocks noChangeArrowheads="1"/>
          </p:cNvSpPr>
          <p:nvPr/>
        </p:nvSpPr>
        <p:spPr bwMode="auto">
          <a:xfrm rot="450785">
            <a:off x="2286000" y="4310063"/>
            <a:ext cx="668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1000">
                <a:solidFill>
                  <a:srgbClr val="000000"/>
                </a:solidFill>
                <a:latin typeface="Arial" charset="0"/>
              </a:rPr>
              <a:t>1000</a:t>
            </a:r>
            <a:r>
              <a:rPr lang="en-US" sz="1000">
                <a:latin typeface="Arial" charset="0"/>
              </a:rPr>
              <a:t> </a:t>
            </a:r>
            <a:r>
              <a:rPr lang="en-US" sz="1000">
                <a:solidFill>
                  <a:srgbClr val="000000"/>
                </a:solidFill>
                <a:latin typeface="Arial" charset="0"/>
              </a:rPr>
              <a:t>km</a:t>
            </a:r>
          </a:p>
        </p:txBody>
      </p:sp>
      <p:sp>
        <p:nvSpPr>
          <p:cNvPr id="1996868" name="AutoShape 68"/>
          <p:cNvSpPr>
            <a:spLocks noChangeArrowheads="1"/>
          </p:cNvSpPr>
          <p:nvPr/>
        </p:nvSpPr>
        <p:spPr bwMode="auto">
          <a:xfrm>
            <a:off x="638175" y="3800475"/>
            <a:ext cx="885825" cy="523875"/>
          </a:xfrm>
          <a:prstGeom prst="notchedRightArrow">
            <a:avLst>
              <a:gd name="adj1" fmla="val 50000"/>
              <a:gd name="adj2" fmla="val 4227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69" name="Text Box 69"/>
          <p:cNvSpPr txBox="1">
            <a:spLocks noChangeArrowheads="1"/>
          </p:cNvSpPr>
          <p:nvPr/>
        </p:nvSpPr>
        <p:spPr bwMode="auto">
          <a:xfrm>
            <a:off x="144463" y="3873500"/>
            <a:ext cx="446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PSU</a:t>
            </a:r>
          </a:p>
          <a:p>
            <a:pPr algn="l">
              <a:spcBef>
                <a:spcPct val="0"/>
              </a:spcBef>
            </a:pPr>
            <a:r>
              <a:rPr lang="en-US" sz="700">
                <a:solidFill>
                  <a:srgbClr val="FF3300"/>
                </a:solidFill>
                <a:latin typeface="Arial Black" pitchFamily="34" charset="0"/>
              </a:rPr>
              <a:t>AECL</a:t>
            </a:r>
          </a:p>
        </p:txBody>
      </p:sp>
      <p:sp>
        <p:nvSpPr>
          <p:cNvPr id="1996870" name="Text Box 70"/>
          <p:cNvSpPr txBox="1">
            <a:spLocks noChangeArrowheads="1"/>
          </p:cNvSpPr>
          <p:nvPr/>
        </p:nvSpPr>
        <p:spPr bwMode="auto">
          <a:xfrm>
            <a:off x="123825" y="4137025"/>
            <a:ext cx="547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700">
                <a:solidFill>
                  <a:srgbClr val="000000"/>
                </a:solidFill>
                <a:latin typeface="Arial Black" pitchFamily="34" charset="0"/>
              </a:rPr>
              <a:t>USA</a:t>
            </a:r>
          </a:p>
          <a:p>
            <a:pPr>
              <a:spcBef>
                <a:spcPct val="0"/>
              </a:spcBef>
            </a:pPr>
            <a:r>
              <a:rPr lang="en-US" sz="700">
                <a:solidFill>
                  <a:srgbClr val="000000"/>
                </a:solidFill>
                <a:latin typeface="Arial Black" pitchFamily="34" charset="0"/>
              </a:rPr>
              <a:t>Canada</a:t>
            </a:r>
          </a:p>
        </p:txBody>
      </p:sp>
      <p:graphicFrame>
        <p:nvGraphicFramePr>
          <p:cNvPr id="1996871" name="Object 71"/>
          <p:cNvGraphicFramePr>
            <a:graphicFrameLocks noChangeAspect="1"/>
          </p:cNvGraphicFramePr>
          <p:nvPr/>
        </p:nvGraphicFramePr>
        <p:xfrm>
          <a:off x="0" y="623888"/>
          <a:ext cx="590550" cy="428625"/>
        </p:xfrm>
        <a:graphic>
          <a:graphicData uri="http://schemas.openxmlformats.org/presentationml/2006/ole">
            <mc:AlternateContent xmlns:mc="http://schemas.openxmlformats.org/markup-compatibility/2006">
              <mc:Choice xmlns:v="urn:schemas-microsoft-com:vml" Requires="v">
                <p:oleObj spid="_x0000_s1996897" name="Fotografia di Photo Editor" r:id="rId4" imgW="514422" imgH="428798" progId="MSPhotoEd.3">
                  <p:embed/>
                </p:oleObj>
              </mc:Choice>
              <mc:Fallback>
                <p:oleObj name="Fotografia di Photo Editor" r:id="rId4" imgW="514422" imgH="428798" progId="MSPhotoEd.3">
                  <p:embed/>
                  <p:pic>
                    <p:nvPicPr>
                      <p:cNvPr id="0"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3888"/>
                        <a:ext cx="5905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96872" name="Oval 72"/>
          <p:cNvSpPr>
            <a:spLocks noChangeArrowheads="1"/>
          </p:cNvSpPr>
          <p:nvPr/>
        </p:nvSpPr>
        <p:spPr bwMode="auto">
          <a:xfrm>
            <a:off x="7394575" y="23733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73" name="Text Box 73"/>
          <p:cNvSpPr txBox="1">
            <a:spLocks noChangeArrowheads="1"/>
          </p:cNvSpPr>
          <p:nvPr/>
        </p:nvSpPr>
        <p:spPr bwMode="auto">
          <a:xfrm>
            <a:off x="7434263" y="2279650"/>
            <a:ext cx="850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900">
                <a:solidFill>
                  <a:srgbClr val="FF3300"/>
                </a:solidFill>
                <a:latin typeface="Arial Black" pitchFamily="34" charset="0"/>
              </a:rPr>
              <a:t>Kursk NPP</a:t>
            </a:r>
          </a:p>
        </p:txBody>
      </p:sp>
      <p:sp>
        <p:nvSpPr>
          <p:cNvPr id="1996874" name="Oval 74"/>
          <p:cNvSpPr>
            <a:spLocks noChangeArrowheads="1"/>
          </p:cNvSpPr>
          <p:nvPr/>
        </p:nvSpPr>
        <p:spPr bwMode="auto">
          <a:xfrm>
            <a:off x="8794750" y="26209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75" name="Text Box 75"/>
          <p:cNvSpPr txBox="1">
            <a:spLocks noChangeArrowheads="1"/>
          </p:cNvSpPr>
          <p:nvPr/>
        </p:nvSpPr>
        <p:spPr bwMode="auto">
          <a:xfrm>
            <a:off x="8280400" y="2435225"/>
            <a:ext cx="863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Balakovo NPP</a:t>
            </a:r>
          </a:p>
        </p:txBody>
      </p:sp>
      <p:grpSp>
        <p:nvGrpSpPr>
          <p:cNvPr id="1996876" name="Group 76"/>
          <p:cNvGrpSpPr>
            <a:grpSpLocks/>
          </p:cNvGrpSpPr>
          <p:nvPr/>
        </p:nvGrpSpPr>
        <p:grpSpPr bwMode="auto">
          <a:xfrm>
            <a:off x="106363" y="0"/>
            <a:ext cx="9074150" cy="6753225"/>
            <a:chOff x="67" y="0"/>
            <a:chExt cx="5716" cy="4254"/>
          </a:xfrm>
        </p:grpSpPr>
        <p:sp>
          <p:nvSpPr>
            <p:cNvPr id="1996877" name="Text Box 77"/>
            <p:cNvSpPr txBox="1">
              <a:spLocks noChangeArrowheads="1"/>
            </p:cNvSpPr>
            <p:nvPr/>
          </p:nvSpPr>
          <p:spPr bwMode="auto">
            <a:xfrm>
              <a:off x="703" y="0"/>
              <a:ext cx="4354" cy="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700" b="1">
                  <a:solidFill>
                    <a:srgbClr val="FF0000"/>
                  </a:solidFill>
                  <a:effectLst>
                    <a:outerShdw blurRad="38100" dist="38100" dir="2700000" algn="tl">
                      <a:srgbClr val="000000"/>
                    </a:outerShdw>
                  </a:effectLst>
                </a:rPr>
                <a:t>ORGANIZATIONAL MANAGEMENT</a:t>
              </a:r>
            </a:p>
            <a:p>
              <a:endParaRPr lang="en-US" sz="2700" b="1">
                <a:solidFill>
                  <a:srgbClr val="FF0000"/>
                </a:solidFill>
                <a:effectLst>
                  <a:outerShdw blurRad="38100" dist="38100" dir="2700000" algn="tl">
                    <a:srgbClr val="000000"/>
                  </a:outerShdw>
                </a:effectLst>
              </a:endParaRPr>
            </a:p>
          </p:txBody>
        </p:sp>
        <p:grpSp>
          <p:nvGrpSpPr>
            <p:cNvPr id="1996878" name="Group 78"/>
            <p:cNvGrpSpPr>
              <a:grpSpLocks/>
            </p:cNvGrpSpPr>
            <p:nvPr/>
          </p:nvGrpSpPr>
          <p:grpSpPr bwMode="auto">
            <a:xfrm>
              <a:off x="67" y="56"/>
              <a:ext cx="5716" cy="4198"/>
              <a:chOff x="67" y="56"/>
              <a:chExt cx="5716" cy="4198"/>
            </a:xfrm>
          </p:grpSpPr>
          <p:sp>
            <p:nvSpPr>
              <p:cNvPr id="1996879" name="Line 79"/>
              <p:cNvSpPr>
                <a:spLocks noChangeShapeType="1"/>
              </p:cNvSpPr>
              <p:nvPr/>
            </p:nvSpPr>
            <p:spPr bwMode="auto">
              <a:xfrm>
                <a:off x="68" y="482"/>
                <a:ext cx="0" cy="3674"/>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96880" name="Line 80"/>
              <p:cNvSpPr>
                <a:spLocks noChangeShapeType="1"/>
              </p:cNvSpPr>
              <p:nvPr/>
            </p:nvSpPr>
            <p:spPr bwMode="auto">
              <a:xfrm>
                <a:off x="158" y="391"/>
                <a:ext cx="5489"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96881" name="Line 81"/>
              <p:cNvSpPr>
                <a:spLocks noChangeShapeType="1"/>
              </p:cNvSpPr>
              <p:nvPr/>
            </p:nvSpPr>
            <p:spPr bwMode="auto">
              <a:xfrm>
                <a:off x="158" y="4247"/>
                <a:ext cx="544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96882" name="Line 82"/>
              <p:cNvSpPr>
                <a:spLocks noChangeShapeType="1"/>
              </p:cNvSpPr>
              <p:nvPr/>
            </p:nvSpPr>
            <p:spPr bwMode="auto">
              <a:xfrm>
                <a:off x="5692" y="436"/>
                <a:ext cx="0" cy="372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96883" name="Arc 83"/>
              <p:cNvSpPr>
                <a:spLocks/>
              </p:cNvSpPr>
              <p:nvPr/>
            </p:nvSpPr>
            <p:spPr bwMode="auto">
              <a:xfrm>
                <a:off x="5647" y="391"/>
                <a:ext cx="45" cy="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84" name="Arc 84"/>
              <p:cNvSpPr>
                <a:spLocks/>
              </p:cNvSpPr>
              <p:nvPr/>
            </p:nvSpPr>
            <p:spPr bwMode="auto">
              <a:xfrm rot="-5400000">
                <a:off x="68" y="391"/>
                <a:ext cx="90"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85" name="Arc 85"/>
              <p:cNvSpPr>
                <a:spLocks/>
              </p:cNvSpPr>
              <p:nvPr/>
            </p:nvSpPr>
            <p:spPr bwMode="auto">
              <a:xfrm rot="5400000" flipV="1">
                <a:off x="68" y="4156"/>
                <a:ext cx="90"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86" name="Arc 86"/>
              <p:cNvSpPr>
                <a:spLocks/>
              </p:cNvSpPr>
              <p:nvPr/>
            </p:nvSpPr>
            <p:spPr bwMode="auto">
              <a:xfrm flipV="1">
                <a:off x="5602" y="4156"/>
                <a:ext cx="90"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996887" name="Picture 87" descr="pis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4" y="56"/>
                <a:ext cx="324" cy="307"/>
              </a:xfrm>
              <a:prstGeom prst="rect">
                <a:avLst/>
              </a:prstGeom>
              <a:noFill/>
              <a:extLst>
                <a:ext uri="{909E8E84-426E-40DD-AFC4-6F175D3DCCD1}">
                  <a14:hiddenFill xmlns:a14="http://schemas.microsoft.com/office/drawing/2010/main">
                    <a:solidFill>
                      <a:srgbClr val="FFFFFF"/>
                    </a:solidFill>
                  </a14:hiddenFill>
                </a:ext>
              </a:extLst>
            </p:spPr>
          </p:pic>
          <p:sp>
            <p:nvSpPr>
              <p:cNvPr id="1996888" name="Text Box 88"/>
              <p:cNvSpPr txBox="1">
                <a:spLocks noChangeArrowheads="1"/>
              </p:cNvSpPr>
              <p:nvPr/>
            </p:nvSpPr>
            <p:spPr bwMode="auto">
              <a:xfrm>
                <a:off x="5284" y="4042"/>
                <a:ext cx="49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a:solidFill>
                      <a:srgbClr val="0066FF"/>
                    </a:solidFill>
                    <a:latin typeface="Arial" charset="0"/>
                  </a:rPr>
                  <a:t> </a:t>
                </a:r>
                <a:endParaRPr lang="en-US" sz="1600">
                  <a:solidFill>
                    <a:srgbClr val="003300"/>
                  </a:solidFill>
                  <a:latin typeface="Arial" charset="0"/>
                </a:endParaRPr>
              </a:p>
            </p:txBody>
          </p:sp>
          <p:sp>
            <p:nvSpPr>
              <p:cNvPr id="1996889" name="Line 89"/>
              <p:cNvSpPr>
                <a:spLocks noChangeShapeType="1"/>
              </p:cNvSpPr>
              <p:nvPr/>
            </p:nvSpPr>
            <p:spPr bwMode="auto">
              <a:xfrm>
                <a:off x="5329" y="4065"/>
                <a:ext cx="363"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96890" name="Line 90"/>
              <p:cNvSpPr>
                <a:spLocks noChangeShapeType="1"/>
              </p:cNvSpPr>
              <p:nvPr/>
            </p:nvSpPr>
            <p:spPr bwMode="auto">
              <a:xfrm>
                <a:off x="5284" y="4110"/>
                <a:ext cx="0" cy="137"/>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96891" name="Arc 91"/>
              <p:cNvSpPr>
                <a:spLocks/>
              </p:cNvSpPr>
              <p:nvPr/>
            </p:nvSpPr>
            <p:spPr bwMode="auto">
              <a:xfrm rot="5400000" flipH="1" flipV="1">
                <a:off x="5284" y="4065"/>
                <a:ext cx="45" cy="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sp>
        <p:nvSpPr>
          <p:cNvPr id="1996892" name="Text Box 92"/>
          <p:cNvSpPr txBox="1">
            <a:spLocks noChangeArrowheads="1"/>
          </p:cNvSpPr>
          <p:nvPr/>
        </p:nvSpPr>
        <p:spPr bwMode="auto">
          <a:xfrm>
            <a:off x="6804025" y="2924175"/>
            <a:ext cx="401638"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000000"/>
                </a:solidFill>
                <a:latin typeface="Arial Black" pitchFamily="34" charset="0"/>
              </a:rPr>
              <a:t>Kjev</a:t>
            </a:r>
          </a:p>
        </p:txBody>
      </p:sp>
      <p:sp>
        <p:nvSpPr>
          <p:cNvPr id="1996893" name="Text Box 93"/>
          <p:cNvSpPr txBox="1">
            <a:spLocks noChangeArrowheads="1"/>
          </p:cNvSpPr>
          <p:nvPr/>
        </p:nvSpPr>
        <p:spPr bwMode="auto">
          <a:xfrm>
            <a:off x="4140200" y="692150"/>
            <a:ext cx="862013"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700">
                <a:solidFill>
                  <a:srgbClr val="FF3300"/>
                </a:solidFill>
                <a:latin typeface="Arial Black" pitchFamily="34" charset="0"/>
              </a:rPr>
              <a:t>Westinghouse</a:t>
            </a:r>
          </a:p>
        </p:txBody>
      </p:sp>
      <p:pic>
        <p:nvPicPr>
          <p:cNvPr id="1996894" name="Picture 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715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95" name="Oval 95"/>
          <p:cNvSpPr>
            <a:spLocks noChangeArrowheads="1"/>
          </p:cNvSpPr>
          <p:nvPr/>
        </p:nvSpPr>
        <p:spPr bwMode="auto">
          <a:xfrm>
            <a:off x="6877050" y="177323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6896" name="Text Box 96"/>
          <p:cNvSpPr txBox="1">
            <a:spLocks noChangeArrowheads="1"/>
          </p:cNvSpPr>
          <p:nvPr/>
        </p:nvSpPr>
        <p:spPr bwMode="auto">
          <a:xfrm>
            <a:off x="6804025" y="1989138"/>
            <a:ext cx="1101725" cy="238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900">
                <a:solidFill>
                  <a:srgbClr val="FF3300"/>
                </a:solidFill>
                <a:latin typeface="Arial Black" pitchFamily="34" charset="0"/>
              </a:rPr>
              <a:t>Smolensk NPP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3490" name="Object 2"/>
          <p:cNvGraphicFramePr>
            <a:graphicFrameLocks noChangeAspect="1"/>
          </p:cNvGraphicFramePr>
          <p:nvPr/>
        </p:nvGraphicFramePr>
        <p:xfrm>
          <a:off x="-533400" y="1536700"/>
          <a:ext cx="10185400" cy="5397500"/>
        </p:xfrm>
        <a:graphic>
          <a:graphicData uri="http://schemas.openxmlformats.org/presentationml/2006/ole">
            <mc:AlternateContent xmlns:mc="http://schemas.openxmlformats.org/markup-compatibility/2006">
              <mc:Choice xmlns:v="urn:schemas-microsoft-com:vml" Requires="v">
                <p:oleObj spid="_x0000_s1983494" name="Документ" r:id="rId3" imgW="10189800" imgH="5410080" progId="Word.Document.8">
                  <p:embed/>
                </p:oleObj>
              </mc:Choice>
              <mc:Fallback>
                <p:oleObj name="Документ" r:id="rId3" imgW="10189800" imgH="54100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36700"/>
                        <a:ext cx="10185400" cy="539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83491" name="Text Box 3"/>
          <p:cNvSpPr txBox="1">
            <a:spLocks noChangeArrowheads="1"/>
          </p:cNvSpPr>
          <p:nvPr/>
        </p:nvSpPr>
        <p:spPr bwMode="auto">
          <a:xfrm>
            <a:off x="152400" y="381000"/>
            <a:ext cx="899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b="1">
                <a:solidFill>
                  <a:srgbClr val="990033"/>
                </a:solidFill>
              </a:rPr>
              <a:t>U_STACK: Results of calculation analysis</a:t>
            </a:r>
          </a:p>
        </p:txBody>
      </p:sp>
      <p:graphicFrame>
        <p:nvGraphicFramePr>
          <p:cNvPr id="1983492" name="Object 4"/>
          <p:cNvGraphicFramePr>
            <a:graphicFrameLocks noChangeAspect="1"/>
          </p:cNvGraphicFramePr>
          <p:nvPr>
            <p:ph type="tbl" idx="1"/>
          </p:nvPr>
        </p:nvGraphicFramePr>
        <p:xfrm>
          <a:off x="776288" y="1935163"/>
          <a:ext cx="7889875" cy="4191000"/>
        </p:xfrm>
        <a:graphic>
          <a:graphicData uri="http://schemas.openxmlformats.org/presentationml/2006/ole">
            <mc:AlternateContent xmlns:mc="http://schemas.openxmlformats.org/markup-compatibility/2006">
              <mc:Choice xmlns:v="urn:schemas-microsoft-com:vml" Requires="v">
                <p:oleObj spid="_x0000_s1983495" name="Документ" r:id="rId5" imgW="7450560" imgH="3809880" progId="Word.Document.8">
                  <p:embed/>
                </p:oleObj>
              </mc:Choice>
              <mc:Fallback>
                <p:oleObj name="Документ" r:id="rId5" imgW="7450560" imgH="3809880"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8" y="1935163"/>
                        <a:ext cx="7889875" cy="4191000"/>
                      </a:xfrm>
                      <a:prstGeom prst="rect">
                        <a:avLst/>
                      </a:prstGeom>
                    </p:spPr>
                  </p:pic>
                </p:oleObj>
              </mc:Fallback>
            </mc:AlternateContent>
          </a:graphicData>
        </a:graphic>
      </p:graphicFrame>
      <p:sp>
        <p:nvSpPr>
          <p:cNvPr id="1983493" name="Text Box 5"/>
          <p:cNvSpPr txBox="1">
            <a:spLocks noChangeArrowheads="1"/>
          </p:cNvSpPr>
          <p:nvPr/>
        </p:nvSpPr>
        <p:spPr bwMode="auto">
          <a:xfrm>
            <a:off x="304800" y="6400800"/>
            <a:ext cx="838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ru-RU" sz="1400"/>
              <a:t>*</a:t>
            </a:r>
            <a:r>
              <a:rPr lang="en-US" sz="1400"/>
              <a:t>) Criterion of entity on fracture failure is not overcome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4514" name="Text Box 2"/>
          <p:cNvSpPr txBox="1">
            <a:spLocks noChangeArrowheads="1"/>
          </p:cNvSpPr>
          <p:nvPr/>
        </p:nvSpPr>
        <p:spPr bwMode="auto">
          <a:xfrm>
            <a:off x="990600" y="2286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eaLnBrk="0" hangingPunct="0">
              <a:spcBef>
                <a:spcPct val="0"/>
              </a:spcBef>
            </a:pPr>
            <a:r>
              <a:rPr lang="en-US" sz="2600" b="1">
                <a:solidFill>
                  <a:srgbClr val="990033"/>
                </a:solidFill>
              </a:rPr>
              <a:t>Stack model of KuNPP-5 based on a U_STACK code</a:t>
            </a:r>
            <a:endParaRPr lang="ru-RU" sz="2600"/>
          </a:p>
        </p:txBody>
      </p:sp>
      <p:sp>
        <p:nvSpPr>
          <p:cNvPr id="1984515" name="Text Box 3"/>
          <p:cNvSpPr txBox="1">
            <a:spLocks noChangeArrowheads="1"/>
          </p:cNvSpPr>
          <p:nvPr/>
        </p:nvSpPr>
        <p:spPr bwMode="auto">
          <a:xfrm>
            <a:off x="228600" y="60198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ru-RU" sz="2400"/>
          </a:p>
        </p:txBody>
      </p:sp>
      <p:sp>
        <p:nvSpPr>
          <p:cNvPr id="1984516" name="Text Box 4"/>
          <p:cNvSpPr txBox="1">
            <a:spLocks noChangeArrowheads="1"/>
          </p:cNvSpPr>
          <p:nvPr/>
        </p:nvSpPr>
        <p:spPr bwMode="auto">
          <a:xfrm>
            <a:off x="609600" y="5937250"/>
            <a:ext cx="40386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lnSpc>
                <a:spcPct val="85000"/>
              </a:lnSpc>
            </a:pPr>
            <a:r>
              <a:rPr lang="en-US" sz="1500" b="1">
                <a:latin typeface="Arial" charset="0"/>
              </a:rPr>
              <a:t>Full kit of desksides of mutual location four nearby blocks in horizontal section of stack</a:t>
            </a:r>
          </a:p>
        </p:txBody>
      </p:sp>
      <p:sp>
        <p:nvSpPr>
          <p:cNvPr id="1984517" name="Text Box 5"/>
          <p:cNvSpPr txBox="1">
            <a:spLocks noChangeArrowheads="1"/>
          </p:cNvSpPr>
          <p:nvPr/>
        </p:nvSpPr>
        <p:spPr bwMode="auto">
          <a:xfrm>
            <a:off x="5410200" y="1219200"/>
            <a:ext cx="320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a:latin typeface="Arial" charset="0"/>
              </a:rPr>
              <a:t>Interactions of elements</a:t>
            </a:r>
          </a:p>
        </p:txBody>
      </p:sp>
      <p:sp>
        <p:nvSpPr>
          <p:cNvPr id="1984518" name="Text Box 6"/>
          <p:cNvSpPr txBox="1">
            <a:spLocks noChangeArrowheads="1"/>
          </p:cNvSpPr>
          <p:nvPr/>
        </p:nvSpPr>
        <p:spPr bwMode="auto">
          <a:xfrm>
            <a:off x="5486400" y="6172200"/>
            <a:ext cx="31242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5000"/>
              </a:lnSpc>
              <a:spcBef>
                <a:spcPct val="0"/>
              </a:spcBef>
            </a:pPr>
            <a:r>
              <a:rPr lang="en-US" sz="1500" b="1">
                <a:latin typeface="Arial" charset="0"/>
              </a:rPr>
              <a:t>Schemes of interaction of pipe with graphite block</a:t>
            </a:r>
          </a:p>
        </p:txBody>
      </p:sp>
      <p:pic>
        <p:nvPicPr>
          <p:cNvPr id="198451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124200"/>
            <a:ext cx="293211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452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24000"/>
            <a:ext cx="3352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452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1582738"/>
            <a:ext cx="2590800"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5538" name="Text Box 2"/>
          <p:cNvSpPr txBox="1">
            <a:spLocks noChangeArrowheads="1"/>
          </p:cNvSpPr>
          <p:nvPr/>
        </p:nvSpPr>
        <p:spPr bwMode="auto">
          <a:xfrm>
            <a:off x="228600" y="528638"/>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600" b="1">
                <a:solidFill>
                  <a:srgbClr val="990033"/>
                </a:solidFill>
              </a:rPr>
              <a:t>U_STACK</a:t>
            </a:r>
            <a:r>
              <a:rPr lang="ru-RU" sz="3600" b="1">
                <a:solidFill>
                  <a:srgbClr val="990033"/>
                </a:solidFill>
              </a:rPr>
              <a:t>: </a:t>
            </a:r>
            <a:r>
              <a:rPr lang="en-US" sz="3600" b="1">
                <a:solidFill>
                  <a:srgbClr val="990033"/>
                </a:solidFill>
              </a:rPr>
              <a:t>results comparison</a:t>
            </a:r>
            <a:endParaRPr lang="ru-RU" sz="3600"/>
          </a:p>
        </p:txBody>
      </p:sp>
      <p:sp>
        <p:nvSpPr>
          <p:cNvPr id="1985539" name="Text Box 3"/>
          <p:cNvSpPr txBox="1">
            <a:spLocks noChangeArrowheads="1"/>
          </p:cNvSpPr>
          <p:nvPr/>
        </p:nvSpPr>
        <p:spPr bwMode="auto">
          <a:xfrm>
            <a:off x="1143000" y="5326063"/>
            <a:ext cx="18288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a:latin typeface="Arial" charset="0"/>
              </a:rPr>
              <a:t>LNPP</a:t>
            </a:r>
            <a:r>
              <a:rPr lang="ru-RU" sz="1600" b="1">
                <a:latin typeface="Arial" charset="0"/>
              </a:rPr>
              <a:t>-3</a:t>
            </a:r>
          </a:p>
          <a:p>
            <a:pPr eaLnBrk="0" hangingPunct="0"/>
            <a:r>
              <a:rPr lang="ru-RU" sz="1600" b="1">
                <a:latin typeface="Arial" charset="0"/>
              </a:rPr>
              <a:t>(</a:t>
            </a:r>
            <a:r>
              <a:rPr lang="en-US" sz="1600" b="1">
                <a:latin typeface="Arial" charset="0"/>
              </a:rPr>
              <a:t>after</a:t>
            </a:r>
            <a:r>
              <a:rPr lang="ru-RU" sz="1600" b="1">
                <a:latin typeface="Arial" charset="0"/>
              </a:rPr>
              <a:t> 60 </a:t>
            </a:r>
            <a:r>
              <a:rPr lang="en-US" sz="1600" b="1">
                <a:latin typeface="Arial" charset="0"/>
              </a:rPr>
              <a:t>sec</a:t>
            </a:r>
            <a:r>
              <a:rPr lang="ru-RU" sz="1600" b="1">
                <a:latin typeface="Arial" charset="0"/>
              </a:rPr>
              <a:t>)</a:t>
            </a:r>
            <a:endParaRPr lang="ru-RU" sz="1600">
              <a:latin typeface="Arial" charset="0"/>
            </a:endParaRPr>
          </a:p>
        </p:txBody>
      </p:sp>
      <p:sp>
        <p:nvSpPr>
          <p:cNvPr id="1985540" name="Text Box 4"/>
          <p:cNvSpPr txBox="1">
            <a:spLocks noChangeArrowheads="1"/>
          </p:cNvSpPr>
          <p:nvPr/>
        </p:nvSpPr>
        <p:spPr bwMode="auto">
          <a:xfrm>
            <a:off x="5791200" y="5326063"/>
            <a:ext cx="22860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a:latin typeface="Arial" charset="0"/>
              </a:rPr>
              <a:t>KuNPP</a:t>
            </a:r>
            <a:r>
              <a:rPr lang="ru-RU" sz="1600" b="1">
                <a:latin typeface="Arial" charset="0"/>
              </a:rPr>
              <a:t>-5</a:t>
            </a:r>
          </a:p>
          <a:p>
            <a:pPr eaLnBrk="0" hangingPunct="0"/>
            <a:r>
              <a:rPr lang="ru-RU" sz="1600" b="1">
                <a:latin typeface="Arial" charset="0"/>
              </a:rPr>
              <a:t>(</a:t>
            </a:r>
            <a:r>
              <a:rPr lang="en-US" sz="1600" b="1">
                <a:latin typeface="Arial" charset="0"/>
              </a:rPr>
              <a:t>after</a:t>
            </a:r>
            <a:r>
              <a:rPr lang="ru-RU" sz="1600" b="1">
                <a:latin typeface="Arial" charset="0"/>
              </a:rPr>
              <a:t> 53 </a:t>
            </a:r>
            <a:r>
              <a:rPr lang="en-US" sz="1600" b="1">
                <a:latin typeface="Arial" charset="0"/>
              </a:rPr>
              <a:t>sec</a:t>
            </a:r>
            <a:r>
              <a:rPr lang="ru-RU" sz="1600" b="1">
                <a:latin typeface="Arial" charset="0"/>
              </a:rPr>
              <a:t>)</a:t>
            </a:r>
            <a:endParaRPr lang="ru-RU" sz="1600">
              <a:latin typeface="Arial" charset="0"/>
            </a:endParaRPr>
          </a:p>
        </p:txBody>
      </p:sp>
      <p:pic>
        <p:nvPicPr>
          <p:cNvPr id="19855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r="12750"/>
          <a:stretch>
            <a:fillRect/>
          </a:stretch>
        </p:blipFill>
        <p:spPr bwMode="auto">
          <a:xfrm>
            <a:off x="34925" y="1619250"/>
            <a:ext cx="4484688"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55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r="12837"/>
          <a:stretch>
            <a:fillRect/>
          </a:stretch>
        </p:blipFill>
        <p:spPr bwMode="auto">
          <a:xfrm>
            <a:off x="4641850" y="1619250"/>
            <a:ext cx="4425950" cy="314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62" name="Text Box 2"/>
          <p:cNvSpPr txBox="1">
            <a:spLocks noChangeArrowheads="1"/>
          </p:cNvSpPr>
          <p:nvPr/>
        </p:nvSpPr>
        <p:spPr bwMode="auto">
          <a:xfrm>
            <a:off x="8610600" y="6400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ru-RU" sz="2400"/>
              <a:t>19</a:t>
            </a:r>
            <a:endParaRPr lang="ru-RU" sz="1600"/>
          </a:p>
        </p:txBody>
      </p:sp>
      <p:sp>
        <p:nvSpPr>
          <p:cNvPr id="1986563" name="Text Box 3"/>
          <p:cNvSpPr txBox="1">
            <a:spLocks noChangeArrowheads="1"/>
          </p:cNvSpPr>
          <p:nvPr/>
        </p:nvSpPr>
        <p:spPr bwMode="auto">
          <a:xfrm>
            <a:off x="152400" y="533400"/>
            <a:ext cx="876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eaLnBrk="0" hangingPunct="0"/>
            <a:r>
              <a:rPr lang="en-US" sz="3600" b="1">
                <a:solidFill>
                  <a:srgbClr val="990033"/>
                </a:solidFill>
              </a:rPr>
              <a:t>U_STACK</a:t>
            </a:r>
            <a:r>
              <a:rPr lang="ru-RU" sz="3600" b="1">
                <a:solidFill>
                  <a:srgbClr val="990033"/>
                </a:solidFill>
              </a:rPr>
              <a:t>: </a:t>
            </a:r>
            <a:r>
              <a:rPr lang="en-US" sz="3600" b="1">
                <a:solidFill>
                  <a:srgbClr val="990033"/>
                </a:solidFill>
              </a:rPr>
              <a:t>results comparison</a:t>
            </a:r>
            <a:endParaRPr lang="ru-RU" sz="3600" b="1">
              <a:solidFill>
                <a:srgbClr val="990033"/>
              </a:solidFill>
            </a:endParaRPr>
          </a:p>
        </p:txBody>
      </p:sp>
      <p:sp>
        <p:nvSpPr>
          <p:cNvPr id="1986564" name="Text Box 4"/>
          <p:cNvSpPr txBox="1">
            <a:spLocks noChangeArrowheads="1"/>
          </p:cNvSpPr>
          <p:nvPr/>
        </p:nvSpPr>
        <p:spPr bwMode="auto">
          <a:xfrm>
            <a:off x="838200" y="5715000"/>
            <a:ext cx="32004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20000"/>
              </a:spcBef>
            </a:pPr>
            <a:r>
              <a:rPr lang="en-US" sz="1600" b="1">
                <a:latin typeface="Arial" charset="0"/>
              </a:rPr>
              <a:t>Pressure in gap between columns of fuel channel  after 25 sec from breakup</a:t>
            </a:r>
            <a:r>
              <a:rPr lang="en-US" sz="1600" b="1"/>
              <a:t>  </a:t>
            </a:r>
          </a:p>
        </p:txBody>
      </p:sp>
      <p:sp>
        <p:nvSpPr>
          <p:cNvPr id="1986565" name="Text Box 5"/>
          <p:cNvSpPr txBox="1">
            <a:spLocks noChangeArrowheads="1"/>
          </p:cNvSpPr>
          <p:nvPr/>
        </p:nvSpPr>
        <p:spPr bwMode="auto">
          <a:xfrm>
            <a:off x="5410200" y="5486400"/>
            <a:ext cx="31242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eaLnBrk="0" hangingPunct="0">
              <a:lnSpc>
                <a:spcPct val="85000"/>
              </a:lnSpc>
              <a:spcBef>
                <a:spcPct val="0"/>
              </a:spcBef>
            </a:pPr>
            <a:r>
              <a:rPr lang="en-US" sz="1600" b="1">
                <a:latin typeface="Arial" charset="0"/>
              </a:rPr>
              <a:t>Offset of blocks in section of breakup</a:t>
            </a:r>
          </a:p>
          <a:p>
            <a:pPr algn="l" eaLnBrk="0" hangingPunct="0">
              <a:lnSpc>
                <a:spcPct val="85000"/>
              </a:lnSpc>
              <a:spcBef>
                <a:spcPct val="0"/>
              </a:spcBef>
              <a:buFont typeface="Symbol" pitchFamily="18" charset="2"/>
              <a:buNone/>
            </a:pPr>
            <a:r>
              <a:rPr lang="en-US" sz="1600" b="1">
                <a:latin typeface="Arial" charset="0"/>
              </a:rPr>
              <a:t>         LNPP-3 (measurement)</a:t>
            </a:r>
          </a:p>
          <a:p>
            <a:pPr algn="l" eaLnBrk="0" hangingPunct="0">
              <a:lnSpc>
                <a:spcPct val="85000"/>
              </a:lnSpc>
              <a:spcBef>
                <a:spcPct val="0"/>
              </a:spcBef>
              <a:buFont typeface="Symbol" pitchFamily="18" charset="2"/>
              <a:buNone/>
            </a:pPr>
            <a:r>
              <a:rPr lang="en-US" sz="1600" b="1">
                <a:latin typeface="Arial" charset="0"/>
              </a:rPr>
              <a:t>         LNPP-3 (calculation)</a:t>
            </a:r>
          </a:p>
          <a:p>
            <a:pPr algn="l" eaLnBrk="0" hangingPunct="0">
              <a:lnSpc>
                <a:spcPct val="85000"/>
              </a:lnSpc>
              <a:spcBef>
                <a:spcPct val="0"/>
              </a:spcBef>
              <a:buFont typeface="Symbol" pitchFamily="18" charset="2"/>
              <a:buNone/>
            </a:pPr>
            <a:r>
              <a:rPr lang="en-US" sz="1600" b="1">
                <a:latin typeface="Arial" charset="0"/>
              </a:rPr>
              <a:t>         KuNPP-5 (calculation)</a:t>
            </a:r>
          </a:p>
        </p:txBody>
      </p:sp>
      <p:pic>
        <p:nvPicPr>
          <p:cNvPr id="198656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4900"/>
          <a:stretch>
            <a:fillRect/>
          </a:stretch>
        </p:blipFill>
        <p:spPr bwMode="auto">
          <a:xfrm>
            <a:off x="838200" y="1219200"/>
            <a:ext cx="3494088"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56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r="8963"/>
          <a:stretch>
            <a:fillRect/>
          </a:stretch>
        </p:blipFill>
        <p:spPr bwMode="auto">
          <a:xfrm>
            <a:off x="4724400" y="1676400"/>
            <a:ext cx="3962400"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56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5980113"/>
            <a:ext cx="382588" cy="2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56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6207125"/>
            <a:ext cx="373063" cy="1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57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6400800"/>
            <a:ext cx="373063" cy="1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571" name="Text Box 11"/>
          <p:cNvSpPr txBox="1">
            <a:spLocks noChangeArrowheads="1"/>
          </p:cNvSpPr>
          <p:nvPr/>
        </p:nvSpPr>
        <p:spPr bwMode="auto">
          <a:xfrm>
            <a:off x="3363913" y="13160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r>
              <a:rPr lang="ru-RU" sz="1000"/>
              <a:t>5</a:t>
            </a:r>
            <a:endParaRPr lang="ru-RU" sz="16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2558" name="Picture 1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8113" y="1222375"/>
            <a:ext cx="3846512" cy="5440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772553" name="Text Box 9"/>
          <p:cNvSpPr txBox="1">
            <a:spLocks noChangeArrowheads="1"/>
          </p:cNvSpPr>
          <p:nvPr/>
        </p:nvSpPr>
        <p:spPr bwMode="auto">
          <a:xfrm>
            <a:off x="2805113" y="100013"/>
            <a:ext cx="3416300" cy="5794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9050" algn="ctr">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b="1">
                <a:solidFill>
                  <a:srgbClr val="FF0000"/>
                </a:solidFill>
                <a:effectLst>
                  <a:outerShdw blurRad="38100" dist="38100" dir="2700000" algn="tl">
                    <a:srgbClr val="000000"/>
                  </a:outerShdw>
                </a:effectLst>
                <a:cs typeface="Times New Roman" pitchFamily="18" charset="0"/>
              </a:rPr>
              <a:t>COVER PAGES</a:t>
            </a:r>
          </a:p>
        </p:txBody>
      </p:sp>
      <p:sp>
        <p:nvSpPr>
          <p:cNvPr id="1772554" name="Text Box 10"/>
          <p:cNvSpPr txBox="1">
            <a:spLocks noChangeArrowheads="1"/>
          </p:cNvSpPr>
          <p:nvPr/>
        </p:nvSpPr>
        <p:spPr bwMode="auto">
          <a:xfrm>
            <a:off x="1638300" y="757238"/>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TOP</a:t>
            </a:r>
          </a:p>
        </p:txBody>
      </p:sp>
      <p:sp>
        <p:nvSpPr>
          <p:cNvPr id="1772555" name="Text Box 11"/>
          <p:cNvSpPr txBox="1">
            <a:spLocks noChangeArrowheads="1"/>
          </p:cNvSpPr>
          <p:nvPr/>
        </p:nvSpPr>
        <p:spPr bwMode="auto">
          <a:xfrm>
            <a:off x="6269038" y="739775"/>
            <a:ext cx="171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BOTTOM</a:t>
            </a:r>
          </a:p>
        </p:txBody>
      </p:sp>
      <p:pic>
        <p:nvPicPr>
          <p:cNvPr id="1772562" name="Picture 18"/>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02250" y="1263650"/>
            <a:ext cx="3697288" cy="53832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4450" name="Text Box 2"/>
          <p:cNvSpPr txBox="1">
            <a:spLocks noChangeArrowheads="1"/>
          </p:cNvSpPr>
          <p:nvPr/>
        </p:nvSpPr>
        <p:spPr bwMode="auto">
          <a:xfrm>
            <a:off x="188913" y="893763"/>
            <a:ext cx="8718550" cy="579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261938">
              <a:spcBef>
                <a:spcPct val="0"/>
              </a:spcBef>
              <a:defRPr>
                <a:solidFill>
                  <a:schemeClr val="tx1"/>
                </a:solidFill>
                <a:latin typeface="Arial" charset="0"/>
              </a:defRPr>
            </a:lvl1pPr>
            <a:lvl2pPr marL="179388" algn="l" defTabSz="261938">
              <a:spcBef>
                <a:spcPct val="0"/>
              </a:spcBef>
              <a:defRPr>
                <a:solidFill>
                  <a:schemeClr val="tx1"/>
                </a:solidFill>
                <a:latin typeface="Arial" charset="0"/>
              </a:defRPr>
            </a:lvl2pPr>
            <a:lvl3pPr marL="2439988" indent="-2097088" algn="l" defTabSz="261938">
              <a:spcBef>
                <a:spcPct val="0"/>
              </a:spcBef>
              <a:defRPr>
                <a:solidFill>
                  <a:schemeClr val="tx1"/>
                </a:solidFill>
                <a:latin typeface="Arial" charset="0"/>
              </a:defRPr>
            </a:lvl3pPr>
            <a:lvl4pPr marL="2690813" algn="l" defTabSz="261938">
              <a:spcBef>
                <a:spcPct val="0"/>
              </a:spcBef>
              <a:defRPr>
                <a:solidFill>
                  <a:schemeClr val="tx1"/>
                </a:solidFill>
                <a:latin typeface="Arial" charset="0"/>
              </a:defRPr>
            </a:lvl4pPr>
            <a:lvl5pPr marL="2870200" algn="l" defTabSz="261938">
              <a:spcBef>
                <a:spcPct val="0"/>
              </a:spcBef>
              <a:defRPr>
                <a:solidFill>
                  <a:schemeClr val="tx1"/>
                </a:solidFill>
                <a:latin typeface="Arial" charset="0"/>
              </a:defRPr>
            </a:lvl5pPr>
            <a:lvl6pPr marL="3327400" defTabSz="261938" fontAlgn="base">
              <a:spcBef>
                <a:spcPct val="0"/>
              </a:spcBef>
              <a:spcAft>
                <a:spcPct val="0"/>
              </a:spcAft>
              <a:defRPr>
                <a:solidFill>
                  <a:schemeClr val="tx1"/>
                </a:solidFill>
                <a:latin typeface="Arial" charset="0"/>
              </a:defRPr>
            </a:lvl6pPr>
            <a:lvl7pPr marL="3784600" defTabSz="261938" fontAlgn="base">
              <a:spcBef>
                <a:spcPct val="0"/>
              </a:spcBef>
              <a:spcAft>
                <a:spcPct val="0"/>
              </a:spcAft>
              <a:defRPr>
                <a:solidFill>
                  <a:schemeClr val="tx1"/>
                </a:solidFill>
                <a:latin typeface="Arial" charset="0"/>
              </a:defRPr>
            </a:lvl7pPr>
            <a:lvl8pPr marL="4241800" defTabSz="261938" fontAlgn="base">
              <a:spcBef>
                <a:spcPct val="0"/>
              </a:spcBef>
              <a:spcAft>
                <a:spcPct val="0"/>
              </a:spcAft>
              <a:defRPr>
                <a:solidFill>
                  <a:schemeClr val="tx1"/>
                </a:solidFill>
                <a:latin typeface="Arial" charset="0"/>
              </a:defRPr>
            </a:lvl8pPr>
            <a:lvl9pPr marL="4699000" defTabSz="261938" fontAlgn="base">
              <a:spcBef>
                <a:spcPct val="0"/>
              </a:spcBef>
              <a:spcAft>
                <a:spcPct val="0"/>
              </a:spcAft>
              <a:defRPr>
                <a:solidFill>
                  <a:schemeClr val="tx1"/>
                </a:solidFill>
                <a:latin typeface="Arial" charset="0"/>
              </a:defRPr>
            </a:lvl9pPr>
          </a:lstStyle>
          <a:p>
            <a:pPr algn="ctr">
              <a:spcBef>
                <a:spcPct val="50000"/>
              </a:spcBef>
            </a:pPr>
            <a:r>
              <a:rPr lang="en-GB" sz="3200" b="1" i="1">
                <a:latin typeface="Times New Roman" pitchFamily="18" charset="0"/>
                <a:cs typeface="Times New Roman" pitchFamily="18" charset="0"/>
              </a:rPr>
              <a:t>To present the </a:t>
            </a:r>
            <a:r>
              <a:rPr lang="en-GB" sz="3200" b="1" i="1">
                <a:solidFill>
                  <a:srgbClr val="0000FF"/>
                </a:solidFill>
                <a:latin typeface="Times New Roman" pitchFamily="18" charset="0"/>
                <a:cs typeface="Times New Roman" pitchFamily="18" charset="0"/>
              </a:rPr>
              <a:t>Final Report Part B</a:t>
            </a:r>
            <a:endParaRPr lang="en-GB" sz="3200" b="1">
              <a:latin typeface="Times New Roman" pitchFamily="18" charset="0"/>
              <a:cs typeface="Times New Roman" pitchFamily="18" charset="0"/>
            </a:endParaRPr>
          </a:p>
        </p:txBody>
      </p:sp>
      <p:sp>
        <p:nvSpPr>
          <p:cNvPr id="2024451" name="Text Box 3"/>
          <p:cNvSpPr txBox="1">
            <a:spLocks noChangeArrowheads="1"/>
          </p:cNvSpPr>
          <p:nvPr/>
        </p:nvSpPr>
        <p:spPr bwMode="auto">
          <a:xfrm>
            <a:off x="2805113" y="100013"/>
            <a:ext cx="3416300" cy="5794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9050" algn="ctr">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b="1">
                <a:solidFill>
                  <a:srgbClr val="FF0000"/>
                </a:solidFill>
                <a:effectLst>
                  <a:outerShdw blurRad="38100" dist="38100" dir="2700000" algn="tl">
                    <a:srgbClr val="000000"/>
                  </a:outerShdw>
                </a:effectLst>
                <a:cs typeface="Times New Roman" pitchFamily="18" charset="0"/>
              </a:rPr>
              <a:t>OBJECTIVE</a:t>
            </a:r>
          </a:p>
        </p:txBody>
      </p:sp>
      <p:sp>
        <p:nvSpPr>
          <p:cNvPr id="2024452" name="Text Box 4"/>
          <p:cNvSpPr txBox="1">
            <a:spLocks noChangeArrowheads="1"/>
          </p:cNvSpPr>
          <p:nvPr/>
        </p:nvSpPr>
        <p:spPr bwMode="auto">
          <a:xfrm>
            <a:off x="630238" y="3294063"/>
            <a:ext cx="2932112" cy="21097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lgn="l">
              <a:spcBef>
                <a:spcPct val="0"/>
              </a:spcBef>
              <a:defRPr>
                <a:solidFill>
                  <a:schemeClr val="tx1"/>
                </a:solidFill>
                <a:latin typeface="Arial" charset="0"/>
              </a:defRPr>
            </a:lvl1pPr>
            <a:lvl2pPr marL="715963"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FF0000"/>
              </a:buClr>
              <a:buFont typeface="Wingdings" pitchFamily="2" charset="2"/>
              <a:buChar char="ü"/>
            </a:pPr>
            <a:r>
              <a:rPr lang="en-GB" sz="2400" b="1">
                <a:solidFill>
                  <a:srgbClr val="0000FF"/>
                </a:solidFill>
                <a:latin typeface="Times New Roman" pitchFamily="18" charset="0"/>
              </a:rPr>
              <a:t>838 Pages</a:t>
            </a:r>
          </a:p>
          <a:p>
            <a:pPr>
              <a:spcBef>
                <a:spcPct val="50000"/>
              </a:spcBef>
              <a:buClr>
                <a:srgbClr val="FF0000"/>
              </a:buClr>
              <a:buFont typeface="Wingdings" pitchFamily="2" charset="2"/>
              <a:buChar char="ü"/>
            </a:pPr>
            <a:r>
              <a:rPr lang="en-GB" sz="2400" b="1">
                <a:solidFill>
                  <a:srgbClr val="0000FF"/>
                </a:solidFill>
                <a:latin typeface="Times New Roman" pitchFamily="18" charset="0"/>
              </a:rPr>
              <a:t>1.9e6 Characters </a:t>
            </a:r>
          </a:p>
          <a:p>
            <a:pPr>
              <a:spcBef>
                <a:spcPct val="50000"/>
              </a:spcBef>
              <a:buClr>
                <a:srgbClr val="FF0000"/>
              </a:buClr>
              <a:buFont typeface="Wingdings" pitchFamily="2" charset="2"/>
              <a:buChar char="ü"/>
            </a:pPr>
            <a:r>
              <a:rPr lang="en-US" sz="2400">
                <a:solidFill>
                  <a:srgbClr val="0000FF"/>
                </a:solidFill>
                <a:latin typeface="Times New Roman" pitchFamily="18" charset="0"/>
                <a:cs typeface="Times New Roman" pitchFamily="18" charset="0"/>
              </a:rPr>
              <a:t>~</a:t>
            </a:r>
            <a:r>
              <a:rPr lang="en-GB" sz="2400" b="1">
                <a:solidFill>
                  <a:srgbClr val="0000FF"/>
                </a:solidFill>
                <a:latin typeface="Times New Roman" pitchFamily="18" charset="0"/>
              </a:rPr>
              <a:t>1000 Figures</a:t>
            </a:r>
          </a:p>
          <a:p>
            <a:pPr>
              <a:spcBef>
                <a:spcPct val="50000"/>
              </a:spcBef>
              <a:buClr>
                <a:srgbClr val="FF0000"/>
              </a:buClr>
              <a:buFont typeface="Wingdings" pitchFamily="2" charset="2"/>
              <a:buChar char="ü"/>
            </a:pPr>
            <a:r>
              <a:rPr lang="en-US">
                <a:solidFill>
                  <a:srgbClr val="0000FF"/>
                </a:solidFill>
                <a:latin typeface="Times New Roman" pitchFamily="18" charset="0"/>
              </a:rPr>
              <a:t>~</a:t>
            </a:r>
            <a:r>
              <a:rPr lang="en-GB">
                <a:latin typeface="Times New Roman" pitchFamily="18" charset="0"/>
              </a:rPr>
              <a:t> </a:t>
            </a:r>
            <a:r>
              <a:rPr lang="en-GB" sz="2400" b="1">
                <a:solidFill>
                  <a:srgbClr val="0000FF"/>
                </a:solidFill>
                <a:latin typeface="Times New Roman" pitchFamily="18" charset="0"/>
              </a:rPr>
              <a:t>300 Tables</a:t>
            </a:r>
          </a:p>
        </p:txBody>
      </p:sp>
      <p:sp>
        <p:nvSpPr>
          <p:cNvPr id="2024453" name="Text Box 5"/>
          <p:cNvSpPr txBox="1">
            <a:spLocks noChangeArrowheads="1"/>
          </p:cNvSpPr>
          <p:nvPr/>
        </p:nvSpPr>
        <p:spPr bwMode="auto">
          <a:xfrm>
            <a:off x="2614613" y="1817688"/>
            <a:ext cx="3924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b="1">
                <a:solidFill>
                  <a:srgbClr val="336600"/>
                </a:solidFill>
              </a:rPr>
              <a:t>The document consists of:</a:t>
            </a:r>
          </a:p>
        </p:txBody>
      </p:sp>
      <p:sp>
        <p:nvSpPr>
          <p:cNvPr id="2024454" name="Text Box 6"/>
          <p:cNvSpPr txBox="1">
            <a:spLocks noChangeArrowheads="1"/>
          </p:cNvSpPr>
          <p:nvPr/>
        </p:nvSpPr>
        <p:spPr bwMode="auto">
          <a:xfrm>
            <a:off x="4476750" y="3271838"/>
            <a:ext cx="4224338" cy="21097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lgn="l">
              <a:spcBef>
                <a:spcPct val="0"/>
              </a:spcBef>
              <a:defRPr>
                <a:solidFill>
                  <a:schemeClr val="tx1"/>
                </a:solidFill>
                <a:latin typeface="Arial" charset="0"/>
              </a:defRPr>
            </a:lvl1pPr>
            <a:lvl2pPr marL="715963"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FF0000"/>
              </a:buClr>
              <a:buFont typeface="Wingdings" pitchFamily="2" charset="2"/>
              <a:buChar char="ü"/>
            </a:pPr>
            <a:r>
              <a:rPr lang="en-GB" sz="2400" b="1">
                <a:solidFill>
                  <a:srgbClr val="0000FF"/>
                </a:solidFill>
                <a:latin typeface="Times New Roman" pitchFamily="18" charset="0"/>
              </a:rPr>
              <a:t>13 Chapters</a:t>
            </a:r>
          </a:p>
          <a:p>
            <a:pPr>
              <a:spcBef>
                <a:spcPct val="50000"/>
              </a:spcBef>
              <a:buClr>
                <a:srgbClr val="FF0000"/>
              </a:buClr>
              <a:buFont typeface="Wingdings" pitchFamily="2" charset="2"/>
              <a:buChar char="ü"/>
            </a:pPr>
            <a:r>
              <a:rPr lang="en-GB" sz="2400" b="1">
                <a:solidFill>
                  <a:srgbClr val="0000FF"/>
                </a:solidFill>
                <a:latin typeface="Times New Roman" pitchFamily="18" charset="0"/>
              </a:rPr>
              <a:t>15 Annexes</a:t>
            </a:r>
          </a:p>
          <a:p>
            <a:pPr>
              <a:spcBef>
                <a:spcPct val="50000"/>
              </a:spcBef>
              <a:buClr>
                <a:srgbClr val="FF0000"/>
              </a:buClr>
              <a:buFont typeface="Wingdings" pitchFamily="2" charset="2"/>
              <a:buChar char="ü"/>
            </a:pPr>
            <a:r>
              <a:rPr lang="en-US">
                <a:solidFill>
                  <a:srgbClr val="0000FF"/>
                </a:solidFill>
                <a:latin typeface="Times New Roman" pitchFamily="18" charset="0"/>
              </a:rPr>
              <a:t>~</a:t>
            </a:r>
            <a:r>
              <a:rPr lang="en-GB">
                <a:latin typeface="Times New Roman" pitchFamily="18" charset="0"/>
              </a:rPr>
              <a:t> </a:t>
            </a:r>
            <a:r>
              <a:rPr lang="en-GB" sz="2400" b="1">
                <a:solidFill>
                  <a:srgbClr val="0000FF"/>
                </a:solidFill>
                <a:latin typeface="Times New Roman" pitchFamily="18" charset="0"/>
              </a:rPr>
              <a:t>50 Input deck developed</a:t>
            </a:r>
          </a:p>
          <a:p>
            <a:pPr>
              <a:spcBef>
                <a:spcPct val="50000"/>
              </a:spcBef>
              <a:buClr>
                <a:srgbClr val="FF0000"/>
              </a:buClr>
              <a:buFont typeface="Wingdings" pitchFamily="2" charset="2"/>
              <a:buChar char="ü"/>
            </a:pPr>
            <a:r>
              <a:rPr lang="en-GB" sz="2400" b="1">
                <a:solidFill>
                  <a:srgbClr val="0000FF"/>
                </a:solidFill>
                <a:latin typeface="Times New Roman" pitchFamily="18" charset="0"/>
              </a:rPr>
              <a:t>1 CD Rom</a:t>
            </a:r>
          </a:p>
        </p:txBody>
      </p:sp>
      <p:graphicFrame>
        <p:nvGraphicFramePr>
          <p:cNvPr id="2024455" name="Object 7"/>
          <p:cNvGraphicFramePr>
            <a:graphicFrameLocks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2024456" name="Equation" r:id="rId4" imgW="114120" imgH="215640" progId="Equation.3">
                  <p:embed/>
                </p:oleObj>
              </mc:Choice>
              <mc:Fallback>
                <p:oleObj name="Equation" r:id="rId4" imgW="114120" imgH="2156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45" name="Text Box 13"/>
          <p:cNvSpPr txBox="1">
            <a:spLocks noChangeArrowheads="1"/>
          </p:cNvSpPr>
          <p:nvPr/>
        </p:nvSpPr>
        <p:spPr bwMode="auto">
          <a:xfrm>
            <a:off x="446088" y="1281113"/>
            <a:ext cx="84201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marL="800100" indent="-342900" algn="l">
              <a:spcBef>
                <a:spcPct val="0"/>
              </a:spcBef>
              <a:defRPr>
                <a:solidFill>
                  <a:schemeClr val="tx1"/>
                </a:solidFill>
                <a:latin typeface="Arial" charset="0"/>
              </a:defRPr>
            </a:lvl2pPr>
            <a:lvl3pPr marL="1257300" indent="-342900" algn="l">
              <a:spcBef>
                <a:spcPct val="0"/>
              </a:spcBef>
              <a:defRPr>
                <a:solidFill>
                  <a:schemeClr val="tx1"/>
                </a:solidFill>
                <a:latin typeface="Arial" charset="0"/>
              </a:defRPr>
            </a:lvl3pPr>
            <a:lvl4pPr marL="1714500" indent="-342900" algn="l">
              <a:spcBef>
                <a:spcPct val="0"/>
              </a:spcBef>
              <a:defRPr>
                <a:solidFill>
                  <a:schemeClr val="tx1"/>
                </a:solidFill>
                <a:latin typeface="Arial" charset="0"/>
              </a:defRPr>
            </a:lvl4pPr>
            <a:lvl5pPr marL="2171700" indent="-342900" algn="l">
              <a:spcBef>
                <a:spcPct val="0"/>
              </a:spcBef>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150000"/>
              </a:lnSpc>
            </a:pPr>
            <a:r>
              <a:rPr lang="en-US" b="1">
                <a:latin typeface="Times New Roman" pitchFamily="18" charset="0"/>
              </a:rPr>
              <a:t>ACKNOWLEDGEMENTS</a:t>
            </a:r>
            <a:r>
              <a:rPr lang="en-US">
                <a:latin typeface="Times New Roman" pitchFamily="18" charset="0"/>
              </a:rPr>
              <a:t>……………………………………………	</a:t>
            </a:r>
            <a:r>
              <a:rPr lang="en-US" b="1">
                <a:latin typeface="Times New Roman" pitchFamily="18" charset="0"/>
              </a:rPr>
              <a:t>19</a:t>
            </a:r>
          </a:p>
          <a:p>
            <a:pPr>
              <a:lnSpc>
                <a:spcPct val="150000"/>
              </a:lnSpc>
            </a:pPr>
            <a:r>
              <a:rPr lang="en-US" b="1">
                <a:latin typeface="Times New Roman" pitchFamily="18" charset="0"/>
              </a:rPr>
              <a:t>FOREWORD</a:t>
            </a:r>
            <a:r>
              <a:rPr lang="en-US">
                <a:latin typeface="Times New Roman" pitchFamily="18" charset="0"/>
              </a:rPr>
              <a:t>…………………………………………………………..	</a:t>
            </a:r>
            <a:r>
              <a:rPr lang="en-US" b="1">
                <a:latin typeface="Times New Roman" pitchFamily="18" charset="0"/>
              </a:rPr>
              <a:t>21</a:t>
            </a:r>
          </a:p>
          <a:p>
            <a:pPr>
              <a:lnSpc>
                <a:spcPct val="150000"/>
              </a:lnSpc>
            </a:pPr>
            <a:r>
              <a:rPr lang="en-US" b="1">
                <a:latin typeface="Times New Roman" pitchFamily="18" charset="0"/>
              </a:rPr>
              <a:t>NOMENCLATURE</a:t>
            </a:r>
            <a:r>
              <a:rPr lang="en-US">
                <a:latin typeface="Times New Roman" pitchFamily="18" charset="0"/>
              </a:rPr>
              <a:t>……………………………………………………	</a:t>
            </a:r>
            <a:r>
              <a:rPr lang="en-US" b="1">
                <a:latin typeface="Times New Roman" pitchFamily="18" charset="0"/>
              </a:rPr>
              <a:t>24</a:t>
            </a:r>
          </a:p>
          <a:p>
            <a:pPr>
              <a:lnSpc>
                <a:spcPct val="150000"/>
              </a:lnSpc>
            </a:pPr>
            <a:r>
              <a:rPr lang="en-US" b="1">
                <a:latin typeface="Times New Roman" pitchFamily="18" charset="0"/>
              </a:rPr>
              <a:t>LIST OF FIGURES</a:t>
            </a:r>
            <a:r>
              <a:rPr lang="en-US">
                <a:latin typeface="Times New Roman" pitchFamily="18" charset="0"/>
              </a:rPr>
              <a:t>………………………………………………........	</a:t>
            </a:r>
            <a:r>
              <a:rPr lang="en-US" b="1">
                <a:latin typeface="Times New Roman" pitchFamily="18" charset="0"/>
              </a:rPr>
              <a:t>29</a:t>
            </a:r>
          </a:p>
          <a:p>
            <a:pPr>
              <a:lnSpc>
                <a:spcPct val="150000"/>
              </a:lnSpc>
            </a:pPr>
            <a:r>
              <a:rPr lang="en-US" b="1">
                <a:latin typeface="Times New Roman" pitchFamily="18" charset="0"/>
              </a:rPr>
              <a:t>LIST OF TABLES</a:t>
            </a:r>
            <a:r>
              <a:rPr lang="en-US">
                <a:latin typeface="Times New Roman" pitchFamily="18" charset="0"/>
              </a:rPr>
              <a:t>…………………………………………………….	</a:t>
            </a:r>
            <a:r>
              <a:rPr lang="en-US" b="1">
                <a:latin typeface="Times New Roman" pitchFamily="18" charset="0"/>
              </a:rPr>
              <a:t>46</a:t>
            </a:r>
          </a:p>
          <a:p>
            <a:pPr>
              <a:lnSpc>
                <a:spcPct val="150000"/>
              </a:lnSpc>
            </a:pPr>
            <a:r>
              <a:rPr lang="en-US" b="1">
                <a:latin typeface="Times New Roman" pitchFamily="18" charset="0"/>
              </a:rPr>
              <a:t>ABSTRACT</a:t>
            </a:r>
            <a:r>
              <a:rPr lang="en-US">
                <a:latin typeface="Times New Roman" pitchFamily="18" charset="0"/>
              </a:rPr>
              <a:t>………………………………………………………........	</a:t>
            </a:r>
            <a:r>
              <a:rPr lang="en-US" b="1">
                <a:latin typeface="Times New Roman" pitchFamily="18" charset="0"/>
              </a:rPr>
              <a:t>51</a:t>
            </a:r>
          </a:p>
          <a:p>
            <a:pPr>
              <a:lnSpc>
                <a:spcPct val="150000"/>
              </a:lnSpc>
            </a:pPr>
            <a:r>
              <a:rPr lang="en-US" b="1">
                <a:latin typeface="Times New Roman" pitchFamily="18" charset="0"/>
              </a:rPr>
              <a:t>EXECUTIVE SUMMARY</a:t>
            </a:r>
            <a:r>
              <a:rPr lang="en-US">
                <a:latin typeface="Times New Roman" pitchFamily="18" charset="0"/>
              </a:rPr>
              <a:t>……………………………………………	</a:t>
            </a:r>
            <a:r>
              <a:rPr lang="en-US" b="1">
                <a:latin typeface="Times New Roman" pitchFamily="18" charset="0"/>
              </a:rPr>
              <a:t>53</a:t>
            </a:r>
          </a:p>
          <a:p>
            <a:pPr>
              <a:lnSpc>
                <a:spcPct val="150000"/>
              </a:lnSpc>
            </a:pPr>
            <a:r>
              <a:rPr lang="en-US" b="1">
                <a:solidFill>
                  <a:srgbClr val="FF0000"/>
                </a:solidFill>
                <a:latin typeface="Times New Roman" pitchFamily="18" charset="0"/>
              </a:rPr>
              <a:t>1.</a:t>
            </a:r>
            <a:r>
              <a:rPr lang="en-US" b="1">
                <a:latin typeface="Times New Roman" pitchFamily="18" charset="0"/>
              </a:rPr>
              <a:t>  INTRODUCTION</a:t>
            </a:r>
            <a:r>
              <a:rPr lang="en-US">
                <a:latin typeface="Times New Roman" pitchFamily="18" charset="0"/>
              </a:rPr>
              <a:t>………………………………………………….	</a:t>
            </a:r>
            <a:r>
              <a:rPr lang="en-US" b="1">
                <a:latin typeface="Times New Roman" pitchFamily="18" charset="0"/>
              </a:rPr>
              <a:t>58</a:t>
            </a:r>
          </a:p>
          <a:p>
            <a:pPr>
              <a:lnSpc>
                <a:spcPct val="150000"/>
              </a:lnSpc>
            </a:pPr>
            <a:r>
              <a:rPr lang="en-US" b="1">
                <a:solidFill>
                  <a:srgbClr val="FF0000"/>
                </a:solidFill>
                <a:latin typeface="Times New Roman" pitchFamily="18" charset="0"/>
              </a:rPr>
              <a:t>2.</a:t>
            </a:r>
            <a:r>
              <a:rPr lang="en-US" b="1">
                <a:latin typeface="Times New Roman" pitchFamily="18" charset="0"/>
              </a:rPr>
              <a:t>  THE ROAD-MAP OF THE PROJECT FOR PART B</a:t>
            </a:r>
            <a:r>
              <a:rPr lang="en-US">
                <a:latin typeface="Times New Roman" pitchFamily="18" charset="0"/>
              </a:rPr>
              <a:t>………….	</a:t>
            </a:r>
            <a:r>
              <a:rPr lang="en-US" b="1">
                <a:latin typeface="Times New Roman" pitchFamily="18" charset="0"/>
              </a:rPr>
              <a:t>62</a:t>
            </a:r>
          </a:p>
          <a:p>
            <a:pPr>
              <a:lnSpc>
                <a:spcPct val="150000"/>
              </a:lnSpc>
            </a:pPr>
            <a:r>
              <a:rPr lang="en-US" b="1">
                <a:solidFill>
                  <a:srgbClr val="FF0000"/>
                </a:solidFill>
                <a:latin typeface="Times New Roman" pitchFamily="18" charset="0"/>
              </a:rPr>
              <a:t>3.</a:t>
            </a:r>
            <a:r>
              <a:rPr lang="en-US" b="1">
                <a:latin typeface="Times New Roman" pitchFamily="18" charset="0"/>
              </a:rPr>
              <a:t> THE DESCRIPTION OF THE RBMK</a:t>
            </a:r>
            <a:r>
              <a:rPr lang="en-US">
                <a:latin typeface="Times New Roman" pitchFamily="18" charset="0"/>
              </a:rPr>
              <a:t>……………………….......	</a:t>
            </a:r>
            <a:r>
              <a:rPr lang="en-US" b="1">
                <a:latin typeface="Times New Roman" pitchFamily="18" charset="0"/>
              </a:rPr>
              <a:t>72</a:t>
            </a:r>
          </a:p>
        </p:txBody>
      </p:sp>
      <p:sp>
        <p:nvSpPr>
          <p:cNvPr id="1631246" name="Text Box 14"/>
          <p:cNvSpPr txBox="1">
            <a:spLocks noChangeArrowheads="1"/>
          </p:cNvSpPr>
          <p:nvPr/>
        </p:nvSpPr>
        <p:spPr bwMode="auto">
          <a:xfrm>
            <a:off x="501650" y="103188"/>
            <a:ext cx="87423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CONTENTS OF THE FINAL REPORT PART B</a:t>
            </a:r>
            <a:endParaRPr lang="en-GB" sz="3000" b="1">
              <a:solidFill>
                <a:srgbClr val="FF0000"/>
              </a:solidFill>
              <a:effectLst>
                <a:outerShdw blurRad="38100" dist="38100" dir="2700000" algn="tl">
                  <a:srgbClr val="000000"/>
                </a:outerShdw>
              </a:effectLst>
            </a:endParaRPr>
          </a:p>
        </p:txBody>
      </p:sp>
      <p:sp>
        <p:nvSpPr>
          <p:cNvPr id="1631247" name="Text Box 15"/>
          <p:cNvSpPr txBox="1">
            <a:spLocks noChangeArrowheads="1"/>
          </p:cNvSpPr>
          <p:nvPr/>
        </p:nvSpPr>
        <p:spPr bwMode="auto">
          <a:xfrm>
            <a:off x="2263775" y="755650"/>
            <a:ext cx="458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FRAMEWORK AND OBJECTIVES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042" name="Text Box 2"/>
          <p:cNvSpPr txBox="1">
            <a:spLocks noChangeArrowheads="1"/>
          </p:cNvSpPr>
          <p:nvPr/>
        </p:nvSpPr>
        <p:spPr bwMode="auto">
          <a:xfrm>
            <a:off x="0" y="1295400"/>
            <a:ext cx="91440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30213" indent="-342900" algn="l">
              <a:spcBef>
                <a:spcPct val="0"/>
              </a:spcBef>
              <a:defRPr>
                <a:solidFill>
                  <a:schemeClr val="tx1"/>
                </a:solidFill>
                <a:latin typeface="Arial" charset="0"/>
              </a:defRPr>
            </a:lvl1pPr>
            <a:lvl2pPr marL="865188" indent="-342900" algn="l">
              <a:spcBef>
                <a:spcPct val="0"/>
              </a:spcBef>
              <a:defRPr>
                <a:solidFill>
                  <a:schemeClr val="tx1"/>
                </a:solidFill>
                <a:latin typeface="Arial" charset="0"/>
              </a:defRPr>
            </a:lvl2pPr>
            <a:lvl3pPr marL="1387475" indent="-342900" algn="l">
              <a:spcBef>
                <a:spcPct val="0"/>
              </a:spcBef>
              <a:defRPr>
                <a:solidFill>
                  <a:schemeClr val="tx1"/>
                </a:solidFill>
                <a:latin typeface="Arial" charset="0"/>
              </a:defRPr>
            </a:lvl3pPr>
            <a:lvl4pPr marL="1909763" indent="-342900" algn="l">
              <a:spcBef>
                <a:spcPct val="0"/>
              </a:spcBef>
              <a:defRPr>
                <a:solidFill>
                  <a:schemeClr val="tx1"/>
                </a:solidFill>
                <a:latin typeface="Arial" charset="0"/>
              </a:defRPr>
            </a:lvl4pPr>
            <a:lvl5pPr marL="2432050" indent="-342900" algn="l">
              <a:spcBef>
                <a:spcPct val="0"/>
              </a:spcBef>
              <a:defRPr>
                <a:solidFill>
                  <a:schemeClr val="tx1"/>
                </a:solidFill>
                <a:latin typeface="Arial" charset="0"/>
              </a:defRPr>
            </a:lvl5pPr>
            <a:lvl6pPr marL="2889250" indent="-342900" fontAlgn="base">
              <a:spcBef>
                <a:spcPct val="0"/>
              </a:spcBef>
              <a:spcAft>
                <a:spcPct val="0"/>
              </a:spcAft>
              <a:defRPr>
                <a:solidFill>
                  <a:schemeClr val="tx1"/>
                </a:solidFill>
                <a:latin typeface="Arial" charset="0"/>
              </a:defRPr>
            </a:lvl6pPr>
            <a:lvl7pPr marL="3346450" indent="-342900" fontAlgn="base">
              <a:spcBef>
                <a:spcPct val="0"/>
              </a:spcBef>
              <a:spcAft>
                <a:spcPct val="0"/>
              </a:spcAft>
              <a:defRPr>
                <a:solidFill>
                  <a:schemeClr val="tx1"/>
                </a:solidFill>
                <a:latin typeface="Arial" charset="0"/>
              </a:defRPr>
            </a:lvl7pPr>
            <a:lvl8pPr marL="3803650" indent="-342900" fontAlgn="base">
              <a:spcBef>
                <a:spcPct val="0"/>
              </a:spcBef>
              <a:spcAft>
                <a:spcPct val="0"/>
              </a:spcAft>
              <a:defRPr>
                <a:solidFill>
                  <a:schemeClr val="tx1"/>
                </a:solidFill>
                <a:latin typeface="Arial" charset="0"/>
              </a:defRPr>
            </a:lvl8pPr>
            <a:lvl9pPr marL="4260850" indent="-342900" fontAlgn="base">
              <a:spcBef>
                <a:spcPct val="0"/>
              </a:spcBef>
              <a:spcAft>
                <a:spcPct val="0"/>
              </a:spcAft>
              <a:defRPr>
                <a:solidFill>
                  <a:schemeClr val="tx1"/>
                </a:solidFill>
                <a:latin typeface="Arial" charset="0"/>
              </a:defRPr>
            </a:lvl9pPr>
          </a:lstStyle>
          <a:p>
            <a:pPr>
              <a:lnSpc>
                <a:spcPct val="150000"/>
              </a:lnSpc>
            </a:pPr>
            <a:r>
              <a:rPr lang="en-US" b="1">
                <a:solidFill>
                  <a:srgbClr val="FF0000"/>
                </a:solidFill>
                <a:latin typeface="Times New Roman" pitchFamily="18" charset="0"/>
              </a:rPr>
              <a:t>4.</a:t>
            </a:r>
            <a:r>
              <a:rPr lang="en-US" b="1">
                <a:latin typeface="Times New Roman" pitchFamily="18" charset="0"/>
              </a:rPr>
              <a:t> THE BACKGROUND FOR RBMK ACCIDENT ANALYSIS</a:t>
            </a:r>
            <a:r>
              <a:rPr lang="en-US">
                <a:latin typeface="Times New Roman" pitchFamily="18" charset="0"/>
              </a:rPr>
              <a:t>…………..	…...</a:t>
            </a:r>
            <a:r>
              <a:rPr lang="en-US" b="1">
                <a:latin typeface="Times New Roman" pitchFamily="18" charset="0"/>
              </a:rPr>
              <a:t>91</a:t>
            </a:r>
          </a:p>
          <a:p>
            <a:pPr>
              <a:lnSpc>
                <a:spcPct val="150000"/>
              </a:lnSpc>
            </a:pPr>
            <a:r>
              <a:rPr lang="en-US" b="1">
                <a:solidFill>
                  <a:srgbClr val="FF0000"/>
                </a:solidFill>
                <a:latin typeface="Times New Roman" pitchFamily="18" charset="0"/>
              </a:rPr>
              <a:t>5.</a:t>
            </a:r>
            <a:r>
              <a:rPr lang="en-US" b="1">
                <a:latin typeface="Times New Roman" pitchFamily="18" charset="0"/>
              </a:rPr>
              <a:t> THE TRANSIENT THERMALHYDRAULICS</a:t>
            </a:r>
            <a:r>
              <a:rPr lang="en-US">
                <a:latin typeface="Times New Roman" pitchFamily="18" charset="0"/>
              </a:rPr>
              <a:t>……………………………  .</a:t>
            </a:r>
            <a:r>
              <a:rPr lang="en-US" b="1">
                <a:latin typeface="Times New Roman" pitchFamily="18" charset="0"/>
              </a:rPr>
              <a:t>114</a:t>
            </a:r>
          </a:p>
          <a:p>
            <a:pPr>
              <a:lnSpc>
                <a:spcPct val="150000"/>
              </a:lnSpc>
            </a:pPr>
            <a:r>
              <a:rPr lang="en-US" b="1">
                <a:solidFill>
                  <a:srgbClr val="FF0000"/>
                </a:solidFill>
                <a:latin typeface="Times New Roman" pitchFamily="18" charset="0"/>
              </a:rPr>
              <a:t>6.</a:t>
            </a:r>
            <a:r>
              <a:rPr lang="en-US" b="1">
                <a:latin typeface="Times New Roman" pitchFamily="18" charset="0"/>
              </a:rPr>
              <a:t> THE THREE-DIMENSIONAL NEUTRON KINETICS</a:t>
            </a:r>
            <a:r>
              <a:rPr lang="en-US">
                <a:latin typeface="Times New Roman" pitchFamily="18" charset="0"/>
              </a:rPr>
              <a:t>……………………  </a:t>
            </a:r>
            <a:r>
              <a:rPr lang="en-US" b="1">
                <a:latin typeface="Times New Roman" pitchFamily="18" charset="0"/>
              </a:rPr>
              <a:t>228</a:t>
            </a:r>
          </a:p>
          <a:p>
            <a:pPr>
              <a:lnSpc>
                <a:spcPct val="150000"/>
              </a:lnSpc>
            </a:pPr>
            <a:r>
              <a:rPr lang="en-US" b="1">
                <a:solidFill>
                  <a:srgbClr val="FF0000"/>
                </a:solidFill>
                <a:latin typeface="Times New Roman" pitchFamily="18" charset="0"/>
              </a:rPr>
              <a:t>7.</a:t>
            </a:r>
            <a:r>
              <a:rPr lang="en-US" b="1">
                <a:latin typeface="Times New Roman" pitchFamily="18" charset="0"/>
              </a:rPr>
              <a:t> THE FUEL PERFORMANCE</a:t>
            </a:r>
            <a:r>
              <a:rPr lang="en-US">
                <a:latin typeface="Times New Roman" pitchFamily="18" charset="0"/>
              </a:rPr>
              <a:t>…………………………………………………</a:t>
            </a:r>
            <a:r>
              <a:rPr lang="en-US" b="1">
                <a:latin typeface="Times New Roman" pitchFamily="18" charset="0"/>
              </a:rPr>
              <a:t>284</a:t>
            </a:r>
          </a:p>
          <a:p>
            <a:pPr>
              <a:lnSpc>
                <a:spcPct val="150000"/>
              </a:lnSpc>
            </a:pPr>
            <a:r>
              <a:rPr lang="en-US" b="1">
                <a:solidFill>
                  <a:srgbClr val="FF0000"/>
                </a:solidFill>
                <a:latin typeface="Times New Roman" pitchFamily="18" charset="0"/>
              </a:rPr>
              <a:t>8.</a:t>
            </a:r>
            <a:r>
              <a:rPr lang="en-US" b="1">
                <a:latin typeface="Times New Roman" pitchFamily="18" charset="0"/>
              </a:rPr>
              <a:t> THE PERFORMANCE OF THE PRESSURE TUBE AND OF THE NEIGHBORING GRAPHITE BRICKS</a:t>
            </a:r>
            <a:r>
              <a:rPr lang="en-US">
                <a:latin typeface="Times New Roman" pitchFamily="18" charset="0"/>
              </a:rPr>
              <a:t>………………………………………</a:t>
            </a:r>
            <a:r>
              <a:rPr lang="en-US" b="1">
                <a:latin typeface="Times New Roman" pitchFamily="18" charset="0"/>
              </a:rPr>
              <a:t>338</a:t>
            </a:r>
            <a:r>
              <a:rPr lang="en-US">
                <a:latin typeface="Times New Roman" pitchFamily="18" charset="0"/>
              </a:rPr>
              <a:t> </a:t>
            </a:r>
          </a:p>
          <a:p>
            <a:pPr>
              <a:lnSpc>
                <a:spcPct val="150000"/>
              </a:lnSpc>
            </a:pPr>
            <a:r>
              <a:rPr lang="en-US" b="1">
                <a:solidFill>
                  <a:srgbClr val="FF0000"/>
                </a:solidFill>
                <a:latin typeface="Times New Roman" pitchFamily="18" charset="0"/>
              </a:rPr>
              <a:t>9.</a:t>
            </a:r>
            <a:r>
              <a:rPr lang="en-US" b="1">
                <a:latin typeface="Times New Roman" pitchFamily="18" charset="0"/>
              </a:rPr>
              <a:t> THE SOURCE TERM INSIDE THE FUEL CHANNEL</a:t>
            </a:r>
            <a:r>
              <a:rPr lang="en-US">
                <a:latin typeface="Times New Roman" pitchFamily="18" charset="0"/>
              </a:rPr>
              <a:t>…………………….</a:t>
            </a:r>
            <a:r>
              <a:rPr lang="en-US" b="1">
                <a:latin typeface="Times New Roman" pitchFamily="18" charset="0"/>
              </a:rPr>
              <a:t>403</a:t>
            </a:r>
          </a:p>
          <a:p>
            <a:pPr>
              <a:lnSpc>
                <a:spcPct val="150000"/>
              </a:lnSpc>
            </a:pPr>
            <a:r>
              <a:rPr lang="en-US" b="1">
                <a:solidFill>
                  <a:srgbClr val="FF0000"/>
                </a:solidFill>
                <a:latin typeface="Times New Roman" pitchFamily="18" charset="0"/>
              </a:rPr>
              <a:t>10.</a:t>
            </a:r>
            <a:r>
              <a:rPr lang="en-US" b="1">
                <a:latin typeface="Times New Roman" pitchFamily="18" charset="0"/>
              </a:rPr>
              <a:t> THE TRANSPORT OF H2 AND OF FISSION PRODUCTS AND THE ALS SOURCE TERM</a:t>
            </a:r>
            <a:r>
              <a:rPr lang="en-US">
                <a:latin typeface="Times New Roman" pitchFamily="18" charset="0"/>
              </a:rPr>
              <a:t>…………………………………………………………….….</a:t>
            </a:r>
            <a:r>
              <a:rPr lang="en-US" b="1">
                <a:latin typeface="Times New Roman" pitchFamily="18" charset="0"/>
              </a:rPr>
              <a:t>418</a:t>
            </a:r>
          </a:p>
          <a:p>
            <a:pPr>
              <a:lnSpc>
                <a:spcPct val="150000"/>
              </a:lnSpc>
            </a:pPr>
            <a:r>
              <a:rPr lang="en-US" b="1">
                <a:solidFill>
                  <a:srgbClr val="FF0000"/>
                </a:solidFill>
                <a:latin typeface="Times New Roman" pitchFamily="18" charset="0"/>
              </a:rPr>
              <a:t>11.</a:t>
            </a:r>
            <a:r>
              <a:rPr lang="en-US" b="1">
                <a:latin typeface="Times New Roman" pitchFamily="18" charset="0"/>
              </a:rPr>
              <a:t> THE RBMK INDIVIDUAL CHANNEL MONITORING</a:t>
            </a:r>
            <a:r>
              <a:rPr lang="en-US">
                <a:latin typeface="Times New Roman" pitchFamily="18" charset="0"/>
              </a:rPr>
              <a:t>………….….........</a:t>
            </a:r>
            <a:r>
              <a:rPr lang="en-US" b="1">
                <a:latin typeface="Times New Roman" pitchFamily="18" charset="0"/>
              </a:rPr>
              <a:t>477</a:t>
            </a:r>
          </a:p>
        </p:txBody>
      </p:sp>
      <p:sp>
        <p:nvSpPr>
          <p:cNvPr id="1879043" name="Text Box 3"/>
          <p:cNvSpPr txBox="1">
            <a:spLocks noChangeArrowheads="1"/>
          </p:cNvSpPr>
          <p:nvPr/>
        </p:nvSpPr>
        <p:spPr bwMode="auto">
          <a:xfrm>
            <a:off x="501650" y="103188"/>
            <a:ext cx="87423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CONTENTS OF THE FINAL REPORT PART B</a:t>
            </a:r>
            <a:endParaRPr lang="en-GB" sz="3000" b="1">
              <a:solidFill>
                <a:srgbClr val="FF0000"/>
              </a:solidFill>
              <a:effectLst>
                <a:outerShdw blurRad="38100" dist="38100" dir="2700000" algn="tl">
                  <a:srgbClr val="000000"/>
                </a:outerShdw>
              </a:effectLst>
            </a:endParaRPr>
          </a:p>
        </p:txBody>
      </p:sp>
      <p:sp>
        <p:nvSpPr>
          <p:cNvPr id="1879044" name="Text Box 4"/>
          <p:cNvSpPr txBox="1">
            <a:spLocks noChangeArrowheads="1"/>
          </p:cNvSpPr>
          <p:nvPr/>
        </p:nvSpPr>
        <p:spPr bwMode="auto">
          <a:xfrm>
            <a:off x="2263775" y="755650"/>
            <a:ext cx="458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THE MAIN BODY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6" name="Text Box 2"/>
          <p:cNvSpPr txBox="1">
            <a:spLocks noChangeArrowheads="1"/>
          </p:cNvSpPr>
          <p:nvPr/>
        </p:nvSpPr>
        <p:spPr bwMode="auto">
          <a:xfrm>
            <a:off x="241300" y="1946275"/>
            <a:ext cx="84264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marL="800100" indent="-342900" algn="l">
              <a:spcBef>
                <a:spcPct val="0"/>
              </a:spcBef>
              <a:defRPr>
                <a:solidFill>
                  <a:schemeClr val="tx1"/>
                </a:solidFill>
                <a:latin typeface="Arial" charset="0"/>
              </a:defRPr>
            </a:lvl2pPr>
            <a:lvl3pPr marL="1257300" indent="-342900" algn="l">
              <a:spcBef>
                <a:spcPct val="0"/>
              </a:spcBef>
              <a:defRPr>
                <a:solidFill>
                  <a:schemeClr val="tx1"/>
                </a:solidFill>
                <a:latin typeface="Arial" charset="0"/>
              </a:defRPr>
            </a:lvl3pPr>
            <a:lvl4pPr marL="1714500" indent="-342900" algn="l">
              <a:spcBef>
                <a:spcPct val="0"/>
              </a:spcBef>
              <a:defRPr>
                <a:solidFill>
                  <a:schemeClr val="tx1"/>
                </a:solidFill>
                <a:latin typeface="Arial" charset="0"/>
              </a:defRPr>
            </a:lvl4pPr>
            <a:lvl5pPr marL="2171700" indent="-342900" algn="l">
              <a:spcBef>
                <a:spcPct val="0"/>
              </a:spcBef>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150000"/>
              </a:lnSpc>
            </a:pPr>
            <a:r>
              <a:rPr lang="en-US" b="1">
                <a:solidFill>
                  <a:srgbClr val="FF0000"/>
                </a:solidFill>
                <a:latin typeface="Times New Roman" pitchFamily="18" charset="0"/>
              </a:rPr>
              <a:t>12.</a:t>
            </a:r>
            <a:r>
              <a:rPr lang="en-US" b="1">
                <a:latin typeface="Times New Roman" pitchFamily="18" charset="0"/>
              </a:rPr>
              <a:t> THE KEY ACHIEVEMENTS</a:t>
            </a:r>
            <a:r>
              <a:rPr lang="en-US">
                <a:latin typeface="Times New Roman" pitchFamily="18" charset="0"/>
              </a:rPr>
              <a:t>……………………………………….....</a:t>
            </a:r>
            <a:r>
              <a:rPr lang="en-US" b="1">
                <a:latin typeface="Times New Roman" pitchFamily="18" charset="0"/>
              </a:rPr>
              <a:t>502</a:t>
            </a:r>
          </a:p>
          <a:p>
            <a:pPr>
              <a:lnSpc>
                <a:spcPct val="150000"/>
              </a:lnSpc>
            </a:pPr>
            <a:r>
              <a:rPr lang="en-US" b="1">
                <a:solidFill>
                  <a:srgbClr val="FF0000"/>
                </a:solidFill>
                <a:latin typeface="Times New Roman" pitchFamily="18" charset="0"/>
              </a:rPr>
              <a:t>13.</a:t>
            </a:r>
            <a:r>
              <a:rPr lang="en-US" b="1">
                <a:latin typeface="Times New Roman" pitchFamily="18" charset="0"/>
              </a:rPr>
              <a:t> CONCLUSIONS </a:t>
            </a:r>
            <a:r>
              <a:rPr lang="en-US">
                <a:latin typeface="Times New Roman" pitchFamily="18" charset="0"/>
              </a:rPr>
              <a:t>……………………………………………………..….</a:t>
            </a:r>
            <a:r>
              <a:rPr lang="en-US" b="1">
                <a:latin typeface="Times New Roman" pitchFamily="18" charset="0"/>
              </a:rPr>
              <a:t>571</a:t>
            </a:r>
          </a:p>
          <a:p>
            <a:pPr>
              <a:lnSpc>
                <a:spcPct val="150000"/>
              </a:lnSpc>
              <a:spcBef>
                <a:spcPct val="50000"/>
              </a:spcBef>
            </a:pPr>
            <a:r>
              <a:rPr lang="en-GB" b="1">
                <a:latin typeface="Times New Roman" pitchFamily="18" charset="0"/>
              </a:rPr>
              <a:t>REFERENCES</a:t>
            </a:r>
            <a:r>
              <a:rPr lang="en-GB">
                <a:latin typeface="Times New Roman" pitchFamily="18" charset="0"/>
              </a:rPr>
              <a:t>………………………………………………………………</a:t>
            </a:r>
            <a:r>
              <a:rPr lang="en-GB" b="1">
                <a:latin typeface="Times New Roman" pitchFamily="18" charset="0"/>
              </a:rPr>
              <a:t>578</a:t>
            </a:r>
          </a:p>
          <a:p>
            <a:pPr>
              <a:lnSpc>
                <a:spcPct val="150000"/>
              </a:lnSpc>
              <a:spcBef>
                <a:spcPct val="50000"/>
              </a:spcBef>
            </a:pPr>
            <a:r>
              <a:rPr lang="en-GB" b="1">
                <a:latin typeface="Times New Roman" pitchFamily="18" charset="0"/>
              </a:rPr>
              <a:t>BIBLIOGRAPHY (taken from reports issued within the Project)</a:t>
            </a:r>
            <a:r>
              <a:rPr lang="en-GB">
                <a:latin typeface="Times New Roman" pitchFamily="18" charset="0"/>
              </a:rPr>
              <a:t>………</a:t>
            </a:r>
            <a:r>
              <a:rPr lang="en-GB" b="1">
                <a:latin typeface="Times New Roman" pitchFamily="18" charset="0"/>
              </a:rPr>
              <a:t>586</a:t>
            </a:r>
            <a:endParaRPr lang="en-US" b="1">
              <a:latin typeface="Times New Roman" pitchFamily="18" charset="0"/>
            </a:endParaRPr>
          </a:p>
        </p:txBody>
      </p:sp>
      <p:sp>
        <p:nvSpPr>
          <p:cNvPr id="1777667" name="Text Box 3"/>
          <p:cNvSpPr txBox="1">
            <a:spLocks noChangeArrowheads="1"/>
          </p:cNvSpPr>
          <p:nvPr/>
        </p:nvSpPr>
        <p:spPr bwMode="auto">
          <a:xfrm>
            <a:off x="501650" y="103188"/>
            <a:ext cx="87423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CONTENTS OF THE FINAL REPORT PART B</a:t>
            </a:r>
            <a:endParaRPr lang="en-GB" sz="3000" b="1">
              <a:solidFill>
                <a:srgbClr val="FF0000"/>
              </a:solidFill>
              <a:effectLst>
                <a:outerShdw blurRad="38100" dist="38100" dir="2700000" algn="tl">
                  <a:srgbClr val="000000"/>
                </a:outerShdw>
              </a:effectLst>
            </a:endParaRPr>
          </a:p>
        </p:txBody>
      </p:sp>
      <p:sp>
        <p:nvSpPr>
          <p:cNvPr id="1777668" name="Text Box 4"/>
          <p:cNvSpPr txBox="1">
            <a:spLocks noChangeArrowheads="1"/>
          </p:cNvSpPr>
          <p:nvPr/>
        </p:nvSpPr>
        <p:spPr bwMode="auto">
          <a:xfrm>
            <a:off x="1463675" y="812800"/>
            <a:ext cx="629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THE CONCLUSIONS AND THE ACHIEVEMENTS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7" name="Text Box 5"/>
          <p:cNvSpPr txBox="1">
            <a:spLocks noChangeArrowheads="1"/>
          </p:cNvSpPr>
          <p:nvPr/>
        </p:nvSpPr>
        <p:spPr bwMode="auto">
          <a:xfrm>
            <a:off x="501650" y="103188"/>
            <a:ext cx="87423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CONTENTS OF THE FINAL REPORT PART B</a:t>
            </a:r>
            <a:endParaRPr lang="en-GB" sz="3000" b="1">
              <a:solidFill>
                <a:srgbClr val="FF0000"/>
              </a:solidFill>
              <a:effectLst>
                <a:outerShdw blurRad="38100" dist="38100" dir="2700000" algn="tl">
                  <a:srgbClr val="000000"/>
                </a:outerShdw>
              </a:effectLst>
            </a:endParaRPr>
          </a:p>
        </p:txBody>
      </p:sp>
      <p:sp>
        <p:nvSpPr>
          <p:cNvPr id="1769478" name="Text Box 6"/>
          <p:cNvSpPr txBox="1">
            <a:spLocks noChangeArrowheads="1"/>
          </p:cNvSpPr>
          <p:nvPr/>
        </p:nvSpPr>
        <p:spPr bwMode="auto">
          <a:xfrm>
            <a:off x="0" y="1057275"/>
            <a:ext cx="9144000" cy="55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349375" indent="-1349375" algn="l">
              <a:spcBef>
                <a:spcPct val="0"/>
              </a:spcBef>
              <a:tabLst>
                <a:tab pos="1352550" algn="l"/>
              </a:tabLst>
              <a:defRPr>
                <a:solidFill>
                  <a:schemeClr val="tx1"/>
                </a:solidFill>
                <a:latin typeface="Arial" charset="0"/>
              </a:defRPr>
            </a:lvl1pPr>
            <a:lvl2pPr marL="1528763" algn="l">
              <a:spcBef>
                <a:spcPct val="0"/>
              </a:spcBef>
              <a:tabLst>
                <a:tab pos="1352550" algn="l"/>
              </a:tabLst>
              <a:defRPr>
                <a:solidFill>
                  <a:schemeClr val="tx1"/>
                </a:solidFill>
                <a:latin typeface="Arial" charset="0"/>
              </a:defRPr>
            </a:lvl2pPr>
            <a:lvl3pPr marL="1708150" algn="l">
              <a:spcBef>
                <a:spcPct val="0"/>
              </a:spcBef>
              <a:tabLst>
                <a:tab pos="1352550" algn="l"/>
              </a:tabLst>
              <a:defRPr>
                <a:solidFill>
                  <a:schemeClr val="tx1"/>
                </a:solidFill>
                <a:latin typeface="Arial" charset="0"/>
              </a:defRPr>
            </a:lvl3pPr>
            <a:lvl4pPr marL="1887538" algn="l">
              <a:spcBef>
                <a:spcPct val="0"/>
              </a:spcBef>
              <a:tabLst>
                <a:tab pos="1352550" algn="l"/>
              </a:tabLst>
              <a:defRPr>
                <a:solidFill>
                  <a:schemeClr val="tx1"/>
                </a:solidFill>
                <a:latin typeface="Arial" charset="0"/>
              </a:defRPr>
            </a:lvl4pPr>
            <a:lvl5pPr marL="2066925" algn="l">
              <a:spcBef>
                <a:spcPct val="0"/>
              </a:spcBef>
              <a:tabLst>
                <a:tab pos="1352550" algn="l"/>
              </a:tabLst>
              <a:defRPr>
                <a:solidFill>
                  <a:schemeClr val="tx1"/>
                </a:solidFill>
                <a:latin typeface="Arial" charset="0"/>
              </a:defRPr>
            </a:lvl5pPr>
            <a:lvl6pPr marL="2524125" fontAlgn="base">
              <a:spcBef>
                <a:spcPct val="0"/>
              </a:spcBef>
              <a:spcAft>
                <a:spcPct val="0"/>
              </a:spcAft>
              <a:tabLst>
                <a:tab pos="1352550" algn="l"/>
              </a:tabLst>
              <a:defRPr>
                <a:solidFill>
                  <a:schemeClr val="tx1"/>
                </a:solidFill>
                <a:latin typeface="Arial" charset="0"/>
              </a:defRPr>
            </a:lvl6pPr>
            <a:lvl7pPr marL="2981325" fontAlgn="base">
              <a:spcBef>
                <a:spcPct val="0"/>
              </a:spcBef>
              <a:spcAft>
                <a:spcPct val="0"/>
              </a:spcAft>
              <a:tabLst>
                <a:tab pos="1352550" algn="l"/>
              </a:tabLst>
              <a:defRPr>
                <a:solidFill>
                  <a:schemeClr val="tx1"/>
                </a:solidFill>
                <a:latin typeface="Arial" charset="0"/>
              </a:defRPr>
            </a:lvl7pPr>
            <a:lvl8pPr marL="3438525" fontAlgn="base">
              <a:spcBef>
                <a:spcPct val="0"/>
              </a:spcBef>
              <a:spcAft>
                <a:spcPct val="0"/>
              </a:spcAft>
              <a:tabLst>
                <a:tab pos="1352550" algn="l"/>
              </a:tabLst>
              <a:defRPr>
                <a:solidFill>
                  <a:schemeClr val="tx1"/>
                </a:solidFill>
                <a:latin typeface="Arial" charset="0"/>
              </a:defRPr>
            </a:lvl8pPr>
            <a:lvl9pPr marL="3895725" fontAlgn="base">
              <a:spcBef>
                <a:spcPct val="0"/>
              </a:spcBef>
              <a:spcAft>
                <a:spcPct val="0"/>
              </a:spcAft>
              <a:tabLst>
                <a:tab pos="1352550" algn="l"/>
              </a:tabLst>
              <a:defRPr>
                <a:solidFill>
                  <a:schemeClr val="tx1"/>
                </a:solidFill>
                <a:latin typeface="Arial" charset="0"/>
              </a:defRPr>
            </a:lvl9pPr>
          </a:lstStyle>
          <a:p>
            <a:pPr algn="just">
              <a:lnSpc>
                <a:spcPct val="110000"/>
              </a:lnSpc>
              <a:spcBef>
                <a:spcPct val="50000"/>
              </a:spcBef>
            </a:pPr>
            <a:r>
              <a:rPr lang="en-US" sz="1900" b="1">
                <a:solidFill>
                  <a:srgbClr val="FF0000"/>
                </a:solidFill>
                <a:latin typeface="Times New Roman" pitchFamily="18" charset="0"/>
              </a:rPr>
              <a:t>ANNEX 0:</a:t>
            </a:r>
            <a:r>
              <a:rPr lang="en-US" sz="1900" b="1">
                <a:latin typeface="Times New Roman" pitchFamily="18" charset="0"/>
              </a:rPr>
              <a:t> Summary records from selected Project Meetings (Moscow Jan. 2004, Pisa Jan. 2005, Pisa July 2005) </a:t>
            </a:r>
          </a:p>
          <a:p>
            <a:pPr algn="just">
              <a:lnSpc>
                <a:spcPct val="110000"/>
              </a:lnSpc>
              <a:spcBef>
                <a:spcPct val="50000"/>
              </a:spcBef>
            </a:pPr>
            <a:r>
              <a:rPr lang="en-US" sz="1900" b="1">
                <a:solidFill>
                  <a:srgbClr val="FF0000"/>
                </a:solidFill>
                <a:latin typeface="Times New Roman" pitchFamily="18" charset="0"/>
              </a:rPr>
              <a:t>ANNEX 1:</a:t>
            </a:r>
            <a:r>
              <a:rPr lang="en-US" sz="1900" b="1">
                <a:latin typeface="Times New Roman" pitchFamily="18" charset="0"/>
              </a:rPr>
              <a:t> The correspondence between the TOR, the Project commitment, the Project achievements and the subjects of the Final Report</a:t>
            </a:r>
          </a:p>
          <a:p>
            <a:pPr algn="just">
              <a:lnSpc>
                <a:spcPct val="110000"/>
              </a:lnSpc>
              <a:spcBef>
                <a:spcPct val="50000"/>
              </a:spcBef>
            </a:pPr>
            <a:r>
              <a:rPr lang="en-US" sz="1900" b="1">
                <a:solidFill>
                  <a:srgbClr val="FF0000"/>
                </a:solidFill>
                <a:latin typeface="Times New Roman" pitchFamily="18" charset="0"/>
              </a:rPr>
              <a:t>ANNEX 2</a:t>
            </a:r>
            <a:r>
              <a:rPr lang="en-US" sz="1900" b="1">
                <a:latin typeface="Times New Roman" pitchFamily="18" charset="0"/>
              </a:rPr>
              <a:t>: 	The description of the individual Project codes</a:t>
            </a:r>
          </a:p>
          <a:p>
            <a:pPr algn="just">
              <a:lnSpc>
                <a:spcPct val="110000"/>
              </a:lnSpc>
              <a:spcBef>
                <a:spcPct val="50000"/>
              </a:spcBef>
            </a:pPr>
            <a:r>
              <a:rPr lang="en-US" sz="1900" b="1">
                <a:solidFill>
                  <a:srgbClr val="FF0000"/>
                </a:solidFill>
                <a:latin typeface="Times New Roman" pitchFamily="18" charset="0"/>
              </a:rPr>
              <a:t>ANNEX 3:</a:t>
            </a:r>
            <a:r>
              <a:rPr lang="en-US" sz="1900" b="1">
                <a:latin typeface="Times New Roman" pitchFamily="18" charset="0"/>
              </a:rPr>
              <a:t> 	The database of issued reports</a:t>
            </a:r>
          </a:p>
          <a:p>
            <a:pPr algn="just">
              <a:lnSpc>
                <a:spcPct val="110000"/>
              </a:lnSpc>
              <a:spcBef>
                <a:spcPct val="50000"/>
              </a:spcBef>
            </a:pPr>
            <a:r>
              <a:rPr lang="en-US" sz="1900" b="1">
                <a:solidFill>
                  <a:srgbClr val="FF0000"/>
                </a:solidFill>
                <a:latin typeface="Times New Roman" pitchFamily="18" charset="0"/>
              </a:rPr>
              <a:t>ANNEX 4:</a:t>
            </a:r>
            <a:r>
              <a:rPr lang="en-US" sz="1900" b="1">
                <a:latin typeface="Times New Roman" pitchFamily="18" charset="0"/>
              </a:rPr>
              <a:t> 	Overview of (additional) MCC analysis results obtained in relation to Ignalina NPP 1</a:t>
            </a:r>
          </a:p>
          <a:p>
            <a:pPr algn="just">
              <a:lnSpc>
                <a:spcPct val="110000"/>
              </a:lnSpc>
              <a:spcBef>
                <a:spcPct val="50000"/>
              </a:spcBef>
            </a:pPr>
            <a:r>
              <a:rPr lang="en-US" sz="1900" b="1">
                <a:solidFill>
                  <a:srgbClr val="FF0000"/>
                </a:solidFill>
                <a:latin typeface="Times New Roman" pitchFamily="18" charset="0"/>
              </a:rPr>
              <a:t>ANNEX 5:</a:t>
            </a:r>
            <a:r>
              <a:rPr lang="en-US" sz="1900" b="1">
                <a:latin typeface="Times New Roman" pitchFamily="18" charset="0"/>
              </a:rPr>
              <a:t> 	Overview of (additional) MCC analysis results obtained in relation to Smolensk 3 by NIKIET</a:t>
            </a:r>
          </a:p>
          <a:p>
            <a:pPr algn="just">
              <a:lnSpc>
                <a:spcPct val="110000"/>
              </a:lnSpc>
              <a:spcBef>
                <a:spcPct val="50000"/>
              </a:spcBef>
            </a:pPr>
            <a:r>
              <a:rPr lang="en-US" sz="1900" b="1">
                <a:solidFill>
                  <a:srgbClr val="FF0000"/>
                </a:solidFill>
                <a:latin typeface="Times New Roman" pitchFamily="18" charset="0"/>
              </a:rPr>
              <a:t>ANNEX 6:</a:t>
            </a:r>
            <a:r>
              <a:rPr lang="en-US" sz="1900" b="1">
                <a:latin typeface="Times New Roman" pitchFamily="18" charset="0"/>
              </a:rPr>
              <a:t> 	Overview of (additional) MCC analysis results obtained in relation to Smolensk 3 by UNIPI</a:t>
            </a:r>
          </a:p>
          <a:p>
            <a:pPr algn="just">
              <a:lnSpc>
                <a:spcPct val="110000"/>
              </a:lnSpc>
              <a:spcBef>
                <a:spcPct val="50000"/>
              </a:spcBef>
            </a:pPr>
            <a:r>
              <a:rPr lang="en-US" sz="1900" b="1">
                <a:solidFill>
                  <a:srgbClr val="FF0000"/>
                </a:solidFill>
                <a:latin typeface="Times New Roman" pitchFamily="18" charset="0"/>
              </a:rPr>
              <a:t>ANNEX 7:</a:t>
            </a:r>
            <a:r>
              <a:rPr lang="en-US" sz="1900" b="1">
                <a:latin typeface="Times New Roman" pitchFamily="18" charset="0"/>
              </a:rPr>
              <a:t>	Overview of (additional) confinement analysis results obtained in relation to Smolensk 3  by NIKIET  &amp; UNIPI</a:t>
            </a:r>
          </a:p>
        </p:txBody>
      </p:sp>
      <p:sp>
        <p:nvSpPr>
          <p:cNvPr id="1769479" name="Text Box 7"/>
          <p:cNvSpPr txBox="1">
            <a:spLocks noChangeArrowheads="1"/>
          </p:cNvSpPr>
          <p:nvPr/>
        </p:nvSpPr>
        <p:spPr bwMode="auto">
          <a:xfrm>
            <a:off x="1741488" y="698500"/>
            <a:ext cx="5703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THE SUPPORT DOCUMENTATION  </a:t>
            </a:r>
            <a:r>
              <a:rPr lang="en-GB" b="1" i="1"/>
              <a:t>1 of  2</a:t>
            </a:r>
            <a:r>
              <a:rPr lang="en-GB" b="1">
                <a:solidFill>
                  <a:srgbClr val="0000FF"/>
                </a:solidFill>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82" name="Rectangle 2"/>
          <p:cNvSpPr>
            <a:spLocks noGrp="1" noChangeArrowheads="1"/>
          </p:cNvSpPr>
          <p:nvPr>
            <p:ph type="title"/>
          </p:nvPr>
        </p:nvSpPr>
        <p:spPr/>
        <p:txBody>
          <a:bodyPr/>
          <a:lstStyle/>
          <a:p>
            <a:r>
              <a:rPr lang="en-US" sz="2800"/>
              <a:t>Regulatory Body (former GAN) requirements</a:t>
            </a:r>
            <a:endParaRPr lang="ru-RU" sz="2800"/>
          </a:p>
        </p:txBody>
      </p:sp>
      <p:sp>
        <p:nvSpPr>
          <p:cNvPr id="1966083" name="Rectangle 3"/>
          <p:cNvSpPr>
            <a:spLocks noGrp="1" noChangeArrowheads="1"/>
          </p:cNvSpPr>
          <p:nvPr>
            <p:ph type="body" idx="1"/>
          </p:nvPr>
        </p:nvSpPr>
        <p:spPr>
          <a:xfrm>
            <a:off x="539750" y="2565400"/>
            <a:ext cx="8275638" cy="3816350"/>
          </a:xfrm>
        </p:spPr>
        <p:txBody>
          <a:bodyPr/>
          <a:lstStyle/>
          <a:p>
            <a:pPr algn="just">
              <a:lnSpc>
                <a:spcPct val="150000"/>
              </a:lnSpc>
              <a:buFontTx/>
              <a:buNone/>
            </a:pPr>
            <a:r>
              <a:rPr lang="en-US" sz="4800"/>
              <a:t>Analysis of SA and BDBA must be included in SAR</a:t>
            </a:r>
            <a:endParaRPr lang="ru-RU" sz="4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Text Box 2"/>
          <p:cNvSpPr txBox="1">
            <a:spLocks noChangeArrowheads="1"/>
          </p:cNvSpPr>
          <p:nvPr/>
        </p:nvSpPr>
        <p:spPr bwMode="auto">
          <a:xfrm>
            <a:off x="501650" y="103188"/>
            <a:ext cx="87423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CONTENTS OF THE FINAL REPORT PART B</a:t>
            </a:r>
            <a:endParaRPr lang="en-GB" sz="3000" b="1">
              <a:solidFill>
                <a:srgbClr val="FF0000"/>
              </a:solidFill>
              <a:effectLst>
                <a:outerShdw blurRad="38100" dist="38100" dir="2700000" algn="tl">
                  <a:srgbClr val="000000"/>
                </a:outerShdw>
              </a:effectLst>
            </a:endParaRPr>
          </a:p>
        </p:txBody>
      </p:sp>
      <p:sp>
        <p:nvSpPr>
          <p:cNvPr id="1779715" name="Text Box 3"/>
          <p:cNvSpPr txBox="1">
            <a:spLocks noChangeArrowheads="1"/>
          </p:cNvSpPr>
          <p:nvPr/>
        </p:nvSpPr>
        <p:spPr bwMode="auto">
          <a:xfrm>
            <a:off x="0" y="1066800"/>
            <a:ext cx="91440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349375" indent="-1349375" algn="l">
              <a:spcBef>
                <a:spcPct val="0"/>
              </a:spcBef>
              <a:tabLst>
                <a:tab pos="1352550" algn="l"/>
              </a:tabLst>
              <a:defRPr>
                <a:solidFill>
                  <a:schemeClr val="tx1"/>
                </a:solidFill>
                <a:latin typeface="Arial" charset="0"/>
              </a:defRPr>
            </a:lvl1pPr>
            <a:lvl2pPr marL="1528763" algn="l">
              <a:spcBef>
                <a:spcPct val="0"/>
              </a:spcBef>
              <a:tabLst>
                <a:tab pos="1352550" algn="l"/>
              </a:tabLst>
              <a:defRPr>
                <a:solidFill>
                  <a:schemeClr val="tx1"/>
                </a:solidFill>
                <a:latin typeface="Arial" charset="0"/>
              </a:defRPr>
            </a:lvl2pPr>
            <a:lvl3pPr marL="1708150" algn="l">
              <a:spcBef>
                <a:spcPct val="0"/>
              </a:spcBef>
              <a:tabLst>
                <a:tab pos="1352550" algn="l"/>
              </a:tabLst>
              <a:defRPr>
                <a:solidFill>
                  <a:schemeClr val="tx1"/>
                </a:solidFill>
                <a:latin typeface="Arial" charset="0"/>
              </a:defRPr>
            </a:lvl3pPr>
            <a:lvl4pPr marL="1887538" algn="l">
              <a:spcBef>
                <a:spcPct val="0"/>
              </a:spcBef>
              <a:tabLst>
                <a:tab pos="1352550" algn="l"/>
              </a:tabLst>
              <a:defRPr>
                <a:solidFill>
                  <a:schemeClr val="tx1"/>
                </a:solidFill>
                <a:latin typeface="Arial" charset="0"/>
              </a:defRPr>
            </a:lvl4pPr>
            <a:lvl5pPr marL="2066925" algn="l">
              <a:spcBef>
                <a:spcPct val="0"/>
              </a:spcBef>
              <a:tabLst>
                <a:tab pos="1352550" algn="l"/>
              </a:tabLst>
              <a:defRPr>
                <a:solidFill>
                  <a:schemeClr val="tx1"/>
                </a:solidFill>
                <a:latin typeface="Arial" charset="0"/>
              </a:defRPr>
            </a:lvl5pPr>
            <a:lvl6pPr marL="2524125" fontAlgn="base">
              <a:spcBef>
                <a:spcPct val="0"/>
              </a:spcBef>
              <a:spcAft>
                <a:spcPct val="0"/>
              </a:spcAft>
              <a:tabLst>
                <a:tab pos="1352550" algn="l"/>
              </a:tabLst>
              <a:defRPr>
                <a:solidFill>
                  <a:schemeClr val="tx1"/>
                </a:solidFill>
                <a:latin typeface="Arial" charset="0"/>
              </a:defRPr>
            </a:lvl6pPr>
            <a:lvl7pPr marL="2981325" fontAlgn="base">
              <a:spcBef>
                <a:spcPct val="0"/>
              </a:spcBef>
              <a:spcAft>
                <a:spcPct val="0"/>
              </a:spcAft>
              <a:tabLst>
                <a:tab pos="1352550" algn="l"/>
              </a:tabLst>
              <a:defRPr>
                <a:solidFill>
                  <a:schemeClr val="tx1"/>
                </a:solidFill>
                <a:latin typeface="Arial" charset="0"/>
              </a:defRPr>
            </a:lvl7pPr>
            <a:lvl8pPr marL="3438525" fontAlgn="base">
              <a:spcBef>
                <a:spcPct val="0"/>
              </a:spcBef>
              <a:spcAft>
                <a:spcPct val="0"/>
              </a:spcAft>
              <a:tabLst>
                <a:tab pos="1352550" algn="l"/>
              </a:tabLst>
              <a:defRPr>
                <a:solidFill>
                  <a:schemeClr val="tx1"/>
                </a:solidFill>
                <a:latin typeface="Arial" charset="0"/>
              </a:defRPr>
            </a:lvl8pPr>
            <a:lvl9pPr marL="3895725" fontAlgn="base">
              <a:spcBef>
                <a:spcPct val="0"/>
              </a:spcBef>
              <a:spcAft>
                <a:spcPct val="0"/>
              </a:spcAft>
              <a:tabLst>
                <a:tab pos="1352550" algn="l"/>
              </a:tabLst>
              <a:defRPr>
                <a:solidFill>
                  <a:schemeClr val="tx1"/>
                </a:solidFill>
                <a:latin typeface="Arial" charset="0"/>
              </a:defRPr>
            </a:lvl9pPr>
          </a:lstStyle>
          <a:p>
            <a:pPr algn="just">
              <a:spcBef>
                <a:spcPct val="50000"/>
              </a:spcBef>
            </a:pPr>
            <a:r>
              <a:rPr lang="en-US" sz="1900" b="1">
                <a:solidFill>
                  <a:srgbClr val="FF0000"/>
                </a:solidFill>
                <a:latin typeface="Times New Roman" pitchFamily="18" charset="0"/>
              </a:rPr>
              <a:t>ANNEX 8:</a:t>
            </a:r>
            <a:r>
              <a:rPr lang="en-US" sz="1900" b="1">
                <a:latin typeface="Times New Roman" pitchFamily="18" charset="0"/>
              </a:rPr>
              <a:t>  	Overview of (additional) coupled  3D NK TH analysis results obtained in relation to Smolensk 3 by UNIPI</a:t>
            </a:r>
          </a:p>
          <a:p>
            <a:pPr algn="just">
              <a:spcBef>
                <a:spcPct val="50000"/>
              </a:spcBef>
            </a:pPr>
            <a:r>
              <a:rPr lang="en-US" sz="1900" b="1">
                <a:solidFill>
                  <a:srgbClr val="FF0000"/>
                </a:solidFill>
                <a:latin typeface="Times New Roman" pitchFamily="18" charset="0"/>
              </a:rPr>
              <a:t>ANNEX 9:</a:t>
            </a:r>
            <a:r>
              <a:rPr lang="en-US" sz="1900" b="1">
                <a:latin typeface="Times New Roman" pitchFamily="18" charset="0"/>
              </a:rPr>
              <a:t> 	Overview of (additional) results from the analysis of partial flow blockage of one individual RBMK FC</a:t>
            </a:r>
          </a:p>
          <a:p>
            <a:pPr algn="just">
              <a:spcBef>
                <a:spcPct val="50000"/>
              </a:spcBef>
            </a:pPr>
            <a:r>
              <a:rPr lang="en-US" sz="1900" b="1">
                <a:solidFill>
                  <a:srgbClr val="FF0000"/>
                </a:solidFill>
                <a:latin typeface="Times New Roman" pitchFamily="18" charset="0"/>
              </a:rPr>
              <a:t>ANNEX 10:</a:t>
            </a:r>
            <a:r>
              <a:rPr lang="en-US" sz="1900" b="1">
                <a:latin typeface="Times New Roman" pitchFamily="18" charset="0"/>
              </a:rPr>
              <a:t>   Overview from the application of the CFD code Star-cd to the analysis of the FC flow  blockage transient</a:t>
            </a:r>
          </a:p>
          <a:p>
            <a:pPr algn="just">
              <a:spcBef>
                <a:spcPct val="50000"/>
              </a:spcBef>
            </a:pPr>
            <a:r>
              <a:rPr lang="en-US" sz="1900" b="1">
                <a:solidFill>
                  <a:srgbClr val="FF0000"/>
                </a:solidFill>
                <a:latin typeface="Times New Roman" pitchFamily="18" charset="0"/>
              </a:rPr>
              <a:t>ANNEX 11:</a:t>
            </a:r>
            <a:r>
              <a:rPr lang="en-US" sz="1900" b="1">
                <a:latin typeface="Times New Roman" pitchFamily="18" charset="0"/>
              </a:rPr>
              <a:t>  Overview of results related to the evaluation of CHF in the RBMK fuel bundle</a:t>
            </a:r>
          </a:p>
          <a:p>
            <a:pPr algn="just">
              <a:spcBef>
                <a:spcPct val="50000"/>
              </a:spcBef>
            </a:pPr>
            <a:r>
              <a:rPr lang="en-US" sz="1900" b="1">
                <a:solidFill>
                  <a:srgbClr val="FF0000"/>
                </a:solidFill>
                <a:latin typeface="Times New Roman" pitchFamily="18" charset="0"/>
              </a:rPr>
              <a:t>ANNEX 12:</a:t>
            </a:r>
            <a:r>
              <a:rPr lang="en-US" sz="1900" b="1">
                <a:latin typeface="Times New Roman" pitchFamily="18" charset="0"/>
              </a:rPr>
              <a:t>	  Recommendations for additional researches in the area of RBMK safety technology</a:t>
            </a:r>
          </a:p>
          <a:p>
            <a:pPr algn="just">
              <a:spcBef>
                <a:spcPct val="50000"/>
              </a:spcBef>
            </a:pPr>
            <a:r>
              <a:rPr lang="en-US" sz="1900" b="1">
                <a:solidFill>
                  <a:srgbClr val="FF0000"/>
                </a:solidFill>
                <a:latin typeface="Times New Roman" pitchFamily="18" charset="0"/>
              </a:rPr>
              <a:t>ANNEX 13:</a:t>
            </a:r>
            <a:r>
              <a:rPr lang="en-US" sz="1900" b="1">
                <a:latin typeface="Times New Roman" pitchFamily="18" charset="0"/>
              </a:rPr>
              <a:t>   The qualification of computational tools adopted within the Project</a:t>
            </a:r>
          </a:p>
          <a:p>
            <a:pPr algn="just">
              <a:spcBef>
                <a:spcPct val="50000"/>
              </a:spcBef>
            </a:pPr>
            <a:r>
              <a:rPr lang="en-US" sz="1900" b="1">
                <a:solidFill>
                  <a:srgbClr val="FF0000"/>
                </a:solidFill>
                <a:latin typeface="Times New Roman" pitchFamily="18" charset="0"/>
              </a:rPr>
              <a:t>ANNEX 14:</a:t>
            </a:r>
            <a:r>
              <a:rPr lang="en-US" sz="1900" b="1">
                <a:latin typeface="Times New Roman" pitchFamily="18" charset="0"/>
              </a:rPr>
              <a:t>   The training organized within the Project</a:t>
            </a:r>
          </a:p>
          <a:p>
            <a:pPr algn="just">
              <a:spcBef>
                <a:spcPct val="50000"/>
              </a:spcBef>
            </a:pPr>
            <a:r>
              <a:rPr lang="en-US" sz="1900" b="1">
                <a:solidFill>
                  <a:srgbClr val="FF0000"/>
                </a:solidFill>
                <a:latin typeface="Times New Roman" pitchFamily="18" charset="0"/>
              </a:rPr>
              <a:t>ANNEX 15:</a:t>
            </a:r>
            <a:r>
              <a:rPr lang="en-US" sz="1900" b="1">
                <a:latin typeface="Times New Roman" pitchFamily="18" charset="0"/>
              </a:rPr>
              <a:t>  List of the references of the annexes</a:t>
            </a:r>
          </a:p>
          <a:p>
            <a:pPr algn="just">
              <a:spcBef>
                <a:spcPct val="50000"/>
              </a:spcBef>
            </a:pPr>
            <a:r>
              <a:rPr lang="en-US" sz="1900" b="1">
                <a:solidFill>
                  <a:srgbClr val="FF0000"/>
                </a:solidFill>
                <a:latin typeface="Times New Roman" pitchFamily="18" charset="0"/>
              </a:rPr>
              <a:t>CD</a:t>
            </a:r>
            <a:r>
              <a:rPr lang="en-US" sz="1900" b="1">
                <a:latin typeface="Times New Roman" pitchFamily="18" charset="0"/>
              </a:rPr>
              <a:t> (attached to copies of the report available to Project Partners): Database of input decks adopted within the   Project</a:t>
            </a:r>
            <a:r>
              <a:rPr lang="en-US" sz="1900">
                <a:latin typeface="Times New Roman" pitchFamily="18" charset="0"/>
              </a:rPr>
              <a:t> </a:t>
            </a:r>
            <a:endParaRPr lang="en-GB" sz="1900">
              <a:latin typeface="Times New Roman" pitchFamily="18" charset="0"/>
            </a:endParaRPr>
          </a:p>
        </p:txBody>
      </p:sp>
      <p:sp>
        <p:nvSpPr>
          <p:cNvPr id="1779716" name="Text Box 4"/>
          <p:cNvSpPr txBox="1">
            <a:spLocks noChangeArrowheads="1"/>
          </p:cNvSpPr>
          <p:nvPr/>
        </p:nvSpPr>
        <p:spPr bwMode="auto">
          <a:xfrm>
            <a:off x="1906588" y="698500"/>
            <a:ext cx="5472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THE SUPPORT DOCUMENTATION      </a:t>
            </a:r>
            <a:r>
              <a:rPr lang="en-GB" b="1" i="1"/>
              <a:t>2 of 2</a:t>
            </a:r>
            <a:r>
              <a:rPr lang="en-GB" b="1">
                <a:solidFill>
                  <a:srgbClr val="0000FF"/>
                </a:solidFill>
              </a:rPr>
              <a: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378" name="Text Box 2"/>
          <p:cNvSpPr txBox="1">
            <a:spLocks noChangeArrowheads="1"/>
          </p:cNvSpPr>
          <p:nvPr/>
        </p:nvSpPr>
        <p:spPr bwMode="auto">
          <a:xfrm>
            <a:off x="501650" y="103188"/>
            <a:ext cx="87423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CONTENTS OF THE FINAL REPORT PART B</a:t>
            </a:r>
            <a:endParaRPr lang="en-GB" sz="3000" b="1">
              <a:solidFill>
                <a:srgbClr val="FF0000"/>
              </a:solidFill>
              <a:effectLst>
                <a:outerShdw blurRad="38100" dist="38100" dir="2700000" algn="tl">
                  <a:srgbClr val="000000"/>
                </a:outerShdw>
              </a:effectLst>
            </a:endParaRPr>
          </a:p>
        </p:txBody>
      </p:sp>
      <p:sp>
        <p:nvSpPr>
          <p:cNvPr id="1893382" name="Text Box 6"/>
          <p:cNvSpPr txBox="1">
            <a:spLocks noChangeArrowheads="1"/>
          </p:cNvSpPr>
          <p:nvPr/>
        </p:nvSpPr>
        <p:spPr bwMode="auto">
          <a:xfrm>
            <a:off x="0" y="785813"/>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	EXAMPLE FOR LEVEL OF DETAIL FOR CHAPTER 6      </a:t>
            </a:r>
            <a:r>
              <a:rPr lang="en-GB" b="1" i="1"/>
              <a:t>1 of 2</a:t>
            </a:r>
          </a:p>
        </p:txBody>
      </p:sp>
      <p:pic>
        <p:nvPicPr>
          <p:cNvPr id="189338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22780" b="46660"/>
          <a:stretch>
            <a:fillRect/>
          </a:stretch>
        </p:blipFill>
        <p:spPr bwMode="auto">
          <a:xfrm>
            <a:off x="0" y="1323975"/>
            <a:ext cx="9144000"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2" name="Text Box 2"/>
          <p:cNvSpPr txBox="1">
            <a:spLocks noChangeArrowheads="1"/>
          </p:cNvSpPr>
          <p:nvPr/>
        </p:nvSpPr>
        <p:spPr bwMode="auto">
          <a:xfrm>
            <a:off x="501650" y="103188"/>
            <a:ext cx="87423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CONTENTS OF THE FINAL REPORT PART B</a:t>
            </a:r>
            <a:endParaRPr lang="en-GB" sz="3000" b="1">
              <a:solidFill>
                <a:srgbClr val="FF0000"/>
              </a:solidFill>
              <a:effectLst>
                <a:outerShdw blurRad="38100" dist="38100" dir="2700000" algn="tl">
                  <a:srgbClr val="000000"/>
                </a:outerShdw>
              </a:effectLst>
            </a:endParaRPr>
          </a:p>
        </p:txBody>
      </p:sp>
      <p:pic>
        <p:nvPicPr>
          <p:cNvPr id="1781765" name="Picture 5"/>
          <p:cNvPicPr>
            <a:picLocks noChangeAspect="1" noChangeArrowheads="1"/>
          </p:cNvPicPr>
          <p:nvPr>
            <p:ph/>
          </p:nvPr>
        </p:nvPicPr>
        <p:blipFill>
          <a:blip r:embed="rId3" cstate="print">
            <a:extLst>
              <a:ext uri="{28A0092B-C50C-407E-A947-70E740481C1C}">
                <a14:useLocalDpi xmlns:a14="http://schemas.microsoft.com/office/drawing/2010/main" val="0"/>
              </a:ext>
            </a:extLst>
          </a:blip>
          <a:srcRect l="3441" t="53029" r="19693"/>
          <a:stretch>
            <a:fillRect/>
          </a:stretch>
        </p:blipFill>
        <p:spPr>
          <a:xfrm>
            <a:off x="0" y="1546225"/>
            <a:ext cx="9144000" cy="4267200"/>
          </a:xfrm>
          <a:solidFill>
            <a:schemeClr val="bg1"/>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781768" name="Text Box 8"/>
          <p:cNvSpPr txBox="1">
            <a:spLocks noChangeArrowheads="1"/>
          </p:cNvSpPr>
          <p:nvPr/>
        </p:nvSpPr>
        <p:spPr bwMode="auto">
          <a:xfrm>
            <a:off x="0" y="785813"/>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	EXAMPLE FOR LEVEL OF DETAIL FOR CHAPTER 6     </a:t>
            </a:r>
            <a:r>
              <a:rPr lang="en-GB" b="1" i="1"/>
              <a:t>2 of 2</a:t>
            </a:r>
            <a:endParaRPr lang="en-GB" b="1">
              <a:solidFill>
                <a:srgbClr val="0000FF"/>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Text Box 2"/>
          <p:cNvSpPr txBox="1">
            <a:spLocks noChangeArrowheads="1"/>
          </p:cNvSpPr>
          <p:nvPr/>
        </p:nvSpPr>
        <p:spPr bwMode="auto">
          <a:xfrm>
            <a:off x="692150" y="131763"/>
            <a:ext cx="8451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000" b="1">
                <a:solidFill>
                  <a:srgbClr val="FF0000"/>
                </a:solidFill>
                <a:effectLst>
                  <a:outerShdw blurRad="38100" dist="38100" dir="2700000" algn="tl">
                    <a:srgbClr val="000000"/>
                  </a:outerShdw>
                </a:effectLst>
              </a:rPr>
              <a:t>SETTING UP THE ROAD MAP FOR THE PROJECT: RUSSIAN CODES</a:t>
            </a:r>
          </a:p>
        </p:txBody>
      </p:sp>
      <p:pic>
        <p:nvPicPr>
          <p:cNvPr id="1747971" name="Picture 3"/>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54013" y="1087438"/>
            <a:ext cx="8559800" cy="57626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3813" name="Picture 5"/>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2438" y="1136650"/>
            <a:ext cx="8367712" cy="5607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783817" name="Text Box 9"/>
          <p:cNvSpPr txBox="1">
            <a:spLocks noChangeArrowheads="1"/>
          </p:cNvSpPr>
          <p:nvPr/>
        </p:nvSpPr>
        <p:spPr bwMode="auto">
          <a:xfrm>
            <a:off x="692150" y="146050"/>
            <a:ext cx="8451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000" b="1">
                <a:solidFill>
                  <a:srgbClr val="FF0000"/>
                </a:solidFill>
                <a:effectLst>
                  <a:outerShdw blurRad="38100" dist="38100" dir="2700000" algn="tl">
                    <a:srgbClr val="000000"/>
                  </a:outerShdw>
                </a:effectLst>
              </a:rPr>
              <a:t>SETTING UP THE ROAD MAP FOR THE PROJECT: WESTERN CODES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4" name="Text Box 2"/>
          <p:cNvSpPr txBox="1">
            <a:spLocks noChangeArrowheads="1"/>
          </p:cNvSpPr>
          <p:nvPr/>
        </p:nvSpPr>
        <p:spPr bwMode="auto">
          <a:xfrm>
            <a:off x="0" y="103188"/>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000" b="1">
                <a:solidFill>
                  <a:srgbClr val="FF0000"/>
                </a:solidFill>
                <a:effectLst>
                  <a:outerShdw blurRad="38100" dist="38100" dir="2700000" algn="tl">
                    <a:srgbClr val="000000"/>
                  </a:outerShdw>
                </a:effectLst>
              </a:rPr>
              <a:t>THE ROAD-MAP OF THE PROJECT</a:t>
            </a:r>
          </a:p>
        </p:txBody>
      </p:sp>
      <p:sp>
        <p:nvSpPr>
          <p:cNvPr id="1800196" name="Text Box 4"/>
          <p:cNvSpPr txBox="1">
            <a:spLocks noChangeArrowheads="1"/>
          </p:cNvSpPr>
          <p:nvPr/>
        </p:nvSpPr>
        <p:spPr bwMode="auto">
          <a:xfrm>
            <a:off x="866775" y="5392738"/>
            <a:ext cx="7656513"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marL="800100" indent="-342900" algn="l">
              <a:spcBef>
                <a:spcPct val="0"/>
              </a:spcBef>
              <a:defRPr>
                <a:solidFill>
                  <a:schemeClr val="tx1"/>
                </a:solidFill>
                <a:latin typeface="Arial" charset="0"/>
              </a:defRPr>
            </a:lvl2pPr>
            <a:lvl3pPr marL="1257300" indent="-342900" algn="l">
              <a:spcBef>
                <a:spcPct val="0"/>
              </a:spcBef>
              <a:defRPr>
                <a:solidFill>
                  <a:schemeClr val="tx1"/>
                </a:solidFill>
                <a:latin typeface="Arial" charset="0"/>
              </a:defRPr>
            </a:lvl3pPr>
            <a:lvl4pPr marL="1714500" indent="-342900" algn="l">
              <a:spcBef>
                <a:spcPct val="0"/>
              </a:spcBef>
              <a:defRPr>
                <a:solidFill>
                  <a:schemeClr val="tx1"/>
                </a:solidFill>
                <a:latin typeface="Arial" charset="0"/>
              </a:defRPr>
            </a:lvl4pPr>
            <a:lvl5pPr marL="2171700" indent="-342900" algn="l">
              <a:spcBef>
                <a:spcPct val="0"/>
              </a:spcBef>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buFontTx/>
              <a:buAutoNum type="alphaLcParenR"/>
            </a:pPr>
            <a:r>
              <a:rPr lang="en-US" sz="1800" b="1">
                <a:solidFill>
                  <a:srgbClr val="000000"/>
                </a:solidFill>
                <a:latin typeface="Times New Roman" pitchFamily="18" charset="0"/>
                <a:cs typeface="Times New Roman" pitchFamily="18" charset="0"/>
              </a:rPr>
              <a:t>the starting point and the framework </a:t>
            </a:r>
            <a:r>
              <a:rPr lang="en-US" sz="1800" b="1">
                <a:solidFill>
                  <a:srgbClr val="FF0000"/>
                </a:solidFill>
                <a:latin typeface="Times New Roman" pitchFamily="18" charset="0"/>
                <a:cs typeface="Times New Roman" pitchFamily="18" charset="0"/>
              </a:rPr>
              <a:t>(top rectangular block)</a:t>
            </a:r>
          </a:p>
          <a:p>
            <a:pPr algn="just">
              <a:buFontTx/>
              <a:buAutoNum type="alphaLcParenR"/>
            </a:pPr>
            <a:r>
              <a:rPr lang="en-US" sz="1800" b="1">
                <a:solidFill>
                  <a:srgbClr val="000000"/>
                </a:solidFill>
                <a:latin typeface="Times New Roman" pitchFamily="18" charset="0"/>
                <a:cs typeface="Times New Roman" pitchFamily="18" charset="0"/>
              </a:rPr>
              <a:t>the objective or the achievements </a:t>
            </a:r>
            <a:r>
              <a:rPr lang="en-US" sz="1800" b="1">
                <a:solidFill>
                  <a:srgbClr val="FF0000"/>
                </a:solidFill>
                <a:latin typeface="Times New Roman" pitchFamily="18" charset="0"/>
                <a:cs typeface="Times New Roman" pitchFamily="18" charset="0"/>
              </a:rPr>
              <a:t>(main ellipse blocks)</a:t>
            </a:r>
          </a:p>
          <a:p>
            <a:pPr algn="just">
              <a:buFontTx/>
              <a:buAutoNum type="alphaLcParenR"/>
            </a:pPr>
            <a:r>
              <a:rPr lang="en-US" sz="1800" b="1">
                <a:solidFill>
                  <a:srgbClr val="000000"/>
                </a:solidFill>
                <a:latin typeface="Times New Roman" pitchFamily="18" charset="0"/>
                <a:cs typeface="Times New Roman" pitchFamily="18" charset="0"/>
              </a:rPr>
              <a:t>the activities  </a:t>
            </a:r>
            <a:r>
              <a:rPr lang="en-US" sz="1800" b="1">
                <a:solidFill>
                  <a:srgbClr val="FF0000"/>
                </a:solidFill>
                <a:latin typeface="Times New Roman" pitchFamily="18" charset="0"/>
                <a:cs typeface="Times New Roman" pitchFamily="18" charset="0"/>
              </a:rPr>
              <a:t>(rectangular blocks)</a:t>
            </a:r>
          </a:p>
          <a:p>
            <a:pPr algn="just">
              <a:buFontTx/>
              <a:buAutoNum type="alphaLcParenR"/>
            </a:pPr>
            <a:r>
              <a:rPr lang="en-US" sz="1800" b="1">
                <a:solidFill>
                  <a:srgbClr val="000000"/>
                </a:solidFill>
                <a:latin typeface="Times New Roman" pitchFamily="18" charset="0"/>
                <a:cs typeface="Times New Roman" pitchFamily="18" charset="0"/>
              </a:rPr>
              <a:t>the connections among the various blocks </a:t>
            </a:r>
            <a:r>
              <a:rPr lang="en-US" sz="1800" b="1">
                <a:solidFill>
                  <a:srgbClr val="FF0000"/>
                </a:solidFill>
                <a:latin typeface="Times New Roman" pitchFamily="18" charset="0"/>
                <a:cs typeface="Times New Roman" pitchFamily="18" charset="0"/>
              </a:rPr>
              <a:t>(full lines and arrows)</a:t>
            </a:r>
          </a:p>
          <a:p>
            <a:pPr algn="just">
              <a:buFontTx/>
              <a:buAutoNum type="alphaLcParenR"/>
            </a:pPr>
            <a:r>
              <a:rPr lang="en-US" sz="1800" b="1">
                <a:solidFill>
                  <a:srgbClr val="000000"/>
                </a:solidFill>
                <a:latin typeface="Times New Roman" pitchFamily="18" charset="0"/>
                <a:cs typeface="Times New Roman" pitchFamily="18" charset="0"/>
              </a:rPr>
              <a:t>the key logical paths </a:t>
            </a:r>
            <a:r>
              <a:rPr lang="en-US" sz="1800" b="1">
                <a:solidFill>
                  <a:srgbClr val="FF0000"/>
                </a:solidFill>
                <a:latin typeface="Times New Roman" pitchFamily="18" charset="0"/>
                <a:cs typeface="Times New Roman" pitchFamily="18" charset="0"/>
              </a:rPr>
              <a:t>(dotted lines and small ellipse blocks &lt;Y and NO&gt;)</a:t>
            </a:r>
            <a:r>
              <a:rPr lang="en-US" sz="1800" b="1">
                <a:latin typeface="Times New Roman" pitchFamily="18" charset="0"/>
              </a:rPr>
              <a:t> </a:t>
            </a:r>
            <a:endParaRPr lang="en-GB" sz="1800" b="1">
              <a:latin typeface="Times New Roman" pitchFamily="18" charset="0"/>
            </a:endParaRPr>
          </a:p>
        </p:txBody>
      </p:sp>
      <p:sp>
        <p:nvSpPr>
          <p:cNvPr id="1800197" name="Text Box 5"/>
          <p:cNvSpPr txBox="1">
            <a:spLocks noChangeArrowheads="1"/>
          </p:cNvSpPr>
          <p:nvPr/>
        </p:nvSpPr>
        <p:spPr bwMode="auto">
          <a:xfrm>
            <a:off x="1700213" y="4967288"/>
            <a:ext cx="629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1" i="1">
                <a:solidFill>
                  <a:srgbClr val="000099"/>
                </a:solidFill>
              </a:rPr>
              <a:t>Five types of logical components constitute the road map</a:t>
            </a:r>
            <a:r>
              <a:rPr lang="en-GB" sz="1800" b="1">
                <a:solidFill>
                  <a:srgbClr val="000099"/>
                </a:solidFill>
              </a:rPr>
              <a:t> </a:t>
            </a:r>
          </a:p>
        </p:txBody>
      </p:sp>
      <p:pic>
        <p:nvPicPr>
          <p:cNvPr id="1800202" name="Picture 10"/>
          <p:cNvPicPr>
            <a:picLocks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1263650" y="742950"/>
            <a:ext cx="6708775"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pic>
        <p:nvPicPr>
          <p:cNvPr id="1750217" name="Picture 201"/>
          <p:cNvPicPr>
            <a:picLocks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1058863" y="1452563"/>
            <a:ext cx="7004050" cy="4806950"/>
          </a:xfrm>
          <a:solidFill>
            <a:schemeClr val="bg1"/>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750219" name="Text Box 203"/>
          <p:cNvSpPr txBox="1">
            <a:spLocks noChangeArrowheads="1"/>
          </p:cNvSpPr>
          <p:nvPr/>
        </p:nvSpPr>
        <p:spPr bwMode="auto">
          <a:xfrm>
            <a:off x="2235200" y="838200"/>
            <a:ext cx="4848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FF"/>
                </a:solidFill>
              </a:rPr>
              <a:t>LIST OF SCENARIOS </a:t>
            </a:r>
            <a:endParaRPr lang="en-GB">
              <a:solidFill>
                <a:srgbClr val="0000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8"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sp>
        <p:nvSpPr>
          <p:cNvPr id="1857540" name="Text Box 4"/>
          <p:cNvSpPr txBox="1">
            <a:spLocks noChangeArrowheads="1"/>
          </p:cNvSpPr>
          <p:nvPr/>
        </p:nvSpPr>
        <p:spPr bwMode="auto">
          <a:xfrm>
            <a:off x="536575" y="754063"/>
            <a:ext cx="8316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FF"/>
                </a:solidFill>
              </a:rPr>
              <a:t>PROGRESSION OF REFERENCE SCENARIO</a:t>
            </a:r>
            <a:endParaRPr lang="en-GB">
              <a:solidFill>
                <a:srgbClr val="0000FF"/>
              </a:solidFill>
            </a:endParaRPr>
          </a:p>
        </p:txBody>
      </p:sp>
      <p:grpSp>
        <p:nvGrpSpPr>
          <p:cNvPr id="1857542" name="Group 6"/>
          <p:cNvGrpSpPr>
            <a:grpSpLocks/>
          </p:cNvGrpSpPr>
          <p:nvPr/>
        </p:nvGrpSpPr>
        <p:grpSpPr bwMode="auto">
          <a:xfrm>
            <a:off x="508000" y="1160463"/>
            <a:ext cx="8066088" cy="5668962"/>
            <a:chOff x="430" y="1050"/>
            <a:chExt cx="4971" cy="3270"/>
          </a:xfrm>
        </p:grpSpPr>
        <p:pic>
          <p:nvPicPr>
            <p:cNvPr id="18575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 y="1050"/>
              <a:ext cx="4971" cy="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7541" name="Text Box 5"/>
            <p:cNvSpPr txBox="1">
              <a:spLocks noChangeArrowheads="1"/>
            </p:cNvSpPr>
            <p:nvPr/>
          </p:nvSpPr>
          <p:spPr bwMode="auto">
            <a:xfrm>
              <a:off x="2898" y="2332"/>
              <a:ext cx="61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1">
                  <a:latin typeface="Arial" charset="0"/>
                </a:rPr>
                <a:t>+ CFD</a:t>
              </a:r>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138"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grpSp>
        <p:nvGrpSpPr>
          <p:cNvPr id="1755445" name="Group 309"/>
          <p:cNvGrpSpPr>
            <a:grpSpLocks/>
          </p:cNvGrpSpPr>
          <p:nvPr/>
        </p:nvGrpSpPr>
        <p:grpSpPr bwMode="auto">
          <a:xfrm>
            <a:off x="762000" y="1177925"/>
            <a:ext cx="7477125" cy="5680075"/>
            <a:chOff x="1011" y="538"/>
            <a:chExt cx="4182" cy="3386"/>
          </a:xfrm>
        </p:grpSpPr>
        <p:pic>
          <p:nvPicPr>
            <p:cNvPr id="1755441" name="Picture 305"/>
            <p:cNvPicPr>
              <a:picLocks noChangeAspect="1" noChangeArrowheads="1"/>
            </p:cNvPicPr>
            <p:nvPr/>
          </p:nvPicPr>
          <p:blipFill>
            <a:blip r:embed="rId3" cstate="print">
              <a:extLst>
                <a:ext uri="{28A0092B-C50C-407E-A947-70E740481C1C}">
                  <a14:useLocalDpi xmlns:a14="http://schemas.microsoft.com/office/drawing/2010/main" val="0"/>
                </a:ext>
              </a:extLst>
            </a:blip>
            <a:srcRect r="-288"/>
            <a:stretch>
              <a:fillRect/>
            </a:stretch>
          </p:blipFill>
          <p:spPr bwMode="auto">
            <a:xfrm>
              <a:off x="1011" y="538"/>
              <a:ext cx="4182" cy="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5443" name="Line 307"/>
            <p:cNvSpPr>
              <a:spLocks noChangeShapeType="1"/>
            </p:cNvSpPr>
            <p:nvPr/>
          </p:nvSpPr>
          <p:spPr bwMode="auto">
            <a:xfrm>
              <a:off x="5172" y="816"/>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55444" name="Line 308"/>
            <p:cNvSpPr>
              <a:spLocks noChangeShapeType="1"/>
            </p:cNvSpPr>
            <p:nvPr/>
          </p:nvSpPr>
          <p:spPr bwMode="auto">
            <a:xfrm>
              <a:off x="5176" y="2200"/>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755447" name="Text Box 311"/>
          <p:cNvSpPr txBox="1">
            <a:spLocks noChangeArrowheads="1"/>
          </p:cNvSpPr>
          <p:nvPr/>
        </p:nvSpPr>
        <p:spPr bwMode="auto">
          <a:xfrm>
            <a:off x="3759200" y="792163"/>
            <a:ext cx="203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b="1">
                <a:solidFill>
                  <a:srgbClr val="0000FF"/>
                </a:solidFill>
              </a:rPr>
              <a:t>TH       </a:t>
            </a:r>
            <a:r>
              <a:rPr lang="en-US" b="1" i="1"/>
              <a:t>1 of 2</a:t>
            </a:r>
            <a:endParaRPr lang="en-GB" i="1"/>
          </a:p>
        </p:txBody>
      </p:sp>
      <p:sp>
        <p:nvSpPr>
          <p:cNvPr id="1755449" name="Text Box 313"/>
          <p:cNvSpPr txBox="1">
            <a:spLocks noChangeArrowheads="1"/>
          </p:cNvSpPr>
          <p:nvPr/>
        </p:nvSpPr>
        <p:spPr bwMode="auto">
          <a:xfrm>
            <a:off x="7562850" y="4572000"/>
            <a:ext cx="1581150" cy="406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i="1">
                <a:solidFill>
                  <a:srgbClr val="FF0000"/>
                </a:solidFill>
              </a:rPr>
              <a:t>Containment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522"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pic>
        <p:nvPicPr>
          <p:cNvPr id="1899527" name="Picture 7"/>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889125" y="1203325"/>
            <a:ext cx="5281613" cy="27797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899530" name="Picture 10"/>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4548188" y="3903663"/>
            <a:ext cx="4595812" cy="2954337"/>
          </a:xfrm>
          <a:solidFill>
            <a:schemeClr val="bg1"/>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899529" name="Text Box 9"/>
          <p:cNvSpPr txBox="1">
            <a:spLocks noChangeArrowheads="1"/>
          </p:cNvSpPr>
          <p:nvPr/>
        </p:nvSpPr>
        <p:spPr bwMode="auto">
          <a:xfrm>
            <a:off x="3033713" y="1435100"/>
            <a:ext cx="1684337" cy="4064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i="1">
                <a:solidFill>
                  <a:srgbClr val="FF0000"/>
                </a:solidFill>
              </a:rPr>
              <a:t>Ignalina-1</a:t>
            </a:r>
            <a:endParaRPr lang="en-GB" b="1" i="1">
              <a:solidFill>
                <a:srgbClr val="FF0000"/>
              </a:solidFill>
            </a:endParaRPr>
          </a:p>
        </p:txBody>
      </p:sp>
      <p:sp>
        <p:nvSpPr>
          <p:cNvPr id="1899533" name="Text Box 13"/>
          <p:cNvSpPr txBox="1">
            <a:spLocks noChangeArrowheads="1"/>
          </p:cNvSpPr>
          <p:nvPr/>
        </p:nvSpPr>
        <p:spPr bwMode="auto">
          <a:xfrm>
            <a:off x="6110288" y="4791075"/>
            <a:ext cx="2627312" cy="4064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i="1">
                <a:solidFill>
                  <a:srgbClr val="FF0000"/>
                </a:solidFill>
              </a:rPr>
              <a:t>Smolensk-3, (NIKIET)</a:t>
            </a:r>
            <a:endParaRPr lang="en-GB" b="1" i="1">
              <a:solidFill>
                <a:srgbClr val="FF0000"/>
              </a:solidFill>
            </a:endParaRPr>
          </a:p>
        </p:txBody>
      </p:sp>
      <p:pic>
        <p:nvPicPr>
          <p:cNvPr id="1899534" name="Picture 14"/>
          <p:cNvPicPr>
            <a:picLocks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0" y="3879850"/>
            <a:ext cx="4541838" cy="2978150"/>
          </a:xfrm>
          <a:solidFill>
            <a:schemeClr val="bg1"/>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899537" name="Text Box 17"/>
          <p:cNvSpPr txBox="1">
            <a:spLocks noChangeArrowheads="1"/>
          </p:cNvSpPr>
          <p:nvPr/>
        </p:nvSpPr>
        <p:spPr bwMode="auto">
          <a:xfrm>
            <a:off x="1682750" y="4819650"/>
            <a:ext cx="2598738" cy="4064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i="1">
                <a:solidFill>
                  <a:srgbClr val="FF0000"/>
                </a:solidFill>
              </a:rPr>
              <a:t>Smolensk-3, (UNIPI)</a:t>
            </a:r>
            <a:endParaRPr lang="en-GB" b="1" i="1">
              <a:solidFill>
                <a:srgbClr val="FF0000"/>
              </a:solidFill>
            </a:endParaRPr>
          </a:p>
        </p:txBody>
      </p:sp>
      <p:sp>
        <p:nvSpPr>
          <p:cNvPr id="1899538" name="Text Box 18"/>
          <p:cNvSpPr txBox="1">
            <a:spLocks noChangeArrowheads="1"/>
          </p:cNvSpPr>
          <p:nvPr/>
        </p:nvSpPr>
        <p:spPr bwMode="auto">
          <a:xfrm>
            <a:off x="3759200" y="792163"/>
            <a:ext cx="203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b="1">
                <a:solidFill>
                  <a:srgbClr val="0000FF"/>
                </a:solidFill>
              </a:rPr>
              <a:t>TH       </a:t>
            </a:r>
            <a:r>
              <a:rPr lang="en-US" b="1" i="1"/>
              <a:t>2 of 2</a:t>
            </a:r>
            <a:endParaRPr lang="en-GB" i="1"/>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106" name="Rectangle 2"/>
          <p:cNvSpPr>
            <a:spLocks noGrp="1" noChangeArrowheads="1"/>
          </p:cNvSpPr>
          <p:nvPr>
            <p:ph type="title"/>
          </p:nvPr>
        </p:nvSpPr>
        <p:spPr>
          <a:xfrm>
            <a:off x="817563" y="228600"/>
            <a:ext cx="7793037" cy="1143000"/>
          </a:xfrm>
        </p:spPr>
        <p:txBody>
          <a:bodyPr/>
          <a:lstStyle/>
          <a:p>
            <a:r>
              <a:rPr lang="en-US"/>
              <a:t>Project history </a:t>
            </a:r>
            <a:endParaRPr lang="ru-RU"/>
          </a:p>
        </p:txBody>
      </p:sp>
      <p:sp>
        <p:nvSpPr>
          <p:cNvPr id="1967107" name="Rectangle 3"/>
          <p:cNvSpPr>
            <a:spLocks noGrp="1" noChangeArrowheads="1"/>
          </p:cNvSpPr>
          <p:nvPr>
            <p:ph type="body" idx="1"/>
          </p:nvPr>
        </p:nvSpPr>
        <p:spPr>
          <a:xfrm>
            <a:off x="611188" y="1628775"/>
            <a:ext cx="8532812" cy="4503738"/>
          </a:xfrm>
        </p:spPr>
        <p:txBody>
          <a:bodyPr/>
          <a:lstStyle/>
          <a:p>
            <a:r>
              <a:rPr lang="de-DE"/>
              <a:t>TACIS R</a:t>
            </a:r>
            <a:r>
              <a:rPr lang="ru-RU"/>
              <a:t>2.13/93 «</a:t>
            </a:r>
            <a:r>
              <a:rPr lang="en-US"/>
              <a:t>S</a:t>
            </a:r>
            <a:r>
              <a:rPr lang="de-DE"/>
              <a:t>afety </a:t>
            </a:r>
            <a:r>
              <a:rPr lang="en-US"/>
              <a:t>of </a:t>
            </a:r>
            <a:r>
              <a:rPr lang="de-DE"/>
              <a:t>design choice</a:t>
            </a:r>
            <a:r>
              <a:rPr lang="ru-RU"/>
              <a:t> </a:t>
            </a:r>
            <a:r>
              <a:rPr lang="en-US"/>
              <a:t>and exploitation of NPP with RBMK</a:t>
            </a:r>
            <a:r>
              <a:rPr lang="ru-RU"/>
              <a:t>»;</a:t>
            </a:r>
            <a:endParaRPr lang="de-DE"/>
          </a:p>
          <a:p>
            <a:r>
              <a:rPr lang="de-DE"/>
              <a:t>TACIS R</a:t>
            </a:r>
            <a:r>
              <a:rPr lang="ru-RU"/>
              <a:t>2.30/94 «</a:t>
            </a:r>
            <a:r>
              <a:rPr lang="en-US"/>
              <a:t>A</a:t>
            </a:r>
            <a:r>
              <a:rPr lang="de-DE"/>
              <a:t>nalysis of severe</a:t>
            </a:r>
            <a:r>
              <a:rPr lang="ru-RU"/>
              <a:t> </a:t>
            </a:r>
            <a:r>
              <a:rPr lang="de-DE"/>
              <a:t>transient behavior </a:t>
            </a:r>
            <a:r>
              <a:rPr lang="en-US"/>
              <a:t>in RBMK</a:t>
            </a:r>
            <a:r>
              <a:rPr lang="ru-RU"/>
              <a:t>»;</a:t>
            </a:r>
            <a:endParaRPr lang="de-DE"/>
          </a:p>
          <a:p>
            <a:r>
              <a:rPr lang="de-DE"/>
              <a:t>TACIS R</a:t>
            </a:r>
            <a:r>
              <a:rPr lang="ru-RU"/>
              <a:t>2.30/96 «</a:t>
            </a:r>
            <a:r>
              <a:rPr lang="en-US"/>
              <a:t>Estimation of RBMK Residual service-life</a:t>
            </a:r>
            <a:r>
              <a:rPr lang="ru-RU"/>
              <a:t>».</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6" name="Rectangle 2"/>
          <p:cNvSpPr>
            <a:spLocks noGrp="1" noChangeArrowheads="1"/>
          </p:cNvSpPr>
          <p:nvPr>
            <p:ph type="title"/>
          </p:nvPr>
        </p:nvSpPr>
        <p:spPr/>
        <p:txBody>
          <a:bodyPr/>
          <a:lstStyle/>
          <a:p>
            <a:r>
              <a:rPr lang="en-US" sz="2800"/>
              <a:t>Comparison KORSAR vs</a:t>
            </a:r>
            <a:r>
              <a:rPr lang="ru-RU" sz="2800"/>
              <a:t> </a:t>
            </a:r>
            <a:r>
              <a:rPr lang="en-US" sz="2800"/>
              <a:t>Relap5/mod3.2</a:t>
            </a:r>
            <a:endParaRPr lang="ru-RU" sz="2800"/>
          </a:p>
        </p:txBody>
      </p:sp>
      <p:sp>
        <p:nvSpPr>
          <p:cNvPr id="20234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023428" name="Object 4"/>
          <p:cNvGraphicFramePr>
            <a:graphicFrameLocks noChangeAspect="1"/>
          </p:cNvGraphicFramePr>
          <p:nvPr/>
        </p:nvGraphicFramePr>
        <p:xfrm>
          <a:off x="323850" y="2492375"/>
          <a:ext cx="4176713" cy="3917950"/>
        </p:xfrm>
        <a:graphic>
          <a:graphicData uri="http://schemas.openxmlformats.org/presentationml/2006/ole">
            <mc:AlternateContent xmlns:mc="http://schemas.openxmlformats.org/markup-compatibility/2006">
              <mc:Choice xmlns:v="urn:schemas-microsoft-com:vml" Requires="v">
                <p:oleObj spid="_x0000_s2023433" name="Plot" r:id="rId3" imgW="6302477" imgH="6322142" progId="Grapher.Document">
                  <p:embed/>
                </p:oleObj>
              </mc:Choice>
              <mc:Fallback>
                <p:oleObj name="Plot" r:id="rId3" imgW="6302477" imgH="6322142" progId="Grapher.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492375"/>
                        <a:ext cx="4176713" cy="391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3429" name="Rectangle 5"/>
          <p:cNvSpPr>
            <a:spLocks noChangeArrowheads="1"/>
          </p:cNvSpPr>
          <p:nvPr/>
        </p:nvSpPr>
        <p:spPr bwMode="auto">
          <a:xfrm>
            <a:off x="0" y="203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023430" name="Object 6"/>
          <p:cNvGraphicFramePr>
            <a:graphicFrameLocks noChangeAspect="1"/>
          </p:cNvGraphicFramePr>
          <p:nvPr/>
        </p:nvGraphicFramePr>
        <p:xfrm>
          <a:off x="4716463" y="2492375"/>
          <a:ext cx="4105275" cy="3917950"/>
        </p:xfrm>
        <a:graphic>
          <a:graphicData uri="http://schemas.openxmlformats.org/presentationml/2006/ole">
            <mc:AlternateContent xmlns:mc="http://schemas.openxmlformats.org/markup-compatibility/2006">
              <mc:Choice xmlns:v="urn:schemas-microsoft-com:vml" Requires="v">
                <p:oleObj spid="_x0000_s2023434" name="Plot" r:id="rId5" imgW="6164826" imgH="6322142" progId="Grapher.Document">
                  <p:embed/>
                </p:oleObj>
              </mc:Choice>
              <mc:Fallback>
                <p:oleObj name="Plot" r:id="rId5" imgW="6164826" imgH="6322142" progId="Grapher.Document">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2492375"/>
                        <a:ext cx="4105275" cy="391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3431" name="Text Box 7"/>
          <p:cNvSpPr txBox="1">
            <a:spLocks noChangeArrowheads="1"/>
          </p:cNvSpPr>
          <p:nvPr/>
        </p:nvSpPr>
        <p:spPr bwMode="auto">
          <a:xfrm>
            <a:off x="1692275" y="1773238"/>
            <a:ext cx="165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atin typeface="Tahoma" pitchFamily="34" charset="0"/>
              </a:rPr>
              <a:t>DS Level</a:t>
            </a:r>
            <a:endParaRPr lang="ru-RU">
              <a:latin typeface="Tahoma" pitchFamily="34" charset="0"/>
            </a:endParaRPr>
          </a:p>
        </p:txBody>
      </p:sp>
      <p:sp>
        <p:nvSpPr>
          <p:cNvPr id="2023432" name="Text Box 8"/>
          <p:cNvSpPr txBox="1">
            <a:spLocks noChangeArrowheads="1"/>
          </p:cNvSpPr>
          <p:nvPr/>
        </p:nvSpPr>
        <p:spPr bwMode="auto">
          <a:xfrm>
            <a:off x="4932363" y="1700213"/>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Tahoma" pitchFamily="34" charset="0"/>
              </a:rPr>
              <a:t>Max. Power FC</a:t>
            </a:r>
            <a:endParaRPr lang="ru-RU">
              <a:latin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274"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pic>
        <p:nvPicPr>
          <p:cNvPr id="1846275" name="Picture 3"/>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t="1837" b="2010"/>
          <a:stretch>
            <a:fillRect/>
          </a:stretch>
        </p:blipFill>
        <p:spPr>
          <a:xfrm>
            <a:off x="0" y="3211513"/>
            <a:ext cx="4503738" cy="364648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846276" name="Text Box 4"/>
          <p:cNvSpPr txBox="1">
            <a:spLocks noChangeArrowheads="1"/>
          </p:cNvSpPr>
          <p:nvPr/>
        </p:nvSpPr>
        <p:spPr bwMode="auto">
          <a:xfrm>
            <a:off x="3960813" y="5334000"/>
            <a:ext cx="2555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0"/>
              </a:spcBef>
            </a:pPr>
            <a:r>
              <a:rPr lang="en-US" b="1" i="1"/>
              <a:t>Korsar-Bars</a:t>
            </a:r>
            <a:endParaRPr lang="en-GB" b="1" i="1"/>
          </a:p>
        </p:txBody>
      </p:sp>
      <p:pic>
        <p:nvPicPr>
          <p:cNvPr id="1846277" name="Picture 5"/>
          <p:cNvPicPr>
            <a:picLocks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584700" y="1236663"/>
            <a:ext cx="4559300" cy="33305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846280" name="Text Box 8"/>
          <p:cNvSpPr txBox="1">
            <a:spLocks noChangeArrowheads="1"/>
          </p:cNvSpPr>
          <p:nvPr/>
        </p:nvSpPr>
        <p:spPr bwMode="auto">
          <a:xfrm>
            <a:off x="2932113" y="796925"/>
            <a:ext cx="3571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b="1">
                <a:solidFill>
                  <a:srgbClr val="0000FF"/>
                </a:solidFill>
                <a:cs typeface="Times New Roman" pitchFamily="18" charset="0"/>
              </a:rPr>
              <a:t> COUPLED TH 3D-NK </a:t>
            </a:r>
            <a:r>
              <a:rPr lang="en-US" b="1" i="1">
                <a:cs typeface="Times New Roman" pitchFamily="18" charset="0"/>
              </a:rPr>
              <a:t>1 of 2</a:t>
            </a:r>
            <a:endParaRPr lang="en-GB" b="1" i="1">
              <a:cs typeface="Times New Roman" pitchFamily="18" charset="0"/>
            </a:endParaRPr>
          </a:p>
        </p:txBody>
      </p:sp>
      <p:sp>
        <p:nvSpPr>
          <p:cNvPr id="1846281" name="Text Box 9"/>
          <p:cNvSpPr txBox="1">
            <a:spLocks noChangeArrowheads="1"/>
          </p:cNvSpPr>
          <p:nvPr/>
        </p:nvSpPr>
        <p:spPr bwMode="auto">
          <a:xfrm>
            <a:off x="2424113" y="1714500"/>
            <a:ext cx="2932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i="1">
                <a:cs typeface="Times New Roman" pitchFamily="18" charset="0"/>
              </a:rPr>
              <a:t>Relap5/Nestle</a:t>
            </a:r>
            <a:endParaRPr lang="en-GB" b="1" i="1">
              <a:cs typeface="Times New Roman" pitchFamily="18" charset="0"/>
            </a:endParaRPr>
          </a:p>
        </p:txBody>
      </p:sp>
      <p:sp>
        <p:nvSpPr>
          <p:cNvPr id="1846283" name="Text Box 11"/>
          <p:cNvSpPr txBox="1">
            <a:spLocks noChangeArrowheads="1"/>
          </p:cNvSpPr>
          <p:nvPr/>
        </p:nvSpPr>
        <p:spPr bwMode="auto">
          <a:xfrm>
            <a:off x="7024688" y="6216650"/>
            <a:ext cx="2119312" cy="6508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800" b="1" i="1">
                <a:solidFill>
                  <a:srgbClr val="FF0000"/>
                </a:solidFill>
              </a:rPr>
              <a:t>Associated presentation</a:t>
            </a:r>
          </a:p>
        </p:txBody>
      </p:sp>
      <p:sp>
        <p:nvSpPr>
          <p:cNvPr id="1846288" name="UpRibbonSharp"/>
          <p:cNvSpPr>
            <a:spLocks noEditPoints="1" noChangeArrowheads="1"/>
          </p:cNvSpPr>
          <p:nvPr/>
        </p:nvSpPr>
        <p:spPr bwMode="auto">
          <a:xfrm>
            <a:off x="6981825" y="6403975"/>
            <a:ext cx="493713" cy="261938"/>
          </a:xfrm>
          <a:custGeom>
            <a:avLst/>
            <a:gdLst>
              <a:gd name="G0" fmla="+- 0 0 0"/>
              <a:gd name="G1" fmla="+- 5400 0 0"/>
              <a:gd name="G2" fmla="+- 5400 2700 0"/>
              <a:gd name="G3" fmla="+- 21600 0 G2"/>
              <a:gd name="G4" fmla="+- 21600 0 G1"/>
              <a:gd name="G5" fmla="+- 21600 0 18900"/>
              <a:gd name="G6" fmla="*/ 18900 1 2"/>
              <a:gd name="G7" fmla="+- 21600 0 G6"/>
              <a:gd name="G8" fmla="+- 18900 0 0"/>
              <a:gd name="T0" fmla="*/ 10800 w 21600"/>
              <a:gd name="T1" fmla="*/ 0 h 21600"/>
              <a:gd name="T2" fmla="*/ 2700 w 21600"/>
              <a:gd name="T3" fmla="*/ 12150 h 21600"/>
              <a:gd name="T4" fmla="*/ 10800 w 21600"/>
              <a:gd name="T5" fmla="*/ 18900 h 21600"/>
              <a:gd name="T6" fmla="*/ 18900 w 21600"/>
              <a:gd name="T7" fmla="*/ 12150 h 21600"/>
              <a:gd name="T8" fmla="*/ 17694720 60000 65536"/>
              <a:gd name="T9" fmla="*/ 11796480 60000 65536"/>
              <a:gd name="T10" fmla="*/ 5898240 60000 65536"/>
              <a:gd name="T11" fmla="*/ 0 60000 65536"/>
              <a:gd name="T12" fmla="*/ G1 w 21600"/>
              <a:gd name="T13" fmla="*/ 0 h 21600"/>
              <a:gd name="T14" fmla="*/ G4 w 21600"/>
              <a:gd name="T15" fmla="*/ G8 h 21600"/>
            </a:gdLst>
            <a:ahLst/>
            <a:cxnLst>
              <a:cxn ang="T8">
                <a:pos x="T0" y="T1"/>
              </a:cxn>
              <a:cxn ang="T9">
                <a:pos x="T2" y="T3"/>
              </a:cxn>
              <a:cxn ang="T10">
                <a:pos x="T4" y="T5"/>
              </a:cxn>
              <a:cxn ang="T11">
                <a:pos x="T6" y="T7"/>
              </a:cxn>
            </a:cxnLst>
            <a:rect l="T12" t="T13" r="T14" b="T15"/>
            <a:pathLst>
              <a:path w="21600" h="21600" extrusionOk="0">
                <a:moveTo>
                  <a:pt x="0" y="21600"/>
                </a:moveTo>
                <a:lnTo>
                  <a:pt x="8100" y="21600"/>
                </a:lnTo>
                <a:lnTo>
                  <a:pt x="8100" y="18900"/>
                </a:lnTo>
                <a:lnTo>
                  <a:pt x="13500" y="18900"/>
                </a:lnTo>
                <a:lnTo>
                  <a:pt x="13500" y="21600"/>
                </a:lnTo>
                <a:lnTo>
                  <a:pt x="21600" y="21600"/>
                </a:lnTo>
                <a:lnTo>
                  <a:pt x="18900" y="12150"/>
                </a:lnTo>
                <a:lnTo>
                  <a:pt x="21600" y="2700"/>
                </a:lnTo>
                <a:lnTo>
                  <a:pt x="16200" y="2700"/>
                </a:lnTo>
                <a:lnTo>
                  <a:pt x="16200" y="0"/>
                </a:lnTo>
                <a:lnTo>
                  <a:pt x="5400" y="0"/>
                </a:lnTo>
                <a:lnTo>
                  <a:pt x="5400" y="2700"/>
                </a:lnTo>
                <a:lnTo>
                  <a:pt x="0" y="2700"/>
                </a:lnTo>
                <a:lnTo>
                  <a:pt x="2700" y="12150"/>
                </a:lnTo>
                <a:close/>
              </a:path>
              <a:path w="21600" h="21600" fill="none" extrusionOk="0">
                <a:moveTo>
                  <a:pt x="8100" y="18900"/>
                </a:moveTo>
                <a:lnTo>
                  <a:pt x="5400" y="18900"/>
                </a:lnTo>
                <a:lnTo>
                  <a:pt x="5400" y="2700"/>
                </a:lnTo>
              </a:path>
              <a:path w="21600" h="21600" fill="none" extrusionOk="0">
                <a:moveTo>
                  <a:pt x="5400" y="18900"/>
                </a:moveTo>
                <a:lnTo>
                  <a:pt x="8100" y="21600"/>
                </a:lnTo>
              </a:path>
              <a:path w="21600" h="21600" fill="none" extrusionOk="0">
                <a:moveTo>
                  <a:pt x="13500" y="18900"/>
                </a:moveTo>
                <a:lnTo>
                  <a:pt x="16200" y="18900"/>
                </a:lnTo>
                <a:lnTo>
                  <a:pt x="16200" y="2700"/>
                </a:lnTo>
              </a:path>
              <a:path w="21600" h="21600" fill="none" extrusionOk="0">
                <a:moveTo>
                  <a:pt x="16200" y="18900"/>
                </a:moveTo>
                <a:lnTo>
                  <a:pt x="13500" y="21600"/>
                </a:lnTo>
              </a:path>
            </a:pathLst>
          </a:custGeom>
          <a:solidFill>
            <a:srgbClr val="FF0000"/>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338"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pic>
        <p:nvPicPr>
          <p:cNvPr id="1806339" name="Picture 3"/>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t="2335"/>
          <a:stretch>
            <a:fillRect/>
          </a:stretch>
        </p:blipFill>
        <p:spPr>
          <a:xfrm>
            <a:off x="0" y="1968500"/>
            <a:ext cx="4879975" cy="369093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806341" name="Picture 5"/>
          <p:cNvPicPr>
            <a:picLocks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956175" y="1974850"/>
            <a:ext cx="4187825" cy="36861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806345" name="Text Box 9"/>
          <p:cNvSpPr txBox="1">
            <a:spLocks noChangeArrowheads="1"/>
          </p:cNvSpPr>
          <p:nvPr/>
        </p:nvSpPr>
        <p:spPr bwMode="auto">
          <a:xfrm>
            <a:off x="231775" y="5924550"/>
            <a:ext cx="2497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cross section view</a:t>
            </a:r>
            <a:endParaRPr lang="en-GB" b="1"/>
          </a:p>
        </p:txBody>
      </p:sp>
      <p:sp>
        <p:nvSpPr>
          <p:cNvPr id="1806346" name="Text Box 10"/>
          <p:cNvSpPr txBox="1">
            <a:spLocks noChangeArrowheads="1"/>
          </p:cNvSpPr>
          <p:nvPr/>
        </p:nvSpPr>
        <p:spPr bwMode="auto">
          <a:xfrm>
            <a:off x="5919788" y="5924550"/>
            <a:ext cx="2817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three-dimensional view</a:t>
            </a:r>
            <a:endParaRPr lang="en-GB" b="1"/>
          </a:p>
        </p:txBody>
      </p:sp>
      <p:sp>
        <p:nvSpPr>
          <p:cNvPr id="1806347" name="Text Box 11"/>
          <p:cNvSpPr txBox="1">
            <a:spLocks noChangeArrowheads="1"/>
          </p:cNvSpPr>
          <p:nvPr/>
        </p:nvSpPr>
        <p:spPr bwMode="auto">
          <a:xfrm>
            <a:off x="2932113" y="1030288"/>
            <a:ext cx="3571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b="1">
                <a:solidFill>
                  <a:srgbClr val="0000FF"/>
                </a:solidFill>
                <a:cs typeface="Times New Roman" pitchFamily="18" charset="0"/>
              </a:rPr>
              <a:t> COUPLED TH 3D NK </a:t>
            </a:r>
            <a:r>
              <a:rPr lang="en-US" b="1" i="1">
                <a:cs typeface="Times New Roman" pitchFamily="18" charset="0"/>
              </a:rPr>
              <a:t>2 of 2</a:t>
            </a:r>
            <a:endParaRPr lang="en-GB" b="1" i="1">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714"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pic>
        <p:nvPicPr>
          <p:cNvPr id="1907715" name="Picture 3"/>
          <p:cNvPicPr>
            <a:picLocks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1900238" y="3711575"/>
            <a:ext cx="4932362" cy="3146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07736" name="Picture 24"/>
          <p:cNvPicPr>
            <a:picLocks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5646738" y="1428750"/>
            <a:ext cx="3497262" cy="24495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907716" name="Text Box 4"/>
          <p:cNvSpPr txBox="1">
            <a:spLocks noChangeArrowheads="1"/>
          </p:cNvSpPr>
          <p:nvPr/>
        </p:nvSpPr>
        <p:spPr bwMode="auto">
          <a:xfrm>
            <a:off x="1582738" y="741363"/>
            <a:ext cx="5934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FPM</a:t>
            </a:r>
          </a:p>
        </p:txBody>
      </p:sp>
      <p:sp>
        <p:nvSpPr>
          <p:cNvPr id="1907717" name="Text Box 5"/>
          <p:cNvSpPr txBox="1">
            <a:spLocks noChangeArrowheads="1"/>
          </p:cNvSpPr>
          <p:nvPr/>
        </p:nvSpPr>
        <p:spPr bwMode="auto">
          <a:xfrm>
            <a:off x="0" y="1066800"/>
            <a:ext cx="3762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FF0000"/>
                </a:solidFill>
              </a:rPr>
              <a:t>Ballooning</a:t>
            </a:r>
            <a:r>
              <a:rPr lang="en-US"/>
              <a:t> FC LOCA</a:t>
            </a:r>
            <a:endParaRPr lang="en-GB"/>
          </a:p>
        </p:txBody>
      </p:sp>
      <p:sp>
        <p:nvSpPr>
          <p:cNvPr id="1907718" name="Text Box 6"/>
          <p:cNvSpPr txBox="1">
            <a:spLocks noChangeArrowheads="1"/>
          </p:cNvSpPr>
          <p:nvPr/>
        </p:nvSpPr>
        <p:spPr bwMode="auto">
          <a:xfrm>
            <a:off x="4992688" y="1084263"/>
            <a:ext cx="4151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FF0000"/>
                </a:solidFill>
              </a:rPr>
              <a:t>Collapse</a:t>
            </a:r>
            <a:r>
              <a:rPr lang="en-US"/>
              <a:t> FC Blockage</a:t>
            </a:r>
            <a:endParaRPr lang="en-GB"/>
          </a:p>
        </p:txBody>
      </p:sp>
      <p:sp>
        <p:nvSpPr>
          <p:cNvPr id="1907719" name="Text Box 7"/>
          <p:cNvSpPr txBox="1">
            <a:spLocks noChangeArrowheads="1"/>
          </p:cNvSpPr>
          <p:nvPr/>
        </p:nvSpPr>
        <p:spPr bwMode="auto">
          <a:xfrm>
            <a:off x="6705600" y="5241925"/>
            <a:ext cx="24955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 </a:t>
            </a:r>
            <a:r>
              <a:rPr lang="en-US">
                <a:solidFill>
                  <a:srgbClr val="FF0000"/>
                </a:solidFill>
              </a:rPr>
              <a:t>fuel bundle damage map</a:t>
            </a:r>
            <a:r>
              <a:rPr lang="en-US"/>
              <a:t>  related to the </a:t>
            </a:r>
            <a:r>
              <a:rPr lang="en-US">
                <a:solidFill>
                  <a:srgbClr val="0000FF"/>
                </a:solidFill>
              </a:rPr>
              <a:t>collapse</a:t>
            </a:r>
            <a:r>
              <a:rPr lang="en-US"/>
              <a:t> and hydraulic loads</a:t>
            </a:r>
            <a:endParaRPr lang="en-GB"/>
          </a:p>
        </p:txBody>
      </p:sp>
      <p:pic>
        <p:nvPicPr>
          <p:cNvPr id="1907740" name="Picture 28"/>
          <p:cNvPicPr>
            <a:picLocks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0" y="1438275"/>
            <a:ext cx="3541713" cy="2359025"/>
          </a:xfrm>
          <a:solidFill>
            <a:schemeClr val="bg1"/>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786"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grpSp>
        <p:nvGrpSpPr>
          <p:cNvPr id="1910787" name="Group 3"/>
          <p:cNvGrpSpPr>
            <a:grpSpLocks/>
          </p:cNvGrpSpPr>
          <p:nvPr/>
        </p:nvGrpSpPr>
        <p:grpSpPr bwMode="auto">
          <a:xfrm>
            <a:off x="0" y="2400300"/>
            <a:ext cx="4484688" cy="2538413"/>
            <a:chOff x="0" y="1630"/>
            <a:chExt cx="2770" cy="1553"/>
          </a:xfrm>
        </p:grpSpPr>
        <p:sp>
          <p:nvSpPr>
            <p:cNvPr id="1910788" name="Rectangle 4"/>
            <p:cNvSpPr>
              <a:spLocks noChangeArrowheads="1"/>
            </p:cNvSpPr>
            <p:nvPr/>
          </p:nvSpPr>
          <p:spPr bwMode="auto">
            <a:xfrm>
              <a:off x="0" y="1682"/>
              <a:ext cx="2770" cy="143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9107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0"/>
              <a:ext cx="2760" cy="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10790" name="Text Box 6"/>
          <p:cNvSpPr txBox="1">
            <a:spLocks noChangeArrowheads="1"/>
          </p:cNvSpPr>
          <p:nvPr/>
        </p:nvSpPr>
        <p:spPr bwMode="auto">
          <a:xfrm>
            <a:off x="0" y="1319213"/>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30000"/>
              </a:spcBef>
            </a:pPr>
            <a:r>
              <a:rPr lang="en-GB">
                <a:solidFill>
                  <a:srgbClr val="FF0000"/>
                </a:solidFill>
              </a:rPr>
              <a:t>To support and to qualify</a:t>
            </a:r>
            <a:r>
              <a:rPr lang="en-GB"/>
              <a:t> the application of Korsar code and </a:t>
            </a:r>
            <a:r>
              <a:rPr lang="en-GB">
                <a:solidFill>
                  <a:srgbClr val="FF0000"/>
                </a:solidFill>
              </a:rPr>
              <a:t>to understand and to characterize</a:t>
            </a:r>
            <a:r>
              <a:rPr lang="en-GB"/>
              <a:t> phenomena expected following the PT rupture CFD codes have been adopted </a:t>
            </a:r>
            <a:r>
              <a:rPr lang="en-GB">
                <a:solidFill>
                  <a:srgbClr val="0000FF"/>
                </a:solidFill>
              </a:rPr>
              <a:t>(outside the Project commitments from the TOR)</a:t>
            </a:r>
          </a:p>
        </p:txBody>
      </p:sp>
      <p:sp>
        <p:nvSpPr>
          <p:cNvPr id="1910791" name="Text Box 7"/>
          <p:cNvSpPr txBox="1">
            <a:spLocks noChangeArrowheads="1"/>
          </p:cNvSpPr>
          <p:nvPr/>
        </p:nvSpPr>
        <p:spPr bwMode="auto">
          <a:xfrm>
            <a:off x="0" y="5202238"/>
            <a:ext cx="4222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a:t>Modelling by</a:t>
            </a:r>
            <a:r>
              <a:rPr lang="en-GB" b="1"/>
              <a:t> </a:t>
            </a:r>
            <a:r>
              <a:rPr lang="en-GB" b="1">
                <a:solidFill>
                  <a:srgbClr val="FF0000"/>
                </a:solidFill>
              </a:rPr>
              <a:t>Star-cd</a:t>
            </a:r>
            <a:r>
              <a:rPr lang="en-GB" b="1"/>
              <a:t> </a:t>
            </a:r>
            <a:r>
              <a:rPr lang="en-GB"/>
              <a:t>of flow through a closed valve in the RBMK GDH line</a:t>
            </a:r>
          </a:p>
        </p:txBody>
      </p:sp>
      <p:grpSp>
        <p:nvGrpSpPr>
          <p:cNvPr id="1910792" name="Group 8"/>
          <p:cNvGrpSpPr>
            <a:grpSpLocks/>
          </p:cNvGrpSpPr>
          <p:nvPr/>
        </p:nvGrpSpPr>
        <p:grpSpPr bwMode="auto">
          <a:xfrm>
            <a:off x="4594225" y="2439988"/>
            <a:ext cx="4549775" cy="2395537"/>
            <a:chOff x="2767" y="1655"/>
            <a:chExt cx="2993" cy="1545"/>
          </a:xfrm>
        </p:grpSpPr>
        <p:sp>
          <p:nvSpPr>
            <p:cNvPr id="1910793" name="Rectangle 9"/>
            <p:cNvSpPr>
              <a:spLocks noChangeArrowheads="1"/>
            </p:cNvSpPr>
            <p:nvPr/>
          </p:nvSpPr>
          <p:spPr bwMode="auto">
            <a:xfrm>
              <a:off x="2789" y="1655"/>
              <a:ext cx="2971" cy="154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FF"/>
                </a:solidFill>
              </a:endParaRPr>
            </a:p>
          </p:txBody>
        </p:sp>
        <p:pic>
          <p:nvPicPr>
            <p:cNvPr id="191079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t="12384"/>
            <a:stretch>
              <a:fillRect/>
            </a:stretch>
          </p:blipFill>
          <p:spPr bwMode="auto">
            <a:xfrm>
              <a:off x="2767" y="1775"/>
              <a:ext cx="2993" cy="1421"/>
            </a:xfrm>
            <a:prstGeom prst="rect">
              <a:avLst/>
            </a:prstGeom>
            <a:noFill/>
            <a:extLst>
              <a:ext uri="{909E8E84-426E-40DD-AFC4-6F175D3DCCD1}">
                <a14:hiddenFill xmlns:a14="http://schemas.microsoft.com/office/drawing/2010/main">
                  <a:solidFill>
                    <a:srgbClr val="FFFFFF"/>
                  </a:solidFill>
                </a14:hiddenFill>
              </a:ext>
            </a:extLst>
          </p:spPr>
        </p:pic>
      </p:grpSp>
      <p:sp>
        <p:nvSpPr>
          <p:cNvPr id="1910795" name="Text Box 11"/>
          <p:cNvSpPr txBox="1">
            <a:spLocks noChangeArrowheads="1"/>
          </p:cNvSpPr>
          <p:nvPr/>
        </p:nvSpPr>
        <p:spPr bwMode="auto">
          <a:xfrm>
            <a:off x="4646613" y="5216525"/>
            <a:ext cx="44973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b="1" i="1">
                <a:solidFill>
                  <a:srgbClr val="FF0000"/>
                </a:solidFill>
              </a:rPr>
              <a:t>Fluent</a:t>
            </a:r>
            <a:r>
              <a:rPr lang="en-US" b="1" i="1"/>
              <a:t> </a:t>
            </a:r>
            <a:r>
              <a:rPr lang="en-US"/>
              <a:t>nodalisation and meshes of the RBMK fuel channel in case of PT break following FC-BLOCKAGE</a:t>
            </a:r>
            <a:r>
              <a:rPr lang="en-US" b="1" i="1"/>
              <a:t> </a:t>
            </a:r>
            <a:endParaRPr lang="en-GB" b="1" i="1"/>
          </a:p>
        </p:txBody>
      </p:sp>
      <p:sp>
        <p:nvSpPr>
          <p:cNvPr id="1910799" name="Text Box 15"/>
          <p:cNvSpPr txBox="1">
            <a:spLocks noChangeArrowheads="1"/>
          </p:cNvSpPr>
          <p:nvPr/>
        </p:nvSpPr>
        <p:spPr bwMode="auto">
          <a:xfrm>
            <a:off x="1627188" y="696913"/>
            <a:ext cx="522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GB" b="1">
                <a:solidFill>
                  <a:srgbClr val="0000FF"/>
                </a:solidFill>
              </a:rPr>
              <a:t>APPLICATION OF CFD</a:t>
            </a:r>
            <a:endParaRPr lang="en-GB"/>
          </a:p>
        </p:txBody>
      </p:sp>
      <p:sp>
        <p:nvSpPr>
          <p:cNvPr id="1910800" name="Text Box 16"/>
          <p:cNvSpPr txBox="1">
            <a:spLocks noChangeArrowheads="1"/>
          </p:cNvSpPr>
          <p:nvPr/>
        </p:nvSpPr>
        <p:spPr bwMode="auto">
          <a:xfrm>
            <a:off x="7024688" y="6216650"/>
            <a:ext cx="2119312" cy="6508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800" b="1" i="1">
                <a:solidFill>
                  <a:srgbClr val="FF0000"/>
                </a:solidFill>
              </a:rPr>
              <a:t>Associated presentation</a:t>
            </a:r>
          </a:p>
        </p:txBody>
      </p:sp>
      <p:sp>
        <p:nvSpPr>
          <p:cNvPr id="1910801" name="UpRibbonSharp"/>
          <p:cNvSpPr>
            <a:spLocks noEditPoints="1" noChangeArrowheads="1"/>
          </p:cNvSpPr>
          <p:nvPr/>
        </p:nvSpPr>
        <p:spPr bwMode="auto">
          <a:xfrm>
            <a:off x="6981825" y="6403975"/>
            <a:ext cx="493713" cy="261938"/>
          </a:xfrm>
          <a:custGeom>
            <a:avLst/>
            <a:gdLst>
              <a:gd name="G0" fmla="+- 0 0 0"/>
              <a:gd name="G1" fmla="+- 5400 0 0"/>
              <a:gd name="G2" fmla="+- 5400 2700 0"/>
              <a:gd name="G3" fmla="+- 21600 0 G2"/>
              <a:gd name="G4" fmla="+- 21600 0 G1"/>
              <a:gd name="G5" fmla="+- 21600 0 18900"/>
              <a:gd name="G6" fmla="*/ 18900 1 2"/>
              <a:gd name="G7" fmla="+- 21600 0 G6"/>
              <a:gd name="G8" fmla="+- 18900 0 0"/>
              <a:gd name="T0" fmla="*/ 10800 w 21600"/>
              <a:gd name="T1" fmla="*/ 0 h 21600"/>
              <a:gd name="T2" fmla="*/ 2700 w 21600"/>
              <a:gd name="T3" fmla="*/ 12150 h 21600"/>
              <a:gd name="T4" fmla="*/ 10800 w 21600"/>
              <a:gd name="T5" fmla="*/ 18900 h 21600"/>
              <a:gd name="T6" fmla="*/ 18900 w 21600"/>
              <a:gd name="T7" fmla="*/ 12150 h 21600"/>
              <a:gd name="T8" fmla="*/ 17694720 60000 65536"/>
              <a:gd name="T9" fmla="*/ 11796480 60000 65536"/>
              <a:gd name="T10" fmla="*/ 5898240 60000 65536"/>
              <a:gd name="T11" fmla="*/ 0 60000 65536"/>
              <a:gd name="T12" fmla="*/ G1 w 21600"/>
              <a:gd name="T13" fmla="*/ 0 h 21600"/>
              <a:gd name="T14" fmla="*/ G4 w 21600"/>
              <a:gd name="T15" fmla="*/ G8 h 21600"/>
            </a:gdLst>
            <a:ahLst/>
            <a:cxnLst>
              <a:cxn ang="T8">
                <a:pos x="T0" y="T1"/>
              </a:cxn>
              <a:cxn ang="T9">
                <a:pos x="T2" y="T3"/>
              </a:cxn>
              <a:cxn ang="T10">
                <a:pos x="T4" y="T5"/>
              </a:cxn>
              <a:cxn ang="T11">
                <a:pos x="T6" y="T7"/>
              </a:cxn>
            </a:cxnLst>
            <a:rect l="T12" t="T13" r="T14" b="T15"/>
            <a:pathLst>
              <a:path w="21600" h="21600" extrusionOk="0">
                <a:moveTo>
                  <a:pt x="0" y="21600"/>
                </a:moveTo>
                <a:lnTo>
                  <a:pt x="8100" y="21600"/>
                </a:lnTo>
                <a:lnTo>
                  <a:pt x="8100" y="18900"/>
                </a:lnTo>
                <a:lnTo>
                  <a:pt x="13500" y="18900"/>
                </a:lnTo>
                <a:lnTo>
                  <a:pt x="13500" y="21600"/>
                </a:lnTo>
                <a:lnTo>
                  <a:pt x="21600" y="21600"/>
                </a:lnTo>
                <a:lnTo>
                  <a:pt x="18900" y="12150"/>
                </a:lnTo>
                <a:lnTo>
                  <a:pt x="21600" y="2700"/>
                </a:lnTo>
                <a:lnTo>
                  <a:pt x="16200" y="2700"/>
                </a:lnTo>
                <a:lnTo>
                  <a:pt x="16200" y="0"/>
                </a:lnTo>
                <a:lnTo>
                  <a:pt x="5400" y="0"/>
                </a:lnTo>
                <a:lnTo>
                  <a:pt x="5400" y="2700"/>
                </a:lnTo>
                <a:lnTo>
                  <a:pt x="0" y="2700"/>
                </a:lnTo>
                <a:lnTo>
                  <a:pt x="2700" y="12150"/>
                </a:lnTo>
                <a:close/>
              </a:path>
              <a:path w="21600" h="21600" fill="none" extrusionOk="0">
                <a:moveTo>
                  <a:pt x="8100" y="18900"/>
                </a:moveTo>
                <a:lnTo>
                  <a:pt x="5400" y="18900"/>
                </a:lnTo>
                <a:lnTo>
                  <a:pt x="5400" y="2700"/>
                </a:lnTo>
              </a:path>
              <a:path w="21600" h="21600" fill="none" extrusionOk="0">
                <a:moveTo>
                  <a:pt x="5400" y="18900"/>
                </a:moveTo>
                <a:lnTo>
                  <a:pt x="8100" y="21600"/>
                </a:lnTo>
              </a:path>
              <a:path w="21600" h="21600" fill="none" extrusionOk="0">
                <a:moveTo>
                  <a:pt x="13500" y="18900"/>
                </a:moveTo>
                <a:lnTo>
                  <a:pt x="16200" y="18900"/>
                </a:lnTo>
                <a:lnTo>
                  <a:pt x="16200" y="2700"/>
                </a:lnTo>
              </a:path>
              <a:path w="21600" h="21600" fill="none" extrusionOk="0">
                <a:moveTo>
                  <a:pt x="16200" y="18900"/>
                </a:moveTo>
                <a:lnTo>
                  <a:pt x="13500" y="21600"/>
                </a:lnTo>
              </a:path>
            </a:pathLst>
          </a:custGeom>
          <a:solidFill>
            <a:srgbClr val="FF0000"/>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1138" name="Rectangle 2"/>
          <p:cNvSpPr>
            <a:spLocks noGrp="1" noChangeArrowheads="1"/>
          </p:cNvSpPr>
          <p:nvPr>
            <p:ph type="title"/>
          </p:nvPr>
        </p:nvSpPr>
        <p:spPr>
          <a:xfrm>
            <a:off x="817563" y="228600"/>
            <a:ext cx="7793037" cy="1143000"/>
          </a:xfrm>
        </p:spPr>
        <p:txBody>
          <a:bodyPr/>
          <a:lstStyle/>
          <a:p>
            <a:r>
              <a:rPr lang="en-US"/>
              <a:t>STAR-CD application</a:t>
            </a:r>
            <a:endParaRPr lang="ru-RU"/>
          </a:p>
        </p:txBody>
      </p:sp>
      <p:sp>
        <p:nvSpPr>
          <p:cNvPr id="2011139" name="Rectangle 3"/>
          <p:cNvSpPr>
            <a:spLocks noGrp="1" noChangeArrowheads="1"/>
          </p:cNvSpPr>
          <p:nvPr>
            <p:ph type="body" idx="1"/>
          </p:nvPr>
        </p:nvSpPr>
        <p:spPr>
          <a:xfrm>
            <a:off x="611188" y="1628775"/>
            <a:ext cx="8532812" cy="4503738"/>
          </a:xfrm>
        </p:spPr>
        <p:txBody>
          <a:bodyPr/>
          <a:lstStyle/>
          <a:p>
            <a:r>
              <a:rPr lang="de-DE"/>
              <a:t>ICV</a:t>
            </a:r>
          </a:p>
          <a:p>
            <a:r>
              <a:rPr lang="de-DE"/>
              <a:t>DS WC, DC</a:t>
            </a:r>
          </a:p>
          <a:p>
            <a:r>
              <a:rPr lang="de-DE"/>
              <a:t>MCP, check valve</a:t>
            </a:r>
          </a:p>
          <a:p>
            <a:r>
              <a:rPr lang="de-DE"/>
              <a:t>Core cavity venting capacity</a:t>
            </a:r>
            <a:r>
              <a:rPr lang="en-US"/>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210" name="Text Box 2"/>
          <p:cNvSpPr txBox="1">
            <a:spLocks noChangeArrowheads="1"/>
          </p:cNvSpPr>
          <p:nvPr/>
        </p:nvSpPr>
        <p:spPr bwMode="auto">
          <a:xfrm>
            <a:off x="219075" y="0"/>
            <a:ext cx="8736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sz="3200">
                <a:solidFill>
                  <a:schemeClr val="tx2"/>
                </a:solidFill>
                <a:latin typeface="Arial" charset="0"/>
              </a:rPr>
              <a:t>ICV</a:t>
            </a:r>
          </a:p>
        </p:txBody>
      </p:sp>
      <p:sp>
        <p:nvSpPr>
          <p:cNvPr id="2014211" name="Rectangle 3"/>
          <p:cNvSpPr>
            <a:spLocks noChangeArrowheads="1"/>
          </p:cNvSpPr>
          <p:nvPr/>
        </p:nvSpPr>
        <p:spPr bwMode="auto">
          <a:xfrm>
            <a:off x="2308225" y="1258888"/>
            <a:ext cx="4586288"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ru-RU" sz="1800">
                <a:solidFill>
                  <a:schemeClr val="tx2"/>
                </a:solidFill>
                <a:latin typeface="Arial" charset="0"/>
                <a:cs typeface="Arial" charset="0"/>
              </a:rPr>
              <a:t>(</a:t>
            </a:r>
            <a:r>
              <a:rPr lang="en-US" sz="1800">
                <a:solidFill>
                  <a:schemeClr val="tx2"/>
                </a:solidFill>
                <a:latin typeface="Arial" charset="0"/>
                <a:cs typeface="Arial" charset="0"/>
              </a:rPr>
              <a:t>h</a:t>
            </a:r>
            <a:r>
              <a:rPr lang="ru-RU" sz="1800">
                <a:solidFill>
                  <a:schemeClr val="tx2"/>
                </a:solidFill>
                <a:latin typeface="Arial" charset="0"/>
                <a:cs typeface="Arial" charset="0"/>
              </a:rPr>
              <a:t> = 8 мм; </a:t>
            </a:r>
            <a:r>
              <a:rPr lang="ru-RU" sz="1800">
                <a:solidFill>
                  <a:schemeClr val="tx2"/>
                </a:solidFill>
                <a:latin typeface="Arial" charset="0"/>
              </a:rPr>
              <a:t>  </a:t>
            </a:r>
            <a:r>
              <a:rPr lang="ru-RU" sz="1800">
                <a:solidFill>
                  <a:schemeClr val="tx2"/>
                </a:solidFill>
                <a:latin typeface="Arial" charset="0"/>
                <a:cs typeface="Arial" charset="0"/>
              </a:rPr>
              <a:t>Р</a:t>
            </a:r>
            <a:r>
              <a:rPr lang="en-US" sz="1800" baseline="-30000">
                <a:solidFill>
                  <a:schemeClr val="tx2"/>
                </a:solidFill>
                <a:latin typeface="Arial" charset="0"/>
                <a:cs typeface="Arial" charset="0"/>
              </a:rPr>
              <a:t>in</a:t>
            </a:r>
            <a:r>
              <a:rPr lang="ru-RU" sz="1800" baseline="-30000">
                <a:solidFill>
                  <a:schemeClr val="tx2"/>
                </a:solidFill>
                <a:latin typeface="Arial" charset="0"/>
                <a:cs typeface="Arial" charset="0"/>
              </a:rPr>
              <a:t> </a:t>
            </a:r>
            <a:r>
              <a:rPr lang="ru-RU" sz="1800">
                <a:solidFill>
                  <a:schemeClr val="tx2"/>
                </a:solidFill>
                <a:latin typeface="Arial" charset="0"/>
                <a:cs typeface="Arial" charset="0"/>
              </a:rPr>
              <a:t>= 7,0 </a:t>
            </a:r>
            <a:r>
              <a:rPr lang="en-US" sz="1800">
                <a:solidFill>
                  <a:schemeClr val="tx2"/>
                </a:solidFill>
                <a:latin typeface="Arial" charset="0"/>
                <a:cs typeface="Arial" charset="0"/>
              </a:rPr>
              <a:t>MPa</a:t>
            </a:r>
            <a:r>
              <a:rPr lang="ru-RU" sz="1800">
                <a:solidFill>
                  <a:schemeClr val="tx2"/>
                </a:solidFill>
                <a:latin typeface="Arial" charset="0"/>
                <a:cs typeface="Arial" charset="0"/>
              </a:rPr>
              <a:t>; </a:t>
            </a:r>
            <a:r>
              <a:rPr lang="ru-RU" sz="1800">
                <a:solidFill>
                  <a:schemeClr val="tx2"/>
                </a:solidFill>
                <a:latin typeface="Arial" charset="0"/>
              </a:rPr>
              <a:t>  </a:t>
            </a:r>
            <a:r>
              <a:rPr lang="ru-RU" sz="1800">
                <a:solidFill>
                  <a:schemeClr val="tx2"/>
                </a:solidFill>
                <a:latin typeface="Arial" charset="0"/>
                <a:cs typeface="Arial" charset="0"/>
              </a:rPr>
              <a:t>Т</a:t>
            </a:r>
            <a:r>
              <a:rPr lang="en-US" sz="1800" baseline="-30000">
                <a:solidFill>
                  <a:schemeClr val="tx2"/>
                </a:solidFill>
                <a:latin typeface="Arial" charset="0"/>
                <a:cs typeface="Arial" charset="0"/>
              </a:rPr>
              <a:t>in</a:t>
            </a:r>
            <a:r>
              <a:rPr lang="ru-RU" sz="1800" baseline="-30000">
                <a:solidFill>
                  <a:schemeClr val="tx2"/>
                </a:solidFill>
                <a:latin typeface="Arial" charset="0"/>
                <a:cs typeface="Arial" charset="0"/>
              </a:rPr>
              <a:t> </a:t>
            </a:r>
            <a:r>
              <a:rPr lang="ru-RU" sz="1800">
                <a:solidFill>
                  <a:schemeClr val="tx2"/>
                </a:solidFill>
                <a:latin typeface="Arial" charset="0"/>
                <a:cs typeface="Arial" charset="0"/>
              </a:rPr>
              <a:t>= 235 </a:t>
            </a:r>
            <a:r>
              <a:rPr lang="ru-RU" sz="1800" baseline="30000">
                <a:solidFill>
                  <a:schemeClr val="tx2"/>
                </a:solidFill>
                <a:latin typeface="Arial" charset="0"/>
                <a:cs typeface="Arial" charset="0"/>
              </a:rPr>
              <a:t>о</a:t>
            </a:r>
            <a:r>
              <a:rPr lang="ru-RU" sz="1800">
                <a:solidFill>
                  <a:schemeClr val="tx2"/>
                </a:solidFill>
                <a:latin typeface="Arial" charset="0"/>
                <a:cs typeface="Arial" charset="0"/>
              </a:rPr>
              <a:t>С</a:t>
            </a:r>
            <a:r>
              <a:rPr lang="ru-RU" sz="1800">
                <a:solidFill>
                  <a:schemeClr val="tx2"/>
                </a:solidFill>
                <a:latin typeface="Arial" charset="0"/>
                <a:cs typeface="Arial" charset="0"/>
                <a:sym typeface="Symbol" pitchFamily="18" charset="2"/>
              </a:rPr>
              <a:t>)</a:t>
            </a:r>
            <a:r>
              <a:rPr lang="ru-RU" sz="1800">
                <a:solidFill>
                  <a:schemeClr val="tx2"/>
                </a:solidFill>
                <a:sym typeface="Symbol" pitchFamily="18" charset="2"/>
              </a:rPr>
              <a:t> </a:t>
            </a:r>
            <a:r>
              <a:rPr lang="ru-RU" sz="1800">
                <a:solidFill>
                  <a:schemeClr val="tx2"/>
                </a:solidFill>
                <a:latin typeface="Arial" charset="0"/>
                <a:sym typeface="Symbol" pitchFamily="18" charset="2"/>
              </a:rPr>
              <a:t> </a:t>
            </a:r>
            <a:r>
              <a:rPr lang="ru-RU">
                <a:solidFill>
                  <a:schemeClr val="tx2"/>
                </a:solidFill>
              </a:rPr>
              <a:t>Р</a:t>
            </a:r>
            <a:r>
              <a:rPr lang="en-US">
                <a:solidFill>
                  <a:schemeClr val="tx2"/>
                </a:solidFill>
              </a:rPr>
              <a:t>s</a:t>
            </a:r>
            <a:r>
              <a:rPr lang="ru-RU" sz="1800">
                <a:solidFill>
                  <a:schemeClr val="tx2"/>
                </a:solidFill>
                <a:latin typeface="Arial" charset="0"/>
                <a:sym typeface="Symbol" pitchFamily="18" charset="2"/>
              </a:rPr>
              <a:t> </a:t>
            </a:r>
            <a:r>
              <a:rPr lang="en-US" sz="1800">
                <a:solidFill>
                  <a:schemeClr val="tx2"/>
                </a:solidFill>
                <a:latin typeface="Arial" charset="0"/>
                <a:sym typeface="Symbol" pitchFamily="18" charset="2"/>
              </a:rPr>
              <a:t>=3</a:t>
            </a:r>
            <a:r>
              <a:rPr lang="ru-RU" sz="1800">
                <a:solidFill>
                  <a:schemeClr val="tx2"/>
                </a:solidFill>
                <a:latin typeface="Arial" charset="0"/>
                <a:sym typeface="Symbol" pitchFamily="18" charset="2"/>
              </a:rPr>
              <a:t>,0 </a:t>
            </a:r>
            <a:r>
              <a:rPr lang="en-US" sz="1800">
                <a:solidFill>
                  <a:schemeClr val="tx2"/>
                </a:solidFill>
                <a:latin typeface="Arial" charset="0"/>
                <a:sym typeface="Symbol" pitchFamily="18" charset="2"/>
              </a:rPr>
              <a:t>MPa</a:t>
            </a:r>
            <a:endParaRPr lang="ru-RU" sz="1800">
              <a:solidFill>
                <a:schemeClr val="tx2"/>
              </a:solidFill>
              <a:latin typeface="Arial" charset="0"/>
              <a:sym typeface="Symbol" pitchFamily="18" charset="2"/>
            </a:endParaRPr>
          </a:p>
        </p:txBody>
      </p:sp>
      <p:sp>
        <p:nvSpPr>
          <p:cNvPr id="2014212" name="Rectangle 4"/>
          <p:cNvSpPr>
            <a:spLocks noChangeArrowheads="1"/>
          </p:cNvSpPr>
          <p:nvPr/>
        </p:nvSpPr>
        <p:spPr bwMode="auto">
          <a:xfrm>
            <a:off x="1724025" y="1295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pSp>
        <p:nvGrpSpPr>
          <p:cNvPr id="2014213" name="Group 5"/>
          <p:cNvGrpSpPr>
            <a:grpSpLocks/>
          </p:cNvGrpSpPr>
          <p:nvPr/>
        </p:nvGrpSpPr>
        <p:grpSpPr bwMode="auto">
          <a:xfrm>
            <a:off x="114300" y="2163763"/>
            <a:ext cx="5260975" cy="4267200"/>
            <a:chOff x="1143" y="1268"/>
            <a:chExt cx="3588" cy="2688"/>
          </a:xfrm>
        </p:grpSpPr>
        <p:pic>
          <p:nvPicPr>
            <p:cNvPr id="2014214" name="Picture 6" descr="8_70_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 y="1268"/>
              <a:ext cx="3588" cy="2688"/>
            </a:xfrm>
            <a:prstGeom prst="rect">
              <a:avLst/>
            </a:prstGeom>
            <a:noFill/>
            <a:extLst>
              <a:ext uri="{909E8E84-426E-40DD-AFC4-6F175D3DCCD1}">
                <a14:hiddenFill xmlns:a14="http://schemas.microsoft.com/office/drawing/2010/main">
                  <a:solidFill>
                    <a:srgbClr val="FFFFFF"/>
                  </a:solidFill>
                </a14:hiddenFill>
              </a:ext>
            </a:extLst>
          </p:spPr>
        </p:pic>
        <p:grpSp>
          <p:nvGrpSpPr>
            <p:cNvPr id="2014215" name="Group 7"/>
            <p:cNvGrpSpPr>
              <a:grpSpLocks/>
            </p:cNvGrpSpPr>
            <p:nvPr/>
          </p:nvGrpSpPr>
          <p:grpSpPr bwMode="auto">
            <a:xfrm>
              <a:off x="1930" y="2782"/>
              <a:ext cx="1241" cy="257"/>
              <a:chOff x="3624" y="6557"/>
              <a:chExt cx="3003" cy="630"/>
            </a:xfrm>
          </p:grpSpPr>
          <p:sp>
            <p:nvSpPr>
              <p:cNvPr id="2014216" name="Text Box 8"/>
              <p:cNvSpPr txBox="1">
                <a:spLocks noChangeArrowheads="1"/>
              </p:cNvSpPr>
              <p:nvPr/>
            </p:nvSpPr>
            <p:spPr bwMode="auto">
              <a:xfrm>
                <a:off x="4245" y="6557"/>
                <a:ext cx="2382" cy="342"/>
              </a:xfrm>
              <a:prstGeom prst="rect">
                <a:avLst/>
              </a:prstGeom>
              <a:solidFill>
                <a:srgbClr val="FFFFFF"/>
              </a:solidFill>
              <a:ln w="9525">
                <a:solidFill>
                  <a:schemeClr val="folHlink"/>
                </a:solidFill>
                <a:miter lim="800000"/>
                <a:headEnd/>
                <a:tailEnd/>
              </a:ln>
            </p:spPr>
            <p:txBody>
              <a:bodyPr lIns="0" tIns="0" rIns="0" bIns="0"/>
              <a:lstStyle/>
              <a:p>
                <a:pPr algn="l" eaLnBrk="0" hangingPunct="0">
                  <a:spcBef>
                    <a:spcPct val="0"/>
                  </a:spcBef>
                </a:pPr>
                <a:r>
                  <a:rPr lang="ru-RU" sz="1200"/>
                  <a:t> </a:t>
                </a:r>
                <a:r>
                  <a:rPr lang="en-US" sz="1200">
                    <a:solidFill>
                      <a:srgbClr val="000000"/>
                    </a:solidFill>
                  </a:rPr>
                  <a:t>Saturation</a:t>
                </a:r>
                <a:endParaRPr lang="ru-RU" sz="1200">
                  <a:solidFill>
                    <a:srgbClr val="000000"/>
                  </a:solidFill>
                </a:endParaRPr>
              </a:p>
            </p:txBody>
          </p:sp>
          <p:sp>
            <p:nvSpPr>
              <p:cNvPr id="2014217" name="Line 9"/>
              <p:cNvSpPr>
                <a:spLocks noChangeShapeType="1"/>
              </p:cNvSpPr>
              <p:nvPr/>
            </p:nvSpPr>
            <p:spPr bwMode="auto">
              <a:xfrm flipV="1">
                <a:off x="4245" y="6899"/>
                <a:ext cx="57" cy="288"/>
              </a:xfrm>
              <a:prstGeom prst="line">
                <a:avLst/>
              </a:prstGeom>
              <a:noFill/>
              <a:ln w="9525">
                <a:solidFill>
                  <a:schemeClr val="folHlink"/>
                </a:solidFill>
                <a:round/>
                <a:headEnd type="stealth" w="med" len="med"/>
                <a:tailEnd/>
              </a:ln>
              <a:extLst>
                <a:ext uri="{909E8E84-426E-40DD-AFC4-6F175D3DCCD1}">
                  <a14:hiddenFill xmlns:a14="http://schemas.microsoft.com/office/drawing/2010/main">
                    <a:noFill/>
                  </a14:hiddenFill>
                </a:ext>
              </a:extLst>
            </p:spPr>
            <p:txBody>
              <a:bodyPr/>
              <a:lstStyle/>
              <a:p>
                <a:endParaRPr lang="de-DE"/>
              </a:p>
            </p:txBody>
          </p:sp>
          <p:sp>
            <p:nvSpPr>
              <p:cNvPr id="2014218" name="Line 10"/>
              <p:cNvSpPr>
                <a:spLocks noChangeShapeType="1"/>
              </p:cNvSpPr>
              <p:nvPr/>
            </p:nvSpPr>
            <p:spPr bwMode="auto">
              <a:xfrm>
                <a:off x="3624" y="7187"/>
                <a:ext cx="1047" cy="0"/>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2014219" name="Text Box 11"/>
            <p:cNvSpPr txBox="1">
              <a:spLocks noChangeArrowheads="1"/>
            </p:cNvSpPr>
            <p:nvPr/>
          </p:nvSpPr>
          <p:spPr bwMode="auto">
            <a:xfrm>
              <a:off x="1507" y="3655"/>
              <a:ext cx="2902" cy="21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latin typeface="Arial" charset="0"/>
                </a:rPr>
                <a:t>Length</a:t>
              </a:r>
              <a:endParaRPr lang="ru-RU" sz="1600">
                <a:latin typeface="Arial" charset="0"/>
              </a:endParaRPr>
            </a:p>
          </p:txBody>
        </p:sp>
      </p:grpSp>
      <p:sp>
        <p:nvSpPr>
          <p:cNvPr id="2014220" name="Rectangle 12"/>
          <p:cNvSpPr>
            <a:spLocks noChangeArrowheads="1"/>
          </p:cNvSpPr>
          <p:nvPr/>
        </p:nvSpPr>
        <p:spPr bwMode="auto">
          <a:xfrm>
            <a:off x="287655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2014221" name="Picture 13" descr="z300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1513" y="2162175"/>
            <a:ext cx="3089275" cy="2308225"/>
          </a:xfrm>
          <a:prstGeom prst="rect">
            <a:avLst/>
          </a:prstGeom>
          <a:noFill/>
          <a:extLst>
            <a:ext uri="{909E8E84-426E-40DD-AFC4-6F175D3DCCD1}">
              <a14:hiddenFill xmlns:a14="http://schemas.microsoft.com/office/drawing/2010/main">
                <a:solidFill>
                  <a:srgbClr val="FFFFFF"/>
                </a:solidFill>
              </a14:hiddenFill>
            </a:ext>
          </a:extLst>
        </p:spPr>
      </p:pic>
      <p:sp>
        <p:nvSpPr>
          <p:cNvPr id="2014222" name="Rectangle 14"/>
          <p:cNvSpPr>
            <a:spLocks noChangeArrowheads="1"/>
          </p:cNvSpPr>
          <p:nvPr/>
        </p:nvSpPr>
        <p:spPr bwMode="auto">
          <a:xfrm>
            <a:off x="287655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2014223" name="Picture 15" descr="z3000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8975" y="4570413"/>
            <a:ext cx="3060700" cy="2287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5234" name="Rectangle 2"/>
          <p:cNvSpPr>
            <a:spLocks noGrp="1" noChangeArrowheads="1"/>
          </p:cNvSpPr>
          <p:nvPr>
            <p:ph type="title"/>
          </p:nvPr>
        </p:nvSpPr>
        <p:spPr/>
        <p:txBody>
          <a:bodyPr/>
          <a:lstStyle/>
          <a:p>
            <a:r>
              <a:rPr lang="en-US"/>
              <a:t>UNIPI CFD CALCULATIONS</a:t>
            </a:r>
            <a:endParaRPr lang="ru-RU"/>
          </a:p>
        </p:txBody>
      </p:sp>
      <p:sp>
        <p:nvSpPr>
          <p:cNvPr id="2015235" name="Rectangle 3"/>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2015236" name="Picture 4"/>
          <p:cNvPicPr>
            <a:picLocks noChangeAspect="1" noChangeArrowheads="1"/>
          </p:cNvPicPr>
          <p:nvPr/>
        </p:nvPicPr>
        <p:blipFill>
          <a:blip r:embed="rId2">
            <a:extLst>
              <a:ext uri="{28A0092B-C50C-407E-A947-70E740481C1C}">
                <a14:useLocalDpi xmlns:a14="http://schemas.microsoft.com/office/drawing/2010/main" val="0"/>
              </a:ext>
            </a:extLst>
          </a:blip>
          <a:srcRect r="1045" b="4097"/>
          <a:stretch>
            <a:fillRect/>
          </a:stretch>
        </p:blipFill>
        <p:spPr bwMode="auto">
          <a:xfrm>
            <a:off x="250825" y="1700213"/>
            <a:ext cx="8281988" cy="3919537"/>
          </a:xfrm>
          <a:prstGeom prst="rect">
            <a:avLst/>
          </a:prstGeom>
          <a:noFill/>
          <a:extLst>
            <a:ext uri="{909E8E84-426E-40DD-AFC4-6F175D3DCCD1}">
              <a14:hiddenFill xmlns:a14="http://schemas.microsoft.com/office/drawing/2010/main">
                <a:solidFill>
                  <a:srgbClr val="FFFFFF"/>
                </a:solidFill>
              </a14:hiddenFill>
            </a:ext>
          </a:extLst>
        </p:spPr>
      </p:pic>
      <p:sp>
        <p:nvSpPr>
          <p:cNvPr id="2015237" name="Rectangle 5"/>
          <p:cNvSpPr>
            <a:spLocks noChangeArrowheads="1"/>
          </p:cNvSpPr>
          <p:nvPr/>
        </p:nvSpPr>
        <p:spPr bwMode="auto">
          <a:xfrm>
            <a:off x="0" y="5494338"/>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0"/>
              </a:spcBef>
            </a:pPr>
            <a:r>
              <a:rPr lang="en-US" sz="2400">
                <a:latin typeface="Tahoma" pitchFamily="34" charset="0"/>
              </a:rPr>
              <a:t> </a:t>
            </a:r>
            <a:r>
              <a:rPr lang="en-US" sz="2400" b="1">
                <a:latin typeface="Tahoma" pitchFamily="34" charset="0"/>
              </a:rPr>
              <a:t>Structural mechanics study on RBMK fuel pin following PT rupture, plastic limit analysis assuming a ‘large’ PT break: graphical presentation of the results.</a:t>
            </a:r>
            <a:r>
              <a:rPr lang="ru-RU" sz="2400">
                <a:latin typeface="Tahoma" pitchFamily="34" charset="0"/>
              </a:rPr>
              <a:t> </a:t>
            </a:r>
            <a:endParaRPr lang="en-US" sz="2400">
              <a:latin typeface="Tahom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634"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pic>
        <p:nvPicPr>
          <p:cNvPr id="18616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0" y="2133600"/>
            <a:ext cx="5575300"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1636" name="Text Box 4"/>
          <p:cNvSpPr txBox="1">
            <a:spLocks noChangeArrowheads="1"/>
          </p:cNvSpPr>
          <p:nvPr/>
        </p:nvSpPr>
        <p:spPr bwMode="auto">
          <a:xfrm>
            <a:off x="4513263" y="1301750"/>
            <a:ext cx="40354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t>Ansys nodalisation adopted for </a:t>
            </a:r>
            <a:r>
              <a:rPr lang="en-GB" b="1">
                <a:solidFill>
                  <a:srgbClr val="FF0000"/>
                </a:solidFill>
              </a:rPr>
              <a:t>sensitivity studies</a:t>
            </a:r>
            <a:r>
              <a:rPr lang="en-GB" b="1"/>
              <a:t>: 2D plain model without ring</a:t>
            </a:r>
            <a:endParaRPr lang="en-GB"/>
          </a:p>
        </p:txBody>
      </p:sp>
      <p:sp>
        <p:nvSpPr>
          <p:cNvPr id="1861640" name="Text Box 8"/>
          <p:cNvSpPr txBox="1">
            <a:spLocks noChangeArrowheads="1"/>
          </p:cNvSpPr>
          <p:nvPr/>
        </p:nvSpPr>
        <p:spPr bwMode="auto">
          <a:xfrm>
            <a:off x="2190750" y="682625"/>
            <a:ext cx="4616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 APPLICATION OF FE</a:t>
            </a:r>
          </a:p>
        </p:txBody>
      </p:sp>
      <p:pic>
        <p:nvPicPr>
          <p:cNvPr id="1861647" name="Picture 15"/>
          <p:cNvPicPr>
            <a:picLocks noChangeAspect="1" noChangeArrowheads="1"/>
          </p:cNvPicPr>
          <p:nvPr>
            <p:ph/>
          </p:nvPr>
        </p:nvPicPr>
        <p:blipFill>
          <a:blip r:embed="rId4" cstate="print">
            <a:extLst>
              <a:ext uri="{28A0092B-C50C-407E-A947-70E740481C1C}">
                <a14:useLocalDpi xmlns:a14="http://schemas.microsoft.com/office/drawing/2010/main" val="0"/>
              </a:ext>
            </a:extLst>
          </a:blip>
          <a:srcRect/>
          <a:stretch>
            <a:fillRect/>
          </a:stretch>
        </p:blipFill>
        <p:spPr>
          <a:xfrm>
            <a:off x="0" y="1016000"/>
            <a:ext cx="3930650" cy="2798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61649" name="Text Box 17"/>
          <p:cNvSpPr txBox="1">
            <a:spLocks noChangeArrowheads="1"/>
          </p:cNvSpPr>
          <p:nvPr/>
        </p:nvSpPr>
        <p:spPr bwMode="auto">
          <a:xfrm>
            <a:off x="0" y="3876675"/>
            <a:ext cx="3613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b="1"/>
              <a:t>Ansys nodalisation for structural analysis of the </a:t>
            </a:r>
            <a:r>
              <a:rPr lang="en-US" b="1">
                <a:solidFill>
                  <a:srgbClr val="FF0000"/>
                </a:solidFill>
              </a:rPr>
              <a:t>PT-graphite interaction</a:t>
            </a:r>
            <a:r>
              <a:rPr lang="en-US" b="1"/>
              <a:t>: maximum principal stresses</a:t>
            </a:r>
            <a:endParaRPr lang="en-GB" b="1"/>
          </a:p>
        </p:txBody>
      </p:sp>
      <p:sp>
        <p:nvSpPr>
          <p:cNvPr id="1861654" name="Text Box 22"/>
          <p:cNvSpPr txBox="1">
            <a:spLocks noChangeArrowheads="1"/>
          </p:cNvSpPr>
          <p:nvPr/>
        </p:nvSpPr>
        <p:spPr bwMode="auto">
          <a:xfrm>
            <a:off x="7024688" y="6216650"/>
            <a:ext cx="2119312" cy="6508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800" b="1" i="1">
                <a:solidFill>
                  <a:srgbClr val="FF0000"/>
                </a:solidFill>
              </a:rPr>
              <a:t>Associated presentation</a:t>
            </a:r>
          </a:p>
        </p:txBody>
      </p:sp>
      <p:sp>
        <p:nvSpPr>
          <p:cNvPr id="1861655" name="UpRibbonSharp"/>
          <p:cNvSpPr>
            <a:spLocks noEditPoints="1" noChangeArrowheads="1"/>
          </p:cNvSpPr>
          <p:nvPr/>
        </p:nvSpPr>
        <p:spPr bwMode="auto">
          <a:xfrm>
            <a:off x="6981825" y="6403975"/>
            <a:ext cx="493713" cy="261938"/>
          </a:xfrm>
          <a:custGeom>
            <a:avLst/>
            <a:gdLst>
              <a:gd name="G0" fmla="+- 0 0 0"/>
              <a:gd name="G1" fmla="+- 5400 0 0"/>
              <a:gd name="G2" fmla="+- 5400 2700 0"/>
              <a:gd name="G3" fmla="+- 21600 0 G2"/>
              <a:gd name="G4" fmla="+- 21600 0 G1"/>
              <a:gd name="G5" fmla="+- 21600 0 18900"/>
              <a:gd name="G6" fmla="*/ 18900 1 2"/>
              <a:gd name="G7" fmla="+- 21600 0 G6"/>
              <a:gd name="G8" fmla="+- 18900 0 0"/>
              <a:gd name="T0" fmla="*/ 10800 w 21600"/>
              <a:gd name="T1" fmla="*/ 0 h 21600"/>
              <a:gd name="T2" fmla="*/ 2700 w 21600"/>
              <a:gd name="T3" fmla="*/ 12150 h 21600"/>
              <a:gd name="T4" fmla="*/ 10800 w 21600"/>
              <a:gd name="T5" fmla="*/ 18900 h 21600"/>
              <a:gd name="T6" fmla="*/ 18900 w 21600"/>
              <a:gd name="T7" fmla="*/ 12150 h 21600"/>
              <a:gd name="T8" fmla="*/ 17694720 60000 65536"/>
              <a:gd name="T9" fmla="*/ 11796480 60000 65536"/>
              <a:gd name="T10" fmla="*/ 5898240 60000 65536"/>
              <a:gd name="T11" fmla="*/ 0 60000 65536"/>
              <a:gd name="T12" fmla="*/ G1 w 21600"/>
              <a:gd name="T13" fmla="*/ 0 h 21600"/>
              <a:gd name="T14" fmla="*/ G4 w 21600"/>
              <a:gd name="T15" fmla="*/ G8 h 21600"/>
            </a:gdLst>
            <a:ahLst/>
            <a:cxnLst>
              <a:cxn ang="T8">
                <a:pos x="T0" y="T1"/>
              </a:cxn>
              <a:cxn ang="T9">
                <a:pos x="T2" y="T3"/>
              </a:cxn>
              <a:cxn ang="T10">
                <a:pos x="T4" y="T5"/>
              </a:cxn>
              <a:cxn ang="T11">
                <a:pos x="T6" y="T7"/>
              </a:cxn>
            </a:cxnLst>
            <a:rect l="T12" t="T13" r="T14" b="T15"/>
            <a:pathLst>
              <a:path w="21600" h="21600" extrusionOk="0">
                <a:moveTo>
                  <a:pt x="0" y="21600"/>
                </a:moveTo>
                <a:lnTo>
                  <a:pt x="8100" y="21600"/>
                </a:lnTo>
                <a:lnTo>
                  <a:pt x="8100" y="18900"/>
                </a:lnTo>
                <a:lnTo>
                  <a:pt x="13500" y="18900"/>
                </a:lnTo>
                <a:lnTo>
                  <a:pt x="13500" y="21600"/>
                </a:lnTo>
                <a:lnTo>
                  <a:pt x="21600" y="21600"/>
                </a:lnTo>
                <a:lnTo>
                  <a:pt x="18900" y="12150"/>
                </a:lnTo>
                <a:lnTo>
                  <a:pt x="21600" y="2700"/>
                </a:lnTo>
                <a:lnTo>
                  <a:pt x="16200" y="2700"/>
                </a:lnTo>
                <a:lnTo>
                  <a:pt x="16200" y="0"/>
                </a:lnTo>
                <a:lnTo>
                  <a:pt x="5400" y="0"/>
                </a:lnTo>
                <a:lnTo>
                  <a:pt x="5400" y="2700"/>
                </a:lnTo>
                <a:lnTo>
                  <a:pt x="0" y="2700"/>
                </a:lnTo>
                <a:lnTo>
                  <a:pt x="2700" y="12150"/>
                </a:lnTo>
                <a:close/>
              </a:path>
              <a:path w="21600" h="21600" fill="none" extrusionOk="0">
                <a:moveTo>
                  <a:pt x="8100" y="18900"/>
                </a:moveTo>
                <a:lnTo>
                  <a:pt x="5400" y="18900"/>
                </a:lnTo>
                <a:lnTo>
                  <a:pt x="5400" y="2700"/>
                </a:lnTo>
              </a:path>
              <a:path w="21600" h="21600" fill="none" extrusionOk="0">
                <a:moveTo>
                  <a:pt x="5400" y="18900"/>
                </a:moveTo>
                <a:lnTo>
                  <a:pt x="8100" y="21600"/>
                </a:lnTo>
              </a:path>
              <a:path w="21600" h="21600" fill="none" extrusionOk="0">
                <a:moveTo>
                  <a:pt x="13500" y="18900"/>
                </a:moveTo>
                <a:lnTo>
                  <a:pt x="16200" y="18900"/>
                </a:lnTo>
                <a:lnTo>
                  <a:pt x="16200" y="2700"/>
                </a:lnTo>
              </a:path>
              <a:path w="21600" h="21600" fill="none" extrusionOk="0">
                <a:moveTo>
                  <a:pt x="16200" y="18900"/>
                </a:moveTo>
                <a:lnTo>
                  <a:pt x="13500" y="21600"/>
                </a:lnTo>
              </a:path>
            </a:pathLst>
          </a:custGeom>
          <a:solidFill>
            <a:srgbClr val="FF0000"/>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6" name="Rectangle 2"/>
          <p:cNvSpPr>
            <a:spLocks noGrp="1" noChangeArrowheads="1"/>
          </p:cNvSpPr>
          <p:nvPr>
            <p:ph type="title"/>
          </p:nvPr>
        </p:nvSpPr>
        <p:spPr/>
        <p:txBody>
          <a:bodyPr/>
          <a:lstStyle/>
          <a:p>
            <a:r>
              <a:rPr lang="en-US"/>
              <a:t>                    RBMK</a:t>
            </a:r>
            <a:endParaRPr lang="ru-RU"/>
          </a:p>
        </p:txBody>
      </p:sp>
      <p:pic>
        <p:nvPicPr>
          <p:cNvPr id="2018307" name="Picture 3"/>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971550" y="1628775"/>
            <a:ext cx="7343775" cy="4957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130" name="Rectangle 2"/>
          <p:cNvSpPr>
            <a:spLocks noGrp="1" noChangeArrowheads="1"/>
          </p:cNvSpPr>
          <p:nvPr>
            <p:ph type="title"/>
          </p:nvPr>
        </p:nvSpPr>
        <p:spPr/>
        <p:txBody>
          <a:bodyPr/>
          <a:lstStyle/>
          <a:p>
            <a:r>
              <a:rPr lang="en-US" sz="2800"/>
              <a:t>Purposes of project are reached</a:t>
            </a:r>
            <a:br>
              <a:rPr lang="en-US" sz="2800"/>
            </a:br>
            <a:r>
              <a:rPr lang="en-US" sz="2000"/>
              <a:t>(possibilities of created codes</a:t>
            </a:r>
            <a:r>
              <a:rPr lang="ru-RU" sz="2000"/>
              <a:t>)</a:t>
            </a:r>
          </a:p>
        </p:txBody>
      </p:sp>
      <p:sp>
        <p:nvSpPr>
          <p:cNvPr id="1968131" name="Rectangle 3"/>
          <p:cNvSpPr>
            <a:spLocks noChangeArrowheads="1"/>
          </p:cNvSpPr>
          <p:nvPr/>
        </p:nvSpPr>
        <p:spPr bwMode="auto">
          <a:xfrm>
            <a:off x="1042988" y="1773238"/>
            <a:ext cx="7777162"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l">
              <a:lnSpc>
                <a:spcPct val="80000"/>
              </a:lnSpc>
              <a:spcBef>
                <a:spcPct val="20000"/>
              </a:spcBef>
              <a:buFont typeface="Wingdings" pitchFamily="2" charset="2"/>
              <a:buChar char="§"/>
            </a:pPr>
            <a:r>
              <a:rPr lang="en-US"/>
              <a:t>Thermal, mechanical and neutron-physical behavior of damaged fuel and degradation mechanisms of channel pipe</a:t>
            </a:r>
          </a:p>
          <a:p>
            <a:pPr marL="609600" indent="-609600" algn="l">
              <a:lnSpc>
                <a:spcPct val="80000"/>
              </a:lnSpc>
              <a:spcBef>
                <a:spcPct val="20000"/>
              </a:spcBef>
              <a:buFont typeface="Wingdings" pitchFamily="2" charset="2"/>
              <a:buChar char="§"/>
            </a:pPr>
            <a:r>
              <a:rPr lang="en-US"/>
              <a:t>Mechanical return reaction of graphite stack and core under multiple channel rupture</a:t>
            </a:r>
          </a:p>
          <a:p>
            <a:pPr marL="609600" indent="-609600" algn="l">
              <a:lnSpc>
                <a:spcPct val="80000"/>
              </a:lnSpc>
              <a:spcBef>
                <a:spcPct val="20000"/>
              </a:spcBef>
              <a:buFont typeface="Wingdings" pitchFamily="2" charset="2"/>
              <a:buChar char="§"/>
            </a:pPr>
            <a:r>
              <a:rPr lang="en-US"/>
              <a:t>Тhermal-hydraulic characteristics in reactor space under  severe conditions</a:t>
            </a:r>
            <a:r>
              <a:rPr lang="en-US" sz="2800">
                <a:latin typeface="Arial" charset="0"/>
              </a:rPr>
              <a:t> </a:t>
            </a:r>
            <a:endParaRPr lang="ru-RU" sz="2800">
              <a:latin typeface="Arial" charset="0"/>
            </a:endParaRPr>
          </a:p>
          <a:p>
            <a:pPr marL="609600" indent="-609600" algn="l">
              <a:lnSpc>
                <a:spcPct val="80000"/>
              </a:lnSpc>
              <a:spcBef>
                <a:spcPct val="20000"/>
              </a:spcBef>
              <a:buFont typeface="Wingdings" pitchFamily="2" charset="2"/>
              <a:buChar char="§"/>
            </a:pPr>
            <a:r>
              <a:rPr lang="en-US"/>
              <a:t>Chemical reactions and other physical phenomena, occurring in reactor space under pipe breakup</a:t>
            </a:r>
          </a:p>
          <a:p>
            <a:pPr marL="609600" indent="-609600" algn="l">
              <a:lnSpc>
                <a:spcPct val="80000"/>
              </a:lnSpc>
              <a:spcBef>
                <a:spcPct val="20000"/>
              </a:spcBef>
              <a:buFont typeface="Wingdings" pitchFamily="2" charset="2"/>
              <a:buChar char="§"/>
            </a:pPr>
            <a:r>
              <a:rPr lang="en-US"/>
              <a:t>Calculation of the hydrogen distribution after accident</a:t>
            </a:r>
          </a:p>
          <a:p>
            <a:pPr marL="609600" indent="-609600" algn="l">
              <a:lnSpc>
                <a:spcPct val="80000"/>
              </a:lnSpc>
              <a:spcBef>
                <a:spcPct val="20000"/>
              </a:spcBef>
              <a:buFont typeface="Wingdings" pitchFamily="2" charset="2"/>
              <a:buChar char="§"/>
            </a:pPr>
            <a:r>
              <a:rPr lang="en-US"/>
              <a:t>Programs for calculation of mechanical transport and confinement of fission products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354" name="Rectangle 2"/>
          <p:cNvSpPr>
            <a:spLocks noGrp="1" noChangeArrowheads="1"/>
          </p:cNvSpPr>
          <p:nvPr>
            <p:ph type="title"/>
          </p:nvPr>
        </p:nvSpPr>
        <p:spPr/>
        <p:txBody>
          <a:bodyPr/>
          <a:lstStyle/>
          <a:p>
            <a:r>
              <a:rPr lang="en-US"/>
              <a:t>          CONFINEMENT</a:t>
            </a:r>
            <a:endParaRPr lang="ru-RU"/>
          </a:p>
        </p:txBody>
      </p:sp>
      <p:grpSp>
        <p:nvGrpSpPr>
          <p:cNvPr id="2020355" name="Group 3"/>
          <p:cNvGrpSpPr>
            <a:grpSpLocks noChangeAspect="1"/>
          </p:cNvGrpSpPr>
          <p:nvPr/>
        </p:nvGrpSpPr>
        <p:grpSpPr bwMode="auto">
          <a:xfrm>
            <a:off x="468313" y="2735263"/>
            <a:ext cx="8207375" cy="2984500"/>
            <a:chOff x="3565" y="5327"/>
            <a:chExt cx="8316" cy="3040"/>
          </a:xfrm>
        </p:grpSpPr>
        <p:sp>
          <p:nvSpPr>
            <p:cNvPr id="2020356" name="AutoShape 4"/>
            <p:cNvSpPr>
              <a:spLocks noChangeAspect="1" noChangeArrowheads="1"/>
            </p:cNvSpPr>
            <p:nvPr/>
          </p:nvSpPr>
          <p:spPr bwMode="auto">
            <a:xfrm>
              <a:off x="3565" y="5327"/>
              <a:ext cx="8316" cy="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20357" name="Rectangle 5"/>
            <p:cNvSpPr>
              <a:spLocks noChangeArrowheads="1"/>
            </p:cNvSpPr>
            <p:nvPr/>
          </p:nvSpPr>
          <p:spPr bwMode="auto">
            <a:xfrm>
              <a:off x="7267" y="7236"/>
              <a:ext cx="854" cy="954"/>
            </a:xfrm>
            <a:prstGeom prst="rect">
              <a:avLst/>
            </a:prstGeom>
            <a:solidFill>
              <a:srgbClr val="FF0000"/>
            </a:solidFill>
            <a:ln w="9525">
              <a:solidFill>
                <a:srgbClr val="000000"/>
              </a:solidFill>
              <a:miter lim="800000"/>
              <a:headEnd/>
              <a:tailEnd/>
            </a:ln>
          </p:spPr>
          <p:txBody>
            <a:bodyPr/>
            <a:lstStyle/>
            <a:p>
              <a:pPr>
                <a:spcBef>
                  <a:spcPct val="0"/>
                </a:spcBef>
              </a:pPr>
              <a:r>
                <a:rPr lang="it-IT" sz="1000" b="1">
                  <a:latin typeface="Tahoma" pitchFamily="34" charset="0"/>
                </a:rPr>
                <a:t>Reactor Cavity</a:t>
              </a:r>
            </a:p>
            <a:p>
              <a:pPr algn="l">
                <a:spcBef>
                  <a:spcPct val="0"/>
                </a:spcBef>
              </a:pPr>
              <a:endParaRPr lang="ru-RU" sz="2400">
                <a:latin typeface="Tahoma" pitchFamily="34" charset="0"/>
              </a:endParaRPr>
            </a:p>
          </p:txBody>
        </p:sp>
        <p:sp>
          <p:nvSpPr>
            <p:cNvPr id="2020358" name="Rectangle 6"/>
            <p:cNvSpPr>
              <a:spLocks noChangeArrowheads="1"/>
            </p:cNvSpPr>
            <p:nvPr/>
          </p:nvSpPr>
          <p:spPr bwMode="auto">
            <a:xfrm>
              <a:off x="3850" y="5422"/>
              <a:ext cx="7593" cy="382"/>
            </a:xfrm>
            <a:prstGeom prst="rect">
              <a:avLst/>
            </a:prstGeom>
            <a:solidFill>
              <a:srgbClr val="CCFFFF"/>
            </a:solidFill>
            <a:ln w="9525">
              <a:solidFill>
                <a:srgbClr val="000000"/>
              </a:solidFill>
              <a:miter lim="800000"/>
              <a:headEnd/>
              <a:tailEnd/>
            </a:ln>
          </p:spPr>
          <p:txBody>
            <a:bodyPr/>
            <a:lstStyle/>
            <a:p>
              <a:pPr>
                <a:spcBef>
                  <a:spcPct val="0"/>
                </a:spcBef>
              </a:pPr>
              <a:r>
                <a:rPr lang="it-IT" sz="1200" b="1">
                  <a:latin typeface="Tahoma" pitchFamily="34" charset="0"/>
                </a:rPr>
                <a:t>ENVIRONMENT</a:t>
              </a:r>
              <a:endParaRPr lang="ru-RU" sz="2400">
                <a:latin typeface="Tahoma" pitchFamily="34" charset="0"/>
              </a:endParaRPr>
            </a:p>
          </p:txBody>
        </p:sp>
        <p:sp>
          <p:nvSpPr>
            <p:cNvPr id="2020359" name="Rectangle 7"/>
            <p:cNvSpPr>
              <a:spLocks noChangeArrowheads="1"/>
            </p:cNvSpPr>
            <p:nvPr/>
          </p:nvSpPr>
          <p:spPr bwMode="auto">
            <a:xfrm>
              <a:off x="5084" y="6472"/>
              <a:ext cx="1613" cy="1718"/>
            </a:xfrm>
            <a:prstGeom prst="rect">
              <a:avLst/>
            </a:prstGeom>
            <a:solidFill>
              <a:srgbClr val="FFFF00"/>
            </a:solidFill>
            <a:ln w="9525">
              <a:solidFill>
                <a:srgbClr val="000000"/>
              </a:solidFill>
              <a:miter lim="800000"/>
              <a:headEnd/>
              <a:tailEnd/>
            </a:ln>
          </p:spPr>
          <p:txBody>
            <a:bodyPr/>
            <a:lstStyle/>
            <a:p>
              <a:pPr>
                <a:spcBef>
                  <a:spcPct val="0"/>
                </a:spcBef>
              </a:pPr>
              <a:r>
                <a:rPr lang="it-IT" sz="1200" b="1">
                  <a:latin typeface="Tahoma" pitchFamily="34" charset="0"/>
                </a:rPr>
                <a:t>ALS</a:t>
              </a:r>
              <a:endParaRPr lang="ru-RU" sz="2400">
                <a:latin typeface="Tahoma" pitchFamily="34" charset="0"/>
              </a:endParaRPr>
            </a:p>
          </p:txBody>
        </p:sp>
        <p:sp>
          <p:nvSpPr>
            <p:cNvPr id="2020360" name="Line 8"/>
            <p:cNvSpPr>
              <a:spLocks noChangeShapeType="1"/>
            </p:cNvSpPr>
            <p:nvPr/>
          </p:nvSpPr>
          <p:spPr bwMode="auto">
            <a:xfrm flipH="1">
              <a:off x="4609" y="6612"/>
              <a:ext cx="475"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20361" name="Line 9"/>
            <p:cNvSpPr>
              <a:spLocks noChangeShapeType="1"/>
            </p:cNvSpPr>
            <p:nvPr/>
          </p:nvSpPr>
          <p:spPr bwMode="auto">
            <a:xfrm flipV="1">
              <a:off x="4609" y="5804"/>
              <a:ext cx="2" cy="86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20362" name="Rectangle 10"/>
            <p:cNvSpPr>
              <a:spLocks noChangeArrowheads="1"/>
            </p:cNvSpPr>
            <p:nvPr/>
          </p:nvSpPr>
          <p:spPr bwMode="auto">
            <a:xfrm>
              <a:off x="5748" y="7713"/>
              <a:ext cx="854" cy="477"/>
            </a:xfrm>
            <a:prstGeom prst="rect">
              <a:avLst/>
            </a:prstGeom>
            <a:solidFill>
              <a:srgbClr val="3366FF"/>
            </a:solidFill>
            <a:ln w="9525">
              <a:solidFill>
                <a:srgbClr val="000000"/>
              </a:solidFill>
              <a:miter lim="800000"/>
              <a:headEnd/>
              <a:tailEnd/>
            </a:ln>
          </p:spPr>
          <p:txBody>
            <a:bodyPr/>
            <a:lstStyle/>
            <a:p>
              <a:pPr>
                <a:spcBef>
                  <a:spcPct val="0"/>
                </a:spcBef>
              </a:pPr>
              <a:r>
                <a:rPr lang="it-IT" sz="1000" b="1">
                  <a:latin typeface="Tahoma" pitchFamily="34" charset="0"/>
                </a:rPr>
                <a:t>Pool</a:t>
              </a:r>
              <a:endParaRPr lang="ru-RU" sz="2400">
                <a:latin typeface="Tahoma" pitchFamily="34" charset="0"/>
              </a:endParaRPr>
            </a:p>
          </p:txBody>
        </p:sp>
        <p:sp>
          <p:nvSpPr>
            <p:cNvPr id="2020363" name="Line 11"/>
            <p:cNvSpPr>
              <a:spLocks noChangeShapeType="1"/>
            </p:cNvSpPr>
            <p:nvPr/>
          </p:nvSpPr>
          <p:spPr bwMode="auto">
            <a:xfrm flipH="1" flipV="1">
              <a:off x="6318" y="7427"/>
              <a:ext cx="948"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20364" name="Line 12"/>
            <p:cNvSpPr>
              <a:spLocks noChangeShapeType="1"/>
            </p:cNvSpPr>
            <p:nvPr/>
          </p:nvSpPr>
          <p:spPr bwMode="auto">
            <a:xfrm>
              <a:off x="6413" y="6949"/>
              <a:ext cx="0" cy="28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020365" name="Rectangle 13"/>
            <p:cNvSpPr>
              <a:spLocks noChangeArrowheads="1"/>
            </p:cNvSpPr>
            <p:nvPr/>
          </p:nvSpPr>
          <p:spPr bwMode="auto">
            <a:xfrm>
              <a:off x="6318" y="6909"/>
              <a:ext cx="189" cy="382"/>
            </a:xfrm>
            <a:prstGeom prst="rect">
              <a:avLst/>
            </a:prstGeom>
            <a:solidFill>
              <a:srgbClr val="FFFF00"/>
            </a:solidFill>
            <a:ln w="9525">
              <a:solidFill>
                <a:srgbClr val="FFFF00"/>
              </a:solidFill>
              <a:miter lim="800000"/>
              <a:headEnd/>
              <a:tailEnd/>
            </a:ln>
          </p:spPr>
          <p:txBody>
            <a:bodyPr/>
            <a:lstStyle/>
            <a:p>
              <a:endParaRPr lang="de-DE"/>
            </a:p>
          </p:txBody>
        </p:sp>
        <p:sp>
          <p:nvSpPr>
            <p:cNvPr id="2020366" name="Line 14"/>
            <p:cNvSpPr>
              <a:spLocks noChangeShapeType="1"/>
            </p:cNvSpPr>
            <p:nvPr/>
          </p:nvSpPr>
          <p:spPr bwMode="auto">
            <a:xfrm>
              <a:off x="6318" y="7481"/>
              <a:ext cx="0" cy="28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020367" name="Line 15"/>
            <p:cNvSpPr>
              <a:spLocks noChangeShapeType="1"/>
            </p:cNvSpPr>
            <p:nvPr/>
          </p:nvSpPr>
          <p:spPr bwMode="auto">
            <a:xfrm flipV="1">
              <a:off x="7362" y="5804"/>
              <a:ext cx="0" cy="152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20368" name="AutoShape 16"/>
            <p:cNvSpPr>
              <a:spLocks noChangeArrowheads="1"/>
            </p:cNvSpPr>
            <p:nvPr/>
          </p:nvSpPr>
          <p:spPr bwMode="auto">
            <a:xfrm>
              <a:off x="7267" y="6186"/>
              <a:ext cx="190" cy="763"/>
            </a:xfrm>
            <a:prstGeom prst="flowChartCollate">
              <a:avLst/>
            </a:prstGeom>
            <a:solidFill>
              <a:srgbClr val="FF0000"/>
            </a:solidFill>
            <a:ln w="28575">
              <a:solidFill>
                <a:srgbClr val="FF0000"/>
              </a:solidFill>
              <a:miter lim="800000"/>
              <a:headEnd/>
              <a:tailEnd/>
            </a:ln>
          </p:spPr>
          <p:txBody>
            <a:bodyPr/>
            <a:lstStyle/>
            <a:p>
              <a:endParaRPr lang="de-DE"/>
            </a:p>
          </p:txBody>
        </p:sp>
        <p:sp>
          <p:nvSpPr>
            <p:cNvPr id="2020369" name="AutoShape 17"/>
            <p:cNvSpPr>
              <a:spLocks noChangeArrowheads="1"/>
            </p:cNvSpPr>
            <p:nvPr/>
          </p:nvSpPr>
          <p:spPr bwMode="auto">
            <a:xfrm>
              <a:off x="4419" y="5900"/>
              <a:ext cx="380" cy="477"/>
            </a:xfrm>
            <a:prstGeom prst="flowChartCollate">
              <a:avLst/>
            </a:prstGeom>
            <a:solidFill>
              <a:srgbClr val="FFFF00"/>
            </a:solidFill>
            <a:ln w="9525">
              <a:solidFill>
                <a:srgbClr val="FFFF00"/>
              </a:solidFill>
              <a:miter lim="800000"/>
              <a:headEnd/>
              <a:tailEnd/>
            </a:ln>
          </p:spPr>
          <p:txBody>
            <a:bodyPr/>
            <a:lstStyle/>
            <a:p>
              <a:endParaRPr lang="de-DE"/>
            </a:p>
          </p:txBody>
        </p:sp>
        <p:sp>
          <p:nvSpPr>
            <p:cNvPr id="2020370" name="Rectangle 18"/>
            <p:cNvSpPr>
              <a:spLocks noChangeArrowheads="1"/>
            </p:cNvSpPr>
            <p:nvPr/>
          </p:nvSpPr>
          <p:spPr bwMode="auto">
            <a:xfrm>
              <a:off x="7741" y="6186"/>
              <a:ext cx="1234" cy="573"/>
            </a:xfrm>
            <a:prstGeom prst="rect">
              <a:avLst/>
            </a:prstGeom>
            <a:solidFill>
              <a:srgbClr val="FF9900"/>
            </a:solidFill>
            <a:ln w="9525">
              <a:solidFill>
                <a:srgbClr val="000000"/>
              </a:solidFill>
              <a:miter lim="800000"/>
              <a:headEnd/>
              <a:tailEnd/>
            </a:ln>
          </p:spPr>
          <p:txBody>
            <a:bodyPr/>
            <a:lstStyle/>
            <a:p>
              <a:pPr>
                <a:spcBef>
                  <a:spcPct val="0"/>
                </a:spcBef>
              </a:pPr>
              <a:r>
                <a:rPr lang="it-IT" sz="1000" b="1">
                  <a:latin typeface="Tahoma" pitchFamily="34" charset="0"/>
                </a:rPr>
                <a:t>Fuel loading machine hall</a:t>
              </a:r>
              <a:endParaRPr lang="ru-RU" sz="2400">
                <a:latin typeface="Tahoma" pitchFamily="34" charset="0"/>
              </a:endParaRPr>
            </a:p>
          </p:txBody>
        </p:sp>
        <p:sp>
          <p:nvSpPr>
            <p:cNvPr id="2020371" name="Rectangle 19"/>
            <p:cNvSpPr>
              <a:spLocks noChangeArrowheads="1"/>
            </p:cNvSpPr>
            <p:nvPr/>
          </p:nvSpPr>
          <p:spPr bwMode="auto">
            <a:xfrm>
              <a:off x="7457" y="7331"/>
              <a:ext cx="570" cy="381"/>
            </a:xfrm>
            <a:prstGeom prst="rect">
              <a:avLst/>
            </a:prstGeom>
            <a:solidFill>
              <a:srgbClr val="FF0000"/>
            </a:solidFill>
            <a:ln w="9525">
              <a:solidFill>
                <a:srgbClr val="FF0000"/>
              </a:solidFill>
              <a:miter lim="800000"/>
              <a:headEnd/>
              <a:tailEnd/>
            </a:ln>
          </p:spPr>
          <p:txBody>
            <a:bodyPr/>
            <a:lstStyle/>
            <a:p>
              <a:pPr algn="l">
                <a:spcBef>
                  <a:spcPct val="0"/>
                </a:spcBef>
              </a:pPr>
              <a:r>
                <a:rPr lang="it-IT" sz="1000" b="1">
                  <a:latin typeface="Tahoma" pitchFamily="34" charset="0"/>
                </a:rPr>
                <a:t>RC</a:t>
              </a:r>
              <a:endParaRPr lang="ru-RU" sz="2400">
                <a:latin typeface="Tahoma" pitchFamily="34" charset="0"/>
              </a:endParaRPr>
            </a:p>
          </p:txBody>
        </p:sp>
        <p:sp>
          <p:nvSpPr>
            <p:cNvPr id="2020372" name="Rectangle 20"/>
            <p:cNvSpPr>
              <a:spLocks noChangeArrowheads="1"/>
            </p:cNvSpPr>
            <p:nvPr/>
          </p:nvSpPr>
          <p:spPr bwMode="auto">
            <a:xfrm>
              <a:off x="7836" y="6854"/>
              <a:ext cx="1424" cy="382"/>
            </a:xfrm>
            <a:prstGeom prst="rect">
              <a:avLst/>
            </a:prstGeom>
            <a:solidFill>
              <a:srgbClr val="800000"/>
            </a:solidFill>
            <a:ln w="9525">
              <a:solidFill>
                <a:srgbClr val="000000"/>
              </a:solidFill>
              <a:miter lim="800000"/>
              <a:headEnd/>
              <a:tailEnd/>
            </a:ln>
          </p:spPr>
          <p:txBody>
            <a:bodyPr/>
            <a:lstStyle/>
            <a:p>
              <a:pPr algn="l">
                <a:spcBef>
                  <a:spcPct val="0"/>
                </a:spcBef>
              </a:pPr>
              <a:r>
                <a:rPr lang="it-IT" sz="1000" b="1">
                  <a:solidFill>
                    <a:srgbClr val="FFFFFF"/>
                  </a:solidFill>
                  <a:latin typeface="Tahoma" pitchFamily="34" charset="0"/>
                </a:rPr>
                <a:t>Top core plate</a:t>
              </a:r>
              <a:endParaRPr lang="ru-RU" sz="2400">
                <a:latin typeface="Tahoma" pitchFamily="34" charset="0"/>
              </a:endParaRPr>
            </a:p>
          </p:txBody>
        </p:sp>
        <p:sp>
          <p:nvSpPr>
            <p:cNvPr id="2020373" name="Rectangle 21"/>
            <p:cNvSpPr>
              <a:spLocks noChangeArrowheads="1"/>
            </p:cNvSpPr>
            <p:nvPr/>
          </p:nvSpPr>
          <p:spPr bwMode="auto">
            <a:xfrm>
              <a:off x="9450" y="5995"/>
              <a:ext cx="949" cy="1660"/>
            </a:xfrm>
            <a:prstGeom prst="rect">
              <a:avLst/>
            </a:prstGeom>
            <a:solidFill>
              <a:srgbClr val="FFFF00"/>
            </a:solidFill>
            <a:ln w="9525">
              <a:solidFill>
                <a:srgbClr val="000000"/>
              </a:solidFill>
              <a:miter lim="800000"/>
              <a:headEnd/>
              <a:tailEnd/>
            </a:ln>
          </p:spPr>
          <p:txBody>
            <a:bodyPr/>
            <a:lstStyle/>
            <a:p>
              <a:pPr>
                <a:spcBef>
                  <a:spcPct val="0"/>
                </a:spcBef>
              </a:pPr>
              <a:endParaRPr lang="it-IT" sz="1000" b="1">
                <a:latin typeface="Tahoma" pitchFamily="34" charset="0"/>
              </a:endParaRPr>
            </a:p>
            <a:p>
              <a:pPr>
                <a:spcBef>
                  <a:spcPct val="0"/>
                </a:spcBef>
              </a:pPr>
              <a:r>
                <a:rPr lang="it-IT" sz="1000" b="1">
                  <a:latin typeface="Tahoma" pitchFamily="34" charset="0"/>
                </a:rPr>
                <a:t>Reactor</a:t>
              </a:r>
            </a:p>
            <a:p>
              <a:pPr>
                <a:spcBef>
                  <a:spcPct val="0"/>
                </a:spcBef>
              </a:pPr>
              <a:r>
                <a:rPr lang="it-IT" sz="1000" b="1">
                  <a:latin typeface="Tahoma" pitchFamily="34" charset="0"/>
                </a:rPr>
                <a:t>Building</a:t>
              </a:r>
              <a:endParaRPr lang="ru-RU" sz="2400">
                <a:latin typeface="Tahoma" pitchFamily="34" charset="0"/>
              </a:endParaRPr>
            </a:p>
          </p:txBody>
        </p:sp>
        <p:sp>
          <p:nvSpPr>
            <p:cNvPr id="2020374" name="Rectangle 22"/>
            <p:cNvSpPr>
              <a:spLocks noChangeArrowheads="1"/>
            </p:cNvSpPr>
            <p:nvPr/>
          </p:nvSpPr>
          <p:spPr bwMode="auto">
            <a:xfrm>
              <a:off x="10589" y="5900"/>
              <a:ext cx="949" cy="1908"/>
            </a:xfrm>
            <a:prstGeom prst="rect">
              <a:avLst/>
            </a:prstGeom>
            <a:solidFill>
              <a:srgbClr val="FFFF99"/>
            </a:solidFill>
            <a:ln w="9525">
              <a:solidFill>
                <a:srgbClr val="000000"/>
              </a:solidFill>
              <a:miter lim="800000"/>
              <a:headEnd/>
              <a:tailEnd/>
            </a:ln>
          </p:spPr>
          <p:txBody>
            <a:bodyPr/>
            <a:lstStyle/>
            <a:p>
              <a:pPr>
                <a:spcBef>
                  <a:spcPct val="0"/>
                </a:spcBef>
              </a:pPr>
              <a:endParaRPr lang="it-IT" sz="1000" b="1">
                <a:latin typeface="Tahoma" pitchFamily="34" charset="0"/>
              </a:endParaRPr>
            </a:p>
            <a:p>
              <a:pPr>
                <a:spcBef>
                  <a:spcPct val="0"/>
                </a:spcBef>
              </a:pPr>
              <a:endParaRPr lang="it-IT" sz="1000" b="1">
                <a:latin typeface="Tahoma" pitchFamily="34" charset="0"/>
              </a:endParaRPr>
            </a:p>
            <a:p>
              <a:pPr>
                <a:spcBef>
                  <a:spcPct val="0"/>
                </a:spcBef>
              </a:pPr>
              <a:r>
                <a:rPr lang="it-IT" sz="1000" b="1">
                  <a:latin typeface="Tahoma" pitchFamily="34" charset="0"/>
                </a:rPr>
                <a:t>Turbine</a:t>
              </a:r>
            </a:p>
            <a:p>
              <a:pPr>
                <a:spcBef>
                  <a:spcPct val="0"/>
                </a:spcBef>
              </a:pPr>
              <a:r>
                <a:rPr lang="it-IT" sz="1000" b="1">
                  <a:latin typeface="Tahoma" pitchFamily="34" charset="0"/>
                </a:rPr>
                <a:t>Hall</a:t>
              </a:r>
              <a:endParaRPr lang="ru-RU" sz="2400">
                <a:latin typeface="Tahoma" pitchFamily="34" charset="0"/>
              </a:endParaRPr>
            </a:p>
          </p:txBody>
        </p:sp>
        <p:sp>
          <p:nvSpPr>
            <p:cNvPr id="2020375" name="Line 23"/>
            <p:cNvSpPr>
              <a:spLocks noChangeShapeType="1"/>
            </p:cNvSpPr>
            <p:nvPr/>
          </p:nvSpPr>
          <p:spPr bwMode="auto">
            <a:xfrm flipV="1">
              <a:off x="8311" y="5804"/>
              <a:ext cx="0" cy="382"/>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20376" name="Line 24"/>
            <p:cNvSpPr>
              <a:spLocks noChangeShapeType="1"/>
            </p:cNvSpPr>
            <p:nvPr/>
          </p:nvSpPr>
          <p:spPr bwMode="auto">
            <a:xfrm flipV="1">
              <a:off x="9924" y="5804"/>
              <a:ext cx="0" cy="38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20377" name="Line 25"/>
            <p:cNvSpPr>
              <a:spLocks noChangeShapeType="1"/>
            </p:cNvSpPr>
            <p:nvPr/>
          </p:nvSpPr>
          <p:spPr bwMode="auto">
            <a:xfrm flipV="1">
              <a:off x="11063" y="5804"/>
              <a:ext cx="0" cy="286"/>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20378" name="Line 26"/>
            <p:cNvSpPr>
              <a:spLocks noChangeShapeType="1"/>
            </p:cNvSpPr>
            <p:nvPr/>
          </p:nvSpPr>
          <p:spPr bwMode="auto">
            <a:xfrm flipV="1">
              <a:off x="5368" y="8095"/>
              <a:ext cx="4462" cy="1"/>
            </a:xfrm>
            <a:prstGeom prst="line">
              <a:avLst/>
            </a:prstGeom>
            <a:noFill/>
            <a:ln w="38100">
              <a:solidFill>
                <a:srgbClr val="FF0000"/>
              </a:solidFill>
              <a:prstDash val="dashDot"/>
              <a:round/>
              <a:headEnd/>
              <a:tailEnd/>
            </a:ln>
            <a:extLst>
              <a:ext uri="{909E8E84-426E-40DD-AFC4-6F175D3DCCD1}">
                <a14:hiddenFill xmlns:a14="http://schemas.microsoft.com/office/drawing/2010/main">
                  <a:noFill/>
                </a14:hiddenFill>
              </a:ext>
            </a:extLst>
          </p:spPr>
          <p:txBody>
            <a:bodyPr/>
            <a:lstStyle/>
            <a:p>
              <a:endParaRPr lang="de-DE"/>
            </a:p>
          </p:txBody>
        </p:sp>
        <p:sp>
          <p:nvSpPr>
            <p:cNvPr id="2020379" name="Line 27"/>
            <p:cNvSpPr>
              <a:spLocks noChangeShapeType="1"/>
            </p:cNvSpPr>
            <p:nvPr/>
          </p:nvSpPr>
          <p:spPr bwMode="auto">
            <a:xfrm flipH="1" flipV="1">
              <a:off x="9830" y="7331"/>
              <a:ext cx="1" cy="764"/>
            </a:xfrm>
            <a:prstGeom prst="line">
              <a:avLst/>
            </a:prstGeom>
            <a:noFill/>
            <a:ln w="38100">
              <a:solidFill>
                <a:srgbClr val="FF0000"/>
              </a:solidFill>
              <a:prstDash val="dashDot"/>
              <a:round/>
              <a:headEnd/>
              <a:tailEnd/>
            </a:ln>
            <a:extLst>
              <a:ext uri="{909E8E84-426E-40DD-AFC4-6F175D3DCCD1}">
                <a14:hiddenFill xmlns:a14="http://schemas.microsoft.com/office/drawing/2010/main">
                  <a:noFill/>
                </a14:hiddenFill>
              </a:ext>
            </a:extLst>
          </p:spPr>
          <p:txBody>
            <a:bodyPr/>
            <a:lstStyle/>
            <a:p>
              <a:endParaRPr lang="de-DE"/>
            </a:p>
          </p:txBody>
        </p:sp>
        <p:sp>
          <p:nvSpPr>
            <p:cNvPr id="2020380" name="Line 28"/>
            <p:cNvSpPr>
              <a:spLocks noChangeShapeType="1"/>
            </p:cNvSpPr>
            <p:nvPr/>
          </p:nvSpPr>
          <p:spPr bwMode="auto">
            <a:xfrm>
              <a:off x="6318" y="7427"/>
              <a:ext cx="0" cy="9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20381" name="Oval 29"/>
            <p:cNvSpPr>
              <a:spLocks noChangeArrowheads="1"/>
            </p:cNvSpPr>
            <p:nvPr/>
          </p:nvSpPr>
          <p:spPr bwMode="auto">
            <a:xfrm>
              <a:off x="7172" y="7236"/>
              <a:ext cx="380" cy="381"/>
            </a:xfrm>
            <a:prstGeom prst="ellipse">
              <a:avLst/>
            </a:prstGeom>
            <a:solidFill>
              <a:srgbClr val="000000"/>
            </a:solidFill>
            <a:ln w="9525">
              <a:solidFill>
                <a:srgbClr val="000000"/>
              </a:solidFill>
              <a:round/>
              <a:headEnd/>
              <a:tailEnd/>
            </a:ln>
          </p:spPr>
          <p:txBody>
            <a:bodyPr/>
            <a:lstStyle/>
            <a:p>
              <a:pPr algn="l">
                <a:spcBef>
                  <a:spcPct val="0"/>
                </a:spcBef>
              </a:pPr>
              <a:r>
                <a:rPr lang="it-IT" sz="1200" b="1">
                  <a:solidFill>
                    <a:srgbClr val="FFFFFF"/>
                  </a:solidFill>
                  <a:latin typeface="Tahoma" pitchFamily="34" charset="0"/>
                </a:rPr>
                <a:t>1</a:t>
              </a:r>
              <a:endParaRPr lang="ru-RU" sz="2400">
                <a:latin typeface="Tahoma" pitchFamily="34" charset="0"/>
              </a:endParaRPr>
            </a:p>
          </p:txBody>
        </p:sp>
        <p:sp>
          <p:nvSpPr>
            <p:cNvPr id="2020382" name="Oval 30"/>
            <p:cNvSpPr>
              <a:spLocks noChangeArrowheads="1"/>
            </p:cNvSpPr>
            <p:nvPr/>
          </p:nvSpPr>
          <p:spPr bwMode="auto">
            <a:xfrm>
              <a:off x="7646" y="5900"/>
              <a:ext cx="380" cy="38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pPr>
              <a:r>
                <a:rPr lang="it-IT" sz="1200" b="1">
                  <a:solidFill>
                    <a:srgbClr val="FFFFFF"/>
                  </a:solidFill>
                  <a:latin typeface="Tahoma" pitchFamily="34" charset="0"/>
                </a:rPr>
                <a:t>9</a:t>
              </a:r>
              <a:endParaRPr lang="ru-RU" sz="2400">
                <a:latin typeface="Tahoma" pitchFamily="34" charset="0"/>
              </a:endParaRPr>
            </a:p>
          </p:txBody>
        </p:sp>
        <p:sp>
          <p:nvSpPr>
            <p:cNvPr id="2020383" name="Oval 31"/>
            <p:cNvSpPr>
              <a:spLocks noChangeArrowheads="1"/>
            </p:cNvSpPr>
            <p:nvPr/>
          </p:nvSpPr>
          <p:spPr bwMode="auto">
            <a:xfrm>
              <a:off x="9640" y="6759"/>
              <a:ext cx="379" cy="381"/>
            </a:xfrm>
            <a:prstGeom prst="ellipse">
              <a:avLst/>
            </a:prstGeom>
            <a:solidFill>
              <a:srgbClr val="000000"/>
            </a:solidFill>
            <a:ln w="9525">
              <a:solidFill>
                <a:srgbClr val="000000"/>
              </a:solidFill>
              <a:round/>
              <a:headEnd/>
              <a:tailEnd/>
            </a:ln>
          </p:spPr>
          <p:txBody>
            <a:bodyPr/>
            <a:lstStyle/>
            <a:p>
              <a:pPr algn="l">
                <a:spcBef>
                  <a:spcPct val="0"/>
                </a:spcBef>
              </a:pPr>
              <a:r>
                <a:rPr lang="it-IT" sz="1100" b="1">
                  <a:solidFill>
                    <a:srgbClr val="FFFFFF"/>
                  </a:solidFill>
                  <a:latin typeface="Tahoma" pitchFamily="34" charset="0"/>
                </a:rPr>
                <a:t>6</a:t>
              </a:r>
              <a:endParaRPr lang="ru-RU" sz="2400">
                <a:latin typeface="Tahoma" pitchFamily="34" charset="0"/>
              </a:endParaRPr>
            </a:p>
          </p:txBody>
        </p:sp>
        <p:sp>
          <p:nvSpPr>
            <p:cNvPr id="2020384" name="Oval 32"/>
            <p:cNvSpPr>
              <a:spLocks noChangeArrowheads="1"/>
            </p:cNvSpPr>
            <p:nvPr/>
          </p:nvSpPr>
          <p:spPr bwMode="auto">
            <a:xfrm>
              <a:off x="5748" y="7140"/>
              <a:ext cx="380" cy="382"/>
            </a:xfrm>
            <a:prstGeom prst="ellipse">
              <a:avLst/>
            </a:prstGeom>
            <a:solidFill>
              <a:srgbClr val="000000"/>
            </a:solidFill>
            <a:ln w="9525">
              <a:solidFill>
                <a:srgbClr val="000000"/>
              </a:solidFill>
              <a:round/>
              <a:headEnd/>
              <a:tailEnd/>
            </a:ln>
          </p:spPr>
          <p:txBody>
            <a:bodyPr/>
            <a:lstStyle/>
            <a:p>
              <a:pPr algn="l">
                <a:spcBef>
                  <a:spcPct val="0"/>
                </a:spcBef>
              </a:pPr>
              <a:r>
                <a:rPr lang="it-IT" sz="1200" b="1">
                  <a:solidFill>
                    <a:srgbClr val="FFFFFF"/>
                  </a:solidFill>
                  <a:latin typeface="Tahoma" pitchFamily="34" charset="0"/>
                </a:rPr>
                <a:t>4</a:t>
              </a:r>
              <a:endParaRPr lang="ru-RU" sz="2400">
                <a:latin typeface="Tahoma" pitchFamily="34" charset="0"/>
              </a:endParaRPr>
            </a:p>
          </p:txBody>
        </p:sp>
        <p:sp>
          <p:nvSpPr>
            <p:cNvPr id="2020385" name="Oval 33"/>
            <p:cNvSpPr>
              <a:spLocks noChangeArrowheads="1"/>
            </p:cNvSpPr>
            <p:nvPr/>
          </p:nvSpPr>
          <p:spPr bwMode="auto">
            <a:xfrm>
              <a:off x="8880" y="7140"/>
              <a:ext cx="380" cy="382"/>
            </a:xfrm>
            <a:prstGeom prst="ellipse">
              <a:avLst/>
            </a:prstGeom>
            <a:solidFill>
              <a:srgbClr val="000000"/>
            </a:solidFill>
            <a:ln w="9525">
              <a:solidFill>
                <a:srgbClr val="000000"/>
              </a:solidFill>
              <a:round/>
              <a:headEnd/>
              <a:tailEnd/>
            </a:ln>
          </p:spPr>
          <p:txBody>
            <a:bodyPr/>
            <a:lstStyle/>
            <a:p>
              <a:pPr algn="l">
                <a:spcBef>
                  <a:spcPct val="0"/>
                </a:spcBef>
              </a:pPr>
              <a:r>
                <a:rPr lang="it-IT" sz="1100" b="1">
                  <a:solidFill>
                    <a:srgbClr val="FFFFFF"/>
                  </a:solidFill>
                  <a:latin typeface="Tahoma" pitchFamily="34" charset="0"/>
                </a:rPr>
                <a:t>8</a:t>
              </a:r>
              <a:endParaRPr lang="ru-RU" sz="2400">
                <a:latin typeface="Tahoma" pitchFamily="34" charset="0"/>
              </a:endParaRPr>
            </a:p>
          </p:txBody>
        </p:sp>
        <p:sp>
          <p:nvSpPr>
            <p:cNvPr id="2020386" name="Line 34"/>
            <p:cNvSpPr>
              <a:spLocks noChangeShapeType="1"/>
            </p:cNvSpPr>
            <p:nvPr/>
          </p:nvSpPr>
          <p:spPr bwMode="auto">
            <a:xfrm flipV="1">
              <a:off x="5368" y="5900"/>
              <a:ext cx="0" cy="2195"/>
            </a:xfrm>
            <a:prstGeom prst="line">
              <a:avLst/>
            </a:prstGeom>
            <a:noFill/>
            <a:ln w="38100">
              <a:solidFill>
                <a:srgbClr val="FF0000"/>
              </a:solidFill>
              <a:prstDash val="dashDot"/>
              <a:round/>
              <a:headEnd/>
              <a:tailEnd/>
            </a:ln>
            <a:extLst>
              <a:ext uri="{909E8E84-426E-40DD-AFC4-6F175D3DCCD1}">
                <a14:hiddenFill xmlns:a14="http://schemas.microsoft.com/office/drawing/2010/main">
                  <a:noFill/>
                </a14:hiddenFill>
              </a:ext>
            </a:extLst>
          </p:spPr>
          <p:txBody>
            <a:bodyPr/>
            <a:lstStyle/>
            <a:p>
              <a:endParaRPr lang="de-DE"/>
            </a:p>
          </p:txBody>
        </p:sp>
        <p:sp>
          <p:nvSpPr>
            <p:cNvPr id="2020387" name="Line 35"/>
            <p:cNvSpPr>
              <a:spLocks noChangeShapeType="1"/>
            </p:cNvSpPr>
            <p:nvPr/>
          </p:nvSpPr>
          <p:spPr bwMode="auto">
            <a:xfrm>
              <a:off x="5368" y="5900"/>
              <a:ext cx="4272" cy="1"/>
            </a:xfrm>
            <a:prstGeom prst="line">
              <a:avLst/>
            </a:prstGeom>
            <a:noFill/>
            <a:ln w="38100">
              <a:solidFill>
                <a:srgbClr val="FF0000"/>
              </a:solidFill>
              <a:prstDash val="dashDot"/>
              <a:round/>
              <a:headEnd/>
              <a:tailEnd/>
            </a:ln>
            <a:extLst>
              <a:ext uri="{909E8E84-426E-40DD-AFC4-6F175D3DCCD1}">
                <a14:hiddenFill xmlns:a14="http://schemas.microsoft.com/office/drawing/2010/main">
                  <a:noFill/>
                </a14:hiddenFill>
              </a:ext>
            </a:extLst>
          </p:spPr>
          <p:txBody>
            <a:bodyPr/>
            <a:lstStyle/>
            <a:p>
              <a:endParaRPr lang="de-DE"/>
            </a:p>
          </p:txBody>
        </p:sp>
        <p:sp>
          <p:nvSpPr>
            <p:cNvPr id="2020388" name="Line 36"/>
            <p:cNvSpPr>
              <a:spLocks noChangeShapeType="1"/>
            </p:cNvSpPr>
            <p:nvPr/>
          </p:nvSpPr>
          <p:spPr bwMode="auto">
            <a:xfrm>
              <a:off x="9640" y="5900"/>
              <a:ext cx="0" cy="286"/>
            </a:xfrm>
            <a:prstGeom prst="line">
              <a:avLst/>
            </a:prstGeom>
            <a:noFill/>
            <a:ln w="38100">
              <a:solidFill>
                <a:srgbClr val="FF0000"/>
              </a:solidFill>
              <a:prstDash val="dashDot"/>
              <a:round/>
              <a:headEnd/>
              <a:tailEnd/>
            </a:ln>
            <a:extLst>
              <a:ext uri="{909E8E84-426E-40DD-AFC4-6F175D3DCCD1}">
                <a14:hiddenFill xmlns:a14="http://schemas.microsoft.com/office/drawing/2010/main">
                  <a:noFill/>
                </a14:hiddenFill>
              </a:ext>
            </a:extLst>
          </p:spPr>
          <p:txBody>
            <a:bodyPr/>
            <a:lstStyle/>
            <a:p>
              <a:endParaRPr lang="de-DE"/>
            </a:p>
          </p:txBody>
        </p:sp>
        <p:sp>
          <p:nvSpPr>
            <p:cNvPr id="2020389" name="Line 37"/>
            <p:cNvSpPr>
              <a:spLocks noChangeShapeType="1"/>
            </p:cNvSpPr>
            <p:nvPr/>
          </p:nvSpPr>
          <p:spPr bwMode="auto">
            <a:xfrm>
              <a:off x="9640" y="6186"/>
              <a:ext cx="1518" cy="1"/>
            </a:xfrm>
            <a:prstGeom prst="line">
              <a:avLst/>
            </a:prstGeom>
            <a:noFill/>
            <a:ln w="38100">
              <a:solidFill>
                <a:srgbClr val="FF0000"/>
              </a:solidFill>
              <a:prstDash val="dashDot"/>
              <a:round/>
              <a:headEnd/>
              <a:tailEnd/>
            </a:ln>
            <a:extLst>
              <a:ext uri="{909E8E84-426E-40DD-AFC4-6F175D3DCCD1}">
                <a14:hiddenFill xmlns:a14="http://schemas.microsoft.com/office/drawing/2010/main">
                  <a:noFill/>
                </a14:hiddenFill>
              </a:ext>
            </a:extLst>
          </p:spPr>
          <p:txBody>
            <a:bodyPr/>
            <a:lstStyle/>
            <a:p>
              <a:endParaRPr lang="de-DE"/>
            </a:p>
          </p:txBody>
        </p:sp>
        <p:sp>
          <p:nvSpPr>
            <p:cNvPr id="2020390" name="Line 38"/>
            <p:cNvSpPr>
              <a:spLocks noChangeShapeType="1"/>
            </p:cNvSpPr>
            <p:nvPr/>
          </p:nvSpPr>
          <p:spPr bwMode="auto">
            <a:xfrm>
              <a:off x="3660" y="7045"/>
              <a:ext cx="759" cy="0"/>
            </a:xfrm>
            <a:prstGeom prst="line">
              <a:avLst/>
            </a:prstGeom>
            <a:noFill/>
            <a:ln w="38100">
              <a:solidFill>
                <a:srgbClr val="FF0000"/>
              </a:solidFill>
              <a:prstDash val="dashDot"/>
              <a:round/>
              <a:headEnd/>
              <a:tailEnd/>
            </a:ln>
            <a:extLst>
              <a:ext uri="{909E8E84-426E-40DD-AFC4-6F175D3DCCD1}">
                <a14:hiddenFill xmlns:a14="http://schemas.microsoft.com/office/drawing/2010/main">
                  <a:noFill/>
                </a14:hiddenFill>
              </a:ext>
            </a:extLst>
          </p:spPr>
          <p:txBody>
            <a:bodyPr/>
            <a:lstStyle/>
            <a:p>
              <a:endParaRPr lang="de-DE"/>
            </a:p>
          </p:txBody>
        </p:sp>
        <p:sp>
          <p:nvSpPr>
            <p:cNvPr id="2020391" name="Rectangle 39"/>
            <p:cNvSpPr>
              <a:spLocks noChangeArrowheads="1"/>
            </p:cNvSpPr>
            <p:nvPr/>
          </p:nvSpPr>
          <p:spPr bwMode="auto">
            <a:xfrm>
              <a:off x="3660" y="7140"/>
              <a:ext cx="1044" cy="6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it-IT" sz="900" b="1">
                  <a:latin typeface="Tahoma" pitchFamily="34" charset="0"/>
                </a:rPr>
                <a:t>High energy pipeline or component</a:t>
              </a:r>
              <a:endParaRPr lang="ru-RU" sz="2400">
                <a:latin typeface="Tahoma" pitchFamily="34"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2402" name="Picture 2"/>
          <p:cNvPicPr>
            <a:picLocks noChangeAspect="1" noChangeArrowheads="1"/>
          </p:cNvPicPr>
          <p:nvPr/>
        </p:nvPicPr>
        <p:blipFill>
          <a:blip r:embed="rId2">
            <a:extLst>
              <a:ext uri="{28A0092B-C50C-407E-A947-70E740481C1C}">
                <a14:useLocalDpi xmlns:a14="http://schemas.microsoft.com/office/drawing/2010/main" val="0"/>
              </a:ext>
            </a:extLst>
          </a:blip>
          <a:srcRect l="22145" t="17740" r="22145" b="13156"/>
          <a:stretch>
            <a:fillRect/>
          </a:stretch>
        </p:blipFill>
        <p:spPr bwMode="auto">
          <a:xfrm>
            <a:off x="1835150" y="1484313"/>
            <a:ext cx="5597525"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2403" name="Rectangle 3"/>
          <p:cNvSpPr>
            <a:spLocks noChangeArrowheads="1"/>
          </p:cNvSpPr>
          <p:nvPr/>
        </p:nvSpPr>
        <p:spPr bwMode="auto">
          <a:xfrm>
            <a:off x="107950" y="6035675"/>
            <a:ext cx="8748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pPr>
            <a:r>
              <a:rPr lang="en-US" sz="2400" b="1">
                <a:latin typeface="Tahoma" pitchFamily="34" charset="0"/>
              </a:rPr>
              <a:t>Cocosys application to the evaluation of FP transport in </a:t>
            </a:r>
          </a:p>
          <a:p>
            <a:pPr algn="l">
              <a:spcBef>
                <a:spcPct val="0"/>
              </a:spcBef>
            </a:pPr>
            <a:r>
              <a:rPr lang="en-US" sz="2400" b="1">
                <a:latin typeface="Tahoma" pitchFamily="34" charset="0"/>
              </a:rPr>
              <a:t>RBMK confinement: sketch of code modeled processes.</a:t>
            </a:r>
            <a:r>
              <a:rPr lang="ru-RU" sz="2400">
                <a:latin typeface="Tahoma" pitchFamily="34" charset="0"/>
              </a:rPr>
              <a:t> </a:t>
            </a:r>
          </a:p>
        </p:txBody>
      </p:sp>
      <p:sp>
        <p:nvSpPr>
          <p:cNvPr id="2022404" name="Rectangle 4"/>
          <p:cNvSpPr>
            <a:spLocks noChangeArrowheads="1"/>
          </p:cNvSpPr>
          <p:nvPr>
            <p:ph type="title"/>
          </p:nvPr>
        </p:nvSpPr>
        <p:spPr>
          <a:xfrm>
            <a:off x="611188" y="260350"/>
            <a:ext cx="7793037" cy="1143000"/>
          </a:xfrm>
          <a:noFill/>
          <a:ln/>
        </p:spPr>
        <p:txBody>
          <a:bodyPr anchor="b"/>
          <a:lstStyle/>
          <a:p>
            <a:r>
              <a:rPr lang="en-US" sz="2800" b="0"/>
              <a:t>            FP transport in </a:t>
            </a:r>
            <a:br>
              <a:rPr lang="en-US" sz="2800" b="0"/>
            </a:br>
            <a:r>
              <a:rPr lang="en-US" sz="2800" b="0"/>
              <a:t>         RBMK confinement</a:t>
            </a:r>
            <a:r>
              <a:rPr lang="ru-RU" sz="280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62"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sp>
        <p:nvSpPr>
          <p:cNvPr id="1935364" name="Text Box 4"/>
          <p:cNvSpPr txBox="1">
            <a:spLocks noChangeArrowheads="1"/>
          </p:cNvSpPr>
          <p:nvPr/>
        </p:nvSpPr>
        <p:spPr bwMode="auto">
          <a:xfrm>
            <a:off x="1249363" y="6124575"/>
            <a:ext cx="318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b="1">
                <a:solidFill>
                  <a:srgbClr val="FF0000"/>
                </a:solidFill>
              </a:rPr>
              <a:t> Relap5/ MELCOR</a:t>
            </a:r>
            <a:r>
              <a:rPr lang="en-US" b="1"/>
              <a:t> </a:t>
            </a:r>
            <a:r>
              <a:rPr lang="en-US"/>
              <a:t>model</a:t>
            </a:r>
            <a:endParaRPr lang="en-GB" b="1"/>
          </a:p>
        </p:txBody>
      </p:sp>
      <p:pic>
        <p:nvPicPr>
          <p:cNvPr id="1935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600" y="1604963"/>
            <a:ext cx="3079750" cy="4494212"/>
          </a:xfrm>
          <a:prstGeom prst="rect">
            <a:avLst/>
          </a:prstGeom>
          <a:solidFill>
            <a:schemeClr val="bg1"/>
          </a:solidFill>
        </p:spPr>
      </p:pic>
      <p:sp>
        <p:nvSpPr>
          <p:cNvPr id="1935366" name="Text Box 6"/>
          <p:cNvSpPr txBox="1">
            <a:spLocks noChangeArrowheads="1"/>
          </p:cNvSpPr>
          <p:nvPr/>
        </p:nvSpPr>
        <p:spPr bwMode="auto">
          <a:xfrm>
            <a:off x="6753225" y="6022975"/>
            <a:ext cx="1890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FF0000"/>
                </a:solidFill>
              </a:rPr>
              <a:t>Cocosys </a:t>
            </a:r>
            <a:r>
              <a:rPr lang="en-GB"/>
              <a:t>model</a:t>
            </a:r>
          </a:p>
        </p:txBody>
      </p:sp>
      <p:sp>
        <p:nvSpPr>
          <p:cNvPr id="1935367" name="Text Box 7"/>
          <p:cNvSpPr txBox="1">
            <a:spLocks noChangeArrowheads="1"/>
          </p:cNvSpPr>
          <p:nvPr/>
        </p:nvSpPr>
        <p:spPr bwMode="auto">
          <a:xfrm>
            <a:off x="0" y="655638"/>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H2 AND FP SOURCE TERM AND TRANSPORT </a:t>
            </a:r>
            <a:r>
              <a:rPr lang="en-GB" b="1" i="1"/>
              <a:t>1 of 6</a:t>
            </a:r>
          </a:p>
        </p:txBody>
      </p:sp>
      <p:sp>
        <p:nvSpPr>
          <p:cNvPr id="1935368" name="Text Box 8"/>
          <p:cNvSpPr txBox="1">
            <a:spLocks noChangeArrowheads="1"/>
          </p:cNvSpPr>
          <p:nvPr/>
        </p:nvSpPr>
        <p:spPr bwMode="auto">
          <a:xfrm>
            <a:off x="7566025" y="6365875"/>
            <a:ext cx="1577975" cy="4921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0"/>
              </a:spcBef>
            </a:pPr>
            <a:r>
              <a:rPr lang="en-GB" sz="1600" b="1" i="1">
                <a:solidFill>
                  <a:srgbClr val="FF0000"/>
                </a:solidFill>
              </a:rPr>
              <a:t>Associated presentation</a:t>
            </a:r>
          </a:p>
        </p:txBody>
      </p:sp>
      <p:sp>
        <p:nvSpPr>
          <p:cNvPr id="1935369" name="UpRibbonSharp"/>
          <p:cNvSpPr>
            <a:spLocks noEditPoints="1" noChangeArrowheads="1"/>
          </p:cNvSpPr>
          <p:nvPr/>
        </p:nvSpPr>
        <p:spPr bwMode="auto">
          <a:xfrm>
            <a:off x="7434263" y="6524625"/>
            <a:ext cx="368300" cy="333375"/>
          </a:xfrm>
          <a:custGeom>
            <a:avLst/>
            <a:gdLst>
              <a:gd name="G0" fmla="+- 0 0 0"/>
              <a:gd name="G1" fmla="+- 5400 0 0"/>
              <a:gd name="G2" fmla="+- 5400 2700 0"/>
              <a:gd name="G3" fmla="+- 21600 0 G2"/>
              <a:gd name="G4" fmla="+- 21600 0 G1"/>
              <a:gd name="G5" fmla="+- 21600 0 18900"/>
              <a:gd name="G6" fmla="*/ 18900 1 2"/>
              <a:gd name="G7" fmla="+- 21600 0 G6"/>
              <a:gd name="G8" fmla="+- 18900 0 0"/>
              <a:gd name="T0" fmla="*/ 10800 w 21600"/>
              <a:gd name="T1" fmla="*/ 0 h 21600"/>
              <a:gd name="T2" fmla="*/ 2700 w 21600"/>
              <a:gd name="T3" fmla="*/ 12150 h 21600"/>
              <a:gd name="T4" fmla="*/ 10800 w 21600"/>
              <a:gd name="T5" fmla="*/ 18900 h 21600"/>
              <a:gd name="T6" fmla="*/ 18900 w 21600"/>
              <a:gd name="T7" fmla="*/ 12150 h 21600"/>
              <a:gd name="T8" fmla="*/ 17694720 60000 65536"/>
              <a:gd name="T9" fmla="*/ 11796480 60000 65536"/>
              <a:gd name="T10" fmla="*/ 5898240 60000 65536"/>
              <a:gd name="T11" fmla="*/ 0 60000 65536"/>
              <a:gd name="T12" fmla="*/ G1 w 21600"/>
              <a:gd name="T13" fmla="*/ 0 h 21600"/>
              <a:gd name="T14" fmla="*/ G4 w 21600"/>
              <a:gd name="T15" fmla="*/ G8 h 21600"/>
            </a:gdLst>
            <a:ahLst/>
            <a:cxnLst>
              <a:cxn ang="T8">
                <a:pos x="T0" y="T1"/>
              </a:cxn>
              <a:cxn ang="T9">
                <a:pos x="T2" y="T3"/>
              </a:cxn>
              <a:cxn ang="T10">
                <a:pos x="T4" y="T5"/>
              </a:cxn>
              <a:cxn ang="T11">
                <a:pos x="T6" y="T7"/>
              </a:cxn>
            </a:cxnLst>
            <a:rect l="T12" t="T13" r="T14" b="T15"/>
            <a:pathLst>
              <a:path w="21600" h="21600" extrusionOk="0">
                <a:moveTo>
                  <a:pt x="0" y="21600"/>
                </a:moveTo>
                <a:lnTo>
                  <a:pt x="8100" y="21600"/>
                </a:lnTo>
                <a:lnTo>
                  <a:pt x="8100" y="18900"/>
                </a:lnTo>
                <a:lnTo>
                  <a:pt x="13500" y="18900"/>
                </a:lnTo>
                <a:lnTo>
                  <a:pt x="13500" y="21600"/>
                </a:lnTo>
                <a:lnTo>
                  <a:pt x="21600" y="21600"/>
                </a:lnTo>
                <a:lnTo>
                  <a:pt x="18900" y="12150"/>
                </a:lnTo>
                <a:lnTo>
                  <a:pt x="21600" y="2700"/>
                </a:lnTo>
                <a:lnTo>
                  <a:pt x="16200" y="2700"/>
                </a:lnTo>
                <a:lnTo>
                  <a:pt x="16200" y="0"/>
                </a:lnTo>
                <a:lnTo>
                  <a:pt x="5400" y="0"/>
                </a:lnTo>
                <a:lnTo>
                  <a:pt x="5400" y="2700"/>
                </a:lnTo>
                <a:lnTo>
                  <a:pt x="0" y="2700"/>
                </a:lnTo>
                <a:lnTo>
                  <a:pt x="2700" y="12150"/>
                </a:lnTo>
                <a:close/>
              </a:path>
              <a:path w="21600" h="21600" fill="none" extrusionOk="0">
                <a:moveTo>
                  <a:pt x="8100" y="18900"/>
                </a:moveTo>
                <a:lnTo>
                  <a:pt x="5400" y="18900"/>
                </a:lnTo>
                <a:lnTo>
                  <a:pt x="5400" y="2700"/>
                </a:lnTo>
              </a:path>
              <a:path w="21600" h="21600" fill="none" extrusionOk="0">
                <a:moveTo>
                  <a:pt x="5400" y="18900"/>
                </a:moveTo>
                <a:lnTo>
                  <a:pt x="8100" y="21600"/>
                </a:lnTo>
              </a:path>
              <a:path w="21600" h="21600" fill="none" extrusionOk="0">
                <a:moveTo>
                  <a:pt x="13500" y="18900"/>
                </a:moveTo>
                <a:lnTo>
                  <a:pt x="16200" y="18900"/>
                </a:lnTo>
                <a:lnTo>
                  <a:pt x="16200" y="2700"/>
                </a:lnTo>
              </a:path>
              <a:path w="21600" h="21600" fill="none" extrusionOk="0">
                <a:moveTo>
                  <a:pt x="16200" y="18900"/>
                </a:moveTo>
                <a:lnTo>
                  <a:pt x="13500" y="21600"/>
                </a:lnTo>
              </a:path>
            </a:pathLst>
          </a:custGeom>
          <a:solidFill>
            <a:srgbClr val="FF0000"/>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pic>
        <p:nvPicPr>
          <p:cNvPr id="1935389" name="Picture 29"/>
          <p:cNvPicPr>
            <a:picLocks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0" y="1624013"/>
            <a:ext cx="5778500" cy="4570412"/>
          </a:xfrm>
          <a:solidFill>
            <a:schemeClr val="bg1"/>
          </a:solidFill>
          <a:ln/>
        </p:spPr>
      </p:pic>
      <p:sp>
        <p:nvSpPr>
          <p:cNvPr id="1935391" name="Text Box 31"/>
          <p:cNvSpPr txBox="1">
            <a:spLocks noChangeArrowheads="1"/>
          </p:cNvSpPr>
          <p:nvPr/>
        </p:nvSpPr>
        <p:spPr bwMode="auto">
          <a:xfrm>
            <a:off x="387350" y="1011238"/>
            <a:ext cx="85772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0000"/>
              </a:lnSpc>
              <a:spcBef>
                <a:spcPct val="0"/>
              </a:spcBef>
            </a:pPr>
            <a:r>
              <a:rPr lang="en-US" sz="1800" b="1">
                <a:solidFill>
                  <a:srgbClr val="FF0000"/>
                </a:solidFill>
              </a:rPr>
              <a:t>Refp and Melcor</a:t>
            </a:r>
            <a:r>
              <a:rPr lang="en-US" sz="1800" b="1"/>
              <a:t> code used to determinate the FP and H2 source term inside the FC</a:t>
            </a:r>
          </a:p>
          <a:p>
            <a:pPr algn="just">
              <a:lnSpc>
                <a:spcPct val="80000"/>
              </a:lnSpc>
              <a:spcBef>
                <a:spcPct val="0"/>
              </a:spcBef>
            </a:pPr>
            <a:r>
              <a:rPr lang="en-US" sz="1800" b="1">
                <a:solidFill>
                  <a:srgbClr val="FF0000"/>
                </a:solidFill>
              </a:rPr>
              <a:t>Cocosys and Melcor</a:t>
            </a:r>
            <a:r>
              <a:rPr lang="en-US" sz="1800" b="1"/>
              <a:t> codes used for the transport of FP and H2</a:t>
            </a:r>
            <a:endParaRPr lang="en-GB" sz="1800" b="1"/>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4"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sp>
        <p:nvSpPr>
          <p:cNvPr id="1810435" name="Text Box 3"/>
          <p:cNvSpPr txBox="1">
            <a:spLocks noChangeArrowheads="1"/>
          </p:cNvSpPr>
          <p:nvPr/>
        </p:nvSpPr>
        <p:spPr bwMode="auto">
          <a:xfrm>
            <a:off x="1514475" y="771525"/>
            <a:ext cx="605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FF"/>
                </a:solidFill>
              </a:rPr>
              <a:t>THE VENTING CAPACITY OF THE RC</a:t>
            </a:r>
            <a:r>
              <a:rPr lang="en-GB">
                <a:solidFill>
                  <a:srgbClr val="0000FF"/>
                </a:solidFill>
              </a:rPr>
              <a:t> </a:t>
            </a:r>
            <a:r>
              <a:rPr lang="en-GB" b="1" i="1"/>
              <a:t>2 of 6</a:t>
            </a:r>
          </a:p>
        </p:txBody>
      </p:sp>
      <p:pic>
        <p:nvPicPr>
          <p:cNvPr id="1810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14575"/>
            <a:ext cx="4225925" cy="41624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0440" name="Text Box 8"/>
          <p:cNvSpPr txBox="1">
            <a:spLocks noChangeArrowheads="1"/>
          </p:cNvSpPr>
          <p:nvPr/>
        </p:nvSpPr>
        <p:spPr bwMode="auto">
          <a:xfrm>
            <a:off x="292100" y="6418263"/>
            <a:ext cx="2060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b="1"/>
              <a:t>Cocosys Analysis</a:t>
            </a:r>
            <a:endParaRPr lang="en-GB"/>
          </a:p>
        </p:txBody>
      </p:sp>
      <p:sp>
        <p:nvSpPr>
          <p:cNvPr id="1810441" name="Text Box 9"/>
          <p:cNvSpPr txBox="1">
            <a:spLocks noChangeArrowheads="1"/>
          </p:cNvSpPr>
          <p:nvPr/>
        </p:nvSpPr>
        <p:spPr bwMode="auto">
          <a:xfrm>
            <a:off x="5834063" y="6389688"/>
            <a:ext cx="2060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b="1"/>
              <a:t>Relap5 Analysis</a:t>
            </a:r>
            <a:endParaRPr lang="en-GB"/>
          </a:p>
        </p:txBody>
      </p:sp>
      <p:pic>
        <p:nvPicPr>
          <p:cNvPr id="1810442" name="Picture 10"/>
          <p:cNvPicPr>
            <a:picLocks noChangeAspect="1" noChangeArrowheads="1"/>
          </p:cNvPicPr>
          <p:nvPr>
            <p:ph/>
          </p:nvPr>
        </p:nvPicPr>
        <p:blipFill>
          <a:blip r:embed="rId4" cstate="print">
            <a:extLst>
              <a:ext uri="{28A0092B-C50C-407E-A947-70E740481C1C}">
                <a14:useLocalDpi xmlns:a14="http://schemas.microsoft.com/office/drawing/2010/main" val="0"/>
              </a:ext>
            </a:extLst>
          </a:blip>
          <a:srcRect/>
          <a:stretch>
            <a:fillRect/>
          </a:stretch>
        </p:blipFill>
        <p:spPr>
          <a:xfrm>
            <a:off x="4257675" y="3222625"/>
            <a:ext cx="4886325" cy="30083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810444" name="Text Box 12"/>
          <p:cNvSpPr txBox="1">
            <a:spLocks noChangeArrowheads="1"/>
          </p:cNvSpPr>
          <p:nvPr/>
        </p:nvSpPr>
        <p:spPr bwMode="auto">
          <a:xfrm>
            <a:off x="4281488" y="1630363"/>
            <a:ext cx="2917825" cy="3762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1" i="1">
                <a:solidFill>
                  <a:srgbClr val="FF0000"/>
                </a:solidFill>
              </a:rPr>
              <a:t>Top cavity lifting limit</a:t>
            </a:r>
          </a:p>
        </p:txBody>
      </p:sp>
      <p:sp>
        <p:nvSpPr>
          <p:cNvPr id="1810445" name="Line 13"/>
          <p:cNvSpPr>
            <a:spLocks noChangeShapeType="1"/>
          </p:cNvSpPr>
          <p:nvPr/>
        </p:nvSpPr>
        <p:spPr bwMode="auto">
          <a:xfrm flipV="1">
            <a:off x="2878138" y="1798638"/>
            <a:ext cx="1393825" cy="200342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10446" name="Line 14"/>
          <p:cNvSpPr>
            <a:spLocks noChangeShapeType="1"/>
          </p:cNvSpPr>
          <p:nvPr/>
        </p:nvSpPr>
        <p:spPr bwMode="auto">
          <a:xfrm flipH="1" flipV="1">
            <a:off x="7199313" y="1712913"/>
            <a:ext cx="1438275" cy="22479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10447" name="Text Box 15"/>
          <p:cNvSpPr txBox="1">
            <a:spLocks noChangeArrowheads="1"/>
          </p:cNvSpPr>
          <p:nvPr/>
        </p:nvSpPr>
        <p:spPr bwMode="auto">
          <a:xfrm>
            <a:off x="4354513" y="2274888"/>
            <a:ext cx="2917825" cy="3762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1" i="1">
                <a:solidFill>
                  <a:srgbClr val="008000"/>
                </a:solidFill>
              </a:rPr>
              <a:t>SD actuation</a:t>
            </a:r>
          </a:p>
        </p:txBody>
      </p:sp>
      <p:sp>
        <p:nvSpPr>
          <p:cNvPr id="1810448" name="Line 16"/>
          <p:cNvSpPr>
            <a:spLocks noChangeShapeType="1"/>
          </p:cNvSpPr>
          <p:nvPr/>
        </p:nvSpPr>
        <p:spPr bwMode="auto">
          <a:xfrm flipH="1" flipV="1">
            <a:off x="7258050" y="2430463"/>
            <a:ext cx="1104900" cy="1798637"/>
          </a:xfrm>
          <a:prstGeom prst="line">
            <a:avLst/>
          </a:prstGeom>
          <a:noFill/>
          <a:ln w="1905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10449" name="Line 17"/>
          <p:cNvSpPr>
            <a:spLocks noChangeShapeType="1"/>
          </p:cNvSpPr>
          <p:nvPr/>
        </p:nvSpPr>
        <p:spPr bwMode="auto">
          <a:xfrm flipV="1">
            <a:off x="2951163" y="2484438"/>
            <a:ext cx="1422400" cy="1976437"/>
          </a:xfrm>
          <a:prstGeom prst="line">
            <a:avLst/>
          </a:prstGeom>
          <a:noFill/>
          <a:ln w="1905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8" name="Rectangle 2"/>
          <p:cNvSpPr>
            <a:spLocks noGrp="1" noChangeArrowheads="1"/>
          </p:cNvSpPr>
          <p:nvPr>
            <p:ph type="title"/>
          </p:nvPr>
        </p:nvSpPr>
        <p:spPr>
          <a:xfrm>
            <a:off x="957263" y="711200"/>
            <a:ext cx="7056437" cy="490538"/>
          </a:xfrm>
        </p:spPr>
        <p:txBody>
          <a:bodyPr/>
          <a:lstStyle/>
          <a:p>
            <a:r>
              <a:rPr lang="it-IT" sz="2000">
                <a:solidFill>
                  <a:srgbClr val="0000FF"/>
                </a:solidFill>
                <a:latin typeface="Times New Roman" pitchFamily="18" charset="0"/>
              </a:rPr>
              <a:t>H2 </a:t>
            </a:r>
            <a:r>
              <a:rPr lang="en-US" sz="2000">
                <a:solidFill>
                  <a:srgbClr val="0000FF"/>
                </a:solidFill>
                <a:latin typeface="Times New Roman" pitchFamily="18" charset="0"/>
              </a:rPr>
              <a:t>POSSIBLE FLOW PATH </a:t>
            </a:r>
            <a:r>
              <a:rPr lang="en-US" sz="2000" i="1">
                <a:latin typeface="Times New Roman" pitchFamily="18" charset="0"/>
              </a:rPr>
              <a:t>3 of 6</a:t>
            </a:r>
          </a:p>
        </p:txBody>
      </p:sp>
      <p:pic>
        <p:nvPicPr>
          <p:cNvPr id="1929219" name="Picture 3"/>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19275" y="1639888"/>
            <a:ext cx="5294313" cy="5218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29222" name="Line 6"/>
          <p:cNvSpPr>
            <a:spLocks noChangeShapeType="1"/>
          </p:cNvSpPr>
          <p:nvPr/>
        </p:nvSpPr>
        <p:spPr bwMode="auto">
          <a:xfrm>
            <a:off x="3927475" y="3192463"/>
            <a:ext cx="12700" cy="938212"/>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23" name="Line 7"/>
          <p:cNvSpPr>
            <a:spLocks noChangeShapeType="1"/>
          </p:cNvSpPr>
          <p:nvPr/>
        </p:nvSpPr>
        <p:spPr bwMode="auto">
          <a:xfrm>
            <a:off x="3684588" y="3217863"/>
            <a:ext cx="246062" cy="1587"/>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24" name="Line 8"/>
          <p:cNvSpPr>
            <a:spLocks noChangeShapeType="1"/>
          </p:cNvSpPr>
          <p:nvPr/>
        </p:nvSpPr>
        <p:spPr bwMode="auto">
          <a:xfrm>
            <a:off x="3095625" y="3216275"/>
            <a:ext cx="612775" cy="4763"/>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25" name="Line 9"/>
          <p:cNvSpPr>
            <a:spLocks noChangeShapeType="1"/>
          </p:cNvSpPr>
          <p:nvPr/>
        </p:nvSpPr>
        <p:spPr bwMode="auto">
          <a:xfrm flipH="1" flipV="1">
            <a:off x="2881313" y="2813050"/>
            <a:ext cx="225425" cy="411163"/>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26" name="Oval 10"/>
          <p:cNvSpPr>
            <a:spLocks noChangeArrowheads="1"/>
          </p:cNvSpPr>
          <p:nvPr/>
        </p:nvSpPr>
        <p:spPr bwMode="auto">
          <a:xfrm>
            <a:off x="2654300" y="2530475"/>
            <a:ext cx="307975" cy="304800"/>
          </a:xfrm>
          <a:prstGeom prst="ellipse">
            <a:avLst/>
          </a:prstGeom>
          <a:solidFill>
            <a:srgbClr val="00FFFF">
              <a:alpha val="60001"/>
            </a:srgbClr>
          </a:solidFill>
          <a:ln>
            <a:noFill/>
          </a:ln>
          <a:effectLst/>
          <a:extLst>
            <a:ext uri="{91240B29-F687-4F45-9708-019B960494DF}">
              <a14:hiddenLine xmlns:a14="http://schemas.microsoft.com/office/drawing/2010/main" w="9525" algn="ctr">
                <a:solidFill>
                  <a:srgbClr val="00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sp>
        <p:nvSpPr>
          <p:cNvPr id="1929227" name="Oval 11"/>
          <p:cNvSpPr>
            <a:spLocks noChangeArrowheads="1"/>
          </p:cNvSpPr>
          <p:nvPr/>
        </p:nvSpPr>
        <p:spPr bwMode="auto">
          <a:xfrm>
            <a:off x="3143250" y="2540000"/>
            <a:ext cx="306388" cy="304800"/>
          </a:xfrm>
          <a:prstGeom prst="ellipse">
            <a:avLst/>
          </a:prstGeom>
          <a:solidFill>
            <a:srgbClr val="00FFFF">
              <a:alpha val="60001"/>
            </a:srgbClr>
          </a:solidFill>
          <a:ln>
            <a:noFill/>
          </a:ln>
          <a:effectLst/>
          <a:extLst>
            <a:ext uri="{91240B29-F687-4F45-9708-019B960494DF}">
              <a14:hiddenLine xmlns:a14="http://schemas.microsoft.com/office/drawing/2010/main" w="9525" algn="ctr">
                <a:solidFill>
                  <a:srgbClr val="00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sp>
        <p:nvSpPr>
          <p:cNvPr id="1929228" name="Line 12"/>
          <p:cNvSpPr>
            <a:spLocks noChangeShapeType="1"/>
          </p:cNvSpPr>
          <p:nvPr/>
        </p:nvSpPr>
        <p:spPr bwMode="auto">
          <a:xfrm flipH="1" flipV="1">
            <a:off x="3379788" y="2806700"/>
            <a:ext cx="223837" cy="411163"/>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grpSp>
        <p:nvGrpSpPr>
          <p:cNvPr id="1929229" name="Group 13"/>
          <p:cNvGrpSpPr>
            <a:grpSpLocks/>
          </p:cNvGrpSpPr>
          <p:nvPr/>
        </p:nvGrpSpPr>
        <p:grpSpPr bwMode="auto">
          <a:xfrm flipH="1">
            <a:off x="4432300" y="2786063"/>
            <a:ext cx="1060450" cy="1323975"/>
            <a:chOff x="363" y="914"/>
            <a:chExt cx="702" cy="896"/>
          </a:xfrm>
        </p:grpSpPr>
        <p:sp>
          <p:nvSpPr>
            <p:cNvPr id="1929230" name="Line 14"/>
            <p:cNvSpPr>
              <a:spLocks noChangeShapeType="1"/>
            </p:cNvSpPr>
            <p:nvPr/>
          </p:nvSpPr>
          <p:spPr bwMode="auto">
            <a:xfrm>
              <a:off x="1056" y="1175"/>
              <a:ext cx="9" cy="635"/>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31" name="Line 15"/>
            <p:cNvSpPr>
              <a:spLocks noChangeShapeType="1"/>
            </p:cNvSpPr>
            <p:nvPr/>
          </p:nvSpPr>
          <p:spPr bwMode="auto">
            <a:xfrm>
              <a:off x="895" y="1192"/>
              <a:ext cx="163" cy="1"/>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32" name="Line 16"/>
            <p:cNvSpPr>
              <a:spLocks noChangeShapeType="1"/>
            </p:cNvSpPr>
            <p:nvPr/>
          </p:nvSpPr>
          <p:spPr bwMode="auto">
            <a:xfrm>
              <a:off x="505" y="1191"/>
              <a:ext cx="406" cy="3"/>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33" name="Line 17"/>
            <p:cNvSpPr>
              <a:spLocks noChangeShapeType="1"/>
            </p:cNvSpPr>
            <p:nvPr/>
          </p:nvSpPr>
          <p:spPr bwMode="auto">
            <a:xfrm flipH="1" flipV="1">
              <a:off x="363" y="918"/>
              <a:ext cx="149" cy="278"/>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34" name="Line 18"/>
            <p:cNvSpPr>
              <a:spLocks noChangeShapeType="1"/>
            </p:cNvSpPr>
            <p:nvPr/>
          </p:nvSpPr>
          <p:spPr bwMode="auto">
            <a:xfrm flipH="1" flipV="1">
              <a:off x="693" y="914"/>
              <a:ext cx="149" cy="278"/>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grpSp>
      <p:sp>
        <p:nvSpPr>
          <p:cNvPr id="1929235" name="Oval 19"/>
          <p:cNvSpPr>
            <a:spLocks noChangeArrowheads="1"/>
          </p:cNvSpPr>
          <p:nvPr/>
        </p:nvSpPr>
        <p:spPr bwMode="auto">
          <a:xfrm>
            <a:off x="4906963" y="2530475"/>
            <a:ext cx="307975" cy="304800"/>
          </a:xfrm>
          <a:prstGeom prst="ellipse">
            <a:avLst/>
          </a:prstGeom>
          <a:solidFill>
            <a:srgbClr val="00FFFF">
              <a:alpha val="60001"/>
            </a:srgbClr>
          </a:solidFill>
          <a:ln>
            <a:noFill/>
          </a:ln>
          <a:effectLst/>
          <a:extLst>
            <a:ext uri="{91240B29-F687-4F45-9708-019B960494DF}">
              <a14:hiddenLine xmlns:a14="http://schemas.microsoft.com/office/drawing/2010/main" w="9525" algn="ctr">
                <a:solidFill>
                  <a:srgbClr val="00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sp>
        <p:nvSpPr>
          <p:cNvPr id="1929236" name="Oval 20"/>
          <p:cNvSpPr>
            <a:spLocks noChangeArrowheads="1"/>
          </p:cNvSpPr>
          <p:nvPr/>
        </p:nvSpPr>
        <p:spPr bwMode="auto">
          <a:xfrm>
            <a:off x="5395913" y="2540000"/>
            <a:ext cx="307975" cy="304800"/>
          </a:xfrm>
          <a:prstGeom prst="ellipse">
            <a:avLst/>
          </a:prstGeom>
          <a:solidFill>
            <a:srgbClr val="00FFFF">
              <a:alpha val="60001"/>
            </a:srgbClr>
          </a:solidFill>
          <a:ln>
            <a:noFill/>
          </a:ln>
          <a:effectLst/>
          <a:extLst>
            <a:ext uri="{91240B29-F687-4F45-9708-019B960494DF}">
              <a14:hiddenLine xmlns:a14="http://schemas.microsoft.com/office/drawing/2010/main" w="9525" algn="ctr">
                <a:solidFill>
                  <a:srgbClr val="00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sp>
        <p:nvSpPr>
          <p:cNvPr id="1929237" name="Rectangle 21"/>
          <p:cNvSpPr>
            <a:spLocks noChangeArrowheads="1"/>
          </p:cNvSpPr>
          <p:nvPr/>
        </p:nvSpPr>
        <p:spPr bwMode="auto">
          <a:xfrm>
            <a:off x="3738563" y="3457575"/>
            <a:ext cx="904875" cy="1219200"/>
          </a:xfrm>
          <a:prstGeom prst="rect">
            <a:avLst/>
          </a:prstGeom>
          <a:gradFill rotWithShape="1">
            <a:gsLst>
              <a:gs pos="0">
                <a:srgbClr val="00CCFF">
                  <a:alpha val="25999"/>
                </a:srgbClr>
              </a:gs>
              <a:gs pos="100000">
                <a:srgbClr val="00CC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sp>
        <p:nvSpPr>
          <p:cNvPr id="1929238" name="Line 22"/>
          <p:cNvSpPr>
            <a:spLocks noChangeShapeType="1"/>
          </p:cNvSpPr>
          <p:nvPr/>
        </p:nvSpPr>
        <p:spPr bwMode="auto">
          <a:xfrm>
            <a:off x="3468688" y="3346450"/>
            <a:ext cx="9525" cy="3060700"/>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39" name="Line 23"/>
          <p:cNvSpPr>
            <a:spLocks noChangeShapeType="1"/>
          </p:cNvSpPr>
          <p:nvPr/>
        </p:nvSpPr>
        <p:spPr bwMode="auto">
          <a:xfrm>
            <a:off x="3471863" y="3335338"/>
            <a:ext cx="274637" cy="0"/>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grpSp>
        <p:nvGrpSpPr>
          <p:cNvPr id="1929240" name="Group 24"/>
          <p:cNvGrpSpPr>
            <a:grpSpLocks/>
          </p:cNvGrpSpPr>
          <p:nvPr/>
        </p:nvGrpSpPr>
        <p:grpSpPr bwMode="auto">
          <a:xfrm flipH="1">
            <a:off x="4619625" y="3336925"/>
            <a:ext cx="277813" cy="3071813"/>
            <a:chOff x="627" y="1114"/>
            <a:chExt cx="184" cy="2079"/>
          </a:xfrm>
        </p:grpSpPr>
        <p:sp>
          <p:nvSpPr>
            <p:cNvPr id="1929241" name="Line 25"/>
            <p:cNvSpPr>
              <a:spLocks noChangeShapeType="1"/>
            </p:cNvSpPr>
            <p:nvPr/>
          </p:nvSpPr>
          <p:spPr bwMode="auto">
            <a:xfrm>
              <a:off x="627" y="1121"/>
              <a:ext cx="6" cy="2072"/>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42" name="Line 26"/>
            <p:cNvSpPr>
              <a:spLocks noChangeShapeType="1"/>
            </p:cNvSpPr>
            <p:nvPr/>
          </p:nvSpPr>
          <p:spPr bwMode="auto">
            <a:xfrm>
              <a:off x="629" y="1114"/>
              <a:ext cx="182" cy="0"/>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grpSp>
      <p:sp>
        <p:nvSpPr>
          <p:cNvPr id="1929252" name="Rectangle 36"/>
          <p:cNvSpPr>
            <a:spLocks noChangeArrowheads="1"/>
          </p:cNvSpPr>
          <p:nvPr/>
        </p:nvSpPr>
        <p:spPr bwMode="auto">
          <a:xfrm>
            <a:off x="1990725" y="5899150"/>
            <a:ext cx="4383088" cy="723900"/>
          </a:xfrm>
          <a:prstGeom prst="rect">
            <a:avLst/>
          </a:prstGeom>
          <a:gradFill rotWithShape="1">
            <a:gsLst>
              <a:gs pos="0">
                <a:srgbClr val="00CCFF">
                  <a:alpha val="25999"/>
                </a:srgbClr>
              </a:gs>
              <a:gs pos="100000">
                <a:srgbClr val="00CC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sp>
        <p:nvSpPr>
          <p:cNvPr id="1929253" name="AutoShape 37"/>
          <p:cNvSpPr>
            <a:spLocks noChangeArrowheads="1"/>
          </p:cNvSpPr>
          <p:nvPr/>
        </p:nvSpPr>
        <p:spPr bwMode="auto">
          <a:xfrm rot="3673549" flipH="1">
            <a:off x="5036344" y="1285081"/>
            <a:ext cx="638175" cy="595313"/>
          </a:xfrm>
          <a:prstGeom prst="cloudCallout">
            <a:avLst>
              <a:gd name="adj1" fmla="val 606"/>
              <a:gd name="adj2" fmla="val 68051"/>
            </a:avLst>
          </a:prstGeom>
          <a:gradFill rotWithShape="1">
            <a:gsLst>
              <a:gs pos="0">
                <a:srgbClr val="FF3300"/>
              </a:gs>
              <a:gs pos="50000">
                <a:srgbClr val="00CCFF"/>
              </a:gs>
              <a:gs pos="100000">
                <a:srgbClr val="FF3300"/>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lIns="18000" tIns="0" rIns="18000" bIns="0"/>
          <a:lstStyle/>
          <a:p>
            <a:pPr defTabSz="261938"/>
            <a:endParaRPr lang="en-GB" sz="1000" b="1">
              <a:solidFill>
                <a:srgbClr val="333300"/>
              </a:solidFill>
              <a:cs typeface="Times New Roman" pitchFamily="18" charset="0"/>
            </a:endParaRPr>
          </a:p>
        </p:txBody>
      </p:sp>
      <p:sp>
        <p:nvSpPr>
          <p:cNvPr id="1929254" name="Line 38"/>
          <p:cNvSpPr>
            <a:spLocks noChangeShapeType="1"/>
          </p:cNvSpPr>
          <p:nvPr/>
        </p:nvSpPr>
        <p:spPr bwMode="auto">
          <a:xfrm flipH="1" flipV="1">
            <a:off x="3462338" y="1858963"/>
            <a:ext cx="4762" cy="1474787"/>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55" name="Line 39"/>
          <p:cNvSpPr>
            <a:spLocks noChangeShapeType="1"/>
          </p:cNvSpPr>
          <p:nvPr/>
        </p:nvSpPr>
        <p:spPr bwMode="auto">
          <a:xfrm flipH="1" flipV="1">
            <a:off x="4892675" y="1873250"/>
            <a:ext cx="4763" cy="1474788"/>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56" name="AutoShape 40"/>
          <p:cNvSpPr>
            <a:spLocks noChangeArrowheads="1"/>
          </p:cNvSpPr>
          <p:nvPr/>
        </p:nvSpPr>
        <p:spPr bwMode="auto">
          <a:xfrm>
            <a:off x="3937000" y="4087813"/>
            <a:ext cx="298450" cy="309562"/>
          </a:xfrm>
          <a:prstGeom prst="irregularSeal2">
            <a:avLst/>
          </a:prstGeom>
          <a:gradFill rotWithShape="1">
            <a:gsLst>
              <a:gs pos="0">
                <a:srgbClr val="FF3300"/>
              </a:gs>
              <a:gs pos="100000">
                <a:srgbClr val="FFFF66"/>
              </a:gs>
            </a:gsLst>
            <a:path path="shape">
              <a:fillToRect l="50000" t="50000" r="50000" b="50000"/>
            </a:path>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sp>
        <p:nvSpPr>
          <p:cNvPr id="1929257" name="AutoShape 41"/>
          <p:cNvSpPr>
            <a:spLocks noChangeArrowheads="1"/>
          </p:cNvSpPr>
          <p:nvPr/>
        </p:nvSpPr>
        <p:spPr bwMode="auto">
          <a:xfrm rot="-3673549">
            <a:off x="2736850" y="1301751"/>
            <a:ext cx="638175" cy="596900"/>
          </a:xfrm>
          <a:prstGeom prst="cloudCallout">
            <a:avLst>
              <a:gd name="adj1" fmla="val 606"/>
              <a:gd name="adj2" fmla="val 68051"/>
            </a:avLst>
          </a:prstGeom>
          <a:gradFill rotWithShape="1">
            <a:gsLst>
              <a:gs pos="0">
                <a:srgbClr val="FF3300"/>
              </a:gs>
              <a:gs pos="50000">
                <a:srgbClr val="00CCFF"/>
              </a:gs>
              <a:gs pos="100000">
                <a:srgbClr val="FF3300"/>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18000" tIns="0" rIns="18000" bIns="0"/>
          <a:lstStyle/>
          <a:p>
            <a:pPr marL="903288" defTabSz="261938"/>
            <a:endParaRPr lang="en-GB" sz="1000" b="1">
              <a:solidFill>
                <a:srgbClr val="333300"/>
              </a:solidFill>
              <a:cs typeface="Times New Roman" pitchFamily="18" charset="0"/>
            </a:endParaRPr>
          </a:p>
        </p:txBody>
      </p:sp>
      <p:sp>
        <p:nvSpPr>
          <p:cNvPr id="1929262" name="Line 46"/>
          <p:cNvSpPr>
            <a:spLocks noChangeShapeType="1"/>
          </p:cNvSpPr>
          <p:nvPr/>
        </p:nvSpPr>
        <p:spPr bwMode="auto">
          <a:xfrm flipV="1">
            <a:off x="4506913" y="3671888"/>
            <a:ext cx="2816225" cy="619125"/>
          </a:xfrm>
          <a:prstGeom prst="line">
            <a:avLst/>
          </a:prstGeom>
          <a:noFill/>
          <a:ln w="9525">
            <a:solidFill>
              <a:srgbClr val="00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63" name="Rectangle 47"/>
          <p:cNvSpPr>
            <a:spLocks noChangeArrowheads="1"/>
          </p:cNvSpPr>
          <p:nvPr/>
        </p:nvSpPr>
        <p:spPr bwMode="auto">
          <a:xfrm>
            <a:off x="7289800" y="3478213"/>
            <a:ext cx="503238"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0"/>
              </a:spcBef>
            </a:pPr>
            <a:r>
              <a:rPr lang="en-US" sz="1600" b="1">
                <a:cs typeface="Times New Roman" pitchFamily="18" charset="0"/>
              </a:rPr>
              <a:t>RC</a:t>
            </a:r>
            <a:endParaRPr lang="en-US" sz="1600"/>
          </a:p>
        </p:txBody>
      </p:sp>
      <p:sp>
        <p:nvSpPr>
          <p:cNvPr id="1929264" name="Line 48"/>
          <p:cNvSpPr>
            <a:spLocks noChangeShapeType="1"/>
          </p:cNvSpPr>
          <p:nvPr/>
        </p:nvSpPr>
        <p:spPr bwMode="auto">
          <a:xfrm flipV="1">
            <a:off x="5276850" y="5611813"/>
            <a:ext cx="2814638" cy="620712"/>
          </a:xfrm>
          <a:prstGeom prst="line">
            <a:avLst/>
          </a:prstGeom>
          <a:noFill/>
          <a:ln w="9525">
            <a:solidFill>
              <a:srgbClr val="00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65" name="Rectangle 49"/>
          <p:cNvSpPr>
            <a:spLocks noChangeArrowheads="1"/>
          </p:cNvSpPr>
          <p:nvPr/>
        </p:nvSpPr>
        <p:spPr bwMode="auto">
          <a:xfrm>
            <a:off x="8148638" y="5437188"/>
            <a:ext cx="688975"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0"/>
              </a:spcBef>
            </a:pPr>
            <a:r>
              <a:rPr lang="en-US" sz="1600" b="1">
                <a:cs typeface="Times New Roman" pitchFamily="18" charset="0"/>
              </a:rPr>
              <a:t>ALS</a:t>
            </a:r>
            <a:endParaRPr lang="en-US" sz="1600"/>
          </a:p>
        </p:txBody>
      </p:sp>
      <p:sp>
        <p:nvSpPr>
          <p:cNvPr id="1929266" name="Line 50"/>
          <p:cNvSpPr>
            <a:spLocks noChangeShapeType="1"/>
          </p:cNvSpPr>
          <p:nvPr/>
        </p:nvSpPr>
        <p:spPr bwMode="auto">
          <a:xfrm flipV="1">
            <a:off x="5113338" y="1552575"/>
            <a:ext cx="1598612" cy="212725"/>
          </a:xfrm>
          <a:prstGeom prst="line">
            <a:avLst/>
          </a:prstGeom>
          <a:noFill/>
          <a:ln w="9525">
            <a:solidFill>
              <a:srgbClr val="00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67" name="Rectangle 51"/>
          <p:cNvSpPr>
            <a:spLocks noChangeArrowheads="1"/>
          </p:cNvSpPr>
          <p:nvPr/>
        </p:nvSpPr>
        <p:spPr bwMode="auto">
          <a:xfrm>
            <a:off x="6742113" y="1358900"/>
            <a:ext cx="601662"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0"/>
              </a:spcBef>
            </a:pPr>
            <a:r>
              <a:rPr lang="en-US" sz="1600" b="1">
                <a:cs typeface="Times New Roman" pitchFamily="18" charset="0"/>
              </a:rPr>
              <a:t>SDV</a:t>
            </a:r>
            <a:endParaRPr lang="en-US" sz="1600"/>
          </a:p>
        </p:txBody>
      </p:sp>
      <p:sp>
        <p:nvSpPr>
          <p:cNvPr id="1929268" name="Rectangle 52"/>
          <p:cNvSpPr>
            <a:spLocks noChangeArrowheads="1"/>
          </p:cNvSpPr>
          <p:nvPr/>
        </p:nvSpPr>
        <p:spPr bwMode="auto">
          <a:xfrm>
            <a:off x="3363913" y="1228725"/>
            <a:ext cx="1655762"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en-US" sz="1600" b="1">
                <a:cs typeface="Times New Roman" pitchFamily="18" charset="0"/>
              </a:rPr>
              <a:t>to environment</a:t>
            </a:r>
            <a:endParaRPr lang="en-US" sz="1600"/>
          </a:p>
        </p:txBody>
      </p:sp>
      <p:sp>
        <p:nvSpPr>
          <p:cNvPr id="1929269" name="Text Box 53"/>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sp>
        <p:nvSpPr>
          <p:cNvPr id="1929270" name="Line 54"/>
          <p:cNvSpPr>
            <a:spLocks noChangeShapeType="1"/>
          </p:cNvSpPr>
          <p:nvPr/>
        </p:nvSpPr>
        <p:spPr bwMode="auto">
          <a:xfrm flipH="1" flipV="1">
            <a:off x="2181225" y="2847975"/>
            <a:ext cx="461963" cy="355600"/>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71" name="Line 55"/>
          <p:cNvSpPr>
            <a:spLocks noChangeShapeType="1"/>
          </p:cNvSpPr>
          <p:nvPr/>
        </p:nvSpPr>
        <p:spPr bwMode="auto">
          <a:xfrm>
            <a:off x="2582863" y="3189288"/>
            <a:ext cx="612775" cy="4762"/>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72" name="Line 56"/>
          <p:cNvSpPr>
            <a:spLocks noChangeShapeType="1"/>
          </p:cNvSpPr>
          <p:nvPr/>
        </p:nvSpPr>
        <p:spPr bwMode="auto">
          <a:xfrm flipV="1">
            <a:off x="5818188" y="2828925"/>
            <a:ext cx="425450" cy="369888"/>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73" name="Line 57"/>
          <p:cNvSpPr>
            <a:spLocks noChangeShapeType="1"/>
          </p:cNvSpPr>
          <p:nvPr/>
        </p:nvSpPr>
        <p:spPr bwMode="auto">
          <a:xfrm>
            <a:off x="5286375" y="3198813"/>
            <a:ext cx="612775" cy="4762"/>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74" name="Line 58"/>
          <p:cNvSpPr>
            <a:spLocks noChangeShapeType="1"/>
          </p:cNvSpPr>
          <p:nvPr/>
        </p:nvSpPr>
        <p:spPr bwMode="auto">
          <a:xfrm flipV="1">
            <a:off x="6338888" y="6010275"/>
            <a:ext cx="493712" cy="161925"/>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75" name="Line 59"/>
          <p:cNvSpPr>
            <a:spLocks noChangeShapeType="1"/>
          </p:cNvSpPr>
          <p:nvPr/>
        </p:nvSpPr>
        <p:spPr bwMode="auto">
          <a:xfrm flipH="1" flipV="1">
            <a:off x="1552575" y="5930900"/>
            <a:ext cx="517525" cy="203200"/>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76" name="Line 60"/>
          <p:cNvSpPr>
            <a:spLocks noChangeShapeType="1"/>
          </p:cNvSpPr>
          <p:nvPr/>
        </p:nvSpPr>
        <p:spPr bwMode="auto">
          <a:xfrm flipH="1" flipV="1">
            <a:off x="1855788" y="2924175"/>
            <a:ext cx="655637" cy="923925"/>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77" name="Line 61"/>
          <p:cNvSpPr>
            <a:spLocks noChangeShapeType="1"/>
          </p:cNvSpPr>
          <p:nvPr/>
        </p:nvSpPr>
        <p:spPr bwMode="auto">
          <a:xfrm>
            <a:off x="2479675" y="3824288"/>
            <a:ext cx="0" cy="1495425"/>
          </a:xfrm>
          <a:prstGeom prst="line">
            <a:avLst/>
          </a:prstGeom>
          <a:noFill/>
          <a:ln w="57150">
            <a:solidFill>
              <a:srgbClr val="33CC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29278" name="Line 62"/>
          <p:cNvSpPr>
            <a:spLocks noChangeShapeType="1"/>
          </p:cNvSpPr>
          <p:nvPr/>
        </p:nvSpPr>
        <p:spPr bwMode="auto">
          <a:xfrm>
            <a:off x="5868988" y="3819525"/>
            <a:ext cx="0" cy="1592263"/>
          </a:xfrm>
          <a:prstGeom prst="line">
            <a:avLst/>
          </a:prstGeom>
          <a:noFill/>
          <a:ln w="57150">
            <a:solidFill>
              <a:srgbClr val="33CC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29279" name="Line 63"/>
          <p:cNvSpPr>
            <a:spLocks noChangeShapeType="1"/>
          </p:cNvSpPr>
          <p:nvPr/>
        </p:nvSpPr>
        <p:spPr bwMode="auto">
          <a:xfrm flipV="1">
            <a:off x="5830888" y="2917825"/>
            <a:ext cx="827087" cy="981075"/>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80" name="Line 64"/>
          <p:cNvSpPr>
            <a:spLocks noChangeShapeType="1"/>
          </p:cNvSpPr>
          <p:nvPr/>
        </p:nvSpPr>
        <p:spPr bwMode="auto">
          <a:xfrm flipV="1">
            <a:off x="2174875" y="5287963"/>
            <a:ext cx="22225" cy="604837"/>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81" name="Line 65"/>
          <p:cNvSpPr>
            <a:spLocks noChangeShapeType="1"/>
          </p:cNvSpPr>
          <p:nvPr/>
        </p:nvSpPr>
        <p:spPr bwMode="auto">
          <a:xfrm>
            <a:off x="2160588" y="5307013"/>
            <a:ext cx="319087" cy="12700"/>
          </a:xfrm>
          <a:prstGeom prst="line">
            <a:avLst/>
          </a:prstGeom>
          <a:noFill/>
          <a:ln w="57150">
            <a:solidFill>
              <a:srgbClr val="33CC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29282" name="Line 66"/>
          <p:cNvSpPr>
            <a:spLocks noChangeShapeType="1"/>
          </p:cNvSpPr>
          <p:nvPr/>
        </p:nvSpPr>
        <p:spPr bwMode="auto">
          <a:xfrm flipV="1">
            <a:off x="6216650" y="5392738"/>
            <a:ext cx="22225" cy="604837"/>
          </a:xfrm>
          <a:prstGeom prst="line">
            <a:avLst/>
          </a:prstGeom>
          <a:noFill/>
          <a:ln w="5715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29283" name="Line 67"/>
          <p:cNvSpPr>
            <a:spLocks noChangeShapeType="1"/>
          </p:cNvSpPr>
          <p:nvPr/>
        </p:nvSpPr>
        <p:spPr bwMode="auto">
          <a:xfrm>
            <a:off x="5910263" y="5384800"/>
            <a:ext cx="319087" cy="12700"/>
          </a:xfrm>
          <a:prstGeom prst="line">
            <a:avLst/>
          </a:prstGeom>
          <a:noFill/>
          <a:ln w="57150">
            <a:solidFill>
              <a:srgbClr val="33CC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29284" name="AutoShape 68"/>
          <p:cNvSpPr>
            <a:spLocks noChangeArrowheads="1"/>
          </p:cNvSpPr>
          <p:nvPr/>
        </p:nvSpPr>
        <p:spPr bwMode="auto">
          <a:xfrm rot="-3673549">
            <a:off x="1677987" y="2279651"/>
            <a:ext cx="638175" cy="596900"/>
          </a:xfrm>
          <a:prstGeom prst="cloudCallout">
            <a:avLst>
              <a:gd name="adj1" fmla="val 192185"/>
              <a:gd name="adj2" fmla="val 100778"/>
            </a:avLst>
          </a:prstGeom>
          <a:gradFill rotWithShape="1">
            <a:gsLst>
              <a:gs pos="0">
                <a:srgbClr val="FF3300"/>
              </a:gs>
              <a:gs pos="50000">
                <a:srgbClr val="00CCFF"/>
              </a:gs>
              <a:gs pos="100000">
                <a:srgbClr val="FF3300"/>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18000" tIns="0" rIns="18000" bIns="0"/>
          <a:lstStyle/>
          <a:p>
            <a:pPr defTabSz="261938"/>
            <a:endParaRPr lang="en-GB" sz="1000" b="1">
              <a:solidFill>
                <a:srgbClr val="333300"/>
              </a:solidFill>
              <a:cs typeface="Times New Roman" pitchFamily="18" charset="0"/>
            </a:endParaRPr>
          </a:p>
        </p:txBody>
      </p:sp>
      <p:sp>
        <p:nvSpPr>
          <p:cNvPr id="1929285" name="AutoShape 69"/>
          <p:cNvSpPr>
            <a:spLocks noChangeArrowheads="1"/>
          </p:cNvSpPr>
          <p:nvPr/>
        </p:nvSpPr>
        <p:spPr bwMode="auto">
          <a:xfrm rot="-3673549">
            <a:off x="6165850" y="2265363"/>
            <a:ext cx="638175" cy="596900"/>
          </a:xfrm>
          <a:prstGeom prst="cloudCallout">
            <a:avLst>
              <a:gd name="adj1" fmla="val -133824"/>
              <a:gd name="adj2" fmla="val -437065"/>
            </a:avLst>
          </a:prstGeom>
          <a:gradFill rotWithShape="1">
            <a:gsLst>
              <a:gs pos="0">
                <a:srgbClr val="FF3300"/>
              </a:gs>
              <a:gs pos="50000">
                <a:srgbClr val="00CCFF"/>
              </a:gs>
              <a:gs pos="100000">
                <a:srgbClr val="FF3300"/>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18000" tIns="0" rIns="18000" bIns="0"/>
          <a:lstStyle/>
          <a:p>
            <a:pPr marL="903288" defTabSz="261938"/>
            <a:endParaRPr lang="en-GB" sz="1000" b="1">
              <a:solidFill>
                <a:srgbClr val="333300"/>
              </a:solidFill>
              <a:cs typeface="Times New Roman" pitchFamily="18" charset="0"/>
            </a:endParaRPr>
          </a:p>
        </p:txBody>
      </p:sp>
      <p:cxnSp>
        <p:nvCxnSpPr>
          <p:cNvPr id="1929286" name="AutoShape 70"/>
          <p:cNvCxnSpPr>
            <a:cxnSpLocks noChangeShapeType="1"/>
          </p:cNvCxnSpPr>
          <p:nvPr/>
        </p:nvCxnSpPr>
        <p:spPr bwMode="auto">
          <a:xfrm rot="5400000" flipH="1">
            <a:off x="3691732" y="2821781"/>
            <a:ext cx="901700" cy="138113"/>
          </a:xfrm>
          <a:prstGeom prst="curvedConnector3">
            <a:avLst>
              <a:gd name="adj1" fmla="val 50000"/>
            </a:avLst>
          </a:prstGeom>
          <a:noFill/>
          <a:ln w="57150">
            <a:solidFill>
              <a:srgbClr val="33CC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266" name="Rectangle 2"/>
          <p:cNvSpPr>
            <a:spLocks noGrp="1" noChangeArrowheads="1"/>
          </p:cNvSpPr>
          <p:nvPr>
            <p:ph type="title"/>
          </p:nvPr>
        </p:nvSpPr>
        <p:spPr>
          <a:xfrm>
            <a:off x="957263" y="711200"/>
            <a:ext cx="7056437" cy="490538"/>
          </a:xfrm>
        </p:spPr>
        <p:txBody>
          <a:bodyPr/>
          <a:lstStyle/>
          <a:p>
            <a:r>
              <a:rPr lang="it-IT" sz="2000">
                <a:solidFill>
                  <a:srgbClr val="0000FF"/>
                </a:solidFill>
                <a:latin typeface="Times New Roman" pitchFamily="18" charset="0"/>
              </a:rPr>
              <a:t>FP </a:t>
            </a:r>
            <a:r>
              <a:rPr lang="en-US" sz="2000">
                <a:solidFill>
                  <a:srgbClr val="0000FF"/>
                </a:solidFill>
                <a:latin typeface="Times New Roman" pitchFamily="18" charset="0"/>
              </a:rPr>
              <a:t>POSSIBLE FLOW PATH </a:t>
            </a:r>
            <a:r>
              <a:rPr lang="en-US" sz="2000" i="1">
                <a:latin typeface="Times New Roman" pitchFamily="18" charset="0"/>
              </a:rPr>
              <a:t>4 of 6</a:t>
            </a:r>
          </a:p>
        </p:txBody>
      </p:sp>
      <p:pic>
        <p:nvPicPr>
          <p:cNvPr id="1931267" name="Picture 3"/>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19275" y="1565275"/>
            <a:ext cx="5294313" cy="521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31268" name="Line 4"/>
          <p:cNvSpPr>
            <a:spLocks noChangeShapeType="1"/>
          </p:cNvSpPr>
          <p:nvPr/>
        </p:nvSpPr>
        <p:spPr bwMode="auto">
          <a:xfrm flipH="1" flipV="1">
            <a:off x="4849813" y="1876425"/>
            <a:ext cx="3175" cy="147478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269" name="Line 5"/>
          <p:cNvSpPr>
            <a:spLocks noChangeShapeType="1"/>
          </p:cNvSpPr>
          <p:nvPr/>
        </p:nvSpPr>
        <p:spPr bwMode="auto">
          <a:xfrm flipH="1" flipV="1">
            <a:off x="3525838" y="1854200"/>
            <a:ext cx="4762" cy="147478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274" name="Oval 10"/>
          <p:cNvSpPr>
            <a:spLocks noChangeArrowheads="1"/>
          </p:cNvSpPr>
          <p:nvPr/>
        </p:nvSpPr>
        <p:spPr bwMode="auto">
          <a:xfrm>
            <a:off x="2654300" y="2530475"/>
            <a:ext cx="307975" cy="304800"/>
          </a:xfrm>
          <a:prstGeom prst="ellipse">
            <a:avLst/>
          </a:prstGeom>
          <a:solidFill>
            <a:srgbClr val="00FFFF">
              <a:alpha val="60001"/>
            </a:srgbClr>
          </a:solidFill>
          <a:ln>
            <a:noFill/>
          </a:ln>
          <a:effectLst/>
          <a:extLst>
            <a:ext uri="{91240B29-F687-4F45-9708-019B960494DF}">
              <a14:hiddenLine xmlns:a14="http://schemas.microsoft.com/office/drawing/2010/main" w="9525" algn="ctr">
                <a:solidFill>
                  <a:srgbClr val="00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sp>
        <p:nvSpPr>
          <p:cNvPr id="1931275" name="Oval 11"/>
          <p:cNvSpPr>
            <a:spLocks noChangeArrowheads="1"/>
          </p:cNvSpPr>
          <p:nvPr/>
        </p:nvSpPr>
        <p:spPr bwMode="auto">
          <a:xfrm>
            <a:off x="3143250" y="2540000"/>
            <a:ext cx="306388" cy="304800"/>
          </a:xfrm>
          <a:prstGeom prst="ellipse">
            <a:avLst/>
          </a:prstGeom>
          <a:solidFill>
            <a:srgbClr val="00FFFF">
              <a:alpha val="60001"/>
            </a:srgbClr>
          </a:solidFill>
          <a:ln>
            <a:noFill/>
          </a:ln>
          <a:effectLst/>
          <a:extLst>
            <a:ext uri="{91240B29-F687-4F45-9708-019B960494DF}">
              <a14:hiddenLine xmlns:a14="http://schemas.microsoft.com/office/drawing/2010/main" w="9525" algn="ctr">
                <a:solidFill>
                  <a:srgbClr val="00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sp>
        <p:nvSpPr>
          <p:cNvPr id="1931283" name="Oval 19"/>
          <p:cNvSpPr>
            <a:spLocks noChangeArrowheads="1"/>
          </p:cNvSpPr>
          <p:nvPr/>
        </p:nvSpPr>
        <p:spPr bwMode="auto">
          <a:xfrm>
            <a:off x="4906963" y="2530475"/>
            <a:ext cx="307975" cy="304800"/>
          </a:xfrm>
          <a:prstGeom prst="ellipse">
            <a:avLst/>
          </a:prstGeom>
          <a:solidFill>
            <a:srgbClr val="00FFFF">
              <a:alpha val="60001"/>
            </a:srgbClr>
          </a:solidFill>
          <a:ln>
            <a:noFill/>
          </a:ln>
          <a:effectLst/>
          <a:extLst>
            <a:ext uri="{91240B29-F687-4F45-9708-019B960494DF}">
              <a14:hiddenLine xmlns:a14="http://schemas.microsoft.com/office/drawing/2010/main" w="9525" algn="ctr">
                <a:solidFill>
                  <a:srgbClr val="00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sp>
        <p:nvSpPr>
          <p:cNvPr id="1931284" name="Oval 20"/>
          <p:cNvSpPr>
            <a:spLocks noChangeArrowheads="1"/>
          </p:cNvSpPr>
          <p:nvPr/>
        </p:nvSpPr>
        <p:spPr bwMode="auto">
          <a:xfrm>
            <a:off x="5395913" y="2540000"/>
            <a:ext cx="307975" cy="304800"/>
          </a:xfrm>
          <a:prstGeom prst="ellipse">
            <a:avLst/>
          </a:prstGeom>
          <a:solidFill>
            <a:srgbClr val="00FFFF">
              <a:alpha val="60001"/>
            </a:srgbClr>
          </a:solidFill>
          <a:ln>
            <a:noFill/>
          </a:ln>
          <a:effectLst/>
          <a:extLst>
            <a:ext uri="{91240B29-F687-4F45-9708-019B960494DF}">
              <a14:hiddenLine xmlns:a14="http://schemas.microsoft.com/office/drawing/2010/main" w="9525" algn="ctr">
                <a:solidFill>
                  <a:srgbClr val="00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sp>
        <p:nvSpPr>
          <p:cNvPr id="1931285" name="Rectangle 21"/>
          <p:cNvSpPr>
            <a:spLocks noChangeArrowheads="1"/>
          </p:cNvSpPr>
          <p:nvPr/>
        </p:nvSpPr>
        <p:spPr bwMode="auto">
          <a:xfrm>
            <a:off x="3738563" y="3457575"/>
            <a:ext cx="904875" cy="1219200"/>
          </a:xfrm>
          <a:prstGeom prst="rect">
            <a:avLst/>
          </a:prstGeom>
          <a:gradFill rotWithShape="1">
            <a:gsLst>
              <a:gs pos="0">
                <a:srgbClr val="00CCFF">
                  <a:alpha val="25999"/>
                </a:srgbClr>
              </a:gs>
              <a:gs pos="100000">
                <a:srgbClr val="FF3300"/>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grpSp>
        <p:nvGrpSpPr>
          <p:cNvPr id="1931291" name="Group 27"/>
          <p:cNvGrpSpPr>
            <a:grpSpLocks/>
          </p:cNvGrpSpPr>
          <p:nvPr/>
        </p:nvGrpSpPr>
        <p:grpSpPr bwMode="auto">
          <a:xfrm>
            <a:off x="3533775" y="3360738"/>
            <a:ext cx="196850" cy="3060700"/>
            <a:chOff x="2216" y="1740"/>
            <a:chExt cx="131" cy="2072"/>
          </a:xfrm>
        </p:grpSpPr>
        <p:sp>
          <p:nvSpPr>
            <p:cNvPr id="1931292" name="Line 28"/>
            <p:cNvSpPr>
              <a:spLocks noChangeShapeType="1"/>
            </p:cNvSpPr>
            <p:nvPr/>
          </p:nvSpPr>
          <p:spPr bwMode="auto">
            <a:xfrm>
              <a:off x="2216" y="1740"/>
              <a:ext cx="6" cy="207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293" name="Line 29"/>
            <p:cNvSpPr>
              <a:spLocks noChangeShapeType="1"/>
            </p:cNvSpPr>
            <p:nvPr/>
          </p:nvSpPr>
          <p:spPr bwMode="auto">
            <a:xfrm>
              <a:off x="2233" y="1752"/>
              <a:ext cx="114"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grpSp>
      <p:grpSp>
        <p:nvGrpSpPr>
          <p:cNvPr id="1931294" name="Group 30"/>
          <p:cNvGrpSpPr>
            <a:grpSpLocks/>
          </p:cNvGrpSpPr>
          <p:nvPr/>
        </p:nvGrpSpPr>
        <p:grpSpPr bwMode="auto">
          <a:xfrm flipH="1">
            <a:off x="4635500" y="3352800"/>
            <a:ext cx="196850" cy="3059113"/>
            <a:chOff x="531" y="1010"/>
            <a:chExt cx="131" cy="2072"/>
          </a:xfrm>
        </p:grpSpPr>
        <p:sp>
          <p:nvSpPr>
            <p:cNvPr id="1931295" name="Line 31"/>
            <p:cNvSpPr>
              <a:spLocks noChangeShapeType="1"/>
            </p:cNvSpPr>
            <p:nvPr/>
          </p:nvSpPr>
          <p:spPr bwMode="auto">
            <a:xfrm>
              <a:off x="531" y="1010"/>
              <a:ext cx="6" cy="207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296" name="Line 32"/>
            <p:cNvSpPr>
              <a:spLocks noChangeShapeType="1"/>
            </p:cNvSpPr>
            <p:nvPr/>
          </p:nvSpPr>
          <p:spPr bwMode="auto">
            <a:xfrm>
              <a:off x="548" y="1022"/>
              <a:ext cx="114"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grpSp>
      <p:sp>
        <p:nvSpPr>
          <p:cNvPr id="1931297" name="Line 33"/>
          <p:cNvSpPr>
            <a:spLocks noChangeShapeType="1"/>
          </p:cNvSpPr>
          <p:nvPr/>
        </p:nvSpPr>
        <p:spPr bwMode="auto">
          <a:xfrm>
            <a:off x="4294188" y="4687888"/>
            <a:ext cx="3175" cy="45085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298" name="Line 34"/>
          <p:cNvSpPr>
            <a:spLocks noChangeShapeType="1"/>
          </p:cNvSpPr>
          <p:nvPr/>
        </p:nvSpPr>
        <p:spPr bwMode="auto">
          <a:xfrm>
            <a:off x="4286250" y="5130800"/>
            <a:ext cx="141288" cy="9525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299" name="Line 35"/>
          <p:cNvSpPr>
            <a:spLocks noChangeShapeType="1"/>
          </p:cNvSpPr>
          <p:nvPr/>
        </p:nvSpPr>
        <p:spPr bwMode="auto">
          <a:xfrm>
            <a:off x="4425950" y="5219700"/>
            <a:ext cx="6350" cy="111125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300" name="Rectangle 36"/>
          <p:cNvSpPr>
            <a:spLocks noChangeArrowheads="1"/>
          </p:cNvSpPr>
          <p:nvPr/>
        </p:nvSpPr>
        <p:spPr bwMode="auto">
          <a:xfrm>
            <a:off x="1990725" y="5899150"/>
            <a:ext cx="4383088" cy="723900"/>
          </a:xfrm>
          <a:prstGeom prst="rect">
            <a:avLst/>
          </a:prstGeom>
          <a:gradFill rotWithShape="1">
            <a:gsLst>
              <a:gs pos="0">
                <a:srgbClr val="00CCFF">
                  <a:alpha val="25999"/>
                </a:srgbClr>
              </a:gs>
              <a:gs pos="100000">
                <a:srgbClr val="FF3300"/>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sp>
        <p:nvSpPr>
          <p:cNvPr id="1931301" name="AutoShape 37"/>
          <p:cNvSpPr>
            <a:spLocks noChangeArrowheads="1"/>
          </p:cNvSpPr>
          <p:nvPr/>
        </p:nvSpPr>
        <p:spPr bwMode="auto">
          <a:xfrm rot="3673549" flipH="1">
            <a:off x="5036344" y="1285081"/>
            <a:ext cx="638175" cy="595313"/>
          </a:xfrm>
          <a:prstGeom prst="cloudCallout">
            <a:avLst>
              <a:gd name="adj1" fmla="val 606"/>
              <a:gd name="adj2" fmla="val 68051"/>
            </a:avLst>
          </a:prstGeom>
          <a:gradFill rotWithShape="1">
            <a:gsLst>
              <a:gs pos="0">
                <a:srgbClr val="FF3300"/>
              </a:gs>
              <a:gs pos="50000">
                <a:srgbClr val="FF6600"/>
              </a:gs>
              <a:gs pos="100000">
                <a:srgbClr val="FF3300"/>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lIns="18000" tIns="0" rIns="18000" bIns="0"/>
          <a:lstStyle/>
          <a:p>
            <a:pPr defTabSz="261938"/>
            <a:endParaRPr lang="en-GB" sz="1000" b="1">
              <a:solidFill>
                <a:srgbClr val="333300"/>
              </a:solidFill>
              <a:cs typeface="Times New Roman" pitchFamily="18" charset="0"/>
            </a:endParaRPr>
          </a:p>
        </p:txBody>
      </p:sp>
      <p:sp>
        <p:nvSpPr>
          <p:cNvPr id="1931304" name="AutoShape 40"/>
          <p:cNvSpPr>
            <a:spLocks noChangeArrowheads="1"/>
          </p:cNvSpPr>
          <p:nvPr/>
        </p:nvSpPr>
        <p:spPr bwMode="auto">
          <a:xfrm>
            <a:off x="3937000" y="4087813"/>
            <a:ext cx="298450" cy="309562"/>
          </a:xfrm>
          <a:prstGeom prst="irregularSeal2">
            <a:avLst/>
          </a:prstGeom>
          <a:gradFill rotWithShape="1">
            <a:gsLst>
              <a:gs pos="0">
                <a:srgbClr val="FF3300"/>
              </a:gs>
              <a:gs pos="100000">
                <a:srgbClr val="FFFF66"/>
              </a:gs>
            </a:gsLst>
            <a:path path="shape">
              <a:fillToRect l="50000" t="50000" r="50000" b="50000"/>
            </a:path>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spAutoFit/>
          </a:bodyPr>
          <a:lstStyle/>
          <a:p>
            <a:endParaRPr lang="de-DE"/>
          </a:p>
        </p:txBody>
      </p:sp>
      <p:sp>
        <p:nvSpPr>
          <p:cNvPr id="1931305" name="AutoShape 41"/>
          <p:cNvSpPr>
            <a:spLocks noChangeArrowheads="1"/>
          </p:cNvSpPr>
          <p:nvPr/>
        </p:nvSpPr>
        <p:spPr bwMode="auto">
          <a:xfrm rot="-3673549">
            <a:off x="2736850" y="1301751"/>
            <a:ext cx="638175" cy="596900"/>
          </a:xfrm>
          <a:prstGeom prst="cloudCallout">
            <a:avLst>
              <a:gd name="adj1" fmla="val 606"/>
              <a:gd name="adj2" fmla="val 68051"/>
            </a:avLst>
          </a:prstGeom>
          <a:gradFill rotWithShape="1">
            <a:gsLst>
              <a:gs pos="0">
                <a:srgbClr val="FF3300"/>
              </a:gs>
              <a:gs pos="50000">
                <a:srgbClr val="FF6600"/>
              </a:gs>
              <a:gs pos="100000">
                <a:srgbClr val="FF3300"/>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18000" tIns="0" rIns="18000" bIns="0"/>
          <a:lstStyle/>
          <a:p>
            <a:pPr marL="903288" defTabSz="261938"/>
            <a:endParaRPr lang="en-GB" sz="1000" b="1">
              <a:solidFill>
                <a:srgbClr val="333300"/>
              </a:solidFill>
              <a:cs typeface="Times New Roman" pitchFamily="18" charset="0"/>
            </a:endParaRPr>
          </a:p>
        </p:txBody>
      </p:sp>
      <p:sp>
        <p:nvSpPr>
          <p:cNvPr id="1931310" name="Line 46"/>
          <p:cNvSpPr>
            <a:spLocks noChangeShapeType="1"/>
          </p:cNvSpPr>
          <p:nvPr/>
        </p:nvSpPr>
        <p:spPr bwMode="auto">
          <a:xfrm flipV="1">
            <a:off x="4506913" y="3671888"/>
            <a:ext cx="2816225" cy="619125"/>
          </a:xfrm>
          <a:prstGeom prst="line">
            <a:avLst/>
          </a:prstGeom>
          <a:noFill/>
          <a:ln w="9525">
            <a:solidFill>
              <a:srgbClr val="00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311" name="Rectangle 47"/>
          <p:cNvSpPr>
            <a:spLocks noChangeArrowheads="1"/>
          </p:cNvSpPr>
          <p:nvPr/>
        </p:nvSpPr>
        <p:spPr bwMode="auto">
          <a:xfrm>
            <a:off x="7289800" y="3478213"/>
            <a:ext cx="503238"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0"/>
              </a:spcBef>
            </a:pPr>
            <a:r>
              <a:rPr lang="en-US" sz="1600" b="1">
                <a:cs typeface="Times New Roman" pitchFamily="18" charset="0"/>
              </a:rPr>
              <a:t>RC</a:t>
            </a:r>
            <a:endParaRPr lang="en-US" sz="1600"/>
          </a:p>
        </p:txBody>
      </p:sp>
      <p:sp>
        <p:nvSpPr>
          <p:cNvPr id="1931312" name="Line 48"/>
          <p:cNvSpPr>
            <a:spLocks noChangeShapeType="1"/>
          </p:cNvSpPr>
          <p:nvPr/>
        </p:nvSpPr>
        <p:spPr bwMode="auto">
          <a:xfrm flipV="1">
            <a:off x="5276850" y="5611813"/>
            <a:ext cx="2814638" cy="620712"/>
          </a:xfrm>
          <a:prstGeom prst="line">
            <a:avLst/>
          </a:prstGeom>
          <a:noFill/>
          <a:ln w="9525">
            <a:solidFill>
              <a:srgbClr val="00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313" name="Rectangle 49"/>
          <p:cNvSpPr>
            <a:spLocks noChangeArrowheads="1"/>
          </p:cNvSpPr>
          <p:nvPr/>
        </p:nvSpPr>
        <p:spPr bwMode="auto">
          <a:xfrm>
            <a:off x="8148638" y="5437188"/>
            <a:ext cx="688975"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0"/>
              </a:spcBef>
            </a:pPr>
            <a:r>
              <a:rPr lang="en-US" sz="1600" b="1">
                <a:cs typeface="Times New Roman" pitchFamily="18" charset="0"/>
              </a:rPr>
              <a:t>ALS</a:t>
            </a:r>
            <a:endParaRPr lang="en-US" sz="1600"/>
          </a:p>
        </p:txBody>
      </p:sp>
      <p:sp>
        <p:nvSpPr>
          <p:cNvPr id="1931314" name="Line 50"/>
          <p:cNvSpPr>
            <a:spLocks noChangeShapeType="1"/>
          </p:cNvSpPr>
          <p:nvPr/>
        </p:nvSpPr>
        <p:spPr bwMode="auto">
          <a:xfrm flipV="1">
            <a:off x="5113338" y="1552575"/>
            <a:ext cx="1598612" cy="212725"/>
          </a:xfrm>
          <a:prstGeom prst="line">
            <a:avLst/>
          </a:prstGeom>
          <a:noFill/>
          <a:ln w="9525">
            <a:solidFill>
              <a:srgbClr val="00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315" name="Rectangle 51"/>
          <p:cNvSpPr>
            <a:spLocks noChangeArrowheads="1"/>
          </p:cNvSpPr>
          <p:nvPr/>
        </p:nvSpPr>
        <p:spPr bwMode="auto">
          <a:xfrm>
            <a:off x="6742113" y="1358900"/>
            <a:ext cx="601662"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0"/>
              </a:spcBef>
            </a:pPr>
            <a:r>
              <a:rPr lang="en-US" sz="1600" b="1">
                <a:cs typeface="Times New Roman" pitchFamily="18" charset="0"/>
              </a:rPr>
              <a:t>SDV</a:t>
            </a:r>
            <a:endParaRPr lang="en-US" sz="1600"/>
          </a:p>
        </p:txBody>
      </p:sp>
      <p:sp>
        <p:nvSpPr>
          <p:cNvPr id="1931316" name="Rectangle 52"/>
          <p:cNvSpPr>
            <a:spLocks noChangeArrowheads="1"/>
          </p:cNvSpPr>
          <p:nvPr/>
        </p:nvSpPr>
        <p:spPr bwMode="auto">
          <a:xfrm>
            <a:off x="3363913" y="1228725"/>
            <a:ext cx="1655762"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en-US" sz="1600" b="1">
                <a:cs typeface="Times New Roman" pitchFamily="18" charset="0"/>
              </a:rPr>
              <a:t>to environment</a:t>
            </a:r>
            <a:endParaRPr lang="en-US" sz="1600"/>
          </a:p>
        </p:txBody>
      </p:sp>
      <p:sp>
        <p:nvSpPr>
          <p:cNvPr id="1931317" name="Text Box 53"/>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sp>
        <p:nvSpPr>
          <p:cNvPr id="1931318" name="Line 54"/>
          <p:cNvSpPr>
            <a:spLocks noChangeShapeType="1"/>
          </p:cNvSpPr>
          <p:nvPr/>
        </p:nvSpPr>
        <p:spPr bwMode="auto">
          <a:xfrm flipH="1" flipV="1">
            <a:off x="2181225" y="2847975"/>
            <a:ext cx="461963" cy="355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319" name="Line 55"/>
          <p:cNvSpPr>
            <a:spLocks noChangeShapeType="1"/>
          </p:cNvSpPr>
          <p:nvPr/>
        </p:nvSpPr>
        <p:spPr bwMode="auto">
          <a:xfrm flipH="1" flipV="1">
            <a:off x="1552575" y="5930900"/>
            <a:ext cx="517525" cy="203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320" name="Line 56"/>
          <p:cNvSpPr>
            <a:spLocks noChangeShapeType="1"/>
          </p:cNvSpPr>
          <p:nvPr/>
        </p:nvSpPr>
        <p:spPr bwMode="auto">
          <a:xfrm flipH="1" flipV="1">
            <a:off x="1855788" y="2924175"/>
            <a:ext cx="655637" cy="9239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321" name="Line 57"/>
          <p:cNvSpPr>
            <a:spLocks noChangeShapeType="1"/>
          </p:cNvSpPr>
          <p:nvPr/>
        </p:nvSpPr>
        <p:spPr bwMode="auto">
          <a:xfrm>
            <a:off x="2479675" y="3824288"/>
            <a:ext cx="0" cy="1495425"/>
          </a:xfrm>
          <a:prstGeom prst="line">
            <a:avLst/>
          </a:prstGeom>
          <a:noFill/>
          <a:ln w="571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31322" name="Line 58"/>
          <p:cNvSpPr>
            <a:spLocks noChangeShapeType="1"/>
          </p:cNvSpPr>
          <p:nvPr/>
        </p:nvSpPr>
        <p:spPr bwMode="auto">
          <a:xfrm flipV="1">
            <a:off x="2174875" y="5287963"/>
            <a:ext cx="22225" cy="60483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323" name="Line 59"/>
          <p:cNvSpPr>
            <a:spLocks noChangeShapeType="1"/>
          </p:cNvSpPr>
          <p:nvPr/>
        </p:nvSpPr>
        <p:spPr bwMode="auto">
          <a:xfrm>
            <a:off x="2160588" y="5307013"/>
            <a:ext cx="319087" cy="12700"/>
          </a:xfrm>
          <a:prstGeom prst="line">
            <a:avLst/>
          </a:prstGeom>
          <a:noFill/>
          <a:ln w="571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31324" name="AutoShape 60"/>
          <p:cNvSpPr>
            <a:spLocks noChangeArrowheads="1"/>
          </p:cNvSpPr>
          <p:nvPr/>
        </p:nvSpPr>
        <p:spPr bwMode="auto">
          <a:xfrm rot="-3673549">
            <a:off x="1692275" y="2295526"/>
            <a:ext cx="638175" cy="596900"/>
          </a:xfrm>
          <a:prstGeom prst="cloudCallout">
            <a:avLst>
              <a:gd name="adj1" fmla="val 192185"/>
              <a:gd name="adj2" fmla="val 100778"/>
            </a:avLst>
          </a:prstGeom>
          <a:gradFill rotWithShape="1">
            <a:gsLst>
              <a:gs pos="0">
                <a:srgbClr val="FF3300"/>
              </a:gs>
              <a:gs pos="50000">
                <a:srgbClr val="FF6600"/>
              </a:gs>
              <a:gs pos="100000">
                <a:srgbClr val="FF3300"/>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18000" tIns="0" rIns="18000" bIns="0"/>
          <a:lstStyle/>
          <a:p>
            <a:pPr defTabSz="261938"/>
            <a:endParaRPr lang="en-GB" sz="1000" b="1">
              <a:solidFill>
                <a:srgbClr val="333300"/>
              </a:solidFill>
              <a:cs typeface="Times New Roman" pitchFamily="18" charset="0"/>
            </a:endParaRPr>
          </a:p>
        </p:txBody>
      </p:sp>
      <p:sp>
        <p:nvSpPr>
          <p:cNvPr id="1931326" name="Line 62"/>
          <p:cNvSpPr>
            <a:spLocks noChangeShapeType="1"/>
          </p:cNvSpPr>
          <p:nvPr/>
        </p:nvSpPr>
        <p:spPr bwMode="auto">
          <a:xfrm>
            <a:off x="2632075" y="3200400"/>
            <a:ext cx="914400" cy="12541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31327" name="Line 63"/>
          <p:cNvSpPr>
            <a:spLocks noChangeShapeType="1"/>
          </p:cNvSpPr>
          <p:nvPr/>
        </p:nvSpPr>
        <p:spPr bwMode="auto">
          <a:xfrm flipV="1">
            <a:off x="5818188" y="2828925"/>
            <a:ext cx="425450" cy="3698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328" name="Line 64"/>
          <p:cNvSpPr>
            <a:spLocks noChangeShapeType="1"/>
          </p:cNvSpPr>
          <p:nvPr/>
        </p:nvSpPr>
        <p:spPr bwMode="auto">
          <a:xfrm flipV="1">
            <a:off x="6338888" y="6010275"/>
            <a:ext cx="493712" cy="1619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329" name="Line 65"/>
          <p:cNvSpPr>
            <a:spLocks noChangeShapeType="1"/>
          </p:cNvSpPr>
          <p:nvPr/>
        </p:nvSpPr>
        <p:spPr bwMode="auto">
          <a:xfrm>
            <a:off x="5868988" y="3819525"/>
            <a:ext cx="0" cy="1592263"/>
          </a:xfrm>
          <a:prstGeom prst="line">
            <a:avLst/>
          </a:prstGeom>
          <a:noFill/>
          <a:ln w="571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31330" name="Line 66"/>
          <p:cNvSpPr>
            <a:spLocks noChangeShapeType="1"/>
          </p:cNvSpPr>
          <p:nvPr/>
        </p:nvSpPr>
        <p:spPr bwMode="auto">
          <a:xfrm flipV="1">
            <a:off x="5830888" y="2917825"/>
            <a:ext cx="827087" cy="98107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331" name="Line 67"/>
          <p:cNvSpPr>
            <a:spLocks noChangeShapeType="1"/>
          </p:cNvSpPr>
          <p:nvPr/>
        </p:nvSpPr>
        <p:spPr bwMode="auto">
          <a:xfrm flipV="1">
            <a:off x="6216650" y="5392738"/>
            <a:ext cx="22225" cy="60483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spAutoFit/>
          </a:bodyPr>
          <a:lstStyle/>
          <a:p>
            <a:endParaRPr lang="de-DE"/>
          </a:p>
        </p:txBody>
      </p:sp>
      <p:sp>
        <p:nvSpPr>
          <p:cNvPr id="1931332" name="Line 68"/>
          <p:cNvSpPr>
            <a:spLocks noChangeShapeType="1"/>
          </p:cNvSpPr>
          <p:nvPr/>
        </p:nvSpPr>
        <p:spPr bwMode="auto">
          <a:xfrm>
            <a:off x="5910263" y="5384800"/>
            <a:ext cx="319087" cy="12700"/>
          </a:xfrm>
          <a:prstGeom prst="line">
            <a:avLst/>
          </a:prstGeom>
          <a:noFill/>
          <a:ln w="571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31333" name="AutoShape 69"/>
          <p:cNvSpPr>
            <a:spLocks noChangeArrowheads="1"/>
          </p:cNvSpPr>
          <p:nvPr/>
        </p:nvSpPr>
        <p:spPr bwMode="auto">
          <a:xfrm rot="-3673549">
            <a:off x="6165850" y="2265363"/>
            <a:ext cx="638175" cy="596900"/>
          </a:xfrm>
          <a:prstGeom prst="cloudCallout">
            <a:avLst>
              <a:gd name="adj1" fmla="val -133824"/>
              <a:gd name="adj2" fmla="val -437065"/>
            </a:avLst>
          </a:prstGeom>
          <a:gradFill rotWithShape="1">
            <a:gsLst>
              <a:gs pos="0">
                <a:srgbClr val="FF3300"/>
              </a:gs>
              <a:gs pos="50000">
                <a:srgbClr val="FF6600"/>
              </a:gs>
              <a:gs pos="100000">
                <a:srgbClr val="FF3300"/>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18000" tIns="0" rIns="18000" bIns="0"/>
          <a:lstStyle/>
          <a:p>
            <a:pPr marL="903288" defTabSz="261938"/>
            <a:endParaRPr lang="en-GB" sz="1000" b="1">
              <a:solidFill>
                <a:srgbClr val="333300"/>
              </a:solidFill>
              <a:cs typeface="Times New Roman" pitchFamily="18" charset="0"/>
            </a:endParaRPr>
          </a:p>
        </p:txBody>
      </p:sp>
      <p:cxnSp>
        <p:nvCxnSpPr>
          <p:cNvPr id="1931334" name="AutoShape 70"/>
          <p:cNvCxnSpPr>
            <a:cxnSpLocks noChangeShapeType="1"/>
          </p:cNvCxnSpPr>
          <p:nvPr/>
        </p:nvCxnSpPr>
        <p:spPr bwMode="auto">
          <a:xfrm rot="5400000" flipH="1">
            <a:off x="3691732" y="2821781"/>
            <a:ext cx="901700" cy="138113"/>
          </a:xfrm>
          <a:prstGeom prst="curvedConnector3">
            <a:avLst>
              <a:gd name="adj1" fmla="val 50000"/>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343" name="Text Box 31"/>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sp>
        <p:nvSpPr>
          <p:cNvPr id="1933348" name="Rectangle 36"/>
          <p:cNvSpPr>
            <a:spLocks noGrp="1" noChangeArrowheads="1"/>
          </p:cNvSpPr>
          <p:nvPr>
            <p:ph type="title"/>
          </p:nvPr>
        </p:nvSpPr>
        <p:spPr>
          <a:xfrm>
            <a:off x="1069975" y="752475"/>
            <a:ext cx="7056438" cy="490538"/>
          </a:xfrm>
          <a:noFill/>
          <a:ln/>
        </p:spPr>
        <p:txBody>
          <a:bodyPr/>
          <a:lstStyle/>
          <a:p>
            <a:r>
              <a:rPr lang="en-GB" sz="2000">
                <a:solidFill>
                  <a:srgbClr val="0000FF"/>
                </a:solidFill>
                <a:latin typeface="Times New Roman" pitchFamily="18" charset="0"/>
              </a:rPr>
              <a:t>TOTAL AMOUNT OF H2 </a:t>
            </a:r>
            <a:r>
              <a:rPr lang="it-IT" sz="2000">
                <a:solidFill>
                  <a:srgbClr val="0000FF"/>
                </a:solidFill>
                <a:latin typeface="Times New Roman" pitchFamily="18" charset="0"/>
              </a:rPr>
              <a:t>AND</a:t>
            </a:r>
            <a:r>
              <a:rPr lang="en-GB" sz="2000">
                <a:solidFill>
                  <a:srgbClr val="0000FF"/>
                </a:solidFill>
                <a:latin typeface="Times New Roman" pitchFamily="18" charset="0"/>
              </a:rPr>
              <a:t> </a:t>
            </a:r>
            <a:r>
              <a:rPr lang="it-IT" sz="2000">
                <a:solidFill>
                  <a:srgbClr val="0000FF"/>
                </a:solidFill>
                <a:latin typeface="Times New Roman" pitchFamily="18" charset="0"/>
              </a:rPr>
              <a:t>FP </a:t>
            </a:r>
            <a:r>
              <a:rPr lang="en-GB" sz="2000">
                <a:solidFill>
                  <a:srgbClr val="0000FF"/>
                </a:solidFill>
                <a:latin typeface="Times New Roman" pitchFamily="18" charset="0"/>
              </a:rPr>
              <a:t>RELEASE</a:t>
            </a:r>
            <a:r>
              <a:rPr lang="it-IT" sz="2000">
                <a:solidFill>
                  <a:srgbClr val="0000FF"/>
                </a:solidFill>
                <a:latin typeface="Times New Roman" pitchFamily="18" charset="0"/>
              </a:rPr>
              <a:t>   </a:t>
            </a:r>
            <a:r>
              <a:rPr lang="en-US" sz="2000" i="1">
                <a:latin typeface="Times New Roman" pitchFamily="18" charset="0"/>
              </a:rPr>
              <a:t>5 of 6</a:t>
            </a:r>
          </a:p>
        </p:txBody>
      </p:sp>
      <p:pic>
        <p:nvPicPr>
          <p:cNvPr id="1933359" name="Picture 47"/>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t="2795" r="8577" b="2740"/>
          <a:stretch>
            <a:fillRect/>
          </a:stretch>
        </p:blipFill>
        <p:spPr>
          <a:xfrm>
            <a:off x="0" y="2405063"/>
            <a:ext cx="4684713" cy="2914650"/>
          </a:xfrm>
          <a:solidFill>
            <a:schemeClr val="bg1"/>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33354" name="Rectangle 42"/>
          <p:cNvSpPr>
            <a:spLocks noChangeArrowheads="1"/>
          </p:cNvSpPr>
          <p:nvPr/>
        </p:nvSpPr>
        <p:spPr bwMode="auto">
          <a:xfrm>
            <a:off x="0" y="5516563"/>
            <a:ext cx="4586288"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Bef>
                <a:spcPct val="0"/>
              </a:spcBef>
            </a:pPr>
            <a:r>
              <a:rPr lang="en-US" sz="1800" b="1">
                <a:solidFill>
                  <a:srgbClr val="0000FF"/>
                </a:solidFill>
                <a:cs typeface="Times New Roman" pitchFamily="18" charset="0"/>
              </a:rPr>
              <a:t>H2</a:t>
            </a:r>
            <a:r>
              <a:rPr lang="en-US" sz="1800" b="1">
                <a:cs typeface="Times New Roman" pitchFamily="18" charset="0"/>
              </a:rPr>
              <a:t> release in the ALS (total atmosphere and pool), the RC and the primary system.</a:t>
            </a:r>
            <a:endParaRPr lang="en-US" sz="1800" b="1"/>
          </a:p>
        </p:txBody>
      </p:sp>
      <p:sp>
        <p:nvSpPr>
          <p:cNvPr id="1933361" name="Text Box 49"/>
          <p:cNvSpPr txBox="1">
            <a:spLocks noChangeArrowheads="1"/>
          </p:cNvSpPr>
          <p:nvPr/>
        </p:nvSpPr>
        <p:spPr bwMode="auto">
          <a:xfrm>
            <a:off x="2578100" y="2833688"/>
            <a:ext cx="982663"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99"/>
                </a:solidFill>
              </a:rPr>
              <a:t>MCC</a:t>
            </a:r>
          </a:p>
        </p:txBody>
      </p:sp>
      <p:sp>
        <p:nvSpPr>
          <p:cNvPr id="1933362" name="Text Box 50"/>
          <p:cNvSpPr txBox="1">
            <a:spLocks noChangeArrowheads="1"/>
          </p:cNvSpPr>
          <p:nvPr/>
        </p:nvSpPr>
        <p:spPr bwMode="auto">
          <a:xfrm>
            <a:off x="3652838" y="4598988"/>
            <a:ext cx="9826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9933FF"/>
                </a:solidFill>
              </a:rPr>
              <a:t>RC</a:t>
            </a:r>
          </a:p>
        </p:txBody>
      </p:sp>
      <p:sp>
        <p:nvSpPr>
          <p:cNvPr id="1933363" name="Text Box 51"/>
          <p:cNvSpPr txBox="1">
            <a:spLocks noChangeArrowheads="1"/>
          </p:cNvSpPr>
          <p:nvPr/>
        </p:nvSpPr>
        <p:spPr bwMode="auto">
          <a:xfrm>
            <a:off x="3355975" y="4292600"/>
            <a:ext cx="982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FF6600"/>
                </a:solidFill>
              </a:rPr>
              <a:t>ALS</a:t>
            </a:r>
          </a:p>
        </p:txBody>
      </p:sp>
      <p:pic>
        <p:nvPicPr>
          <p:cNvPr id="1933364" name="Picture 52"/>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t="2966" b="1718"/>
          <a:stretch>
            <a:fillRect/>
          </a:stretch>
        </p:blipFill>
        <p:spPr>
          <a:xfrm>
            <a:off x="4681538" y="2417763"/>
            <a:ext cx="4462462" cy="2887662"/>
          </a:xfrm>
          <a:solidFill>
            <a:schemeClr val="bg1"/>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33366" name="Text Box 54"/>
          <p:cNvSpPr txBox="1">
            <a:spLocks noChangeArrowheads="1"/>
          </p:cNvSpPr>
          <p:nvPr/>
        </p:nvSpPr>
        <p:spPr bwMode="auto">
          <a:xfrm>
            <a:off x="5068888" y="5518150"/>
            <a:ext cx="40751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0"/>
              </a:spcBef>
            </a:pPr>
            <a:r>
              <a:rPr lang="en-US" sz="1800" b="1">
                <a:solidFill>
                  <a:srgbClr val="FF0000"/>
                </a:solidFill>
              </a:rPr>
              <a:t>FP</a:t>
            </a:r>
            <a:r>
              <a:rPr lang="en-US" sz="1800" b="1"/>
              <a:t> releases in the ALS (total atmosphere and pool), the RC, the primary system (PT and MCC) and the </a:t>
            </a:r>
            <a:r>
              <a:rPr lang="en-US" sz="1800" b="1">
                <a:solidFill>
                  <a:srgbClr val="FF00FF"/>
                </a:solidFill>
              </a:rPr>
              <a:t>environment</a:t>
            </a:r>
            <a:endParaRPr lang="en-GB" sz="1800" b="1"/>
          </a:p>
        </p:txBody>
      </p:sp>
      <p:sp>
        <p:nvSpPr>
          <p:cNvPr id="1933367" name="Text Box 55"/>
          <p:cNvSpPr txBox="1">
            <a:spLocks noChangeArrowheads="1"/>
          </p:cNvSpPr>
          <p:nvPr/>
        </p:nvSpPr>
        <p:spPr bwMode="auto">
          <a:xfrm>
            <a:off x="2492375" y="1482725"/>
            <a:ext cx="417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FC-BLOCKAGE scenario</a:t>
            </a:r>
            <a:endParaRPr lang="en-GB"/>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9458" name="Picture 2"/>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l="14760" r="14949" b="1259"/>
          <a:stretch>
            <a:fillRect/>
          </a:stretch>
        </p:blipFill>
        <p:spPr>
          <a:xfrm>
            <a:off x="0" y="2141538"/>
            <a:ext cx="5151438" cy="3455987"/>
          </a:xfrm>
          <a:solidFill>
            <a:schemeClr val="bg1"/>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39459" name="Picture 3"/>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t="307"/>
          <a:stretch>
            <a:fillRect/>
          </a:stretch>
        </p:blipFill>
        <p:spPr>
          <a:xfrm>
            <a:off x="5232400" y="1885950"/>
            <a:ext cx="3911600" cy="4129088"/>
          </a:xfrm>
          <a:solidFill>
            <a:schemeClr val="bg1"/>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39460" name="Rectangle 4"/>
          <p:cNvSpPr>
            <a:spLocks noChangeArrowheads="1"/>
          </p:cNvSpPr>
          <p:nvPr/>
        </p:nvSpPr>
        <p:spPr bwMode="auto">
          <a:xfrm>
            <a:off x="0" y="5910263"/>
            <a:ext cx="5100638" cy="581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Bef>
                <a:spcPct val="0"/>
              </a:spcBef>
            </a:pPr>
            <a:r>
              <a:rPr lang="en-US" sz="1600" b="1">
                <a:solidFill>
                  <a:srgbClr val="333300"/>
                </a:solidFill>
                <a:cs typeface="Times New Roman" pitchFamily="18" charset="0"/>
              </a:rPr>
              <a:t>Temperature of the debris accumulated at the bottom of the FC in thermal contact with the RC bottom plate.</a:t>
            </a:r>
            <a:r>
              <a:rPr lang="it-IT" sz="1600" b="1">
                <a:solidFill>
                  <a:srgbClr val="333300"/>
                </a:solidFill>
                <a:cs typeface="Times New Roman" pitchFamily="18" charset="0"/>
              </a:rPr>
              <a:t> </a:t>
            </a:r>
          </a:p>
        </p:txBody>
      </p:sp>
      <p:sp>
        <p:nvSpPr>
          <p:cNvPr id="1939461" name="Rectangle 5"/>
          <p:cNvSpPr>
            <a:spLocks noChangeArrowheads="1"/>
          </p:cNvSpPr>
          <p:nvPr/>
        </p:nvSpPr>
        <p:spPr bwMode="auto">
          <a:xfrm>
            <a:off x="5424488" y="6276975"/>
            <a:ext cx="3719512"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Bef>
                <a:spcPct val="0"/>
              </a:spcBef>
            </a:pPr>
            <a:r>
              <a:rPr lang="en-US" sz="1600" b="1">
                <a:solidFill>
                  <a:srgbClr val="333300"/>
                </a:solidFill>
                <a:cs typeface="Times New Roman" pitchFamily="18" charset="0"/>
              </a:rPr>
              <a:t>FC configuration after the relocation.</a:t>
            </a:r>
            <a:r>
              <a:rPr lang="it-IT" sz="1600" b="1">
                <a:solidFill>
                  <a:srgbClr val="333300"/>
                </a:solidFill>
                <a:cs typeface="Times New Roman" pitchFamily="18" charset="0"/>
              </a:rPr>
              <a:t> </a:t>
            </a:r>
          </a:p>
        </p:txBody>
      </p:sp>
      <p:sp>
        <p:nvSpPr>
          <p:cNvPr id="1939462" name="Rectangle 6"/>
          <p:cNvSpPr>
            <a:spLocks noGrp="1" noChangeArrowheads="1"/>
          </p:cNvSpPr>
          <p:nvPr>
            <p:ph type="title"/>
          </p:nvPr>
        </p:nvSpPr>
        <p:spPr>
          <a:xfrm>
            <a:off x="1387475" y="781050"/>
            <a:ext cx="6545263" cy="490538"/>
          </a:xfrm>
          <a:noFill/>
          <a:ln/>
        </p:spPr>
        <p:txBody>
          <a:bodyPr/>
          <a:lstStyle/>
          <a:p>
            <a:pPr algn="just"/>
            <a:r>
              <a:rPr lang="it-IT" sz="2000">
                <a:solidFill>
                  <a:srgbClr val="0000FF"/>
                </a:solidFill>
                <a:latin typeface="Times New Roman" pitchFamily="18" charset="0"/>
              </a:rPr>
              <a:t>FP DISTRIBUTION </a:t>
            </a:r>
            <a:r>
              <a:rPr lang="en-US" sz="2000">
                <a:solidFill>
                  <a:srgbClr val="0000FF"/>
                </a:solidFill>
                <a:latin typeface="Times New Roman" pitchFamily="18" charset="0"/>
              </a:rPr>
              <a:t>FC-BLOCKAGE SCENARIO </a:t>
            </a:r>
            <a:r>
              <a:rPr lang="en-US" sz="2000" i="1">
                <a:latin typeface="Times New Roman" pitchFamily="18" charset="0"/>
              </a:rPr>
              <a:t>6 of 6</a:t>
            </a:r>
          </a:p>
        </p:txBody>
      </p:sp>
      <p:sp>
        <p:nvSpPr>
          <p:cNvPr id="1939463" name="Text Box 7"/>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sp>
        <p:nvSpPr>
          <p:cNvPr id="1939464" name="Text Box 8"/>
          <p:cNvSpPr txBox="1">
            <a:spLocks noChangeArrowheads="1"/>
          </p:cNvSpPr>
          <p:nvPr/>
        </p:nvSpPr>
        <p:spPr bwMode="auto">
          <a:xfrm>
            <a:off x="596900" y="1470025"/>
            <a:ext cx="8202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i="1"/>
              <a:t>Melcor application to the prediction of consequences of fuel bundle melt</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8" name="Rectangle 18"/>
          <p:cNvSpPr>
            <a:spLocks noChangeArrowheads="1"/>
          </p:cNvSpPr>
          <p:nvPr/>
        </p:nvSpPr>
        <p:spPr bwMode="auto">
          <a:xfrm>
            <a:off x="1001713" y="749300"/>
            <a:ext cx="7132637" cy="685800"/>
          </a:xfrm>
          <a:prstGeom prst="rect">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GB" b="1">
                <a:solidFill>
                  <a:srgbClr val="0000FF"/>
                </a:solidFill>
              </a:rPr>
              <a:t>THE CHAINS OF CODES</a:t>
            </a:r>
          </a:p>
        </p:txBody>
      </p:sp>
      <p:pic>
        <p:nvPicPr>
          <p:cNvPr id="1914899"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541463"/>
            <a:ext cx="8824912" cy="2328862"/>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0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4411663"/>
            <a:ext cx="8823325" cy="2327275"/>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1" name="Oval 21"/>
          <p:cNvSpPr>
            <a:spLocks noChangeArrowheads="1"/>
          </p:cNvSpPr>
          <p:nvPr/>
        </p:nvSpPr>
        <p:spPr bwMode="auto">
          <a:xfrm>
            <a:off x="7034213" y="3305175"/>
            <a:ext cx="1752600" cy="685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GB" b="1"/>
              <a:t>NIKIET</a:t>
            </a:r>
          </a:p>
        </p:txBody>
      </p:sp>
      <p:sp>
        <p:nvSpPr>
          <p:cNvPr id="1914902" name="Oval 22"/>
          <p:cNvSpPr>
            <a:spLocks noChangeArrowheads="1"/>
          </p:cNvSpPr>
          <p:nvPr/>
        </p:nvSpPr>
        <p:spPr bwMode="auto">
          <a:xfrm>
            <a:off x="7215188" y="5573713"/>
            <a:ext cx="1752600" cy="685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GB" b="1"/>
              <a:t>UNIPI</a:t>
            </a:r>
          </a:p>
        </p:txBody>
      </p:sp>
      <p:sp>
        <p:nvSpPr>
          <p:cNvPr id="1914903" name="Oval 23"/>
          <p:cNvSpPr>
            <a:spLocks noChangeArrowheads="1"/>
          </p:cNvSpPr>
          <p:nvPr/>
        </p:nvSpPr>
        <p:spPr bwMode="auto">
          <a:xfrm>
            <a:off x="1009650" y="3886200"/>
            <a:ext cx="381000" cy="3810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14904" name="Rectangle 24"/>
          <p:cNvSpPr>
            <a:spLocks noChangeArrowheads="1"/>
          </p:cNvSpPr>
          <p:nvPr/>
        </p:nvSpPr>
        <p:spPr bwMode="auto">
          <a:xfrm>
            <a:off x="1619250" y="3886200"/>
            <a:ext cx="55626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GB" sz="1800" b="1">
                <a:solidFill>
                  <a:srgbClr val="FFFF00"/>
                </a:solidFill>
              </a:rPr>
              <a:t>= SIGNIFICANT OUTCOME FROM THE ANALYSIS</a:t>
            </a:r>
            <a:r>
              <a:rPr lang="en-GB" sz="1800">
                <a:solidFill>
                  <a:srgbClr val="FFFF00"/>
                </a:solidFill>
              </a:rPr>
              <a:t> </a:t>
            </a:r>
          </a:p>
        </p:txBody>
      </p:sp>
      <p:sp>
        <p:nvSpPr>
          <p:cNvPr id="1914906" name="Text Box 26"/>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842"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sp>
        <p:nvSpPr>
          <p:cNvPr id="1827843" name="Text Box 3"/>
          <p:cNvSpPr txBox="1">
            <a:spLocks noChangeArrowheads="1"/>
          </p:cNvSpPr>
          <p:nvPr/>
        </p:nvSpPr>
        <p:spPr bwMode="auto">
          <a:xfrm>
            <a:off x="0" y="1017588"/>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800" b="1"/>
              <a:t>The objective of the Project is demonstrating the capabilities of computational tools to identify the conditions for the occurrence of the MPTR and to calculate its consequences. </a:t>
            </a:r>
          </a:p>
        </p:txBody>
      </p:sp>
      <p:pic>
        <p:nvPicPr>
          <p:cNvPr id="18278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51013"/>
            <a:ext cx="4483100" cy="25336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27846" name="Text Box 6"/>
          <p:cNvSpPr txBox="1">
            <a:spLocks noChangeArrowheads="1"/>
          </p:cNvSpPr>
          <p:nvPr/>
        </p:nvSpPr>
        <p:spPr bwMode="auto">
          <a:xfrm>
            <a:off x="2903538" y="711200"/>
            <a:ext cx="2771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FF"/>
                </a:solidFill>
              </a:rPr>
              <a:t>THE MPTR</a:t>
            </a:r>
            <a:endParaRPr lang="en-GB" b="1">
              <a:solidFill>
                <a:srgbClr val="0000FF"/>
              </a:solidFill>
            </a:endParaRPr>
          </a:p>
        </p:txBody>
      </p:sp>
      <p:pic>
        <p:nvPicPr>
          <p:cNvPr id="1827847" name="Picture 7"/>
          <p:cNvPicPr>
            <a:picLocks noChangeAspect="1" noChangeArrowheads="1"/>
          </p:cNvPicPr>
          <p:nvPr>
            <p:ph sz="half" idx="1"/>
          </p:nvPr>
        </p:nvPicPr>
        <p:blipFill>
          <a:blip r:embed="rId5" cstate="print">
            <a:extLst>
              <a:ext uri="{28A0092B-C50C-407E-A947-70E740481C1C}">
                <a14:useLocalDpi xmlns:a14="http://schemas.microsoft.com/office/drawing/2010/main" val="0"/>
              </a:ext>
            </a:extLst>
          </a:blip>
          <a:srcRect r="3114"/>
          <a:stretch>
            <a:fillRect/>
          </a:stretch>
        </p:blipFill>
        <p:spPr>
          <a:xfrm>
            <a:off x="1089025" y="4267200"/>
            <a:ext cx="4038600" cy="2590800"/>
          </a:xfrm>
          <a:noFill/>
          <a:ln/>
          <a:extLst>
            <a:ext uri="{91240B29-F687-4F45-9708-019B960494DF}">
              <a14:hiddenLine xmlns:a14="http://schemas.microsoft.com/office/drawing/2010/main" w="9525" algn="ctr">
                <a:solidFill>
                  <a:schemeClr val="tx1"/>
                </a:solidFill>
                <a:miter lim="800000"/>
                <a:headEnd/>
                <a:tailEnd/>
              </a14:hiddenLine>
            </a:ext>
          </a:extLst>
        </p:spPr>
      </p:pic>
      <p:sp>
        <p:nvSpPr>
          <p:cNvPr id="1827849" name="Text Box 9"/>
          <p:cNvSpPr txBox="1">
            <a:spLocks noChangeArrowheads="1"/>
          </p:cNvSpPr>
          <p:nvPr/>
        </p:nvSpPr>
        <p:spPr bwMode="auto">
          <a:xfrm>
            <a:off x="0" y="5068888"/>
            <a:ext cx="1392238"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1" i="1">
                <a:solidFill>
                  <a:srgbClr val="0000FF"/>
                </a:solidFill>
              </a:rPr>
              <a:t>Application of coupled U_Stack and Katran code</a:t>
            </a:r>
          </a:p>
        </p:txBody>
      </p:sp>
      <p:sp>
        <p:nvSpPr>
          <p:cNvPr id="1827850" name="Text Box 10"/>
          <p:cNvSpPr txBox="1">
            <a:spLocks noChangeArrowheads="1"/>
          </p:cNvSpPr>
          <p:nvPr/>
        </p:nvSpPr>
        <p:spPr bwMode="auto">
          <a:xfrm>
            <a:off x="4452938" y="1884363"/>
            <a:ext cx="1481137"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i="1">
                <a:solidFill>
                  <a:srgbClr val="FF0000"/>
                </a:solidFill>
                <a:cs typeface="Times New Roman" pitchFamily="18" charset="0"/>
              </a:rPr>
              <a:t>MPTR procedure proposed by UNIPI: assumptions related to the stack deformation.</a:t>
            </a:r>
            <a:endParaRPr lang="en-GB" sz="1800" b="1" i="1">
              <a:solidFill>
                <a:srgbClr val="FF0000"/>
              </a:solidFill>
              <a:cs typeface="Times New Roman" pitchFamily="18" charset="0"/>
            </a:endParaRPr>
          </a:p>
        </p:txBody>
      </p:sp>
      <p:graphicFrame>
        <p:nvGraphicFramePr>
          <p:cNvPr id="1827851" name="Object 11"/>
          <p:cNvGraphicFramePr>
            <a:graphicFrameLocks noChangeAspect="1"/>
          </p:cNvGraphicFramePr>
          <p:nvPr>
            <p:ph sz="half" idx="2"/>
          </p:nvPr>
        </p:nvGraphicFramePr>
        <p:xfrm>
          <a:off x="5784850" y="1571625"/>
          <a:ext cx="3359150" cy="2892425"/>
        </p:xfrm>
        <a:graphic>
          <a:graphicData uri="http://schemas.openxmlformats.org/presentationml/2006/ole">
            <mc:AlternateContent xmlns:mc="http://schemas.openxmlformats.org/markup-compatibility/2006">
              <mc:Choice xmlns:v="urn:schemas-microsoft-com:vml" Requires="v">
                <p:oleObj spid="_x0000_s1827857" name="Document" r:id="rId6" imgW="6215317" imgH="5349665" progId="Word.Document.8">
                  <p:embed/>
                </p:oleObj>
              </mc:Choice>
              <mc:Fallback>
                <p:oleObj name="Document" r:id="rId6" imgW="6215317" imgH="5349665" progId="Word.Document.8">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4850" y="1571625"/>
                        <a:ext cx="3359150" cy="2892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27854" name="Text Box 14"/>
          <p:cNvSpPr txBox="1">
            <a:spLocks noChangeArrowheads="1"/>
          </p:cNvSpPr>
          <p:nvPr/>
        </p:nvSpPr>
        <p:spPr bwMode="auto">
          <a:xfrm>
            <a:off x="5848350" y="4498975"/>
            <a:ext cx="3295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i="1">
                <a:solidFill>
                  <a:srgbClr val="000000"/>
                </a:solidFill>
                <a:cs typeface="Times New Roman" pitchFamily="18" charset="0"/>
              </a:rPr>
              <a:t>Map of admissible loads with and without the consideration of the tank</a:t>
            </a:r>
            <a:r>
              <a:rPr lang="en-GB" sz="1800" b="1" i="1"/>
              <a:t> </a:t>
            </a:r>
          </a:p>
        </p:txBody>
      </p:sp>
      <p:sp>
        <p:nvSpPr>
          <p:cNvPr id="1827855" name="Text Box 15"/>
          <p:cNvSpPr txBox="1">
            <a:spLocks noChangeArrowheads="1"/>
          </p:cNvSpPr>
          <p:nvPr/>
        </p:nvSpPr>
        <p:spPr bwMode="auto">
          <a:xfrm>
            <a:off x="7024688" y="6216650"/>
            <a:ext cx="2119312" cy="6508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800" b="1" i="1">
                <a:solidFill>
                  <a:srgbClr val="FF0000"/>
                </a:solidFill>
              </a:rPr>
              <a:t>Associated presentation</a:t>
            </a:r>
          </a:p>
        </p:txBody>
      </p:sp>
      <p:sp>
        <p:nvSpPr>
          <p:cNvPr id="1827856" name="UpRibbonSharp"/>
          <p:cNvSpPr>
            <a:spLocks noEditPoints="1" noChangeArrowheads="1"/>
          </p:cNvSpPr>
          <p:nvPr/>
        </p:nvSpPr>
        <p:spPr bwMode="auto">
          <a:xfrm>
            <a:off x="6981825" y="6403975"/>
            <a:ext cx="493713" cy="261938"/>
          </a:xfrm>
          <a:custGeom>
            <a:avLst/>
            <a:gdLst>
              <a:gd name="G0" fmla="+- 0 0 0"/>
              <a:gd name="G1" fmla="+- 5400 0 0"/>
              <a:gd name="G2" fmla="+- 5400 2700 0"/>
              <a:gd name="G3" fmla="+- 21600 0 G2"/>
              <a:gd name="G4" fmla="+- 21600 0 G1"/>
              <a:gd name="G5" fmla="+- 21600 0 18900"/>
              <a:gd name="G6" fmla="*/ 18900 1 2"/>
              <a:gd name="G7" fmla="+- 21600 0 G6"/>
              <a:gd name="G8" fmla="+- 18900 0 0"/>
              <a:gd name="T0" fmla="*/ 10800 w 21600"/>
              <a:gd name="T1" fmla="*/ 0 h 21600"/>
              <a:gd name="T2" fmla="*/ 2700 w 21600"/>
              <a:gd name="T3" fmla="*/ 12150 h 21600"/>
              <a:gd name="T4" fmla="*/ 10800 w 21600"/>
              <a:gd name="T5" fmla="*/ 18900 h 21600"/>
              <a:gd name="T6" fmla="*/ 18900 w 21600"/>
              <a:gd name="T7" fmla="*/ 12150 h 21600"/>
              <a:gd name="T8" fmla="*/ 17694720 60000 65536"/>
              <a:gd name="T9" fmla="*/ 11796480 60000 65536"/>
              <a:gd name="T10" fmla="*/ 5898240 60000 65536"/>
              <a:gd name="T11" fmla="*/ 0 60000 65536"/>
              <a:gd name="T12" fmla="*/ G1 w 21600"/>
              <a:gd name="T13" fmla="*/ 0 h 21600"/>
              <a:gd name="T14" fmla="*/ G4 w 21600"/>
              <a:gd name="T15" fmla="*/ G8 h 21600"/>
            </a:gdLst>
            <a:ahLst/>
            <a:cxnLst>
              <a:cxn ang="T8">
                <a:pos x="T0" y="T1"/>
              </a:cxn>
              <a:cxn ang="T9">
                <a:pos x="T2" y="T3"/>
              </a:cxn>
              <a:cxn ang="T10">
                <a:pos x="T4" y="T5"/>
              </a:cxn>
              <a:cxn ang="T11">
                <a:pos x="T6" y="T7"/>
              </a:cxn>
            </a:cxnLst>
            <a:rect l="T12" t="T13" r="T14" b="T15"/>
            <a:pathLst>
              <a:path w="21600" h="21600" extrusionOk="0">
                <a:moveTo>
                  <a:pt x="0" y="21600"/>
                </a:moveTo>
                <a:lnTo>
                  <a:pt x="8100" y="21600"/>
                </a:lnTo>
                <a:lnTo>
                  <a:pt x="8100" y="18900"/>
                </a:lnTo>
                <a:lnTo>
                  <a:pt x="13500" y="18900"/>
                </a:lnTo>
                <a:lnTo>
                  <a:pt x="13500" y="21600"/>
                </a:lnTo>
                <a:lnTo>
                  <a:pt x="21600" y="21600"/>
                </a:lnTo>
                <a:lnTo>
                  <a:pt x="18900" y="12150"/>
                </a:lnTo>
                <a:lnTo>
                  <a:pt x="21600" y="2700"/>
                </a:lnTo>
                <a:lnTo>
                  <a:pt x="16200" y="2700"/>
                </a:lnTo>
                <a:lnTo>
                  <a:pt x="16200" y="0"/>
                </a:lnTo>
                <a:lnTo>
                  <a:pt x="5400" y="0"/>
                </a:lnTo>
                <a:lnTo>
                  <a:pt x="5400" y="2700"/>
                </a:lnTo>
                <a:lnTo>
                  <a:pt x="0" y="2700"/>
                </a:lnTo>
                <a:lnTo>
                  <a:pt x="2700" y="12150"/>
                </a:lnTo>
                <a:close/>
              </a:path>
              <a:path w="21600" h="21600" fill="none" extrusionOk="0">
                <a:moveTo>
                  <a:pt x="8100" y="18900"/>
                </a:moveTo>
                <a:lnTo>
                  <a:pt x="5400" y="18900"/>
                </a:lnTo>
                <a:lnTo>
                  <a:pt x="5400" y="2700"/>
                </a:lnTo>
              </a:path>
              <a:path w="21600" h="21600" fill="none" extrusionOk="0">
                <a:moveTo>
                  <a:pt x="5400" y="18900"/>
                </a:moveTo>
                <a:lnTo>
                  <a:pt x="8100" y="21600"/>
                </a:lnTo>
              </a:path>
              <a:path w="21600" h="21600" fill="none" extrusionOk="0">
                <a:moveTo>
                  <a:pt x="13500" y="18900"/>
                </a:moveTo>
                <a:lnTo>
                  <a:pt x="16200" y="18900"/>
                </a:lnTo>
                <a:lnTo>
                  <a:pt x="16200" y="2700"/>
                </a:lnTo>
              </a:path>
              <a:path w="21600" h="21600" fill="none" extrusionOk="0">
                <a:moveTo>
                  <a:pt x="16200" y="18900"/>
                </a:moveTo>
                <a:lnTo>
                  <a:pt x="13500" y="21600"/>
                </a:lnTo>
              </a:path>
            </a:pathLst>
          </a:custGeom>
          <a:solidFill>
            <a:srgbClr val="FF0000"/>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9154" name="Rectangle 2"/>
          <p:cNvSpPr>
            <a:spLocks noGrp="1" noChangeArrowheads="1"/>
          </p:cNvSpPr>
          <p:nvPr>
            <p:ph type="title"/>
          </p:nvPr>
        </p:nvSpPr>
        <p:spPr>
          <a:xfrm>
            <a:off x="755650" y="765175"/>
            <a:ext cx="7772400" cy="457200"/>
          </a:xfrm>
        </p:spPr>
        <p:txBody>
          <a:bodyPr/>
          <a:lstStyle/>
          <a:p>
            <a:r>
              <a:rPr lang="en-US"/>
              <a:t>Key results</a:t>
            </a:r>
          </a:p>
        </p:txBody>
      </p:sp>
      <p:sp>
        <p:nvSpPr>
          <p:cNvPr id="1969155" name="Rectangle 3"/>
          <p:cNvSpPr>
            <a:spLocks noGrp="1" noChangeArrowheads="1"/>
          </p:cNvSpPr>
          <p:nvPr>
            <p:ph idx="1"/>
          </p:nvPr>
        </p:nvSpPr>
        <p:spPr>
          <a:xfrm>
            <a:off x="228600" y="1371600"/>
            <a:ext cx="8915400" cy="5181600"/>
          </a:xfrm>
        </p:spPr>
        <p:txBody>
          <a:bodyPr/>
          <a:lstStyle/>
          <a:p>
            <a:pPr marL="609600" indent="-609600">
              <a:buSzPct val="80000"/>
              <a:buFont typeface="Wingdings" pitchFamily="2" charset="2"/>
              <a:buAutoNum type="arabicPeriod"/>
            </a:pPr>
            <a:r>
              <a:rPr lang="en-US" u="sng"/>
              <a:t>Model development and conjugation of all phenomena, caused by core accident</a:t>
            </a:r>
            <a:endParaRPr lang="en-US"/>
          </a:p>
          <a:p>
            <a:pPr marL="990600" lvl="1" indent="-533400">
              <a:buSzPct val="80000"/>
            </a:pPr>
            <a:r>
              <a:rPr lang="en-US"/>
              <a:t>Thermal-hydraulic code</a:t>
            </a:r>
            <a:endParaRPr lang="ru-RU"/>
          </a:p>
          <a:p>
            <a:pPr marL="990600" lvl="1" indent="-533400">
              <a:buSzPct val="80000"/>
            </a:pPr>
            <a:r>
              <a:rPr lang="en-US"/>
              <a:t>3D dynamic neutron-physical code: «…can process great amount of technological channels under deterioration of the conditions in core»</a:t>
            </a:r>
          </a:p>
          <a:p>
            <a:pPr marL="990600" lvl="1" indent="-533400">
              <a:buSzPct val="80000"/>
            </a:pPr>
            <a:r>
              <a:rPr lang="en-US"/>
              <a:t>Thermal-mechanical modeling of damages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49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246" t="3426" r="1653" b="1917"/>
          <a:stretch>
            <a:fillRect/>
          </a:stretch>
        </p:blipFill>
        <p:spPr bwMode="auto">
          <a:xfrm>
            <a:off x="3175" y="1022350"/>
            <a:ext cx="5205413"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4948" name="Text Box 4"/>
          <p:cNvSpPr txBox="1">
            <a:spLocks noChangeArrowheads="1"/>
          </p:cNvSpPr>
          <p:nvPr/>
        </p:nvSpPr>
        <p:spPr bwMode="auto">
          <a:xfrm>
            <a:off x="2281238" y="679450"/>
            <a:ext cx="4367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FF"/>
                </a:solidFill>
              </a:rPr>
              <a:t>	 ICM PROPOSAL </a:t>
            </a:r>
            <a:r>
              <a:rPr lang="en-US" b="1" i="1"/>
              <a:t>1 of 2</a:t>
            </a:r>
            <a:endParaRPr lang="en-GB" b="1" i="1"/>
          </a:p>
        </p:txBody>
      </p:sp>
      <p:sp>
        <p:nvSpPr>
          <p:cNvPr id="1874950" name="Text Box 6"/>
          <p:cNvSpPr txBox="1">
            <a:spLocks noChangeArrowheads="1"/>
          </p:cNvSpPr>
          <p:nvPr/>
        </p:nvSpPr>
        <p:spPr bwMode="auto">
          <a:xfrm>
            <a:off x="5372100" y="1069975"/>
            <a:ext cx="3554413"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en-US" sz="1900" b="1">
                <a:solidFill>
                  <a:srgbClr val="000000"/>
                </a:solidFill>
                <a:latin typeface="Times New Roman" pitchFamily="18" charset="0"/>
                <a:cs typeface="Times New Roman" pitchFamily="18" charset="0"/>
              </a:rPr>
              <a:t>The ICM system has </a:t>
            </a:r>
            <a:r>
              <a:rPr lang="en-US" sz="1900" b="1">
                <a:solidFill>
                  <a:srgbClr val="FF0000"/>
                </a:solidFill>
                <a:latin typeface="Times New Roman" pitchFamily="18" charset="0"/>
                <a:cs typeface="Times New Roman" pitchFamily="18" charset="0"/>
              </a:rPr>
              <a:t>to prevent</a:t>
            </a:r>
            <a:r>
              <a:rPr lang="en-US" sz="1900" b="1">
                <a:solidFill>
                  <a:srgbClr val="000000"/>
                </a:solidFill>
                <a:latin typeface="Times New Roman" pitchFamily="18" charset="0"/>
                <a:cs typeface="Times New Roman" pitchFamily="18" charset="0"/>
              </a:rPr>
              <a:t> the PT rupture following the FC blockage.</a:t>
            </a:r>
            <a:r>
              <a:rPr lang="en-US" sz="1900">
                <a:solidFill>
                  <a:srgbClr val="000000"/>
                </a:solidFill>
                <a:latin typeface="Times New Roman" pitchFamily="18" charset="0"/>
                <a:cs typeface="Times New Roman" pitchFamily="18" charset="0"/>
              </a:rPr>
              <a:t>       </a:t>
            </a:r>
          </a:p>
          <a:p>
            <a:pPr algn="just">
              <a:spcBef>
                <a:spcPct val="50000"/>
              </a:spcBef>
              <a:buClr>
                <a:srgbClr val="0000FF"/>
              </a:buClr>
              <a:buFont typeface="Wingdings" pitchFamily="2" charset="2"/>
              <a:buChar char="ü"/>
            </a:pPr>
            <a:r>
              <a:rPr lang="en-US" sz="1900">
                <a:solidFill>
                  <a:srgbClr val="000000"/>
                </a:solidFill>
                <a:latin typeface="Times New Roman" pitchFamily="18" charset="0"/>
                <a:cs typeface="Times New Roman" pitchFamily="18" charset="0"/>
              </a:rPr>
              <a:t>It depends upon the </a:t>
            </a:r>
            <a:r>
              <a:rPr lang="en-US" sz="1900">
                <a:solidFill>
                  <a:srgbClr val="FF0000"/>
                </a:solidFill>
                <a:latin typeface="Times New Roman" pitchFamily="18" charset="0"/>
                <a:cs typeface="Times New Roman" pitchFamily="18" charset="0"/>
              </a:rPr>
              <a:t>devoted scram signal</a:t>
            </a:r>
            <a:r>
              <a:rPr lang="en-US" sz="1900">
                <a:solidFill>
                  <a:srgbClr val="000000"/>
                </a:solidFill>
                <a:latin typeface="Times New Roman" pitchFamily="18" charset="0"/>
                <a:cs typeface="Times New Roman" pitchFamily="18" charset="0"/>
              </a:rPr>
              <a:t> of simultaneous occurrences of </a:t>
            </a:r>
            <a:r>
              <a:rPr lang="en-US" sz="1900">
                <a:solidFill>
                  <a:srgbClr val="0000FF"/>
                </a:solidFill>
                <a:latin typeface="Times New Roman" pitchFamily="18" charset="0"/>
                <a:cs typeface="Times New Roman" pitchFamily="18" charset="0"/>
              </a:rPr>
              <a:t>low flow</a:t>
            </a:r>
            <a:r>
              <a:rPr lang="en-US" sz="1900">
                <a:solidFill>
                  <a:srgbClr val="000000"/>
                </a:solidFill>
                <a:latin typeface="Times New Roman" pitchFamily="18" charset="0"/>
                <a:cs typeface="Times New Roman" pitchFamily="18" charset="0"/>
              </a:rPr>
              <a:t> and </a:t>
            </a:r>
            <a:r>
              <a:rPr lang="en-US" sz="1900">
                <a:solidFill>
                  <a:srgbClr val="0000FF"/>
                </a:solidFill>
                <a:latin typeface="Times New Roman" pitchFamily="18" charset="0"/>
                <a:cs typeface="Times New Roman" pitchFamily="18" charset="0"/>
              </a:rPr>
              <a:t>high coolant temperature</a:t>
            </a:r>
            <a:r>
              <a:rPr lang="en-US" sz="1900">
                <a:solidFill>
                  <a:srgbClr val="000000"/>
                </a:solidFill>
                <a:latin typeface="Times New Roman" pitchFamily="18" charset="0"/>
                <a:cs typeface="Times New Roman" pitchFamily="18" charset="0"/>
              </a:rPr>
              <a:t> at FC inlet and outlet</a:t>
            </a:r>
            <a:endParaRPr lang="en-GB" sz="1900">
              <a:latin typeface="Times New Roman" pitchFamily="18" charset="0"/>
            </a:endParaRPr>
          </a:p>
          <a:p>
            <a:pPr algn="just">
              <a:spcBef>
                <a:spcPct val="50000"/>
              </a:spcBef>
              <a:buClr>
                <a:srgbClr val="0000FF"/>
              </a:buClr>
              <a:buFont typeface="Wingdings" pitchFamily="2" charset="2"/>
              <a:buChar char="ü"/>
            </a:pPr>
            <a:r>
              <a:rPr lang="en-US" sz="1900">
                <a:latin typeface="Times New Roman" pitchFamily="18" charset="0"/>
              </a:rPr>
              <a:t>It requires the introduction of </a:t>
            </a:r>
            <a:r>
              <a:rPr lang="en-US" sz="1900">
                <a:solidFill>
                  <a:srgbClr val="FF0000"/>
                </a:solidFill>
                <a:latin typeface="Times New Roman" pitchFamily="18" charset="0"/>
              </a:rPr>
              <a:t>thermocouples (TC)</a:t>
            </a:r>
            <a:r>
              <a:rPr lang="en-US" sz="1900">
                <a:latin typeface="Times New Roman" pitchFamily="18" charset="0"/>
              </a:rPr>
              <a:t> at each FC outlet and the </a:t>
            </a:r>
            <a:r>
              <a:rPr lang="en-US" sz="1900">
                <a:solidFill>
                  <a:srgbClr val="FF0000"/>
                </a:solidFill>
                <a:latin typeface="Times New Roman" pitchFamily="18" charset="0"/>
              </a:rPr>
              <a:t>combined use of signals from TC and flow-rate or pressure drop instruments</a:t>
            </a:r>
            <a:r>
              <a:rPr lang="en-US" sz="1900">
                <a:latin typeface="Times New Roman" pitchFamily="18" charset="0"/>
              </a:rPr>
              <a:t> at the FC inlet </a:t>
            </a:r>
            <a:r>
              <a:rPr lang="en-US" sz="1900">
                <a:solidFill>
                  <a:srgbClr val="008000"/>
                </a:solidFill>
                <a:latin typeface="Times New Roman" pitchFamily="18" charset="0"/>
              </a:rPr>
              <a:t>(in order to prevent or minimize the risk of spurious scram signals).</a:t>
            </a:r>
            <a:endParaRPr lang="en-GB" sz="1900">
              <a:solidFill>
                <a:srgbClr val="008000"/>
              </a:solidFill>
              <a:latin typeface="Times New Roman" pitchFamily="18" charset="0"/>
            </a:endParaRPr>
          </a:p>
        </p:txBody>
      </p:sp>
      <p:sp>
        <p:nvSpPr>
          <p:cNvPr id="1874956" name="Text Box 1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sp>
        <p:nvSpPr>
          <p:cNvPr id="1874958" name="Text Box 14"/>
          <p:cNvSpPr txBox="1">
            <a:spLocks noChangeArrowheads="1"/>
          </p:cNvSpPr>
          <p:nvPr/>
        </p:nvSpPr>
        <p:spPr bwMode="auto">
          <a:xfrm>
            <a:off x="7024688" y="6216650"/>
            <a:ext cx="2119312" cy="6508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800" b="1" i="1">
                <a:solidFill>
                  <a:srgbClr val="FF0000"/>
                </a:solidFill>
              </a:rPr>
              <a:t>Associated presentation</a:t>
            </a:r>
          </a:p>
        </p:txBody>
      </p:sp>
      <p:sp>
        <p:nvSpPr>
          <p:cNvPr id="1874959" name="UpRibbonSharp"/>
          <p:cNvSpPr>
            <a:spLocks noEditPoints="1" noChangeArrowheads="1"/>
          </p:cNvSpPr>
          <p:nvPr/>
        </p:nvSpPr>
        <p:spPr bwMode="auto">
          <a:xfrm>
            <a:off x="6981825" y="6403975"/>
            <a:ext cx="493713" cy="261938"/>
          </a:xfrm>
          <a:custGeom>
            <a:avLst/>
            <a:gdLst>
              <a:gd name="G0" fmla="+- 0 0 0"/>
              <a:gd name="G1" fmla="+- 5400 0 0"/>
              <a:gd name="G2" fmla="+- 5400 2700 0"/>
              <a:gd name="G3" fmla="+- 21600 0 G2"/>
              <a:gd name="G4" fmla="+- 21600 0 G1"/>
              <a:gd name="G5" fmla="+- 21600 0 18900"/>
              <a:gd name="G6" fmla="*/ 18900 1 2"/>
              <a:gd name="G7" fmla="+- 21600 0 G6"/>
              <a:gd name="G8" fmla="+- 18900 0 0"/>
              <a:gd name="T0" fmla="*/ 10800 w 21600"/>
              <a:gd name="T1" fmla="*/ 0 h 21600"/>
              <a:gd name="T2" fmla="*/ 2700 w 21600"/>
              <a:gd name="T3" fmla="*/ 12150 h 21600"/>
              <a:gd name="T4" fmla="*/ 10800 w 21600"/>
              <a:gd name="T5" fmla="*/ 18900 h 21600"/>
              <a:gd name="T6" fmla="*/ 18900 w 21600"/>
              <a:gd name="T7" fmla="*/ 12150 h 21600"/>
              <a:gd name="T8" fmla="*/ 17694720 60000 65536"/>
              <a:gd name="T9" fmla="*/ 11796480 60000 65536"/>
              <a:gd name="T10" fmla="*/ 5898240 60000 65536"/>
              <a:gd name="T11" fmla="*/ 0 60000 65536"/>
              <a:gd name="T12" fmla="*/ G1 w 21600"/>
              <a:gd name="T13" fmla="*/ 0 h 21600"/>
              <a:gd name="T14" fmla="*/ G4 w 21600"/>
              <a:gd name="T15" fmla="*/ G8 h 21600"/>
            </a:gdLst>
            <a:ahLst/>
            <a:cxnLst>
              <a:cxn ang="T8">
                <a:pos x="T0" y="T1"/>
              </a:cxn>
              <a:cxn ang="T9">
                <a:pos x="T2" y="T3"/>
              </a:cxn>
              <a:cxn ang="T10">
                <a:pos x="T4" y="T5"/>
              </a:cxn>
              <a:cxn ang="T11">
                <a:pos x="T6" y="T7"/>
              </a:cxn>
            </a:cxnLst>
            <a:rect l="T12" t="T13" r="T14" b="T15"/>
            <a:pathLst>
              <a:path w="21600" h="21600" extrusionOk="0">
                <a:moveTo>
                  <a:pt x="0" y="21600"/>
                </a:moveTo>
                <a:lnTo>
                  <a:pt x="8100" y="21600"/>
                </a:lnTo>
                <a:lnTo>
                  <a:pt x="8100" y="18900"/>
                </a:lnTo>
                <a:lnTo>
                  <a:pt x="13500" y="18900"/>
                </a:lnTo>
                <a:lnTo>
                  <a:pt x="13500" y="21600"/>
                </a:lnTo>
                <a:lnTo>
                  <a:pt x="21600" y="21600"/>
                </a:lnTo>
                <a:lnTo>
                  <a:pt x="18900" y="12150"/>
                </a:lnTo>
                <a:lnTo>
                  <a:pt x="21600" y="2700"/>
                </a:lnTo>
                <a:lnTo>
                  <a:pt x="16200" y="2700"/>
                </a:lnTo>
                <a:lnTo>
                  <a:pt x="16200" y="0"/>
                </a:lnTo>
                <a:lnTo>
                  <a:pt x="5400" y="0"/>
                </a:lnTo>
                <a:lnTo>
                  <a:pt x="5400" y="2700"/>
                </a:lnTo>
                <a:lnTo>
                  <a:pt x="0" y="2700"/>
                </a:lnTo>
                <a:lnTo>
                  <a:pt x="2700" y="12150"/>
                </a:lnTo>
                <a:close/>
              </a:path>
              <a:path w="21600" h="21600" fill="none" extrusionOk="0">
                <a:moveTo>
                  <a:pt x="8100" y="18900"/>
                </a:moveTo>
                <a:lnTo>
                  <a:pt x="5400" y="18900"/>
                </a:lnTo>
                <a:lnTo>
                  <a:pt x="5400" y="2700"/>
                </a:lnTo>
              </a:path>
              <a:path w="21600" h="21600" fill="none" extrusionOk="0">
                <a:moveTo>
                  <a:pt x="5400" y="18900"/>
                </a:moveTo>
                <a:lnTo>
                  <a:pt x="8100" y="21600"/>
                </a:lnTo>
              </a:path>
              <a:path w="21600" h="21600" fill="none" extrusionOk="0">
                <a:moveTo>
                  <a:pt x="13500" y="18900"/>
                </a:moveTo>
                <a:lnTo>
                  <a:pt x="16200" y="18900"/>
                </a:lnTo>
                <a:lnTo>
                  <a:pt x="16200" y="2700"/>
                </a:lnTo>
              </a:path>
              <a:path w="21600" h="21600" fill="none" extrusionOk="0">
                <a:moveTo>
                  <a:pt x="16200" y="18900"/>
                </a:moveTo>
                <a:lnTo>
                  <a:pt x="13500" y="21600"/>
                </a:lnTo>
              </a:path>
            </a:pathLst>
          </a:custGeom>
          <a:solidFill>
            <a:srgbClr val="FF0000"/>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1093" name="Picture 5"/>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178300" y="4221163"/>
            <a:ext cx="4965700" cy="2636837"/>
          </a:xfrm>
          <a:solidFill>
            <a:schemeClr val="bg1"/>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81094" name="Text Box 6"/>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pic>
        <p:nvPicPr>
          <p:cNvPr id="1881098" name="Picture 10"/>
          <p:cNvPicPr>
            <a:picLocks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0" y="1220788"/>
            <a:ext cx="4897438" cy="3233737"/>
          </a:xfrm>
          <a:solidFill>
            <a:schemeClr val="bg1"/>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81101" name="Text Box 13"/>
          <p:cNvSpPr txBox="1">
            <a:spLocks noChangeArrowheads="1"/>
          </p:cNvSpPr>
          <p:nvPr/>
        </p:nvSpPr>
        <p:spPr bwMode="auto">
          <a:xfrm>
            <a:off x="0" y="5605463"/>
            <a:ext cx="365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i="1">
                <a:solidFill>
                  <a:srgbClr val="336600"/>
                </a:solidFill>
              </a:rPr>
              <a:t>Results obtained from a thermal-hydraulic study show the validity of the ICM proposal.</a:t>
            </a:r>
            <a:r>
              <a:rPr lang="en-GB"/>
              <a:t> </a:t>
            </a:r>
          </a:p>
        </p:txBody>
      </p:sp>
      <p:sp>
        <p:nvSpPr>
          <p:cNvPr id="1881103" name="Text Box 15"/>
          <p:cNvSpPr txBox="1">
            <a:spLocks noChangeArrowheads="1"/>
          </p:cNvSpPr>
          <p:nvPr/>
        </p:nvSpPr>
        <p:spPr bwMode="auto">
          <a:xfrm>
            <a:off x="319088" y="4908550"/>
            <a:ext cx="2568575" cy="3762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1" i="1">
                <a:solidFill>
                  <a:srgbClr val="FF0000"/>
                </a:solidFill>
              </a:rPr>
              <a:t>Start of the F.B. accident</a:t>
            </a:r>
          </a:p>
        </p:txBody>
      </p:sp>
      <p:sp>
        <p:nvSpPr>
          <p:cNvPr id="1881104" name="Line 16"/>
          <p:cNvSpPr>
            <a:spLocks noChangeShapeType="1"/>
          </p:cNvSpPr>
          <p:nvPr/>
        </p:nvSpPr>
        <p:spPr bwMode="auto">
          <a:xfrm flipV="1">
            <a:off x="1582738" y="4122738"/>
            <a:ext cx="609600" cy="798512"/>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81105" name="Text Box 17"/>
          <p:cNvSpPr txBox="1">
            <a:spLocks noChangeArrowheads="1"/>
          </p:cNvSpPr>
          <p:nvPr/>
        </p:nvSpPr>
        <p:spPr bwMode="auto">
          <a:xfrm>
            <a:off x="4935538" y="1447800"/>
            <a:ext cx="4208462"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300" b="1">
                <a:solidFill>
                  <a:srgbClr val="333300"/>
                </a:solidFill>
              </a:rPr>
              <a:t>Setting the reactor scram when:</a:t>
            </a:r>
          </a:p>
          <a:p>
            <a:pPr algn="l">
              <a:buFont typeface="Wingdings" pitchFamily="2" charset="2"/>
              <a:buChar char="ü"/>
            </a:pPr>
            <a:r>
              <a:rPr lang="en-US" sz="2400" b="1">
                <a:solidFill>
                  <a:srgbClr val="0000FF"/>
                </a:solidFill>
              </a:rPr>
              <a:t>   G &gt; G</a:t>
            </a:r>
            <a:r>
              <a:rPr lang="en-US" sz="2400" b="1" baseline="-25000">
                <a:solidFill>
                  <a:srgbClr val="0000FF"/>
                </a:solidFill>
              </a:rPr>
              <a:t>nom </a:t>
            </a:r>
            <a:r>
              <a:rPr lang="en-US" sz="2400" b="1">
                <a:solidFill>
                  <a:srgbClr val="0000FF"/>
                </a:solidFill>
              </a:rPr>
              <a:t>- 30%</a:t>
            </a:r>
          </a:p>
          <a:p>
            <a:pPr algn="l">
              <a:buFont typeface="Wingdings" pitchFamily="2" charset="2"/>
              <a:buChar char="ü"/>
            </a:pPr>
            <a:r>
              <a:rPr lang="en-US" sz="2400" b="1" i="1">
                <a:solidFill>
                  <a:srgbClr val="FF0000"/>
                </a:solidFill>
              </a:rPr>
              <a:t>   T</a:t>
            </a:r>
            <a:r>
              <a:rPr lang="en-US" sz="2400" b="1" baseline="-25000">
                <a:solidFill>
                  <a:srgbClr val="FF0000"/>
                </a:solidFill>
              </a:rPr>
              <a:t>steam</a:t>
            </a:r>
            <a:r>
              <a:rPr lang="en-US" sz="2400" b="1">
                <a:solidFill>
                  <a:srgbClr val="FF0000"/>
                </a:solidFill>
              </a:rPr>
              <a:t> &gt; </a:t>
            </a:r>
            <a:r>
              <a:rPr lang="en-US" sz="2400" b="1" i="1">
                <a:solidFill>
                  <a:srgbClr val="FF0000"/>
                </a:solidFill>
              </a:rPr>
              <a:t>T</a:t>
            </a:r>
            <a:r>
              <a:rPr lang="en-US" sz="2400" b="1" baseline="-25000">
                <a:solidFill>
                  <a:srgbClr val="FF0000"/>
                </a:solidFill>
              </a:rPr>
              <a:t>sat,</a:t>
            </a:r>
            <a:r>
              <a:rPr lang="en-US" sz="2400" b="1">
                <a:solidFill>
                  <a:srgbClr val="FF0000"/>
                </a:solidFill>
              </a:rPr>
              <a:t> </a:t>
            </a:r>
            <a:r>
              <a:rPr lang="en-US" sz="2400" b="1" baseline="-25000">
                <a:solidFill>
                  <a:srgbClr val="FF0000"/>
                </a:solidFill>
              </a:rPr>
              <a:t>70bar </a:t>
            </a:r>
            <a:r>
              <a:rPr lang="en-US" sz="2400" b="1">
                <a:solidFill>
                  <a:srgbClr val="FF0000"/>
                </a:solidFill>
              </a:rPr>
              <a:t>+ 10 K</a:t>
            </a:r>
          </a:p>
          <a:p>
            <a:pPr algn="l">
              <a:buFont typeface="Wingdings" pitchFamily="2" charset="2"/>
              <a:buChar char="ü"/>
            </a:pPr>
            <a:r>
              <a:rPr lang="en-US" sz="2400" b="1">
                <a:solidFill>
                  <a:srgbClr val="008000"/>
                </a:solidFill>
              </a:rPr>
              <a:t>   Scram delay time = 2.2 sec</a:t>
            </a:r>
            <a:endParaRPr lang="en-GB" sz="2400">
              <a:solidFill>
                <a:srgbClr val="008000"/>
              </a:solidFill>
            </a:endParaRPr>
          </a:p>
        </p:txBody>
      </p:sp>
      <p:sp>
        <p:nvSpPr>
          <p:cNvPr id="1881106" name="Text Box 18"/>
          <p:cNvSpPr txBox="1">
            <a:spLocks noChangeArrowheads="1"/>
          </p:cNvSpPr>
          <p:nvPr/>
        </p:nvSpPr>
        <p:spPr bwMode="auto">
          <a:xfrm>
            <a:off x="2281238" y="679450"/>
            <a:ext cx="3889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FF"/>
                </a:solidFill>
              </a:rPr>
              <a:t>	 ICM PROPOSAL </a:t>
            </a:r>
            <a:r>
              <a:rPr lang="en-US" b="1" i="1"/>
              <a:t>2 of 2</a:t>
            </a:r>
            <a:endParaRPr lang="en-GB" b="1" i="1"/>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994"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sp>
        <p:nvSpPr>
          <p:cNvPr id="1876995" name="Text Box 3"/>
          <p:cNvSpPr txBox="1">
            <a:spLocks noChangeArrowheads="1"/>
          </p:cNvSpPr>
          <p:nvPr/>
        </p:nvSpPr>
        <p:spPr bwMode="auto">
          <a:xfrm>
            <a:off x="0" y="954088"/>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1800" b="1"/>
              <a:t>Two training-workshops have been organized within the framework of the Project, according to the requests of Partners: </a:t>
            </a:r>
            <a:r>
              <a:rPr lang="en-GB" sz="1800" b="1">
                <a:solidFill>
                  <a:srgbClr val="FF0000"/>
                </a:solidFill>
              </a:rPr>
              <a:t>Cocosys</a:t>
            </a:r>
            <a:r>
              <a:rPr lang="en-GB" sz="1800" b="1"/>
              <a:t> and </a:t>
            </a:r>
            <a:r>
              <a:rPr lang="en-GB" sz="1800" b="1">
                <a:solidFill>
                  <a:srgbClr val="FF0000"/>
                </a:solidFill>
              </a:rPr>
              <a:t>3D Suncop</a:t>
            </a:r>
            <a:r>
              <a:rPr lang="en-GB" sz="1800" b="1"/>
              <a:t> training</a:t>
            </a:r>
          </a:p>
        </p:txBody>
      </p:sp>
      <p:sp>
        <p:nvSpPr>
          <p:cNvPr id="1876996" name="Text Box 4"/>
          <p:cNvSpPr txBox="1">
            <a:spLocks noChangeArrowheads="1"/>
          </p:cNvSpPr>
          <p:nvPr/>
        </p:nvSpPr>
        <p:spPr bwMode="auto">
          <a:xfrm>
            <a:off x="2641600" y="682625"/>
            <a:ext cx="3294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THE TRAINING </a:t>
            </a:r>
            <a:r>
              <a:rPr lang="en-GB" b="1" i="1"/>
              <a:t>1 of 2</a:t>
            </a:r>
          </a:p>
        </p:txBody>
      </p:sp>
      <p:graphicFrame>
        <p:nvGraphicFramePr>
          <p:cNvPr id="1877653" name="Group 661"/>
          <p:cNvGraphicFramePr>
            <a:graphicFrameLocks noGrp="1"/>
          </p:cNvGraphicFramePr>
          <p:nvPr>
            <p:ph/>
          </p:nvPr>
        </p:nvGraphicFramePr>
        <p:xfrm>
          <a:off x="280988" y="1628775"/>
          <a:ext cx="8623300" cy="5218113"/>
        </p:xfrm>
        <a:graphic>
          <a:graphicData uri="http://schemas.openxmlformats.org/drawingml/2006/table">
            <a:tbl>
              <a:tblPr/>
              <a:tblGrid>
                <a:gridCol w="1908175"/>
                <a:gridCol w="2100262"/>
                <a:gridCol w="4614863"/>
              </a:tblGrid>
              <a:tr h="187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TRAINING COURSE</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No of  PARTICIPANTS</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INSTITUTION</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COCOSYS</a:t>
                      </a:r>
                      <a:endParaRPr kumimoji="0" lang="en-US" sz="1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Becker Technologies,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Germany</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1938">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NIKIET,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Russia</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E</a:t>
                      </a: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NPRO Consult, </a:t>
                      </a:r>
                      <a:r>
                        <a:rPr kumimoji="0" lang="it-IT" sz="1200" b="1" i="0" u="none" strike="noStrike" cap="none" normalizeH="0" baseline="0" smtClean="0">
                          <a:ln>
                            <a:noFill/>
                          </a:ln>
                          <a:solidFill>
                            <a:schemeClr val="tx1"/>
                          </a:solidFill>
                          <a:effectLst/>
                          <a:latin typeface="Times New Roman" pitchFamily="18" charset="0"/>
                          <a:cs typeface="Times New Roman" pitchFamily="18" charset="0"/>
                        </a:rPr>
                        <a:t>Bulgaria</a:t>
                      </a:r>
                      <a:endParaRPr kumimoji="0" lang="it-IT"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UNIPI,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Italy</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rowSpan="1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3D SUNCOP</a:t>
                      </a:r>
                      <a:endParaRPr kumimoji="0" lang="en-US" sz="1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EREC,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Russia</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Gidropress,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Russia</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7488">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NIKIET,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Russia</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Times New Roman" pitchFamily="18" charset="0"/>
                          <a:cs typeface="Times New Roman" pitchFamily="18" charset="0"/>
                        </a:rPr>
                        <a:t>Kurchatov Institute, </a:t>
                      </a:r>
                      <a:r>
                        <a:rPr kumimoji="0" lang="de-DE" sz="1200" b="1" i="0" u="none" strike="noStrike" cap="none" normalizeH="0" baseline="0" smtClean="0">
                          <a:ln>
                            <a:noFill/>
                          </a:ln>
                          <a:solidFill>
                            <a:schemeClr val="tx1"/>
                          </a:solidFill>
                          <a:effectLst/>
                          <a:latin typeface="Times New Roman" pitchFamily="18" charset="0"/>
                          <a:cs typeface="Times New Roman" pitchFamily="18" charset="0"/>
                        </a:rPr>
                        <a:t>Russia</a:t>
                      </a:r>
                      <a:endParaRPr kumimoji="0" lang="de-DE" sz="12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5738">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ENPRO Consult, </a:t>
                      </a:r>
                      <a:r>
                        <a:rPr kumimoji="0" lang="it-IT" sz="1200" b="1" i="0" u="none" strike="noStrike" cap="none" normalizeH="0" baseline="0" smtClean="0">
                          <a:ln>
                            <a:noFill/>
                          </a:ln>
                          <a:solidFill>
                            <a:schemeClr val="tx1"/>
                          </a:solidFill>
                          <a:effectLst/>
                          <a:latin typeface="Times New Roman" pitchFamily="18" charset="0"/>
                          <a:cs typeface="Times New Roman" pitchFamily="18" charset="0"/>
                        </a:rPr>
                        <a:t>Bulgaria</a:t>
                      </a:r>
                      <a:endParaRPr kumimoji="0" lang="it-IT"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PAKS NPP Ltd,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Hungary</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Turkey Atomic Energy Commission,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Turkey</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Kiev University,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Ukraine</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Et&amp;D,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Ukraine</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Pakistan Atomic Energy Commission,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Pakistan</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Lithuanian Energy Institute,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Lithuania</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Lithuanian Regulatory Commission (VATESI),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Lithuania</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FER,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Croatia</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UNIPI,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Italy</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30"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MAIN ACHIEVEMENTS</a:t>
            </a:r>
            <a:endParaRPr lang="en-GB" sz="3000" b="1">
              <a:solidFill>
                <a:srgbClr val="FF0000"/>
              </a:solidFill>
              <a:effectLst>
                <a:outerShdw blurRad="38100" dist="38100" dir="2700000" algn="tl">
                  <a:srgbClr val="000000"/>
                </a:outerShdw>
              </a:effectLst>
            </a:endParaRPr>
          </a:p>
        </p:txBody>
      </p:sp>
      <p:sp>
        <p:nvSpPr>
          <p:cNvPr id="1916932" name="Text Box 4"/>
          <p:cNvSpPr txBox="1">
            <a:spLocks noChangeArrowheads="1"/>
          </p:cNvSpPr>
          <p:nvPr/>
        </p:nvSpPr>
        <p:spPr bwMode="auto">
          <a:xfrm>
            <a:off x="2641600" y="768350"/>
            <a:ext cx="3294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0000FF"/>
                </a:solidFill>
              </a:rPr>
              <a:t>THE TRAINING </a:t>
            </a:r>
            <a:r>
              <a:rPr lang="en-GB" b="1" i="1"/>
              <a:t>2 of 2</a:t>
            </a:r>
          </a:p>
        </p:txBody>
      </p:sp>
      <p:pic>
        <p:nvPicPr>
          <p:cNvPr id="1916933" name="Picture 5"/>
          <p:cNvPicPr>
            <a:picLocks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519113" y="1239838"/>
            <a:ext cx="8281987" cy="558958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026" name="Text Box 2"/>
          <p:cNvSpPr txBox="1">
            <a:spLocks noChangeArrowheads="1"/>
          </p:cNvSpPr>
          <p:nvPr/>
        </p:nvSpPr>
        <p:spPr bwMode="auto">
          <a:xfrm>
            <a:off x="2274888" y="103188"/>
            <a:ext cx="64309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CONCLUSIONS                     </a:t>
            </a:r>
            <a:r>
              <a:rPr lang="en-US" b="1" i="1">
                <a:effectLst>
                  <a:outerShdw blurRad="38100" dist="38100" dir="2700000" algn="tl">
                    <a:srgbClr val="FFFFFF"/>
                  </a:outerShdw>
                </a:effectLst>
              </a:rPr>
              <a:t>1 of 3</a:t>
            </a:r>
            <a:endParaRPr lang="en-GB" b="1" i="1">
              <a:effectLst>
                <a:outerShdw blurRad="38100" dist="38100" dir="2700000" algn="tl">
                  <a:srgbClr val="FFFFFF"/>
                </a:outerShdw>
              </a:effectLst>
            </a:endParaRPr>
          </a:p>
        </p:txBody>
      </p:sp>
      <p:sp>
        <p:nvSpPr>
          <p:cNvPr id="1921027" name="Text Box 3"/>
          <p:cNvSpPr txBox="1">
            <a:spLocks noChangeArrowheads="1"/>
          </p:cNvSpPr>
          <p:nvPr/>
        </p:nvSpPr>
        <p:spPr bwMode="auto">
          <a:xfrm>
            <a:off x="0" y="987425"/>
            <a:ext cx="886777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1938" indent="-261938" algn="l">
              <a:spcBef>
                <a:spcPct val="0"/>
              </a:spcBef>
              <a:defRPr>
                <a:solidFill>
                  <a:schemeClr val="tx1"/>
                </a:solidFill>
                <a:latin typeface="Arial" charset="0"/>
              </a:defRPr>
            </a:lvl1pPr>
            <a:lvl2pPr marL="992188" algn="l">
              <a:spcBef>
                <a:spcPct val="0"/>
              </a:spcBef>
              <a:defRPr>
                <a:solidFill>
                  <a:schemeClr val="tx1"/>
                </a:solidFill>
                <a:latin typeface="Arial" charset="0"/>
              </a:defRPr>
            </a:lvl2pPr>
            <a:lvl3pPr marL="1171575"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buClr>
                <a:srgbClr val="0000FF"/>
              </a:buClr>
              <a:buFont typeface="Wingdings" pitchFamily="2" charset="2"/>
              <a:buChar char="Ø"/>
            </a:pPr>
            <a:r>
              <a:rPr lang="en-US">
                <a:latin typeface="Times New Roman" pitchFamily="18" charset="0"/>
              </a:rPr>
              <a:t>The demonstration of capabilities and suitability of computational tools for deterministic RBMK safety analyses constitutes the subject of the activity.</a:t>
            </a:r>
          </a:p>
          <a:p>
            <a:pPr algn="just">
              <a:spcBef>
                <a:spcPct val="50000"/>
              </a:spcBef>
              <a:buClr>
                <a:srgbClr val="0000FF"/>
              </a:buClr>
              <a:buFont typeface="Wingdings" pitchFamily="2" charset="2"/>
              <a:buChar char="Ø"/>
            </a:pPr>
            <a:r>
              <a:rPr lang="en-GB">
                <a:latin typeface="Times New Roman" pitchFamily="18" charset="0"/>
              </a:rPr>
              <a:t>The thermal-hydraulics is the central (pivot) discipline</a:t>
            </a:r>
          </a:p>
        </p:txBody>
      </p:sp>
      <p:sp>
        <p:nvSpPr>
          <p:cNvPr id="1921028" name="Text Box 4"/>
          <p:cNvSpPr txBox="1">
            <a:spLocks noChangeArrowheads="1"/>
          </p:cNvSpPr>
          <p:nvPr/>
        </p:nvSpPr>
        <p:spPr bwMode="auto">
          <a:xfrm>
            <a:off x="1089025" y="2293938"/>
            <a:ext cx="4964113"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Clr>
                <a:srgbClr val="FF0000"/>
              </a:buClr>
              <a:buFont typeface="Wingdings" pitchFamily="2" charset="2"/>
              <a:buChar char="ü"/>
            </a:pPr>
            <a:r>
              <a:rPr lang="en-US">
                <a:solidFill>
                  <a:srgbClr val="0000FF"/>
                </a:solidFill>
              </a:rPr>
              <a:t>CHF in fuel bundle</a:t>
            </a:r>
          </a:p>
          <a:p>
            <a:pPr algn="just">
              <a:spcBef>
                <a:spcPct val="20000"/>
              </a:spcBef>
              <a:buClr>
                <a:srgbClr val="FF0000"/>
              </a:buClr>
              <a:buFont typeface="Wingdings" pitchFamily="2" charset="2"/>
              <a:buChar char="ü"/>
            </a:pPr>
            <a:r>
              <a:rPr lang="en-US">
                <a:solidFill>
                  <a:srgbClr val="0000FF"/>
                </a:solidFill>
              </a:rPr>
              <a:t>MCC and ECCS performance</a:t>
            </a:r>
          </a:p>
          <a:p>
            <a:pPr algn="just">
              <a:spcBef>
                <a:spcPct val="20000"/>
              </a:spcBef>
              <a:buClr>
                <a:srgbClr val="FF0000"/>
              </a:buClr>
              <a:buFont typeface="Wingdings" pitchFamily="2" charset="2"/>
              <a:buChar char="ü"/>
            </a:pPr>
            <a:r>
              <a:rPr lang="en-US">
                <a:solidFill>
                  <a:srgbClr val="0000FF"/>
                </a:solidFill>
              </a:rPr>
              <a:t>Confinement</a:t>
            </a:r>
          </a:p>
          <a:p>
            <a:pPr algn="just">
              <a:spcBef>
                <a:spcPct val="20000"/>
              </a:spcBef>
              <a:buClr>
                <a:srgbClr val="FF0000"/>
              </a:buClr>
              <a:buFont typeface="Wingdings" pitchFamily="2" charset="2"/>
              <a:buChar char="ü"/>
            </a:pPr>
            <a:r>
              <a:rPr lang="en-US">
                <a:solidFill>
                  <a:srgbClr val="0000FF"/>
                </a:solidFill>
              </a:rPr>
              <a:t>PT failure</a:t>
            </a:r>
            <a:endParaRPr lang="en-GB">
              <a:solidFill>
                <a:srgbClr val="0000FF"/>
              </a:solidFill>
            </a:endParaRPr>
          </a:p>
        </p:txBody>
      </p:sp>
      <p:sp>
        <p:nvSpPr>
          <p:cNvPr id="1921029" name="Text Box 5"/>
          <p:cNvSpPr txBox="1">
            <a:spLocks noChangeArrowheads="1"/>
          </p:cNvSpPr>
          <p:nvPr/>
        </p:nvSpPr>
        <p:spPr bwMode="auto">
          <a:xfrm>
            <a:off x="0" y="3825875"/>
            <a:ext cx="9144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1938" indent="-261938"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buClr>
                <a:srgbClr val="0000FF"/>
              </a:buClr>
              <a:buFont typeface="Wingdings" pitchFamily="2" charset="2"/>
              <a:buChar char="Ø"/>
            </a:pPr>
            <a:r>
              <a:rPr lang="en-US">
                <a:latin typeface="Times New Roman" pitchFamily="18" charset="0"/>
              </a:rPr>
              <a:t>Fuel failure mechanisms (</a:t>
            </a:r>
            <a:r>
              <a:rPr lang="en-US">
                <a:solidFill>
                  <a:srgbClr val="FF0000"/>
                </a:solidFill>
                <a:latin typeface="Times New Roman" pitchFamily="18" charset="0"/>
              </a:rPr>
              <a:t>ballooning and collapse</a:t>
            </a:r>
            <a:r>
              <a:rPr lang="en-US">
                <a:latin typeface="Times New Roman" pitchFamily="18" charset="0"/>
              </a:rPr>
              <a:t>) are investigated</a:t>
            </a:r>
          </a:p>
          <a:p>
            <a:pPr algn="just">
              <a:spcBef>
                <a:spcPct val="50000"/>
              </a:spcBef>
              <a:buClr>
                <a:srgbClr val="0000FF"/>
              </a:buClr>
              <a:buFont typeface="Wingdings" pitchFamily="2" charset="2"/>
              <a:buChar char="Ø"/>
            </a:pPr>
            <a:r>
              <a:rPr lang="en-US">
                <a:solidFill>
                  <a:srgbClr val="FF0000"/>
                </a:solidFill>
                <a:latin typeface="Times New Roman" pitchFamily="18" charset="0"/>
              </a:rPr>
              <a:t>PT</a:t>
            </a:r>
            <a:r>
              <a:rPr lang="en-US">
                <a:latin typeface="Times New Roman" pitchFamily="18" charset="0"/>
              </a:rPr>
              <a:t> and neighboring </a:t>
            </a:r>
            <a:r>
              <a:rPr lang="en-US">
                <a:solidFill>
                  <a:srgbClr val="FF0000"/>
                </a:solidFill>
                <a:latin typeface="Times New Roman" pitchFamily="18" charset="0"/>
              </a:rPr>
              <a:t>graphite block</a:t>
            </a:r>
            <a:r>
              <a:rPr lang="en-US">
                <a:latin typeface="Times New Roman" pitchFamily="18" charset="0"/>
              </a:rPr>
              <a:t> failure are investigated</a:t>
            </a:r>
            <a:endParaRPr lang="en-GB">
              <a:latin typeface="Times New Roman" pitchFamily="18" charset="0"/>
            </a:endParaRPr>
          </a:p>
          <a:p>
            <a:pPr algn="just">
              <a:spcBef>
                <a:spcPct val="50000"/>
              </a:spcBef>
              <a:buClr>
                <a:srgbClr val="0000FF"/>
              </a:buClr>
              <a:buFont typeface="Wingdings" pitchFamily="2" charset="2"/>
              <a:buChar char="Ø"/>
            </a:pPr>
            <a:r>
              <a:rPr lang="en-US">
                <a:latin typeface="Times New Roman" pitchFamily="18" charset="0"/>
              </a:rPr>
              <a:t>Pioneering effort made for the </a:t>
            </a:r>
            <a:r>
              <a:rPr lang="en-US">
                <a:solidFill>
                  <a:srgbClr val="FF0000"/>
                </a:solidFill>
                <a:latin typeface="Times New Roman" pitchFamily="18" charset="0"/>
              </a:rPr>
              <a:t>coupled Korsar-Bars</a:t>
            </a:r>
            <a:r>
              <a:rPr lang="en-US">
                <a:latin typeface="Times New Roman" pitchFamily="18" charset="0"/>
              </a:rPr>
              <a:t> application to RBMK safety technology (3D NK – TH). </a:t>
            </a:r>
          </a:p>
          <a:p>
            <a:pPr algn="just">
              <a:spcBef>
                <a:spcPct val="50000"/>
              </a:spcBef>
              <a:buClr>
                <a:srgbClr val="0000FF"/>
              </a:buClr>
              <a:buFont typeface="Wingdings" pitchFamily="2" charset="2"/>
              <a:buChar char="Ø"/>
            </a:pPr>
            <a:r>
              <a:rPr lang="en-US">
                <a:latin typeface="Times New Roman" pitchFamily="18" charset="0"/>
              </a:rPr>
              <a:t>The </a:t>
            </a:r>
            <a:r>
              <a:rPr lang="en-US">
                <a:solidFill>
                  <a:srgbClr val="FF0000"/>
                </a:solidFill>
                <a:latin typeface="Times New Roman" pitchFamily="18" charset="0"/>
              </a:rPr>
              <a:t>FP</a:t>
            </a:r>
            <a:r>
              <a:rPr lang="en-US">
                <a:latin typeface="Times New Roman" pitchFamily="18" charset="0"/>
              </a:rPr>
              <a:t> and the </a:t>
            </a:r>
            <a:r>
              <a:rPr lang="en-US">
                <a:solidFill>
                  <a:srgbClr val="FF0000"/>
                </a:solidFill>
                <a:latin typeface="Times New Roman" pitchFamily="18" charset="0"/>
              </a:rPr>
              <a:t>H</a:t>
            </a:r>
            <a:r>
              <a:rPr lang="en-US" b="1">
                <a:solidFill>
                  <a:srgbClr val="FF0000"/>
                </a:solidFill>
                <a:latin typeface="Times New Roman" pitchFamily="18" charset="0"/>
              </a:rPr>
              <a:t>2</a:t>
            </a:r>
            <a:r>
              <a:rPr lang="en-US">
                <a:latin typeface="Times New Roman" pitchFamily="18" charset="0"/>
              </a:rPr>
              <a:t> source term, transport and release are evaluated.</a:t>
            </a:r>
          </a:p>
          <a:p>
            <a:pPr algn="just">
              <a:spcBef>
                <a:spcPct val="50000"/>
              </a:spcBef>
              <a:buClr>
                <a:srgbClr val="0000FF"/>
              </a:buClr>
              <a:buFont typeface="Wingdings" pitchFamily="2" charset="2"/>
              <a:buChar char="Ø"/>
            </a:pPr>
            <a:r>
              <a:rPr lang="en-GB">
                <a:latin typeface="Times New Roman" pitchFamily="18" charset="0"/>
              </a:rPr>
              <a:t>A dozen codes (Russian and Western origin) have been used creating </a:t>
            </a:r>
            <a:r>
              <a:rPr lang="en-GB">
                <a:solidFill>
                  <a:srgbClr val="FF0000"/>
                </a:solidFill>
                <a:latin typeface="Times New Roman" pitchFamily="18" charset="0"/>
              </a:rPr>
              <a:t>chains of codes</a:t>
            </a:r>
            <a:r>
              <a:rPr lang="en-GB">
                <a:latin typeface="Times New Roman" pitchFamily="18" charset="0"/>
              </a:rPr>
              <a:t> to achieve the Project objectives.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074" name="Text Box 2"/>
          <p:cNvSpPr txBox="1">
            <a:spLocks noChangeArrowheads="1"/>
          </p:cNvSpPr>
          <p:nvPr/>
        </p:nvSpPr>
        <p:spPr bwMode="auto">
          <a:xfrm>
            <a:off x="2274888" y="103188"/>
            <a:ext cx="62499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CONCLUSIONS                     </a:t>
            </a:r>
            <a:r>
              <a:rPr lang="en-US" b="1" i="1">
                <a:effectLst>
                  <a:outerShdw blurRad="38100" dist="38100" dir="2700000" algn="tl">
                    <a:srgbClr val="FFFFFF"/>
                  </a:outerShdw>
                </a:effectLst>
              </a:rPr>
              <a:t>2 of 3</a:t>
            </a:r>
            <a:endParaRPr lang="en-GB" b="1" i="1">
              <a:effectLst>
                <a:outerShdw blurRad="38100" dist="38100" dir="2700000" algn="tl">
                  <a:srgbClr val="FFFFFF"/>
                </a:outerShdw>
              </a:effectLst>
            </a:endParaRPr>
          </a:p>
        </p:txBody>
      </p:sp>
      <p:sp>
        <p:nvSpPr>
          <p:cNvPr id="1923075" name="Text Box 3"/>
          <p:cNvSpPr txBox="1">
            <a:spLocks noChangeArrowheads="1"/>
          </p:cNvSpPr>
          <p:nvPr/>
        </p:nvSpPr>
        <p:spPr bwMode="auto">
          <a:xfrm>
            <a:off x="1343025" y="1357313"/>
            <a:ext cx="7620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lgn="l">
              <a:spcBef>
                <a:spcPct val="0"/>
              </a:spcBef>
              <a:defRPr>
                <a:solidFill>
                  <a:schemeClr val="tx1"/>
                </a:solidFill>
                <a:latin typeface="Arial" charset="0"/>
              </a:defRPr>
            </a:lvl1pPr>
            <a:lvl2pPr marL="628650"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lnSpc>
                <a:spcPct val="120000"/>
              </a:lnSpc>
              <a:spcBef>
                <a:spcPct val="50000"/>
              </a:spcBef>
              <a:buClr>
                <a:schemeClr val="tx1"/>
              </a:buClr>
              <a:buFont typeface="Wingdings" pitchFamily="2" charset="2"/>
              <a:buChar char="Ø"/>
            </a:pPr>
            <a:r>
              <a:rPr lang="en-GB" sz="2400" b="1">
                <a:solidFill>
                  <a:srgbClr val="0000FF"/>
                </a:solidFill>
                <a:latin typeface="Times New Roman" pitchFamily="18" charset="0"/>
              </a:rPr>
              <a:t>Key words and acronyms for the conclusion:</a:t>
            </a:r>
            <a:r>
              <a:rPr lang="en-GB" sz="2400" b="1">
                <a:latin typeface="Times New Roman" pitchFamily="18" charset="0"/>
              </a:rPr>
              <a:t> </a:t>
            </a:r>
          </a:p>
        </p:txBody>
      </p:sp>
      <p:sp>
        <p:nvSpPr>
          <p:cNvPr id="1923076" name="Text Box 4"/>
          <p:cNvSpPr txBox="1">
            <a:spLocks noChangeArrowheads="1"/>
          </p:cNvSpPr>
          <p:nvPr/>
        </p:nvSpPr>
        <p:spPr bwMode="auto">
          <a:xfrm>
            <a:off x="2403475" y="2332038"/>
            <a:ext cx="5338763"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lgn="l">
              <a:spcBef>
                <a:spcPct val="0"/>
              </a:spcBef>
              <a:defRPr>
                <a:solidFill>
                  <a:schemeClr val="tx1"/>
                </a:solidFill>
                <a:latin typeface="Arial" charset="0"/>
              </a:defRPr>
            </a:lvl1pPr>
            <a:lvl2pPr marL="542925"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80000"/>
              </a:spcBef>
              <a:buClr>
                <a:srgbClr val="0000FF"/>
              </a:buClr>
              <a:buFont typeface="Wingdings" pitchFamily="2" charset="2"/>
              <a:buChar char="ü"/>
            </a:pPr>
            <a:r>
              <a:rPr lang="en-GB" sz="2400" b="1" i="1">
                <a:latin typeface="Times New Roman" pitchFamily="18" charset="0"/>
              </a:rPr>
              <a:t>MPTR  (</a:t>
            </a:r>
            <a:r>
              <a:rPr lang="en-GB" sz="2400" b="1" i="1">
                <a:solidFill>
                  <a:srgbClr val="FF0000"/>
                </a:solidFill>
                <a:latin typeface="Times New Roman" pitchFamily="18" charset="0"/>
              </a:rPr>
              <a:t>proposed solution of the issue</a:t>
            </a:r>
            <a:r>
              <a:rPr lang="en-GB" sz="2400" b="1" i="1">
                <a:latin typeface="Times New Roman" pitchFamily="18" charset="0"/>
              </a:rPr>
              <a:t>)</a:t>
            </a:r>
          </a:p>
          <a:p>
            <a:pPr>
              <a:spcBef>
                <a:spcPct val="80000"/>
              </a:spcBef>
              <a:buClr>
                <a:srgbClr val="0000FF"/>
              </a:buClr>
              <a:buFont typeface="Wingdings" pitchFamily="2" charset="2"/>
              <a:buChar char="ü"/>
            </a:pPr>
            <a:r>
              <a:rPr lang="en-GB" sz="2400" b="1" i="1">
                <a:latin typeface="Times New Roman" pitchFamily="18" charset="0"/>
              </a:rPr>
              <a:t>CIAU  Uncertainty (</a:t>
            </a:r>
            <a:r>
              <a:rPr lang="en-GB" sz="2400" b="1" i="1">
                <a:solidFill>
                  <a:srgbClr val="FF0000"/>
                </a:solidFill>
                <a:latin typeface="Times New Roman" pitchFamily="18" charset="0"/>
              </a:rPr>
              <a:t>application</a:t>
            </a:r>
            <a:r>
              <a:rPr lang="en-GB" sz="2400" b="1" i="1">
                <a:latin typeface="Times New Roman" pitchFamily="18" charset="0"/>
              </a:rPr>
              <a:t>)</a:t>
            </a:r>
          </a:p>
          <a:p>
            <a:pPr>
              <a:spcBef>
                <a:spcPct val="80000"/>
              </a:spcBef>
              <a:buClr>
                <a:srgbClr val="0000FF"/>
              </a:buClr>
              <a:buFont typeface="Wingdings" pitchFamily="2" charset="2"/>
              <a:buChar char="ü"/>
            </a:pPr>
            <a:r>
              <a:rPr lang="en-GB" sz="2400" b="1" i="1">
                <a:latin typeface="Times New Roman" pitchFamily="18" charset="0"/>
              </a:rPr>
              <a:t>ICM (</a:t>
            </a:r>
            <a:r>
              <a:rPr lang="en-GB" sz="2400" b="1" i="1">
                <a:solidFill>
                  <a:srgbClr val="FF0000"/>
                </a:solidFill>
                <a:latin typeface="Times New Roman" pitchFamily="18" charset="0"/>
              </a:rPr>
              <a:t>proposal</a:t>
            </a:r>
            <a:r>
              <a:rPr lang="en-GB" sz="2400" b="1" i="1">
                <a:latin typeface="Times New Roman" pitchFamily="18" charset="0"/>
              </a:rPr>
              <a:t>)</a:t>
            </a:r>
          </a:p>
          <a:p>
            <a:pPr>
              <a:spcBef>
                <a:spcPct val="80000"/>
              </a:spcBef>
              <a:buClr>
                <a:srgbClr val="0000FF"/>
              </a:buClr>
              <a:buFont typeface="Wingdings" pitchFamily="2" charset="2"/>
              <a:buChar char="ü"/>
            </a:pPr>
            <a:r>
              <a:rPr lang="en-GB" sz="2400" b="1" i="1">
                <a:latin typeface="Times New Roman" pitchFamily="18" charset="0"/>
              </a:rPr>
              <a:t>Database (</a:t>
            </a:r>
            <a:r>
              <a:rPr lang="en-GB" sz="2400" b="1" i="1">
                <a:solidFill>
                  <a:srgbClr val="FF0000"/>
                </a:solidFill>
                <a:latin typeface="Times New Roman" pitchFamily="18" charset="0"/>
              </a:rPr>
              <a:t>creation</a:t>
            </a:r>
            <a:r>
              <a:rPr lang="en-GB" sz="2400" b="1" i="1">
                <a:latin typeface="Times New Roman" pitchFamily="18" charset="0"/>
              </a:rPr>
              <a:t>)</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22" name="Text Box 2"/>
          <p:cNvSpPr txBox="1">
            <a:spLocks noChangeArrowheads="1"/>
          </p:cNvSpPr>
          <p:nvPr/>
        </p:nvSpPr>
        <p:spPr bwMode="auto">
          <a:xfrm>
            <a:off x="2274888" y="103188"/>
            <a:ext cx="65849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CONCLUSIONS                      </a:t>
            </a:r>
            <a:r>
              <a:rPr lang="en-US" b="1" i="1">
                <a:effectLst>
                  <a:outerShdw blurRad="38100" dist="38100" dir="2700000" algn="tl">
                    <a:srgbClr val="FFFFFF"/>
                  </a:outerShdw>
                </a:effectLst>
              </a:rPr>
              <a:t>3 of 3</a:t>
            </a:r>
            <a:endParaRPr lang="en-GB" b="1" i="1">
              <a:effectLst>
                <a:outerShdw blurRad="38100" dist="38100" dir="2700000" algn="tl">
                  <a:srgbClr val="FFFFFF"/>
                </a:outerShdw>
              </a:effectLst>
            </a:endParaRPr>
          </a:p>
        </p:txBody>
      </p:sp>
      <p:sp>
        <p:nvSpPr>
          <p:cNvPr id="1925123" name="Text Box 3"/>
          <p:cNvSpPr txBox="1">
            <a:spLocks noChangeArrowheads="1"/>
          </p:cNvSpPr>
          <p:nvPr/>
        </p:nvSpPr>
        <p:spPr bwMode="auto">
          <a:xfrm>
            <a:off x="0" y="1341438"/>
            <a:ext cx="9144000" cy="34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lgn="l">
              <a:spcBef>
                <a:spcPct val="0"/>
              </a:spcBef>
              <a:defRPr>
                <a:solidFill>
                  <a:schemeClr val="tx1"/>
                </a:solidFill>
                <a:latin typeface="Arial" charset="0"/>
              </a:defRPr>
            </a:lvl1pPr>
            <a:lvl2pPr marL="628650"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lnSpc>
                <a:spcPct val="120000"/>
              </a:lnSpc>
              <a:spcBef>
                <a:spcPct val="50000"/>
              </a:spcBef>
              <a:buClr>
                <a:srgbClr val="0000FF"/>
              </a:buClr>
              <a:buFont typeface="Wingdings" pitchFamily="2" charset="2"/>
              <a:buChar char="Ø"/>
            </a:pPr>
            <a:r>
              <a:rPr lang="en-GB" sz="2200">
                <a:latin typeface="Times New Roman" pitchFamily="18" charset="0"/>
              </a:rPr>
              <a:t>The safety evaluation of the RBMK </a:t>
            </a:r>
            <a:r>
              <a:rPr lang="en-GB" sz="2200" b="1" u="sng">
                <a:latin typeface="Times New Roman" pitchFamily="18" charset="0"/>
              </a:rPr>
              <a:t>was not</a:t>
            </a:r>
            <a:r>
              <a:rPr lang="en-GB" sz="2200">
                <a:latin typeface="Times New Roman" pitchFamily="18" charset="0"/>
              </a:rPr>
              <a:t> a purpose for the activity. The </a:t>
            </a:r>
            <a:r>
              <a:rPr lang="en-US" sz="2200">
                <a:latin typeface="Times New Roman" pitchFamily="18" charset="0"/>
                <a:cs typeface="Times New Roman" pitchFamily="18" charset="0"/>
              </a:rPr>
              <a:t>single FC rupture is part of the DBA of a RBMK, </a:t>
            </a:r>
            <a:r>
              <a:rPr lang="en-GB" sz="2200">
                <a:latin typeface="Times New Roman" pitchFamily="18" charset="0"/>
              </a:rPr>
              <a:t>o</a:t>
            </a:r>
            <a:r>
              <a:rPr lang="en-US" sz="2200">
                <a:latin typeface="Times New Roman" pitchFamily="18" charset="0"/>
                <a:cs typeface="Times New Roman" pitchFamily="18" charset="0"/>
              </a:rPr>
              <a:t>wing to its probability to happen.</a:t>
            </a:r>
            <a:r>
              <a:rPr lang="en-US" sz="2200">
                <a:solidFill>
                  <a:srgbClr val="000000"/>
                </a:solidFill>
                <a:latin typeface="Times New Roman" pitchFamily="18" charset="0"/>
                <a:cs typeface="Times New Roman" pitchFamily="18" charset="0"/>
              </a:rPr>
              <a:t> Consequent, </a:t>
            </a:r>
            <a:r>
              <a:rPr lang="en-US" sz="2200">
                <a:solidFill>
                  <a:srgbClr val="0000FF"/>
                </a:solidFill>
                <a:latin typeface="Times New Roman" pitchFamily="18" charset="0"/>
                <a:cs typeface="Times New Roman" pitchFamily="18" charset="0"/>
              </a:rPr>
              <a:t>severe local fuel damages</a:t>
            </a:r>
            <a:r>
              <a:rPr lang="en-US" sz="2200">
                <a:solidFill>
                  <a:srgbClr val="000000"/>
                </a:solidFill>
                <a:latin typeface="Times New Roman" pitchFamily="18" charset="0"/>
                <a:cs typeface="Times New Roman" pitchFamily="18" charset="0"/>
              </a:rPr>
              <a:t> including extended melting </a:t>
            </a:r>
            <a:r>
              <a:rPr lang="en-US" sz="2200">
                <a:solidFill>
                  <a:srgbClr val="0000FF"/>
                </a:solidFill>
                <a:latin typeface="Times New Roman" pitchFamily="18" charset="0"/>
                <a:cs typeface="Times New Roman" pitchFamily="18" charset="0"/>
              </a:rPr>
              <a:t>are allowed within the RBMK DBA</a:t>
            </a:r>
            <a:r>
              <a:rPr lang="en-US" sz="2200">
                <a:solidFill>
                  <a:srgbClr val="000000"/>
                </a:solidFill>
                <a:latin typeface="Times New Roman" pitchFamily="18" charset="0"/>
                <a:cs typeface="Times New Roman" pitchFamily="18" charset="0"/>
              </a:rPr>
              <a:t> and constitute the </a:t>
            </a:r>
            <a:r>
              <a:rPr lang="en-US" sz="2200">
                <a:solidFill>
                  <a:srgbClr val="008000"/>
                </a:solidFill>
                <a:latin typeface="Times New Roman" pitchFamily="18" charset="0"/>
                <a:cs typeface="Times New Roman" pitchFamily="18" charset="0"/>
              </a:rPr>
              <a:t>major difference</a:t>
            </a:r>
            <a:r>
              <a:rPr lang="en-US" sz="2200">
                <a:solidFill>
                  <a:srgbClr val="000000"/>
                </a:solidFill>
                <a:latin typeface="Times New Roman" pitchFamily="18" charset="0"/>
                <a:cs typeface="Times New Roman" pitchFamily="18" charset="0"/>
              </a:rPr>
              <a:t> in safety technology between RBMK and other water cooled nuclear reactors.</a:t>
            </a:r>
            <a:r>
              <a:rPr lang="en-US" sz="2200">
                <a:latin typeface="Times New Roman" pitchFamily="18" charset="0"/>
              </a:rPr>
              <a:t> </a:t>
            </a:r>
            <a:r>
              <a:rPr lang="en-GB" sz="2200">
                <a:latin typeface="Times New Roman" pitchFamily="18" charset="0"/>
              </a:rPr>
              <a:t> </a:t>
            </a:r>
          </a:p>
          <a:p>
            <a:pPr algn="just">
              <a:lnSpc>
                <a:spcPct val="120000"/>
              </a:lnSpc>
              <a:spcBef>
                <a:spcPct val="50000"/>
              </a:spcBef>
              <a:buClr>
                <a:srgbClr val="0000FF"/>
              </a:buClr>
              <a:buFont typeface="Wingdings" pitchFamily="2" charset="2"/>
              <a:buChar char="Ø"/>
            </a:pPr>
            <a:r>
              <a:rPr lang="en-GB" sz="2200">
                <a:latin typeface="Times New Roman" pitchFamily="18" charset="0"/>
              </a:rPr>
              <a:t>The </a:t>
            </a:r>
            <a:r>
              <a:rPr lang="en-GB" sz="2200">
                <a:solidFill>
                  <a:srgbClr val="FF0000"/>
                </a:solidFill>
                <a:latin typeface="Times New Roman" pitchFamily="18" charset="0"/>
              </a:rPr>
              <a:t>ICM </a:t>
            </a:r>
            <a:r>
              <a:rPr lang="en-US" sz="2200">
                <a:latin typeface="Times New Roman" pitchFamily="18" charset="0"/>
              </a:rPr>
              <a:t>system has the capability </a:t>
            </a:r>
            <a:r>
              <a:rPr lang="en-US" sz="2200" u="sng">
                <a:solidFill>
                  <a:srgbClr val="FF0000"/>
                </a:solidFill>
                <a:latin typeface="Times New Roman" pitchFamily="18" charset="0"/>
              </a:rPr>
              <a:t>to prevent</a:t>
            </a:r>
            <a:r>
              <a:rPr lang="en-US" sz="2200">
                <a:latin typeface="Times New Roman" pitchFamily="18" charset="0"/>
              </a:rPr>
              <a:t> the PT rupture following the FC blockage and </a:t>
            </a:r>
            <a:r>
              <a:rPr lang="en-US" sz="2200" u="sng">
                <a:solidFill>
                  <a:srgbClr val="FF0000"/>
                </a:solidFill>
                <a:latin typeface="Times New Roman" pitchFamily="18" charset="0"/>
              </a:rPr>
              <a:t>to remove</a:t>
            </a:r>
            <a:r>
              <a:rPr lang="en-US" sz="2200">
                <a:latin typeface="Times New Roman" pitchFamily="18" charset="0"/>
              </a:rPr>
              <a:t> this difference</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850" name="Rectangle 2"/>
          <p:cNvSpPr>
            <a:spLocks noGrp="1" noChangeArrowheads="1"/>
          </p:cNvSpPr>
          <p:nvPr>
            <p:ph type="title"/>
          </p:nvPr>
        </p:nvSpPr>
        <p:spPr>
          <a:xfrm>
            <a:off x="1122363" y="76200"/>
            <a:ext cx="8021637" cy="1143000"/>
          </a:xfrm>
        </p:spPr>
        <p:txBody>
          <a:bodyPr/>
          <a:lstStyle/>
          <a:p>
            <a:r>
              <a:rPr lang="en-US"/>
              <a:t>MAIN CONCLUSIONS</a:t>
            </a:r>
          </a:p>
        </p:txBody>
      </p:sp>
      <p:sp>
        <p:nvSpPr>
          <p:cNvPr id="1998851" name="Rectangle 3"/>
          <p:cNvSpPr>
            <a:spLocks noGrp="1" noChangeArrowheads="1"/>
          </p:cNvSpPr>
          <p:nvPr>
            <p:ph type="body" sz="half" idx="1"/>
          </p:nvPr>
        </p:nvSpPr>
        <p:spPr>
          <a:xfrm>
            <a:off x="1042988" y="2060575"/>
            <a:ext cx="7350125" cy="3389313"/>
          </a:xfrm>
        </p:spPr>
        <p:txBody>
          <a:bodyPr/>
          <a:lstStyle/>
          <a:p>
            <a:pPr>
              <a:lnSpc>
                <a:spcPct val="90000"/>
              </a:lnSpc>
            </a:pPr>
            <a:r>
              <a:rPr lang="en-US" sz="2400"/>
              <a:t>Unique chain of codes for RBMK analyses has been created and brought to practice </a:t>
            </a:r>
          </a:p>
          <a:p>
            <a:pPr>
              <a:lnSpc>
                <a:spcPct val="90000"/>
              </a:lnSpc>
            </a:pPr>
            <a:r>
              <a:rPr lang="en-US" sz="2400"/>
              <a:t>These codes allow for rather precise modeling of  complicated RBMK issues which were treated with great conservatism before</a:t>
            </a:r>
          </a:p>
          <a:p>
            <a:pPr>
              <a:lnSpc>
                <a:spcPct val="90000"/>
              </a:lnSpc>
            </a:pPr>
            <a:r>
              <a:rPr lang="en-US" sz="2400"/>
              <a:t>The Project gave essential impact for further code development and applications </a:t>
            </a:r>
            <a:endParaRPr lang="ru-RU" sz="24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9090" name="Text Box 2"/>
          <p:cNvSpPr txBox="1">
            <a:spLocks noChangeArrowheads="1"/>
          </p:cNvSpPr>
          <p:nvPr/>
        </p:nvSpPr>
        <p:spPr bwMode="auto">
          <a:xfrm>
            <a:off x="722313" y="103188"/>
            <a:ext cx="84216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RECOMMENDATIONS FOR THE FUTURE</a:t>
            </a:r>
            <a:endParaRPr lang="en-GB" sz="3000" b="1">
              <a:solidFill>
                <a:srgbClr val="FF0000"/>
              </a:solidFill>
              <a:effectLst>
                <a:outerShdw blurRad="38100" dist="38100" dir="2700000" algn="tl">
                  <a:srgbClr val="000000"/>
                </a:outerShdw>
              </a:effectLst>
            </a:endParaRPr>
          </a:p>
        </p:txBody>
      </p:sp>
      <p:sp>
        <p:nvSpPr>
          <p:cNvPr id="2009091" name="Text Box 3"/>
          <p:cNvSpPr txBox="1">
            <a:spLocks noChangeArrowheads="1"/>
          </p:cNvSpPr>
          <p:nvPr/>
        </p:nvSpPr>
        <p:spPr bwMode="auto">
          <a:xfrm>
            <a:off x="1755775" y="2019300"/>
            <a:ext cx="6561138"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lgn="l">
              <a:spcBef>
                <a:spcPct val="0"/>
              </a:spcBef>
              <a:defRPr>
                <a:solidFill>
                  <a:schemeClr val="tx1"/>
                </a:solidFill>
                <a:latin typeface="Arial" charset="0"/>
              </a:defRPr>
            </a:lvl1pPr>
            <a:lvl2pPr marL="628650"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20000"/>
              </a:lnSpc>
              <a:spcBef>
                <a:spcPct val="80000"/>
              </a:spcBef>
              <a:buClr>
                <a:schemeClr val="tx1"/>
              </a:buClr>
              <a:buFont typeface="Wingdings" pitchFamily="2" charset="2"/>
              <a:buChar char="v"/>
            </a:pPr>
            <a:r>
              <a:rPr lang="en-US" sz="2400" b="1">
                <a:solidFill>
                  <a:srgbClr val="0000FF"/>
                </a:solidFill>
                <a:latin typeface="Times New Roman" pitchFamily="18" charset="0"/>
              </a:rPr>
              <a:t>ICM</a:t>
            </a:r>
          </a:p>
          <a:p>
            <a:pPr algn="just">
              <a:lnSpc>
                <a:spcPct val="120000"/>
              </a:lnSpc>
              <a:spcBef>
                <a:spcPct val="80000"/>
              </a:spcBef>
              <a:buClr>
                <a:schemeClr val="tx1"/>
              </a:buClr>
              <a:buFont typeface="Wingdings" pitchFamily="2" charset="2"/>
              <a:buChar char="v"/>
            </a:pPr>
            <a:r>
              <a:rPr lang="en-US" sz="2400" b="1">
                <a:solidFill>
                  <a:srgbClr val="0000FF"/>
                </a:solidFill>
                <a:latin typeface="Times New Roman" pitchFamily="18" charset="0"/>
              </a:rPr>
              <a:t>Qualification of the chain of codes</a:t>
            </a:r>
          </a:p>
          <a:p>
            <a:pPr algn="just">
              <a:lnSpc>
                <a:spcPct val="120000"/>
              </a:lnSpc>
              <a:spcBef>
                <a:spcPct val="80000"/>
              </a:spcBef>
              <a:buClr>
                <a:schemeClr val="tx1"/>
              </a:buClr>
              <a:buFont typeface="Wingdings" pitchFamily="2" charset="2"/>
              <a:buChar char="v"/>
            </a:pPr>
            <a:r>
              <a:rPr lang="en-US" sz="2400" b="1">
                <a:solidFill>
                  <a:srgbClr val="0000FF"/>
                </a:solidFill>
                <a:latin typeface="Times New Roman" pitchFamily="18" charset="0"/>
              </a:rPr>
              <a:t>Use of the chain of codes</a:t>
            </a:r>
            <a:r>
              <a:rPr lang="en-US" sz="2400">
                <a:latin typeface="Times New Roman" pitchFamily="18" charset="0"/>
              </a:rPr>
              <a:t> </a:t>
            </a:r>
            <a:endParaRPr lang="en-GB" sz="2400">
              <a:latin typeface="Times New Roman" pitchFamily="18"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6" name="Text Box 2"/>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Reviewer Comments</a:t>
            </a:r>
            <a:endParaRPr lang="en-GB" sz="3000" b="1">
              <a:solidFill>
                <a:srgbClr val="FF0000"/>
              </a:solidFill>
              <a:effectLst>
                <a:outerShdw blurRad="38100" dist="38100" dir="2700000" algn="tl">
                  <a:srgbClr val="000000"/>
                </a:outerShdw>
              </a:effectLst>
            </a:endParaRPr>
          </a:p>
        </p:txBody>
      </p:sp>
      <p:sp>
        <p:nvSpPr>
          <p:cNvPr id="1757187" name="Text Box 3"/>
          <p:cNvSpPr txBox="1">
            <a:spLocks noChangeArrowheads="1"/>
          </p:cNvSpPr>
          <p:nvPr/>
        </p:nvSpPr>
        <p:spPr bwMode="auto">
          <a:xfrm>
            <a:off x="0" y="627063"/>
            <a:ext cx="9144000" cy="631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511425" indent="-2511425" algn="l">
              <a:spcBef>
                <a:spcPct val="0"/>
              </a:spcBef>
              <a:defRPr>
                <a:solidFill>
                  <a:schemeClr val="tx1"/>
                </a:solidFill>
                <a:latin typeface="Arial" charset="0"/>
              </a:defRPr>
            </a:lvl1pPr>
            <a:lvl2pPr marL="2690813" algn="l">
              <a:spcBef>
                <a:spcPct val="0"/>
              </a:spcBef>
              <a:defRPr>
                <a:solidFill>
                  <a:schemeClr val="tx1"/>
                </a:solidFill>
                <a:latin typeface="Arial" charset="0"/>
              </a:defRPr>
            </a:lvl2pPr>
            <a:lvl3pPr marL="2870200" algn="l">
              <a:spcBef>
                <a:spcPct val="0"/>
              </a:spcBef>
              <a:defRPr>
                <a:solidFill>
                  <a:schemeClr val="tx1"/>
                </a:solidFill>
                <a:latin typeface="Arial" charset="0"/>
              </a:defRPr>
            </a:lvl3pPr>
            <a:lvl4pPr marL="3049588" algn="l">
              <a:spcBef>
                <a:spcPct val="0"/>
              </a:spcBef>
              <a:defRPr>
                <a:solidFill>
                  <a:schemeClr val="tx1"/>
                </a:solidFill>
                <a:latin typeface="Arial" charset="0"/>
              </a:defRPr>
            </a:lvl4pPr>
            <a:lvl5pPr marL="3228975" algn="l">
              <a:spcBef>
                <a:spcPct val="0"/>
              </a:spcBef>
              <a:defRPr>
                <a:solidFill>
                  <a:schemeClr val="tx1"/>
                </a:solidFill>
                <a:latin typeface="Arial" charset="0"/>
              </a:defRPr>
            </a:lvl5pPr>
            <a:lvl6pPr marL="3686175" fontAlgn="base">
              <a:spcBef>
                <a:spcPct val="0"/>
              </a:spcBef>
              <a:spcAft>
                <a:spcPct val="0"/>
              </a:spcAft>
              <a:defRPr>
                <a:solidFill>
                  <a:schemeClr val="tx1"/>
                </a:solidFill>
                <a:latin typeface="Arial" charset="0"/>
              </a:defRPr>
            </a:lvl6pPr>
            <a:lvl7pPr marL="4143375" fontAlgn="base">
              <a:spcBef>
                <a:spcPct val="0"/>
              </a:spcBef>
              <a:spcAft>
                <a:spcPct val="0"/>
              </a:spcAft>
              <a:defRPr>
                <a:solidFill>
                  <a:schemeClr val="tx1"/>
                </a:solidFill>
                <a:latin typeface="Arial" charset="0"/>
              </a:defRPr>
            </a:lvl7pPr>
            <a:lvl8pPr marL="4600575" fontAlgn="base">
              <a:spcBef>
                <a:spcPct val="0"/>
              </a:spcBef>
              <a:spcAft>
                <a:spcPct val="0"/>
              </a:spcAft>
              <a:defRPr>
                <a:solidFill>
                  <a:schemeClr val="tx1"/>
                </a:solidFill>
                <a:latin typeface="Arial" charset="0"/>
              </a:defRPr>
            </a:lvl8pPr>
            <a:lvl9pPr marL="5057775" fontAlgn="base">
              <a:spcBef>
                <a:spcPct val="0"/>
              </a:spcBef>
              <a:spcAft>
                <a:spcPct val="0"/>
              </a:spcAft>
              <a:defRPr>
                <a:solidFill>
                  <a:schemeClr val="tx1"/>
                </a:solidFill>
                <a:latin typeface="Arial" charset="0"/>
              </a:defRPr>
            </a:lvl9pPr>
          </a:lstStyle>
          <a:p>
            <a:pPr algn="ctr"/>
            <a:r>
              <a:rPr lang="en-GB" b="1">
                <a:solidFill>
                  <a:srgbClr val="0000FF"/>
                </a:solidFill>
                <a:latin typeface="Times New Roman" pitchFamily="18" charset="0"/>
              </a:rPr>
              <a:t>KEY REMARKS FROM THE ‘INDEPENDENT’ PEER REVIEW </a:t>
            </a:r>
            <a:r>
              <a:rPr lang="en-US" b="1" i="1">
                <a:latin typeface="Times New Roman" pitchFamily="18" charset="0"/>
              </a:rPr>
              <a:t>1 of 3</a:t>
            </a:r>
            <a:endParaRPr lang="en-GB" b="1">
              <a:solidFill>
                <a:srgbClr val="0000FF"/>
              </a:solidFill>
              <a:latin typeface="Times New Roman" pitchFamily="18" charset="0"/>
            </a:endParaRPr>
          </a:p>
          <a:p>
            <a:pPr algn="ctr"/>
            <a:r>
              <a:rPr lang="en-GB" b="1">
                <a:solidFill>
                  <a:srgbClr val="FF0000"/>
                </a:solidFill>
                <a:latin typeface="Times New Roman" pitchFamily="18" charset="0"/>
              </a:rPr>
              <a:t>E. Hicken</a:t>
            </a:r>
            <a:r>
              <a:rPr lang="en-GB" sz="1300" b="1">
                <a:latin typeface="Times New Roman" pitchFamily="18" charset="0"/>
              </a:rPr>
              <a:t> </a:t>
            </a:r>
            <a:endParaRPr lang="en-GB" sz="1800" b="1">
              <a:latin typeface="Times New Roman" pitchFamily="18" charset="0"/>
            </a:endParaRPr>
          </a:p>
          <a:p>
            <a:endParaRPr lang="en-US" sz="800" b="1">
              <a:latin typeface="Times New Roman" pitchFamily="18" charset="0"/>
            </a:endParaRPr>
          </a:p>
          <a:p>
            <a:r>
              <a:rPr lang="en-US" sz="1800" b="1">
                <a:solidFill>
                  <a:srgbClr val="0000FF"/>
                </a:solidFill>
                <a:latin typeface="Times New Roman" pitchFamily="18" charset="0"/>
              </a:rPr>
              <a:t>a) The chain of codes</a:t>
            </a:r>
            <a:r>
              <a:rPr lang="en-GB" sz="1800" b="1">
                <a:latin typeface="Times New Roman" pitchFamily="18" charset="0"/>
              </a:rPr>
              <a:t>        </a:t>
            </a:r>
            <a:r>
              <a:rPr lang="en-GB" sz="1800" b="1" i="1">
                <a:latin typeface="Times New Roman" pitchFamily="18" charset="0"/>
              </a:rPr>
              <a:t>“The key objective of the Project successfully accomplished.   Congratulation.”</a:t>
            </a:r>
          </a:p>
          <a:p>
            <a:pPr algn="just"/>
            <a:r>
              <a:rPr lang="en-GB" sz="1800" b="1">
                <a:solidFill>
                  <a:srgbClr val="0000FF"/>
                </a:solidFill>
                <a:latin typeface="Times New Roman" pitchFamily="18" charset="0"/>
              </a:rPr>
              <a:t>b) The MPTR</a:t>
            </a:r>
            <a:r>
              <a:rPr lang="en-GB" sz="1800" b="1">
                <a:latin typeface="Times New Roman" pitchFamily="18" charset="0"/>
              </a:rPr>
              <a:t>               </a:t>
            </a:r>
            <a:r>
              <a:rPr lang="en-GB" sz="1800" b="1" i="1">
                <a:latin typeface="Times New Roman" pitchFamily="18" charset="0"/>
              </a:rPr>
              <a:t>“These calculations and the related results are very valuable (they demonstrate  also the capabilities of current codes). It is recommended to continue this study because it is an important licensing question.” </a:t>
            </a:r>
            <a:endParaRPr lang="en-GB" sz="1800" b="1">
              <a:latin typeface="Times New Roman" pitchFamily="18" charset="0"/>
            </a:endParaRPr>
          </a:p>
          <a:p>
            <a:pPr algn="just"/>
            <a:r>
              <a:rPr lang="en-GB" sz="1800" b="1">
                <a:solidFill>
                  <a:srgbClr val="0000FF"/>
                </a:solidFill>
                <a:latin typeface="Times New Roman" pitchFamily="18" charset="0"/>
              </a:rPr>
              <a:t>c) The ICM</a:t>
            </a:r>
            <a:r>
              <a:rPr lang="en-GB" sz="1800" b="1">
                <a:latin typeface="Times New Roman" pitchFamily="18" charset="0"/>
              </a:rPr>
              <a:t>                </a:t>
            </a:r>
            <a:r>
              <a:rPr lang="en-GB" sz="1800" b="1" i="1">
                <a:latin typeface="Times New Roman" pitchFamily="18" charset="0"/>
              </a:rPr>
              <a:t>“It has to be emphasized that progressive ideas should be studied, especially if the potential for an improvement is expected to be high. The proposed improvement has the potential to reduce the risk of RBMK, mainly a reduction in a pressure channel failure and thus less repair and cleaning activities and less interruption of electricity production. A follow-up of these activities is highly recommended.”</a:t>
            </a:r>
            <a:endParaRPr lang="en-GB" sz="1800" b="1">
              <a:latin typeface="Times New Roman" pitchFamily="18" charset="0"/>
            </a:endParaRPr>
          </a:p>
          <a:p>
            <a:pPr algn="just"/>
            <a:r>
              <a:rPr lang="en-GB" sz="1800" b="1">
                <a:solidFill>
                  <a:srgbClr val="0000FF"/>
                </a:solidFill>
                <a:latin typeface="Times New Roman" pitchFamily="18" charset="0"/>
              </a:rPr>
              <a:t>d) The qualification methodology</a:t>
            </a:r>
            <a:r>
              <a:rPr lang="en-GB" sz="1800" b="1">
                <a:latin typeface="Times New Roman" pitchFamily="18" charset="0"/>
              </a:rPr>
              <a:t> </a:t>
            </a:r>
            <a:r>
              <a:rPr lang="en-GB" sz="1800" b="1" i="1">
                <a:latin typeface="Times New Roman" pitchFamily="18" charset="0"/>
              </a:rPr>
              <a:t>“It is highly supported that the University of Pisa developed a methodology to qualify the computational tools including sensitivity and uncertainty analyses.”</a:t>
            </a:r>
            <a:r>
              <a:rPr lang="en-GB" sz="1800">
                <a:latin typeface="Times New Roman" pitchFamily="18" charset="0"/>
              </a:rPr>
              <a:t>  </a:t>
            </a:r>
            <a:endParaRPr lang="en-GB" sz="1800" b="1">
              <a:latin typeface="Times New Roman" pitchFamily="18" charset="0"/>
            </a:endParaRPr>
          </a:p>
          <a:p>
            <a:pPr algn="just"/>
            <a:r>
              <a:rPr lang="en-GB" sz="1800" b="1">
                <a:solidFill>
                  <a:srgbClr val="0000FF"/>
                </a:solidFill>
                <a:latin typeface="Times New Roman" pitchFamily="18" charset="0"/>
              </a:rPr>
              <a:t>e) The training (Cocosys and SUNCOP)</a:t>
            </a:r>
            <a:r>
              <a:rPr lang="en-GB" sz="1800" b="1">
                <a:latin typeface="Times New Roman" pitchFamily="18" charset="0"/>
              </a:rPr>
              <a:t>  </a:t>
            </a:r>
            <a:r>
              <a:rPr lang="en-GB" sz="1800" b="1" i="1">
                <a:latin typeface="Times New Roman" pitchFamily="18" charset="0"/>
              </a:rPr>
              <a:t>“Training courses are also useful and should be further supported”.</a:t>
            </a:r>
            <a:endParaRPr lang="en-GB" sz="1800" b="1">
              <a:latin typeface="Times New Roman" pitchFamily="18" charset="0"/>
            </a:endParaRPr>
          </a:p>
          <a:p>
            <a:pPr algn="just"/>
            <a:r>
              <a:rPr lang="en-GB" sz="1800" b="1">
                <a:solidFill>
                  <a:srgbClr val="0000FF"/>
                </a:solidFill>
                <a:latin typeface="Times New Roman" pitchFamily="18" charset="0"/>
              </a:rPr>
              <a:t>f) Overall report</a:t>
            </a:r>
            <a:r>
              <a:rPr lang="en-GB" sz="1800" b="1">
                <a:latin typeface="Times New Roman" pitchFamily="18" charset="0"/>
              </a:rPr>
              <a:t>          </a:t>
            </a:r>
            <a:r>
              <a:rPr lang="en-GB" sz="1800" b="1" i="1">
                <a:latin typeface="Times New Roman" pitchFamily="18" charset="0"/>
              </a:rPr>
              <a:t>“It has to be pointed out that the whole report is well structured, contains all necessary information, is homogeneous and is well written; in general, the report impresses.”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0178" name="Rectangle 2"/>
          <p:cNvSpPr>
            <a:spLocks noGrp="1" noChangeArrowheads="1"/>
          </p:cNvSpPr>
          <p:nvPr>
            <p:ph type="title"/>
          </p:nvPr>
        </p:nvSpPr>
        <p:spPr>
          <a:xfrm>
            <a:off x="755650" y="765175"/>
            <a:ext cx="7772400" cy="457200"/>
          </a:xfrm>
        </p:spPr>
        <p:txBody>
          <a:bodyPr/>
          <a:lstStyle/>
          <a:p>
            <a:r>
              <a:rPr lang="en-US"/>
              <a:t>Key results</a:t>
            </a:r>
            <a:endParaRPr lang="ru-RU"/>
          </a:p>
        </p:txBody>
      </p:sp>
      <p:sp>
        <p:nvSpPr>
          <p:cNvPr id="1970179" name="Rectangle 3"/>
          <p:cNvSpPr>
            <a:spLocks noGrp="1" noChangeArrowheads="1"/>
          </p:cNvSpPr>
          <p:nvPr>
            <p:ph idx="1"/>
          </p:nvPr>
        </p:nvSpPr>
        <p:spPr>
          <a:xfrm>
            <a:off x="228600" y="1371600"/>
            <a:ext cx="8915400" cy="5181600"/>
          </a:xfrm>
        </p:spPr>
        <p:txBody>
          <a:bodyPr/>
          <a:lstStyle/>
          <a:p>
            <a:pPr marL="609600" indent="-609600">
              <a:buSzPct val="80000"/>
              <a:buFont typeface="Wingdings" pitchFamily="2" charset="2"/>
              <a:buAutoNum type="arabicPeriod" startAt="2"/>
            </a:pPr>
            <a:r>
              <a:rPr lang="en-US" u="sng"/>
              <a:t>Composition of safety analysis description for RBMK</a:t>
            </a:r>
            <a:endParaRPr lang="en-US"/>
          </a:p>
          <a:p>
            <a:pPr marL="1371600" lvl="2" indent="-457200">
              <a:buSzPct val="80000"/>
            </a:pPr>
            <a:r>
              <a:rPr lang="ru-RU"/>
              <a:t>«</a:t>
            </a:r>
            <a:r>
              <a:rPr lang="en-US"/>
              <a:t>the most important result of given project must become an extensive analysis, executed by means of new complex of programs, available to this moment of safety studies in respect of </a:t>
            </a:r>
            <a:r>
              <a:rPr lang="en-US" b="1" u="sng"/>
              <a:t>all emergency scenarios</a:t>
            </a:r>
            <a:r>
              <a:rPr lang="en-US"/>
              <a:t>, which threaten wholeness of canal pipes</a:t>
            </a:r>
            <a:r>
              <a:rPr lang="ru-RU"/>
              <a:t>»</a:t>
            </a:r>
            <a:endParaRPr lang="en-US"/>
          </a:p>
          <a:p>
            <a:pPr marL="609600" indent="-609600">
              <a:buSzPct val="80000"/>
              <a:buFont typeface="Wingdings" pitchFamily="2" charset="2"/>
              <a:buAutoNum type="arabicPeriod" startAt="2"/>
            </a:pPr>
            <a:r>
              <a:rPr lang="en-US" u="sng"/>
              <a:t>Presence of base of numeric and experimental initial data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1" name="Text Box 3"/>
          <p:cNvSpPr txBox="1">
            <a:spLocks noChangeArrowheads="1"/>
          </p:cNvSpPr>
          <p:nvPr/>
        </p:nvSpPr>
        <p:spPr bwMode="auto">
          <a:xfrm>
            <a:off x="434975" y="812800"/>
            <a:ext cx="8709025" cy="512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24000" indent="-1524000" algn="l">
              <a:spcBef>
                <a:spcPct val="0"/>
              </a:spcBef>
              <a:defRPr>
                <a:solidFill>
                  <a:schemeClr val="tx1"/>
                </a:solidFill>
                <a:latin typeface="Arial" charset="0"/>
              </a:defRPr>
            </a:lvl1pPr>
            <a:lvl2pPr marL="2046288" indent="-342900" algn="l">
              <a:spcBef>
                <a:spcPct val="0"/>
              </a:spcBef>
              <a:defRPr>
                <a:solidFill>
                  <a:schemeClr val="tx1"/>
                </a:solidFill>
                <a:latin typeface="Arial" charset="0"/>
              </a:defRPr>
            </a:lvl2pPr>
            <a:lvl3pPr marL="2225675" indent="-342900" algn="l">
              <a:spcBef>
                <a:spcPct val="0"/>
              </a:spcBef>
              <a:defRPr>
                <a:solidFill>
                  <a:schemeClr val="tx1"/>
                </a:solidFill>
                <a:latin typeface="Arial" charset="0"/>
              </a:defRPr>
            </a:lvl3pPr>
            <a:lvl4pPr marL="2405063" indent="-342900" algn="l">
              <a:spcBef>
                <a:spcPct val="0"/>
              </a:spcBef>
              <a:defRPr>
                <a:solidFill>
                  <a:schemeClr val="tx1"/>
                </a:solidFill>
                <a:latin typeface="Arial" charset="0"/>
              </a:defRPr>
            </a:lvl4pPr>
            <a:lvl5pPr marL="2584450" indent="-342900" algn="l">
              <a:spcBef>
                <a:spcPct val="0"/>
              </a:spcBef>
              <a:defRPr>
                <a:solidFill>
                  <a:schemeClr val="tx1"/>
                </a:solidFill>
                <a:latin typeface="Arial" charset="0"/>
              </a:defRPr>
            </a:lvl5pPr>
            <a:lvl6pPr marL="3041650" indent="-342900" fontAlgn="base">
              <a:spcBef>
                <a:spcPct val="0"/>
              </a:spcBef>
              <a:spcAft>
                <a:spcPct val="0"/>
              </a:spcAft>
              <a:defRPr>
                <a:solidFill>
                  <a:schemeClr val="tx1"/>
                </a:solidFill>
                <a:latin typeface="Arial" charset="0"/>
              </a:defRPr>
            </a:lvl6pPr>
            <a:lvl7pPr marL="3498850" indent="-342900" fontAlgn="base">
              <a:spcBef>
                <a:spcPct val="0"/>
              </a:spcBef>
              <a:spcAft>
                <a:spcPct val="0"/>
              </a:spcAft>
              <a:defRPr>
                <a:solidFill>
                  <a:schemeClr val="tx1"/>
                </a:solidFill>
                <a:latin typeface="Arial" charset="0"/>
              </a:defRPr>
            </a:lvl7pPr>
            <a:lvl8pPr marL="3956050" indent="-342900" fontAlgn="base">
              <a:spcBef>
                <a:spcPct val="0"/>
              </a:spcBef>
              <a:spcAft>
                <a:spcPct val="0"/>
              </a:spcAft>
              <a:defRPr>
                <a:solidFill>
                  <a:schemeClr val="tx1"/>
                </a:solidFill>
                <a:latin typeface="Arial" charset="0"/>
              </a:defRPr>
            </a:lvl8pPr>
            <a:lvl9pPr marL="4413250" indent="-342900" fontAlgn="base">
              <a:spcBef>
                <a:spcPct val="0"/>
              </a:spcBef>
              <a:spcAft>
                <a:spcPct val="0"/>
              </a:spcAft>
              <a:defRPr>
                <a:solidFill>
                  <a:schemeClr val="tx1"/>
                </a:solidFill>
                <a:latin typeface="Arial" charset="0"/>
              </a:defRPr>
            </a:lvl9pPr>
          </a:lstStyle>
          <a:p>
            <a:pPr algn="ctr"/>
            <a:r>
              <a:rPr lang="en-GB" b="1">
                <a:solidFill>
                  <a:srgbClr val="0000FF"/>
                </a:solidFill>
                <a:latin typeface="Times New Roman" pitchFamily="18" charset="0"/>
              </a:rPr>
              <a:t>KEY REMARKS FROM THE “INDEPENDENT” PEER REVIEW </a:t>
            </a:r>
            <a:r>
              <a:rPr lang="en-US" b="1" i="1">
                <a:latin typeface="Times New Roman" pitchFamily="18" charset="0"/>
              </a:rPr>
              <a:t>2 of 3</a:t>
            </a:r>
            <a:endParaRPr lang="en-GB" b="1">
              <a:solidFill>
                <a:srgbClr val="0000FF"/>
              </a:solidFill>
              <a:latin typeface="Times New Roman" pitchFamily="18" charset="0"/>
            </a:endParaRPr>
          </a:p>
          <a:p>
            <a:pPr algn="ctr"/>
            <a:endParaRPr lang="en-GB" sz="1800" b="1">
              <a:solidFill>
                <a:srgbClr val="FF0000"/>
              </a:solidFill>
              <a:latin typeface="Times New Roman" pitchFamily="18" charset="0"/>
            </a:endParaRPr>
          </a:p>
          <a:p>
            <a:pPr algn="ctr"/>
            <a:r>
              <a:rPr lang="en-GB" b="1">
                <a:solidFill>
                  <a:srgbClr val="FF0000"/>
                </a:solidFill>
                <a:latin typeface="Times New Roman" pitchFamily="18" charset="0"/>
              </a:rPr>
              <a:t>R. B. Duffey</a:t>
            </a:r>
          </a:p>
          <a:p>
            <a:pPr algn="just"/>
            <a:endParaRPr lang="en-GB" b="1">
              <a:solidFill>
                <a:srgbClr val="FF0000"/>
              </a:solidFill>
              <a:latin typeface="Times New Roman" pitchFamily="18" charset="0"/>
            </a:endParaRPr>
          </a:p>
          <a:p>
            <a:pPr algn="just"/>
            <a:r>
              <a:rPr lang="en-US" sz="1800" b="1">
                <a:solidFill>
                  <a:srgbClr val="0000FF"/>
                </a:solidFill>
                <a:latin typeface="Times New Roman" pitchFamily="18" charset="0"/>
              </a:rPr>
              <a:t>a) The list of accident scenarios discussed in Chapter 4</a:t>
            </a:r>
            <a:r>
              <a:rPr lang="en-US" sz="1800" b="1">
                <a:latin typeface="Times New Roman" pitchFamily="18" charset="0"/>
              </a:rPr>
              <a:t> </a:t>
            </a:r>
            <a:r>
              <a:rPr lang="en-GB" sz="1800" b="1">
                <a:latin typeface="Times New Roman" pitchFamily="18" charset="0"/>
              </a:rPr>
              <a:t>     </a:t>
            </a:r>
            <a:r>
              <a:rPr lang="en-US" sz="1800" b="1" i="1">
                <a:latin typeface="Times New Roman" pitchFamily="18" charset="0"/>
              </a:rPr>
              <a:t>“This is an excellent list, covering a wide range of problems that should be supplemented by uncertainty and sensitivity analyses.”</a:t>
            </a:r>
            <a:r>
              <a:rPr lang="en-US" sz="1800">
                <a:latin typeface="Times New Roman" pitchFamily="18" charset="0"/>
              </a:rPr>
              <a:t> (licensing studies to be performed by tools available from the Project should require uncertainty and sensitivity analyses).</a:t>
            </a:r>
          </a:p>
          <a:p>
            <a:pPr algn="just"/>
            <a:r>
              <a:rPr lang="en-US" sz="1800">
                <a:latin typeface="Times New Roman" pitchFamily="18" charset="0"/>
              </a:rPr>
              <a:t>  </a:t>
            </a:r>
            <a:r>
              <a:rPr lang="en-US" sz="1800" b="1" i="1">
                <a:latin typeface="Times New Roman" pitchFamily="18" charset="0"/>
              </a:rPr>
              <a:t> </a:t>
            </a:r>
            <a:endParaRPr lang="en-US" sz="1800" b="1">
              <a:latin typeface="Times New Roman" pitchFamily="18" charset="0"/>
            </a:endParaRPr>
          </a:p>
          <a:p>
            <a:pPr algn="just"/>
            <a:r>
              <a:rPr lang="en-US" sz="1800" b="1">
                <a:solidFill>
                  <a:srgbClr val="0000FF"/>
                </a:solidFill>
                <a:latin typeface="Times New Roman" pitchFamily="18" charset="0"/>
              </a:rPr>
              <a:t>b)</a:t>
            </a:r>
            <a:r>
              <a:rPr lang="en-US" sz="1800" b="1">
                <a:latin typeface="Times New Roman" pitchFamily="18" charset="0"/>
              </a:rPr>
              <a:t> </a:t>
            </a:r>
            <a:r>
              <a:rPr lang="en-US" sz="1800" b="1">
                <a:solidFill>
                  <a:srgbClr val="0000FF"/>
                </a:solidFill>
                <a:latin typeface="Times New Roman" pitchFamily="18" charset="0"/>
              </a:rPr>
              <a:t>RBMK safety</a:t>
            </a:r>
            <a:r>
              <a:rPr lang="en-US" sz="1800" b="1">
                <a:latin typeface="Times New Roman" pitchFamily="18" charset="0"/>
              </a:rPr>
              <a:t>        </a:t>
            </a:r>
            <a:r>
              <a:rPr lang="en-US" sz="1800">
                <a:latin typeface="Times New Roman" pitchFamily="18" charset="0"/>
              </a:rPr>
              <a:t>In the report it is stated (section 12.11). &lt;The lack of a comprehensive qualification, as already mentioned, constitutes the reason why the results obtained from the Project activities shall not be directly applied to the evaluation of safety of the RBMK&gt;.</a:t>
            </a:r>
            <a:r>
              <a:rPr lang="en-GB" sz="1800" b="1">
                <a:latin typeface="Times New Roman" pitchFamily="18" charset="0"/>
              </a:rPr>
              <a:t> </a:t>
            </a:r>
            <a:r>
              <a:rPr lang="en-US" sz="1800" b="1" i="1">
                <a:latin typeface="Times New Roman" pitchFamily="18" charset="0"/>
              </a:rPr>
              <a:t>“This is precisely why all  the comments  made directly and indirectly on generic RBMK safety and safety margins should be deleted from this report.”</a:t>
            </a:r>
            <a:r>
              <a:rPr lang="en-US" sz="1800">
                <a:latin typeface="Times New Roman" pitchFamily="18" charset="0"/>
              </a:rPr>
              <a:t> (there is agreement on this matter  between the reviewer and the authors: however, it has been preferred to keep those ‘comments’ in the final Project document).  </a:t>
            </a:r>
            <a:r>
              <a:rPr lang="en-GB" sz="1300" b="1">
                <a:latin typeface="Times New Roman" pitchFamily="18" charset="0"/>
              </a:rPr>
              <a:t> </a:t>
            </a:r>
          </a:p>
        </p:txBody>
      </p:sp>
      <p:sp>
        <p:nvSpPr>
          <p:cNvPr id="1794052" name="Text Box 4"/>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Reviewer Comments</a:t>
            </a:r>
            <a:endParaRPr lang="en-GB" sz="3000" b="1">
              <a:solidFill>
                <a:srgbClr val="FF00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47" name="Text Box 3"/>
          <p:cNvSpPr txBox="1">
            <a:spLocks noChangeArrowheads="1"/>
          </p:cNvSpPr>
          <p:nvPr/>
        </p:nvSpPr>
        <p:spPr bwMode="auto">
          <a:xfrm>
            <a:off x="0" y="652463"/>
            <a:ext cx="9144000"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24000" indent="-1524000" algn="l">
              <a:spcBef>
                <a:spcPct val="0"/>
              </a:spcBef>
              <a:defRPr>
                <a:solidFill>
                  <a:schemeClr val="tx1"/>
                </a:solidFill>
                <a:latin typeface="Arial" charset="0"/>
              </a:defRPr>
            </a:lvl1pPr>
            <a:lvl2pPr marL="1703388" algn="l">
              <a:spcBef>
                <a:spcPct val="0"/>
              </a:spcBef>
              <a:defRPr>
                <a:solidFill>
                  <a:schemeClr val="tx1"/>
                </a:solidFill>
                <a:latin typeface="Arial" charset="0"/>
              </a:defRPr>
            </a:lvl2pPr>
            <a:lvl3pPr marL="1882775" algn="l">
              <a:spcBef>
                <a:spcPct val="0"/>
              </a:spcBef>
              <a:defRPr>
                <a:solidFill>
                  <a:schemeClr val="tx1"/>
                </a:solidFill>
                <a:latin typeface="Arial" charset="0"/>
              </a:defRPr>
            </a:lvl3pPr>
            <a:lvl4pPr marL="2062163" algn="l">
              <a:spcBef>
                <a:spcPct val="0"/>
              </a:spcBef>
              <a:defRPr>
                <a:solidFill>
                  <a:schemeClr val="tx1"/>
                </a:solidFill>
                <a:latin typeface="Arial" charset="0"/>
              </a:defRPr>
            </a:lvl4pPr>
            <a:lvl5pPr marL="2241550" algn="l">
              <a:spcBef>
                <a:spcPct val="0"/>
              </a:spcBef>
              <a:defRPr>
                <a:solidFill>
                  <a:schemeClr val="tx1"/>
                </a:solidFill>
                <a:latin typeface="Arial" charset="0"/>
              </a:defRPr>
            </a:lvl5pPr>
            <a:lvl6pPr marL="2698750" fontAlgn="base">
              <a:spcBef>
                <a:spcPct val="0"/>
              </a:spcBef>
              <a:spcAft>
                <a:spcPct val="0"/>
              </a:spcAft>
              <a:defRPr>
                <a:solidFill>
                  <a:schemeClr val="tx1"/>
                </a:solidFill>
                <a:latin typeface="Arial" charset="0"/>
              </a:defRPr>
            </a:lvl6pPr>
            <a:lvl7pPr marL="3155950" fontAlgn="base">
              <a:spcBef>
                <a:spcPct val="0"/>
              </a:spcBef>
              <a:spcAft>
                <a:spcPct val="0"/>
              </a:spcAft>
              <a:defRPr>
                <a:solidFill>
                  <a:schemeClr val="tx1"/>
                </a:solidFill>
                <a:latin typeface="Arial" charset="0"/>
              </a:defRPr>
            </a:lvl7pPr>
            <a:lvl8pPr marL="3613150" fontAlgn="base">
              <a:spcBef>
                <a:spcPct val="0"/>
              </a:spcBef>
              <a:spcAft>
                <a:spcPct val="0"/>
              </a:spcAft>
              <a:defRPr>
                <a:solidFill>
                  <a:schemeClr val="tx1"/>
                </a:solidFill>
                <a:latin typeface="Arial" charset="0"/>
              </a:defRPr>
            </a:lvl8pPr>
            <a:lvl9pPr marL="4070350" fontAlgn="base">
              <a:spcBef>
                <a:spcPct val="0"/>
              </a:spcBef>
              <a:spcAft>
                <a:spcPct val="0"/>
              </a:spcAft>
              <a:defRPr>
                <a:solidFill>
                  <a:schemeClr val="tx1"/>
                </a:solidFill>
                <a:latin typeface="Arial" charset="0"/>
              </a:defRPr>
            </a:lvl9pPr>
          </a:lstStyle>
          <a:p>
            <a:pPr algn="just"/>
            <a:r>
              <a:rPr lang="en-GB" b="1">
                <a:solidFill>
                  <a:srgbClr val="0000FF"/>
                </a:solidFill>
                <a:latin typeface="Times New Roman" pitchFamily="18" charset="0"/>
              </a:rPr>
              <a:t>KEY REMARKS FROM THE “INDEPENDENT” PEER REVIEW </a:t>
            </a:r>
            <a:r>
              <a:rPr lang="en-US" b="1" i="1">
                <a:latin typeface="Times New Roman" pitchFamily="18" charset="0"/>
              </a:rPr>
              <a:t>3 of 3</a:t>
            </a:r>
            <a:endParaRPr lang="en-GB" b="1">
              <a:solidFill>
                <a:srgbClr val="0000FF"/>
              </a:solidFill>
              <a:latin typeface="Times New Roman" pitchFamily="18" charset="0"/>
            </a:endParaRPr>
          </a:p>
          <a:p>
            <a:pPr algn="just"/>
            <a:endParaRPr lang="en-GB" sz="1700" b="1">
              <a:solidFill>
                <a:srgbClr val="0000FF"/>
              </a:solidFill>
              <a:latin typeface="Times New Roman" pitchFamily="18" charset="0"/>
            </a:endParaRPr>
          </a:p>
          <a:p>
            <a:pPr algn="just"/>
            <a:r>
              <a:rPr lang="en-GB" sz="1700" b="1">
                <a:solidFill>
                  <a:srgbClr val="0000FF"/>
                </a:solidFill>
                <a:latin typeface="Times New Roman" pitchFamily="18" charset="0"/>
              </a:rPr>
              <a:t>c) The ICM</a:t>
            </a:r>
            <a:r>
              <a:rPr lang="en-GB" sz="1700" b="1">
                <a:latin typeface="Times New Roman" pitchFamily="18" charset="0"/>
              </a:rPr>
              <a:t>               </a:t>
            </a:r>
            <a:r>
              <a:rPr lang="en-US" sz="1700" b="1" i="1">
                <a:latin typeface="Times New Roman" pitchFamily="18" charset="0"/>
              </a:rPr>
              <a:t>“The analytical approach looks very reasonable, although I have not had time to digest all the calculations. However, the ICM to be an effective and useful detection safety system, it will have to be &lt;safety grade&gt;.  This means having multiple redundant sensors/detectors and significant qualification. In addition, if temperatures and pressures rise quickly, as it appears, then the sampling time for each channel must be considered. None of these issues are apparently mentioned, and the implementation of an ICM would hinge on how to use the results of all this valuable analysis.”</a:t>
            </a:r>
            <a:r>
              <a:rPr lang="en-US" sz="1700">
                <a:latin typeface="Times New Roman" pitchFamily="18" charset="0"/>
              </a:rPr>
              <a:t> </a:t>
            </a:r>
            <a:r>
              <a:rPr lang="en-US" sz="1700">
                <a:solidFill>
                  <a:srgbClr val="FF0000"/>
                </a:solidFill>
                <a:latin typeface="Times New Roman" pitchFamily="18" charset="0"/>
              </a:rPr>
              <a:t>(ICM was not part of the Project commitment and the reviewer recommendations shall be considered in possible follow-up activities).</a:t>
            </a:r>
            <a:endParaRPr lang="en-GB" sz="1700" b="1">
              <a:solidFill>
                <a:srgbClr val="FF0000"/>
              </a:solidFill>
              <a:latin typeface="Times New Roman" pitchFamily="18" charset="0"/>
            </a:endParaRPr>
          </a:p>
          <a:p>
            <a:pPr algn="just"/>
            <a:r>
              <a:rPr lang="en-GB" sz="1700" b="1">
                <a:solidFill>
                  <a:srgbClr val="0000FF"/>
                </a:solidFill>
                <a:latin typeface="Times New Roman" pitchFamily="18" charset="0"/>
              </a:rPr>
              <a:t>d) The stability of parallel channels and the related Project findings</a:t>
            </a:r>
            <a:r>
              <a:rPr lang="en-GB" sz="1700" b="1">
                <a:latin typeface="Times New Roman" pitchFamily="18" charset="0"/>
              </a:rPr>
              <a:t> </a:t>
            </a:r>
            <a:r>
              <a:rPr lang="en-US" sz="1700" b="1" i="1">
                <a:latin typeface="Times New Roman" pitchFamily="18" charset="0"/>
              </a:rPr>
              <a:t>“This is a key remark and accomplishment (section 13.13). Much work has been done on stability in the past, and  instability methods are known to exist in Russia for both  boilers and steam generating equipment. Can these be adopted or adapted to RBMK? The integral TH codes  may have a problem with refining the channel representation sufficiently while retaining computational feasibility. Should a separate channel instability code be derived/validated that is linked to Korsar?”</a:t>
            </a:r>
            <a:r>
              <a:rPr lang="en-US" sz="1700">
                <a:latin typeface="Times New Roman" pitchFamily="18" charset="0"/>
              </a:rPr>
              <a:t> (the questions are considered in the recommendations for future R &amp; D). </a:t>
            </a:r>
            <a:endParaRPr lang="en-GB" sz="1700" b="1">
              <a:latin typeface="Times New Roman" pitchFamily="18" charset="0"/>
            </a:endParaRPr>
          </a:p>
          <a:p>
            <a:pPr algn="just"/>
            <a:r>
              <a:rPr lang="en-GB" sz="1700" b="1">
                <a:solidFill>
                  <a:srgbClr val="0000FF"/>
                </a:solidFill>
                <a:latin typeface="Times New Roman" pitchFamily="18" charset="0"/>
              </a:rPr>
              <a:t>e) Overall report</a:t>
            </a:r>
            <a:r>
              <a:rPr lang="en-GB" sz="1700" b="1">
                <a:latin typeface="Times New Roman" pitchFamily="18" charset="0"/>
              </a:rPr>
              <a:t>        </a:t>
            </a:r>
            <a:r>
              <a:rPr lang="en-US" sz="1700" b="1" i="1">
                <a:latin typeface="Times New Roman" pitchFamily="18" charset="0"/>
              </a:rPr>
              <a:t>“Overall this is an impressive and thorough report, with a great deal of important and relevant information on RBMK safety analysis methods and approaches.”</a:t>
            </a:r>
            <a:endParaRPr lang="en-GB" sz="1700" b="1" i="1">
              <a:latin typeface="Times New Roman" pitchFamily="18" charset="0"/>
            </a:endParaRPr>
          </a:p>
        </p:txBody>
      </p:sp>
      <p:sp>
        <p:nvSpPr>
          <p:cNvPr id="1849348" name="Text Box 4"/>
          <p:cNvSpPr txBox="1">
            <a:spLocks noChangeArrowheads="1"/>
          </p:cNvSpPr>
          <p:nvPr/>
        </p:nvSpPr>
        <p:spPr bwMode="auto">
          <a:xfrm>
            <a:off x="2274888" y="103188"/>
            <a:ext cx="4549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b="1">
                <a:solidFill>
                  <a:srgbClr val="FF0000"/>
                </a:solidFill>
                <a:effectLst>
                  <a:outerShdw blurRad="38100" dist="38100" dir="2700000" algn="tl">
                    <a:srgbClr val="000000"/>
                  </a:outerShdw>
                </a:effectLst>
              </a:rPr>
              <a:t>Reviewer Comments</a:t>
            </a:r>
            <a:endParaRPr lang="en-GB" sz="3000" b="1">
              <a:solidFill>
                <a:srgbClr val="FF00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title"/>
          </p:nvPr>
        </p:nvSpPr>
        <p:spPr>
          <a:xfrm>
            <a:off x="755650" y="304800"/>
            <a:ext cx="7778750" cy="841375"/>
          </a:xfrm>
        </p:spPr>
        <p:txBody>
          <a:bodyPr/>
          <a:lstStyle/>
          <a:p>
            <a:r>
              <a:rPr lang="en-US" sz="2800">
                <a:cs typeface="Times New Roman" pitchFamily="18" charset="0"/>
              </a:rPr>
              <a:t>Future Activities and Problems of Project</a:t>
            </a:r>
          </a:p>
        </p:txBody>
      </p:sp>
      <p:sp>
        <p:nvSpPr>
          <p:cNvPr id="1971203" name="Rectangle 3"/>
          <p:cNvSpPr>
            <a:spLocks noGrp="1" noChangeArrowheads="1"/>
          </p:cNvSpPr>
          <p:nvPr>
            <p:ph idx="1"/>
          </p:nvPr>
        </p:nvSpPr>
        <p:spPr>
          <a:xfrm>
            <a:off x="228600" y="1371600"/>
            <a:ext cx="8915400" cy="5181600"/>
          </a:xfrm>
        </p:spPr>
        <p:txBody>
          <a:bodyPr/>
          <a:lstStyle/>
          <a:p>
            <a:pPr marL="609600" indent="-609600">
              <a:buSzPct val="80000"/>
              <a:buFont typeface="Wingdings" pitchFamily="2" charset="2"/>
              <a:buAutoNum type="arabicPeriod"/>
            </a:pPr>
            <a:r>
              <a:rPr lang="en-US"/>
              <a:t>Stage 1: Preparation for codes certification</a:t>
            </a:r>
          </a:p>
          <a:p>
            <a:pPr marL="609600" indent="-609600">
              <a:buSzPct val="80000"/>
              <a:buFont typeface="Wingdings" pitchFamily="2" charset="2"/>
              <a:buAutoNum type="arabicPeriod"/>
            </a:pPr>
            <a:r>
              <a:rPr lang="en-US"/>
              <a:t>Stage 2: Adaptation of the codes to existing components and upgrading</a:t>
            </a:r>
          </a:p>
          <a:p>
            <a:pPr marL="609600" indent="-609600">
              <a:buSzPct val="80000"/>
              <a:buFontTx/>
              <a:buNone/>
            </a:pPr>
            <a:r>
              <a:rPr lang="en-US"/>
              <a:t>T/h</a:t>
            </a:r>
            <a:r>
              <a:rPr lang="ru-RU"/>
              <a:t> </a:t>
            </a:r>
            <a:r>
              <a:rPr lang="en-US"/>
              <a:t>code</a:t>
            </a:r>
            <a:r>
              <a:rPr lang="ru-RU"/>
              <a:t>: «</a:t>
            </a:r>
            <a:r>
              <a:rPr lang="en-US" sz="2000">
                <a:latin typeface="Times" pitchFamily="18" charset="0"/>
              </a:rPr>
              <a:t>Applicability of program for specific form of core RBMK (more than 1660 parallel channels) must be proved</a:t>
            </a:r>
            <a:r>
              <a:rPr lang="ru-RU">
                <a:latin typeface="Times" pitchFamily="18" charset="0"/>
              </a:rPr>
              <a:t>»</a:t>
            </a:r>
          </a:p>
          <a:p>
            <a:pPr marL="990600" lvl="1" indent="-533400">
              <a:buSzPct val="80000"/>
            </a:pPr>
            <a:r>
              <a:rPr lang="en-US"/>
              <a:t>3D</a:t>
            </a:r>
            <a:r>
              <a:rPr lang="ru-RU"/>
              <a:t> neutron-</a:t>
            </a:r>
            <a:r>
              <a:rPr lang="en-US"/>
              <a:t>kinetic code</a:t>
            </a:r>
            <a:r>
              <a:rPr lang="ru-RU"/>
              <a:t>: </a:t>
            </a:r>
            <a:br>
              <a:rPr lang="ru-RU"/>
            </a:br>
            <a:r>
              <a:rPr lang="ru-RU" sz="1800">
                <a:latin typeface="Times" pitchFamily="18" charset="0"/>
              </a:rPr>
              <a:t>«</a:t>
            </a:r>
            <a:r>
              <a:rPr lang="en-US" sz="1800">
                <a:latin typeface="Times" pitchFamily="18" charset="0"/>
              </a:rPr>
              <a:t>It is necessary to produce recalculation of power density distribution under any significant changes of steam quality in core or under significant displacement of control rods by means of given program </a:t>
            </a:r>
            <a:r>
              <a:rPr lang="ru-RU" sz="1800">
                <a:latin typeface="Times"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ChangeArrowheads="1"/>
          </p:cNvSpPr>
          <p:nvPr>
            <p:ph type="title"/>
          </p:nvPr>
        </p:nvSpPr>
        <p:spPr>
          <a:xfrm>
            <a:off x="755650" y="765175"/>
            <a:ext cx="7772400" cy="457200"/>
          </a:xfrm>
        </p:spPr>
        <p:txBody>
          <a:bodyPr/>
          <a:lstStyle/>
          <a:p>
            <a:r>
              <a:rPr lang="en-US" sz="2800">
                <a:cs typeface="Times New Roman" pitchFamily="18" charset="0"/>
              </a:rPr>
              <a:t>Activities and Problems of Project </a:t>
            </a:r>
            <a:r>
              <a:rPr lang="en-US"/>
              <a:t> </a:t>
            </a:r>
          </a:p>
        </p:txBody>
      </p:sp>
      <p:sp>
        <p:nvSpPr>
          <p:cNvPr id="1972227" name="Rectangle 3"/>
          <p:cNvSpPr>
            <a:spLocks noGrp="1" noChangeArrowheads="1"/>
          </p:cNvSpPr>
          <p:nvPr>
            <p:ph idx="1"/>
          </p:nvPr>
        </p:nvSpPr>
        <p:spPr>
          <a:xfrm>
            <a:off x="228600" y="1371600"/>
            <a:ext cx="8915400" cy="5181600"/>
          </a:xfrm>
        </p:spPr>
        <p:txBody>
          <a:bodyPr/>
          <a:lstStyle/>
          <a:p>
            <a:pPr marL="990600" lvl="1" indent="-533400">
              <a:buSzPct val="80000"/>
            </a:pPr>
            <a:r>
              <a:rPr lang="en-US" sz="1800">
                <a:latin typeface="Times" pitchFamily="18" charset="0"/>
              </a:rPr>
              <a:t>With its help neutron flow must also be recalculated, if a significant moving a fuel occurs. Validation of the given program of 3D kinetics should show by means of comparison with one of the western programs</a:t>
            </a:r>
          </a:p>
          <a:p>
            <a:pPr marL="990600" lvl="1" indent="-533400">
              <a:buSzPct val="60000"/>
            </a:pPr>
            <a:r>
              <a:rPr lang="en-US" sz="1800"/>
              <a:t>Code for calculation of mechanical characteristics  of fuel rods and fuel channel pipes</a:t>
            </a:r>
          </a:p>
          <a:p>
            <a:pPr marL="990600" lvl="1" indent="-533400">
              <a:buSzPct val="60000"/>
            </a:pPr>
            <a:r>
              <a:rPr lang="en-US" sz="1800"/>
              <a:t>Estimation of aeration productivity of reactor space</a:t>
            </a:r>
          </a:p>
          <a:p>
            <a:pPr marL="990600" lvl="1" indent="-533400">
              <a:buSzPct val="60000"/>
            </a:pPr>
            <a:r>
              <a:rPr lang="en-US" sz="1800"/>
              <a:t>Modeling of formation – transporting– accumulations-distribution of fission products</a:t>
            </a:r>
          </a:p>
          <a:p>
            <a:pPr marL="990600" lvl="1" indent="-533400">
              <a:buSzPct val="105000"/>
              <a:buFont typeface="Wingdings" pitchFamily="2" charset="2"/>
              <a:buAutoNum type="arabicPeriod" startAt="3"/>
            </a:pPr>
            <a:r>
              <a:rPr lang="en-US"/>
              <a:t>Stage 3: </a:t>
            </a:r>
            <a:r>
              <a:rPr lang="en-US" u="sng"/>
              <a:t>Data base of accidents</a:t>
            </a:r>
          </a:p>
          <a:p>
            <a:pPr marL="990600" lvl="1" indent="-533400">
              <a:buSzPct val="105000"/>
              <a:buFont typeface="Wingdings" pitchFamily="2" charset="2"/>
              <a:buAutoNum type="arabicPeriod" startAt="3"/>
            </a:pPr>
            <a:r>
              <a:rPr lang="en-US"/>
              <a:t>Stage 4: </a:t>
            </a:r>
            <a:r>
              <a:rPr lang="en-US" u="sng"/>
              <a:t>Code application to analysis of complex RBMK problems: ICM, Water hammer, RIA, Venting capacity, Radioactivity consequences, MPTR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ersonalizza struttura">
  <a:themeElements>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ersonalizza struttur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31312</TotalTime>
  <Words>3066</Words>
  <Application>Microsoft Office PowerPoint</Application>
  <PresentationFormat>Bildschirmpräsentation (4:3)</PresentationFormat>
  <Paragraphs>506</Paragraphs>
  <Slides>71</Slides>
  <Notes>35</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5</vt:i4>
      </vt:variant>
      <vt:variant>
        <vt:lpstr>Folientitel</vt:lpstr>
      </vt:variant>
      <vt:variant>
        <vt:i4>71</vt:i4>
      </vt:variant>
    </vt:vector>
  </HeadingPairs>
  <TitlesOfParts>
    <vt:vector size="86" baseType="lpstr">
      <vt:lpstr>Arial</vt:lpstr>
      <vt:lpstr>Verdana</vt:lpstr>
      <vt:lpstr>Arial Black</vt:lpstr>
      <vt:lpstr>Times New Roman</vt:lpstr>
      <vt:lpstr>Wingdings</vt:lpstr>
      <vt:lpstr>Times</vt:lpstr>
      <vt:lpstr>Tahoma</vt:lpstr>
      <vt:lpstr>Symbol</vt:lpstr>
      <vt:lpstr>1_Personalizza struttura</vt:lpstr>
      <vt:lpstr>2_Personalizza struttura</vt:lpstr>
      <vt:lpstr>Fotografia di Microsoft Photo Editor 3.0</vt:lpstr>
      <vt:lpstr>Документ Microsoft Word</vt:lpstr>
      <vt:lpstr>Microsoft Equation 3.0</vt:lpstr>
      <vt:lpstr>Grapher Plot Document</vt:lpstr>
      <vt:lpstr>Microsoft Word Document</vt:lpstr>
      <vt:lpstr>TACIS R2.03/97,Part B: Development of a Code System for Severe Accident Analysis in RBMK. </vt:lpstr>
      <vt:lpstr>PowerPoint-Präsentation</vt:lpstr>
      <vt:lpstr>Regulatory Body (former GAN) requirements</vt:lpstr>
      <vt:lpstr>Project history </vt:lpstr>
      <vt:lpstr>Purposes of project are reached (possibilities of created codes)</vt:lpstr>
      <vt:lpstr>Key results</vt:lpstr>
      <vt:lpstr>Key results</vt:lpstr>
      <vt:lpstr>Future Activities and Problems of Project</vt:lpstr>
      <vt:lpstr>Activities and Problems of Project  </vt:lpstr>
      <vt:lpstr>Neutron-physical code BARS</vt:lpstr>
      <vt:lpstr>Verification of code BARS</vt:lpstr>
      <vt:lpstr>Verification of code BARS</vt:lpstr>
      <vt:lpstr>Verification of code BARS</vt:lpstr>
      <vt:lpstr>Code U_STACK&amp;KATRAN</vt:lpstr>
      <vt:lpstr>PowerPoint-Präsentation</vt:lpstr>
      <vt:lpstr>PowerPoint-Präsentation</vt:lpstr>
      <vt:lpstr>PowerPoint-Präsentation</vt:lpstr>
      <vt:lpstr>PowerPoint-Präsentation</vt:lpstr>
      <vt:lpstr>U_STACK: Experience of application RBMK-1000. Breakup of fuel channel 52-16 in upper part, fuel assembly is ejected from fuel channel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Comparison KORSAR vs Relap5/mod3.2</vt:lpstr>
      <vt:lpstr>PowerPoint-Präsentation</vt:lpstr>
      <vt:lpstr>PowerPoint-Präsentation</vt:lpstr>
      <vt:lpstr>PowerPoint-Präsentation</vt:lpstr>
      <vt:lpstr>PowerPoint-Präsentation</vt:lpstr>
      <vt:lpstr>STAR-CD application</vt:lpstr>
      <vt:lpstr>PowerPoint-Präsentation</vt:lpstr>
      <vt:lpstr>UNIPI CFD CALCULATIONS</vt:lpstr>
      <vt:lpstr>PowerPoint-Präsentation</vt:lpstr>
      <vt:lpstr>                    RBMK</vt:lpstr>
      <vt:lpstr>          CONFINEMENT</vt:lpstr>
      <vt:lpstr>            FP transport in           RBMK confinement </vt:lpstr>
      <vt:lpstr>PowerPoint-Präsentation</vt:lpstr>
      <vt:lpstr>PowerPoint-Präsentation</vt:lpstr>
      <vt:lpstr>H2 POSSIBLE FLOW PATH 3 of 6</vt:lpstr>
      <vt:lpstr>FP POSSIBLE FLOW PATH 4 of 6</vt:lpstr>
      <vt:lpstr>TOTAL AMOUNT OF H2 AND FP RELEASE   5 of 6</vt:lpstr>
      <vt:lpstr>FP DISTRIBUTION FC-BLOCKAGE SCENARIO 6 of 6</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MAIN CONCLUSIONS</vt:lpstr>
      <vt:lpstr>PowerPoint-Präsentation</vt:lpstr>
      <vt:lpstr>PowerPoint-Präsentation</vt:lpstr>
      <vt:lpstr>PowerPoint-Präsentation</vt:lpstr>
      <vt:lpstr>PowerPoint-Präsentation</vt:lpstr>
    </vt:vector>
  </TitlesOfParts>
  <Company>DIMNP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Alessandro Petruzzi</dc:creator>
  <cp:lastModifiedBy>Peters, Ursula</cp:lastModifiedBy>
  <cp:revision>1458</cp:revision>
  <dcterms:created xsi:type="dcterms:W3CDTF">2002-09-24T17:18:07Z</dcterms:created>
  <dcterms:modified xsi:type="dcterms:W3CDTF">2012-10-09T11:19:03Z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etruzzi Alessandro">
    <vt:lpwstr>STATE OF THE ART</vt:lpwstr>
  </property>
  <property fmtid="{D5CDD505-2E9C-101B-9397-08002B2CF9AE}" pid="3" name="Description0">
    <vt:lpwstr>Proposal on analysis of SA in RBMK</vt:lpwstr>
  </property>
</Properties>
</file>