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535" r:id="rId2"/>
    <p:sldId id="612" r:id="rId3"/>
    <p:sldId id="611" r:id="rId4"/>
    <p:sldId id="613" r:id="rId5"/>
    <p:sldId id="614" r:id="rId6"/>
    <p:sldId id="615" r:id="rId7"/>
    <p:sldId id="616" r:id="rId8"/>
    <p:sldId id="617" r:id="rId9"/>
    <p:sldId id="618" r:id="rId10"/>
    <p:sldId id="597" r:id="rId11"/>
    <p:sldId id="610" r:id="rId12"/>
    <p:sldId id="619" r:id="rId13"/>
    <p:sldId id="601" r:id="rId14"/>
    <p:sldId id="602" r:id="rId15"/>
    <p:sldId id="620" r:id="rId16"/>
    <p:sldId id="621" r:id="rId17"/>
    <p:sldId id="627" r:id="rId18"/>
    <p:sldId id="622" r:id="rId19"/>
    <p:sldId id="623" r:id="rId20"/>
    <p:sldId id="606" r:id="rId21"/>
    <p:sldId id="552" r:id="rId22"/>
  </p:sldIdLst>
  <p:sldSz cx="9144000" cy="6858000" type="screen4x3"/>
  <p:notesSz cx="9750425" cy="6854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FF00FF"/>
    <a:srgbClr val="FF3300"/>
    <a:srgbClr val="008000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51447" autoAdjust="0"/>
  </p:normalViewPr>
  <p:slideViewPr>
    <p:cSldViewPr>
      <p:cViewPr>
        <p:scale>
          <a:sx n="50" d="100"/>
          <a:sy n="50" d="100"/>
        </p:scale>
        <p:origin x="-2242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3774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59"/>
        <p:guide pos="307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E0B6897E-4EA2-42DE-B4DF-7C0EE84FA38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7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2300" y="514350"/>
            <a:ext cx="3429000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9BC338CE-5C0C-433C-9CC6-09343B54B6E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0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345A5-0A86-4F32-A033-AB698615AC8E}" type="slidenum">
              <a:rPr lang="ru-RU"/>
              <a:pPr/>
              <a:t>1</a:t>
            </a:fld>
            <a:endParaRPr lang="ru-RU"/>
          </a:p>
        </p:txBody>
      </p:sp>
      <p:sp>
        <p:nvSpPr>
          <p:cNvPr id="69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947" tIns="45974" rIns="91947" bIns="45974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C7E99-0589-47A3-AAE7-C54CA06222D4}" type="slidenum">
              <a:rPr lang="ru-RU"/>
              <a:pPr/>
              <a:t>10</a:t>
            </a:fld>
            <a:endParaRPr lang="ru-RU"/>
          </a:p>
        </p:txBody>
      </p:sp>
      <p:sp>
        <p:nvSpPr>
          <p:cNvPr id="829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956FC-4E8F-4F70-8611-7AB938A813B8}" type="slidenum">
              <a:rPr lang="ru-RU"/>
              <a:pPr/>
              <a:t>11</a:t>
            </a:fld>
            <a:endParaRPr lang="ru-RU"/>
          </a:p>
        </p:txBody>
      </p:sp>
      <p:sp>
        <p:nvSpPr>
          <p:cNvPr id="830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D0BB1-A46C-4BA6-AC70-A1BF463A7918}" type="slidenum">
              <a:rPr lang="ru-RU"/>
              <a:pPr/>
              <a:t>12</a:t>
            </a:fld>
            <a:endParaRPr lang="ru-RU"/>
          </a:p>
        </p:txBody>
      </p:sp>
      <p:sp>
        <p:nvSpPr>
          <p:cNvPr id="867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250C0-52FF-4DDD-AD50-0F178C4B3BFC}" type="slidenum">
              <a:rPr lang="ru-RU"/>
              <a:pPr/>
              <a:t>13</a:t>
            </a:fld>
            <a:endParaRPr lang="ru-RU"/>
          </a:p>
        </p:txBody>
      </p:sp>
      <p:sp>
        <p:nvSpPr>
          <p:cNvPr id="805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D08F0-A0D7-4021-82FC-C7E2368AE127}" type="slidenum">
              <a:rPr lang="ru-RU"/>
              <a:pPr/>
              <a:t>14</a:t>
            </a:fld>
            <a:endParaRPr lang="ru-RU"/>
          </a:p>
        </p:txBody>
      </p:sp>
      <p:sp>
        <p:nvSpPr>
          <p:cNvPr id="807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740B6-FCCB-4EB2-9424-7E5F74349D36}" type="slidenum">
              <a:rPr lang="ru-RU"/>
              <a:pPr/>
              <a:t>15</a:t>
            </a:fld>
            <a:endParaRPr lang="ru-RU"/>
          </a:p>
        </p:txBody>
      </p:sp>
      <p:sp>
        <p:nvSpPr>
          <p:cNvPr id="870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9B6F7-78DB-4933-A3DC-AD9A2D2CC1AD}" type="slidenum">
              <a:rPr lang="ru-RU"/>
              <a:pPr/>
              <a:t>16</a:t>
            </a:fld>
            <a:endParaRPr lang="ru-RU"/>
          </a:p>
        </p:txBody>
      </p:sp>
      <p:sp>
        <p:nvSpPr>
          <p:cNvPr id="880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AFA03-6573-4D72-9ED8-BEE02F04E73B}" type="slidenum">
              <a:rPr lang="ru-RU"/>
              <a:pPr/>
              <a:t>17</a:t>
            </a:fld>
            <a:endParaRPr lang="ru-RU"/>
          </a:p>
        </p:txBody>
      </p:sp>
      <p:sp>
        <p:nvSpPr>
          <p:cNvPr id="885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99B4B-48E0-46EB-BA59-728FEE67AD41}" type="slidenum">
              <a:rPr lang="ru-RU"/>
              <a:pPr/>
              <a:t>18</a:t>
            </a:fld>
            <a:endParaRPr lang="ru-RU"/>
          </a:p>
        </p:txBody>
      </p:sp>
      <p:sp>
        <p:nvSpPr>
          <p:cNvPr id="881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39372-1CC6-465A-8E3D-4D7092CFF1A9}" type="slidenum">
              <a:rPr lang="ru-RU"/>
              <a:pPr/>
              <a:t>19</a:t>
            </a:fld>
            <a:endParaRPr lang="ru-RU"/>
          </a:p>
        </p:txBody>
      </p:sp>
      <p:sp>
        <p:nvSpPr>
          <p:cNvPr id="874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C00D9-E399-4A93-BA15-2CB9CBCA1E65}" type="slidenum">
              <a:rPr lang="ru-RU"/>
              <a:pPr/>
              <a:t>2</a:t>
            </a:fld>
            <a:endParaRPr lang="ru-RU"/>
          </a:p>
        </p:txBody>
      </p:sp>
      <p:sp>
        <p:nvSpPr>
          <p:cNvPr id="85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9970-60B0-4B5A-A9C5-D4D0314DDB0B}" type="slidenum">
              <a:rPr lang="ru-RU"/>
              <a:pPr/>
              <a:t>20</a:t>
            </a:fld>
            <a:endParaRPr lang="ru-RU"/>
          </a:p>
        </p:txBody>
      </p:sp>
      <p:sp>
        <p:nvSpPr>
          <p:cNvPr id="81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DD8A-96DB-4CAE-A8E2-079D9148F420}" type="slidenum">
              <a:rPr lang="ru-RU"/>
              <a:pPr/>
              <a:t>21</a:t>
            </a:fld>
            <a:endParaRPr lang="ru-RU"/>
          </a:p>
        </p:txBody>
      </p:sp>
      <p:sp>
        <p:nvSpPr>
          <p:cNvPr id="72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853FE-69D6-45C7-BDAA-4F282BE3B4D2}" type="slidenum">
              <a:rPr lang="ru-RU"/>
              <a:pPr/>
              <a:t>3</a:t>
            </a:fld>
            <a:endParaRPr lang="ru-RU"/>
          </a:p>
        </p:txBody>
      </p:sp>
      <p:sp>
        <p:nvSpPr>
          <p:cNvPr id="849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10D8D-A1B8-4352-8CC1-4E232F4BFD3F}" type="slidenum">
              <a:rPr lang="ru-RU"/>
              <a:pPr/>
              <a:t>4</a:t>
            </a:fld>
            <a:endParaRPr lang="ru-RU"/>
          </a:p>
        </p:txBody>
      </p:sp>
      <p:sp>
        <p:nvSpPr>
          <p:cNvPr id="854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9C4F6-6C8C-4BB4-9BDB-86D33E6B6FA2}" type="slidenum">
              <a:rPr lang="ru-RU"/>
              <a:pPr/>
              <a:t>5</a:t>
            </a:fld>
            <a:endParaRPr lang="ru-RU"/>
          </a:p>
        </p:txBody>
      </p:sp>
      <p:sp>
        <p:nvSpPr>
          <p:cNvPr id="857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71FEA-830E-4FB7-A20E-AD4FEA6238EE}" type="slidenum">
              <a:rPr lang="ru-RU"/>
              <a:pPr/>
              <a:t>6</a:t>
            </a:fld>
            <a:endParaRPr lang="ru-RU"/>
          </a:p>
        </p:txBody>
      </p:sp>
      <p:sp>
        <p:nvSpPr>
          <p:cNvPr id="859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BBC44-B705-4603-B689-2CC848BFF2A7}" type="slidenum">
              <a:rPr lang="ru-RU"/>
              <a:pPr/>
              <a:t>7</a:t>
            </a:fld>
            <a:endParaRPr lang="ru-RU"/>
          </a:p>
        </p:txBody>
      </p:sp>
      <p:sp>
        <p:nvSpPr>
          <p:cNvPr id="861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49185-5C5F-49DC-98FB-F331243570CF}" type="slidenum">
              <a:rPr lang="ru-RU"/>
              <a:pPr/>
              <a:t>8</a:t>
            </a:fld>
            <a:endParaRPr lang="ru-RU"/>
          </a:p>
        </p:txBody>
      </p:sp>
      <p:sp>
        <p:nvSpPr>
          <p:cNvPr id="863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8ABE-AE4A-40C8-9146-3D10274D976F}" type="slidenum">
              <a:rPr lang="ru-RU"/>
              <a:pPr/>
              <a:t>9</a:t>
            </a:fld>
            <a:endParaRPr lang="ru-RU"/>
          </a:p>
        </p:txBody>
      </p:sp>
      <p:sp>
        <p:nvSpPr>
          <p:cNvPr id="865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97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697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698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698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698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76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76698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69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699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91C735-5984-49C6-AB75-F0108C9C9B2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D423A8-6743-4B38-90BE-0753503A675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5C9D2-F3B0-44BA-B93E-A6A21FE9386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7C8ED1-3640-4D8F-A901-475D38724D0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2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64FA18-A924-4BC4-B0FA-A837665BAA8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9861E-6BB0-4183-B0BA-0C4109F3F68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6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3EF07F-ADFF-4788-A016-4DA20B7608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388B06-9BEE-4ABF-8ACE-1B5494DF71F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F4B810-E63A-40B7-82BE-2A3D6E11770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FD2680-1E69-4DF6-AC2F-A650E3C7E69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9F589-B363-4AF3-93B2-5AF49356F54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A1DE64-1D7D-4232-A00D-D9A1902D0BF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DD89A3-E81E-4399-BE6E-B7CBAA5E1F5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E3D7CD-22C6-4272-856F-7229BA22642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C2FC7B-60F0-4CEB-B7ED-7FFF31F4389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D416F36-F637-4F08-97A5-E17FF3513DC5}" type="slidenum">
              <a:rPr lang="en-US"/>
              <a:pPr/>
              <a:t>‹Nr.›</a:t>
            </a:fld>
            <a:endParaRPr lang="en-US"/>
          </a:p>
        </p:txBody>
      </p:sp>
      <p:grpSp>
        <p:nvGrpSpPr>
          <p:cNvPr id="7659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595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5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5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5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5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65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5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Tcl_max.wmf" TargetMode="External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Qchem.wmf" TargetMode="External"/><Relationship Id="rId5" Type="http://schemas.openxmlformats.org/officeDocument/2006/relationships/image" Target="../media/image26.wmf"/><Relationship Id="rId4" Type="http://schemas.openxmlformats.org/officeDocument/2006/relationships/image" Target="Qaz.wm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Tth_1300.wmf" TargetMode="External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Qloss.wmf" TargetMode="External"/><Relationship Id="rId5" Type="http://schemas.openxmlformats.org/officeDocument/2006/relationships/image" Target="../media/image29.wmf"/><Relationship Id="rId4" Type="http://schemas.openxmlformats.org/officeDocument/2006/relationships/image" Target="Qcool.wm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Tcl_2_1300.wmf" TargetMode="External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Tcl_2_1250.wmf" TargetMode="External"/><Relationship Id="rId5" Type="http://schemas.openxmlformats.org/officeDocument/2006/relationships/image" Target="../media/image32.wmf"/><Relationship Id="rId4" Type="http://schemas.openxmlformats.org/officeDocument/2006/relationships/image" Target="Tcl_2_1100.wm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Tcl_2_1000.wmf" TargetMode="External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Tcl_2_0800.wmf" TargetMode="External"/><Relationship Id="rId5" Type="http://schemas.openxmlformats.org/officeDocument/2006/relationships/image" Target="../media/image35.wmf"/><Relationship Id="rId10" Type="http://schemas.openxmlformats.org/officeDocument/2006/relationships/image" Target="Tcl_3_0900.wmf" TargetMode="External"/><Relationship Id="rId4" Type="http://schemas.openxmlformats.org/officeDocument/2006/relationships/image" Target="Tcl_2_0700.wmf" TargetMode="External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Tsh_0700.wmf" TargetMode="External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Tsh_0900.wmf" TargetMode="External"/><Relationship Id="rId5" Type="http://schemas.openxmlformats.org/officeDocument/2006/relationships/image" Target="../media/image39.wmf"/><Relationship Id="rId10" Type="http://schemas.openxmlformats.org/officeDocument/2006/relationships/image" Target="Tsh_1100.wmf" TargetMode="External"/><Relationship Id="rId4" Type="http://schemas.openxmlformats.org/officeDocument/2006/relationships/image" Target="Tsh_1300.wmf" TargetMode="External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ZrO2_2_1300.wmf" TargetMode="External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ZrO2_2_1200.wmf" TargetMode="External"/><Relationship Id="rId5" Type="http://schemas.openxmlformats.org/officeDocument/2006/relationships/image" Target="../media/image44.wmf"/><Relationship Id="rId10" Type="http://schemas.openxmlformats.org/officeDocument/2006/relationships/image" Target="ZrO2_2_1250.wmf" TargetMode="External"/><Relationship Id="rId4" Type="http://schemas.openxmlformats.org/officeDocument/2006/relationships/image" Target="ZrO2_2_1100.wmf" TargetMode="External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Gh2_out.wmf" TargetMode="External"/><Relationship Id="rId5" Type="http://schemas.openxmlformats.org/officeDocument/2006/relationships/image" Target="../media/image48.wmf"/><Relationship Id="rId4" Type="http://schemas.openxmlformats.org/officeDocument/2006/relationships/image" Target="MH2.wm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file:///D:\2008\sf2\posttest\graf\wmf\Gar_in.wm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wmf/Qloss.wmf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6.jpeg"/><Relationship Id="rId9" Type="http://schemas.openxmlformats.org/officeDocument/2006/relationships/image" Target="wmf/Qaz.wm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wmf/Qchem.wmf" TargetMode="External"/><Relationship Id="rId5" Type="http://schemas.openxmlformats.org/officeDocument/2006/relationships/image" Target="../media/image11.wmf"/><Relationship Id="rId4" Type="http://schemas.openxmlformats.org/officeDocument/2006/relationships/image" Target="wmf/Qcool.wm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wmf/Tcl_2_1250.wmf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wmf/Tcl_2_1100.wmf" TargetMode="External"/><Relationship Id="rId5" Type="http://schemas.openxmlformats.org/officeDocument/2006/relationships/image" Target="../media/image13.wmf"/><Relationship Id="rId10" Type="http://schemas.openxmlformats.org/officeDocument/2006/relationships/image" Target="wmf/Tcl_3_1300.wmf" TargetMode="External"/><Relationship Id="rId4" Type="http://schemas.openxmlformats.org/officeDocument/2006/relationships/image" Target="wmf/Tcl_2_0700.wmf" TargetMode="External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wmf/Tsh_1100.wmf" TargetMode="External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wmf/Tsh_0900.wmf" TargetMode="External"/><Relationship Id="rId5" Type="http://schemas.openxmlformats.org/officeDocument/2006/relationships/image" Target="../media/image17.wmf"/><Relationship Id="rId10" Type="http://schemas.openxmlformats.org/officeDocument/2006/relationships/image" Target="wmf/Tsh_1300.wmf" TargetMode="External"/><Relationship Id="rId4" Type="http://schemas.openxmlformats.org/officeDocument/2006/relationships/image" Target="wmf/Tsh_0700.wmf" TargetMode="External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wmf/Mh2.wmf" TargetMode="External"/><Relationship Id="rId5" Type="http://schemas.openxmlformats.org/officeDocument/2006/relationships/image" Target="../media/image21.wmf"/><Relationship Id="rId4" Type="http://schemas.openxmlformats.org/officeDocument/2006/relationships/image" Target="wmf/Gh2_out.wm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539750" y="1449388"/>
            <a:ext cx="7920038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>
              <a:latin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Comparison results of post-test calculations of the PARAMETER-SF2 test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PARAMETER-SF3 test scenario and results of  pre-test numerical modeling</a:t>
            </a:r>
            <a:endParaRPr lang="ru-RU" sz="40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689158" name="Text Box 6"/>
          <p:cNvSpPr txBox="1">
            <a:spLocks noChangeArrowheads="1"/>
          </p:cNvSpPr>
          <p:nvPr/>
        </p:nvSpPr>
        <p:spPr bwMode="auto">
          <a:xfrm>
            <a:off x="719138" y="5337175"/>
            <a:ext cx="73453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latin typeface="Tahoma" pitchFamily="34" charset="0"/>
              </a:rPr>
              <a:t>Podolsk, 16 July  2008</a:t>
            </a:r>
            <a:r>
              <a:rPr lang="en-US">
                <a:latin typeface="Tahoma" pitchFamily="34" charset="0"/>
              </a:rPr>
              <a:t> </a:t>
            </a:r>
            <a:endParaRPr lang="ru-RU" b="1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/>
              </a:rPr>
              <a:t>Proposed PARAMETER-SF3 test scenario</a:t>
            </a:r>
          </a:p>
        </p:txBody>
      </p:sp>
      <p:pic>
        <p:nvPicPr>
          <p:cNvPr id="7956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84313"/>
            <a:ext cx="7164388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and Boundary conditions</a:t>
            </a:r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25538"/>
            <a:ext cx="3671888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387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327" name="Text Box 7"/>
          <p:cNvSpPr txBox="1">
            <a:spLocks noChangeArrowheads="1"/>
          </p:cNvSpPr>
          <p:nvPr/>
        </p:nvSpPr>
        <p:spPr bwMode="auto">
          <a:xfrm>
            <a:off x="4248150" y="1376363"/>
            <a:ext cx="44275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Electrical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Pre-oxidation phase ~ 7.7 kW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Transient phase ~ 10.5 kW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Heat balance</a:t>
            </a:r>
            <a:br>
              <a:rPr lang="en-US" sz="4000"/>
            </a:br>
            <a:r>
              <a:rPr lang="en-US" sz="2400"/>
              <a:t>PARAMETER-SF3 pre-test analysis</a:t>
            </a:r>
            <a:endParaRPr lang="ru-RU" sz="2400"/>
          </a:p>
        </p:txBody>
      </p:sp>
      <p:pic>
        <p:nvPicPr>
          <p:cNvPr id="866311" name="Picture 7" descr="Qaz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76363"/>
            <a:ext cx="4032250" cy="274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313" name="Picture 9" descr="Qchem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032250" cy="27193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314" name="Picture 10" descr="Tcl_max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205288"/>
            <a:ext cx="3997325" cy="2652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Heat balance</a:t>
            </a:r>
            <a:br>
              <a:rPr lang="en-US" sz="4000"/>
            </a:br>
            <a:r>
              <a:rPr lang="en-US" sz="2800"/>
              <a:t>PARAMETER-SF3 pre-test analysis</a:t>
            </a:r>
            <a:endParaRPr lang="ru-RU" sz="2800"/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1592263"/>
            <a:ext cx="4038600" cy="2124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Heat loss through</a:t>
            </a:r>
            <a:r>
              <a:rPr lang="ru-RU" sz="2800" b="1"/>
              <a:t> </a:t>
            </a:r>
            <a:r>
              <a:rPr lang="en-US" sz="2800" b="1"/>
              <a:t>shroud </a:t>
            </a:r>
          </a:p>
          <a:p>
            <a:pPr>
              <a:buFont typeface="Wingdings" pitchFamily="2" charset="2"/>
              <a:buNone/>
            </a:pPr>
            <a:r>
              <a:rPr lang="en-US" sz="2400" b="1" i="1"/>
              <a:t>at pre-oxidation phase</a:t>
            </a:r>
          </a:p>
          <a:p>
            <a:r>
              <a:rPr lang="en-US" sz="2400"/>
              <a:t>~15</a:t>
            </a:r>
            <a:r>
              <a:rPr lang="ru-RU" sz="2400"/>
              <a:t>-20</a:t>
            </a:r>
            <a:r>
              <a:rPr lang="en-US" sz="2400"/>
              <a:t>% of core power over 0-1275 mm</a:t>
            </a:r>
          </a:p>
          <a:p>
            <a:endParaRPr lang="en-US" sz="2400" b="1" i="1"/>
          </a:p>
        </p:txBody>
      </p:sp>
      <p:pic>
        <p:nvPicPr>
          <p:cNvPr id="805383" name="Picture 519" descr="Qcool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852863" cy="261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384" name="Picture 520" descr="Qloss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76363"/>
            <a:ext cx="3887787" cy="26400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385" name="Picture 521" descr="Tth_13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1625"/>
            <a:ext cx="3924300" cy="2603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b="0">
                <a:solidFill>
                  <a:schemeClr val="tx1"/>
                </a:solidFill>
                <a:effectLst/>
              </a:rPr>
              <a:t>Claddings temperature evolution; hottest zone </a:t>
            </a:r>
            <a:r>
              <a:rPr lang="en-US" sz="2800"/>
              <a:t>PARAMETER-SF3 pre-test analysis</a:t>
            </a:r>
            <a:endParaRPr lang="ru-RU" sz="2800"/>
          </a:p>
        </p:txBody>
      </p:sp>
      <p:pic>
        <p:nvPicPr>
          <p:cNvPr id="806937" name="Picture 25" descr="Tcl_2_11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60463"/>
            <a:ext cx="4211637" cy="279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8" name="Picture 26" descr="Tcl_2_125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4213225" cy="27955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9" name="Picture 27" descr="Tcl_2_13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62413"/>
            <a:ext cx="4213225" cy="27955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3200" b="0">
                <a:solidFill>
                  <a:schemeClr val="tx1"/>
                </a:solidFill>
                <a:effectLst/>
              </a:rPr>
              <a:t>Claddings temperature evolution; 700-1000 mm</a:t>
            </a:r>
            <a:br>
              <a:rPr lang="en-US" sz="3200" b="0">
                <a:solidFill>
                  <a:schemeClr val="tx1"/>
                </a:solidFill>
                <a:effectLst/>
              </a:rPr>
            </a:br>
            <a:r>
              <a:rPr lang="en-US" sz="2800"/>
              <a:t>PARAMETER-SF3 pre-test analysis</a:t>
            </a:r>
            <a:endParaRPr lang="ru-RU" sz="2800"/>
          </a:p>
        </p:txBody>
      </p:sp>
      <p:pic>
        <p:nvPicPr>
          <p:cNvPr id="869389" name="Picture 13" descr="Tcl_2_07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376363"/>
            <a:ext cx="4103687" cy="272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391" name="Picture 15" descr="Tcl_2_08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04925"/>
            <a:ext cx="4211637" cy="27955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392" name="Picture 16" descr="Tcl_2_10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10038"/>
            <a:ext cx="4140200" cy="2747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393" name="Picture 17" descr="Tcl_3_09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062413"/>
            <a:ext cx="4211637" cy="27955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Shroud temperature evolution </a:t>
            </a:r>
            <a:br>
              <a:rPr lang="en-US" sz="4000"/>
            </a:br>
            <a:r>
              <a:rPr lang="en-US" sz="2800"/>
              <a:t>PARAMETER-SF</a:t>
            </a:r>
            <a:r>
              <a:rPr lang="ru-RU" sz="2800"/>
              <a:t>3</a:t>
            </a:r>
            <a:r>
              <a:rPr lang="en-US" sz="2800"/>
              <a:t> pre-test analysis</a:t>
            </a:r>
            <a:endParaRPr lang="ru-RU" sz="2800"/>
          </a:p>
        </p:txBody>
      </p:sp>
      <p:pic>
        <p:nvPicPr>
          <p:cNvPr id="871437" name="Picture 13" descr="Tsh_13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1775"/>
            <a:ext cx="4141787" cy="281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38" name="Picture 14" descr="Tsh_09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41438"/>
            <a:ext cx="4067175" cy="2698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39" name="Picture 15" descr="Tsh_07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140200" cy="2747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40" name="Picture 16" descr="Tsh_11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89400"/>
            <a:ext cx="4171950" cy="276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Temperature profile</a:t>
            </a:r>
            <a:br>
              <a:rPr lang="en-US" sz="4000"/>
            </a:br>
            <a:r>
              <a:rPr lang="en-US" sz="4000"/>
              <a:t> </a:t>
            </a:r>
            <a:r>
              <a:rPr lang="en-US" sz="2800"/>
              <a:t>PARAMETER-SF</a:t>
            </a:r>
            <a:r>
              <a:rPr lang="ru-RU" sz="2800"/>
              <a:t>3</a:t>
            </a:r>
            <a:r>
              <a:rPr lang="en-US" sz="2800"/>
              <a:t> pre-test analysis</a:t>
            </a:r>
            <a:endParaRPr lang="ru-RU" sz="2800"/>
          </a:p>
        </p:txBody>
      </p:sp>
      <p:pic>
        <p:nvPicPr>
          <p:cNvPr id="884740" name="Picture 4" descr="tprofile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0" y="1600200"/>
            <a:ext cx="7124700" cy="45259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Oxide scale thickness </a:t>
            </a:r>
            <a:br>
              <a:rPr lang="en-US" sz="4000"/>
            </a:br>
            <a:r>
              <a:rPr lang="en-US" sz="2800"/>
              <a:t>PARAMETER-SF</a:t>
            </a:r>
            <a:r>
              <a:rPr lang="ru-RU" sz="2800"/>
              <a:t>3</a:t>
            </a:r>
            <a:r>
              <a:rPr lang="en-US" sz="2800"/>
              <a:t> pre-test analysis</a:t>
            </a:r>
            <a:endParaRPr lang="ru-RU" sz="2800"/>
          </a:p>
        </p:txBody>
      </p:sp>
      <p:pic>
        <p:nvPicPr>
          <p:cNvPr id="872462" name="Picture 14" descr="ZrO2_2_1100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484313"/>
            <a:ext cx="3925887" cy="261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463" name="Picture 15" descr="ZrO2_2_12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49388"/>
            <a:ext cx="3997325" cy="2665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464" name="Picture 16" descr="ZrO2_2_13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146550"/>
            <a:ext cx="3924300" cy="2711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465" name="Picture 17" descr="ZrO2_2_125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184650"/>
            <a:ext cx="3925887" cy="2673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Hydrogen release</a:t>
            </a:r>
            <a:br>
              <a:rPr lang="en-US" sz="4000"/>
            </a:br>
            <a:r>
              <a:rPr lang="en-US" sz="2800"/>
              <a:t>PARAMETER-SF3 pre-test analysis</a:t>
            </a:r>
            <a:endParaRPr lang="ru-RU" sz="2800"/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4211638" y="1773238"/>
            <a:ext cx="49323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Hydrogen  release predicted ~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 22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-2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7 g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sym typeface="Mathematica1" pitchFamily="2" charset="2"/>
            </a:endParaRP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Mathematica1" pitchFamily="2" charset="2"/>
              </a:rPr>
              <a:t>No extra hydrogen release at flooding stage</a:t>
            </a:r>
          </a:p>
          <a:p>
            <a:endParaRPr lang="ru-RU" sz="2400"/>
          </a:p>
        </p:txBody>
      </p:sp>
      <p:pic>
        <p:nvPicPr>
          <p:cNvPr id="873482" name="Picture 10" descr="MH2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36950"/>
            <a:ext cx="4284662" cy="290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3484" name="Picture 12" descr="Gh2_out.wmf"/>
          <p:cNvPicPr>
            <a:picLocks noChangeAspect="1" noChangeArrowheads="1"/>
          </p:cNvPicPr>
          <p:nvPr>
            <p:ph type="body" idx="1"/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65288"/>
            <a:ext cx="3995738" cy="263366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Used codes and participants</a:t>
            </a:r>
            <a:endParaRPr lang="ru-RU" sz="360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SOCRAT –IBRAE</a:t>
            </a:r>
          </a:p>
          <a:p>
            <a:r>
              <a:rPr lang="en-US"/>
              <a:t>ICARE/CATHARE - NSI RRC KI</a:t>
            </a:r>
          </a:p>
          <a:p>
            <a:r>
              <a:rPr lang="en-US"/>
              <a:t>ATHLET-CD – GRS</a:t>
            </a:r>
          </a:p>
          <a:p>
            <a:r>
              <a:rPr lang="en-US"/>
              <a:t>RELAP - </a:t>
            </a:r>
            <a:r>
              <a:rPr lang="en-US">
                <a:effectLst/>
              </a:rPr>
              <a:t>FSUE EDO “GIDROPRESS”</a:t>
            </a:r>
            <a:r>
              <a:rPr lang="ru-RU"/>
              <a:t> </a:t>
            </a:r>
            <a:endParaRPr lang="en-US"/>
          </a:p>
          <a:p>
            <a:r>
              <a:rPr lang="en-US"/>
              <a:t>PARAM-TG - </a:t>
            </a:r>
            <a:r>
              <a:rPr lang="en-US">
                <a:effectLst/>
              </a:rPr>
              <a:t>FSUE SRI SIA “LUCH”</a:t>
            </a:r>
            <a:r>
              <a:rPr lang="ru-RU"/>
              <a:t> </a:t>
            </a:r>
            <a:endParaRPr lang="en-US"/>
          </a:p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600"/>
              <a:t>Flooding Phase (SOCRAT calculations)</a:t>
            </a:r>
            <a:endParaRPr lang="ru-RU" sz="3600"/>
          </a:p>
        </p:txBody>
      </p:sp>
      <p:pic>
        <p:nvPicPr>
          <p:cNvPr id="815109" name="Picture 5" descr="topfloo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89025"/>
            <a:ext cx="5695950" cy="5133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r>
              <a:rPr lang="en-US"/>
              <a:t>SF2 post-test  runs have been performed by SOCRAT, ICARE/CATHARE, ATHLET-CD, RELAP, PARAM-TG codes</a:t>
            </a:r>
            <a:endParaRPr lang="ru-RU"/>
          </a:p>
          <a:p>
            <a:pPr>
              <a:buFont typeface="Wingdings" pitchFamily="2" charset="2"/>
              <a:buNone/>
            </a:pPr>
            <a:r>
              <a:rPr lang="en-US"/>
              <a:t>(IBRAE, RRC KI, GRS, GIDROPRESS, LUCH)  </a:t>
            </a:r>
          </a:p>
          <a:p>
            <a:r>
              <a:rPr lang="en-US"/>
              <a:t>Scenario for SF3 test was numerically justified. </a:t>
            </a:r>
          </a:p>
          <a:p>
            <a:r>
              <a:rPr lang="en-US"/>
              <a:t>Predicted temperatures are similar.</a:t>
            </a:r>
          </a:p>
          <a:p>
            <a:r>
              <a:rPr lang="en-US"/>
              <a:t>Predicted hydrogen release is estimated as 22-27g</a:t>
            </a:r>
          </a:p>
          <a:p>
            <a:endParaRPr lang="en-US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8"/>
          <p:cNvSpPr>
            <a:spLocks noChangeArrowheads="1"/>
          </p:cNvSpPr>
          <p:nvPr/>
        </p:nvSpPr>
        <p:spPr bwMode="auto">
          <a:xfrm>
            <a:off x="4319588" y="4113213"/>
            <a:ext cx="3889375" cy="2555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Initial and boundary conditions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48901" name="Picture 5" descr="D:\2008\sf2\posttest\graf\wmf\Gar_in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341438"/>
            <a:ext cx="3779837" cy="2605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03" name="Picture 7" descr="A-gliq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95" b="-1616"/>
          <a:stretch>
            <a:fillRect/>
          </a:stretch>
        </p:blipFill>
        <p:spPr bwMode="auto">
          <a:xfrm>
            <a:off x="4392613" y="4238625"/>
            <a:ext cx="3619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7127875" y="436562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ATHLET</a:t>
            </a:r>
            <a:endParaRPr lang="ru-RU"/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6985000" y="42576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ATHLET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848909" name="Picture 13" descr="Qt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76700"/>
            <a:ext cx="3781425" cy="2568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10" name="Picture 14" descr="Gv_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744912" cy="2578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85825"/>
          </a:xfrm>
        </p:spPr>
        <p:txBody>
          <a:bodyPr/>
          <a:lstStyle/>
          <a:p>
            <a:r>
              <a:rPr lang="en-US" sz="3600"/>
              <a:t>Heat balance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52999" name="Picture 7" descr="nodal_socrat_SF2_e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65513"/>
            <a:ext cx="1296987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53000" name="Object 8"/>
          <p:cNvGraphicFramePr>
            <a:graphicFrameLocks noChangeAspect="1"/>
          </p:cNvGraphicFramePr>
          <p:nvPr>
            <p:ph idx="1"/>
          </p:nvPr>
        </p:nvGraphicFramePr>
        <p:xfrm>
          <a:off x="2268538" y="3475038"/>
          <a:ext cx="2105025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06" name="Рисунок" r:id="rId5" imgW="6508824" imgH="8918823" progId="Word.Picture.8">
                  <p:embed/>
                </p:oleObj>
              </mc:Choice>
              <mc:Fallback>
                <p:oleObj name="Рисунок" r:id="rId5" imgW="6508824" imgH="8918823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475038"/>
                        <a:ext cx="2105025" cy="33829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3002" name="Picture 10" descr="p-sf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3331" b="6847"/>
          <a:stretch>
            <a:fillRect/>
          </a:stretch>
        </p:blipFill>
        <p:spPr bwMode="auto">
          <a:xfrm>
            <a:off x="4572000" y="3465513"/>
            <a:ext cx="3109913" cy="3392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003" name="Picture 11" descr="wmf/Qaz.wm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3203575" cy="2179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005" name="Picture 13" descr="wmf/Qloss.wm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33488"/>
            <a:ext cx="3205162" cy="2203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Heat balance 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sp>
        <p:nvSpPr>
          <p:cNvPr id="856070" name="Text Box 6"/>
          <p:cNvSpPr txBox="1">
            <a:spLocks noChangeArrowheads="1"/>
          </p:cNvSpPr>
          <p:nvPr/>
        </p:nvSpPr>
        <p:spPr bwMode="auto">
          <a:xfrm>
            <a:off x="4679950" y="1304925"/>
            <a:ext cx="38989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/>
              <a:t>Pre-oxidation phase</a:t>
            </a:r>
          </a:p>
          <a:p>
            <a:pPr>
              <a:buFontTx/>
              <a:buChar char="•"/>
            </a:pPr>
            <a:r>
              <a:rPr lang="en-US" sz="2400"/>
              <a:t>Joel heating power ~ 7kW </a:t>
            </a:r>
          </a:p>
          <a:p>
            <a:pPr>
              <a:buFontTx/>
              <a:buChar char="•"/>
            </a:pPr>
            <a:r>
              <a:rPr lang="en-US" sz="2400"/>
              <a:t>Coolant heating power ~ 6kW</a:t>
            </a:r>
          </a:p>
          <a:p>
            <a:r>
              <a:rPr lang="en-US" sz="2800" i="1"/>
              <a:t>Before flooding onset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2400"/>
              <a:t>Joel heating power ~ 9.5kW </a:t>
            </a:r>
          </a:p>
          <a:p>
            <a:pPr>
              <a:buFontTx/>
              <a:buChar char="•"/>
            </a:pPr>
            <a:r>
              <a:rPr lang="en-US" sz="2400"/>
              <a:t>Coolant heating power ~ 9kW</a:t>
            </a:r>
          </a:p>
          <a:p>
            <a:endParaRPr lang="ru-RU" sz="2400"/>
          </a:p>
        </p:txBody>
      </p:sp>
      <p:sp>
        <p:nvSpPr>
          <p:cNvPr id="856072" name="Text Box 8"/>
          <p:cNvSpPr txBox="1">
            <a:spLocks noChangeArrowheads="1"/>
          </p:cNvSpPr>
          <p:nvPr/>
        </p:nvSpPr>
        <p:spPr bwMode="auto">
          <a:xfrm>
            <a:off x="215900" y="4508500"/>
            <a:ext cx="4211638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/>
              <a:t>Oxidation reaction power</a:t>
            </a:r>
          </a:p>
          <a:p>
            <a:pPr>
              <a:buFontTx/>
              <a:buChar char="•"/>
            </a:pPr>
            <a:r>
              <a:rPr lang="en-US" sz="2400"/>
              <a:t>Pre-oxidation phase - up to 1kW </a:t>
            </a:r>
          </a:p>
          <a:p>
            <a:pPr>
              <a:buFontTx/>
              <a:buChar char="•"/>
            </a:pPr>
            <a:r>
              <a:rPr lang="en-US" sz="2400"/>
              <a:t>Before flooding  up to 2.3kW </a:t>
            </a:r>
          </a:p>
          <a:p>
            <a:pPr>
              <a:buFontTx/>
              <a:buChar char="•"/>
            </a:pPr>
            <a:r>
              <a:rPr lang="en-US" sz="2400"/>
              <a:t>Flooding phage up to 2.5 kW</a:t>
            </a:r>
          </a:p>
          <a:p>
            <a:pPr>
              <a:buFontTx/>
              <a:buChar char="•"/>
            </a:pPr>
            <a:endParaRPr lang="en-US" sz="2400"/>
          </a:p>
          <a:p>
            <a:endParaRPr lang="ru-RU"/>
          </a:p>
        </p:txBody>
      </p:sp>
      <p:pic>
        <p:nvPicPr>
          <p:cNvPr id="856074" name="Picture 10" descr="wmf/Qcool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4248150" cy="28860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6075" name="Picture 11" descr="wmf/Qchem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789363"/>
            <a:ext cx="4140200" cy="2790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Claddings temperature evolution </a:t>
            </a: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58122" name="Picture 10" descr="wmf/Tcl_2_0700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6363"/>
            <a:ext cx="4103688" cy="272256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3" name="Picture 11" descr="wmf/Tcl_2_11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01763"/>
            <a:ext cx="3995737" cy="2649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4" name="Picture 12" descr="wmf/Tcl_2_125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025"/>
            <a:ext cx="4103688" cy="2720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5" name="Picture 13" descr="wmf/Tcl_3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137025"/>
            <a:ext cx="4103688" cy="2720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Shroud temperature evolution </a:t>
            </a:r>
            <a:br>
              <a:rPr lang="en-US" sz="40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60169" name="Picture 9" descr="wmf/Tsh_0700.wmf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449388"/>
            <a:ext cx="4105275" cy="27241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0" name="Picture 10" descr="wmf/Tsh_0900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449388"/>
            <a:ext cx="4033837" cy="2673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71" name="Picture 11" descr="wmf/Tsh_1100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184650"/>
            <a:ext cx="4033838" cy="2673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72" name="Picture 12" descr="wmf/Tsh_1300.wm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210050"/>
            <a:ext cx="3995737" cy="2647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Hydrogen release</a:t>
            </a:r>
            <a:br>
              <a:rPr lang="en-US" sz="3600"/>
            </a:br>
            <a:r>
              <a:rPr lang="en-US" sz="2800"/>
              <a:t>PARAMETER-SF2 post-test analysis</a:t>
            </a:r>
            <a:endParaRPr lang="ru-RU" sz="2800"/>
          </a:p>
        </p:txBody>
      </p:sp>
      <p:pic>
        <p:nvPicPr>
          <p:cNvPr id="862217" name="Picture 9" descr="wmf/Gh2_out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12875"/>
            <a:ext cx="4356100" cy="28717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2219" name="Picture 11" descr="wmf/Mh2.wm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500438"/>
            <a:ext cx="4535487" cy="307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4967288" y="1341438"/>
            <a:ext cx="388937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Hydrogen release </a:t>
            </a:r>
          </a:p>
          <a:p>
            <a:pPr>
              <a:spcBef>
                <a:spcPct val="50000"/>
              </a:spcBef>
            </a:pPr>
            <a:r>
              <a:rPr lang="en-US"/>
              <a:t>Experimental  </a:t>
            </a:r>
            <a:r>
              <a:rPr lang="en-US">
                <a:latin typeface="Symbol" pitchFamily="18" charset="2"/>
                <a:sym typeface="Mathematica1" pitchFamily="2" charset="2"/>
              </a:rPr>
              <a:t>~</a:t>
            </a:r>
            <a:r>
              <a:rPr lang="en-US"/>
              <a:t>28 g</a:t>
            </a:r>
          </a:p>
          <a:p>
            <a:pPr>
              <a:spcBef>
                <a:spcPct val="50000"/>
              </a:spcBef>
            </a:pPr>
            <a:r>
              <a:rPr lang="en-US"/>
              <a:t>ICARE </a:t>
            </a:r>
            <a:r>
              <a:rPr lang="en-US">
                <a:sym typeface="Mathematica1" pitchFamily="2" charset="2"/>
              </a:rPr>
              <a:t>~ 25.5 g</a:t>
            </a:r>
          </a:p>
          <a:p>
            <a:pPr>
              <a:spcBef>
                <a:spcPct val="50000"/>
              </a:spcBef>
            </a:pPr>
            <a:r>
              <a:rPr lang="en-US">
                <a:sym typeface="Mathematica1" pitchFamily="2" charset="2"/>
              </a:rPr>
              <a:t>ATHLET ~ 23 g</a:t>
            </a:r>
          </a:p>
          <a:p>
            <a:pPr>
              <a:spcBef>
                <a:spcPct val="50000"/>
              </a:spcBef>
            </a:pPr>
            <a:r>
              <a:rPr lang="en-US">
                <a:sym typeface="Mathematica1" pitchFamily="2" charset="2"/>
              </a:rPr>
              <a:t>SOCRAT ~ 20 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Main outcomes from SF2 post-test calculations</a:t>
            </a:r>
            <a:endParaRPr lang="ru-RU" sz="400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Post-test calculations and experimental data on temperature evolution  are in a good agreement except temperature “hump” at 12000 s</a:t>
            </a:r>
          </a:p>
          <a:p>
            <a:r>
              <a:rPr lang="en-US"/>
              <a:t>The most codes underestimate hydrogen total amount. </a:t>
            </a:r>
          </a:p>
          <a:p>
            <a:r>
              <a:rPr lang="en-US"/>
              <a:t>In the course of post-test SF2 calculations heat loss due to external resistance and heat loss through shroud were specified.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367</Words>
  <Application>Microsoft Office PowerPoint</Application>
  <PresentationFormat>Bildschirmpräsentation (4:3)</PresentationFormat>
  <Paragraphs>91</Paragraphs>
  <Slides>21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Times New Roman</vt:lpstr>
      <vt:lpstr>Garamond</vt:lpstr>
      <vt:lpstr>Arial</vt:lpstr>
      <vt:lpstr>Wingdings</vt:lpstr>
      <vt:lpstr>Tahoma</vt:lpstr>
      <vt:lpstr>Symbol</vt:lpstr>
      <vt:lpstr>Mathematica1</vt:lpstr>
      <vt:lpstr>Течение</vt:lpstr>
      <vt:lpstr>Рисунок Microsoft Word</vt:lpstr>
      <vt:lpstr>PowerPoint-Präsentation</vt:lpstr>
      <vt:lpstr>Used codes and participants</vt:lpstr>
      <vt:lpstr>Initial and boundary conditions PARAMETER-SF2 post-test analysis</vt:lpstr>
      <vt:lpstr>Heat balance PARAMETER-SF2 post-test analysis</vt:lpstr>
      <vt:lpstr>Heat balance  PARAMETER-SF2 post-test analysis</vt:lpstr>
      <vt:lpstr>Claddings temperature evolution PARAMETER-SF2 post-test analysis</vt:lpstr>
      <vt:lpstr>Shroud temperature evolution  PARAMETER-SF2 post-test analysis</vt:lpstr>
      <vt:lpstr>Hydrogen release PARAMETER-SF2 post-test analysis</vt:lpstr>
      <vt:lpstr>Main outcomes from SF2 post-test calculations</vt:lpstr>
      <vt:lpstr>Proposed PARAMETER-SF3 test scenario</vt:lpstr>
      <vt:lpstr>Initial and Boundary conditions</vt:lpstr>
      <vt:lpstr>Heat balance PARAMETER-SF3 pre-test analysis</vt:lpstr>
      <vt:lpstr>Heat balance PARAMETER-SF3 pre-test analysis</vt:lpstr>
      <vt:lpstr>Claddings temperature evolution; hottest zone PARAMETER-SF3 pre-test analysis</vt:lpstr>
      <vt:lpstr>Claddings temperature evolution; 700-1000 mm PARAMETER-SF3 pre-test analysis</vt:lpstr>
      <vt:lpstr>Shroud temperature evolution  PARAMETER-SF3 pre-test analysis</vt:lpstr>
      <vt:lpstr>Temperature profile  PARAMETER-SF3 pre-test analysis</vt:lpstr>
      <vt:lpstr>Oxide scale thickness  PARAMETER-SF3 pre-test analysis</vt:lpstr>
      <vt:lpstr>Hydrogen release PARAMETER-SF3 pre-test analysis</vt:lpstr>
      <vt:lpstr>Flooding Phase (SOCRAT calculations)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676</cp:revision>
  <cp:lastPrinted>2004-10-18T07:38:43Z</cp:lastPrinted>
  <dcterms:created xsi:type="dcterms:W3CDTF">2002-08-21T11:50:12Z</dcterms:created>
  <dcterms:modified xsi:type="dcterms:W3CDTF">2012-10-17T12:01:21Z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Modelling of SF2 and SF3</vt:lpwstr>
  </property>
</Properties>
</file>