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18"/>
  </p:notesMasterIdLst>
  <p:handoutMasterIdLst>
    <p:handoutMasterId r:id="rId19"/>
  </p:handoutMasterIdLst>
  <p:sldIdLst>
    <p:sldId id="472" r:id="rId2"/>
    <p:sldId id="467" r:id="rId3"/>
    <p:sldId id="436" r:id="rId4"/>
    <p:sldId id="464" r:id="rId5"/>
    <p:sldId id="465" r:id="rId6"/>
    <p:sldId id="445" r:id="rId7"/>
    <p:sldId id="447" r:id="rId8"/>
    <p:sldId id="448" r:id="rId9"/>
    <p:sldId id="468" r:id="rId10"/>
    <p:sldId id="450" r:id="rId11"/>
    <p:sldId id="455" r:id="rId12"/>
    <p:sldId id="470" r:id="rId13"/>
    <p:sldId id="471" r:id="rId14"/>
    <p:sldId id="456" r:id="rId15"/>
    <p:sldId id="457" r:id="rId16"/>
    <p:sldId id="469" r:id="rId17"/>
  </p:sldIdLst>
  <p:sldSz cx="9144000" cy="6858000" type="screen4x3"/>
  <p:notesSz cx="9928225" cy="66690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6600"/>
    <a:srgbClr val="0066FF"/>
    <a:srgbClr val="009999"/>
    <a:srgbClr val="D60093"/>
    <a:srgbClr val="B0ECF6"/>
    <a:srgbClr val="588DCE"/>
    <a:srgbClr val="FFFF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6" autoAdjust="0"/>
    <p:restoredTop sz="94660"/>
  </p:normalViewPr>
  <p:slideViewPr>
    <p:cSldViewPr>
      <p:cViewPr>
        <p:scale>
          <a:sx n="100" d="100"/>
          <a:sy n="100" d="100"/>
        </p:scale>
        <p:origin x="-1162" y="2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6" d="100"/>
          <a:sy n="36" d="100"/>
        </p:scale>
        <p:origin x="-1578" y="-72"/>
      </p:cViewPr>
      <p:guideLst>
        <p:guide orient="horz" pos="2101"/>
        <p:guide pos="312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6100" y="0"/>
            <a:ext cx="43021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34125"/>
            <a:ext cx="43021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6100" y="6334125"/>
            <a:ext cx="43021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fld id="{CD090934-8999-4931-BA61-93C525F227CC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41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6100" y="0"/>
            <a:ext cx="43021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355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3297238" y="500063"/>
            <a:ext cx="3335337" cy="2501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975" y="3167063"/>
            <a:ext cx="7280275" cy="300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34125"/>
            <a:ext cx="43021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6100" y="6334125"/>
            <a:ext cx="43021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fld id="{F6D824D1-9F33-485D-BBF5-4D33344C663A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9983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57C75B-314D-4BAD-9259-6EB440DC18DB}" type="slidenum">
              <a:rPr lang="ru-RU"/>
              <a:pPr/>
              <a:t>1</a:t>
            </a:fld>
            <a:endParaRPr lang="ru-RU"/>
          </a:p>
        </p:txBody>
      </p:sp>
      <p:sp>
        <p:nvSpPr>
          <p:cNvPr id="574466" name="Rectangle 7"/>
          <p:cNvSpPr txBox="1">
            <a:spLocks noGrp="1" noChangeArrowheads="1"/>
          </p:cNvSpPr>
          <p:nvPr/>
        </p:nvSpPr>
        <p:spPr bwMode="auto">
          <a:xfrm>
            <a:off x="5622925" y="6334125"/>
            <a:ext cx="43037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5DE8683C-2EEE-4810-8020-099C80B6BB24}" type="slidenum">
              <a:rPr lang="ru-RU" sz="1200">
                <a:latin typeface="Arial" charset="0"/>
              </a:rPr>
              <a:pPr algn="r"/>
              <a:t>1</a:t>
            </a:fld>
            <a:endParaRPr lang="ru-RU" sz="1200">
              <a:latin typeface="Arial" charset="0"/>
            </a:endParaRPr>
          </a:p>
        </p:txBody>
      </p:sp>
      <p:sp>
        <p:nvSpPr>
          <p:cNvPr id="574467" name="Rectangle 7"/>
          <p:cNvSpPr txBox="1">
            <a:spLocks noGrp="1" noChangeArrowheads="1"/>
          </p:cNvSpPr>
          <p:nvPr/>
        </p:nvSpPr>
        <p:spPr bwMode="auto">
          <a:xfrm>
            <a:off x="5624513" y="6334125"/>
            <a:ext cx="430371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20000"/>
              </a:spcBef>
            </a:pPr>
            <a:fld id="{69A89DEB-C23A-43B3-9FA0-CAFAA4D8D24E}" type="slidenum">
              <a:rPr lang="ru-RU" sz="1200">
                <a:cs typeface="Arial" charset="0"/>
              </a:rPr>
              <a:pPr algn="r">
                <a:spcBef>
                  <a:spcPct val="20000"/>
                </a:spcBef>
              </a:pPr>
              <a:t>1</a:t>
            </a:fld>
            <a:endParaRPr lang="ru-RU" sz="1200">
              <a:cs typeface="Arial" charset="0"/>
            </a:endParaRPr>
          </a:p>
        </p:txBody>
      </p:sp>
      <p:sp>
        <p:nvSpPr>
          <p:cNvPr id="57446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300413" y="501650"/>
            <a:ext cx="3333750" cy="2500313"/>
          </a:xfrm>
          <a:ln/>
        </p:spPr>
      </p:sp>
      <p:sp>
        <p:nvSpPr>
          <p:cNvPr id="574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167063"/>
            <a:ext cx="7280275" cy="3000375"/>
          </a:xfrm>
        </p:spPr>
        <p:txBody>
          <a:bodyPr lIns="91947" tIns="45974" rIns="91947" bIns="45974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2461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2461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2461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9EED9F2-5DA2-40B7-AA8F-D8C8C58B3E8B}" type="slidenum">
              <a:rPr lang="ru-RU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F8B29-F887-48FB-9E28-A99844791377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549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C97D5-D8BF-4EB4-9BB9-5C24D3287965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235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E4B77C6-46C7-4E5D-B169-D43058CA85FD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557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99A27F5-5F75-4DB7-977B-87DF129FD0B8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212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10B52-2D84-4714-8A48-A492338CC9A3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403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1BD4C-75F6-40E1-90A8-8248B7951049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415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46895-342B-4E0A-9B92-EEB0A76A0899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91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81273-C8BE-4176-9895-A98678D32EE6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996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C287F-D859-4421-9036-4ED4BBF22FC4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527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91CA8-0E3D-4352-9B7D-3B5A96A71F88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650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3D76D7-EC17-4E9A-A734-C64B3AC3C1F0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201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4BE822-B339-4B91-BE01-38DA526B38DE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79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39757777-4BDC-45FD-B4C8-BBE95ADE2E17}" type="slidenum">
              <a:rPr lang="ru-RU"/>
              <a:pPr/>
              <a:t>‹Nr.›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BD7E-6245-4A49-B52A-5C7C546D6763}" type="slidenum">
              <a:rPr lang="ru-RU"/>
              <a:pPr/>
              <a:t>1</a:t>
            </a:fld>
            <a:endParaRPr lang="ru-RU"/>
          </a:p>
        </p:txBody>
      </p:sp>
      <p:sp>
        <p:nvSpPr>
          <p:cNvPr id="573442" name="Text Box 3"/>
          <p:cNvSpPr txBox="1">
            <a:spLocks noChangeArrowheads="1"/>
          </p:cNvSpPr>
          <p:nvPr/>
        </p:nvSpPr>
        <p:spPr bwMode="auto">
          <a:xfrm>
            <a:off x="717550" y="196850"/>
            <a:ext cx="5259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ru-RU" sz="1800">
              <a:latin typeface="Tahoma" pitchFamily="34" charset="0"/>
              <a:cs typeface="Arial" charset="0"/>
            </a:endParaRPr>
          </a:p>
        </p:txBody>
      </p:sp>
      <p:sp>
        <p:nvSpPr>
          <p:cNvPr id="573443" name="Text Box 4"/>
          <p:cNvSpPr txBox="1">
            <a:spLocks noChangeArrowheads="1"/>
          </p:cNvSpPr>
          <p:nvPr/>
        </p:nvSpPr>
        <p:spPr bwMode="auto">
          <a:xfrm>
            <a:off x="827088" y="549275"/>
            <a:ext cx="34051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latin typeface="Arial" charset="0"/>
                <a:cs typeface="Arial" charset="0"/>
              </a:rPr>
              <a:t>FSUE SRI SIA “LUCH”</a:t>
            </a:r>
            <a:r>
              <a:rPr lang="ru-RU" sz="200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endParaRPr lang="en-US" sz="2000" b="1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en-US" sz="2000" b="1">
                <a:solidFill>
                  <a:schemeClr val="bg1"/>
                </a:solidFill>
                <a:latin typeface="Arial" charset="0"/>
                <a:cs typeface="Arial" charset="0"/>
              </a:rPr>
              <a:t>IBRAE RAS</a:t>
            </a:r>
          </a:p>
          <a:p>
            <a:r>
              <a:rPr lang="en-US" sz="2000" b="1">
                <a:solidFill>
                  <a:schemeClr val="bg1"/>
                </a:solidFill>
                <a:latin typeface="Arial" charset="0"/>
                <a:cs typeface="Arial" charset="0"/>
              </a:rPr>
              <a:t>JSC OKB “GIDROPRESS”</a:t>
            </a:r>
            <a:r>
              <a:rPr lang="ru-RU" sz="1800">
                <a:latin typeface="Tahoma" pitchFamily="34" charset="0"/>
                <a:cs typeface="Arial" charset="0"/>
              </a:rPr>
              <a:t> </a:t>
            </a:r>
          </a:p>
        </p:txBody>
      </p:sp>
      <p:sp>
        <p:nvSpPr>
          <p:cNvPr id="573444" name="Text Box 4"/>
          <p:cNvSpPr txBox="1">
            <a:spLocks noChangeArrowheads="1"/>
          </p:cNvSpPr>
          <p:nvPr/>
        </p:nvSpPr>
        <p:spPr bwMode="auto">
          <a:xfrm>
            <a:off x="3311525" y="5768975"/>
            <a:ext cx="3024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Arial" charset="0"/>
              </a:rPr>
              <a:t>29 July, 2009, Podolsk</a:t>
            </a:r>
            <a:endParaRPr lang="ru-RU" sz="2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73445" name="Text Box 5"/>
          <p:cNvSpPr txBox="1">
            <a:spLocks noChangeArrowheads="1"/>
          </p:cNvSpPr>
          <p:nvPr/>
        </p:nvSpPr>
        <p:spPr bwMode="auto">
          <a:xfrm>
            <a:off x="1116013" y="1844675"/>
            <a:ext cx="752475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>
                <a:solidFill>
                  <a:schemeClr val="bg1"/>
                </a:solidFill>
                <a:latin typeface="Arial" charset="0"/>
              </a:rPr>
              <a:t>Experimental results of complex starting-up and </a:t>
            </a:r>
            <a:r>
              <a:rPr lang="ru-RU" sz="3200" b="1">
                <a:solidFill>
                  <a:schemeClr val="bg1"/>
                </a:solidFill>
                <a:latin typeface="Arial" charset="0"/>
              </a:rPr>
              <a:t>  </a:t>
            </a:r>
            <a:r>
              <a:rPr lang="en-US" sz="3200" b="1">
                <a:solidFill>
                  <a:schemeClr val="bg1"/>
                </a:solidFill>
                <a:latin typeface="Arial" charset="0"/>
              </a:rPr>
              <a:t>adjustment on preparation of the PARAMETER-SF4</a:t>
            </a:r>
            <a:r>
              <a:rPr lang="ru-RU" sz="3200" b="1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200" b="1">
                <a:solidFill>
                  <a:schemeClr val="bg1"/>
                </a:solidFill>
                <a:latin typeface="Arial" charset="0"/>
              </a:rPr>
              <a:t> Experiment</a:t>
            </a:r>
            <a:endParaRPr lang="ru-RU" sz="32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73446" name="Text Box 6"/>
          <p:cNvSpPr txBox="1">
            <a:spLocks noChangeArrowheads="1"/>
          </p:cNvSpPr>
          <p:nvPr/>
        </p:nvSpPr>
        <p:spPr bwMode="auto">
          <a:xfrm>
            <a:off x="2627313" y="5265738"/>
            <a:ext cx="414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  <a:latin typeface="Arial" charset="0"/>
              </a:rPr>
              <a:t>Presented by W. Konstantinov</a:t>
            </a:r>
            <a:endParaRPr lang="ru-RU" b="1">
              <a:solidFill>
                <a:schemeClr val="accent1"/>
              </a:solidFill>
            </a:endParaRPr>
          </a:p>
        </p:txBody>
      </p:sp>
      <p:sp>
        <p:nvSpPr>
          <p:cNvPr id="573447" name="Rectangle 7"/>
          <p:cNvSpPr>
            <a:spLocks noChangeArrowheads="1"/>
          </p:cNvSpPr>
          <p:nvPr/>
        </p:nvSpPr>
        <p:spPr bwMode="auto">
          <a:xfrm>
            <a:off x="3167063" y="4292600"/>
            <a:ext cx="3289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b="1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Status of Project</a:t>
            </a:r>
            <a:r>
              <a:rPr lang="ru-RU" b="1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# 3690)</a:t>
            </a:r>
            <a:r>
              <a:rPr lang="ru-RU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B683-623A-4389-9424-50655628A869}" type="slidenum">
              <a:rPr lang="ru-RU"/>
              <a:pPr/>
              <a:t>10</a:t>
            </a:fld>
            <a:endParaRPr lang="ru-RU"/>
          </a:p>
        </p:txBody>
      </p:sp>
      <p:sp>
        <p:nvSpPr>
          <p:cNvPr id="526340" name="Rectangle 4"/>
          <p:cNvSpPr>
            <a:spLocks noChangeArrowheads="1"/>
          </p:cNvSpPr>
          <p:nvPr/>
        </p:nvSpPr>
        <p:spPr bwMode="auto">
          <a:xfrm>
            <a:off x="1584325" y="104775"/>
            <a:ext cx="5919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Check of system of the bottom flooding</a:t>
            </a:r>
            <a:endParaRPr lang="ru-RU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26471" name="Picture 135" descr="Зали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4" b="19727"/>
          <a:stretch>
            <a:fillRect/>
          </a:stretch>
        </p:blipFill>
        <p:spPr bwMode="auto">
          <a:xfrm>
            <a:off x="323850" y="533400"/>
            <a:ext cx="7334250" cy="401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6474" name="Picture 138" descr="Зали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72"/>
          <a:stretch>
            <a:fillRect/>
          </a:stretch>
        </p:blipFill>
        <p:spPr bwMode="auto">
          <a:xfrm>
            <a:off x="3851275" y="3573463"/>
            <a:ext cx="5038725" cy="291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6475" name="Text Box 139"/>
          <p:cNvSpPr txBox="1">
            <a:spLocks noChangeArrowheads="1"/>
          </p:cNvSpPr>
          <p:nvPr/>
        </p:nvSpPr>
        <p:spPr bwMode="auto">
          <a:xfrm>
            <a:off x="1331913" y="5013325"/>
            <a:ext cx="1485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charset="0"/>
              </a:rPr>
              <a:t>Gbf = 80 g/s</a:t>
            </a:r>
            <a:endParaRPr lang="ru-RU" b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2C7D-E780-4778-A184-90DED15A73A0}" type="slidenum">
              <a:rPr lang="ru-RU"/>
              <a:pPr/>
              <a:t>11</a:t>
            </a:fld>
            <a:endParaRPr lang="ru-RU"/>
          </a:p>
        </p:txBody>
      </p:sp>
      <p:sp>
        <p:nvSpPr>
          <p:cNvPr id="533506" name="Rectangle 2"/>
          <p:cNvSpPr>
            <a:spLocks noChangeArrowheads="1"/>
          </p:cNvSpPr>
          <p:nvPr/>
        </p:nvSpPr>
        <p:spPr bwMode="auto">
          <a:xfrm>
            <a:off x="935038" y="0"/>
            <a:ext cx="679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Check of the monitoring system of hydrogen</a:t>
            </a:r>
            <a:r>
              <a:rPr lang="en-US"/>
              <a:t> </a:t>
            </a:r>
          </a:p>
        </p:txBody>
      </p:sp>
      <p:pic>
        <p:nvPicPr>
          <p:cNvPr id="533509" name="Picture 5" descr="Стенд_водор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7" t="3276" r="1108" b="44279"/>
          <a:stretch>
            <a:fillRect/>
          </a:stretch>
        </p:blipFill>
        <p:spPr bwMode="auto">
          <a:xfrm>
            <a:off x="215900" y="512763"/>
            <a:ext cx="5688013" cy="296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33544" name="Group 40"/>
          <p:cNvGraphicFramePr>
            <a:graphicFrameLocks noGrp="1"/>
          </p:cNvGraphicFramePr>
          <p:nvPr>
            <p:ph/>
          </p:nvPr>
        </p:nvGraphicFramePr>
        <p:xfrm>
          <a:off x="6192838" y="549275"/>
          <a:ext cx="2447925" cy="2374901"/>
        </p:xfrm>
        <a:graphic>
          <a:graphicData uri="http://schemas.openxmlformats.org/drawingml/2006/table">
            <a:tbl>
              <a:tblPr/>
              <a:tblGrid>
                <a:gridCol w="482600"/>
                <a:gridCol w="1965325"/>
              </a:tblGrid>
              <a:tr h="757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items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Reference gas mix.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(Ar + X %H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),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X%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33546" name="Picture 42" descr="SOV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08" b="42082"/>
          <a:stretch>
            <a:fillRect/>
          </a:stretch>
        </p:blipFill>
        <p:spPr bwMode="auto">
          <a:xfrm>
            <a:off x="179388" y="3608388"/>
            <a:ext cx="4284662" cy="246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3548" name="Picture 44" descr="Водород транспор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7" r="18620" b="27953"/>
          <a:stretch>
            <a:fillRect/>
          </a:stretch>
        </p:blipFill>
        <p:spPr bwMode="auto">
          <a:xfrm>
            <a:off x="4608513" y="3608388"/>
            <a:ext cx="4284662" cy="247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3549" name="Text Box 45"/>
          <p:cNvSpPr txBox="1">
            <a:spLocks noChangeArrowheads="1"/>
          </p:cNvSpPr>
          <p:nvPr/>
        </p:nvSpPr>
        <p:spPr bwMode="auto">
          <a:xfrm>
            <a:off x="6300788" y="6237288"/>
            <a:ext cx="1530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1600" b="1">
                <a:solidFill>
                  <a:schemeClr val="bg1"/>
                </a:solidFill>
                <a:latin typeface="Arial" charset="0"/>
                <a:cs typeface="Arial" charset="0"/>
              </a:rPr>
              <a:t>Τ</a:t>
            </a:r>
            <a:r>
              <a:rPr lang="en-US" sz="1200" b="1">
                <a:solidFill>
                  <a:schemeClr val="bg1"/>
                </a:solidFill>
                <a:latin typeface="Arial" charset="0"/>
                <a:cs typeface="Arial" charset="0"/>
              </a:rPr>
              <a:t>Cv(H2)</a:t>
            </a:r>
            <a:r>
              <a:rPr lang="en-US" sz="1600" b="1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1600" b="1">
                <a:solidFill>
                  <a:schemeClr val="bg1"/>
                </a:solidFill>
                <a:latin typeface="Arial" charset="0"/>
                <a:cs typeface="Arial" charset="0"/>
                <a:sym typeface="Symbol" pitchFamily="18" charset="2"/>
              </a:rPr>
              <a:t></a:t>
            </a:r>
            <a:r>
              <a:rPr lang="en-US" sz="1600" b="1">
                <a:solidFill>
                  <a:schemeClr val="bg1"/>
                </a:solidFill>
                <a:latin typeface="Arial" charset="0"/>
                <a:cs typeface="Arial" charset="0"/>
              </a:rPr>
              <a:t> 100 s</a:t>
            </a:r>
            <a:endParaRPr lang="el-GR" sz="16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5814-2F4F-484D-ABFC-4EBD90FC37FF}" type="slidenum">
              <a:rPr lang="ru-RU"/>
              <a:pPr/>
              <a:t>12</a:t>
            </a:fld>
            <a:endParaRPr lang="ru-RU"/>
          </a:p>
        </p:txBody>
      </p:sp>
      <p:sp>
        <p:nvSpPr>
          <p:cNvPr id="568324" name="Rectangle 4"/>
          <p:cNvSpPr>
            <a:spLocks noChangeArrowheads="1"/>
          </p:cNvSpPr>
          <p:nvPr/>
        </p:nvSpPr>
        <p:spPr bwMode="auto">
          <a:xfrm>
            <a:off x="971550" y="0"/>
            <a:ext cx="679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Check of the monitoring system of air</a:t>
            </a:r>
          </a:p>
        </p:txBody>
      </p:sp>
      <p:pic>
        <p:nvPicPr>
          <p:cNvPr id="5683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3405188"/>
            <a:ext cx="38100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8327" name="Picture 7" descr="Контроль воздух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4" b="24615"/>
          <a:stretch>
            <a:fillRect/>
          </a:stretch>
        </p:blipFill>
        <p:spPr bwMode="auto">
          <a:xfrm>
            <a:off x="215900" y="512763"/>
            <a:ext cx="5076825" cy="329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8331" name="Text Box 11"/>
          <p:cNvSpPr txBox="1">
            <a:spLocks noChangeArrowheads="1"/>
          </p:cNvSpPr>
          <p:nvPr/>
        </p:nvSpPr>
        <p:spPr bwMode="auto">
          <a:xfrm>
            <a:off x="5940425" y="692150"/>
            <a:ext cx="2698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accent1"/>
                </a:solidFill>
                <a:latin typeface="Arial" charset="0"/>
              </a:rPr>
              <a:t>The analysis of oxygen</a:t>
            </a:r>
            <a:endParaRPr lang="en-US">
              <a:solidFill>
                <a:schemeClr val="accent1"/>
              </a:solidFill>
              <a:latin typeface="Arial" charset="0"/>
            </a:endParaRPr>
          </a:p>
          <a:p>
            <a:pPr algn="ctr"/>
            <a:r>
              <a:rPr lang="en-US" b="1">
                <a:solidFill>
                  <a:schemeClr val="accent1"/>
                </a:solidFill>
                <a:latin typeface="Arial" charset="0"/>
              </a:rPr>
              <a:t>OLCT-20D</a:t>
            </a:r>
          </a:p>
        </p:txBody>
      </p:sp>
      <p:sp>
        <p:nvSpPr>
          <p:cNvPr id="568332" name="Text Box 12"/>
          <p:cNvSpPr txBox="1">
            <a:spLocks noChangeArrowheads="1"/>
          </p:cNvSpPr>
          <p:nvPr/>
        </p:nvSpPr>
        <p:spPr bwMode="auto">
          <a:xfrm>
            <a:off x="5500688" y="1341438"/>
            <a:ext cx="371157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Arial" charset="0"/>
              </a:rPr>
              <a:t>Controll gas - О</a:t>
            </a:r>
            <a:r>
              <a:rPr lang="en-US" sz="1200" b="1">
                <a:solidFill>
                  <a:schemeClr val="bg1"/>
                </a:solidFill>
                <a:latin typeface="Arial" charset="0"/>
              </a:rPr>
              <a:t>2</a:t>
            </a:r>
            <a:endParaRPr lang="en-US" sz="1200">
              <a:solidFill>
                <a:schemeClr val="bg1"/>
              </a:solidFill>
              <a:latin typeface="Arial" charset="0"/>
            </a:endParaRPr>
          </a:p>
          <a:p>
            <a:r>
              <a:rPr lang="en-US" sz="1600" b="1">
                <a:solidFill>
                  <a:schemeClr val="bg1"/>
                </a:solidFill>
                <a:latin typeface="Arial" charset="0"/>
              </a:rPr>
              <a:t>Range of measurements - 0 - 30 % v.</a:t>
            </a:r>
          </a:p>
          <a:p>
            <a:r>
              <a:rPr lang="en-US" sz="1600" b="1">
                <a:solidFill>
                  <a:schemeClr val="bg1"/>
                </a:solidFill>
                <a:latin typeface="Arial" charset="0"/>
              </a:rPr>
              <a:t>The basic error:</a:t>
            </a:r>
          </a:p>
          <a:p>
            <a:r>
              <a:rPr lang="en-US" sz="1600" b="1">
                <a:solidFill>
                  <a:schemeClr val="bg1"/>
                </a:solidFill>
                <a:latin typeface="Arial" charset="0"/>
              </a:rPr>
              <a:t> Resulted 0 - 5 %v. - ±5 %;</a:t>
            </a:r>
          </a:p>
          <a:p>
            <a:r>
              <a:rPr lang="en-US" sz="1600" b="1">
                <a:solidFill>
                  <a:schemeClr val="bg1"/>
                </a:solidFill>
                <a:latin typeface="Arial" charset="0"/>
              </a:rPr>
              <a:t> Relative - 5 - 30%v. - ±5 %</a:t>
            </a:r>
          </a:p>
        </p:txBody>
      </p:sp>
      <p:sp>
        <p:nvSpPr>
          <p:cNvPr id="568333" name="Line 13"/>
          <p:cNvSpPr>
            <a:spLocks noChangeShapeType="1"/>
          </p:cNvSpPr>
          <p:nvPr/>
        </p:nvSpPr>
        <p:spPr bwMode="auto">
          <a:xfrm flipH="1" flipV="1">
            <a:off x="4319588" y="765175"/>
            <a:ext cx="1765300" cy="1428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568334" name="Text Box 14"/>
          <p:cNvSpPr txBox="1">
            <a:spLocks noChangeArrowheads="1"/>
          </p:cNvSpPr>
          <p:nvPr/>
        </p:nvSpPr>
        <p:spPr bwMode="auto">
          <a:xfrm>
            <a:off x="1262063" y="3860800"/>
            <a:ext cx="29448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solidFill>
                  <a:schemeClr val="accent1"/>
                </a:solidFill>
                <a:latin typeface="Arial" charset="0"/>
              </a:rPr>
              <a:t>Measurement of air flow rate</a:t>
            </a:r>
            <a:endParaRPr lang="en-US" sz="1600">
              <a:solidFill>
                <a:schemeClr val="accent1"/>
              </a:solidFill>
              <a:latin typeface="Arial" charset="0"/>
            </a:endParaRPr>
          </a:p>
          <a:p>
            <a:pPr algn="ctr"/>
            <a:r>
              <a:rPr lang="en-US" sz="1600" b="1">
                <a:solidFill>
                  <a:schemeClr val="accent1"/>
                </a:solidFill>
                <a:latin typeface="Arial" charset="0"/>
              </a:rPr>
              <a:t>EL - FLOW</a:t>
            </a:r>
            <a:endParaRPr lang="ru-RU" sz="1600" b="1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568335" name="Text Box 15"/>
          <p:cNvSpPr txBox="1">
            <a:spLocks noChangeArrowheads="1"/>
          </p:cNvSpPr>
          <p:nvPr/>
        </p:nvSpPr>
        <p:spPr bwMode="auto">
          <a:xfrm>
            <a:off x="900113" y="4508500"/>
            <a:ext cx="4932362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Arial" charset="0"/>
              </a:rPr>
              <a:t>Controll gas - (20 %) O</a:t>
            </a:r>
            <a:r>
              <a:rPr lang="en-US" sz="1200" b="1">
                <a:solidFill>
                  <a:schemeClr val="bg1"/>
                </a:solidFill>
                <a:latin typeface="Arial" charset="0"/>
              </a:rPr>
              <a:t>2</a:t>
            </a:r>
            <a:r>
              <a:rPr lang="en-US" sz="1600" b="1">
                <a:solidFill>
                  <a:schemeClr val="bg1"/>
                </a:solidFill>
                <a:latin typeface="Arial" charset="0"/>
              </a:rPr>
              <a:t> + (80 %) N</a:t>
            </a:r>
            <a:r>
              <a:rPr lang="en-US" sz="1200" b="1">
                <a:solidFill>
                  <a:schemeClr val="bg1"/>
                </a:solidFill>
                <a:latin typeface="Arial" charset="0"/>
              </a:rPr>
              <a:t>2</a:t>
            </a:r>
            <a:endParaRPr lang="en-US" sz="1200">
              <a:solidFill>
                <a:schemeClr val="bg1"/>
              </a:solidFill>
              <a:latin typeface="Arial" charset="0"/>
            </a:endParaRPr>
          </a:p>
          <a:p>
            <a:r>
              <a:rPr lang="en-US" sz="1600" b="1">
                <a:solidFill>
                  <a:schemeClr val="bg1"/>
                </a:solidFill>
                <a:latin typeface="Arial" charset="0"/>
              </a:rPr>
              <a:t>Range of measurements - 0 - 3,75 kg/h</a:t>
            </a:r>
          </a:p>
          <a:p>
            <a:r>
              <a:rPr lang="en-US" sz="1600" b="1">
                <a:solidFill>
                  <a:schemeClr val="bg1"/>
                </a:solidFill>
                <a:latin typeface="Arial" charset="0"/>
              </a:rPr>
              <a:t>Accuracy of measurements - ±0,5 %</a:t>
            </a:r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68336" name="Line 16"/>
          <p:cNvSpPr>
            <a:spLocks noChangeShapeType="1"/>
          </p:cNvSpPr>
          <p:nvPr/>
        </p:nvSpPr>
        <p:spPr bwMode="auto">
          <a:xfrm flipH="1" flipV="1">
            <a:off x="1439863" y="3105150"/>
            <a:ext cx="503237" cy="8286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79740-3615-4B93-8305-03B59EB1C747}" type="slidenum">
              <a:rPr lang="ru-RU"/>
              <a:pPr/>
              <a:t>13</a:t>
            </a:fld>
            <a:endParaRPr lang="ru-RU"/>
          </a:p>
        </p:txBody>
      </p:sp>
      <p:pic>
        <p:nvPicPr>
          <p:cNvPr id="569348" name="Picture 4" descr="Воздух  концентрац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3" r="27290" b="43707"/>
          <a:stretch>
            <a:fillRect/>
          </a:stretch>
        </p:blipFill>
        <p:spPr bwMode="auto">
          <a:xfrm>
            <a:off x="4427538" y="1341438"/>
            <a:ext cx="41402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9349" name="Picture 5" descr="Воздух  расхо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76" b="63503"/>
          <a:stretch>
            <a:fillRect/>
          </a:stretch>
        </p:blipFill>
        <p:spPr bwMode="auto">
          <a:xfrm>
            <a:off x="358775" y="3752850"/>
            <a:ext cx="4213225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9350" name="Text Box 6"/>
          <p:cNvSpPr txBox="1">
            <a:spLocks noChangeArrowheads="1"/>
          </p:cNvSpPr>
          <p:nvPr/>
        </p:nvSpPr>
        <p:spPr bwMode="auto">
          <a:xfrm>
            <a:off x="6119813" y="3824288"/>
            <a:ext cx="1606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1600" b="1">
                <a:solidFill>
                  <a:schemeClr val="bg1"/>
                </a:solidFill>
                <a:latin typeface="Arial" charset="0"/>
                <a:cs typeface="Arial" charset="0"/>
              </a:rPr>
              <a:t>Τ</a:t>
            </a:r>
            <a:r>
              <a:rPr lang="en-US" sz="1600" b="1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l-GR" sz="1600" b="1">
                <a:solidFill>
                  <a:schemeClr val="bg1"/>
                </a:solidFill>
                <a:latin typeface="Arial" charset="0"/>
                <a:cs typeface="Arial" charset="0"/>
                <a:sym typeface="Symbol" pitchFamily="18" charset="2"/>
              </a:rPr>
              <a:t></a:t>
            </a:r>
            <a:r>
              <a:rPr lang="en-US" sz="1600" b="1">
                <a:solidFill>
                  <a:schemeClr val="bg1"/>
                </a:solidFill>
                <a:latin typeface="Arial" charset="0"/>
                <a:cs typeface="Arial" charset="0"/>
                <a:sym typeface="Symbol" pitchFamily="18" charset="2"/>
              </a:rPr>
              <a:t> 170 – 200 s</a:t>
            </a:r>
          </a:p>
        </p:txBody>
      </p:sp>
      <p:sp>
        <p:nvSpPr>
          <p:cNvPr id="569352" name="Text Box 8"/>
          <p:cNvSpPr txBox="1">
            <a:spLocks noChangeArrowheads="1"/>
          </p:cNvSpPr>
          <p:nvPr/>
        </p:nvSpPr>
        <p:spPr bwMode="auto">
          <a:xfrm>
            <a:off x="4464050" y="692150"/>
            <a:ext cx="399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accent1"/>
                </a:solidFill>
                <a:latin typeface="Arial" charset="0"/>
              </a:rPr>
              <a:t>Time of an establishment of signal </a:t>
            </a:r>
            <a:endParaRPr lang="ru-RU" b="1">
              <a:solidFill>
                <a:schemeClr val="accent1"/>
              </a:solidFill>
              <a:latin typeface="Arial" charset="0"/>
            </a:endParaRPr>
          </a:p>
          <a:p>
            <a:pPr algn="ctr"/>
            <a:r>
              <a:rPr lang="en-US" b="1">
                <a:solidFill>
                  <a:schemeClr val="accent1"/>
                </a:solidFill>
                <a:latin typeface="Arial" charset="0"/>
              </a:rPr>
              <a:t>of OLCT - 20</a:t>
            </a:r>
            <a:endParaRPr lang="ru-RU" b="1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569353" name="Text Box 9"/>
          <p:cNvSpPr txBox="1">
            <a:spLocks noChangeArrowheads="1"/>
          </p:cNvSpPr>
          <p:nvPr/>
        </p:nvSpPr>
        <p:spPr bwMode="auto">
          <a:xfrm>
            <a:off x="792163" y="3189288"/>
            <a:ext cx="3003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accent1"/>
                </a:solidFill>
                <a:latin typeface="Arial" charset="0"/>
              </a:rPr>
              <a:t>Calibration of air flow rate</a:t>
            </a:r>
            <a:endParaRPr lang="en-US">
              <a:solidFill>
                <a:schemeClr val="accent1"/>
              </a:solidFill>
              <a:latin typeface="Arial" charset="0"/>
            </a:endParaRPr>
          </a:p>
          <a:p>
            <a:pPr algn="ctr"/>
            <a:r>
              <a:rPr lang="en-US" b="1">
                <a:solidFill>
                  <a:schemeClr val="accent1"/>
                </a:solidFill>
                <a:latin typeface="Arial" charset="0"/>
              </a:rPr>
              <a:t>IN FLOW</a:t>
            </a:r>
            <a:endParaRPr lang="ru-RU" b="1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569354" name="Rectangle 10"/>
          <p:cNvSpPr>
            <a:spLocks noChangeArrowheads="1"/>
          </p:cNvSpPr>
          <p:nvPr/>
        </p:nvSpPr>
        <p:spPr bwMode="auto">
          <a:xfrm>
            <a:off x="1008063" y="115888"/>
            <a:ext cx="679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Check of the monitoring system of air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A816-CB88-4224-9360-85D942A28676}" type="slidenum">
              <a:rPr lang="ru-RU"/>
              <a:pPr/>
              <a:t>14</a:t>
            </a:fld>
            <a:endParaRPr lang="ru-RU"/>
          </a:p>
        </p:txBody>
      </p:sp>
      <p:sp>
        <p:nvSpPr>
          <p:cNvPr id="534532" name="Rectangle 4"/>
          <p:cNvSpPr>
            <a:spLocks noChangeArrowheads="1"/>
          </p:cNvSpPr>
          <p:nvPr/>
        </p:nvSpPr>
        <p:spPr bwMode="auto">
          <a:xfrm>
            <a:off x="142875" y="230188"/>
            <a:ext cx="8893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Some experimental results of control test</a:t>
            </a:r>
            <a:endParaRPr lang="ru-RU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34537" name="Text Box 9"/>
          <p:cNvSpPr txBox="1">
            <a:spLocks noChangeArrowheads="1"/>
          </p:cNvSpPr>
          <p:nvPr/>
        </p:nvSpPr>
        <p:spPr bwMode="auto">
          <a:xfrm>
            <a:off x="2627313" y="944563"/>
            <a:ext cx="362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scenario of test experiment</a:t>
            </a:r>
            <a:endParaRPr lang="ru-RU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34540" name="Picture 12" descr="Циклограмма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57" b="26762"/>
          <a:stretch>
            <a:fillRect/>
          </a:stretch>
        </p:blipFill>
        <p:spPr bwMode="auto">
          <a:xfrm>
            <a:off x="1908175" y="1341438"/>
            <a:ext cx="5024438" cy="514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3068-DBD5-49D5-900E-D0245C5A9406}" type="slidenum">
              <a:rPr lang="ru-RU"/>
              <a:pPr/>
              <a:t>15</a:t>
            </a:fld>
            <a:endParaRPr lang="ru-RU"/>
          </a:p>
        </p:txBody>
      </p:sp>
      <p:sp>
        <p:nvSpPr>
          <p:cNvPr id="535567" name="Text Box 15"/>
          <p:cNvSpPr txBox="1">
            <a:spLocks noChangeArrowheads="1"/>
          </p:cNvSpPr>
          <p:nvPr/>
        </p:nvSpPr>
        <p:spPr bwMode="auto">
          <a:xfrm>
            <a:off x="4967288" y="6129338"/>
            <a:ext cx="3717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Arial" charset="0"/>
              </a:rPr>
              <a:t>Temperature of cladding and shroud</a:t>
            </a:r>
            <a:endParaRPr lang="ru-RU" sz="16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535572" name="Text Box 20"/>
          <p:cNvSpPr txBox="1">
            <a:spLocks noChangeArrowheads="1"/>
          </p:cNvSpPr>
          <p:nvPr/>
        </p:nvSpPr>
        <p:spPr bwMode="auto">
          <a:xfrm>
            <a:off x="1368425" y="3273425"/>
            <a:ext cx="1744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Arial" charset="0"/>
              </a:rPr>
              <a:t>Electrical power</a:t>
            </a:r>
            <a:endParaRPr lang="ru-RU" sz="16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535573" name="Text Box 21"/>
          <p:cNvSpPr txBox="1">
            <a:spLocks noChangeArrowheads="1"/>
          </p:cNvSpPr>
          <p:nvPr/>
        </p:nvSpPr>
        <p:spPr bwMode="auto">
          <a:xfrm>
            <a:off x="1150938" y="6153150"/>
            <a:ext cx="23860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Arial" charset="0"/>
              </a:rPr>
              <a:t>Temperature of bundle</a:t>
            </a:r>
            <a:endParaRPr lang="ru-RU" sz="16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535574" name="Text Box 22"/>
          <p:cNvSpPr txBox="1">
            <a:spLocks noChangeArrowheads="1"/>
          </p:cNvSpPr>
          <p:nvPr/>
        </p:nvSpPr>
        <p:spPr bwMode="auto">
          <a:xfrm>
            <a:off x="5111750" y="3273425"/>
            <a:ext cx="2973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Arial" charset="0"/>
              </a:rPr>
              <a:t>Parameters steam and argon</a:t>
            </a:r>
            <a:endParaRPr lang="ru-RU" sz="16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35580" name="Text Box 28"/>
          <p:cNvSpPr txBox="1">
            <a:spLocks noChangeArrowheads="1"/>
          </p:cNvSpPr>
          <p:nvPr/>
        </p:nvSpPr>
        <p:spPr bwMode="auto">
          <a:xfrm>
            <a:off x="3816350" y="512763"/>
            <a:ext cx="2020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2"/>
                </a:solidFill>
                <a:latin typeface="Arial" charset="0"/>
              </a:rPr>
              <a:t>Параметры ТВС</a:t>
            </a:r>
          </a:p>
        </p:txBody>
      </p:sp>
      <p:pic>
        <p:nvPicPr>
          <p:cNvPr id="535586" name="Picture 34" descr="Энерг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70"/>
          <a:stretch>
            <a:fillRect/>
          </a:stretch>
        </p:blipFill>
        <p:spPr bwMode="auto">
          <a:xfrm>
            <a:off x="323850" y="944563"/>
            <a:ext cx="4068763" cy="238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5587" name="Picture 35" descr="Температура сбор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41"/>
          <a:stretch>
            <a:fillRect/>
          </a:stretch>
        </p:blipFill>
        <p:spPr bwMode="auto">
          <a:xfrm>
            <a:off x="323850" y="3716338"/>
            <a:ext cx="4068763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5588" name="Picture 36" descr="T Оболоч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92"/>
          <a:stretch>
            <a:fillRect/>
          </a:stretch>
        </p:blipFill>
        <p:spPr bwMode="auto">
          <a:xfrm>
            <a:off x="4643438" y="3716338"/>
            <a:ext cx="4176712" cy="238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5590" name="Picture 38" descr="Расход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46"/>
          <a:stretch>
            <a:fillRect/>
          </a:stretch>
        </p:blipFill>
        <p:spPr bwMode="auto">
          <a:xfrm>
            <a:off x="4608513" y="944563"/>
            <a:ext cx="4103687" cy="237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5591" name="Rectangle 39"/>
          <p:cNvSpPr>
            <a:spLocks noChangeArrowheads="1"/>
          </p:cNvSpPr>
          <p:nvPr/>
        </p:nvSpPr>
        <p:spPr bwMode="auto">
          <a:xfrm>
            <a:off x="250825" y="0"/>
            <a:ext cx="8893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Some experimental results</a:t>
            </a:r>
            <a:endParaRPr lang="ru-RU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262E-8A2C-4A9F-AD8C-01DE30A76008}" type="slidenum">
              <a:rPr lang="ru-RU"/>
              <a:pPr/>
              <a:t>16</a:t>
            </a:fld>
            <a:endParaRPr lang="ru-RU"/>
          </a:p>
        </p:txBody>
      </p:sp>
      <p:sp>
        <p:nvSpPr>
          <p:cNvPr id="563205" name="Rectangle 5"/>
          <p:cNvSpPr>
            <a:spLocks noChangeArrowheads="1"/>
          </p:cNvSpPr>
          <p:nvPr/>
        </p:nvSpPr>
        <p:spPr bwMode="auto">
          <a:xfrm>
            <a:off x="215900" y="225425"/>
            <a:ext cx="8748713" cy="445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450850" algn="ctr"/>
            <a:r>
              <a:rPr lang="en-US" sz="24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CONCLUSIONS</a:t>
            </a:r>
            <a:endParaRPr lang="en-US" sz="2400">
              <a:solidFill>
                <a:schemeClr val="bg2"/>
              </a:solidFill>
              <a:latin typeface="Arial" charset="0"/>
            </a:endParaRPr>
          </a:p>
          <a:p>
            <a:pPr indent="450850"/>
            <a:endParaRPr lang="ru-RU" sz="24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indent="450850">
              <a:lnSpc>
                <a:spcPct val="120000"/>
              </a:lnSpc>
              <a:buFontTx/>
              <a:buAutoNum type="arabicPeriod"/>
            </a:pPr>
            <a:r>
              <a:rPr lang="en-US" b="1">
                <a:solidFill>
                  <a:schemeClr val="bg2"/>
                </a:solidFill>
                <a:latin typeface="Arial" charset="0"/>
              </a:rPr>
              <a:t>It is made and established in the PARAMETER facility the 19-rods bundle VVER-1000 for carrying out of experiment under severe accident, including  stages of ingress of air and a bottom flooding.                                                             2.</a:t>
            </a:r>
            <a:r>
              <a:rPr lang="ru-RU" b="1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b="1">
                <a:solidFill>
                  <a:schemeClr val="bg2"/>
                </a:solidFill>
                <a:latin typeface="Arial" charset="0"/>
              </a:rPr>
              <a:t>Submission of argon flow (Garg = 2 g</a:t>
            </a:r>
            <a:r>
              <a:rPr lang="ru-RU" b="1">
                <a:solidFill>
                  <a:schemeClr val="bg2"/>
                </a:solidFill>
                <a:latin typeface="Arial" charset="0"/>
              </a:rPr>
              <a:t>/</a:t>
            </a:r>
            <a:r>
              <a:rPr lang="en-US" b="1">
                <a:solidFill>
                  <a:schemeClr val="bg2"/>
                </a:solidFill>
                <a:latin typeface="Arial" charset="0"/>
              </a:rPr>
              <a:t>s, </a:t>
            </a:r>
            <a:r>
              <a:rPr lang="ru-RU" b="1">
                <a:solidFill>
                  <a:schemeClr val="bg2"/>
                </a:solidFill>
                <a:latin typeface="Arial" charset="0"/>
              </a:rPr>
              <a:t>Т</a:t>
            </a:r>
            <a:r>
              <a:rPr lang="en-US" b="1">
                <a:solidFill>
                  <a:schemeClr val="bg2"/>
                </a:solidFill>
                <a:latin typeface="Arial" charset="0"/>
              </a:rPr>
              <a:t>arg</a:t>
            </a:r>
            <a:r>
              <a:rPr lang="ru-RU" b="1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b="1">
                <a:solidFill>
                  <a:schemeClr val="bg2"/>
                </a:solidFill>
                <a:latin typeface="Arial" charset="0"/>
              </a:rPr>
              <a:t>= 280±20°С) and steam flow (G</a:t>
            </a:r>
            <a:r>
              <a:rPr lang="en-US" sz="1400" b="1">
                <a:solidFill>
                  <a:schemeClr val="bg2"/>
                </a:solidFill>
                <a:latin typeface="Arial" charset="0"/>
              </a:rPr>
              <a:t>st</a:t>
            </a:r>
            <a:r>
              <a:rPr lang="ru-RU" b="1">
                <a:solidFill>
                  <a:schemeClr val="bg2"/>
                </a:solidFill>
                <a:latin typeface="Arial" charset="0"/>
              </a:rPr>
              <a:t> = 3,5 </a:t>
            </a:r>
            <a:r>
              <a:rPr lang="en-US" b="1">
                <a:solidFill>
                  <a:schemeClr val="bg2"/>
                </a:solidFill>
                <a:latin typeface="Arial" charset="0"/>
              </a:rPr>
              <a:t>g</a:t>
            </a:r>
            <a:r>
              <a:rPr lang="ru-RU" b="1">
                <a:solidFill>
                  <a:schemeClr val="bg2"/>
                </a:solidFill>
                <a:latin typeface="Arial" charset="0"/>
              </a:rPr>
              <a:t>/</a:t>
            </a:r>
            <a:r>
              <a:rPr lang="en-US" b="1">
                <a:solidFill>
                  <a:schemeClr val="bg2"/>
                </a:solidFill>
                <a:latin typeface="Arial" charset="0"/>
              </a:rPr>
              <a:t>s,</a:t>
            </a:r>
            <a:r>
              <a:rPr lang="ru-RU" b="1">
                <a:solidFill>
                  <a:schemeClr val="bg2"/>
                </a:solidFill>
                <a:latin typeface="Arial" charset="0"/>
              </a:rPr>
              <a:t> Т</a:t>
            </a:r>
            <a:r>
              <a:rPr lang="en-US" sz="1400" b="1">
                <a:solidFill>
                  <a:schemeClr val="bg2"/>
                </a:solidFill>
                <a:latin typeface="Arial" charset="0"/>
              </a:rPr>
              <a:t>st</a:t>
            </a:r>
            <a:r>
              <a:rPr lang="ru-RU" b="1">
                <a:solidFill>
                  <a:schemeClr val="bg2"/>
                </a:solidFill>
                <a:latin typeface="Arial" charset="0"/>
              </a:rPr>
              <a:t> = 500±50</a:t>
            </a:r>
            <a:r>
              <a:rPr lang="en-US" b="1">
                <a:solidFill>
                  <a:schemeClr val="bg2"/>
                </a:solidFill>
                <a:latin typeface="Arial" charset="0"/>
                <a:cs typeface="Arial" charset="0"/>
              </a:rPr>
              <a:t>°</a:t>
            </a:r>
            <a:r>
              <a:rPr lang="ru-RU" b="1">
                <a:solidFill>
                  <a:schemeClr val="bg2"/>
                </a:solidFill>
                <a:latin typeface="Arial" charset="0"/>
              </a:rPr>
              <a:t>С</a:t>
            </a:r>
            <a:r>
              <a:rPr lang="en-US" b="1">
                <a:solidFill>
                  <a:schemeClr val="bg2"/>
                </a:solidFill>
                <a:latin typeface="Arial" charset="0"/>
              </a:rPr>
              <a:t>) in the test bundle</a:t>
            </a:r>
            <a:r>
              <a:rPr lang="ru-RU" b="1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b="1">
                <a:solidFill>
                  <a:schemeClr val="bg2"/>
                </a:solidFill>
                <a:latin typeface="Arial" charset="0"/>
              </a:rPr>
              <a:t>is provided.</a:t>
            </a:r>
            <a:r>
              <a:rPr lang="en-US" b="1"/>
              <a:t>                                      </a:t>
            </a:r>
            <a:r>
              <a:rPr lang="en-US" b="1">
                <a:solidFill>
                  <a:schemeClr val="bg2"/>
                </a:solidFill>
                <a:latin typeface="Arial" charset="0"/>
              </a:rPr>
              <a:t>3</a:t>
            </a:r>
            <a:r>
              <a:rPr lang="ru-RU" b="1">
                <a:solidFill>
                  <a:schemeClr val="bg2"/>
                </a:solidFill>
                <a:latin typeface="Arial" charset="0"/>
              </a:rPr>
              <a:t>. </a:t>
            </a:r>
            <a:r>
              <a:rPr lang="en-US" b="1">
                <a:solidFill>
                  <a:schemeClr val="bg2"/>
                </a:solidFill>
                <a:latin typeface="Arial" charset="0"/>
              </a:rPr>
              <a:t>The system of bottom flooding (Gbf = 80 </a:t>
            </a:r>
            <a:r>
              <a:rPr lang="ru-RU" b="1">
                <a:solidFill>
                  <a:schemeClr val="bg2"/>
                </a:solidFill>
                <a:latin typeface="Arial" charset="0"/>
              </a:rPr>
              <a:t>г/с </a:t>
            </a:r>
            <a:r>
              <a:rPr lang="en-US" b="1">
                <a:solidFill>
                  <a:schemeClr val="bg2"/>
                </a:solidFill>
                <a:latin typeface="Arial" charset="0"/>
              </a:rPr>
              <a:t> flow rate) of test bundle</a:t>
            </a:r>
            <a:r>
              <a:rPr lang="ru-RU" b="1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b="1">
                <a:solidFill>
                  <a:schemeClr val="bg2"/>
                </a:solidFill>
                <a:latin typeface="Arial" charset="0"/>
              </a:rPr>
              <a:t>is checked up.                                                                                                                     </a:t>
            </a:r>
            <a:r>
              <a:rPr lang="en-US" b="1">
                <a:solidFill>
                  <a:schemeClr val="bg2"/>
                </a:solidFill>
                <a:latin typeface="Arial" charset="0"/>
                <a:sym typeface="Symbol" pitchFamily="18" charset="2"/>
              </a:rPr>
              <a:t>4</a:t>
            </a:r>
            <a:r>
              <a:rPr lang="ru-RU" b="1">
                <a:solidFill>
                  <a:schemeClr val="bg2"/>
                </a:solidFill>
                <a:latin typeface="Arial" charset="0"/>
                <a:sym typeface="Symbol" pitchFamily="18" charset="2"/>
              </a:rPr>
              <a:t>. </a:t>
            </a:r>
            <a:r>
              <a:rPr lang="en-US" b="1">
                <a:solidFill>
                  <a:schemeClr val="bg2"/>
                </a:solidFill>
                <a:latin typeface="Arial" charset="0"/>
                <a:sym typeface="Symbol" pitchFamily="18" charset="2"/>
              </a:rPr>
              <a:t>The system of ingress (Gair=0,5 g</a:t>
            </a:r>
            <a:r>
              <a:rPr lang="ru-RU" b="1">
                <a:solidFill>
                  <a:schemeClr val="bg2"/>
                </a:solidFill>
                <a:latin typeface="Arial" charset="0"/>
                <a:sym typeface="Symbol" pitchFamily="18" charset="2"/>
              </a:rPr>
              <a:t>/</a:t>
            </a:r>
            <a:r>
              <a:rPr lang="en-US" b="1">
                <a:solidFill>
                  <a:schemeClr val="bg2"/>
                </a:solidFill>
                <a:latin typeface="Arial" charset="0"/>
                <a:sym typeface="Symbol" pitchFamily="18" charset="2"/>
              </a:rPr>
              <a:t>s) of air (20%О</a:t>
            </a:r>
            <a:r>
              <a:rPr lang="en-US" sz="1200" b="1">
                <a:solidFill>
                  <a:schemeClr val="bg2"/>
                </a:solidFill>
                <a:latin typeface="Arial" charset="0"/>
                <a:sym typeface="Symbol" pitchFamily="18" charset="2"/>
              </a:rPr>
              <a:t>2</a:t>
            </a:r>
            <a:r>
              <a:rPr lang="en-US" b="1">
                <a:solidFill>
                  <a:schemeClr val="bg2"/>
                </a:solidFill>
                <a:latin typeface="Arial" charset="0"/>
                <a:sym typeface="Symbol" pitchFamily="18" charset="2"/>
              </a:rPr>
              <a:t>+80%N</a:t>
            </a:r>
            <a:r>
              <a:rPr lang="en-US" sz="1200" b="1">
                <a:solidFill>
                  <a:schemeClr val="bg2"/>
                </a:solidFill>
                <a:latin typeface="Arial" charset="0"/>
                <a:sym typeface="Symbol" pitchFamily="18" charset="2"/>
              </a:rPr>
              <a:t>2</a:t>
            </a:r>
            <a:r>
              <a:rPr lang="en-US" b="1">
                <a:solidFill>
                  <a:schemeClr val="bg2"/>
                </a:solidFill>
                <a:latin typeface="Arial" charset="0"/>
                <a:sym typeface="Symbol" pitchFamily="18" charset="2"/>
              </a:rPr>
              <a:t>) in the test bundle is checked up.</a:t>
            </a:r>
          </a:p>
          <a:p>
            <a:pPr indent="450850">
              <a:lnSpc>
                <a:spcPct val="120000"/>
              </a:lnSpc>
            </a:pPr>
            <a:r>
              <a:rPr lang="en-US" b="1">
                <a:solidFill>
                  <a:schemeClr val="bg2"/>
                </a:solidFill>
                <a:latin typeface="Arial" charset="0"/>
                <a:sym typeface="Symbol" pitchFamily="18" charset="2"/>
              </a:rPr>
              <a:t>5</a:t>
            </a:r>
            <a:r>
              <a:rPr lang="ru-RU" b="1">
                <a:solidFill>
                  <a:schemeClr val="bg2"/>
                </a:solidFill>
                <a:latin typeface="Arial" charset="0"/>
                <a:sym typeface="Symbol" pitchFamily="18" charset="2"/>
              </a:rPr>
              <a:t>. </a:t>
            </a:r>
            <a:r>
              <a:rPr lang="en-US" b="1">
                <a:solidFill>
                  <a:schemeClr val="bg2"/>
                </a:solidFill>
                <a:latin typeface="Arial" charset="0"/>
                <a:sym typeface="Symbol" pitchFamily="18" charset="2"/>
              </a:rPr>
              <a:t>. Calibration of system of the gas analysis on reference gas mixes (Ar+XH2, X= (5,56; 10,4; 22,3; 39,2; 41,1))%v.is carried out.</a:t>
            </a:r>
            <a:endParaRPr lang="ru-RU" b="1">
              <a:solidFill>
                <a:schemeClr val="bg2"/>
              </a:solidFill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D287-A400-40C4-B19C-1E1CB758C71A}" type="slidenum">
              <a:rPr lang="ru-RU"/>
              <a:pPr/>
              <a:t>2</a:t>
            </a:fld>
            <a:endParaRPr lang="ru-RU"/>
          </a:p>
        </p:txBody>
      </p:sp>
      <p:sp>
        <p:nvSpPr>
          <p:cNvPr id="558086" name="Rectangle 6"/>
          <p:cNvSpPr>
            <a:spLocks noChangeArrowheads="1"/>
          </p:cNvSpPr>
          <p:nvPr/>
        </p:nvSpPr>
        <p:spPr bwMode="auto">
          <a:xfrm>
            <a:off x="323850" y="1016000"/>
            <a:ext cx="8316913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study of behaviour of VVER-1000</a:t>
            </a:r>
            <a:r>
              <a:rPr lang="ru-RU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type  FA overheated to 1</a:t>
            </a:r>
            <a:r>
              <a:rPr lang="ru-RU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75</a:t>
            </a:r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0°C under severe accident conditions with air ingress and bottom quenching</a:t>
            </a:r>
            <a:endParaRPr lang="ru-RU" sz="24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58087" name="Rectangle 7"/>
          <p:cNvSpPr>
            <a:spLocks noChangeArrowheads="1"/>
          </p:cNvSpPr>
          <p:nvPr/>
        </p:nvSpPr>
        <p:spPr bwMode="auto">
          <a:xfrm>
            <a:off x="3384550" y="296863"/>
            <a:ext cx="155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2400" b="1" u="sng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Objective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FD3E9-5CA7-441C-BA1E-13C2BDB6216E}" type="slidenum">
              <a:rPr lang="ru-RU"/>
              <a:pPr/>
              <a:t>3</a:t>
            </a:fld>
            <a:endParaRPr lang="ru-RU"/>
          </a:p>
        </p:txBody>
      </p:sp>
      <p:sp>
        <p:nvSpPr>
          <p:cNvPr id="4904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8915400" cy="640873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b="1">
              <a:solidFill>
                <a:srgbClr val="FFFF00"/>
              </a:solidFill>
              <a:effectLst/>
              <a:latin typeface="Arial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FFFF00"/>
                </a:solidFill>
                <a:effectLst/>
                <a:latin typeface="Arial" charset="0"/>
              </a:rPr>
              <a:t>	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FFFF00"/>
                </a:solidFill>
                <a:effectLst/>
                <a:latin typeface="Arial" charset="0"/>
              </a:rPr>
              <a:t>      </a:t>
            </a:r>
            <a:r>
              <a:rPr lang="en-US" sz="2000" b="1">
                <a:solidFill>
                  <a:schemeClr val="accent1"/>
                </a:solidFill>
                <a:effectLst/>
                <a:latin typeface="Arial" charset="0"/>
              </a:rPr>
              <a:t> </a:t>
            </a:r>
            <a:r>
              <a:rPr lang="en-US" sz="2400" b="1">
                <a:solidFill>
                  <a:schemeClr val="accent1"/>
                </a:solidFill>
                <a:effectLst/>
                <a:latin typeface="Arial" charset="0"/>
              </a:rPr>
              <a:t>Development of technological systems for carrying out of PARAMETER-SF4 Experiment :</a:t>
            </a:r>
            <a:endParaRPr lang="ru-RU" sz="2400" b="1">
              <a:solidFill>
                <a:schemeClr val="accent1"/>
              </a:solidFill>
              <a:effectLst/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accent1"/>
                </a:solidFill>
                <a:effectLst/>
                <a:latin typeface="Arial" charset="0"/>
              </a:rPr>
              <a:t>    </a:t>
            </a:r>
            <a:r>
              <a:rPr lang="ru-RU" sz="2400" b="1">
                <a:solidFill>
                  <a:schemeClr val="accent1"/>
                </a:solidFill>
                <a:effectLst/>
                <a:latin typeface="Arial" charset="0"/>
              </a:rPr>
              <a:t> а) </a:t>
            </a:r>
            <a:r>
              <a:rPr lang="en-US" sz="2400" b="1">
                <a:solidFill>
                  <a:schemeClr val="accent1"/>
                </a:solidFill>
                <a:effectLst/>
                <a:latin typeface="Arial" charset="0"/>
              </a:rPr>
              <a:t>The control of air</a:t>
            </a:r>
            <a:r>
              <a:rPr lang="ru-RU" sz="2400" b="1">
                <a:solidFill>
                  <a:schemeClr val="accent1"/>
                </a:solidFill>
                <a:effectLst/>
                <a:latin typeface="Arial" charset="0"/>
              </a:rPr>
              <a:t> </a:t>
            </a:r>
            <a:r>
              <a:rPr lang="en-US" sz="2400" b="1">
                <a:solidFill>
                  <a:schemeClr val="accent1"/>
                </a:solidFill>
                <a:effectLst/>
                <a:latin typeface="Arial" charset="0"/>
              </a:rPr>
              <a:t>flow rate;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accent1"/>
                </a:solidFill>
                <a:effectLst/>
                <a:latin typeface="Arial" charset="0"/>
              </a:rPr>
              <a:t>     </a:t>
            </a:r>
            <a:r>
              <a:rPr lang="ru-RU" sz="2400" b="1">
                <a:solidFill>
                  <a:schemeClr val="accent1"/>
                </a:solidFill>
                <a:effectLst/>
                <a:latin typeface="Arial" charset="0"/>
              </a:rPr>
              <a:t>б) </a:t>
            </a:r>
            <a:r>
              <a:rPr lang="en-US" sz="2400" b="1">
                <a:solidFill>
                  <a:schemeClr val="accent1"/>
                </a:solidFill>
                <a:effectLst/>
                <a:latin typeface="Arial" charset="0"/>
              </a:rPr>
              <a:t>The control of the gas environment;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accent1"/>
                </a:solidFill>
                <a:effectLst/>
                <a:latin typeface="Arial" charset="0"/>
              </a:rPr>
              <a:t>     </a:t>
            </a:r>
            <a:r>
              <a:rPr lang="ru-RU" sz="2400" b="1">
                <a:solidFill>
                  <a:schemeClr val="accent1"/>
                </a:solidFill>
                <a:effectLst/>
                <a:latin typeface="Arial" charset="0"/>
              </a:rPr>
              <a:t>в) </a:t>
            </a:r>
            <a:r>
              <a:rPr lang="en-US" sz="2400" b="1">
                <a:solidFill>
                  <a:schemeClr val="accent1"/>
                </a:solidFill>
                <a:effectLst/>
                <a:latin typeface="Arial" charset="0"/>
              </a:rPr>
              <a:t>Bottom flow;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accent1"/>
                </a:solidFill>
                <a:effectLst/>
                <a:latin typeface="Arial" charset="0"/>
              </a:rPr>
              <a:t>     </a:t>
            </a:r>
            <a:r>
              <a:rPr lang="ru-RU" sz="2400" b="1">
                <a:solidFill>
                  <a:schemeClr val="accent1"/>
                </a:solidFill>
                <a:effectLst/>
                <a:latin typeface="Arial" charset="0"/>
              </a:rPr>
              <a:t>г) </a:t>
            </a:r>
            <a:r>
              <a:rPr lang="en-US" sz="2400" b="1">
                <a:solidFill>
                  <a:schemeClr val="accent1"/>
                </a:solidFill>
                <a:effectLst/>
                <a:latin typeface="Arial" charset="0"/>
              </a:rPr>
              <a:t>Steam generation  and heating of</a:t>
            </a:r>
            <a:r>
              <a:rPr lang="ru-RU" sz="2400" b="1">
                <a:solidFill>
                  <a:schemeClr val="accent1"/>
                </a:solidFill>
                <a:effectLst/>
                <a:latin typeface="Arial" charset="0"/>
              </a:rPr>
              <a:t> </a:t>
            </a:r>
            <a:r>
              <a:rPr lang="en-US" sz="2400" b="1">
                <a:solidFill>
                  <a:schemeClr val="accent1"/>
                </a:solidFill>
                <a:effectLst/>
                <a:latin typeface="Arial" charset="0"/>
              </a:rPr>
              <a:t>argon flow;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>
                <a:solidFill>
                  <a:schemeClr val="accent1"/>
                </a:solidFill>
                <a:effectLst/>
                <a:latin typeface="Arial" charset="0"/>
              </a:rPr>
              <a:t>     </a:t>
            </a:r>
            <a:r>
              <a:rPr lang="ru-RU" sz="2400" b="1">
                <a:solidFill>
                  <a:schemeClr val="accent1"/>
                </a:solidFill>
                <a:effectLst/>
                <a:latin typeface="Arial" charset="0"/>
              </a:rPr>
              <a:t>- </a:t>
            </a:r>
            <a:r>
              <a:rPr lang="en-US" sz="2400" b="1">
                <a:solidFill>
                  <a:schemeClr val="accent1"/>
                </a:solidFill>
                <a:effectLst/>
                <a:latin typeface="Arial" charset="0"/>
              </a:rPr>
              <a:t>Check up of technological systems</a:t>
            </a:r>
            <a:endParaRPr lang="ru-RU" sz="2400" b="1">
              <a:solidFill>
                <a:schemeClr val="accent1"/>
              </a:solidFill>
              <a:effectLst/>
              <a:latin typeface="Arial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ru-RU" sz="2000" b="1">
                <a:solidFill>
                  <a:schemeClr val="accent1"/>
                </a:solidFill>
                <a:effectLst/>
                <a:latin typeface="Arial" charset="0"/>
              </a:rPr>
              <a:t>	 - </a:t>
            </a:r>
            <a:r>
              <a:rPr lang="en-US" sz="2400" b="1">
                <a:solidFill>
                  <a:schemeClr val="accent1"/>
                </a:solidFill>
                <a:effectLst/>
                <a:latin typeface="Arial" charset="0"/>
              </a:rPr>
              <a:t>Carrying out of control test</a:t>
            </a:r>
            <a:r>
              <a:rPr lang="ru-RU" sz="2400" b="1">
                <a:solidFill>
                  <a:schemeClr val="accent1"/>
                </a:solidFill>
                <a:effectLst/>
                <a:latin typeface="Arial" charset="0"/>
              </a:rPr>
              <a:t> </a:t>
            </a:r>
            <a:r>
              <a:rPr lang="en-US" sz="2400" b="1">
                <a:solidFill>
                  <a:schemeClr val="accent1"/>
                </a:solidFill>
                <a:effectLst/>
                <a:latin typeface="Arial" charset="0"/>
              </a:rPr>
              <a:t>up to 500 C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sz="2400" b="1">
                <a:effectLst/>
                <a:latin typeface="Arial" charset="0"/>
              </a:rPr>
              <a:t>	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endParaRPr lang="en-US" sz="2000" b="1">
              <a:solidFill>
                <a:srgbClr val="FFFF00"/>
              </a:solidFill>
              <a:effectLst/>
              <a:latin typeface="Arial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sz="2000" b="1">
                <a:solidFill>
                  <a:schemeClr val="bg2"/>
                </a:solidFill>
                <a:effectLst/>
                <a:latin typeface="Arial" charset="0"/>
              </a:rPr>
              <a:t>- </a:t>
            </a:r>
            <a:r>
              <a:rPr lang="en-US" sz="2400" b="1">
                <a:effectLst/>
                <a:latin typeface="Arial" charset="0"/>
              </a:rPr>
              <a:t>	 </a:t>
            </a:r>
          </a:p>
        </p:txBody>
      </p:sp>
      <p:sp>
        <p:nvSpPr>
          <p:cNvPr id="490499" name="Rectangle 3"/>
          <p:cNvSpPr>
            <a:spLocks noChangeArrowheads="1"/>
          </p:cNvSpPr>
          <p:nvPr/>
        </p:nvSpPr>
        <p:spPr bwMode="auto">
          <a:xfrm>
            <a:off x="2663825" y="187325"/>
            <a:ext cx="3857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400" b="1" u="sng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Main Tasks of the Project</a:t>
            </a:r>
            <a:endParaRPr lang="ru-RU" sz="2400" b="1" u="sng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478F-3531-4CBE-9DF5-11996B7A7159}" type="slidenum">
              <a:rPr lang="ru-RU"/>
              <a:pPr/>
              <a:t>4</a:t>
            </a:fld>
            <a:endParaRPr lang="ru-RU"/>
          </a:p>
        </p:txBody>
      </p:sp>
      <p:pic>
        <p:nvPicPr>
          <p:cNvPr id="545803" name="Picture 11" descr="РУ-ру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57"/>
          <a:stretch>
            <a:fillRect/>
          </a:stretch>
        </p:blipFill>
        <p:spPr bwMode="auto">
          <a:xfrm>
            <a:off x="4033838" y="873125"/>
            <a:ext cx="2633662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5804" name="Picture 12" descr="Рис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4" r="24844"/>
          <a:stretch>
            <a:fillRect/>
          </a:stretch>
        </p:blipFill>
        <p:spPr bwMode="auto">
          <a:xfrm>
            <a:off x="6588125" y="873125"/>
            <a:ext cx="2224088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5805" name="Picture 13" descr="Сечение%20черт-рус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" t="3113" r="3496" b="56010"/>
          <a:stretch>
            <a:fillRect/>
          </a:stretch>
        </p:blipFill>
        <p:spPr bwMode="auto">
          <a:xfrm>
            <a:off x="6372225" y="4689475"/>
            <a:ext cx="2447925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5806" name="Rectangle 14"/>
          <p:cNvSpPr>
            <a:spLocks noChangeArrowheads="1"/>
          </p:cNvSpPr>
          <p:nvPr/>
        </p:nvSpPr>
        <p:spPr bwMode="auto">
          <a:xfrm>
            <a:off x="2771775" y="101600"/>
            <a:ext cx="21828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Test bundle</a:t>
            </a:r>
            <a:endParaRPr lang="ru-RU" sz="2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45807" name="Text Box 15"/>
          <p:cNvSpPr txBox="1">
            <a:spLocks noChangeArrowheads="1"/>
          </p:cNvSpPr>
          <p:nvPr/>
        </p:nvSpPr>
        <p:spPr bwMode="auto">
          <a:xfrm>
            <a:off x="0" y="584200"/>
            <a:ext cx="3792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Main technical characteristics</a:t>
            </a:r>
            <a:endParaRPr lang="ru-RU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45810" name="Text Box 18"/>
          <p:cNvSpPr txBox="1">
            <a:spLocks noChangeArrowheads="1"/>
          </p:cNvSpPr>
          <p:nvPr/>
        </p:nvSpPr>
        <p:spPr bwMode="auto">
          <a:xfrm>
            <a:off x="0" y="584200"/>
            <a:ext cx="3792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Main technical characteristics</a:t>
            </a:r>
            <a:endParaRPr lang="ru-RU" sz="20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45811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3779838" cy="4176713"/>
          </a:xfrm>
          <a:noFill/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400" b="1">
                <a:solidFill>
                  <a:srgbClr val="588DCE"/>
                </a:solidFill>
                <a:latin typeface="Arial" charset="0"/>
              </a:rPr>
              <a:t>Bundle type</a:t>
            </a:r>
            <a:r>
              <a:rPr lang="ru-RU" sz="1400" b="1">
                <a:solidFill>
                  <a:srgbClr val="588DCE"/>
                </a:solidFill>
                <a:latin typeface="Arial" charset="0"/>
              </a:rPr>
              <a:t>	</a:t>
            </a:r>
            <a:r>
              <a:rPr lang="en-US" sz="1400" b="1">
                <a:solidFill>
                  <a:srgbClr val="588DCE"/>
                </a:solidFill>
                <a:latin typeface="Arial" charset="0"/>
              </a:rPr>
              <a:t>         VVER-1000</a:t>
            </a:r>
            <a:r>
              <a:rPr lang="ru-RU" sz="1400" b="1">
                <a:solidFill>
                  <a:srgbClr val="588DCE"/>
                </a:solidFill>
                <a:latin typeface="Arial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1400" b="1">
                <a:solidFill>
                  <a:srgbClr val="588DCE"/>
                </a:solidFill>
                <a:latin typeface="Arial" charset="0"/>
              </a:rPr>
              <a:t>number of fuel rods    </a:t>
            </a:r>
            <a:r>
              <a:rPr lang="ru-RU" sz="1400" b="1">
                <a:solidFill>
                  <a:srgbClr val="588DCE"/>
                </a:solidFill>
                <a:latin typeface="Arial" charset="0"/>
              </a:rPr>
              <a:t>19 		</a:t>
            </a:r>
          </a:p>
          <a:p>
            <a:pPr>
              <a:lnSpc>
                <a:spcPct val="80000"/>
              </a:lnSpc>
            </a:pPr>
            <a:r>
              <a:rPr lang="ru-RU" sz="1400" b="1">
                <a:solidFill>
                  <a:srgbClr val="588DCE"/>
                </a:solidFill>
                <a:latin typeface="Arial" charset="0"/>
              </a:rPr>
              <a:t>- </a:t>
            </a:r>
            <a:r>
              <a:rPr lang="en-US" sz="1400" b="1">
                <a:solidFill>
                  <a:srgbClr val="588DCE"/>
                </a:solidFill>
                <a:latin typeface="Arial" charset="0"/>
              </a:rPr>
              <a:t>heated              </a:t>
            </a:r>
            <a:r>
              <a:rPr lang="ru-RU" sz="1400" b="1">
                <a:solidFill>
                  <a:srgbClr val="588DCE"/>
                </a:solidFill>
                <a:latin typeface="Arial" charset="0"/>
              </a:rPr>
              <a:t>	</a:t>
            </a:r>
            <a:r>
              <a:rPr lang="en-US" sz="1400" b="1">
                <a:solidFill>
                  <a:srgbClr val="588DCE"/>
                </a:solidFill>
                <a:latin typeface="Arial" charset="0"/>
              </a:rPr>
              <a:t>         </a:t>
            </a:r>
            <a:r>
              <a:rPr lang="ru-RU" sz="1400" b="1">
                <a:solidFill>
                  <a:srgbClr val="588DCE"/>
                </a:solidFill>
                <a:latin typeface="Arial" charset="0"/>
              </a:rPr>
              <a:t>18 		 </a:t>
            </a:r>
            <a:endParaRPr lang="en-US" sz="1400" b="1">
              <a:solidFill>
                <a:srgbClr val="588DCE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1400" b="1">
                <a:solidFill>
                  <a:srgbClr val="588DCE"/>
                </a:solidFill>
                <a:latin typeface="Arial" charset="0"/>
              </a:rPr>
              <a:t>- </a:t>
            </a:r>
            <a:r>
              <a:rPr lang="en-US" sz="1400" b="1">
                <a:solidFill>
                  <a:srgbClr val="588DCE"/>
                </a:solidFill>
                <a:latin typeface="Arial" charset="0"/>
              </a:rPr>
              <a:t>unheated </a:t>
            </a:r>
            <a:r>
              <a:rPr lang="ru-RU" sz="1400" b="1">
                <a:solidFill>
                  <a:srgbClr val="588DCE"/>
                </a:solidFill>
                <a:latin typeface="Arial" charset="0"/>
              </a:rPr>
              <a:t>	</a:t>
            </a:r>
            <a:r>
              <a:rPr lang="en-US" sz="1400" b="1">
                <a:solidFill>
                  <a:srgbClr val="588DCE"/>
                </a:solidFill>
                <a:latin typeface="Arial" charset="0"/>
              </a:rPr>
              <a:t>         </a:t>
            </a:r>
            <a:r>
              <a:rPr lang="ru-RU" sz="1400" b="1">
                <a:solidFill>
                  <a:srgbClr val="588DCE"/>
                </a:solidFill>
                <a:latin typeface="Arial" charset="0"/>
              </a:rPr>
              <a:t>1	</a:t>
            </a:r>
          </a:p>
          <a:p>
            <a:pPr>
              <a:lnSpc>
                <a:spcPct val="80000"/>
              </a:lnSpc>
            </a:pPr>
            <a:r>
              <a:rPr lang="en-US" sz="1400" b="1">
                <a:solidFill>
                  <a:srgbClr val="588DCE"/>
                </a:solidFill>
                <a:latin typeface="Arial" charset="0"/>
              </a:rPr>
              <a:t>Grid type                      triangle</a:t>
            </a:r>
            <a:r>
              <a:rPr lang="ru-RU" sz="1400" b="1">
                <a:solidFill>
                  <a:srgbClr val="588DCE"/>
                </a:solidFill>
                <a:latin typeface="Arial" charset="0"/>
              </a:rPr>
              <a:t>     	</a:t>
            </a:r>
          </a:p>
          <a:p>
            <a:pPr>
              <a:lnSpc>
                <a:spcPct val="80000"/>
              </a:lnSpc>
            </a:pPr>
            <a:r>
              <a:rPr lang="en-US" sz="1400" b="1">
                <a:solidFill>
                  <a:srgbClr val="588DCE"/>
                </a:solidFill>
                <a:latin typeface="Arial" charset="0"/>
              </a:rPr>
              <a:t>Grid  pitch, mm           </a:t>
            </a:r>
            <a:r>
              <a:rPr lang="ru-RU" sz="1400" b="1">
                <a:solidFill>
                  <a:srgbClr val="588DCE"/>
                </a:solidFill>
                <a:latin typeface="Arial" charset="0"/>
              </a:rPr>
              <a:t>12.75 	</a:t>
            </a:r>
          </a:p>
          <a:p>
            <a:pPr>
              <a:lnSpc>
                <a:spcPct val="80000"/>
              </a:lnSpc>
            </a:pPr>
            <a:r>
              <a:rPr lang="en-US" sz="1400" b="1">
                <a:solidFill>
                  <a:srgbClr val="588DCE"/>
                </a:solidFill>
                <a:latin typeface="Arial" charset="0"/>
              </a:rPr>
              <a:t>Spacing grid                Zr1%Nb </a:t>
            </a:r>
            <a:r>
              <a:rPr lang="ru-RU" sz="1400" b="1">
                <a:solidFill>
                  <a:srgbClr val="588DCE"/>
                </a:solidFill>
                <a:latin typeface="Arial" charset="0"/>
              </a:rPr>
              <a:t>  </a:t>
            </a:r>
            <a:r>
              <a:rPr lang="en-US" sz="1400" b="1">
                <a:solidFill>
                  <a:srgbClr val="588DCE"/>
                </a:solidFill>
                <a:latin typeface="Arial" charset="0"/>
              </a:rPr>
              <a:t>	</a:t>
            </a:r>
            <a:endParaRPr lang="ru-RU" sz="1400" b="1">
              <a:solidFill>
                <a:srgbClr val="588DCE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1400" b="1">
                <a:solidFill>
                  <a:srgbClr val="588DCE"/>
                </a:solidFill>
                <a:latin typeface="Arial" charset="0"/>
              </a:rPr>
              <a:t>- </a:t>
            </a:r>
            <a:r>
              <a:rPr lang="en-US" sz="1400" b="1">
                <a:solidFill>
                  <a:srgbClr val="588DCE"/>
                </a:solidFill>
                <a:latin typeface="Arial" charset="0"/>
              </a:rPr>
              <a:t>height, mm	         20 	 	</a:t>
            </a:r>
            <a:endParaRPr lang="ru-RU" sz="1400" b="1">
              <a:solidFill>
                <a:srgbClr val="588DCE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1400" b="1">
                <a:solidFill>
                  <a:srgbClr val="588DCE"/>
                </a:solidFill>
                <a:latin typeface="Arial" charset="0"/>
              </a:rPr>
              <a:t>- </a:t>
            </a:r>
            <a:r>
              <a:rPr lang="en-US" sz="1400" b="1">
                <a:solidFill>
                  <a:srgbClr val="588DCE"/>
                </a:solidFill>
                <a:latin typeface="Arial" charset="0"/>
              </a:rPr>
              <a:t>spacing, mm	         255 	</a:t>
            </a:r>
            <a:endParaRPr lang="ru-RU" sz="1400" b="1">
              <a:solidFill>
                <a:srgbClr val="588DCE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400" b="1">
                <a:solidFill>
                  <a:srgbClr val="588DCE"/>
                </a:solidFill>
                <a:latin typeface="Arial" charset="0"/>
              </a:rPr>
              <a:t>Shroud            	         Zr1%Nb </a:t>
            </a:r>
          </a:p>
          <a:p>
            <a:pPr>
              <a:lnSpc>
                <a:spcPct val="80000"/>
              </a:lnSpc>
            </a:pPr>
            <a:r>
              <a:rPr lang="ru-RU" sz="1400" b="1">
                <a:solidFill>
                  <a:srgbClr val="588DCE"/>
                </a:solidFill>
                <a:latin typeface="Arial" charset="0"/>
              </a:rPr>
              <a:t>- </a:t>
            </a:r>
            <a:r>
              <a:rPr lang="en-US" sz="1400" b="1">
                <a:solidFill>
                  <a:srgbClr val="588DCE"/>
                </a:solidFill>
                <a:latin typeface="Arial" charset="0"/>
              </a:rPr>
              <a:t>shape 	         cylinder </a:t>
            </a:r>
            <a:r>
              <a:rPr lang="ru-RU" sz="1400" b="1">
                <a:solidFill>
                  <a:srgbClr val="588DCE"/>
                </a:solidFill>
                <a:latin typeface="Arial" charset="0"/>
              </a:rPr>
              <a:t> </a:t>
            </a:r>
            <a:r>
              <a:rPr lang="en-US" sz="1400" b="1">
                <a:solidFill>
                  <a:srgbClr val="588DCE"/>
                </a:solidFill>
                <a:latin typeface="Arial" charset="0"/>
              </a:rPr>
              <a:t> </a:t>
            </a:r>
            <a:endParaRPr lang="ru-RU" sz="1400" b="1">
              <a:solidFill>
                <a:srgbClr val="588DCE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1400" b="1">
                <a:solidFill>
                  <a:srgbClr val="588DCE"/>
                </a:solidFill>
                <a:latin typeface="Arial" charset="0"/>
              </a:rPr>
              <a:t>- </a:t>
            </a:r>
            <a:r>
              <a:rPr lang="en-US" sz="1400" b="1">
                <a:solidFill>
                  <a:srgbClr val="588DCE"/>
                </a:solidFill>
                <a:latin typeface="Arial" charset="0"/>
              </a:rPr>
              <a:t>height, mm</a:t>
            </a:r>
            <a:r>
              <a:rPr lang="ru-RU" sz="1400" b="1">
                <a:solidFill>
                  <a:srgbClr val="588DCE"/>
                </a:solidFill>
                <a:latin typeface="Arial" charset="0"/>
              </a:rPr>
              <a:t>	</a:t>
            </a:r>
            <a:r>
              <a:rPr lang="en-US" sz="1400" b="1">
                <a:solidFill>
                  <a:srgbClr val="588DCE"/>
                </a:solidFill>
                <a:latin typeface="Arial" charset="0"/>
              </a:rPr>
              <a:t>         </a:t>
            </a:r>
            <a:r>
              <a:rPr lang="ru-RU" sz="1400" b="1">
                <a:solidFill>
                  <a:srgbClr val="588DCE"/>
                </a:solidFill>
                <a:latin typeface="Arial" charset="0"/>
              </a:rPr>
              <a:t>1</a:t>
            </a:r>
            <a:r>
              <a:rPr lang="en-US" sz="1400" b="1">
                <a:solidFill>
                  <a:srgbClr val="588DCE"/>
                </a:solidFill>
                <a:latin typeface="Arial" charset="0"/>
              </a:rPr>
              <a:t>490</a:t>
            </a:r>
            <a:r>
              <a:rPr lang="ru-RU" sz="1400" b="1">
                <a:solidFill>
                  <a:srgbClr val="588DCE"/>
                </a:solidFill>
                <a:latin typeface="Arial" charset="0"/>
              </a:rPr>
              <a:t> 	</a:t>
            </a:r>
          </a:p>
          <a:p>
            <a:pPr>
              <a:lnSpc>
                <a:spcPct val="80000"/>
              </a:lnSpc>
            </a:pPr>
            <a:r>
              <a:rPr lang="en-US" sz="1400" b="1">
                <a:solidFill>
                  <a:srgbClr val="588DCE"/>
                </a:solidFill>
                <a:latin typeface="Arial" charset="0"/>
              </a:rPr>
              <a:t>Thermal insulation      ZrO2 ZYFB-3</a:t>
            </a:r>
            <a:endParaRPr lang="ru-RU" sz="1400" b="1">
              <a:solidFill>
                <a:srgbClr val="588DCE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1400" b="1">
                <a:solidFill>
                  <a:srgbClr val="588DCE"/>
                </a:solidFill>
                <a:latin typeface="Arial" charset="0"/>
              </a:rPr>
              <a:t>- </a:t>
            </a:r>
            <a:r>
              <a:rPr lang="en-US" sz="1400" b="1">
                <a:solidFill>
                  <a:srgbClr val="588DCE"/>
                </a:solidFill>
                <a:latin typeface="Arial" charset="0"/>
              </a:rPr>
              <a:t>thickness, mm	         23	 </a:t>
            </a:r>
            <a:endParaRPr lang="ru-RU" sz="1400" b="1">
              <a:solidFill>
                <a:srgbClr val="588DCE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1400" b="1">
                <a:solidFill>
                  <a:srgbClr val="588DCE"/>
                </a:solidFill>
                <a:latin typeface="Arial" charset="0"/>
              </a:rPr>
              <a:t>- </a:t>
            </a:r>
            <a:r>
              <a:rPr lang="en-US" sz="1400" b="1">
                <a:solidFill>
                  <a:srgbClr val="588DCE"/>
                </a:solidFill>
                <a:latin typeface="Arial" charset="0"/>
              </a:rPr>
              <a:t>height, mm	         1490</a:t>
            </a:r>
            <a:endParaRPr lang="ru-RU" sz="1400" b="1">
              <a:solidFill>
                <a:srgbClr val="588DCE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E702-A71F-4BC4-A18E-99F04EA5FE11}" type="slidenum">
              <a:rPr lang="ru-RU"/>
              <a:pPr/>
              <a:t>5</a:t>
            </a:fld>
            <a:endParaRPr lang="ru-RU"/>
          </a:p>
        </p:txBody>
      </p:sp>
      <p:sp>
        <p:nvSpPr>
          <p:cNvPr id="546830" name="Text Box 14"/>
          <p:cNvSpPr txBox="1">
            <a:spLocks noChangeArrowheads="1"/>
          </p:cNvSpPr>
          <p:nvPr/>
        </p:nvSpPr>
        <p:spPr bwMode="auto">
          <a:xfrm>
            <a:off x="-3465513" y="-5091113"/>
            <a:ext cx="355600" cy="161925"/>
          </a:xfrm>
          <a:prstGeom prst="rect">
            <a:avLst/>
          </a:prstGeom>
          <a:solidFill>
            <a:srgbClr val="FF00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2400">
              <a:latin typeface="Times New Roman" pitchFamily="18" charset="0"/>
            </a:endParaRPr>
          </a:p>
        </p:txBody>
      </p:sp>
      <p:sp>
        <p:nvSpPr>
          <p:cNvPr id="546827" name="Text Box 11"/>
          <p:cNvSpPr txBox="1">
            <a:spLocks noChangeArrowheads="1"/>
          </p:cNvSpPr>
          <p:nvPr/>
        </p:nvSpPr>
        <p:spPr bwMode="auto">
          <a:xfrm>
            <a:off x="-3465513" y="-5243513"/>
            <a:ext cx="355600" cy="161925"/>
          </a:xfrm>
          <a:prstGeom prst="rect">
            <a:avLst/>
          </a:prstGeom>
          <a:solidFill>
            <a:srgbClr val="FF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2400">
              <a:latin typeface="Times New Roman" pitchFamily="18" charset="0"/>
            </a:endParaRPr>
          </a:p>
        </p:txBody>
      </p:sp>
      <p:sp>
        <p:nvSpPr>
          <p:cNvPr id="561495" name="Rectangle 3415"/>
          <p:cNvSpPr>
            <a:spLocks noChangeArrowheads="1"/>
          </p:cNvSpPr>
          <p:nvPr/>
        </p:nvSpPr>
        <p:spPr bwMode="auto">
          <a:xfrm>
            <a:off x="-3465513" y="7381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61499" name="Rectangle 3419"/>
          <p:cNvSpPr>
            <a:spLocks noChangeArrowheads="1"/>
          </p:cNvSpPr>
          <p:nvPr/>
        </p:nvSpPr>
        <p:spPr bwMode="auto">
          <a:xfrm>
            <a:off x="-3465513" y="10472738"/>
            <a:ext cx="11747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sz="2400">
              <a:latin typeface="Times New Roman" pitchFamily="18" charset="0"/>
            </a:endParaRPr>
          </a:p>
          <a:p>
            <a:pPr eaLnBrk="0" hangingPunct="0"/>
            <a:r>
              <a:rPr lang="ru-RU" sz="2400">
                <a:latin typeface="Times New Roman" pitchFamily="18" charset="0"/>
              </a:rPr>
              <a:t>             </a:t>
            </a:r>
          </a:p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pic>
        <p:nvPicPr>
          <p:cNvPr id="561506" name="Picture 3426" descr="Система измерений температу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" r="7648" b="38036"/>
          <a:stretch>
            <a:fillRect/>
          </a:stretch>
        </p:blipFill>
        <p:spPr bwMode="auto">
          <a:xfrm>
            <a:off x="215900" y="765175"/>
            <a:ext cx="8785225" cy="4862513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561509" name="Rectangle 3429"/>
          <p:cNvSpPr>
            <a:spLocks noGrp="1" noChangeArrowheads="1"/>
          </p:cNvSpPr>
          <p:nvPr>
            <p:ph type="title"/>
          </p:nvPr>
        </p:nvSpPr>
        <p:spPr>
          <a:xfrm>
            <a:off x="395288" y="225425"/>
            <a:ext cx="8229600" cy="6350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>
                <a:solidFill>
                  <a:schemeClr val="accent2"/>
                </a:solidFill>
                <a:latin typeface="Arial" charset="0"/>
              </a:rPr>
              <a:t>Test instrumentation</a:t>
            </a:r>
            <a:endParaRPr lang="ru-RU" sz="2800" b="1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BED7-D4D3-4D1C-92A6-3ADC4A4D4EBF}" type="slidenum">
              <a:rPr lang="ru-RU"/>
              <a:pPr/>
              <a:t>6</a:t>
            </a:fld>
            <a:endParaRPr lang="ru-RU"/>
          </a:p>
        </p:txBody>
      </p:sp>
      <p:sp>
        <p:nvSpPr>
          <p:cNvPr id="518157" name="Rectangle 13"/>
          <p:cNvSpPr>
            <a:spLocks noGrp="1" noChangeArrowheads="1"/>
          </p:cNvSpPr>
          <p:nvPr>
            <p:ph type="title"/>
          </p:nvPr>
        </p:nvSpPr>
        <p:spPr>
          <a:xfrm>
            <a:off x="431800" y="152400"/>
            <a:ext cx="8229600" cy="492125"/>
          </a:xfrm>
          <a:noFill/>
          <a:ln/>
        </p:spPr>
        <p:txBody>
          <a:bodyPr/>
          <a:lstStyle/>
          <a:p>
            <a:r>
              <a:rPr lang="en-US" sz="2800" b="1">
                <a:solidFill>
                  <a:schemeClr val="accent2"/>
                </a:solidFill>
                <a:latin typeface="Arial" charset="0"/>
              </a:rPr>
              <a:t>Test facility</a:t>
            </a:r>
            <a:endParaRPr lang="ru-RU" sz="28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18158" name="Rectangle 14"/>
          <p:cNvSpPr>
            <a:spLocks noChangeArrowheads="1"/>
          </p:cNvSpPr>
          <p:nvPr/>
        </p:nvSpPr>
        <p:spPr bwMode="auto">
          <a:xfrm>
            <a:off x="3348038" y="595313"/>
            <a:ext cx="2484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Functional scheme</a:t>
            </a:r>
            <a:endParaRPr lang="ru-RU" sz="20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18159" name="Picture 15" descr="Стен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109663"/>
            <a:ext cx="8424863" cy="479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A2A5-F239-48DA-B019-4EABBBAA55A3}" type="slidenum">
              <a:rPr lang="ru-RU"/>
              <a:pPr/>
              <a:t>7</a:t>
            </a:fld>
            <a:endParaRPr lang="ru-RU"/>
          </a:p>
        </p:txBody>
      </p:sp>
      <p:sp>
        <p:nvSpPr>
          <p:cNvPr id="520196" name="Rectangle 4"/>
          <p:cNvSpPr>
            <a:spLocks noChangeArrowheads="1"/>
          </p:cNvSpPr>
          <p:nvPr/>
        </p:nvSpPr>
        <p:spPr bwMode="auto">
          <a:xfrm>
            <a:off x="730250" y="101600"/>
            <a:ext cx="73707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Results of check of technological systems</a:t>
            </a:r>
            <a:endParaRPr lang="ru-RU" sz="2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20197" name="Text Box 5"/>
          <p:cNvSpPr txBox="1">
            <a:spLocks noChangeArrowheads="1"/>
          </p:cNvSpPr>
          <p:nvPr/>
        </p:nvSpPr>
        <p:spPr bwMode="auto">
          <a:xfrm>
            <a:off x="2016125" y="908050"/>
            <a:ext cx="5184775" cy="323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Parameters of argon and pair;</a:t>
            </a:r>
            <a:endParaRPr lang="en-US" sz="2000">
              <a:solidFill>
                <a:schemeClr val="accent1"/>
              </a:solidFill>
              <a:latin typeface="Arial" charset="0"/>
            </a:endParaRPr>
          </a:p>
          <a:p>
            <a:pPr>
              <a:lnSpc>
                <a:spcPct val="140000"/>
              </a:lnSpc>
            </a:pPr>
            <a:r>
              <a:rPr lang="ru-RU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</a:t>
            </a:r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Air flowrate; </a:t>
            </a:r>
          </a:p>
          <a:p>
            <a:pPr>
              <a:lnSpc>
                <a:spcPct val="140000"/>
              </a:lnSpc>
            </a:pPr>
            <a:r>
              <a:rPr lang="ru-RU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</a:t>
            </a:r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Calibration of the hydrogen measurement device;</a:t>
            </a:r>
          </a:p>
          <a:p>
            <a:pPr>
              <a:lnSpc>
                <a:spcPct val="140000"/>
              </a:lnSpc>
            </a:pPr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Parameters of the bottom flooding;</a:t>
            </a:r>
          </a:p>
          <a:p>
            <a:pPr>
              <a:lnSpc>
                <a:spcPct val="140000"/>
              </a:lnSpc>
            </a:pPr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Trial experiment at 500°С.</a:t>
            </a:r>
          </a:p>
          <a:p>
            <a:pPr algn="ctr"/>
            <a:endParaRPr lang="ru-RU" sz="20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/>
            <a:endParaRPr lang="ru-RU" b="1">
              <a:solidFill>
                <a:srgbClr val="B0ECF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DD99-5961-446C-8D0D-DD69D7F3E0B5}" type="slidenum">
              <a:rPr lang="ru-RU"/>
              <a:pPr/>
              <a:t>8</a:t>
            </a:fld>
            <a:endParaRPr lang="ru-RU"/>
          </a:p>
        </p:txBody>
      </p:sp>
      <p:pic>
        <p:nvPicPr>
          <p:cNvPr id="522404" name="Picture 164" descr="Аргон-па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89"/>
          <a:stretch>
            <a:fillRect/>
          </a:stretch>
        </p:blipFill>
        <p:spPr bwMode="auto">
          <a:xfrm>
            <a:off x="323850" y="620713"/>
            <a:ext cx="7848600" cy="367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07" name="Picture 167" descr="Расход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62"/>
          <a:stretch>
            <a:fillRect/>
          </a:stretch>
        </p:blipFill>
        <p:spPr bwMode="auto">
          <a:xfrm>
            <a:off x="4176713" y="3751263"/>
            <a:ext cx="4762500" cy="273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408" name="Text Box 168"/>
          <p:cNvSpPr txBox="1">
            <a:spLocks noChangeArrowheads="1"/>
          </p:cNvSpPr>
          <p:nvPr/>
        </p:nvSpPr>
        <p:spPr bwMode="auto">
          <a:xfrm>
            <a:off x="250825" y="4581525"/>
            <a:ext cx="393223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charset="0"/>
              </a:rPr>
              <a:t>G st in = 3,5 g/s Tst in = 500</a:t>
            </a:r>
            <a:r>
              <a:rPr lang="en-US" b="1">
                <a:solidFill>
                  <a:schemeClr val="bg1"/>
                </a:solidFill>
                <a:latin typeface="Arial" charset="0"/>
                <a:cs typeface="Arial" charset="0"/>
              </a:rPr>
              <a:t>±50°C</a:t>
            </a:r>
          </a:p>
          <a:p>
            <a:endParaRPr lang="en-US" b="1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en-US" b="1">
                <a:solidFill>
                  <a:schemeClr val="bg1"/>
                </a:solidFill>
                <a:latin typeface="Arial" charset="0"/>
                <a:cs typeface="Arial" charset="0"/>
              </a:rPr>
              <a:t>Garg in = 2 g/s T arg in = 280±20°C</a:t>
            </a:r>
          </a:p>
        </p:txBody>
      </p:sp>
      <p:sp>
        <p:nvSpPr>
          <p:cNvPr id="522409" name="Rectangle 169"/>
          <p:cNvSpPr>
            <a:spLocks noChangeArrowheads="1"/>
          </p:cNvSpPr>
          <p:nvPr/>
        </p:nvSpPr>
        <p:spPr bwMode="auto">
          <a:xfrm>
            <a:off x="250825" y="115888"/>
            <a:ext cx="8721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Results of measurement of parameters of argon and</a:t>
            </a: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steam</a:t>
            </a:r>
            <a:endParaRPr lang="ru-RU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627F-8321-40CD-8637-88AE671E1291}" type="slidenum">
              <a:rPr lang="ru-RU"/>
              <a:pPr/>
              <a:t>9</a:t>
            </a:fld>
            <a:endParaRPr lang="ru-RU"/>
          </a:p>
        </p:txBody>
      </p:sp>
      <p:sp>
        <p:nvSpPr>
          <p:cNvPr id="562180" name="Rectangle 4"/>
          <p:cNvSpPr>
            <a:spLocks noChangeArrowheads="1"/>
          </p:cNvSpPr>
          <p:nvPr/>
        </p:nvSpPr>
        <p:spPr bwMode="auto">
          <a:xfrm>
            <a:off x="179388" y="152400"/>
            <a:ext cx="860583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Results of check of system of measurement of the air flow rate</a:t>
            </a:r>
            <a:endParaRPr lang="en-US" sz="2400">
              <a:solidFill>
                <a:schemeClr val="bg1"/>
              </a:solidFill>
              <a:latin typeface="Arial" charset="0"/>
            </a:endParaRPr>
          </a:p>
          <a:p>
            <a:pPr algn="ctr"/>
            <a:endParaRPr lang="ru-RU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62181" name="Picture 5" descr="Возду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0" b="19629"/>
          <a:stretch>
            <a:fillRect/>
          </a:stretch>
        </p:blipFill>
        <p:spPr bwMode="auto">
          <a:xfrm>
            <a:off x="755650" y="625475"/>
            <a:ext cx="7370763" cy="376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2184" name="Picture 8" descr="Расход возду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58"/>
          <a:stretch>
            <a:fillRect/>
          </a:stretch>
        </p:blipFill>
        <p:spPr bwMode="auto">
          <a:xfrm>
            <a:off x="3924300" y="3465513"/>
            <a:ext cx="5065713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2185" name="Text Box 9"/>
          <p:cNvSpPr txBox="1">
            <a:spLocks noChangeArrowheads="1"/>
          </p:cNvSpPr>
          <p:nvPr/>
        </p:nvSpPr>
        <p:spPr bwMode="auto">
          <a:xfrm>
            <a:off x="447675" y="4924425"/>
            <a:ext cx="2309813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charset="0"/>
              </a:rPr>
              <a:t>Gair = 0,48</a:t>
            </a:r>
            <a:r>
              <a:rPr lang="en-US" b="1">
                <a:solidFill>
                  <a:schemeClr val="bg1"/>
                </a:solidFill>
                <a:latin typeface="Arial" charset="0"/>
                <a:cs typeface="Arial" charset="0"/>
              </a:rPr>
              <a:t>±0,04 g/s</a:t>
            </a:r>
          </a:p>
          <a:p>
            <a:endParaRPr lang="en-US" b="1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en-US" b="1">
                <a:solidFill>
                  <a:schemeClr val="bg1"/>
                </a:solidFill>
                <a:latin typeface="Arial" charset="0"/>
                <a:cs typeface="Arial" charset="0"/>
              </a:rPr>
              <a:t>Tair = 30±5°C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0</TotalTime>
  <Words>557</Words>
  <Application>Microsoft Office PowerPoint</Application>
  <PresentationFormat>Bildschirmpräsentation (4:3)</PresentationFormat>
  <Paragraphs>128</Paragraphs>
  <Slides>16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Times New Roman</vt:lpstr>
      <vt:lpstr>Tahoma</vt:lpstr>
      <vt:lpstr>Arial</vt:lpstr>
      <vt:lpstr>Wingdings</vt:lpstr>
      <vt:lpstr>Symbol</vt:lpstr>
      <vt:lpstr>Текстура</vt:lpstr>
      <vt:lpstr>PowerPoint-Präsentation</vt:lpstr>
      <vt:lpstr>PowerPoint-Präsentation</vt:lpstr>
      <vt:lpstr>PowerPoint-Präsentation</vt:lpstr>
      <vt:lpstr>PowerPoint-Präsentation</vt:lpstr>
      <vt:lpstr>Test instrumentation</vt:lpstr>
      <vt:lpstr>Test facility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</dc:creator>
  <cp:lastModifiedBy>Peters, Ursula</cp:lastModifiedBy>
  <cp:revision>651</cp:revision>
  <cp:lastPrinted>2005-07-14T06:02:59Z</cp:lastPrinted>
  <dcterms:created xsi:type="dcterms:W3CDTF">2002-08-21T11:50:12Z</dcterms:created>
  <dcterms:modified xsi:type="dcterms:W3CDTF">2012-10-17T15:14:46Z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>Experimental results of complex starting-up and adjustment on preparation of the PARAMETER-SF4 Experiment</vt:lpwstr>
  </property>
</Properties>
</file>