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256" r:id="rId2"/>
    <p:sldId id="280" r:id="rId3"/>
    <p:sldId id="284" r:id="rId4"/>
    <p:sldId id="289" r:id="rId5"/>
    <p:sldId id="258" r:id="rId6"/>
    <p:sldId id="281" r:id="rId7"/>
    <p:sldId id="285" r:id="rId8"/>
    <p:sldId id="290" r:id="rId9"/>
    <p:sldId id="293" r:id="rId10"/>
    <p:sldId id="294" r:id="rId11"/>
    <p:sldId id="286" r:id="rId12"/>
    <p:sldId id="287" r:id="rId13"/>
    <p:sldId id="298" r:id="rId1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09" autoAdjust="0"/>
    <p:restoredTop sz="89581" autoAdjust="0"/>
  </p:normalViewPr>
  <p:slideViewPr>
    <p:cSldViewPr>
      <p:cViewPr>
        <p:scale>
          <a:sx n="100" d="100"/>
          <a:sy n="100" d="100"/>
        </p:scale>
        <p:origin x="-1114" y="2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ru-RU"/>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ru-RU"/>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r>
              <a:rPr lang="ru-RU"/>
              <a:t>12th International QUENCH Workshop,  Forschungszentrum Karlsruhe, 24-26 October 2006</a:t>
            </a:r>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A3E0EBE5-D7AA-4B74-81D9-40C02438527E}" type="slidenum">
              <a:rPr lang="ru-RU"/>
              <a:pPr>
                <a:defRPr/>
              </a:pPr>
              <a:t>‹Nr.›</a:t>
            </a:fld>
            <a:endParaRPr lang="ru-RU"/>
          </a:p>
        </p:txBody>
      </p:sp>
    </p:spTree>
    <p:extLst>
      <p:ext uri="{BB962C8B-B14F-4D97-AF65-F5344CB8AC3E}">
        <p14:creationId xmlns:p14="http://schemas.microsoft.com/office/powerpoint/2010/main" val="13422135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ru-RU"/>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ru-RU"/>
          </a:p>
        </p:txBody>
      </p:sp>
      <p:sp>
        <p:nvSpPr>
          <p:cNvPr id="16388" name="Rectangle 4"/>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r>
              <a:rPr lang="ru-RU"/>
              <a:t>12th International QUENCH Workshop,  Forschungszentrum Karlsruhe, 24-26 October 2006</a:t>
            </a: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E60A6412-26DF-4FA7-829F-36869D20CE46}" type="slidenum">
              <a:rPr lang="ru-RU"/>
              <a:pPr>
                <a:defRPr/>
              </a:pPr>
              <a:t>‹Nr.›</a:t>
            </a:fld>
            <a:endParaRPr lang="ru-RU"/>
          </a:p>
        </p:txBody>
      </p:sp>
    </p:spTree>
    <p:extLst>
      <p:ext uri="{BB962C8B-B14F-4D97-AF65-F5344CB8AC3E}">
        <p14:creationId xmlns:p14="http://schemas.microsoft.com/office/powerpoint/2010/main" val="117054445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ru-RU" smtClean="0"/>
              <a:t>12th International QUENCH Workshop,  Forschungszentrum Karlsruhe, 24-26 October 2006</a:t>
            </a:r>
          </a:p>
        </p:txBody>
      </p:sp>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871E692C-2E42-4F5C-AB96-CA551324511D}" type="slidenum">
              <a:rPr lang="ru-RU" smtClean="0"/>
              <a:pPr/>
              <a:t>1</a:t>
            </a:fld>
            <a:endParaRPr lang="ru-RU" smtClean="0"/>
          </a:p>
        </p:txBody>
      </p:sp>
      <p:sp>
        <p:nvSpPr>
          <p:cNvPr id="19459" name="Rectangle 2"/>
          <p:cNvSpPr>
            <a:spLocks noGrp="1" noRo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Dear coleegs!!! I’d like to introduse you repotr abour my work - Post-test examination of the PARAMETER SF-4</a:t>
            </a:r>
            <a:r>
              <a:rPr lang="ru-RU" smtClean="0"/>
              <a:t> </a:t>
            </a:r>
            <a:r>
              <a:rPr lang="en-US" smtClean="0"/>
              <a:t>fuel assembly</a:t>
            </a:r>
          </a:p>
          <a:p>
            <a:pPr eaLnBrk="1" hangingPunct="1"/>
            <a:r>
              <a:rPr lang="en-US" smtClean="0"/>
              <a:t>As you know the experiment sf4 was carried out …….. Now in our laboratory in Podolsk we analyze obtained results</a:t>
            </a:r>
          </a:p>
          <a:p>
            <a:pPr eaLnBrk="1" hangingPunct="1"/>
            <a:r>
              <a:rPr lang="en-US" smtClean="0"/>
              <a:t>and therefore in this presentation I’ll show results of prior investigations of sf4 fuel assembly.</a:t>
            </a:r>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ru-RU" smtClean="0"/>
              <a:t>12th International QUENCH Workshop,  Forschungszentrum Karlsruhe, 24-26 October 2006</a:t>
            </a:r>
          </a:p>
        </p:txBody>
      </p:sp>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7526D11B-F20D-41C0-8D39-6C1EA8C70E4F}" type="slidenum">
              <a:rPr lang="ru-RU" smtClean="0"/>
              <a:pPr/>
              <a:t>10</a:t>
            </a:fld>
            <a:endParaRPr lang="ru-RU" smtClean="0"/>
          </a:p>
        </p:txBody>
      </p:sp>
      <p:sp>
        <p:nvSpPr>
          <p:cNvPr id="37891" name="Rectangle 2"/>
          <p:cNvSpPr>
            <a:spLocks noGrp="1" noRo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We  compared different melt regions are in microstructure al this elevation. Whereas the one is essentially of metallic character with ceramic precipitates of different size. The other is a duplex mixture of metallic and ceramic phases. </a:t>
            </a:r>
          </a:p>
          <a:p>
            <a:pPr eaLnBrk="1" hangingPunct="1"/>
            <a:endParaRPr lang="en-US" smtClean="0"/>
          </a:p>
          <a:p>
            <a:pPr eaLnBrk="1" hangingPunct="1"/>
            <a:r>
              <a:rPr lang="en-US" smtClean="0"/>
              <a:t>EDX spectra of melts phases confermed that all type of melts at this elevation are of (Zr,U,O) type with different oxigen content</a:t>
            </a:r>
          </a:p>
          <a:p>
            <a:pPr eaLnBrk="1" hangingPunct="1"/>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ru-RU" smtClean="0"/>
              <a:t>12th International QUENCH Workshop,  Forschungszentrum Karlsruhe, 24-26 October 2006</a:t>
            </a:r>
          </a:p>
        </p:txBody>
      </p:sp>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3582D3B7-FF1A-4B27-8DA3-4D4F3BCA70D1}" type="slidenum">
              <a:rPr lang="ru-RU" smtClean="0"/>
              <a:pPr/>
              <a:t>11</a:t>
            </a:fld>
            <a:endParaRPr lang="ru-RU" smtClean="0"/>
          </a:p>
        </p:txBody>
      </p:sp>
      <p:sp>
        <p:nvSpPr>
          <p:cNvPr id="39939" name="Rectangle 2"/>
          <p:cNvSpPr>
            <a:spLocks noGrp="1" noRo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At the 300 mm elevation the strongest degradation of the bundle that can be.</a:t>
            </a:r>
          </a:p>
          <a:p>
            <a:pPr eaLnBrk="1" hangingPunct="1"/>
            <a:r>
              <a:rPr lang="en-US" smtClean="0"/>
              <a:t>We find only two remnants of fuel rods, which fuel was qite dissoluted. There are no more construction ore fuel elements were found</a:t>
            </a:r>
          </a:p>
          <a:p>
            <a:pPr eaLnBrk="1" hangingPunct="1"/>
            <a:r>
              <a:rPr lang="en-US" smtClean="0"/>
              <a:t>the melt, which we observe at this elevation </a:t>
            </a:r>
            <a:r>
              <a:rPr lang="ru-RU" smtClean="0"/>
              <a:t>essentially </a:t>
            </a:r>
            <a:r>
              <a:rPr lang="en-US" smtClean="0"/>
              <a:t>differ from metallic UZrO melt by color and macrostucture wery high porosity. It has rether difficult composition because Ta heaters and ZrO2 termoinsulation, all materials of termocouples were dissoluted</a:t>
            </a:r>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ru-RU" smtClean="0"/>
              <a:t>12th International QUENCH Workshop,  Forschungszentrum Karlsruhe, 24-26 October 2006</a:t>
            </a:r>
          </a:p>
        </p:txBody>
      </p:sp>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8BCD1669-1594-45C9-BA9E-F5EEE2A9B1D0}" type="slidenum">
              <a:rPr lang="ru-RU" smtClean="0"/>
              <a:pPr/>
              <a:t>12</a:t>
            </a:fld>
            <a:endParaRPr lang="ru-RU" smtClean="0"/>
          </a:p>
        </p:txBody>
      </p:sp>
      <p:sp>
        <p:nvSpPr>
          <p:cNvPr id="41987" name="Rectangle 2"/>
          <p:cNvSpPr>
            <a:spLocks noGrp="1" noRo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cross section at 1200 mm elevation make obvious that bundle at highest elevations of heatet zone very </a:t>
            </a:r>
            <a:r>
              <a:rPr lang="ru-RU" smtClean="0"/>
              <a:t>weakly</a:t>
            </a:r>
            <a:r>
              <a:rPr lang="en-US" smtClean="0"/>
              <a:t> retained its original configuration. Fuel rods are seriously damaged by cladding oxidation, melt formation and fuel dissolutionthe shroud and periferial rods were melted and distroed/ We can srr only remnants of sroud oxide. The integrity of residual rods y was saved only at the expense of heaters.</a:t>
            </a:r>
          </a:p>
          <a:p>
            <a:pPr eaLnBrk="1" hangingPunct="1"/>
            <a:r>
              <a:rPr lang="en-US" smtClean="0"/>
              <a:t>In some regons of this cros section wi found remnants of oxide scales on the surfase of fuel rods</a:t>
            </a:r>
          </a:p>
          <a:p>
            <a:pPr eaLnBrk="1" hangingPunct="1"/>
            <a:r>
              <a:rPr lang="en-US" smtClean="0"/>
              <a:t>The diametr of pellets and Ta heaters decreased because of dissoluting by molten Zr, Which it seems leak on surface of fuel rods</a:t>
            </a:r>
          </a:p>
          <a:p>
            <a:pPr eaLnBrk="1" hangingPunct="1"/>
            <a:r>
              <a:rPr lang="en-US" smtClean="0"/>
              <a:t> we can se remnants of this melt.</a:t>
            </a:r>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ru-RU" smtClean="0"/>
              <a:t>12th International QUENCH Workshop,  Forschungszentrum Karlsruhe, 24-26 October 2006</a:t>
            </a:r>
          </a:p>
        </p:txBody>
      </p:sp>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772BC0E3-FCF4-4A3F-A9D1-0467DDB2FC10}" type="slidenum">
              <a:rPr lang="ru-RU" smtClean="0"/>
              <a:pPr/>
              <a:t>13</a:t>
            </a:fld>
            <a:endParaRPr lang="ru-RU" smtClean="0"/>
          </a:p>
        </p:txBody>
      </p:sp>
      <p:sp>
        <p:nvSpPr>
          <p:cNvPr id="44035" name="Rectangle 2"/>
          <p:cNvSpPr>
            <a:spLocks noGrp="1" noRo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ru-RU" smtClean="0"/>
              <a:t>12th International QUENCH Workshop,  Forschungszentrum Karlsruhe, 24-26 October 2006</a:t>
            </a:r>
          </a:p>
        </p:txBody>
      </p:sp>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37E0DDD8-A4E5-4A05-813F-67BC79BE877E}" type="slidenum">
              <a:rPr lang="ru-RU" smtClean="0"/>
              <a:pPr/>
              <a:t>2</a:t>
            </a:fld>
            <a:endParaRPr lang="ru-RU" smtClean="0"/>
          </a:p>
        </p:txBody>
      </p:sp>
      <p:sp>
        <p:nvSpPr>
          <p:cNvPr id="21507" name="Rectangle 2"/>
          <p:cNvSpPr>
            <a:spLocks noGrp="1" noRo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ru-RU" smtClean="0"/>
              <a:t>12th International QUENCH Workshop,  Forschungszentrum Karlsruhe, 24-26 October 2006</a:t>
            </a:r>
          </a:p>
        </p:txBody>
      </p:sp>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DF959C21-9778-4F1F-8075-C68B6D1716C6}" type="slidenum">
              <a:rPr lang="ru-RU" smtClean="0"/>
              <a:pPr/>
              <a:t>3</a:t>
            </a:fld>
            <a:endParaRPr lang="ru-RU" smtClean="0"/>
          </a:p>
        </p:txBody>
      </p:sp>
      <p:sp>
        <p:nvSpPr>
          <p:cNvPr id="23555" name="Rectangle 2"/>
          <p:cNvSpPr>
            <a:spLocks noGrp="1" noRo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 </a:t>
            </a:r>
            <a:r>
              <a:rPr lang="ru-RU" smtClean="0"/>
              <a:t>briefly</a:t>
            </a:r>
            <a:r>
              <a:rPr lang="en-US" smtClean="0"/>
              <a:t> say a few words about test bundle:</a:t>
            </a:r>
          </a:p>
          <a:p>
            <a:pPr eaLnBrk="1" hangingPunct="1"/>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ru-RU" smtClean="0"/>
              <a:t>12th International QUENCH Workshop,  Forschungszentrum Karlsruhe, 24-26 October 2006</a:t>
            </a:r>
          </a:p>
        </p:txBody>
      </p:sp>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F7290717-6F33-4EB9-A4DB-552AC317C815}" type="slidenum">
              <a:rPr lang="ru-RU" smtClean="0"/>
              <a:pPr/>
              <a:t>4</a:t>
            </a:fld>
            <a:endParaRPr lang="ru-RU" smtClean="0"/>
          </a:p>
        </p:txBody>
      </p:sp>
      <p:sp>
        <p:nvSpPr>
          <p:cNvPr id="25603" name="Rectangle 2"/>
          <p:cNvSpPr>
            <a:spLocks noGrp="1" noRo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During the experiment:</a:t>
            </a:r>
          </a:p>
          <a:p>
            <a:pPr eaLnBrk="1" hangingPunct="1"/>
            <a:r>
              <a:rPr lang="ru-RU" smtClean="0"/>
              <a:t>- </a:t>
            </a:r>
            <a:r>
              <a:rPr lang="en-US" smtClean="0"/>
              <a:t>The preoxidation stage lasted</a:t>
            </a:r>
            <a:r>
              <a:rPr lang="ru-RU" smtClean="0"/>
              <a:t> </a:t>
            </a:r>
            <a:r>
              <a:rPr lang="ru-RU" smtClean="0">
                <a:sym typeface="Symbol" pitchFamily="18" charset="2"/>
              </a:rPr>
              <a:t></a:t>
            </a:r>
            <a:r>
              <a:rPr lang="ru-RU" smtClean="0"/>
              <a:t> 6000</a:t>
            </a:r>
            <a:r>
              <a:rPr lang="en-US" smtClean="0"/>
              <a:t> s</a:t>
            </a:r>
            <a:r>
              <a:rPr lang="ru-RU" smtClean="0"/>
              <a:t> </a:t>
            </a:r>
            <a:r>
              <a:rPr lang="en-US" smtClean="0"/>
              <a:t>at temperature of claddings about 1200 C as was registrated by termocouples at </a:t>
            </a:r>
            <a:r>
              <a:rPr lang="ru-RU" smtClean="0"/>
              <a:t>(1250 – 1300) мм</a:t>
            </a:r>
            <a:r>
              <a:rPr lang="en-US" smtClean="0"/>
              <a:t> level</a:t>
            </a:r>
          </a:p>
          <a:p>
            <a:pPr eaLnBrk="1" hangingPunct="1"/>
            <a:r>
              <a:rPr lang="ru-RU" smtClean="0"/>
              <a:t>- </a:t>
            </a:r>
            <a:r>
              <a:rPr lang="en-US" smtClean="0"/>
              <a:t>Then the bundle was cooled to a tempetature about 900 C, this temperature was reached after</a:t>
            </a:r>
            <a:r>
              <a:rPr lang="ru-RU" smtClean="0"/>
              <a:t> </a:t>
            </a:r>
            <a:r>
              <a:rPr lang="ru-RU" smtClean="0">
                <a:sym typeface="Symbol" pitchFamily="18" charset="2"/>
              </a:rPr>
              <a:t></a:t>
            </a:r>
            <a:r>
              <a:rPr lang="ru-RU" smtClean="0"/>
              <a:t> 2469 </a:t>
            </a:r>
            <a:r>
              <a:rPr lang="en-US" smtClean="0"/>
              <a:t>s, at this momen we replased steam flow by air </a:t>
            </a:r>
            <a:r>
              <a:rPr lang="ru-RU" smtClean="0">
                <a:sym typeface="Symbol" pitchFamily="18" charset="2"/>
              </a:rPr>
              <a:t></a:t>
            </a:r>
            <a:r>
              <a:rPr lang="ru-RU" smtClean="0"/>
              <a:t> 0,48 г/с </a:t>
            </a:r>
            <a:endParaRPr lang="en-US" smtClean="0"/>
          </a:p>
          <a:p>
            <a:pPr eaLnBrk="1" hangingPunct="1"/>
            <a:r>
              <a:rPr lang="en-US" smtClean="0"/>
              <a:t>Then we rise temperature again and with registration of temperature</a:t>
            </a:r>
            <a:r>
              <a:rPr lang="ru-RU" smtClean="0"/>
              <a:t> 1740 С </a:t>
            </a:r>
            <a:r>
              <a:rPr lang="en-US" smtClean="0"/>
              <a:t>the power and air flow were turn off ad turn on bottom floding which was sterted after 15-20 s.</a:t>
            </a:r>
            <a:r>
              <a:rPr lang="ru-RU" smtClean="0"/>
              <a:t> </a:t>
            </a:r>
            <a:r>
              <a:rPr lang="en-US" smtClean="0"/>
              <a:t>Duration of flooding stage was about</a:t>
            </a:r>
            <a:r>
              <a:rPr lang="ru-RU" smtClean="0"/>
              <a:t> </a:t>
            </a:r>
            <a:r>
              <a:rPr lang="ru-RU" smtClean="0">
                <a:sym typeface="Symbol" pitchFamily="18" charset="2"/>
              </a:rPr>
              <a:t></a:t>
            </a:r>
            <a:r>
              <a:rPr lang="ru-RU" smtClean="0"/>
              <a:t> 474 с.</a:t>
            </a:r>
            <a:endParaRPr lang="en-US" smtClean="0"/>
          </a:p>
          <a:p>
            <a:pPr eaLnBrk="1" hangingPunct="1"/>
            <a:r>
              <a:rPr lang="en-US" smtClean="0"/>
              <a:t>Durin this stage most termocouples through whole heigh were broken, that indicate strong degradation in bundle</a:t>
            </a:r>
          </a:p>
          <a:p>
            <a:pPr eaLnBrk="1" hangingPunct="1"/>
            <a:r>
              <a:rPr lang="en-US" smtClean="0"/>
              <a:t>The prior analysis of hidrogen amount measuring show that during the preoxidation stage 21 g of hidrogen were generated and during the flooding stage 86 g of hidrogen were generated confirm the idea about strong degradation and melting</a:t>
            </a:r>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ru-RU" smtClean="0"/>
              <a:t>12th International QUENCH Workshop,  Forschungszentrum Karlsruhe, 24-26 October 2006</a:t>
            </a:r>
          </a:p>
        </p:txBody>
      </p:sp>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5FE6B4B4-2E35-45CD-8483-6566F10CD631}" type="slidenum">
              <a:rPr lang="ru-RU" smtClean="0"/>
              <a:pPr/>
              <a:t>5</a:t>
            </a:fld>
            <a:endParaRPr lang="ru-RU" smtClean="0"/>
          </a:p>
        </p:txBody>
      </p:sp>
      <p:sp>
        <p:nvSpPr>
          <p:cNvPr id="27651" name="Rectangle 2"/>
          <p:cNvSpPr>
            <a:spLocks noGrp="1" noRo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After analisys of experiment results as we provide for strong degadatinon of fuel bundle we deside to encapsulate it before dismounting.</a:t>
            </a:r>
          </a:p>
          <a:p>
            <a:pPr eaLnBrk="1" hangingPunct="1"/>
            <a:r>
              <a:rPr lang="en-US" smtClean="0"/>
              <a:t>We started incapsulation from bottom but after </a:t>
            </a:r>
            <a:r>
              <a:rPr lang="ru-RU" smtClean="0"/>
              <a:t>achievement</a:t>
            </a:r>
            <a:r>
              <a:rPr lang="en-US" smtClean="0"/>
              <a:t> the </a:t>
            </a:r>
            <a:r>
              <a:rPr lang="ru-RU" smtClean="0"/>
              <a:t>specified</a:t>
            </a:r>
            <a:r>
              <a:rPr lang="en-US" smtClean="0"/>
              <a:t> level incapsulation was stoped obviously because of the large blockage in the middle of the bundle and we finshed incapsulation from top side of bundle</a:t>
            </a:r>
          </a:p>
          <a:p>
            <a:pPr eaLnBrk="1" hangingPunct="1"/>
            <a:endParaRPr lang="en-US" smtClean="0"/>
          </a:p>
          <a:p>
            <a:pPr eaLnBrk="1" hangingPunct="1"/>
            <a:r>
              <a:rPr lang="en-US" smtClean="0"/>
              <a:t>After demounting test bundle appear severely damaged particularly in the regione above 300 mm, most part of thermoinsulatinon was impregnated by epoxy but after removal of it we observe that:</a:t>
            </a:r>
          </a:p>
          <a:p>
            <a:pPr eaLnBrk="1" hangingPunct="1"/>
            <a:r>
              <a:rPr lang="en-US" smtClean="0"/>
              <a:t>Shroud remain intact in low region;</a:t>
            </a:r>
          </a:p>
          <a:p>
            <a:pPr eaLnBrk="1" hangingPunct="1">
              <a:spcBef>
                <a:spcPct val="50000"/>
              </a:spcBef>
            </a:pPr>
            <a:r>
              <a:rPr lang="en-US" smtClean="0"/>
              <a:t>most part of shroud was partialy molten and melt has reacted with fiber insulation</a:t>
            </a:r>
            <a:r>
              <a:rPr lang="ru-RU" smtClean="0"/>
              <a:t>;</a:t>
            </a:r>
            <a:endParaRPr lang="en-US" smtClean="0"/>
          </a:p>
          <a:p>
            <a:pPr eaLnBrk="1" hangingPunct="1">
              <a:spcBef>
                <a:spcPct val="50000"/>
              </a:spcBef>
            </a:pPr>
            <a:r>
              <a:rPr lang="en-US" smtClean="0"/>
              <a:t>In the middle part we see rathe large zone of ceramic melt of gray color</a:t>
            </a:r>
          </a:p>
          <a:p>
            <a:pPr eaLnBrk="1" hangingPunct="1">
              <a:spcBef>
                <a:spcPct val="50000"/>
              </a:spcBef>
            </a:pPr>
            <a:r>
              <a:rPr lang="en-US" smtClean="0"/>
              <a:t>In the top of bundle we see de-clad fuel rods ant melt on them with black color </a:t>
            </a:r>
          </a:p>
          <a:p>
            <a:pPr eaLnBrk="1" hangingPunct="1"/>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ru-RU" smtClean="0"/>
              <a:t>12th International QUENCH Workshop,  Forschungszentrum Karlsruhe, 24-26 October 2006</a:t>
            </a:r>
          </a:p>
        </p:txBody>
      </p:sp>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67690BD0-429D-4C7B-A08E-167E867B983F}" type="slidenum">
              <a:rPr lang="ru-RU" smtClean="0"/>
              <a:pPr/>
              <a:t>6</a:t>
            </a:fld>
            <a:endParaRPr lang="ru-RU" smtClean="0"/>
          </a:p>
        </p:txBody>
      </p:sp>
      <p:sp>
        <p:nvSpPr>
          <p:cNvPr id="29699" name="Rectangle 2"/>
          <p:cNvSpPr>
            <a:spLocks noGrp="1" noRo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After visual inspection, photo documentation an collecting of fragments this bundle was sectioned on fragment and slubs</a:t>
            </a:r>
          </a:p>
          <a:p>
            <a:pPr eaLnBrk="1" hangingPunct="1"/>
            <a:r>
              <a:rPr lang="en-US" smtClean="0"/>
              <a:t>We plan to make at least 10 polished cross sections for microstructural analysis</a:t>
            </a:r>
            <a:r>
              <a:rPr lang="ru-RU" smtClean="0"/>
              <a:t>:</a:t>
            </a:r>
            <a:r>
              <a:rPr lang="en-US" smtClean="0"/>
              <a:t> </a:t>
            </a:r>
            <a:endParaRPr lang="ru-RU" smtClean="0"/>
          </a:p>
          <a:p>
            <a:pPr eaLnBrk="1" hangingPunct="1"/>
            <a:r>
              <a:rPr lang="ru-RU" smtClean="0"/>
              <a:t>	- </a:t>
            </a:r>
            <a:r>
              <a:rPr lang="en-US" smtClean="0"/>
              <a:t>optical microscopy, </a:t>
            </a:r>
            <a:endParaRPr lang="ru-RU" smtClean="0"/>
          </a:p>
          <a:p>
            <a:pPr eaLnBrk="1" hangingPunct="1"/>
            <a:r>
              <a:rPr lang="ru-RU" smtClean="0"/>
              <a:t>	- </a:t>
            </a:r>
            <a:r>
              <a:rPr lang="en-US" smtClean="0"/>
              <a:t>EDX analysis;</a:t>
            </a:r>
          </a:p>
          <a:p>
            <a:pPr eaLnBrk="1" hangingPunct="1"/>
            <a:r>
              <a:rPr lang="ru-RU" smtClean="0"/>
              <a:t>3-5</a:t>
            </a:r>
            <a:r>
              <a:rPr lang="en-US" smtClean="0"/>
              <a:t> samples for x-ray analysis;</a:t>
            </a:r>
          </a:p>
          <a:p>
            <a:pPr eaLnBrk="1" hangingPunct="1"/>
            <a:r>
              <a:rPr lang="en-US" smtClean="0"/>
              <a:t>After Studying of structural-phase changes in the materials bundle (fuel pellets and claddings) and Analysys of obtained results we want to describe the final bundle state ;</a:t>
            </a:r>
          </a:p>
          <a:p>
            <a:pPr eaLnBrk="1" hangingPunct="1"/>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ru-RU" smtClean="0"/>
              <a:t>12th International QUENCH Workshop,  Forschungszentrum Karlsruhe, 24-26 October 2006</a:t>
            </a:r>
          </a:p>
        </p:txBody>
      </p:sp>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E9D858D7-4482-44EC-8215-AFFB7C743798}" type="slidenum">
              <a:rPr lang="ru-RU" smtClean="0"/>
              <a:pPr/>
              <a:t>7</a:t>
            </a:fld>
            <a:endParaRPr lang="ru-RU" smtClean="0"/>
          </a:p>
        </p:txBody>
      </p:sp>
      <p:sp>
        <p:nvSpPr>
          <p:cNvPr id="31747" name="Rectangle 2"/>
          <p:cNvSpPr>
            <a:spLocks noGrp="1" noRo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At the 130 mm elevation there are practically no visible damages. Bundle configuration remained quite unchainged  Some pellets have cracs, But it obviously occurred durin cutting</a:t>
            </a:r>
          </a:p>
          <a:p>
            <a:pPr eaLnBrk="1" hangingPunct="1"/>
            <a:r>
              <a:rPr lang="en-US" smtClean="0"/>
              <a:t>the diox Zr scale thikness around 5…10 mkm, measured for the bundle components, indicates minor oxidation with small scatter</a:t>
            </a:r>
          </a:p>
          <a:p>
            <a:pPr eaLnBrk="1" hangingPunct="1"/>
            <a:r>
              <a:rPr lang="en-US" smtClean="0"/>
              <a:t>We find out small Spacer grid remnant, which moved from higher elevations</a:t>
            </a:r>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ru-RU" smtClean="0"/>
              <a:t>12th International QUENCH Workshop,  Forschungszentrum Karlsruhe, 24-26 October 2006</a:t>
            </a:r>
          </a:p>
        </p:txBody>
      </p:sp>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99266B4F-3E8A-4A96-ABB9-BE84F6707CA0}" type="slidenum">
              <a:rPr lang="ru-RU" smtClean="0"/>
              <a:pPr/>
              <a:t>8</a:t>
            </a:fld>
            <a:endParaRPr lang="ru-RU" smtClean="0"/>
          </a:p>
        </p:txBody>
      </p:sp>
      <p:sp>
        <p:nvSpPr>
          <p:cNvPr id="33795" name="Rectangle 2"/>
          <p:cNvSpPr>
            <a:spLocks noGrp="1" noRo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At the 260 mm elevation relocated masses have formed a blockage which fill the inner part almost completely. this melt has local variations in the brightness of color and a pattern of gross cracks</a:t>
            </a:r>
          </a:p>
          <a:p>
            <a:pPr eaLnBrk="1" hangingPunct="1"/>
            <a:r>
              <a:rPr lang="en-US" smtClean="0"/>
              <a:t>Interaction with melt took place from booth sides from claddings</a:t>
            </a:r>
          </a:p>
          <a:p>
            <a:pPr eaLnBrk="1" hangingPunct="1"/>
            <a:r>
              <a:rPr lang="en-US" smtClean="0"/>
              <a:t> where the Zr elements were getting surrounded by melt it was more protected from fast steam oxidation, so at this elevation </a:t>
            </a:r>
          </a:p>
          <a:p>
            <a:pPr eaLnBrk="1" hangingPunct="1"/>
            <a:r>
              <a:rPr lang="en-US" smtClean="0"/>
              <a:t>The microstructures demobstrate that some melt had already high contents of dissolved oxygen an continyed to oxidise on free surfaces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ru-RU" smtClean="0"/>
              <a:t>12th International QUENCH Workshop,  Forschungszentrum Karlsruhe, 24-26 October 2006</a:t>
            </a:r>
          </a:p>
        </p:txBody>
      </p:sp>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2AB603A8-E287-45EB-AA2F-EFFB91E3CDD7}" type="slidenum">
              <a:rPr lang="ru-RU" smtClean="0"/>
              <a:pPr/>
              <a:t>9</a:t>
            </a:fld>
            <a:endParaRPr lang="ru-RU" smtClean="0"/>
          </a:p>
        </p:txBody>
      </p:sp>
      <p:sp>
        <p:nvSpPr>
          <p:cNvPr id="35843" name="Rectangle 2"/>
          <p:cNvSpPr>
            <a:spLocks noGrp="1" noRo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diox Zr scale thikness of bundle components around 150…200 mkm, </a:t>
            </a:r>
          </a:p>
          <a:p>
            <a:pPr eaLnBrk="1" hangingPunct="1"/>
            <a:r>
              <a:rPr lang="en-US" smtClean="0"/>
              <a:t>for an interaction of cladding and fuel in solid state we can see srquence of phases, Known to be typical for Zr-UO2 interaction.</a:t>
            </a:r>
          </a:p>
          <a:p>
            <a:pPr eaLnBrk="1" hangingPunct="1"/>
            <a:r>
              <a:rPr lang="en-US" smtClean="0"/>
              <a:t>In case of liquid phase interaction we does not obsrerve any voids formation or melt relocation, so the peak temperature of this level did not reach the Zr melting temperature. This is in agreement with fact that ZrUO melt with similar or higher melting range solidified here</a:t>
            </a:r>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ru-RU"/>
              <a:t>12th International QUENCH Workshop,  Forschungszentrum Karlsruhe, 24-26 October 2006</a:t>
            </a:r>
          </a:p>
        </p:txBody>
      </p:sp>
      <p:sp>
        <p:nvSpPr>
          <p:cNvPr id="6" name="Rectangle 6"/>
          <p:cNvSpPr>
            <a:spLocks noGrp="1" noChangeArrowheads="1"/>
          </p:cNvSpPr>
          <p:nvPr>
            <p:ph type="sldNum" sz="quarter" idx="12"/>
          </p:nvPr>
        </p:nvSpPr>
        <p:spPr>
          <a:ln/>
        </p:spPr>
        <p:txBody>
          <a:bodyPr/>
          <a:lstStyle>
            <a:lvl1pPr>
              <a:defRPr/>
            </a:lvl1pPr>
          </a:lstStyle>
          <a:p>
            <a:pPr>
              <a:defRPr/>
            </a:pPr>
            <a:fld id="{07D5E2AB-CCBB-42D9-8D5D-8C3802A49E6C}" type="slidenum">
              <a:rPr lang="ru-RU"/>
              <a:pPr>
                <a:defRPr/>
              </a:pPr>
              <a:t>‹Nr.›</a:t>
            </a:fld>
            <a:endParaRPr lang="ru-RU"/>
          </a:p>
        </p:txBody>
      </p:sp>
    </p:spTree>
    <p:extLst>
      <p:ext uri="{BB962C8B-B14F-4D97-AF65-F5344CB8AC3E}">
        <p14:creationId xmlns:p14="http://schemas.microsoft.com/office/powerpoint/2010/main" val="3374658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ru-RU"/>
              <a:t>12th International QUENCH Workshop,  Forschungszentrum Karlsruhe, 24-26 October 2006</a:t>
            </a:r>
          </a:p>
        </p:txBody>
      </p:sp>
      <p:sp>
        <p:nvSpPr>
          <p:cNvPr id="6" name="Rectangle 6"/>
          <p:cNvSpPr>
            <a:spLocks noGrp="1" noChangeArrowheads="1"/>
          </p:cNvSpPr>
          <p:nvPr>
            <p:ph type="sldNum" sz="quarter" idx="12"/>
          </p:nvPr>
        </p:nvSpPr>
        <p:spPr>
          <a:ln/>
        </p:spPr>
        <p:txBody>
          <a:bodyPr/>
          <a:lstStyle>
            <a:lvl1pPr>
              <a:defRPr/>
            </a:lvl1pPr>
          </a:lstStyle>
          <a:p>
            <a:pPr>
              <a:defRPr/>
            </a:pPr>
            <a:fld id="{B070A0BF-CFFD-45EE-96F9-C6CB41756AB3}" type="slidenum">
              <a:rPr lang="ru-RU"/>
              <a:pPr>
                <a:defRPr/>
              </a:pPr>
              <a:t>‹Nr.›</a:t>
            </a:fld>
            <a:endParaRPr lang="ru-RU"/>
          </a:p>
        </p:txBody>
      </p:sp>
    </p:spTree>
    <p:extLst>
      <p:ext uri="{BB962C8B-B14F-4D97-AF65-F5344CB8AC3E}">
        <p14:creationId xmlns:p14="http://schemas.microsoft.com/office/powerpoint/2010/main" val="3150994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ru-RU"/>
              <a:t>12th International QUENCH Workshop,  Forschungszentrum Karlsruhe, 24-26 October 2006</a:t>
            </a:r>
          </a:p>
        </p:txBody>
      </p:sp>
      <p:sp>
        <p:nvSpPr>
          <p:cNvPr id="6" name="Rectangle 6"/>
          <p:cNvSpPr>
            <a:spLocks noGrp="1" noChangeArrowheads="1"/>
          </p:cNvSpPr>
          <p:nvPr>
            <p:ph type="sldNum" sz="quarter" idx="12"/>
          </p:nvPr>
        </p:nvSpPr>
        <p:spPr>
          <a:ln/>
        </p:spPr>
        <p:txBody>
          <a:bodyPr/>
          <a:lstStyle>
            <a:lvl1pPr>
              <a:defRPr/>
            </a:lvl1pPr>
          </a:lstStyle>
          <a:p>
            <a:pPr>
              <a:defRPr/>
            </a:pPr>
            <a:fld id="{EBBB40C5-3123-4BC2-BB2C-6D468701DFB1}" type="slidenum">
              <a:rPr lang="ru-RU"/>
              <a:pPr>
                <a:defRPr/>
              </a:pPr>
              <a:t>‹Nr.›</a:t>
            </a:fld>
            <a:endParaRPr lang="ru-RU"/>
          </a:p>
        </p:txBody>
      </p:sp>
    </p:spTree>
    <p:extLst>
      <p:ext uri="{BB962C8B-B14F-4D97-AF65-F5344CB8AC3E}">
        <p14:creationId xmlns:p14="http://schemas.microsoft.com/office/powerpoint/2010/main" val="1108035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r>
              <a:rPr lang="ru-RU"/>
              <a:t>12th International QUENCH Workshop,  Forschungszentrum Karlsruhe, 24-26 October 2006</a:t>
            </a:r>
          </a:p>
        </p:txBody>
      </p:sp>
      <p:sp>
        <p:nvSpPr>
          <p:cNvPr id="5" name="Rectangle 6"/>
          <p:cNvSpPr>
            <a:spLocks noGrp="1" noChangeArrowheads="1"/>
          </p:cNvSpPr>
          <p:nvPr>
            <p:ph type="sldNum" sz="quarter" idx="12"/>
          </p:nvPr>
        </p:nvSpPr>
        <p:spPr>
          <a:ln/>
        </p:spPr>
        <p:txBody>
          <a:bodyPr/>
          <a:lstStyle>
            <a:lvl1pPr>
              <a:defRPr/>
            </a:lvl1pPr>
          </a:lstStyle>
          <a:p>
            <a:pPr>
              <a:defRPr/>
            </a:pPr>
            <a:fld id="{0C8716DF-A461-4788-BF24-B142487C79C8}" type="slidenum">
              <a:rPr lang="ru-RU"/>
              <a:pPr>
                <a:defRPr/>
              </a:pPr>
              <a:t>‹Nr.›</a:t>
            </a:fld>
            <a:endParaRPr lang="ru-RU"/>
          </a:p>
        </p:txBody>
      </p:sp>
    </p:spTree>
    <p:extLst>
      <p:ext uri="{BB962C8B-B14F-4D97-AF65-F5344CB8AC3E}">
        <p14:creationId xmlns:p14="http://schemas.microsoft.com/office/powerpoint/2010/main" val="558139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r>
              <a:rPr lang="ru-RU"/>
              <a:t>12th International QUENCH Workshop,  Forschungszentrum Karlsruhe, 24-26 October 2006</a:t>
            </a:r>
          </a:p>
        </p:txBody>
      </p:sp>
      <p:sp>
        <p:nvSpPr>
          <p:cNvPr id="8" name="Rectangle 6"/>
          <p:cNvSpPr>
            <a:spLocks noGrp="1" noChangeArrowheads="1"/>
          </p:cNvSpPr>
          <p:nvPr>
            <p:ph type="sldNum" sz="quarter" idx="12"/>
          </p:nvPr>
        </p:nvSpPr>
        <p:spPr>
          <a:ln/>
        </p:spPr>
        <p:txBody>
          <a:bodyPr/>
          <a:lstStyle>
            <a:lvl1pPr>
              <a:defRPr/>
            </a:lvl1pPr>
          </a:lstStyle>
          <a:p>
            <a:pPr>
              <a:defRPr/>
            </a:pPr>
            <a:fld id="{D890D1F7-7FA9-454A-A9C1-C634C4CACADF}" type="slidenum">
              <a:rPr lang="ru-RU"/>
              <a:pPr>
                <a:defRPr/>
              </a:pPr>
              <a:t>‹Nr.›</a:t>
            </a:fld>
            <a:endParaRPr lang="ru-RU"/>
          </a:p>
        </p:txBody>
      </p:sp>
    </p:spTree>
    <p:extLst>
      <p:ext uri="{BB962C8B-B14F-4D97-AF65-F5344CB8AC3E}">
        <p14:creationId xmlns:p14="http://schemas.microsoft.com/office/powerpoint/2010/main" val="2071255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r>
              <a:rPr lang="ru-RU"/>
              <a:t>12th International QUENCH Workshop,  Forschungszentrum Karlsruhe, 24-26 October 2006</a:t>
            </a:r>
          </a:p>
        </p:txBody>
      </p:sp>
      <p:sp>
        <p:nvSpPr>
          <p:cNvPr id="9" name="Rectangle 6"/>
          <p:cNvSpPr>
            <a:spLocks noGrp="1" noChangeArrowheads="1"/>
          </p:cNvSpPr>
          <p:nvPr>
            <p:ph type="sldNum" sz="quarter" idx="12"/>
          </p:nvPr>
        </p:nvSpPr>
        <p:spPr>
          <a:ln/>
        </p:spPr>
        <p:txBody>
          <a:bodyPr/>
          <a:lstStyle>
            <a:lvl1pPr>
              <a:defRPr/>
            </a:lvl1pPr>
          </a:lstStyle>
          <a:p>
            <a:pPr>
              <a:defRPr/>
            </a:pPr>
            <a:fld id="{4F55C9A6-15AA-4ACD-951A-AB094DC99969}" type="slidenum">
              <a:rPr lang="ru-RU"/>
              <a:pPr>
                <a:defRPr/>
              </a:pPr>
              <a:t>‹Nr.›</a:t>
            </a:fld>
            <a:endParaRPr lang="ru-RU"/>
          </a:p>
        </p:txBody>
      </p:sp>
    </p:spTree>
    <p:extLst>
      <p:ext uri="{BB962C8B-B14F-4D97-AF65-F5344CB8AC3E}">
        <p14:creationId xmlns:p14="http://schemas.microsoft.com/office/powerpoint/2010/main" val="222471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ru-RU"/>
              <a:t>12th International QUENCH Workshop,  Forschungszentrum Karlsruhe, 24-26 October 2006</a:t>
            </a:r>
          </a:p>
        </p:txBody>
      </p:sp>
      <p:sp>
        <p:nvSpPr>
          <p:cNvPr id="6" name="Rectangle 6"/>
          <p:cNvSpPr>
            <a:spLocks noGrp="1" noChangeArrowheads="1"/>
          </p:cNvSpPr>
          <p:nvPr>
            <p:ph type="sldNum" sz="quarter" idx="12"/>
          </p:nvPr>
        </p:nvSpPr>
        <p:spPr>
          <a:ln/>
        </p:spPr>
        <p:txBody>
          <a:bodyPr/>
          <a:lstStyle>
            <a:lvl1pPr>
              <a:defRPr/>
            </a:lvl1pPr>
          </a:lstStyle>
          <a:p>
            <a:pPr>
              <a:defRPr/>
            </a:pPr>
            <a:fld id="{E9E26BB7-B39C-4D31-A013-0020FCD4AC81}" type="slidenum">
              <a:rPr lang="ru-RU"/>
              <a:pPr>
                <a:defRPr/>
              </a:pPr>
              <a:t>‹Nr.›</a:t>
            </a:fld>
            <a:endParaRPr lang="ru-RU"/>
          </a:p>
        </p:txBody>
      </p:sp>
    </p:spTree>
    <p:extLst>
      <p:ext uri="{BB962C8B-B14F-4D97-AF65-F5344CB8AC3E}">
        <p14:creationId xmlns:p14="http://schemas.microsoft.com/office/powerpoint/2010/main" val="85291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ru-RU"/>
              <a:t>12th International QUENCH Workshop,  Forschungszentrum Karlsruhe, 24-26 October 2006</a:t>
            </a:r>
          </a:p>
        </p:txBody>
      </p:sp>
      <p:sp>
        <p:nvSpPr>
          <p:cNvPr id="6" name="Rectangle 6"/>
          <p:cNvSpPr>
            <a:spLocks noGrp="1" noChangeArrowheads="1"/>
          </p:cNvSpPr>
          <p:nvPr>
            <p:ph type="sldNum" sz="quarter" idx="12"/>
          </p:nvPr>
        </p:nvSpPr>
        <p:spPr>
          <a:ln/>
        </p:spPr>
        <p:txBody>
          <a:bodyPr/>
          <a:lstStyle>
            <a:lvl1pPr>
              <a:defRPr/>
            </a:lvl1pPr>
          </a:lstStyle>
          <a:p>
            <a:pPr>
              <a:defRPr/>
            </a:pPr>
            <a:fld id="{C8D5F2BB-1B24-42EA-AD80-3E5288D56E6F}" type="slidenum">
              <a:rPr lang="ru-RU"/>
              <a:pPr>
                <a:defRPr/>
              </a:pPr>
              <a:t>‹Nr.›</a:t>
            </a:fld>
            <a:endParaRPr lang="ru-RU"/>
          </a:p>
        </p:txBody>
      </p:sp>
    </p:spTree>
    <p:extLst>
      <p:ext uri="{BB962C8B-B14F-4D97-AF65-F5344CB8AC3E}">
        <p14:creationId xmlns:p14="http://schemas.microsoft.com/office/powerpoint/2010/main" val="711854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r>
              <a:rPr lang="ru-RU"/>
              <a:t>12th International QUENCH Workshop,  Forschungszentrum Karlsruhe, 24-26 October 2006</a:t>
            </a:r>
          </a:p>
        </p:txBody>
      </p:sp>
      <p:sp>
        <p:nvSpPr>
          <p:cNvPr id="7" name="Rectangle 6"/>
          <p:cNvSpPr>
            <a:spLocks noGrp="1" noChangeArrowheads="1"/>
          </p:cNvSpPr>
          <p:nvPr>
            <p:ph type="sldNum" sz="quarter" idx="12"/>
          </p:nvPr>
        </p:nvSpPr>
        <p:spPr>
          <a:ln/>
        </p:spPr>
        <p:txBody>
          <a:bodyPr/>
          <a:lstStyle>
            <a:lvl1pPr>
              <a:defRPr/>
            </a:lvl1pPr>
          </a:lstStyle>
          <a:p>
            <a:pPr>
              <a:defRPr/>
            </a:pPr>
            <a:fld id="{9C35689B-181E-425D-9A5F-C274677D94BB}" type="slidenum">
              <a:rPr lang="ru-RU"/>
              <a:pPr>
                <a:defRPr/>
              </a:pPr>
              <a:t>‹Nr.›</a:t>
            </a:fld>
            <a:endParaRPr lang="ru-RU"/>
          </a:p>
        </p:txBody>
      </p:sp>
    </p:spTree>
    <p:extLst>
      <p:ext uri="{BB962C8B-B14F-4D97-AF65-F5344CB8AC3E}">
        <p14:creationId xmlns:p14="http://schemas.microsoft.com/office/powerpoint/2010/main" val="2010179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r>
              <a:rPr lang="ru-RU"/>
              <a:t>12th International QUENCH Workshop,  Forschungszentrum Karlsruhe, 24-26 October 2006</a:t>
            </a:r>
          </a:p>
        </p:txBody>
      </p:sp>
      <p:sp>
        <p:nvSpPr>
          <p:cNvPr id="9" name="Rectangle 6"/>
          <p:cNvSpPr>
            <a:spLocks noGrp="1" noChangeArrowheads="1"/>
          </p:cNvSpPr>
          <p:nvPr>
            <p:ph type="sldNum" sz="quarter" idx="12"/>
          </p:nvPr>
        </p:nvSpPr>
        <p:spPr>
          <a:ln/>
        </p:spPr>
        <p:txBody>
          <a:bodyPr/>
          <a:lstStyle>
            <a:lvl1pPr>
              <a:defRPr/>
            </a:lvl1pPr>
          </a:lstStyle>
          <a:p>
            <a:pPr>
              <a:defRPr/>
            </a:pPr>
            <a:fld id="{51A9FC38-E04A-4EB1-85D9-2FF60C447D4D}" type="slidenum">
              <a:rPr lang="ru-RU"/>
              <a:pPr>
                <a:defRPr/>
              </a:pPr>
              <a:t>‹Nr.›</a:t>
            </a:fld>
            <a:endParaRPr lang="ru-RU"/>
          </a:p>
        </p:txBody>
      </p:sp>
    </p:spTree>
    <p:extLst>
      <p:ext uri="{BB962C8B-B14F-4D97-AF65-F5344CB8AC3E}">
        <p14:creationId xmlns:p14="http://schemas.microsoft.com/office/powerpoint/2010/main" val="1751895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r>
              <a:rPr lang="ru-RU"/>
              <a:t>12th International QUENCH Workshop,  Forschungszentrum Karlsruhe, 24-26 October 2006</a:t>
            </a:r>
          </a:p>
        </p:txBody>
      </p:sp>
      <p:sp>
        <p:nvSpPr>
          <p:cNvPr id="5" name="Rectangle 6"/>
          <p:cNvSpPr>
            <a:spLocks noGrp="1" noChangeArrowheads="1"/>
          </p:cNvSpPr>
          <p:nvPr>
            <p:ph type="sldNum" sz="quarter" idx="12"/>
          </p:nvPr>
        </p:nvSpPr>
        <p:spPr>
          <a:ln/>
        </p:spPr>
        <p:txBody>
          <a:bodyPr/>
          <a:lstStyle>
            <a:lvl1pPr>
              <a:defRPr/>
            </a:lvl1pPr>
          </a:lstStyle>
          <a:p>
            <a:pPr>
              <a:defRPr/>
            </a:pPr>
            <a:fld id="{82F8B7D0-FBA4-44A6-9ABE-E2BC96C73332}" type="slidenum">
              <a:rPr lang="ru-RU"/>
              <a:pPr>
                <a:defRPr/>
              </a:pPr>
              <a:t>‹Nr.›</a:t>
            </a:fld>
            <a:endParaRPr lang="ru-RU"/>
          </a:p>
        </p:txBody>
      </p:sp>
    </p:spTree>
    <p:extLst>
      <p:ext uri="{BB962C8B-B14F-4D97-AF65-F5344CB8AC3E}">
        <p14:creationId xmlns:p14="http://schemas.microsoft.com/office/powerpoint/2010/main" val="4238695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r>
              <a:rPr lang="ru-RU"/>
              <a:t>12th International QUENCH Workshop,  Forschungszentrum Karlsruhe, 24-26 October 2006</a:t>
            </a:r>
          </a:p>
        </p:txBody>
      </p:sp>
      <p:sp>
        <p:nvSpPr>
          <p:cNvPr id="4" name="Rectangle 6"/>
          <p:cNvSpPr>
            <a:spLocks noGrp="1" noChangeArrowheads="1"/>
          </p:cNvSpPr>
          <p:nvPr>
            <p:ph type="sldNum" sz="quarter" idx="12"/>
          </p:nvPr>
        </p:nvSpPr>
        <p:spPr>
          <a:ln/>
        </p:spPr>
        <p:txBody>
          <a:bodyPr/>
          <a:lstStyle>
            <a:lvl1pPr>
              <a:defRPr/>
            </a:lvl1pPr>
          </a:lstStyle>
          <a:p>
            <a:pPr>
              <a:defRPr/>
            </a:pPr>
            <a:fld id="{7121C6E0-DC7F-469A-9416-531DB6DF7D05}" type="slidenum">
              <a:rPr lang="ru-RU"/>
              <a:pPr>
                <a:defRPr/>
              </a:pPr>
              <a:t>‹Nr.›</a:t>
            </a:fld>
            <a:endParaRPr lang="ru-RU"/>
          </a:p>
        </p:txBody>
      </p:sp>
    </p:spTree>
    <p:extLst>
      <p:ext uri="{BB962C8B-B14F-4D97-AF65-F5344CB8AC3E}">
        <p14:creationId xmlns:p14="http://schemas.microsoft.com/office/powerpoint/2010/main" val="3901544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r>
              <a:rPr lang="ru-RU"/>
              <a:t>12th International QUENCH Workshop,  Forschungszentrum Karlsruhe, 24-26 October 2006</a:t>
            </a:r>
          </a:p>
        </p:txBody>
      </p:sp>
      <p:sp>
        <p:nvSpPr>
          <p:cNvPr id="7" name="Rectangle 6"/>
          <p:cNvSpPr>
            <a:spLocks noGrp="1" noChangeArrowheads="1"/>
          </p:cNvSpPr>
          <p:nvPr>
            <p:ph type="sldNum" sz="quarter" idx="12"/>
          </p:nvPr>
        </p:nvSpPr>
        <p:spPr>
          <a:ln/>
        </p:spPr>
        <p:txBody>
          <a:bodyPr/>
          <a:lstStyle>
            <a:lvl1pPr>
              <a:defRPr/>
            </a:lvl1pPr>
          </a:lstStyle>
          <a:p>
            <a:pPr>
              <a:defRPr/>
            </a:pPr>
            <a:fld id="{085B9059-90C7-4764-A9DE-824ECC31FB97}" type="slidenum">
              <a:rPr lang="ru-RU"/>
              <a:pPr>
                <a:defRPr/>
              </a:pPr>
              <a:t>‹Nr.›</a:t>
            </a:fld>
            <a:endParaRPr lang="ru-RU"/>
          </a:p>
        </p:txBody>
      </p:sp>
    </p:spTree>
    <p:extLst>
      <p:ext uri="{BB962C8B-B14F-4D97-AF65-F5344CB8AC3E}">
        <p14:creationId xmlns:p14="http://schemas.microsoft.com/office/powerpoint/2010/main" val="1641277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r>
              <a:rPr lang="ru-RU"/>
              <a:t>12th International QUENCH Workshop,  Forschungszentrum Karlsruhe, 24-26 October 2006</a:t>
            </a:r>
          </a:p>
        </p:txBody>
      </p:sp>
      <p:sp>
        <p:nvSpPr>
          <p:cNvPr id="7" name="Rectangle 6"/>
          <p:cNvSpPr>
            <a:spLocks noGrp="1" noChangeArrowheads="1"/>
          </p:cNvSpPr>
          <p:nvPr>
            <p:ph type="sldNum" sz="quarter" idx="12"/>
          </p:nvPr>
        </p:nvSpPr>
        <p:spPr>
          <a:ln/>
        </p:spPr>
        <p:txBody>
          <a:bodyPr/>
          <a:lstStyle>
            <a:lvl1pPr>
              <a:defRPr/>
            </a:lvl1pPr>
          </a:lstStyle>
          <a:p>
            <a:pPr>
              <a:defRPr/>
            </a:pPr>
            <a:fld id="{AEDB14EB-E5D4-4504-9D12-A1BAF272A3A7}" type="slidenum">
              <a:rPr lang="ru-RU"/>
              <a:pPr>
                <a:defRPr/>
              </a:pPr>
              <a:t>‹Nr.›</a:t>
            </a:fld>
            <a:endParaRPr lang="ru-RU"/>
          </a:p>
        </p:txBody>
      </p:sp>
    </p:spTree>
    <p:extLst>
      <p:ext uri="{BB962C8B-B14F-4D97-AF65-F5344CB8AC3E}">
        <p14:creationId xmlns:p14="http://schemas.microsoft.com/office/powerpoint/2010/main" val="3016008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r>
              <a:rPr lang="ru-RU"/>
              <a:t>12th International QUENCH Workshop,  Forschungszentrum Karlsruhe, 24-26 October 2006</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AA78B355-4B05-4353-98E8-EAC8CD76C742}" type="slidenum">
              <a:rPr lang="ru-RU"/>
              <a:pPr>
                <a:defRPr/>
              </a:pPr>
              <a:t>‹Nr.›</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A7FDE342-9CDA-4D68-A2F9-3231298FD6D5}" type="slidenum">
              <a:rPr lang="ru-RU" smtClean="0"/>
              <a:pPr/>
              <a:t>1</a:t>
            </a:fld>
            <a:endParaRPr lang="ru-RU" smtClean="0"/>
          </a:p>
        </p:txBody>
      </p:sp>
      <p:sp>
        <p:nvSpPr>
          <p:cNvPr id="18434" name="Rectangle 3"/>
          <p:cNvSpPr>
            <a:spLocks noGrp="1" noChangeArrowheads="1"/>
          </p:cNvSpPr>
          <p:nvPr>
            <p:ph type="subTitle" idx="4294967295"/>
          </p:nvPr>
        </p:nvSpPr>
        <p:spPr>
          <a:xfrm>
            <a:off x="179388" y="1773238"/>
            <a:ext cx="8713787" cy="4824412"/>
          </a:xfrm>
        </p:spPr>
        <p:txBody>
          <a:bodyPr/>
          <a:lstStyle/>
          <a:p>
            <a:pPr marL="0" indent="0" algn="ctr" eaLnBrk="1" hangingPunct="1">
              <a:lnSpc>
                <a:spcPct val="80000"/>
              </a:lnSpc>
              <a:buFontTx/>
              <a:buNone/>
            </a:pPr>
            <a:endParaRPr lang="en-US" sz="4000" smtClean="0"/>
          </a:p>
          <a:p>
            <a:pPr marL="0" indent="0" algn="ctr" eaLnBrk="1" hangingPunct="1">
              <a:lnSpc>
                <a:spcPct val="80000"/>
              </a:lnSpc>
              <a:buFontTx/>
              <a:buNone/>
            </a:pPr>
            <a:r>
              <a:rPr lang="en-US" sz="4000" smtClean="0">
                <a:solidFill>
                  <a:srgbClr val="0000FF"/>
                </a:solidFill>
              </a:rPr>
              <a:t>Post-test examination of the PARAMETER</a:t>
            </a:r>
            <a:r>
              <a:rPr lang="ru-RU" sz="4000" smtClean="0">
                <a:solidFill>
                  <a:srgbClr val="0000FF"/>
                </a:solidFill>
              </a:rPr>
              <a:t>–</a:t>
            </a:r>
            <a:r>
              <a:rPr lang="en-US" sz="4000" smtClean="0">
                <a:solidFill>
                  <a:srgbClr val="0000FF"/>
                </a:solidFill>
              </a:rPr>
              <a:t>SF4 fuel assembly</a:t>
            </a:r>
          </a:p>
          <a:p>
            <a:pPr marL="0" indent="0" algn="ctr" eaLnBrk="1" hangingPunct="1">
              <a:lnSpc>
                <a:spcPct val="80000"/>
              </a:lnSpc>
              <a:buFontTx/>
              <a:buNone/>
            </a:pPr>
            <a:endParaRPr lang="en-US" sz="4000" smtClean="0"/>
          </a:p>
          <a:p>
            <a:pPr marL="0" indent="0" algn="ctr" eaLnBrk="1" hangingPunct="1">
              <a:lnSpc>
                <a:spcPct val="80000"/>
              </a:lnSpc>
              <a:buFontTx/>
              <a:buNone/>
            </a:pPr>
            <a:endParaRPr lang="en-US" sz="4000" smtClean="0"/>
          </a:p>
          <a:p>
            <a:pPr marL="0" indent="0" algn="ctr" eaLnBrk="1" hangingPunct="1">
              <a:lnSpc>
                <a:spcPct val="80000"/>
              </a:lnSpc>
              <a:buFontTx/>
              <a:buNone/>
            </a:pPr>
            <a:endParaRPr lang="en-US" sz="4000" smtClean="0"/>
          </a:p>
          <a:p>
            <a:pPr marL="0" indent="0" algn="ctr" eaLnBrk="1" hangingPunct="1">
              <a:lnSpc>
                <a:spcPct val="80000"/>
              </a:lnSpc>
              <a:buFontTx/>
              <a:buNone/>
            </a:pPr>
            <a:r>
              <a:rPr lang="en-US" sz="2000" smtClean="0"/>
              <a:t>Presented by D.Ignatiev</a:t>
            </a:r>
          </a:p>
          <a:p>
            <a:pPr marL="0" indent="0" algn="ctr" eaLnBrk="1" hangingPunct="1">
              <a:lnSpc>
                <a:spcPct val="80000"/>
              </a:lnSpc>
              <a:buFontTx/>
              <a:buNone/>
            </a:pPr>
            <a:endParaRPr lang="en-US" smtClean="0"/>
          </a:p>
          <a:p>
            <a:pPr marL="0" indent="0" algn="ctr" eaLnBrk="1" hangingPunct="1">
              <a:lnSpc>
                <a:spcPct val="80000"/>
              </a:lnSpc>
              <a:buFontTx/>
              <a:buNone/>
            </a:pPr>
            <a:r>
              <a:rPr lang="en-US" sz="1200" smtClean="0"/>
              <a:t>15th International QUENCH Workshop,  Forschungszentrum Karlsruhe, 03-05 November 200</a:t>
            </a:r>
            <a:r>
              <a:rPr lang="ru-RU" sz="1200" smtClean="0"/>
              <a:t>9</a:t>
            </a:r>
          </a:p>
        </p:txBody>
      </p:sp>
      <p:sp>
        <p:nvSpPr>
          <p:cNvPr id="18435" name="Rectangle 4"/>
          <p:cNvSpPr>
            <a:spLocks noChangeArrowheads="1"/>
          </p:cNvSpPr>
          <p:nvPr/>
        </p:nvSpPr>
        <p:spPr bwMode="auto">
          <a:xfrm>
            <a:off x="539750" y="333375"/>
            <a:ext cx="31686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t>FSUE SRI SIA “LUCH”</a:t>
            </a:r>
          </a:p>
          <a:p>
            <a:r>
              <a:rPr lang="en-US" b="1"/>
              <a:t>IBRAE RAS</a:t>
            </a:r>
          </a:p>
          <a:p>
            <a:r>
              <a:rPr lang="en-US" b="1"/>
              <a:t>FSUE EDO “GIDROPRESS”</a:t>
            </a:r>
          </a:p>
        </p:txBody>
      </p:sp>
      <p:sp>
        <p:nvSpPr>
          <p:cNvPr id="18436" name="Text Box 5"/>
          <p:cNvSpPr txBox="1">
            <a:spLocks noChangeArrowheads="1"/>
          </p:cNvSpPr>
          <p:nvPr/>
        </p:nvSpPr>
        <p:spPr bwMode="auto">
          <a:xfrm>
            <a:off x="7885113" y="260350"/>
            <a:ext cx="7572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b="1"/>
              <a:t>ISTC</a:t>
            </a:r>
            <a:endParaRPr lang="ru-RU" b="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Номер слайда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1D8CE775-0A33-4C0A-98F1-91A426CA735C}" type="slidenum">
              <a:rPr lang="ru-RU" smtClean="0"/>
              <a:pPr/>
              <a:t>10</a:t>
            </a:fld>
            <a:endParaRPr lang="ru-RU" smtClean="0"/>
          </a:p>
        </p:txBody>
      </p:sp>
      <p:sp>
        <p:nvSpPr>
          <p:cNvPr id="36866" name="Rectangle 12"/>
          <p:cNvSpPr>
            <a:spLocks noChangeArrowheads="1"/>
          </p:cNvSpPr>
          <p:nvPr/>
        </p:nvSpPr>
        <p:spPr bwMode="auto">
          <a:xfrm>
            <a:off x="468313" y="260350"/>
            <a:ext cx="82264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a:cs typeface="Times New Roman" pitchFamily="18" charset="0"/>
              </a:rPr>
              <a:t>Cross section of the bundle at Z = 260 mm (top)</a:t>
            </a:r>
          </a:p>
        </p:txBody>
      </p:sp>
      <p:sp>
        <p:nvSpPr>
          <p:cNvPr id="36867" name="Rectangle 16"/>
          <p:cNvSpPr>
            <a:spLocks noChangeArrowheads="1"/>
          </p:cNvSpPr>
          <p:nvPr/>
        </p:nvSpPr>
        <p:spPr bwMode="auto">
          <a:xfrm>
            <a:off x="2339975" y="908050"/>
            <a:ext cx="4832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a:t>(U,Zr,O) melt (content of ceramic precipitates)</a:t>
            </a:r>
            <a:endParaRPr lang="ru-RU"/>
          </a:p>
        </p:txBody>
      </p:sp>
      <p:sp>
        <p:nvSpPr>
          <p:cNvPr id="36868" name="Rectangle 20"/>
          <p:cNvSpPr>
            <a:spLocks noChangeArrowheads="1"/>
          </p:cNvSpPr>
          <p:nvPr/>
        </p:nvSpPr>
        <p:spPr bwMode="auto">
          <a:xfrm>
            <a:off x="4932363" y="3573463"/>
            <a:ext cx="3117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a:t>EDX spectra of (U,Zr,O) melt</a:t>
            </a:r>
            <a:endParaRPr lang="ru-RU"/>
          </a:p>
        </p:txBody>
      </p:sp>
      <p:sp>
        <p:nvSpPr>
          <p:cNvPr id="36869" name="Rectangle 21"/>
          <p:cNvSpPr>
            <a:spLocks noChangeArrowheads="1"/>
          </p:cNvSpPr>
          <p:nvPr/>
        </p:nvSpPr>
        <p:spPr bwMode="auto">
          <a:xfrm>
            <a:off x="7019925" y="1484313"/>
            <a:ext cx="1428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chemeClr val="bg1"/>
                </a:solidFill>
              </a:rPr>
              <a:t>Gray phase</a:t>
            </a:r>
            <a:endParaRPr lang="ru-RU" b="1">
              <a:solidFill>
                <a:schemeClr val="bg1"/>
              </a:solidFill>
            </a:endParaRPr>
          </a:p>
        </p:txBody>
      </p:sp>
      <p:sp>
        <p:nvSpPr>
          <p:cNvPr id="36870" name="Rectangle 22"/>
          <p:cNvSpPr>
            <a:spLocks noChangeArrowheads="1"/>
          </p:cNvSpPr>
          <p:nvPr/>
        </p:nvSpPr>
        <p:spPr bwMode="auto">
          <a:xfrm>
            <a:off x="6948488" y="3789363"/>
            <a:ext cx="1466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chemeClr val="bg1"/>
                </a:solidFill>
              </a:rPr>
              <a:t>Light phase</a:t>
            </a:r>
            <a:endParaRPr lang="ru-RU" b="1">
              <a:solidFill>
                <a:schemeClr val="bg1"/>
              </a:solidFill>
            </a:endParaRPr>
          </a:p>
        </p:txBody>
      </p:sp>
      <p:pic>
        <p:nvPicPr>
          <p:cNvPr id="36871" name="Picture 23" descr="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1341438"/>
            <a:ext cx="2397125"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24" descr="3-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1863" y="1341438"/>
            <a:ext cx="24003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25" descr="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188" y="1341438"/>
            <a:ext cx="24003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4" name="Text Box 26"/>
          <p:cNvSpPr txBox="1">
            <a:spLocks noChangeArrowheads="1"/>
          </p:cNvSpPr>
          <p:nvPr/>
        </p:nvSpPr>
        <p:spPr bwMode="auto">
          <a:xfrm>
            <a:off x="1403350" y="3141663"/>
            <a:ext cx="12239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ru-RU"/>
              <a:t>18 %</a:t>
            </a:r>
          </a:p>
        </p:txBody>
      </p:sp>
      <p:sp>
        <p:nvSpPr>
          <p:cNvPr id="36875" name="Text Box 28"/>
          <p:cNvSpPr txBox="1">
            <a:spLocks noChangeArrowheads="1"/>
          </p:cNvSpPr>
          <p:nvPr/>
        </p:nvSpPr>
        <p:spPr bwMode="auto">
          <a:xfrm>
            <a:off x="4140200" y="3141663"/>
            <a:ext cx="12239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ru-RU"/>
              <a:t>38 %</a:t>
            </a:r>
          </a:p>
        </p:txBody>
      </p:sp>
      <p:sp>
        <p:nvSpPr>
          <p:cNvPr id="36876" name="Text Box 29"/>
          <p:cNvSpPr txBox="1">
            <a:spLocks noChangeArrowheads="1"/>
          </p:cNvSpPr>
          <p:nvPr/>
        </p:nvSpPr>
        <p:spPr bwMode="auto">
          <a:xfrm>
            <a:off x="6804025" y="3141663"/>
            <a:ext cx="12239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ru-RU"/>
              <a:t>67 %</a:t>
            </a:r>
          </a:p>
        </p:txBody>
      </p:sp>
      <p:pic>
        <p:nvPicPr>
          <p:cNvPr id="36877" name="Picture 32" descr="dark-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6100" y="4005263"/>
            <a:ext cx="447992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8" name="AutoShape 34"/>
          <p:cNvSpPr>
            <a:spLocks noChangeArrowheads="1"/>
          </p:cNvSpPr>
          <p:nvPr/>
        </p:nvSpPr>
        <p:spPr bwMode="auto">
          <a:xfrm>
            <a:off x="3708400" y="4149725"/>
            <a:ext cx="503238" cy="1511300"/>
          </a:xfrm>
          <a:prstGeom prst="rightArrow">
            <a:avLst>
              <a:gd name="adj1" fmla="val 50000"/>
              <a:gd name="adj2" fmla="val 25000"/>
            </a:avLst>
          </a:prstGeom>
          <a:solidFill>
            <a:srgbClr val="0000FF"/>
          </a:solidFill>
          <a:ln w="9525">
            <a:solidFill>
              <a:schemeClr val="tx1"/>
            </a:solidFill>
            <a:miter lim="800000"/>
            <a:headEnd/>
            <a:tailEnd/>
          </a:ln>
        </p:spPr>
        <p:txBody>
          <a:bodyPr wrap="none" anchor="ctr"/>
          <a:lstStyle/>
          <a:p>
            <a:endParaRPr lang="de-DE"/>
          </a:p>
        </p:txBody>
      </p:sp>
      <p:sp>
        <p:nvSpPr>
          <p:cNvPr id="36879" name="Rectangle 35"/>
          <p:cNvSpPr>
            <a:spLocks noChangeArrowheads="1"/>
          </p:cNvSpPr>
          <p:nvPr/>
        </p:nvSpPr>
        <p:spPr bwMode="auto">
          <a:xfrm>
            <a:off x="1331913" y="3644900"/>
            <a:ext cx="1365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a:t>SEM image</a:t>
            </a:r>
            <a:endParaRPr lang="ru-RU"/>
          </a:p>
        </p:txBody>
      </p:sp>
      <p:pic>
        <p:nvPicPr>
          <p:cNvPr id="36880" name="Picture 36" descr="4"/>
          <p:cNvPicPr>
            <a:picLocks noChangeAspect="1" noChangeArrowheads="1"/>
          </p:cNvPicPr>
          <p:nvPr>
            <p:ph/>
          </p:nvPr>
        </p:nvPicPr>
        <p:blipFill>
          <a:blip r:embed="rId7" cstate="print">
            <a:lum bright="-24000" contrast="54000"/>
            <a:extLst>
              <a:ext uri="{28A0092B-C50C-407E-A947-70E740481C1C}">
                <a14:useLocalDpi xmlns:a14="http://schemas.microsoft.com/office/drawing/2010/main" val="0"/>
              </a:ext>
            </a:extLst>
          </a:blip>
          <a:srcRect/>
          <a:stretch>
            <a:fillRect/>
          </a:stretch>
        </p:blipFill>
        <p:spPr>
          <a:xfrm>
            <a:off x="684213" y="4005263"/>
            <a:ext cx="2879725" cy="2160587"/>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Номер слайда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930849A8-32F4-4652-90F7-C564A42161D6}" type="slidenum">
              <a:rPr lang="ru-RU" smtClean="0"/>
              <a:pPr/>
              <a:t>11</a:t>
            </a:fld>
            <a:endParaRPr lang="ru-RU" smtClean="0"/>
          </a:p>
        </p:txBody>
      </p:sp>
      <p:pic>
        <p:nvPicPr>
          <p:cNvPr id="38914" name="Picture 4" descr="4-1"/>
          <p:cNvPicPr>
            <a:picLocks noChangeAspect="1" noChangeArrowheads="1"/>
          </p:cNvPicPr>
          <p:nvPr>
            <p:ph sz="half" idx="1"/>
          </p:nvPr>
        </p:nvPicPr>
        <p:blipFill>
          <a:blip r:embed="rId3">
            <a:lum bright="24000" contrast="30000"/>
            <a:extLst>
              <a:ext uri="{28A0092B-C50C-407E-A947-70E740481C1C}">
                <a14:useLocalDpi xmlns:a14="http://schemas.microsoft.com/office/drawing/2010/main" val="0"/>
              </a:ext>
            </a:extLst>
          </a:blip>
          <a:srcRect l="17699" t="5917" r="21382" b="15331"/>
          <a:stretch>
            <a:fillRect/>
          </a:stretch>
        </p:blipFill>
        <p:spPr>
          <a:xfrm>
            <a:off x="395288" y="1268413"/>
            <a:ext cx="2266950" cy="2159000"/>
          </a:xfrm>
        </p:spPr>
      </p:pic>
      <p:pic>
        <p:nvPicPr>
          <p:cNvPr id="38915" name="Picture 7" descr="4-1"/>
          <p:cNvPicPr>
            <a:picLocks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2916238" y="1268413"/>
            <a:ext cx="2914650" cy="2185987"/>
          </a:xfrm>
        </p:spPr>
      </p:pic>
      <p:sp>
        <p:nvSpPr>
          <p:cNvPr id="38916" name="Rectangle 6"/>
          <p:cNvSpPr>
            <a:spLocks noChangeArrowheads="1"/>
          </p:cNvSpPr>
          <p:nvPr/>
        </p:nvSpPr>
        <p:spPr bwMode="auto">
          <a:xfrm>
            <a:off x="179388" y="333375"/>
            <a:ext cx="8878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a:cs typeface="Times New Roman" pitchFamily="18" charset="0"/>
              </a:rPr>
              <a:t>Cross section of the bundle at Z = 300 mm (bottom)</a:t>
            </a:r>
          </a:p>
        </p:txBody>
      </p:sp>
      <p:pic>
        <p:nvPicPr>
          <p:cNvPr id="38917" name="Picture 10" descr="4-4"/>
          <p:cNvPicPr>
            <a:picLocks noChangeAspect="1" noChangeArrowheads="1"/>
          </p:cNvPicPr>
          <p:nvPr>
            <p:ph sz="quarter" idx="3"/>
          </p:nvPr>
        </p:nvPicPr>
        <p:blipFill>
          <a:blip r:embed="rId5" cstate="print">
            <a:extLst>
              <a:ext uri="{28A0092B-C50C-407E-A947-70E740481C1C}">
                <a14:useLocalDpi xmlns:a14="http://schemas.microsoft.com/office/drawing/2010/main" val="0"/>
              </a:ext>
            </a:extLst>
          </a:blip>
          <a:srcRect/>
          <a:stretch>
            <a:fillRect/>
          </a:stretch>
        </p:blipFill>
        <p:spPr>
          <a:xfrm>
            <a:off x="6011863" y="1268413"/>
            <a:ext cx="2916237" cy="2187575"/>
          </a:xfrm>
        </p:spPr>
      </p:pic>
      <p:sp>
        <p:nvSpPr>
          <p:cNvPr id="38918" name="Text Box 15"/>
          <p:cNvSpPr txBox="1">
            <a:spLocks noChangeArrowheads="1"/>
          </p:cNvSpPr>
          <p:nvPr/>
        </p:nvSpPr>
        <p:spPr bwMode="auto">
          <a:xfrm>
            <a:off x="3635375" y="3429000"/>
            <a:ext cx="12239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a:t>Fuel rod</a:t>
            </a:r>
            <a:endParaRPr lang="ru-RU"/>
          </a:p>
        </p:txBody>
      </p:sp>
      <p:pic>
        <p:nvPicPr>
          <p:cNvPr id="38919" name="Picture 20" descr="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725" y="4005263"/>
            <a:ext cx="2916238"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0" name="Rectangle 21"/>
          <p:cNvSpPr>
            <a:spLocks noChangeArrowheads="1"/>
          </p:cNvSpPr>
          <p:nvPr/>
        </p:nvSpPr>
        <p:spPr bwMode="auto">
          <a:xfrm>
            <a:off x="971550" y="6237288"/>
            <a:ext cx="1847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a:t>(U,Zr,Ta,O) melt</a:t>
            </a:r>
            <a:endParaRPr lang="ru-RU"/>
          </a:p>
        </p:txBody>
      </p:sp>
      <p:pic>
        <p:nvPicPr>
          <p:cNvPr id="38921" name="Picture 22" descr="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1638" y="4005263"/>
            <a:ext cx="450532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2" name="Rectangle 23"/>
          <p:cNvSpPr>
            <a:spLocks noChangeArrowheads="1"/>
          </p:cNvSpPr>
          <p:nvPr/>
        </p:nvSpPr>
        <p:spPr bwMode="auto">
          <a:xfrm>
            <a:off x="4859338" y="6165850"/>
            <a:ext cx="3448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a:t>EDX spectra of (U,Zr,Ta,O) melt</a:t>
            </a:r>
            <a:endParaRPr lang="ru-RU"/>
          </a:p>
        </p:txBody>
      </p:sp>
      <p:sp>
        <p:nvSpPr>
          <p:cNvPr id="38923" name="AutoShape 24"/>
          <p:cNvSpPr>
            <a:spLocks noChangeArrowheads="1"/>
          </p:cNvSpPr>
          <p:nvPr/>
        </p:nvSpPr>
        <p:spPr bwMode="auto">
          <a:xfrm>
            <a:off x="3490913" y="4292600"/>
            <a:ext cx="503237" cy="1511300"/>
          </a:xfrm>
          <a:prstGeom prst="rightArrow">
            <a:avLst>
              <a:gd name="adj1" fmla="val 50000"/>
              <a:gd name="adj2" fmla="val 25000"/>
            </a:avLst>
          </a:prstGeom>
          <a:solidFill>
            <a:srgbClr val="0000FF"/>
          </a:solidFill>
          <a:ln w="9525">
            <a:solidFill>
              <a:schemeClr val="tx1"/>
            </a:solidFill>
            <a:miter lim="800000"/>
            <a:headEnd/>
            <a:tailEnd/>
          </a:ln>
        </p:spPr>
        <p:txBody>
          <a:bodyPr wrap="none" anchor="ctr"/>
          <a:lstStyle/>
          <a:p>
            <a:endParaRPr lang="de-DE"/>
          </a:p>
        </p:txBody>
      </p:sp>
      <p:sp>
        <p:nvSpPr>
          <p:cNvPr id="38924" name="Text Box 25"/>
          <p:cNvSpPr txBox="1">
            <a:spLocks noChangeArrowheads="1"/>
          </p:cNvSpPr>
          <p:nvPr/>
        </p:nvSpPr>
        <p:spPr bwMode="auto">
          <a:xfrm>
            <a:off x="6877050" y="3500438"/>
            <a:ext cx="12239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a:t>Fuel rod</a:t>
            </a:r>
            <a:endParaRPr lang="ru-RU"/>
          </a:p>
        </p:txBody>
      </p:sp>
      <p:sp>
        <p:nvSpPr>
          <p:cNvPr id="38925" name="Rectangle 26"/>
          <p:cNvSpPr>
            <a:spLocks noChangeArrowheads="1"/>
          </p:cNvSpPr>
          <p:nvPr/>
        </p:nvSpPr>
        <p:spPr bwMode="auto">
          <a:xfrm>
            <a:off x="1258888" y="3716338"/>
            <a:ext cx="1365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a:t>SEM image</a:t>
            </a:r>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Номер слайда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189183C9-1364-4AB4-A2FD-4F43C6AA0973}" type="slidenum">
              <a:rPr lang="ru-RU" smtClean="0"/>
              <a:pPr/>
              <a:t>12</a:t>
            </a:fld>
            <a:endParaRPr lang="ru-RU" smtClean="0"/>
          </a:p>
        </p:txBody>
      </p:sp>
      <p:pic>
        <p:nvPicPr>
          <p:cNvPr id="40962" name="Picture 4" descr="7-1"/>
          <p:cNvPicPr>
            <a:picLocks noChangeAspect="1" noChangeArrowheads="1"/>
          </p:cNvPicPr>
          <p:nvPr>
            <p:ph sz="half" idx="1"/>
          </p:nvPr>
        </p:nvPicPr>
        <p:blipFill>
          <a:blip r:embed="rId3">
            <a:lum bright="6000"/>
            <a:extLst>
              <a:ext uri="{28A0092B-C50C-407E-A947-70E740481C1C}">
                <a14:useLocalDpi xmlns:a14="http://schemas.microsoft.com/office/drawing/2010/main" val="0"/>
              </a:ext>
            </a:extLst>
          </a:blip>
          <a:srcRect l="14017" t="13953" r="30753" b="34854"/>
          <a:stretch>
            <a:fillRect/>
          </a:stretch>
        </p:blipFill>
        <p:spPr>
          <a:xfrm>
            <a:off x="827088" y="1341438"/>
            <a:ext cx="2962275" cy="2160587"/>
          </a:xfrm>
        </p:spPr>
      </p:pic>
      <p:pic>
        <p:nvPicPr>
          <p:cNvPr id="40963" name="Picture 7" descr="7-2"/>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l="7408" r="16013"/>
          <a:stretch>
            <a:fillRect/>
          </a:stretch>
        </p:blipFill>
        <p:spPr>
          <a:xfrm>
            <a:off x="4284663" y="1341438"/>
            <a:ext cx="2232025" cy="2185987"/>
          </a:xfrm>
        </p:spPr>
      </p:pic>
      <p:sp>
        <p:nvSpPr>
          <p:cNvPr id="40964" name="Rectangle 6"/>
          <p:cNvSpPr>
            <a:spLocks noChangeArrowheads="1"/>
          </p:cNvSpPr>
          <p:nvPr/>
        </p:nvSpPr>
        <p:spPr bwMode="auto">
          <a:xfrm>
            <a:off x="66675" y="333375"/>
            <a:ext cx="9077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a:cs typeface="Times New Roman" pitchFamily="18" charset="0"/>
              </a:rPr>
              <a:t>Cross section of the bundle at Z = 1200 mm (bottom)</a:t>
            </a:r>
          </a:p>
        </p:txBody>
      </p:sp>
      <p:pic>
        <p:nvPicPr>
          <p:cNvPr id="40965" name="Picture 13" descr="7-1"/>
          <p:cNvPicPr>
            <a:picLocks noChangeAspect="1" noChangeArrowheads="1"/>
          </p:cNvPicPr>
          <p:nvPr/>
        </p:nvPicPr>
        <p:blipFill>
          <a:blip r:embed="rId5">
            <a:extLst>
              <a:ext uri="{28A0092B-C50C-407E-A947-70E740481C1C}">
                <a14:useLocalDpi xmlns:a14="http://schemas.microsoft.com/office/drawing/2010/main" val="0"/>
              </a:ext>
            </a:extLst>
          </a:blip>
          <a:srcRect l="14995" r="12459"/>
          <a:stretch>
            <a:fillRect/>
          </a:stretch>
        </p:blipFill>
        <p:spPr bwMode="auto">
          <a:xfrm>
            <a:off x="6732588" y="1341438"/>
            <a:ext cx="2089150"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14" descr="7-7"/>
          <p:cNvPicPr>
            <a:picLocks noChangeAspect="1" noChangeArrowheads="1"/>
          </p:cNvPicPr>
          <p:nvPr/>
        </p:nvPicPr>
        <p:blipFill>
          <a:blip r:embed="rId6">
            <a:extLst>
              <a:ext uri="{28A0092B-C50C-407E-A947-70E740481C1C}">
                <a14:useLocalDpi xmlns:a14="http://schemas.microsoft.com/office/drawing/2010/main" val="0"/>
              </a:ext>
            </a:extLst>
          </a:blip>
          <a:srcRect l="20010" r="2480"/>
          <a:stretch>
            <a:fillRect/>
          </a:stretch>
        </p:blipFill>
        <p:spPr bwMode="auto">
          <a:xfrm>
            <a:off x="4284663" y="3644900"/>
            <a:ext cx="223202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15" descr="7-3"/>
          <p:cNvPicPr>
            <a:picLocks noChangeAspect="1" noChangeArrowheads="1"/>
          </p:cNvPicPr>
          <p:nvPr/>
        </p:nvPicPr>
        <p:blipFill>
          <a:blip r:embed="rId7">
            <a:extLst>
              <a:ext uri="{28A0092B-C50C-407E-A947-70E740481C1C}">
                <a14:useLocalDpi xmlns:a14="http://schemas.microsoft.com/office/drawing/2010/main" val="0"/>
              </a:ext>
            </a:extLst>
          </a:blip>
          <a:srcRect l="14995" r="12459"/>
          <a:stretch>
            <a:fillRect/>
          </a:stretch>
        </p:blipFill>
        <p:spPr bwMode="auto">
          <a:xfrm>
            <a:off x="6732588" y="3644900"/>
            <a:ext cx="208915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Text Box 17"/>
          <p:cNvSpPr txBox="1">
            <a:spLocks noChangeArrowheads="1"/>
          </p:cNvSpPr>
          <p:nvPr/>
        </p:nvSpPr>
        <p:spPr bwMode="auto">
          <a:xfrm>
            <a:off x="4356100" y="5876925"/>
            <a:ext cx="424815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sz="1600"/>
              <a:t>Macrographs of fuel rods show melting of claddings and fuel dissolution</a:t>
            </a:r>
            <a:r>
              <a:rPr lang="en-US"/>
              <a:t> </a:t>
            </a:r>
            <a:endParaRPr lang="ru-RU"/>
          </a:p>
        </p:txBody>
      </p:sp>
      <p:pic>
        <p:nvPicPr>
          <p:cNvPr id="40969" name="Picture 24" descr="7-3"/>
          <p:cNvPicPr>
            <a:picLocks noChangeAspect="1" noChangeArrowheads="1"/>
          </p:cNvPicPr>
          <p:nvPr>
            <p:ph sz="quarter" idx="3"/>
          </p:nvPr>
        </p:nvPicPr>
        <p:blipFill>
          <a:blip r:embed="rId8">
            <a:extLst>
              <a:ext uri="{28A0092B-C50C-407E-A947-70E740481C1C}">
                <a14:useLocalDpi xmlns:a14="http://schemas.microsoft.com/office/drawing/2010/main" val="0"/>
              </a:ext>
            </a:extLst>
          </a:blip>
          <a:srcRect l="54330" b="53937"/>
          <a:stretch>
            <a:fillRect/>
          </a:stretch>
        </p:blipFill>
        <p:spPr>
          <a:xfrm>
            <a:off x="827088" y="3644900"/>
            <a:ext cx="2952750" cy="21590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DF7BEA21-BA5A-4652-B0AB-28BC94ECDB06}" type="slidenum">
              <a:rPr lang="ru-RU" smtClean="0"/>
              <a:pPr/>
              <a:t>13</a:t>
            </a:fld>
            <a:endParaRPr lang="ru-RU" smtClean="0"/>
          </a:p>
        </p:txBody>
      </p:sp>
      <p:sp>
        <p:nvSpPr>
          <p:cNvPr id="43010" name="Rectangle 2"/>
          <p:cNvSpPr>
            <a:spLocks noGrp="1" noChangeArrowheads="1"/>
          </p:cNvSpPr>
          <p:nvPr>
            <p:ph type="title"/>
          </p:nvPr>
        </p:nvSpPr>
        <p:spPr>
          <a:xfrm>
            <a:off x="395288" y="188913"/>
            <a:ext cx="8229600" cy="576262"/>
          </a:xfrm>
        </p:spPr>
        <p:txBody>
          <a:bodyPr/>
          <a:lstStyle/>
          <a:p>
            <a:pPr eaLnBrk="1" hangingPunct="1"/>
            <a:r>
              <a:rPr lang="en-US" sz="3200" smtClean="0"/>
              <a:t>CONCLUSION</a:t>
            </a:r>
            <a:endParaRPr lang="ru-RU" sz="3200" smtClean="0"/>
          </a:p>
        </p:txBody>
      </p:sp>
      <p:sp>
        <p:nvSpPr>
          <p:cNvPr id="43011" name="Rectangle 3"/>
          <p:cNvSpPr>
            <a:spLocks noGrp="1" noChangeArrowheads="1"/>
          </p:cNvSpPr>
          <p:nvPr>
            <p:ph type="body" idx="1"/>
          </p:nvPr>
        </p:nvSpPr>
        <p:spPr>
          <a:xfrm>
            <a:off x="285750" y="836613"/>
            <a:ext cx="8143875" cy="4392612"/>
          </a:xfrm>
        </p:spPr>
        <p:txBody>
          <a:bodyPr/>
          <a:lstStyle/>
          <a:p>
            <a:pPr marL="609600" indent="-609600" eaLnBrk="1" hangingPunct="1">
              <a:lnSpc>
                <a:spcPct val="80000"/>
              </a:lnSpc>
            </a:pPr>
            <a:endParaRPr lang="en-US" sz="800" smtClean="0"/>
          </a:p>
          <a:p>
            <a:pPr marL="609600" indent="-609600" eaLnBrk="1" hangingPunct="1">
              <a:lnSpc>
                <a:spcPct val="80000"/>
              </a:lnSpc>
              <a:buFontTx/>
              <a:buNone/>
            </a:pPr>
            <a:r>
              <a:rPr lang="en-US" sz="1600" smtClean="0"/>
              <a:t>	1. Encapsulation of the SF4 test bundle was successfully performed by epoxy resin before bundle dismounting.</a:t>
            </a:r>
          </a:p>
          <a:p>
            <a:pPr marL="609600" indent="-609600" eaLnBrk="1" hangingPunct="1">
              <a:lnSpc>
                <a:spcPct val="80000"/>
              </a:lnSpc>
            </a:pPr>
            <a:endParaRPr lang="en-US" sz="1600" smtClean="0"/>
          </a:p>
          <a:p>
            <a:pPr marL="609600" indent="-609600" eaLnBrk="1" hangingPunct="1">
              <a:lnSpc>
                <a:spcPct val="80000"/>
              </a:lnSpc>
              <a:buFontTx/>
              <a:buNone/>
            </a:pPr>
            <a:r>
              <a:rPr lang="en-US" sz="1600" smtClean="0"/>
              <a:t>	2. In the height region below 130 mm we observe low bundle oxidation and absence of any material interactions.</a:t>
            </a:r>
          </a:p>
          <a:p>
            <a:pPr marL="609600" indent="-609600" eaLnBrk="1" hangingPunct="1">
              <a:lnSpc>
                <a:spcPct val="80000"/>
              </a:lnSpc>
              <a:buFontTx/>
              <a:buNone/>
            </a:pPr>
            <a:endParaRPr lang="en-US" sz="1600" smtClean="0"/>
          </a:p>
          <a:p>
            <a:pPr marL="609600" indent="-609600" eaLnBrk="1" hangingPunct="1">
              <a:lnSpc>
                <a:spcPct val="80000"/>
              </a:lnSpc>
              <a:buFontTx/>
              <a:buNone/>
            </a:pPr>
            <a:r>
              <a:rPr lang="en-US" sz="1600" smtClean="0"/>
              <a:t>           3. At the elevation 260 mm relocated melt formed a blockage. The claddings are partially dissolved and oxidized.</a:t>
            </a:r>
          </a:p>
          <a:p>
            <a:pPr marL="609600" indent="-609600" eaLnBrk="1" hangingPunct="1">
              <a:lnSpc>
                <a:spcPct val="80000"/>
              </a:lnSpc>
              <a:buFontTx/>
              <a:buNone/>
            </a:pPr>
            <a:endParaRPr lang="en-US" sz="1600" smtClean="0"/>
          </a:p>
          <a:p>
            <a:pPr marL="609600" indent="-609600" eaLnBrk="1" hangingPunct="1">
              <a:lnSpc>
                <a:spcPct val="80000"/>
              </a:lnSpc>
              <a:buFontTx/>
              <a:buNone/>
            </a:pPr>
            <a:r>
              <a:rPr lang="en-US" sz="1600" smtClean="0"/>
              <a:t>	4. At 300 mm the strongest degradation was found – there are quite no more construction, fuel or heater materials. The ceramic melt has very difficult composition – (U,Zr)O</a:t>
            </a:r>
            <a:r>
              <a:rPr lang="en-US" sz="1100" smtClean="0"/>
              <a:t>2 </a:t>
            </a:r>
            <a:r>
              <a:rPr lang="en-US" sz="1600" smtClean="0"/>
              <a:t>+ ZrO</a:t>
            </a:r>
            <a:r>
              <a:rPr lang="en-US" sz="1100" smtClean="0"/>
              <a:t>2 </a:t>
            </a:r>
            <a:r>
              <a:rPr lang="en-US" sz="1600" smtClean="0"/>
              <a:t>+ Ta</a:t>
            </a:r>
            <a:r>
              <a:rPr lang="en-US" sz="1100" smtClean="0"/>
              <a:t>2</a:t>
            </a:r>
            <a:r>
              <a:rPr lang="en-US" sz="1600" smtClean="0"/>
              <a:t>O</a:t>
            </a:r>
            <a:r>
              <a:rPr lang="en-US" sz="1100" smtClean="0"/>
              <a:t>5 </a:t>
            </a:r>
            <a:r>
              <a:rPr lang="en-US" sz="1600" smtClean="0"/>
              <a:t>+ trace concentrations of  indefinite phases.</a:t>
            </a:r>
          </a:p>
          <a:p>
            <a:pPr marL="609600" indent="-609600" eaLnBrk="1" hangingPunct="1">
              <a:lnSpc>
                <a:spcPct val="80000"/>
              </a:lnSpc>
              <a:buFontTx/>
              <a:buNone/>
            </a:pPr>
            <a:r>
              <a:rPr lang="en-US" sz="1600" smtClean="0"/>
              <a:t>            </a:t>
            </a:r>
          </a:p>
          <a:p>
            <a:pPr marL="609600" indent="-609600" eaLnBrk="1" hangingPunct="1">
              <a:lnSpc>
                <a:spcPct val="80000"/>
              </a:lnSpc>
              <a:buFontTx/>
              <a:buNone/>
            </a:pPr>
            <a:r>
              <a:rPr lang="en-US" sz="1600" smtClean="0"/>
              <a:t>            5. At the top of the bundle heated zone the SF4 experiment resulted in:</a:t>
            </a:r>
          </a:p>
          <a:p>
            <a:pPr marL="609600" indent="-609600" eaLnBrk="1" hangingPunct="1">
              <a:lnSpc>
                <a:spcPct val="80000"/>
              </a:lnSpc>
              <a:buFontTx/>
              <a:buNone/>
            </a:pPr>
            <a:r>
              <a:rPr lang="en-US" sz="1600" smtClean="0"/>
              <a:t>               - cladding oxidation;</a:t>
            </a:r>
          </a:p>
          <a:p>
            <a:pPr marL="609600" indent="-609600" eaLnBrk="1" hangingPunct="1">
              <a:lnSpc>
                <a:spcPct val="80000"/>
              </a:lnSpc>
              <a:buFontTx/>
              <a:buNone/>
            </a:pPr>
            <a:r>
              <a:rPr lang="en-US" sz="1600" smtClean="0"/>
              <a:t>               - melt formation and relocation;</a:t>
            </a:r>
          </a:p>
          <a:p>
            <a:pPr marL="609600" indent="-609600" eaLnBrk="1" hangingPunct="1">
              <a:lnSpc>
                <a:spcPct val="80000"/>
              </a:lnSpc>
              <a:buFontTx/>
              <a:buNone/>
            </a:pPr>
            <a:r>
              <a:rPr lang="en-US" sz="1600" smtClean="0"/>
              <a:t>               - fuel and heaters partial dissolution by relocated melt.</a:t>
            </a:r>
            <a:endParaRPr lang="ru-RU" sz="16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94056C23-B79E-452E-BC5B-8D0690D58ADF}" type="slidenum">
              <a:rPr lang="ru-RU" smtClean="0"/>
              <a:pPr/>
              <a:t>2</a:t>
            </a:fld>
            <a:endParaRPr lang="ru-RU" smtClean="0"/>
          </a:p>
        </p:txBody>
      </p:sp>
      <p:sp>
        <p:nvSpPr>
          <p:cNvPr id="20482" name="Rectangle 3"/>
          <p:cNvSpPr>
            <a:spLocks noGrp="1" noChangeArrowheads="1"/>
          </p:cNvSpPr>
          <p:nvPr>
            <p:ph type="body" idx="1"/>
          </p:nvPr>
        </p:nvSpPr>
        <p:spPr>
          <a:xfrm>
            <a:off x="395288" y="404813"/>
            <a:ext cx="8229600" cy="5976937"/>
          </a:xfrm>
        </p:spPr>
        <p:txBody>
          <a:bodyPr/>
          <a:lstStyle/>
          <a:p>
            <a:pPr eaLnBrk="1" hangingPunct="1">
              <a:lnSpc>
                <a:spcPct val="80000"/>
              </a:lnSpc>
              <a:buFontTx/>
              <a:buNone/>
            </a:pPr>
            <a:r>
              <a:rPr lang="en-US" b="1" smtClean="0"/>
              <a:t>Objective</a:t>
            </a:r>
          </a:p>
          <a:p>
            <a:pPr eaLnBrk="1" hangingPunct="1">
              <a:lnSpc>
                <a:spcPct val="80000"/>
              </a:lnSpc>
              <a:buFontTx/>
              <a:buNone/>
            </a:pPr>
            <a:endParaRPr lang="en-GB" sz="2400" smtClean="0"/>
          </a:p>
          <a:p>
            <a:pPr eaLnBrk="1" hangingPunct="1">
              <a:lnSpc>
                <a:spcPct val="80000"/>
              </a:lnSpc>
              <a:buFontTx/>
              <a:buNone/>
            </a:pPr>
            <a:r>
              <a:rPr lang="en-GB" sz="2400" smtClean="0"/>
              <a:t>The experiment SF4 and its preliminary post-test examinations were performed according to the Work Plan for ISTC Project No.3690 “Study of fuel assemblies under severe accident top quenching conditions in the PARAMETER SF test series”.</a:t>
            </a:r>
          </a:p>
          <a:p>
            <a:pPr algn="just" eaLnBrk="1" hangingPunct="1">
              <a:lnSpc>
                <a:spcPct val="80000"/>
              </a:lnSpc>
            </a:pPr>
            <a:endParaRPr lang="ru-RU" sz="2400" smtClean="0"/>
          </a:p>
          <a:p>
            <a:pPr eaLnBrk="1" hangingPunct="1">
              <a:lnSpc>
                <a:spcPct val="80000"/>
              </a:lnSpc>
              <a:buFontTx/>
              <a:buNone/>
            </a:pPr>
            <a:r>
              <a:rPr lang="en-US" sz="1800" smtClean="0"/>
              <a:t>The experiment</a:t>
            </a:r>
            <a:r>
              <a:rPr lang="en-GB" sz="1800" smtClean="0"/>
              <a:t> SF4 </a:t>
            </a:r>
            <a:r>
              <a:rPr lang="en-US" sz="1800" smtClean="0"/>
              <a:t>was conducted with the aim to study the 19-rod model FA of VVER-1000 under the simulated conditions of severe accident including </a:t>
            </a:r>
            <a:r>
              <a:rPr lang="en-US" sz="1800" b="1" u="sng" smtClean="0"/>
              <a:t>air ingress and bottom flooding</a:t>
            </a:r>
            <a:r>
              <a:rPr lang="ru-RU" sz="1800" smtClean="0"/>
              <a:t> </a:t>
            </a:r>
            <a:r>
              <a:rPr lang="en-US" sz="1800" smtClean="0"/>
              <a:t>and namely:</a:t>
            </a:r>
          </a:p>
          <a:p>
            <a:pPr eaLnBrk="1" hangingPunct="1">
              <a:lnSpc>
                <a:spcPct val="80000"/>
              </a:lnSpc>
            </a:pPr>
            <a:r>
              <a:rPr lang="en-US" sz="1800" smtClean="0"/>
              <a:t>Study of the VVER-1000 19-rod model FA structural components behaviour in air ingress and bottom flooding;</a:t>
            </a:r>
            <a:endParaRPr lang="en-GB" sz="1800" smtClean="0"/>
          </a:p>
          <a:p>
            <a:pPr eaLnBrk="1" hangingPunct="1">
              <a:lnSpc>
                <a:spcPct val="80000"/>
              </a:lnSpc>
            </a:pPr>
            <a:r>
              <a:rPr lang="en-GB" sz="1800" smtClean="0"/>
              <a:t>Study of the </a:t>
            </a:r>
            <a:r>
              <a:rPr lang="en-US" sz="1800" smtClean="0"/>
              <a:t>oxidizing degree of the structural components of 19-rod model FA of VVER-1000;</a:t>
            </a:r>
          </a:p>
          <a:p>
            <a:pPr eaLnBrk="1" hangingPunct="1">
              <a:lnSpc>
                <a:spcPct val="80000"/>
              </a:lnSpc>
            </a:pPr>
            <a:r>
              <a:rPr lang="en-US" sz="1800" smtClean="0"/>
              <a:t>Study of interaction and structural-phase changes in the materials of model FA of VVER-1000 (fuel pellets and claddings</a:t>
            </a:r>
            <a:r>
              <a:rPr lang="en-GB" sz="1800" smtClean="0"/>
              <a:t>);</a:t>
            </a:r>
            <a:endParaRPr lang="en-US" sz="1800" smtClean="0"/>
          </a:p>
          <a:p>
            <a:pPr eaLnBrk="1" hangingPunct="1">
              <a:lnSpc>
                <a:spcPct val="80000"/>
              </a:lnSpc>
            </a:pPr>
            <a:r>
              <a:rPr lang="en-US" sz="1800" smtClean="0"/>
              <a:t>Study of the hydrogen release.</a:t>
            </a:r>
          </a:p>
          <a:p>
            <a:pPr eaLnBrk="1" hangingPunct="1">
              <a:lnSpc>
                <a:spcPct val="80000"/>
              </a:lnSpc>
            </a:pPr>
            <a:endParaRPr lang="en-US" sz="1800" smtClean="0"/>
          </a:p>
          <a:p>
            <a:pPr eaLnBrk="1" hangingPunct="1">
              <a:lnSpc>
                <a:spcPct val="80000"/>
              </a:lnSpc>
              <a:buFontTx/>
              <a:buNone/>
            </a:pPr>
            <a:r>
              <a:rPr lang="en-US" sz="1800" smtClean="0"/>
              <a:t>The main task for material investigation was studying of ZrN formation and its behaviour under flooding.</a:t>
            </a:r>
            <a:endParaRPr lang="ru-RU" sz="1800" smtClean="0"/>
          </a:p>
          <a:p>
            <a:pPr eaLnBrk="1" hangingPunct="1">
              <a:lnSpc>
                <a:spcPct val="80000"/>
              </a:lnSpc>
              <a:buFontTx/>
              <a:buNone/>
            </a:pPr>
            <a:r>
              <a:rPr lang="en-US" sz="1800" smtClean="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4395D77A-6FAE-4C05-8713-AB1A3D14FBA9}" type="slidenum">
              <a:rPr lang="ru-RU" smtClean="0"/>
              <a:pPr/>
              <a:t>3</a:t>
            </a:fld>
            <a:endParaRPr lang="ru-RU" smtClean="0"/>
          </a:p>
        </p:txBody>
      </p:sp>
      <p:sp>
        <p:nvSpPr>
          <p:cNvPr id="22530" name="Text Box 4"/>
          <p:cNvSpPr txBox="1">
            <a:spLocks noChangeArrowheads="1"/>
          </p:cNvSpPr>
          <p:nvPr/>
        </p:nvSpPr>
        <p:spPr bwMode="auto">
          <a:xfrm>
            <a:off x="971550" y="188913"/>
            <a:ext cx="3168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sz="3200" b="1"/>
              <a:t>Fuel assembly</a:t>
            </a:r>
            <a:endParaRPr lang="ru-RU" sz="3200" b="1"/>
          </a:p>
        </p:txBody>
      </p:sp>
      <p:pic>
        <p:nvPicPr>
          <p:cNvPr id="22531" name="Picture 5" descr="РУ схема"/>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r="51714" b="3679"/>
          <a:stretch>
            <a:fillRect/>
          </a:stretch>
        </p:blipFill>
        <p:spPr>
          <a:xfrm>
            <a:off x="4932363" y="0"/>
            <a:ext cx="4038600" cy="6858000"/>
          </a:xfrm>
        </p:spPr>
      </p:pic>
      <p:graphicFrame>
        <p:nvGraphicFramePr>
          <p:cNvPr id="97641" name="Group 1385"/>
          <p:cNvGraphicFramePr>
            <a:graphicFrameLocks noGrp="1"/>
          </p:cNvGraphicFramePr>
          <p:nvPr>
            <p:ph sz="half" idx="2"/>
          </p:nvPr>
        </p:nvGraphicFramePr>
        <p:xfrm>
          <a:off x="250825" y="765175"/>
          <a:ext cx="4681538" cy="5761034"/>
        </p:xfrm>
        <a:graphic>
          <a:graphicData uri="http://schemas.openxmlformats.org/drawingml/2006/table">
            <a:tbl>
              <a:tblPr/>
              <a:tblGrid>
                <a:gridCol w="2582863"/>
                <a:gridCol w="2098675"/>
              </a:tblGrid>
              <a:tr h="274335">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Fuel rod simulators  and the model FA</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E5"/>
                    </a:solidFill>
                  </a:tcPr>
                </a:tc>
                <a:tc hMerge="1">
                  <a:txBody>
                    <a:bodyPr/>
                    <a:lstStyle/>
                    <a:p>
                      <a:endParaRPr lang="ru-RU"/>
                    </a:p>
                  </a:txBody>
                  <a:tcPr/>
                </a:tc>
              </a:tr>
              <a:tr h="259094">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ea typeface="Times New Roman" pitchFamily="18" charset="0"/>
                          <a:cs typeface="Arial" charset="0"/>
                        </a:rPr>
                        <a:t>Number of fuel rods heated</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ea typeface="Times New Roman" pitchFamily="18" charset="0"/>
                          <a:cs typeface="Arial" charset="0"/>
                        </a:rPr>
                        <a:t>18</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94">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ea typeface="Times New Roman" pitchFamily="18" charset="0"/>
                          <a:cs typeface="Arial" charset="0"/>
                        </a:rPr>
                        <a:t>Number of fuel rods unheated</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ea typeface="Times New Roman" pitchFamily="18" charset="0"/>
                          <a:cs typeface="Arial" charset="0"/>
                        </a:rPr>
                        <a:t>1</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744">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ea typeface="Times New Roman" pitchFamily="18" charset="0"/>
                          <a:cs typeface="Arial" charset="0"/>
                        </a:rPr>
                        <a:t>Outer/inner diameter of fuel rod cladding, mm</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ea typeface="Times New Roman" pitchFamily="18" charset="0"/>
                          <a:cs typeface="Arial" charset="0"/>
                        </a:rPr>
                        <a:t>9.13/7.73 </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94">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ea typeface="Times New Roman" pitchFamily="18" charset="0"/>
                          <a:cs typeface="Arial" charset="0"/>
                        </a:rPr>
                        <a:t>Cladding material</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ea typeface="Times New Roman" pitchFamily="18" charset="0"/>
                          <a:cs typeface="Arial" charset="0"/>
                        </a:rPr>
                        <a:t>Zr-1%Nb</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94">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ea typeface="Times New Roman" pitchFamily="18" charset="0"/>
                          <a:cs typeface="Arial" charset="0"/>
                        </a:rPr>
                        <a:t>Heater material</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ea typeface="Times New Roman" pitchFamily="18" charset="0"/>
                          <a:cs typeface="Arial" charset="0"/>
                        </a:rPr>
                        <a:t>Ta</a:t>
                      </a:r>
                      <a:endParaRPr kumimoji="0" lang="ru-RU"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94">
                <a:tc gridSpan="2">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ea typeface="Times New Roman" pitchFamily="18" charset="0"/>
                          <a:cs typeface="Arial" charset="0"/>
                        </a:rPr>
                        <a:t>Sizes of the fuel rod heater, mm:</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259094">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ea typeface="Times New Roman" pitchFamily="18" charset="0"/>
                          <a:cs typeface="Arial" charset="0"/>
                        </a:rPr>
                        <a:t>diameter/height</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ea typeface="Times New Roman" pitchFamily="18" charset="0"/>
                          <a:cs typeface="Arial" charset="0"/>
                        </a:rPr>
                        <a:t>4/1275 </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35">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Fuel pellets</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ru-RU"/>
                    </a:p>
                  </a:txBody>
                  <a:tcPr/>
                </a:tc>
              </a:tr>
              <a:tr h="594393">
                <a:tc>
                  <a:txBody>
                    <a:bodyPr/>
                    <a:lstStyle/>
                    <a:p>
                      <a:pPr marL="342900" marR="0" lvl="0" indent="-161925" algn="just"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ea typeface="Times New Roman" pitchFamily="18" charset="0"/>
                          <a:cs typeface="Arial" charset="0"/>
                        </a:rPr>
                        <a:t>Fuel rods heated</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161925" algn="just"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ea typeface="Times New Roman" pitchFamily="18" charset="0"/>
                          <a:cs typeface="Arial" charset="0"/>
                        </a:rPr>
                        <a:t>Outer diameter/of central hole/height,  mm </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ea typeface="Times New Roman" pitchFamily="18" charset="0"/>
                          <a:cs typeface="Arial" charset="0"/>
                        </a:rPr>
                        <a:t>UO</a:t>
                      </a:r>
                      <a:r>
                        <a:rPr kumimoji="0" lang="en-US" sz="1100" b="0" i="0" u="none" strike="noStrike" cap="none" normalizeH="0" baseline="-30000" smtClean="0">
                          <a:ln>
                            <a:noFill/>
                          </a:ln>
                          <a:solidFill>
                            <a:schemeClr val="tx1"/>
                          </a:solidFill>
                          <a:effectLst/>
                          <a:latin typeface="Arial" charset="0"/>
                          <a:ea typeface="Times New Roman" pitchFamily="18" charset="0"/>
                          <a:cs typeface="Arial" charset="0"/>
                        </a:rPr>
                        <a:t>2</a:t>
                      </a:r>
                      <a:r>
                        <a:rPr kumimoji="0" lang="en-US" sz="1100" b="0" i="0" u="none" strike="noStrike" cap="none" normalizeH="0" baseline="0" smtClean="0">
                          <a:ln>
                            <a:noFill/>
                          </a:ln>
                          <a:solidFill>
                            <a:schemeClr val="tx1"/>
                          </a:solidFill>
                          <a:effectLst/>
                          <a:latin typeface="Arial" charset="0"/>
                          <a:ea typeface="Times New Roman" pitchFamily="18" charset="0"/>
                          <a:cs typeface="Arial" charset="0"/>
                        </a:rPr>
                        <a:t> pellets with holes</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ea typeface="Times New Roman" pitchFamily="18" charset="0"/>
                          <a:cs typeface="Arial" charset="0"/>
                        </a:rPr>
                        <a:t>7.6</a:t>
                      </a:r>
                      <a:r>
                        <a:rPr kumimoji="0" lang="en-US" sz="1100" b="0" i="0" u="none" strike="noStrike" cap="none" normalizeH="0" baseline="30000" smtClean="0">
                          <a:ln>
                            <a:noFill/>
                          </a:ln>
                          <a:solidFill>
                            <a:schemeClr val="tx1"/>
                          </a:solidFill>
                          <a:effectLst/>
                          <a:latin typeface="Arial" charset="0"/>
                          <a:ea typeface="Times New Roman" pitchFamily="18" charset="0"/>
                          <a:cs typeface="Arial" charset="0"/>
                        </a:rPr>
                        <a:t>-0.03</a:t>
                      </a:r>
                      <a:r>
                        <a:rPr kumimoji="0" lang="en-US" sz="1100" b="0" i="0" u="none" strike="noStrike" cap="none" normalizeH="0" baseline="0" smtClean="0">
                          <a:ln>
                            <a:noFill/>
                          </a:ln>
                          <a:solidFill>
                            <a:schemeClr val="tx1"/>
                          </a:solidFill>
                          <a:effectLst/>
                          <a:latin typeface="Arial" charset="0"/>
                          <a:ea typeface="Times New Roman" pitchFamily="18" charset="0"/>
                          <a:cs typeface="Arial" charset="0"/>
                        </a:rPr>
                        <a:t>/4.2</a:t>
                      </a:r>
                      <a:r>
                        <a:rPr kumimoji="0" lang="en-US" sz="1100" b="0" i="0" u="none" strike="noStrike" cap="none" normalizeH="0" baseline="30000" smtClean="0">
                          <a:ln>
                            <a:noFill/>
                          </a:ln>
                          <a:solidFill>
                            <a:schemeClr val="tx1"/>
                          </a:solidFill>
                          <a:effectLst/>
                          <a:latin typeface="Arial" charset="0"/>
                          <a:ea typeface="Times New Roman" pitchFamily="18" charset="0"/>
                          <a:cs typeface="Arial" charset="0"/>
                        </a:rPr>
                        <a:t>+0.15</a:t>
                      </a:r>
                      <a:r>
                        <a:rPr kumimoji="0" lang="en-US" sz="1100" b="0" i="0" u="none" strike="noStrike" cap="none" normalizeH="0" baseline="0" smtClean="0">
                          <a:ln>
                            <a:noFill/>
                          </a:ln>
                          <a:solidFill>
                            <a:schemeClr val="tx1"/>
                          </a:solidFill>
                          <a:effectLst/>
                          <a:latin typeface="Arial" charset="0"/>
                          <a:ea typeface="Times New Roman" pitchFamily="18" charset="0"/>
                          <a:cs typeface="Arial" charset="0"/>
                        </a:rPr>
                        <a:t>/11</a:t>
                      </a:r>
                      <a:r>
                        <a:rPr kumimoji="0" lang="en-US" sz="1100" b="0" i="0" u="none" strike="noStrike" cap="none" normalizeH="0" baseline="30000" smtClean="0">
                          <a:ln>
                            <a:noFill/>
                          </a:ln>
                          <a:solidFill>
                            <a:schemeClr val="tx1"/>
                          </a:solidFill>
                          <a:effectLst/>
                          <a:latin typeface="Arial" charset="0"/>
                          <a:ea typeface="Times New Roman" pitchFamily="18" charset="0"/>
                          <a:cs typeface="Arial" charset="0"/>
                          <a:sym typeface="Symbol" pitchFamily="18" charset="2"/>
                        </a:rPr>
                        <a:t></a:t>
                      </a:r>
                      <a:r>
                        <a:rPr kumimoji="0" lang="en-US" sz="1100" b="0" i="0" u="none" strike="noStrike" cap="none" normalizeH="0" baseline="30000" smtClean="0">
                          <a:ln>
                            <a:noFill/>
                          </a:ln>
                          <a:solidFill>
                            <a:schemeClr val="tx1"/>
                          </a:solidFill>
                          <a:effectLst/>
                          <a:latin typeface="Arial" charset="0"/>
                          <a:ea typeface="Times New Roman" pitchFamily="18" charset="0"/>
                          <a:cs typeface="Arial" charset="0"/>
                        </a:rPr>
                        <a:t>0.1</a:t>
                      </a:r>
                      <a:r>
                        <a:rPr kumimoji="0" lang="en-US" sz="1100" b="0" i="0" u="none" strike="noStrike" cap="none" normalizeH="0" baseline="0" smtClean="0">
                          <a:ln>
                            <a:noFill/>
                          </a:ln>
                          <a:solidFill>
                            <a:schemeClr val="tx1"/>
                          </a:solidFill>
                          <a:effectLst/>
                          <a:latin typeface="Arial" charset="0"/>
                          <a:ea typeface="Times New Roman" pitchFamily="18" charset="0"/>
                          <a:cs typeface="Arial" charset="0"/>
                          <a:sym typeface="Symbol" pitchFamily="18" charset="2"/>
                        </a:rPr>
                        <a:t> </a:t>
                      </a:r>
                      <a:endParaRPr kumimoji="0" lang="en-US" sz="1100" b="0" i="0" u="none" strike="noStrike" cap="none" normalizeH="0" baseline="30000" smtClean="0">
                        <a:ln>
                          <a:noFill/>
                        </a:ln>
                        <a:solidFill>
                          <a:schemeClr val="tx1"/>
                        </a:solidFill>
                        <a:effectLst/>
                        <a:latin typeface="Arial" charset="0"/>
                        <a:ea typeface="Times New Roman" pitchFamily="18" charset="0"/>
                        <a:cs typeface="Arial" charset="0"/>
                        <a:sym typeface="Symbol" pitchFamily="18" charset="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94">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ea typeface="Times New Roman" pitchFamily="18" charset="0"/>
                          <a:cs typeface="Arial" charset="0"/>
                        </a:rPr>
                        <a:t>Fuel rod unheated</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ea typeface="Times New Roman" pitchFamily="18" charset="0"/>
                          <a:cs typeface="Arial" charset="0"/>
                        </a:rPr>
                        <a:t>No UO</a:t>
                      </a:r>
                      <a:r>
                        <a:rPr kumimoji="0" lang="en-US" sz="1100" b="0" i="0" u="none" strike="noStrike" cap="none" normalizeH="0" baseline="-30000" smtClean="0">
                          <a:ln>
                            <a:noFill/>
                          </a:ln>
                          <a:solidFill>
                            <a:schemeClr val="tx1"/>
                          </a:solidFill>
                          <a:effectLst/>
                          <a:latin typeface="Arial" charset="0"/>
                          <a:ea typeface="Times New Roman" pitchFamily="18" charset="0"/>
                          <a:cs typeface="Arial" charset="0"/>
                        </a:rPr>
                        <a:t>2</a:t>
                      </a:r>
                      <a:r>
                        <a:rPr kumimoji="0" lang="en-US" sz="1100" b="0" i="0" u="none" strike="noStrike" cap="none" normalizeH="0" baseline="0" smtClean="0">
                          <a:ln>
                            <a:noFill/>
                          </a:ln>
                          <a:solidFill>
                            <a:schemeClr val="tx1"/>
                          </a:solidFill>
                          <a:effectLst/>
                          <a:latin typeface="Arial" charset="0"/>
                          <a:ea typeface="Times New Roman" pitchFamily="18" charset="0"/>
                          <a:cs typeface="Arial" charset="0"/>
                        </a:rPr>
                        <a:t> pellets </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35">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Spacing grid </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ru-RU"/>
                    </a:p>
                  </a:txBody>
                  <a:tcPr/>
                </a:tc>
              </a:tr>
              <a:tr h="259094">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ea typeface="Times New Roman" pitchFamily="18" charset="0"/>
                          <a:cs typeface="Arial" charset="0"/>
                        </a:rPr>
                        <a:t>Material </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ea typeface="Times New Roman" pitchFamily="18" charset="0"/>
                          <a:cs typeface="Arial" charset="0"/>
                        </a:rPr>
                        <a:t>Zr-1%Nb</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94">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ea typeface="Times New Roman" pitchFamily="18" charset="0"/>
                          <a:cs typeface="Arial" charset="0"/>
                        </a:rPr>
                        <a:t>Height, mm </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ea typeface="Times New Roman" pitchFamily="18" charset="0"/>
                          <a:cs typeface="Arial" charset="0"/>
                        </a:rPr>
                        <a:t>20 </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94">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ea typeface="Times New Roman" pitchFamily="18" charset="0"/>
                          <a:cs typeface="Arial" charset="0"/>
                        </a:rPr>
                        <a:t>Number, pcs.</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ea typeface="Times New Roman" pitchFamily="18" charset="0"/>
                          <a:cs typeface="Arial" charset="0"/>
                        </a:rPr>
                        <a:t>6</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35">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FA shroud</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ru-RU"/>
                    </a:p>
                  </a:txBody>
                  <a:tcPr/>
                </a:tc>
              </a:tr>
              <a:tr h="259094">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ea typeface="Times New Roman" pitchFamily="18" charset="0"/>
                          <a:cs typeface="Arial" charset="0"/>
                        </a:rPr>
                        <a:t>Material </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ea typeface="Times New Roman" pitchFamily="18" charset="0"/>
                          <a:cs typeface="Arial" charset="0"/>
                        </a:rPr>
                        <a:t>Zr-1%Nb</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94">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ea typeface="Times New Roman" pitchFamily="18" charset="0"/>
                          <a:cs typeface="Arial" charset="0"/>
                        </a:rPr>
                        <a:t>Size: diameter/wall thickness, mm</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charset="0"/>
                          <a:ea typeface="Times New Roman" pitchFamily="18" charset="0"/>
                          <a:cs typeface="Arial" charset="0"/>
                        </a:rPr>
                        <a:t>70/2 </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35">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Thermal insulation</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ru-RU"/>
                    </a:p>
                  </a:txBody>
                  <a:tcPr/>
                </a:tc>
              </a:tr>
              <a:tr h="259094">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ea typeface="Times New Roman" pitchFamily="18" charset="0"/>
                          <a:cs typeface="Arial" charset="0"/>
                        </a:rPr>
                        <a:t>Material </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ea typeface="Times New Roman" pitchFamily="18" charset="0"/>
                          <a:cs typeface="Arial" charset="0"/>
                        </a:rPr>
                        <a:t>ZrO</a:t>
                      </a:r>
                      <a:r>
                        <a:rPr kumimoji="0" lang="en-US" sz="1100" b="0" i="0" u="none" strike="noStrike" cap="none" normalizeH="0" baseline="-30000" smtClean="0">
                          <a:ln>
                            <a:noFill/>
                          </a:ln>
                          <a:solidFill>
                            <a:srgbClr val="000000"/>
                          </a:solidFill>
                          <a:effectLst/>
                          <a:latin typeface="Arial" charset="0"/>
                          <a:ea typeface="Times New Roman" pitchFamily="18" charset="0"/>
                          <a:cs typeface="Arial" charset="0"/>
                        </a:rPr>
                        <a:t>2</a:t>
                      </a:r>
                      <a:r>
                        <a:rPr kumimoji="0" lang="en-US" sz="1100" b="0" i="0" u="none" strike="noStrike" cap="none" normalizeH="0" baseline="0" smtClean="0">
                          <a:ln>
                            <a:noFill/>
                          </a:ln>
                          <a:solidFill>
                            <a:schemeClr val="tx1"/>
                          </a:solidFill>
                          <a:effectLst/>
                          <a:latin typeface="Arial" charset="0"/>
                          <a:ea typeface="Times New Roman" pitchFamily="18" charset="0"/>
                          <a:cs typeface="Arial" charset="0"/>
                        </a:rPr>
                        <a:t> ZYFB-3</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Номер слайда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4BDFEDC8-6C80-4BDC-AAB8-F07F9321F547}" type="slidenum">
              <a:rPr lang="ru-RU" smtClean="0"/>
              <a:pPr/>
              <a:t>4</a:t>
            </a:fld>
            <a:endParaRPr lang="ru-RU" smtClean="0"/>
          </a:p>
        </p:txBody>
      </p:sp>
      <p:sp>
        <p:nvSpPr>
          <p:cNvPr id="24578" name="Text Box 12"/>
          <p:cNvSpPr txBox="1">
            <a:spLocks noChangeArrowheads="1"/>
          </p:cNvSpPr>
          <p:nvPr/>
        </p:nvSpPr>
        <p:spPr bwMode="auto">
          <a:xfrm>
            <a:off x="0" y="26035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en-US" sz="2800" b="1"/>
              <a:t>The cladding temerature during preoxidation </a:t>
            </a:r>
            <a:r>
              <a:rPr lang="ru-RU" sz="2800" b="1"/>
              <a:t>            </a:t>
            </a:r>
            <a:r>
              <a:rPr lang="en-US" sz="2800" b="1"/>
              <a:t>and transient phase</a:t>
            </a:r>
            <a:endParaRPr lang="ru-RU" sz="2800" b="1"/>
          </a:p>
        </p:txBody>
      </p:sp>
      <p:pic>
        <p:nvPicPr>
          <p:cNvPr id="24579" name="Picture 19" descr="Температура"/>
          <p:cNvPicPr>
            <a:picLocks noChangeAspect="1" noChangeArrowheads="1"/>
          </p:cNvPicPr>
          <p:nvPr>
            <p:ph/>
          </p:nvPr>
        </p:nvPicPr>
        <p:blipFill>
          <a:blip r:embed="rId3">
            <a:extLst>
              <a:ext uri="{28A0092B-C50C-407E-A947-70E740481C1C}">
                <a14:useLocalDpi xmlns:a14="http://schemas.microsoft.com/office/drawing/2010/main" val="0"/>
              </a:ext>
            </a:extLst>
          </a:blip>
          <a:srcRect l="17305" t="-1648" r="19763" b="67233"/>
          <a:stretch>
            <a:fillRect/>
          </a:stretch>
        </p:blipFill>
        <p:spPr>
          <a:xfrm>
            <a:off x="323850" y="1196975"/>
            <a:ext cx="8496300" cy="4481513"/>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Номер слайда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E260D4B5-1C7B-4612-8EAB-F9845CDEF435}" type="slidenum">
              <a:rPr lang="ru-RU" smtClean="0"/>
              <a:pPr/>
              <a:t>5</a:t>
            </a:fld>
            <a:endParaRPr lang="ru-RU" smtClean="0"/>
          </a:p>
        </p:txBody>
      </p:sp>
      <p:sp>
        <p:nvSpPr>
          <p:cNvPr id="26626" name="Rectangle 2"/>
          <p:cNvSpPr>
            <a:spLocks noGrp="1" noChangeArrowheads="1"/>
          </p:cNvSpPr>
          <p:nvPr>
            <p:ph type="title"/>
          </p:nvPr>
        </p:nvSpPr>
        <p:spPr>
          <a:xfrm>
            <a:off x="468313" y="0"/>
            <a:ext cx="8229600" cy="1143000"/>
          </a:xfrm>
        </p:spPr>
        <p:txBody>
          <a:bodyPr/>
          <a:lstStyle/>
          <a:p>
            <a:pPr eaLnBrk="1" hangingPunct="1"/>
            <a:r>
              <a:rPr lang="en-US" sz="3200" b="1" smtClean="0">
                <a:solidFill>
                  <a:schemeClr val="tx1"/>
                </a:solidFill>
              </a:rPr>
              <a:t>Posttest appearance </a:t>
            </a:r>
            <a:br>
              <a:rPr lang="en-US" sz="3200" b="1" smtClean="0">
                <a:solidFill>
                  <a:schemeClr val="tx1"/>
                </a:solidFill>
              </a:rPr>
            </a:br>
            <a:r>
              <a:rPr lang="en-US" sz="3200" b="1" smtClean="0">
                <a:solidFill>
                  <a:schemeClr val="tx1"/>
                </a:solidFill>
              </a:rPr>
              <a:t>of the PARAMETER-SF4 bundle</a:t>
            </a:r>
            <a:endParaRPr lang="ru-RU" sz="3200" b="1" smtClean="0">
              <a:solidFill>
                <a:schemeClr val="tx1"/>
              </a:solidFill>
            </a:endParaRPr>
          </a:p>
        </p:txBody>
      </p:sp>
      <p:sp>
        <p:nvSpPr>
          <p:cNvPr id="26627" name="Text Box 8"/>
          <p:cNvSpPr txBox="1">
            <a:spLocks noChangeArrowheads="1"/>
          </p:cNvSpPr>
          <p:nvPr/>
        </p:nvSpPr>
        <p:spPr bwMode="auto">
          <a:xfrm>
            <a:off x="3995738" y="1052513"/>
            <a:ext cx="5148262"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buFontTx/>
              <a:buChar char="-"/>
            </a:pPr>
            <a:r>
              <a:rPr lang="en-US"/>
              <a:t> encapsulation of the SF4 test bundle was performed by filling with epoxy resin from top and bottom;</a:t>
            </a:r>
          </a:p>
          <a:p>
            <a:pPr>
              <a:spcBef>
                <a:spcPct val="50000"/>
              </a:spcBef>
              <a:buFontTx/>
              <a:buChar char="-"/>
            </a:pPr>
            <a:r>
              <a:rPr lang="en-US"/>
              <a:t>after dismounting test bundle appear severely damaged particularly in the region above 300 mm; </a:t>
            </a:r>
          </a:p>
          <a:p>
            <a:pPr>
              <a:spcBef>
                <a:spcPct val="50000"/>
              </a:spcBef>
              <a:buFontTx/>
              <a:buChar char="-"/>
            </a:pPr>
            <a:r>
              <a:rPr lang="en-US"/>
              <a:t> the most part of shroud seems to be partially molten and has reacted with fiber insulation</a:t>
            </a:r>
            <a:r>
              <a:rPr lang="ru-RU"/>
              <a:t>;</a:t>
            </a:r>
            <a:endParaRPr lang="en-US"/>
          </a:p>
        </p:txBody>
      </p:sp>
      <p:pic>
        <p:nvPicPr>
          <p:cNvPr id="26628" name="Picture 24" descr="3q"/>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68313" y="3789363"/>
            <a:ext cx="3357562" cy="2517775"/>
          </a:xfrm>
        </p:spPr>
      </p:pic>
      <p:pic>
        <p:nvPicPr>
          <p:cNvPr id="26629" name="Picture 25" descr="4q"/>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716463" y="3789363"/>
            <a:ext cx="3529012" cy="2517775"/>
          </a:xfrm>
        </p:spPr>
      </p:pic>
      <p:pic>
        <p:nvPicPr>
          <p:cNvPr id="26630" name="Picture 27" descr="2q"/>
          <p:cNvPicPr>
            <a:picLocks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468313" y="1125538"/>
            <a:ext cx="3357562" cy="2517775"/>
          </a:xfrm>
        </p:spPr>
      </p:pic>
      <p:sp>
        <p:nvSpPr>
          <p:cNvPr id="26631" name="Text Box 28"/>
          <p:cNvSpPr txBox="1">
            <a:spLocks noChangeArrowheads="1"/>
          </p:cNvSpPr>
          <p:nvPr/>
        </p:nvSpPr>
        <p:spPr bwMode="auto">
          <a:xfrm>
            <a:off x="468313" y="1125538"/>
            <a:ext cx="21605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b="1">
                <a:solidFill>
                  <a:schemeClr val="bg1"/>
                </a:solidFill>
              </a:rPr>
              <a:t>Z = 300…700 mm</a:t>
            </a:r>
            <a:endParaRPr lang="ru-RU" b="1">
              <a:solidFill>
                <a:schemeClr val="bg1"/>
              </a:solidFill>
            </a:endParaRPr>
          </a:p>
        </p:txBody>
      </p:sp>
      <p:sp>
        <p:nvSpPr>
          <p:cNvPr id="26632" name="Text Box 29"/>
          <p:cNvSpPr txBox="1">
            <a:spLocks noChangeArrowheads="1"/>
          </p:cNvSpPr>
          <p:nvPr/>
        </p:nvSpPr>
        <p:spPr bwMode="auto">
          <a:xfrm>
            <a:off x="468313" y="3789363"/>
            <a:ext cx="2374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b="1">
                <a:solidFill>
                  <a:schemeClr val="bg1"/>
                </a:solidFill>
              </a:rPr>
              <a:t>Z = 800…1200 mm</a:t>
            </a:r>
            <a:endParaRPr lang="ru-RU" b="1">
              <a:solidFill>
                <a:schemeClr val="bg1"/>
              </a:solidFill>
            </a:endParaRPr>
          </a:p>
        </p:txBody>
      </p:sp>
      <p:sp>
        <p:nvSpPr>
          <p:cNvPr id="26633" name="Text Box 30"/>
          <p:cNvSpPr txBox="1">
            <a:spLocks noChangeArrowheads="1"/>
          </p:cNvSpPr>
          <p:nvPr/>
        </p:nvSpPr>
        <p:spPr bwMode="auto">
          <a:xfrm>
            <a:off x="4716463" y="3789363"/>
            <a:ext cx="2520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b="1">
                <a:solidFill>
                  <a:schemeClr val="bg1"/>
                </a:solidFill>
              </a:rPr>
              <a:t>Z = 1200…1400 mm</a:t>
            </a:r>
            <a:endParaRPr lang="ru-RU" b="1">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883BC24B-5430-453F-99E9-2A292C618D39}" type="slidenum">
              <a:rPr lang="ru-RU" smtClean="0"/>
              <a:pPr/>
              <a:t>6</a:t>
            </a:fld>
            <a:endParaRPr lang="ru-RU" smtClean="0"/>
          </a:p>
        </p:txBody>
      </p:sp>
      <p:sp>
        <p:nvSpPr>
          <p:cNvPr id="28674" name="Rectangle 27"/>
          <p:cNvSpPr>
            <a:spLocks noGrp="1" noChangeArrowheads="1"/>
          </p:cNvSpPr>
          <p:nvPr>
            <p:ph type="title"/>
          </p:nvPr>
        </p:nvSpPr>
        <p:spPr>
          <a:xfrm>
            <a:off x="457200" y="381000"/>
            <a:ext cx="8229600" cy="1371600"/>
          </a:xfrm>
        </p:spPr>
        <p:txBody>
          <a:bodyPr/>
          <a:lstStyle/>
          <a:p>
            <a:pPr eaLnBrk="1" hangingPunct="1"/>
            <a:r>
              <a:rPr lang="en-US" sz="3200" b="1" smtClean="0"/>
              <a:t>Program for posttest investigations</a:t>
            </a:r>
            <a:br>
              <a:rPr lang="en-US" sz="3200" b="1" smtClean="0"/>
            </a:br>
            <a:r>
              <a:rPr lang="en-US" sz="3200" b="1" smtClean="0"/>
              <a:t> of the </a:t>
            </a:r>
            <a:r>
              <a:rPr lang="en-US" sz="3200" b="1" smtClean="0">
                <a:solidFill>
                  <a:schemeClr val="tx1"/>
                </a:solidFill>
              </a:rPr>
              <a:t>PARAMETER-SF4 bundle</a:t>
            </a:r>
            <a:endParaRPr lang="ru-RU" sz="3200" b="1" smtClean="0">
              <a:solidFill>
                <a:schemeClr val="tx1"/>
              </a:solidFill>
            </a:endParaRPr>
          </a:p>
        </p:txBody>
      </p:sp>
      <p:sp>
        <p:nvSpPr>
          <p:cNvPr id="39964" name="Rectangle 28"/>
          <p:cNvSpPr>
            <a:spLocks noGrp="1" noChangeArrowheads="1"/>
          </p:cNvSpPr>
          <p:nvPr>
            <p:ph type="body" idx="1"/>
          </p:nvPr>
        </p:nvSpPr>
        <p:spPr>
          <a:xfrm>
            <a:off x="250825" y="1628775"/>
            <a:ext cx="8686800" cy="4114800"/>
          </a:xfrm>
        </p:spPr>
        <p:txBody>
          <a:bodyPr/>
          <a:lstStyle/>
          <a:p>
            <a:pPr eaLnBrk="1" hangingPunct="1">
              <a:lnSpc>
                <a:spcPct val="80000"/>
              </a:lnSpc>
              <a:defRPr/>
            </a:pPr>
            <a:r>
              <a:rPr lang="en-US" sz="2400" dirty="0" smtClean="0"/>
              <a:t>Sectioning of the test bundle</a:t>
            </a:r>
            <a:endParaRPr lang="ru-RU" sz="2400" dirty="0" smtClean="0"/>
          </a:p>
          <a:p>
            <a:pPr eaLnBrk="1" hangingPunct="1">
              <a:lnSpc>
                <a:spcPct val="80000"/>
              </a:lnSpc>
              <a:defRPr/>
            </a:pPr>
            <a:r>
              <a:rPr lang="ru-RU" sz="2400" dirty="0" smtClean="0"/>
              <a:t>1</a:t>
            </a:r>
            <a:r>
              <a:rPr lang="en-US" sz="2400" dirty="0" smtClean="0"/>
              <a:t>0 polished cross sections for </a:t>
            </a:r>
            <a:r>
              <a:rPr lang="en-US" sz="2400" dirty="0" err="1" smtClean="0"/>
              <a:t>microstructural</a:t>
            </a:r>
            <a:r>
              <a:rPr lang="en-US" sz="2400" dirty="0" smtClean="0"/>
              <a:t> analysis</a:t>
            </a:r>
            <a:r>
              <a:rPr lang="ru-RU" sz="2400" dirty="0" smtClean="0"/>
              <a:t>:</a:t>
            </a:r>
            <a:r>
              <a:rPr lang="en-US" sz="2400" dirty="0" smtClean="0"/>
              <a:t> </a:t>
            </a:r>
            <a:endParaRPr lang="ru-RU" sz="2400" dirty="0" smtClean="0"/>
          </a:p>
          <a:p>
            <a:pPr eaLnBrk="1" hangingPunct="1">
              <a:lnSpc>
                <a:spcPct val="80000"/>
              </a:lnSpc>
              <a:buFontTx/>
              <a:buNone/>
              <a:defRPr/>
            </a:pPr>
            <a:r>
              <a:rPr lang="ru-RU" sz="2400" dirty="0" smtClean="0"/>
              <a:t>	- </a:t>
            </a:r>
            <a:r>
              <a:rPr lang="en-US" sz="2400" dirty="0" smtClean="0"/>
              <a:t>optical microscopy, </a:t>
            </a:r>
            <a:endParaRPr lang="ru-RU" sz="2400" dirty="0" smtClean="0"/>
          </a:p>
          <a:p>
            <a:pPr eaLnBrk="1" hangingPunct="1">
              <a:lnSpc>
                <a:spcPct val="80000"/>
              </a:lnSpc>
              <a:buFontTx/>
              <a:buNone/>
              <a:defRPr/>
            </a:pPr>
            <a:r>
              <a:rPr lang="ru-RU" sz="2400" dirty="0" smtClean="0"/>
              <a:t>	- </a:t>
            </a:r>
            <a:r>
              <a:rPr lang="en-US" sz="2400" dirty="0" smtClean="0"/>
              <a:t>EDX analysis;</a:t>
            </a:r>
          </a:p>
          <a:p>
            <a:pPr eaLnBrk="1" hangingPunct="1">
              <a:lnSpc>
                <a:spcPct val="80000"/>
              </a:lnSpc>
              <a:defRPr/>
            </a:pPr>
            <a:r>
              <a:rPr lang="ru-RU" sz="2400" dirty="0" smtClean="0"/>
              <a:t>3-5</a:t>
            </a:r>
            <a:r>
              <a:rPr lang="en-US" sz="2400" dirty="0" smtClean="0"/>
              <a:t> samples for x-ray analysis;</a:t>
            </a:r>
          </a:p>
          <a:p>
            <a:pPr eaLnBrk="1" hangingPunct="1">
              <a:lnSpc>
                <a:spcPct val="80000"/>
              </a:lnSpc>
              <a:defRPr/>
            </a:pPr>
            <a:r>
              <a:rPr lang="en-US" sz="2400" dirty="0" smtClean="0"/>
              <a:t>Study of structural-phase changes in the materials of SF4 bundle (fuel pellets and claddings); </a:t>
            </a:r>
          </a:p>
          <a:p>
            <a:pPr eaLnBrk="1" hangingPunct="1">
              <a:lnSpc>
                <a:spcPct val="80000"/>
              </a:lnSpc>
              <a:defRPr/>
            </a:pPr>
            <a:r>
              <a:rPr lang="en-US" sz="2400" dirty="0" smtClean="0"/>
              <a:t>Describing the final bundle state;</a:t>
            </a:r>
          </a:p>
          <a:p>
            <a:pPr eaLnBrk="1" hangingPunct="1">
              <a:lnSpc>
                <a:spcPct val="80000"/>
              </a:lnSpc>
              <a:buFontTx/>
              <a:buNone/>
              <a:defRPr/>
            </a:pPr>
            <a:endParaRPr lang="en-US" sz="2400" b="1" dirty="0" smtClean="0">
              <a:solidFill>
                <a:schemeClr val="tx2"/>
              </a:solidFill>
              <a:effectLst>
                <a:outerShdw blurRad="38100" dist="38100" dir="2700000" algn="tl">
                  <a:srgbClr val="C0C0C0"/>
                </a:outerShdw>
              </a:effectLst>
            </a:endParaRPr>
          </a:p>
          <a:p>
            <a:pPr eaLnBrk="1" hangingPunct="1">
              <a:lnSpc>
                <a:spcPct val="80000"/>
              </a:lnSpc>
              <a:buFontTx/>
              <a:buNone/>
              <a:defRPr/>
            </a:pPr>
            <a:r>
              <a:rPr lang="en-US" sz="2400" b="1" dirty="0" smtClean="0">
                <a:solidFill>
                  <a:schemeClr val="tx2"/>
                </a:solidFill>
                <a:effectLst>
                  <a:outerShdw blurRad="38100" dist="38100" dir="2700000" algn="tl">
                    <a:srgbClr val="C0C0C0"/>
                  </a:outerShdw>
                </a:effectLst>
              </a:rPr>
              <a:t>Sampling for express analysis – 4 cross sections:</a:t>
            </a:r>
          </a:p>
          <a:p>
            <a:pPr eaLnBrk="1" hangingPunct="1">
              <a:lnSpc>
                <a:spcPct val="80000"/>
              </a:lnSpc>
              <a:buFontTx/>
              <a:buNone/>
              <a:defRPr/>
            </a:pPr>
            <a:r>
              <a:rPr lang="en-US" sz="2400" dirty="0" smtClean="0"/>
              <a:t>		Z = 130, 260, 300 and 1200 mm.</a:t>
            </a:r>
          </a:p>
          <a:p>
            <a:pPr eaLnBrk="1" hangingPunct="1">
              <a:lnSpc>
                <a:spcPct val="80000"/>
              </a:lnSpc>
              <a:buFontTx/>
              <a:buNone/>
              <a:defRPr/>
            </a:pPr>
            <a:endParaRPr lang="ru-RU" sz="2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Номер слайда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04A02B6C-3D30-44A1-BBB4-F2EF3DE79F68}" type="slidenum">
              <a:rPr lang="ru-RU" smtClean="0"/>
              <a:pPr/>
              <a:t>7</a:t>
            </a:fld>
            <a:endParaRPr lang="ru-RU" smtClean="0"/>
          </a:p>
        </p:txBody>
      </p:sp>
      <p:pic>
        <p:nvPicPr>
          <p:cNvPr id="30722" name="Picture 4" descr="3-1"/>
          <p:cNvPicPr>
            <a:picLocks noChangeAspect="1" noChangeArrowheads="1"/>
          </p:cNvPicPr>
          <p:nvPr>
            <p:ph sz="half" idx="1"/>
          </p:nvPr>
        </p:nvPicPr>
        <p:blipFill>
          <a:blip r:embed="rId3">
            <a:lum bright="16000" contrast="6000"/>
            <a:extLst>
              <a:ext uri="{28A0092B-C50C-407E-A947-70E740481C1C}">
                <a14:useLocalDpi xmlns:a14="http://schemas.microsoft.com/office/drawing/2010/main" val="0"/>
              </a:ext>
            </a:extLst>
          </a:blip>
          <a:srcRect l="16788" t="4689" r="26923" b="21492"/>
          <a:stretch>
            <a:fillRect/>
          </a:stretch>
        </p:blipFill>
        <p:spPr>
          <a:xfrm>
            <a:off x="468313" y="1196975"/>
            <a:ext cx="2201862" cy="2159000"/>
          </a:xfrm>
        </p:spPr>
      </p:pic>
      <p:pic>
        <p:nvPicPr>
          <p:cNvPr id="30723" name="Picture 10" descr="3-1"/>
          <p:cNvPicPr>
            <a:picLocks noChangeAspect="1" noChangeArrowheads="1"/>
          </p:cNvPicPr>
          <p:nvPr>
            <p:ph sz="quarter" idx="2"/>
          </p:nvPr>
        </p:nvPicPr>
        <p:blipFill>
          <a:blip r:embed="rId4" cstate="print">
            <a:extLst>
              <a:ext uri="{28A0092B-C50C-407E-A947-70E740481C1C}">
                <a14:useLocalDpi xmlns:a14="http://schemas.microsoft.com/office/drawing/2010/main" val="0"/>
              </a:ext>
            </a:extLst>
          </a:blip>
          <a:srcRect l="12364" r="11073"/>
          <a:stretch>
            <a:fillRect/>
          </a:stretch>
        </p:blipFill>
        <p:spPr>
          <a:xfrm>
            <a:off x="3059113" y="1196975"/>
            <a:ext cx="2206625" cy="2160588"/>
          </a:xfrm>
        </p:spPr>
      </p:pic>
      <p:sp>
        <p:nvSpPr>
          <p:cNvPr id="30724" name="Rectangle 6"/>
          <p:cNvSpPr>
            <a:spLocks noChangeArrowheads="1"/>
          </p:cNvSpPr>
          <p:nvPr/>
        </p:nvSpPr>
        <p:spPr bwMode="auto">
          <a:xfrm>
            <a:off x="468313" y="333375"/>
            <a:ext cx="82264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a:cs typeface="Times New Roman" pitchFamily="18" charset="0"/>
              </a:rPr>
              <a:t>Cross section of the bundle at Z = 130 mm (top)</a:t>
            </a:r>
          </a:p>
        </p:txBody>
      </p:sp>
      <p:pic>
        <p:nvPicPr>
          <p:cNvPr id="30725" name="Picture 13" descr="3-4"/>
          <p:cNvPicPr>
            <a:picLocks noChangeAspect="1" noChangeArrowheads="1"/>
          </p:cNvPicPr>
          <p:nvPr>
            <p:ph sz="quarter" idx="3"/>
          </p:nvPr>
        </p:nvPicPr>
        <p:blipFill>
          <a:blip r:embed="rId5" cstate="print">
            <a:extLst>
              <a:ext uri="{28A0092B-C50C-407E-A947-70E740481C1C}">
                <a14:useLocalDpi xmlns:a14="http://schemas.microsoft.com/office/drawing/2010/main" val="0"/>
              </a:ext>
            </a:extLst>
          </a:blip>
          <a:srcRect/>
          <a:stretch>
            <a:fillRect/>
          </a:stretch>
        </p:blipFill>
        <p:spPr>
          <a:xfrm>
            <a:off x="5651500" y="1196975"/>
            <a:ext cx="2916238" cy="2187575"/>
          </a:xfrm>
        </p:spPr>
      </p:pic>
      <p:pic>
        <p:nvPicPr>
          <p:cNvPr id="30726" name="Picture 16" descr="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1500" y="3860800"/>
            <a:ext cx="287972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7" descr="3-2"/>
          <p:cNvPicPr>
            <a:picLocks noChangeAspect="1" noChangeArrowheads="1"/>
          </p:cNvPicPr>
          <p:nvPr/>
        </p:nvPicPr>
        <p:blipFill>
          <a:blip r:embed="rId7" cstate="print">
            <a:extLst>
              <a:ext uri="{28A0092B-C50C-407E-A947-70E740481C1C}">
                <a14:useLocalDpi xmlns:a14="http://schemas.microsoft.com/office/drawing/2010/main" val="0"/>
              </a:ext>
            </a:extLst>
          </a:blip>
          <a:srcRect l="12459" r="12514"/>
          <a:stretch>
            <a:fillRect/>
          </a:stretch>
        </p:blipFill>
        <p:spPr bwMode="auto">
          <a:xfrm>
            <a:off x="468313" y="3860800"/>
            <a:ext cx="2160587"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Text Box 18"/>
          <p:cNvSpPr txBox="1">
            <a:spLocks noChangeArrowheads="1"/>
          </p:cNvSpPr>
          <p:nvPr/>
        </p:nvSpPr>
        <p:spPr bwMode="auto">
          <a:xfrm>
            <a:off x="1042988" y="6021388"/>
            <a:ext cx="12239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a:t>Rod 1.1</a:t>
            </a:r>
            <a:endParaRPr lang="ru-RU"/>
          </a:p>
        </p:txBody>
      </p:sp>
      <p:sp>
        <p:nvSpPr>
          <p:cNvPr id="30729" name="Text Box 19"/>
          <p:cNvSpPr txBox="1">
            <a:spLocks noChangeArrowheads="1"/>
          </p:cNvSpPr>
          <p:nvPr/>
        </p:nvSpPr>
        <p:spPr bwMode="auto">
          <a:xfrm>
            <a:off x="3708400" y="5949950"/>
            <a:ext cx="12239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a:t>Rod 2.6</a:t>
            </a:r>
            <a:endParaRPr lang="ru-RU"/>
          </a:p>
        </p:txBody>
      </p:sp>
      <p:sp>
        <p:nvSpPr>
          <p:cNvPr id="30730" name="Text Box 20"/>
          <p:cNvSpPr txBox="1">
            <a:spLocks noChangeArrowheads="1"/>
          </p:cNvSpPr>
          <p:nvPr/>
        </p:nvSpPr>
        <p:spPr bwMode="auto">
          <a:xfrm>
            <a:off x="3419475" y="3357563"/>
            <a:ext cx="12239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a:t>Rod 2.4</a:t>
            </a:r>
            <a:endParaRPr lang="ru-RU"/>
          </a:p>
        </p:txBody>
      </p:sp>
      <p:sp>
        <p:nvSpPr>
          <p:cNvPr id="30731" name="Text Box 21"/>
          <p:cNvSpPr txBox="1">
            <a:spLocks noChangeArrowheads="1"/>
          </p:cNvSpPr>
          <p:nvPr/>
        </p:nvSpPr>
        <p:spPr bwMode="auto">
          <a:xfrm>
            <a:off x="6011863" y="5949950"/>
            <a:ext cx="2736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a:t>Spacer grid remnant</a:t>
            </a:r>
            <a:endParaRPr lang="ru-RU"/>
          </a:p>
        </p:txBody>
      </p:sp>
      <p:sp>
        <p:nvSpPr>
          <p:cNvPr id="30732" name="Text Box 22"/>
          <p:cNvSpPr txBox="1">
            <a:spLocks noChangeArrowheads="1"/>
          </p:cNvSpPr>
          <p:nvPr/>
        </p:nvSpPr>
        <p:spPr bwMode="auto">
          <a:xfrm>
            <a:off x="5795963" y="3357563"/>
            <a:ext cx="2663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a:t>ZrO</a:t>
            </a:r>
            <a:r>
              <a:rPr lang="en-US" sz="1200"/>
              <a:t>2</a:t>
            </a:r>
            <a:r>
              <a:rPr lang="en-US"/>
              <a:t> scale </a:t>
            </a:r>
            <a:r>
              <a:rPr lang="en-US">
                <a:sym typeface="Symbol" pitchFamily="18" charset="2"/>
              </a:rPr>
              <a:t> 5…10 m</a:t>
            </a:r>
          </a:p>
        </p:txBody>
      </p:sp>
      <p:pic>
        <p:nvPicPr>
          <p:cNvPr id="30733" name="Picture 24" descr="3-5"/>
          <p:cNvPicPr>
            <a:picLocks noChangeAspect="1" noChangeArrowheads="1"/>
          </p:cNvPicPr>
          <p:nvPr/>
        </p:nvPicPr>
        <p:blipFill>
          <a:blip r:embed="rId8" cstate="print">
            <a:lum bright="-12000" contrast="24000"/>
            <a:extLst>
              <a:ext uri="{28A0092B-C50C-407E-A947-70E740481C1C}">
                <a14:useLocalDpi xmlns:a14="http://schemas.microsoft.com/office/drawing/2010/main" val="0"/>
              </a:ext>
            </a:extLst>
          </a:blip>
          <a:srcRect l="17476"/>
          <a:stretch>
            <a:fillRect/>
          </a:stretch>
        </p:blipFill>
        <p:spPr bwMode="auto">
          <a:xfrm>
            <a:off x="2987675" y="3860800"/>
            <a:ext cx="2376488"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Номер слайда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36B93E5C-A1D6-4458-9098-D0A97A0EFE88}" type="slidenum">
              <a:rPr lang="ru-RU" smtClean="0"/>
              <a:pPr/>
              <a:t>8</a:t>
            </a:fld>
            <a:endParaRPr lang="ru-RU" smtClean="0"/>
          </a:p>
        </p:txBody>
      </p:sp>
      <p:pic>
        <p:nvPicPr>
          <p:cNvPr id="32770" name="Picture 7" descr="2-1"/>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l="19550" t="9599" r="28772" b="17798"/>
          <a:stretch>
            <a:fillRect/>
          </a:stretch>
        </p:blipFill>
        <p:spPr>
          <a:xfrm>
            <a:off x="468313" y="1196975"/>
            <a:ext cx="2162175" cy="2232025"/>
          </a:xfrm>
        </p:spPr>
      </p:pic>
      <p:pic>
        <p:nvPicPr>
          <p:cNvPr id="32771" name="Picture 8" descr="2"/>
          <p:cNvPicPr>
            <a:picLocks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2843213" y="1196975"/>
            <a:ext cx="2879725" cy="2160588"/>
          </a:xfrm>
        </p:spPr>
      </p:pic>
      <p:pic>
        <p:nvPicPr>
          <p:cNvPr id="32772" name="Picture 11" descr="2"/>
          <p:cNvPicPr>
            <a:picLocks noChangeAspect="1" noChangeArrowheads="1"/>
          </p:cNvPicPr>
          <p:nvPr>
            <p:ph sz="quarter" idx="3"/>
          </p:nvPr>
        </p:nvPicPr>
        <p:blipFill>
          <a:blip r:embed="rId5" cstate="print">
            <a:extLst>
              <a:ext uri="{28A0092B-C50C-407E-A947-70E740481C1C}">
                <a14:useLocalDpi xmlns:a14="http://schemas.microsoft.com/office/drawing/2010/main" val="0"/>
              </a:ext>
            </a:extLst>
          </a:blip>
          <a:srcRect/>
          <a:stretch>
            <a:fillRect/>
          </a:stretch>
        </p:blipFill>
        <p:spPr>
          <a:xfrm>
            <a:off x="5867400" y="1196975"/>
            <a:ext cx="2879725" cy="2160588"/>
          </a:xfrm>
        </p:spPr>
      </p:pic>
      <p:sp>
        <p:nvSpPr>
          <p:cNvPr id="32773" name="Rectangle 14"/>
          <p:cNvSpPr>
            <a:spLocks noChangeArrowheads="1"/>
          </p:cNvSpPr>
          <p:nvPr/>
        </p:nvSpPr>
        <p:spPr bwMode="auto">
          <a:xfrm>
            <a:off x="468313" y="333375"/>
            <a:ext cx="82264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a:cs typeface="Times New Roman" pitchFamily="18" charset="0"/>
              </a:rPr>
              <a:t>Cross section of the bundle at Z = 260 mm (top)</a:t>
            </a:r>
          </a:p>
        </p:txBody>
      </p:sp>
      <p:pic>
        <p:nvPicPr>
          <p:cNvPr id="32774" name="Picture 17" descr="1"/>
          <p:cNvPicPr>
            <a:picLocks noChangeAspect="1" noChangeArrowheads="1"/>
          </p:cNvPicPr>
          <p:nvPr/>
        </p:nvPicPr>
        <p:blipFill>
          <a:blip r:embed="rId6" cstate="print">
            <a:extLst>
              <a:ext uri="{28A0092B-C50C-407E-A947-70E740481C1C}">
                <a14:useLocalDpi xmlns:a14="http://schemas.microsoft.com/office/drawing/2010/main" val="0"/>
              </a:ext>
            </a:extLst>
          </a:blip>
          <a:srcRect l="12514" r="9978"/>
          <a:stretch>
            <a:fillRect/>
          </a:stretch>
        </p:blipFill>
        <p:spPr bwMode="auto">
          <a:xfrm>
            <a:off x="468313" y="3789363"/>
            <a:ext cx="2232025"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18" descr="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3213" y="3789363"/>
            <a:ext cx="2879725"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 Box 19"/>
          <p:cNvSpPr txBox="1">
            <a:spLocks noChangeArrowheads="1"/>
          </p:cNvSpPr>
          <p:nvPr/>
        </p:nvSpPr>
        <p:spPr bwMode="auto">
          <a:xfrm>
            <a:off x="684213" y="5949950"/>
            <a:ext cx="2736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a:t>Periferial rod</a:t>
            </a:r>
            <a:endParaRPr lang="ru-RU"/>
          </a:p>
        </p:txBody>
      </p:sp>
      <p:sp>
        <p:nvSpPr>
          <p:cNvPr id="32777" name="Text Box 21"/>
          <p:cNvSpPr txBox="1">
            <a:spLocks noChangeArrowheads="1"/>
          </p:cNvSpPr>
          <p:nvPr/>
        </p:nvSpPr>
        <p:spPr bwMode="auto">
          <a:xfrm>
            <a:off x="3635375" y="5949950"/>
            <a:ext cx="12239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a:t>Rod 2.6</a:t>
            </a:r>
            <a:endParaRPr lang="ru-RU"/>
          </a:p>
        </p:txBody>
      </p:sp>
      <p:sp>
        <p:nvSpPr>
          <p:cNvPr id="32778" name="Text Box 23"/>
          <p:cNvSpPr txBox="1">
            <a:spLocks noChangeArrowheads="1"/>
          </p:cNvSpPr>
          <p:nvPr/>
        </p:nvSpPr>
        <p:spPr bwMode="auto">
          <a:xfrm>
            <a:off x="3635375" y="3357563"/>
            <a:ext cx="12239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a:t>Rod 2.2</a:t>
            </a:r>
            <a:endParaRPr lang="ru-RU"/>
          </a:p>
        </p:txBody>
      </p:sp>
      <p:sp>
        <p:nvSpPr>
          <p:cNvPr id="32779" name="Text Box 24"/>
          <p:cNvSpPr txBox="1">
            <a:spLocks noChangeArrowheads="1"/>
          </p:cNvSpPr>
          <p:nvPr/>
        </p:nvSpPr>
        <p:spPr bwMode="auto">
          <a:xfrm>
            <a:off x="6659563" y="3284538"/>
            <a:ext cx="12239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a:t>Rod 2.4</a:t>
            </a:r>
            <a:endParaRPr lang="ru-RU"/>
          </a:p>
        </p:txBody>
      </p:sp>
      <p:pic>
        <p:nvPicPr>
          <p:cNvPr id="32780" name="Picture 25" descr="x"/>
          <p:cNvPicPr>
            <a:picLocks noChangeAspect="1" noChangeArrowheads="1"/>
          </p:cNvPicPr>
          <p:nvPr/>
        </p:nvPicPr>
        <p:blipFill>
          <a:blip r:embed="rId8" cstate="print">
            <a:lum bright="-12000" contrast="24000"/>
            <a:extLst>
              <a:ext uri="{28A0092B-C50C-407E-A947-70E740481C1C}">
                <a14:useLocalDpi xmlns:a14="http://schemas.microsoft.com/office/drawing/2010/main" val="0"/>
              </a:ext>
            </a:extLst>
          </a:blip>
          <a:srcRect/>
          <a:stretch>
            <a:fillRect/>
          </a:stretch>
        </p:blipFill>
        <p:spPr bwMode="auto">
          <a:xfrm>
            <a:off x="5867400" y="3789363"/>
            <a:ext cx="2879725"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1" name="Rectangle 26"/>
          <p:cNvSpPr>
            <a:spLocks noChangeArrowheads="1"/>
          </p:cNvSpPr>
          <p:nvPr/>
        </p:nvSpPr>
        <p:spPr bwMode="auto">
          <a:xfrm>
            <a:off x="6515100" y="5949950"/>
            <a:ext cx="159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a:t>Melt oxidation</a:t>
            </a:r>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Номер слайда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21C826FE-4CB0-47DC-B7A2-3440685FE695}" type="slidenum">
              <a:rPr lang="ru-RU" smtClean="0"/>
              <a:pPr/>
              <a:t>9</a:t>
            </a:fld>
            <a:endParaRPr lang="ru-RU" smtClean="0"/>
          </a:p>
        </p:txBody>
      </p:sp>
      <p:sp>
        <p:nvSpPr>
          <p:cNvPr id="34818" name="Rectangle 4"/>
          <p:cNvSpPr>
            <a:spLocks noChangeArrowheads="1"/>
          </p:cNvSpPr>
          <p:nvPr/>
        </p:nvSpPr>
        <p:spPr bwMode="auto">
          <a:xfrm>
            <a:off x="468313" y="333375"/>
            <a:ext cx="82264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a:cs typeface="Times New Roman" pitchFamily="18" charset="0"/>
              </a:rPr>
              <a:t>Cross section of the bundle at Z = 260 mm (top)</a:t>
            </a:r>
          </a:p>
        </p:txBody>
      </p:sp>
      <p:pic>
        <p:nvPicPr>
          <p:cNvPr id="34819" name="Picture 5" descr="2"/>
          <p:cNvPicPr>
            <a:picLocks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562350" y="1270000"/>
            <a:ext cx="1922463" cy="1441450"/>
          </a:xfrm>
        </p:spPr>
      </p:pic>
      <p:pic>
        <p:nvPicPr>
          <p:cNvPr id="34820" name="Picture 13" descr="1"/>
          <p:cNvPicPr>
            <a:picLocks noChangeAspect="1" noChangeArrowheads="1"/>
          </p:cNvPicPr>
          <p:nvPr>
            <p:ph sz="quarter" idx="2"/>
          </p:nvPr>
        </p:nvPicPr>
        <p:blipFill>
          <a:blip r:embed="rId4" cstate="print">
            <a:lum bright="-12000" contrast="48000"/>
            <a:extLst>
              <a:ext uri="{28A0092B-C50C-407E-A947-70E740481C1C}">
                <a14:useLocalDpi xmlns:a14="http://schemas.microsoft.com/office/drawing/2010/main" val="0"/>
              </a:ext>
            </a:extLst>
          </a:blip>
          <a:srcRect/>
          <a:stretch>
            <a:fillRect/>
          </a:stretch>
        </p:blipFill>
        <p:spPr>
          <a:xfrm>
            <a:off x="393700" y="981075"/>
            <a:ext cx="2879725" cy="2160588"/>
          </a:xfrm>
        </p:spPr>
      </p:pic>
      <p:pic>
        <p:nvPicPr>
          <p:cNvPr id="34821" name="Picture 19" descr="2"/>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3563938" y="3860800"/>
            <a:ext cx="1917700" cy="1438275"/>
          </a:xfrm>
        </p:spPr>
      </p:pic>
      <p:pic>
        <p:nvPicPr>
          <p:cNvPr id="34822" name="Picture 22" descr="1"/>
          <p:cNvPicPr>
            <a:picLocks noChangeAspect="1" noChangeArrowheads="1"/>
          </p:cNvPicPr>
          <p:nvPr>
            <p:ph sz="quarter" idx="4"/>
          </p:nvPr>
        </p:nvPicPr>
        <p:blipFill>
          <a:blip r:embed="rId6" cstate="print">
            <a:extLst>
              <a:ext uri="{28A0092B-C50C-407E-A947-70E740481C1C}">
                <a14:useLocalDpi xmlns:a14="http://schemas.microsoft.com/office/drawing/2010/main" val="0"/>
              </a:ext>
            </a:extLst>
          </a:blip>
          <a:srcRect/>
          <a:stretch>
            <a:fillRect/>
          </a:stretch>
        </p:blipFill>
        <p:spPr>
          <a:xfrm>
            <a:off x="322263" y="3789363"/>
            <a:ext cx="2879725" cy="2160587"/>
          </a:xfrm>
        </p:spPr>
      </p:pic>
      <p:pic>
        <p:nvPicPr>
          <p:cNvPr id="34823" name="Picture 25" descr="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95963" y="3860800"/>
            <a:ext cx="287972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Line 26"/>
          <p:cNvSpPr>
            <a:spLocks noChangeShapeType="1"/>
          </p:cNvSpPr>
          <p:nvPr/>
        </p:nvSpPr>
        <p:spPr bwMode="auto">
          <a:xfrm flipH="1">
            <a:off x="3201988" y="1412875"/>
            <a:ext cx="936625" cy="576263"/>
          </a:xfrm>
          <a:prstGeom prst="line">
            <a:avLst/>
          </a:prstGeom>
          <a:noFill/>
          <a:ln w="38100">
            <a:solidFill>
              <a:srgbClr val="0000FF"/>
            </a:solidFill>
            <a:round/>
            <a:headEnd/>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34825" name="Line 27"/>
          <p:cNvSpPr>
            <a:spLocks noChangeShapeType="1"/>
          </p:cNvSpPr>
          <p:nvPr/>
        </p:nvSpPr>
        <p:spPr bwMode="auto">
          <a:xfrm>
            <a:off x="4138613" y="1846263"/>
            <a:ext cx="1728787" cy="358775"/>
          </a:xfrm>
          <a:prstGeom prst="line">
            <a:avLst/>
          </a:prstGeom>
          <a:noFill/>
          <a:ln w="38100">
            <a:solidFill>
              <a:srgbClr val="0000FF"/>
            </a:solidFill>
            <a:round/>
            <a:headEnd/>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34826" name="Oval 28"/>
          <p:cNvSpPr>
            <a:spLocks noChangeArrowheads="1"/>
          </p:cNvSpPr>
          <p:nvPr/>
        </p:nvSpPr>
        <p:spPr bwMode="auto">
          <a:xfrm>
            <a:off x="4138613" y="1270000"/>
            <a:ext cx="287337" cy="287338"/>
          </a:xfrm>
          <a:prstGeom prst="ellipse">
            <a:avLst/>
          </a:prstGeom>
          <a:solidFill>
            <a:schemeClr val="accent1">
              <a:alpha val="0"/>
            </a:schemeClr>
          </a:solidFill>
          <a:ln w="9525">
            <a:solidFill>
              <a:srgbClr val="0000FF"/>
            </a:solidFill>
            <a:round/>
            <a:headEnd/>
            <a:tailEnd/>
          </a:ln>
        </p:spPr>
        <p:txBody>
          <a:bodyPr wrap="none" anchor="ctr"/>
          <a:lstStyle/>
          <a:p>
            <a:endParaRPr lang="de-DE"/>
          </a:p>
        </p:txBody>
      </p:sp>
      <p:sp>
        <p:nvSpPr>
          <p:cNvPr id="34827" name="Oval 29"/>
          <p:cNvSpPr>
            <a:spLocks noChangeArrowheads="1"/>
          </p:cNvSpPr>
          <p:nvPr/>
        </p:nvSpPr>
        <p:spPr bwMode="auto">
          <a:xfrm>
            <a:off x="3851275" y="1630363"/>
            <a:ext cx="287338" cy="287337"/>
          </a:xfrm>
          <a:prstGeom prst="ellipse">
            <a:avLst/>
          </a:prstGeom>
          <a:solidFill>
            <a:schemeClr val="accent1">
              <a:alpha val="0"/>
            </a:schemeClr>
          </a:solidFill>
          <a:ln w="9525">
            <a:solidFill>
              <a:srgbClr val="0000FF"/>
            </a:solidFill>
            <a:round/>
            <a:headEnd/>
            <a:tailEnd/>
          </a:ln>
        </p:spPr>
        <p:txBody>
          <a:bodyPr wrap="none" anchor="ctr"/>
          <a:lstStyle/>
          <a:p>
            <a:endParaRPr lang="de-DE"/>
          </a:p>
        </p:txBody>
      </p:sp>
      <p:sp>
        <p:nvSpPr>
          <p:cNvPr id="34828" name="Oval 30"/>
          <p:cNvSpPr>
            <a:spLocks noChangeArrowheads="1"/>
          </p:cNvSpPr>
          <p:nvPr/>
        </p:nvSpPr>
        <p:spPr bwMode="auto">
          <a:xfrm>
            <a:off x="4787900" y="5013325"/>
            <a:ext cx="287338" cy="287338"/>
          </a:xfrm>
          <a:prstGeom prst="ellipse">
            <a:avLst/>
          </a:prstGeom>
          <a:solidFill>
            <a:schemeClr val="accent1">
              <a:alpha val="0"/>
            </a:schemeClr>
          </a:solidFill>
          <a:ln w="9525">
            <a:solidFill>
              <a:srgbClr val="0000FF"/>
            </a:solidFill>
            <a:round/>
            <a:headEnd/>
            <a:tailEnd/>
          </a:ln>
        </p:spPr>
        <p:txBody>
          <a:bodyPr wrap="none" anchor="ctr"/>
          <a:lstStyle/>
          <a:p>
            <a:endParaRPr lang="de-DE"/>
          </a:p>
        </p:txBody>
      </p:sp>
      <p:sp>
        <p:nvSpPr>
          <p:cNvPr id="34829" name="Oval 31"/>
          <p:cNvSpPr>
            <a:spLocks noChangeArrowheads="1"/>
          </p:cNvSpPr>
          <p:nvPr/>
        </p:nvSpPr>
        <p:spPr bwMode="auto">
          <a:xfrm>
            <a:off x="4138613" y="3932238"/>
            <a:ext cx="287337" cy="287337"/>
          </a:xfrm>
          <a:prstGeom prst="ellipse">
            <a:avLst/>
          </a:prstGeom>
          <a:solidFill>
            <a:schemeClr val="accent1">
              <a:alpha val="0"/>
            </a:schemeClr>
          </a:solidFill>
          <a:ln w="9525">
            <a:solidFill>
              <a:srgbClr val="0000FF"/>
            </a:solidFill>
            <a:round/>
            <a:headEnd/>
            <a:tailEnd/>
          </a:ln>
        </p:spPr>
        <p:txBody>
          <a:bodyPr wrap="none" anchor="ctr"/>
          <a:lstStyle/>
          <a:p>
            <a:endParaRPr lang="de-DE"/>
          </a:p>
        </p:txBody>
      </p:sp>
      <p:sp>
        <p:nvSpPr>
          <p:cNvPr id="34830" name="Line 32"/>
          <p:cNvSpPr>
            <a:spLocks noChangeShapeType="1"/>
          </p:cNvSpPr>
          <p:nvPr/>
        </p:nvSpPr>
        <p:spPr bwMode="auto">
          <a:xfrm flipV="1">
            <a:off x="5075238" y="4868863"/>
            <a:ext cx="720725" cy="215900"/>
          </a:xfrm>
          <a:prstGeom prst="line">
            <a:avLst/>
          </a:prstGeom>
          <a:noFill/>
          <a:ln w="38100">
            <a:solidFill>
              <a:srgbClr val="0000FF"/>
            </a:solidFill>
            <a:round/>
            <a:headEnd/>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34831" name="Line 33"/>
          <p:cNvSpPr>
            <a:spLocks noChangeShapeType="1"/>
          </p:cNvSpPr>
          <p:nvPr/>
        </p:nvSpPr>
        <p:spPr bwMode="auto">
          <a:xfrm flipH="1">
            <a:off x="3203575" y="4076700"/>
            <a:ext cx="935038" cy="863600"/>
          </a:xfrm>
          <a:prstGeom prst="line">
            <a:avLst/>
          </a:prstGeom>
          <a:noFill/>
          <a:ln w="38100">
            <a:solidFill>
              <a:srgbClr val="0000FF"/>
            </a:solidFill>
            <a:round/>
            <a:headEnd/>
            <a:tailEnd type="stealth" w="med" len="med"/>
          </a:ln>
          <a:extLst>
            <a:ext uri="{909E8E84-426E-40DD-AFC4-6F175D3DCCD1}">
              <a14:hiddenFill xmlns:a14="http://schemas.microsoft.com/office/drawing/2010/main">
                <a:noFill/>
              </a14:hiddenFill>
            </a:ext>
          </a:extLst>
        </p:spPr>
        <p:txBody>
          <a:bodyPr/>
          <a:lstStyle/>
          <a:p>
            <a:endParaRPr lang="de-DE"/>
          </a:p>
        </p:txBody>
      </p:sp>
      <p:pic>
        <p:nvPicPr>
          <p:cNvPr id="34832" name="Picture 34" descr="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67400" y="981075"/>
            <a:ext cx="287972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3" name="Text Box 35"/>
          <p:cNvSpPr txBox="1">
            <a:spLocks noChangeArrowheads="1"/>
          </p:cNvSpPr>
          <p:nvPr/>
        </p:nvSpPr>
        <p:spPr bwMode="auto">
          <a:xfrm>
            <a:off x="4067175" y="2708275"/>
            <a:ext cx="12239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a:t>Rod 2.2</a:t>
            </a:r>
            <a:endParaRPr lang="ru-RU"/>
          </a:p>
        </p:txBody>
      </p:sp>
      <p:sp>
        <p:nvSpPr>
          <p:cNvPr id="34834" name="Text Box 36"/>
          <p:cNvSpPr txBox="1">
            <a:spLocks noChangeArrowheads="1"/>
          </p:cNvSpPr>
          <p:nvPr/>
        </p:nvSpPr>
        <p:spPr bwMode="auto">
          <a:xfrm>
            <a:off x="395288" y="3141663"/>
            <a:ext cx="295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a:t>ZrO</a:t>
            </a:r>
            <a:r>
              <a:rPr lang="en-US" sz="1200"/>
              <a:t>2</a:t>
            </a:r>
            <a:r>
              <a:rPr lang="en-US"/>
              <a:t> scale </a:t>
            </a:r>
            <a:r>
              <a:rPr lang="en-US">
                <a:sym typeface="Symbol" pitchFamily="18" charset="2"/>
              </a:rPr>
              <a:t> 150…200 m</a:t>
            </a:r>
          </a:p>
        </p:txBody>
      </p:sp>
      <p:sp>
        <p:nvSpPr>
          <p:cNvPr id="34835" name="Text Box 37"/>
          <p:cNvSpPr txBox="1">
            <a:spLocks noChangeArrowheads="1"/>
          </p:cNvSpPr>
          <p:nvPr/>
        </p:nvSpPr>
        <p:spPr bwMode="auto">
          <a:xfrm>
            <a:off x="3995738" y="5300663"/>
            <a:ext cx="12239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a:t>Rod 2.3</a:t>
            </a:r>
            <a:endParaRPr lang="ru-RU"/>
          </a:p>
        </p:txBody>
      </p:sp>
      <p:sp>
        <p:nvSpPr>
          <p:cNvPr id="34836" name="Text Box 38"/>
          <p:cNvSpPr txBox="1">
            <a:spLocks noChangeArrowheads="1"/>
          </p:cNvSpPr>
          <p:nvPr/>
        </p:nvSpPr>
        <p:spPr bwMode="auto">
          <a:xfrm>
            <a:off x="7812088" y="2636838"/>
            <a:ext cx="8651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a:t>UO</a:t>
            </a:r>
            <a:r>
              <a:rPr lang="en-US" sz="1200"/>
              <a:t>2</a:t>
            </a:r>
            <a:endParaRPr lang="ru-RU"/>
          </a:p>
        </p:txBody>
      </p:sp>
      <p:sp>
        <p:nvSpPr>
          <p:cNvPr id="34837" name="Text Box 39"/>
          <p:cNvSpPr txBox="1">
            <a:spLocks noChangeArrowheads="1"/>
          </p:cNvSpPr>
          <p:nvPr/>
        </p:nvSpPr>
        <p:spPr bwMode="auto">
          <a:xfrm>
            <a:off x="7596188" y="1052513"/>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a:t>a – Zr(O)</a:t>
            </a:r>
            <a:endParaRPr lang="ru-RU"/>
          </a:p>
        </p:txBody>
      </p:sp>
      <p:sp>
        <p:nvSpPr>
          <p:cNvPr id="34838" name="Text Box 40"/>
          <p:cNvSpPr txBox="1">
            <a:spLocks noChangeArrowheads="1"/>
          </p:cNvSpPr>
          <p:nvPr/>
        </p:nvSpPr>
        <p:spPr bwMode="auto">
          <a:xfrm>
            <a:off x="7740650" y="1700213"/>
            <a:ext cx="10080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en-US"/>
              <a:t>(U,Zr)</a:t>
            </a:r>
            <a:endParaRPr lang="ru-RU"/>
          </a:p>
        </p:txBody>
      </p:sp>
      <p:sp>
        <p:nvSpPr>
          <p:cNvPr id="34839" name="Text Box 41"/>
          <p:cNvSpPr txBox="1">
            <a:spLocks noChangeArrowheads="1"/>
          </p:cNvSpPr>
          <p:nvPr/>
        </p:nvSpPr>
        <p:spPr bwMode="auto">
          <a:xfrm>
            <a:off x="6804025" y="2060575"/>
            <a:ext cx="2124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US"/>
              <a:t>a – Zr(O)+ (U,Zr)</a:t>
            </a:r>
            <a:endParaRPr lang="ru-RU"/>
          </a:p>
        </p:txBody>
      </p:sp>
      <p:sp>
        <p:nvSpPr>
          <p:cNvPr id="34840" name="Rectangle 42"/>
          <p:cNvSpPr>
            <a:spLocks noChangeArrowheads="1"/>
          </p:cNvSpPr>
          <p:nvPr/>
        </p:nvSpPr>
        <p:spPr bwMode="auto">
          <a:xfrm>
            <a:off x="5867400" y="3213100"/>
            <a:ext cx="2871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eutectic Zr-UO</a:t>
            </a:r>
            <a:r>
              <a:rPr lang="en-US" sz="1200"/>
              <a:t>2</a:t>
            </a:r>
            <a:r>
              <a:rPr lang="en-US"/>
              <a:t> interaction</a:t>
            </a:r>
            <a:endParaRPr lang="ru-RU"/>
          </a:p>
        </p:txBody>
      </p:sp>
      <p:sp>
        <p:nvSpPr>
          <p:cNvPr id="34841" name="Rectangle 43"/>
          <p:cNvSpPr>
            <a:spLocks noChangeArrowheads="1"/>
          </p:cNvSpPr>
          <p:nvPr/>
        </p:nvSpPr>
        <p:spPr bwMode="auto">
          <a:xfrm>
            <a:off x="6372225" y="6021388"/>
            <a:ext cx="151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a:t>(U,Zr,O) melt</a:t>
            </a:r>
            <a:endParaRPr lang="ru-RU"/>
          </a:p>
        </p:txBody>
      </p:sp>
      <p:sp>
        <p:nvSpPr>
          <p:cNvPr id="34842" name="Rectangle 44"/>
          <p:cNvSpPr>
            <a:spLocks noChangeArrowheads="1"/>
          </p:cNvSpPr>
          <p:nvPr/>
        </p:nvSpPr>
        <p:spPr bwMode="auto">
          <a:xfrm>
            <a:off x="250825" y="6021388"/>
            <a:ext cx="316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melt In the gaps cladding-fuel</a:t>
            </a:r>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1499</Words>
  <Application>Microsoft Office PowerPoint</Application>
  <PresentationFormat>Bildschirmpräsentation (4:3)</PresentationFormat>
  <Paragraphs>217</Paragraphs>
  <Slides>13</Slides>
  <Notes>13</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13</vt:i4>
      </vt:variant>
    </vt:vector>
  </HeadingPairs>
  <TitlesOfParts>
    <vt:vector size="17" baseType="lpstr">
      <vt:lpstr>Arial</vt:lpstr>
      <vt:lpstr>Times New Roman</vt:lpstr>
      <vt:lpstr>Symbol</vt:lpstr>
      <vt:lpstr>Оформление по умолчанию</vt:lpstr>
      <vt:lpstr>PowerPoint-Präsentation</vt:lpstr>
      <vt:lpstr>PowerPoint-Präsentation</vt:lpstr>
      <vt:lpstr>PowerPoint-Präsentation</vt:lpstr>
      <vt:lpstr>PowerPoint-Präsentation</vt:lpstr>
      <vt:lpstr>Posttest appearance  of the PARAMETER-SF4 bundle</vt:lpstr>
      <vt:lpstr>Program for posttest investigations  of the PARAMETER-SF4 bundle</vt:lpstr>
      <vt:lpstr>PowerPoint-Präsentation</vt:lpstr>
      <vt:lpstr>PowerPoint-Präsentation</vt:lpstr>
      <vt:lpstr>PowerPoint-Präsentation</vt:lpstr>
      <vt:lpstr>PowerPoint-Präsentation</vt:lpstr>
      <vt:lpstr>PowerPoint-Präsentation</vt:lpstr>
      <vt:lpstr>PowerPoint-Präsentation</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Вольный каменщик</dc:creator>
  <cp:lastModifiedBy>Peters, Ursula</cp:lastModifiedBy>
  <cp:revision>76</cp:revision>
  <dcterms:created xsi:type="dcterms:W3CDTF">2006-09-29T11:23:59Z</dcterms:created>
  <dcterms:modified xsi:type="dcterms:W3CDTF">2012-10-17T11:16:16Z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cription0">
    <vt:lpwstr>Post-test examination of 4 cross-sections of the PARAMETER–SF4 bundle.</vt:lpwstr>
  </property>
</Properties>
</file>