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7"/>
  </p:notesMasterIdLst>
  <p:handoutMasterIdLst>
    <p:handoutMasterId r:id="rId18"/>
  </p:handoutMasterIdLst>
  <p:sldIdLst>
    <p:sldId id="292" r:id="rId2"/>
    <p:sldId id="389" r:id="rId3"/>
    <p:sldId id="395" r:id="rId4"/>
    <p:sldId id="400" r:id="rId5"/>
    <p:sldId id="394" r:id="rId6"/>
    <p:sldId id="401" r:id="rId7"/>
    <p:sldId id="391" r:id="rId8"/>
    <p:sldId id="402" r:id="rId9"/>
    <p:sldId id="382" r:id="rId10"/>
    <p:sldId id="375" r:id="rId11"/>
    <p:sldId id="397" r:id="rId12"/>
    <p:sldId id="405" r:id="rId13"/>
    <p:sldId id="404" r:id="rId14"/>
    <p:sldId id="398" r:id="rId15"/>
    <p:sldId id="396" r:id="rId16"/>
  </p:sldIdLst>
  <p:sldSz cx="9144000" cy="6858000" type="screen4x3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FFFF00"/>
    <a:srgbClr val="000099"/>
    <a:srgbClr val="FF0000"/>
    <a:srgbClr val="800000"/>
    <a:srgbClr val="F5DB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41" autoAdjust="0"/>
    <p:restoredTop sz="94598" autoAdjust="0"/>
  </p:normalViewPr>
  <p:slideViewPr>
    <p:cSldViewPr>
      <p:cViewPr>
        <p:scale>
          <a:sx n="75" d="100"/>
          <a:sy n="75" d="100"/>
        </p:scale>
        <p:origin x="-2251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2D43ED5-A877-4E1E-AB93-19E78AE15713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C32A4D3-E244-4E9B-8B7C-9E5DCF26004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77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9A3C8-C396-484C-B173-AF5A0EDAFEF1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F4E20C0-1BA0-4DC7-A721-A154842A3699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35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F6E69E8A-5F6B-4634-896E-EA6FE71DE74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AC3CF61-9DB4-40FC-B54E-043B6FCD6E37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1FB6B-160C-43B0-8EF5-4B073D10D80C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30E8-D1F5-446E-AB71-D30026D72BFF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2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4FFCF-6956-4C2D-85C0-4E728BED125F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8018-F76C-4159-BF42-A3943DFE4278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25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9BBE7-8B0B-40E5-A84F-37703D7892B3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8E0E-582E-4A5C-8E33-17CEAD8D197D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BABCA-80C3-40BA-BE72-BFF0A6A1C980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46C1-90D4-4E69-B68B-E88706B4FB7B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41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44CB5-0CBC-458D-8DDA-FEE846731DFF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A8D6-AD6D-43F8-8978-389D9515A799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2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963A6D-6E7B-4D0F-86F9-918DD48DE203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6D6C-ED6B-4B4C-9EFA-5CC2EBB9C12D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49BF8-BE24-4FE4-BBCD-D156EDA5FF30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65D5-DA3F-4FAF-9E07-D43CA482196B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2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860DF-9760-4776-98C0-6A5AC80B6A99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B81A-CFD6-40B3-851E-4B3BDA18D457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62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F6FD8-5996-4081-8862-0824CFC07B1C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8F09-9F25-4BDC-AC69-80EA88B57752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53F8D-3D23-4690-907C-7CDFD458E53D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9CCA-79EC-401E-9E52-1199C0E3AC5F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8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C6342-7EF4-4930-B453-1169A4A8B35A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34BD-8BE4-4581-A177-B989FC32092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3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FFDB2-98DC-462F-83E3-F0265D42C38C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84F5-9776-40DB-83AF-BC7772E8D8B1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9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AFEAA1E-D005-415B-AD09-233B2002E683}" type="datetime1">
              <a:rPr lang="ru-RU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CF4FB64-8131-47EB-A878-09F1CFF25375}" type="slidenum">
              <a:rPr lang="ru-RU"/>
              <a:pPr>
                <a:defRPr/>
              </a:pPr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  <p:sldLayoutId id="214748379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&#1052;&#1054;&#1048;%20&#1044;&#1054;&#1050;&#1059;&#1052;&#1045;&#1053;&#1058;&#1067;\&#1059;&#1053;&#1058;&#1062;\2010\17%20SEG%20SAM-29-31.03.10-&#1052;&#1072;&#1076;&#1088;&#1080;&#1076;\&#1050;&#1083;&#1080;&#1087;%2002%20&#1040;&#1085;&#1075;&#1083;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637D0-F2A0-47AD-9719-11D1BA2A6D7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6084888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7338" y="1196975"/>
            <a:ext cx="84613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de-DE" sz="2800" b="1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688013" y="476250"/>
            <a:ext cx="3455987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Presented at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17</a:t>
            </a:r>
            <a:r>
              <a:rPr lang="en-US" sz="2000" b="1" baseline="30000">
                <a:solidFill>
                  <a:srgbClr val="800000"/>
                </a:solidFill>
                <a:latin typeface="Times New Roman" pitchFamily="18" charset="0"/>
              </a:rPr>
              <a:t>th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CEG-SAM </a:t>
            </a:r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Meeting</a:t>
            </a:r>
          </a:p>
          <a:p>
            <a:endParaRPr lang="en-US" sz="20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US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Institute for Safety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Problems of NPP</a:t>
            </a:r>
            <a:br>
              <a:rPr lang="en-US" sz="20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National Academy of </a:t>
            </a:r>
          </a:p>
          <a:p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Sciences of Ukraine</a:t>
            </a:r>
          </a:p>
          <a:p>
            <a:endParaRPr lang="ru-RU" sz="2000" b="1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March 29-31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2010</a:t>
            </a:r>
          </a:p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Madrid</a:t>
            </a:r>
          </a:p>
          <a:p>
            <a:endParaRPr lang="en-US" sz="20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1413"/>
            <a:ext cx="56165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Status of STCU Project #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4758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«Estimate - experimental research of hidden nuclearly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-hazardous clusters of fuel-containing materials in ruined ChNPP Unit 4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»</a:t>
            </a:r>
            <a:endParaRPr lang="en-US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97078-F8FC-44D1-B755-8EB91A9B83A2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3498" name="Прямоугольник 9"/>
          <p:cNvSpPr>
            <a:spLocks noChangeArrowheads="1"/>
          </p:cNvSpPr>
          <p:nvPr/>
        </p:nvSpPr>
        <p:spPr bwMode="auto">
          <a:xfrm>
            <a:off x="142875" y="3573463"/>
            <a:ext cx="4427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de-DE" sz="1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58" name="Rectangle 70"/>
          <p:cNvSpPr>
            <a:spLocks noChangeArrowheads="1"/>
          </p:cNvSpPr>
          <p:nvPr/>
        </p:nvSpPr>
        <p:spPr bwMode="auto">
          <a:xfrm>
            <a:off x="323850" y="225425"/>
            <a:ext cx="8820150" cy="10985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Times New Roman" pitchFamily="18" charset="0"/>
              </a:rPr>
              <a:t>Measurement of </a:t>
            </a:r>
            <a:r>
              <a:rPr lang="en-GB" sz="1600" b="1">
                <a:latin typeface="Times New Roman" pitchFamily="18" charset="0"/>
              </a:rPr>
              <a:t>temperature </a:t>
            </a:r>
            <a:r>
              <a:rPr lang="en-US" sz="1600" b="1">
                <a:latin typeface="Times New Roman" pitchFamily="18" charset="0"/>
              </a:rPr>
              <a:t>in </a:t>
            </a:r>
            <a:r>
              <a:rPr lang="en-GB" sz="1600" b="1">
                <a:latin typeface="Times New Roman" pitchFamily="18" charset="0"/>
              </a:rPr>
              <a:t>borehole</a:t>
            </a:r>
            <a:r>
              <a:rPr lang="en-US" sz="1600" b="1">
                <a:latin typeface="Times New Roman" pitchFamily="18" charset="0"/>
              </a:rPr>
              <a:t>s in 2009 year have shown </a:t>
            </a:r>
            <a:r>
              <a:rPr lang="en-GB" sz="1600" b="1">
                <a:latin typeface="Times New Roman" pitchFamily="18" charset="0"/>
              </a:rPr>
              <a:t>that in borehole </a:t>
            </a:r>
            <a:r>
              <a:rPr lang="ru-RU" sz="1600" b="1">
                <a:latin typeface="Times New Roman" pitchFamily="18" charset="0"/>
              </a:rPr>
              <a:t>Ю</a:t>
            </a:r>
            <a:r>
              <a:rPr lang="en-US" sz="1600" b="1">
                <a:latin typeface="Times New Roman" pitchFamily="18" charset="0"/>
              </a:rPr>
              <a:t>.</a:t>
            </a:r>
            <a:r>
              <a:rPr lang="en-GB" sz="1600" b="1">
                <a:latin typeface="Times New Roman" pitchFamily="18" charset="0"/>
              </a:rPr>
              <a:t>9.</a:t>
            </a:r>
            <a:r>
              <a:rPr lang="ru-RU" sz="1600" b="1">
                <a:latin typeface="Times New Roman" pitchFamily="18" charset="0"/>
              </a:rPr>
              <a:t>Б</a:t>
            </a:r>
            <a:r>
              <a:rPr lang="en-GB" sz="1600" b="1">
                <a:latin typeface="Times New Roman" pitchFamily="18" charset="0"/>
              </a:rPr>
              <a:t> (fusion penetration area No 1) temperature </a:t>
            </a:r>
            <a:r>
              <a:rPr lang="en-US" sz="1600" b="1">
                <a:latin typeface="Times New Roman" pitchFamily="18" charset="0"/>
              </a:rPr>
              <a:t>discharges in water effusing from this </a:t>
            </a:r>
            <a:r>
              <a:rPr lang="en-GB" sz="1600" b="1">
                <a:latin typeface="Times New Roman" pitchFamily="18" charset="0"/>
              </a:rPr>
              <a:t>borehole</a:t>
            </a:r>
            <a:r>
              <a:rPr lang="en-US" sz="1600" b="1">
                <a:latin typeface="Times New Roman" pitchFamily="18" charset="0"/>
              </a:rPr>
              <a:t> are observed</a:t>
            </a:r>
            <a:r>
              <a:rPr lang="en-GB" sz="1600" b="1">
                <a:latin typeface="Times New Roman" pitchFamily="18" charset="0"/>
              </a:rPr>
              <a:t>.</a:t>
            </a:r>
            <a:endParaRPr lang="en-US" sz="1600" b="1">
              <a:latin typeface="Times New Roman" pitchFamily="18" charset="0"/>
            </a:endParaRPr>
          </a:p>
          <a:p>
            <a:pPr algn="l"/>
            <a:r>
              <a:rPr lang="en-US" sz="1600" b="1">
                <a:latin typeface="Times New Roman" pitchFamily="18" charset="0"/>
              </a:rPr>
              <a:t>In </a:t>
            </a:r>
            <a:r>
              <a:rPr lang="en-GB" sz="1600" b="1">
                <a:latin typeface="Times New Roman" pitchFamily="18" charset="0"/>
              </a:rPr>
              <a:t>fusion penetration </a:t>
            </a:r>
            <a:r>
              <a:rPr lang="en-US" sz="1600" b="1">
                <a:latin typeface="Times New Roman" pitchFamily="18" charset="0"/>
              </a:rPr>
              <a:t>area </a:t>
            </a:r>
            <a:r>
              <a:rPr lang="en-GB" sz="1600" b="1">
                <a:latin typeface="Times New Roman" pitchFamily="18" charset="0"/>
              </a:rPr>
              <a:t>No 2 (borehole </a:t>
            </a:r>
            <a:r>
              <a:rPr lang="ru-RU" sz="1600" b="1">
                <a:latin typeface="Times New Roman" pitchFamily="18" charset="0"/>
              </a:rPr>
              <a:t>Ю</a:t>
            </a:r>
            <a:r>
              <a:rPr lang="en-US" sz="1600" b="1">
                <a:latin typeface="Times New Roman" pitchFamily="18" charset="0"/>
              </a:rPr>
              <a:t>.</a:t>
            </a:r>
            <a:r>
              <a:rPr lang="en-GB" sz="1600" b="1">
                <a:latin typeface="Times New Roman" pitchFamily="18" charset="0"/>
              </a:rPr>
              <a:t>9.</a:t>
            </a:r>
            <a:r>
              <a:rPr lang="ru-RU" sz="1600" b="1">
                <a:latin typeface="Times New Roman" pitchFamily="18" charset="0"/>
              </a:rPr>
              <a:t>В</a:t>
            </a:r>
            <a:r>
              <a:rPr lang="en-GB" sz="1600" b="1">
                <a:latin typeface="Times New Roman" pitchFamily="18" charset="0"/>
              </a:rPr>
              <a:t>), </a:t>
            </a:r>
            <a:r>
              <a:rPr lang="en-US" sz="1600" b="1">
                <a:latin typeface="Times New Roman" pitchFamily="18" charset="0"/>
              </a:rPr>
              <a:t>water is, assumedly, absent or located below the mark</a:t>
            </a:r>
            <a:r>
              <a:rPr lang="en-GB" sz="1600" b="1">
                <a:latin typeface="Times New Roman" pitchFamily="18" charset="0"/>
              </a:rPr>
              <a:t> +8.80 </a:t>
            </a:r>
            <a:r>
              <a:rPr lang="en-US" sz="1600" b="1">
                <a:latin typeface="Times New Roman" pitchFamily="18" charset="0"/>
              </a:rPr>
              <a:t>m</a:t>
            </a:r>
            <a:r>
              <a:rPr lang="en-GB" sz="1600" b="1">
                <a:latin typeface="Times New Roman" pitchFamily="18" charset="0"/>
              </a:rPr>
              <a:t>.</a:t>
            </a:r>
            <a:endParaRPr lang="ru-RU" sz="1600" b="1">
              <a:latin typeface="Times New Roman" pitchFamily="18" charset="0"/>
            </a:endParaRPr>
          </a:p>
        </p:txBody>
      </p:sp>
      <p:graphicFrame>
        <p:nvGraphicFramePr>
          <p:cNvPr id="63574" name="Object 86"/>
          <p:cNvGraphicFramePr>
            <a:graphicFrameLocks noChangeAspect="1"/>
          </p:cNvGraphicFramePr>
          <p:nvPr>
            <p:ph/>
          </p:nvPr>
        </p:nvGraphicFramePr>
        <p:xfrm>
          <a:off x="230188" y="1341438"/>
          <a:ext cx="8697912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7" name="Диаграмма" r:id="rId3" imgW="8877402" imgH="5010099" progId="Excel.Chart.8">
                  <p:embed/>
                </p:oleObj>
              </mc:Choice>
              <mc:Fallback>
                <p:oleObj name="Диаграмма" r:id="rId3" imgW="8877402" imgH="5010099" progId="Excel.Chart.8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341438"/>
                        <a:ext cx="8697912" cy="491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3221-57B1-4868-ACE7-AEDBFFA9531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>
            <p:ph/>
          </p:nvPr>
        </p:nvGraphicFramePr>
        <p:xfrm>
          <a:off x="647700" y="152400"/>
          <a:ext cx="76327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Диаграмма" r:id="rId3" imgW="9077325" imgH="5600700" progId="Excel.Chart.8">
                  <p:embed/>
                </p:oleObj>
              </mc:Choice>
              <mc:Fallback>
                <p:oleObj name="Диаграмма" r:id="rId3" imgW="9077325" imgH="56007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52400"/>
                        <a:ext cx="7632700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215900" y="4872038"/>
            <a:ext cx="8642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en-GB" sz="1600" b="1">
                <a:latin typeface="Times New Roman" pitchFamily="18" charset="0"/>
                <a:sym typeface="Symbol" pitchFamily="18" charset="2"/>
              </a:rPr>
              <a:t>In 2009 </a:t>
            </a:r>
            <a:r>
              <a:rPr lang="en-US" sz="1600" b="1">
                <a:latin typeface="Times New Roman" pitchFamily="18" charset="0"/>
                <a:sym typeface="Symbol" pitchFamily="18" charset="2"/>
              </a:rPr>
              <a:t>year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 we have in details studied and restored dynamics of neutron flux density growth (June 1990) in fusion penetration area №1 and stated that:</a:t>
            </a:r>
          </a:p>
          <a:p>
            <a:pPr marL="342900" indent="-342900" algn="l"/>
            <a:r>
              <a:rPr lang="en-GB" sz="1600" b="1">
                <a:latin typeface="Times New Roman" pitchFamily="18" charset="0"/>
                <a:sym typeface="Symbol" pitchFamily="18" charset="2"/>
              </a:rPr>
              <a:t>1. </a:t>
            </a:r>
            <a:r>
              <a:rPr lang="en-US" sz="1600" b="1">
                <a:latin typeface="Times New Roman" pitchFamily="18" charset="0"/>
                <a:sym typeface="Symbol" pitchFamily="18" charset="2"/>
              </a:rPr>
              <a:t>N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eutron flux density growth was caused by critical incident occurred as a result of a water ingress to hot L</a:t>
            </a:r>
            <a:r>
              <a:rPr lang="en-US" sz="1600" b="1">
                <a:latin typeface="Times New Roman" pitchFamily="18" charset="0"/>
                <a:sym typeface="Symbol" pitchFamily="18" charset="2"/>
              </a:rPr>
              <a:t>F</a:t>
            </a:r>
            <a:r>
              <a:rPr lang="ru-RU" sz="1600" b="1">
                <a:latin typeface="Times New Roman" pitchFamily="18" charset="0"/>
                <a:sym typeface="Symbol" pitchFamily="18" charset="2"/>
              </a:rPr>
              <a:t>СМ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 cluster in this area.</a:t>
            </a:r>
          </a:p>
          <a:p>
            <a:pPr marL="342900" indent="-342900" algn="l"/>
            <a:r>
              <a:rPr lang="en-GB" sz="1600" b="1">
                <a:latin typeface="Times New Roman" pitchFamily="18" charset="0"/>
                <a:sym typeface="Symbol" pitchFamily="18" charset="2"/>
              </a:rPr>
              <a:t>2. Critical incident had been proceeded within 92 hours. The total number of fissions has made more than 10</a:t>
            </a:r>
            <a:r>
              <a:rPr lang="en-GB" sz="1600" b="1" baseline="30000">
                <a:latin typeface="Times New Roman" pitchFamily="18" charset="0"/>
                <a:sym typeface="Symbol" pitchFamily="18" charset="2"/>
              </a:rPr>
              <a:t>18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1600" b="1">
                <a:latin typeface="Times New Roman" pitchFamily="18" charset="0"/>
                <a:sym typeface="Symbol" pitchFamily="18" charset="2"/>
              </a:rPr>
              <a:t>energy evolution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 - 170 </a:t>
            </a:r>
            <a:r>
              <a:rPr lang="ru-RU" sz="1600" b="1">
                <a:latin typeface="Times New Roman" pitchFamily="18" charset="0"/>
                <a:sym typeface="Symbol" pitchFamily="18" charset="2"/>
              </a:rPr>
              <a:t>М</a:t>
            </a:r>
            <a:r>
              <a:rPr lang="en-US" sz="1600" b="1">
                <a:latin typeface="Times New Roman" pitchFamily="18" charset="0"/>
                <a:sym typeface="Symbol" pitchFamily="18" charset="2"/>
              </a:rPr>
              <a:t>j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. </a:t>
            </a:r>
            <a:endParaRPr lang="en-US" sz="1600" b="1">
              <a:latin typeface="Times New Roman" pitchFamily="18" charset="0"/>
              <a:sym typeface="Symbol" pitchFamily="18" charset="2"/>
            </a:endParaRPr>
          </a:p>
          <a:p>
            <a:pPr marL="342900" indent="-342900" algn="l"/>
            <a:r>
              <a:rPr lang="en-US" sz="1600" b="1">
                <a:latin typeface="Times New Roman" pitchFamily="18" charset="0"/>
                <a:sym typeface="Symbol" pitchFamily="18" charset="2"/>
              </a:rPr>
              <a:t>3. </a:t>
            </a:r>
            <a:r>
              <a:rPr lang="en-GB" sz="1600" b="1">
                <a:latin typeface="Times New Roman" pitchFamily="18" charset="0"/>
                <a:sym typeface="Symbol" pitchFamily="18" charset="2"/>
              </a:rPr>
              <a:t>SCR (self-sustaining chain reaction) cessation has occurred as a result of cluster extra-wetting.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442A-C7B2-4EA3-91A5-410075E34AE8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15900" y="5265738"/>
            <a:ext cx="8064500" cy="1343025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latin typeface="Times New Roman" pitchFamily="18" charset="0"/>
              </a:rPr>
              <a:t>In</a:t>
            </a:r>
            <a:r>
              <a:rPr lang="en-GB" sz="1600" b="1">
                <a:latin typeface="Times New Roman" pitchFamily="18" charset="0"/>
              </a:rPr>
              <a:t> 200</a:t>
            </a:r>
            <a:r>
              <a:rPr lang="ru-RU" sz="1600" b="1">
                <a:latin typeface="Times New Roman" pitchFamily="18" charset="0"/>
              </a:rPr>
              <a:t>9</a:t>
            </a:r>
            <a:r>
              <a:rPr lang="en-GB" sz="1600" b="1">
                <a:latin typeface="Times New Roman" pitchFamily="18" charset="0"/>
              </a:rPr>
              <a:t>, </a:t>
            </a:r>
            <a:r>
              <a:rPr lang="en-US" sz="1600" b="1">
                <a:latin typeface="Times New Roman" pitchFamily="18" charset="0"/>
              </a:rPr>
              <a:t>we have carried out a preliminary evaluation of mass</a:t>
            </a:r>
            <a:r>
              <a:rPr lang="en-GB" sz="1600" b="1">
                <a:latin typeface="Times New Roman" pitchFamily="18" charset="0"/>
              </a:rPr>
              <a:t>- </a:t>
            </a:r>
            <a:r>
              <a:rPr lang="en-US" sz="1600" b="1">
                <a:latin typeface="Times New Roman" pitchFamily="18" charset="0"/>
              </a:rPr>
              <a:t>and geometry parameters of multiplying systems </a:t>
            </a:r>
            <a:r>
              <a:rPr lang="en-GB" sz="1600" b="1">
                <a:latin typeface="Times New Roman" pitchFamily="18" charset="0"/>
              </a:rPr>
              <a:t>(</a:t>
            </a:r>
            <a:r>
              <a:rPr lang="en-US" sz="1600" b="1">
                <a:latin typeface="Times New Roman" pitchFamily="18" charset="0"/>
              </a:rPr>
              <a:t>homogenous and heterogenous with U </a:t>
            </a:r>
            <a:r>
              <a:rPr lang="en-GB" sz="1600" b="1">
                <a:latin typeface="Times New Roman" pitchFamily="18" charset="0"/>
              </a:rPr>
              <a:t>content </a:t>
            </a:r>
            <a:r>
              <a:rPr lang="en-US" sz="1600" b="1">
                <a:latin typeface="Times New Roman" pitchFamily="18" charset="0"/>
              </a:rPr>
              <a:t>from</a:t>
            </a:r>
            <a:r>
              <a:rPr lang="en-GB" sz="1600" b="1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5</a:t>
            </a:r>
            <a:r>
              <a:rPr lang="en-GB" sz="1600" b="1">
                <a:latin typeface="Times New Roman" pitchFamily="18" charset="0"/>
              </a:rPr>
              <a:t>0-65%).</a:t>
            </a:r>
          </a:p>
          <a:p>
            <a:pPr algn="l"/>
            <a:r>
              <a:rPr lang="en-US" sz="1600" b="1">
                <a:latin typeface="Times New Roman" pitchFamily="18" charset="0"/>
              </a:rPr>
              <a:t>Estimate r</a:t>
            </a:r>
            <a:r>
              <a:rPr lang="en-GB" sz="1600" b="1">
                <a:latin typeface="Times New Roman" pitchFamily="18" charset="0"/>
              </a:rPr>
              <a:t>esult</a:t>
            </a:r>
            <a:r>
              <a:rPr lang="en-US" sz="1600" b="1">
                <a:latin typeface="Times New Roman" pitchFamily="18" charset="0"/>
              </a:rPr>
              <a:t>s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have demonstrated that the systems</a:t>
            </a:r>
            <a:r>
              <a:rPr lang="en-GB" sz="1600" b="1">
                <a:latin typeface="Times New Roman" pitchFamily="18" charset="0"/>
              </a:rPr>
              <a:t>, whose  geometry is inscribed in volume of fusion penetration area No1, reach their criticality under a specified </a:t>
            </a:r>
            <a:r>
              <a:rPr lang="en-US" sz="1600" b="1">
                <a:latin typeface="Times New Roman" pitchFamily="18" charset="0"/>
              </a:rPr>
              <a:t>wetting</a:t>
            </a:r>
            <a:r>
              <a:rPr lang="en-GB" sz="1600" b="1">
                <a:latin typeface="Times New Roman" pitchFamily="18" charset="0"/>
              </a:rPr>
              <a:t>. Water excess does bring that systems in </a:t>
            </a:r>
            <a:r>
              <a:rPr lang="en-US" sz="1600" b="1">
                <a:latin typeface="Times New Roman" pitchFamily="18" charset="0"/>
              </a:rPr>
              <a:t>subcritical state.</a:t>
            </a: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647700" y="0"/>
          <a:ext cx="758190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Диаграмма" r:id="rId3" imgW="7581900" imgH="5276850" progId="Excel.Chart.8">
                  <p:embed/>
                </p:oleObj>
              </mc:Choice>
              <mc:Fallback>
                <p:oleObj name="Диаграмма" r:id="rId3" imgW="7581900" imgH="527685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0"/>
                        <a:ext cx="7581900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547813" y="1052513"/>
            <a:ext cx="1008062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Heterogeneous</a:t>
            </a:r>
          </a:p>
          <a:p>
            <a:pPr>
              <a:spcBef>
                <a:spcPct val="50000"/>
              </a:spcBef>
            </a:pPr>
            <a:r>
              <a:rPr lang="en-US" sz="900"/>
              <a:t>structure</a:t>
            </a:r>
            <a:endParaRPr lang="ru-RU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9CF0-295A-4DD6-940C-210B54ABDF21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86372" name="Picture 4" descr="Unit-4_R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292725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Прямоугольник 7"/>
          <p:cNvSpPr>
            <a:spLocks noChangeArrowheads="1"/>
          </p:cNvSpPr>
          <p:nvPr/>
        </p:nvSpPr>
        <p:spPr bwMode="auto">
          <a:xfrm>
            <a:off x="611188" y="152400"/>
            <a:ext cx="8532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LFCM in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 sub-reactor room 305/2 after catastrophe</a:t>
            </a:r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1835150" y="5084763"/>
            <a:ext cx="755650" cy="431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3059113" y="5157788"/>
            <a:ext cx="468312" cy="3238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 flipV="1">
            <a:off x="1692275" y="5445125"/>
            <a:ext cx="2159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V="1">
            <a:off x="1692275" y="5445125"/>
            <a:ext cx="1439863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6378" name="Прямоугольник 7"/>
          <p:cNvSpPr>
            <a:spLocks noChangeArrowheads="1"/>
          </p:cNvSpPr>
          <p:nvPr/>
        </p:nvSpPr>
        <p:spPr bwMode="auto">
          <a:xfrm>
            <a:off x="5148263" y="1844675"/>
            <a:ext cx="3781425" cy="159702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last researches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data on borehole core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s activities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temperature and neutron fields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it was stated that ChNPP accident in the year of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1986 had provoked a melting in foundation plate of reactor vault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323850" y="6165850"/>
            <a:ext cx="3168650" cy="374650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latin typeface="Times New Roman" pitchFamily="18" charset="0"/>
                <a:cs typeface="Times New Roman" pitchFamily="18" charset="0"/>
              </a:rPr>
              <a:t>Fusion penetration area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№1, №2</a:t>
            </a: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 flipH="1" flipV="1">
            <a:off x="4824413" y="5337175"/>
            <a:ext cx="1476375" cy="468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5148263" y="5805488"/>
            <a:ext cx="3529012" cy="404812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latin typeface="Times New Roman" pitchFamily="18" charset="0"/>
                <a:cs typeface="Times New Roman" pitchFamily="18" charset="0"/>
              </a:rPr>
              <a:t>Reactor vault</a:t>
            </a:r>
            <a:r>
              <a:rPr lang="en-GB" sz="1600" b="1">
                <a:latin typeface="Arial"/>
                <a:cs typeface="Times New Roman" pitchFamily="18" charset="0"/>
              </a:rPr>
              <a:t>’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s foundation plate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5165725" y="3789363"/>
            <a:ext cx="3762375" cy="110807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As a result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two fusion penetration areas 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had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produced, which contain L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FCM with fuel concentration making 40% (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on mass</a:t>
            </a:r>
            <a:r>
              <a:rPr lang="en-GB" sz="16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and more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DCD4E-51A0-4A4F-9BA5-390F0951A1FC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03238" y="152400"/>
            <a:ext cx="7885112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Condition of </a:t>
            </a:r>
            <a:r>
              <a:rPr lang="en-US" sz="2000" b="1">
                <a:solidFill>
                  <a:srgbClr val="800000"/>
                </a:solidFill>
                <a:latin typeface="Times New Roman" pitchFamily="18" charset="0"/>
              </a:rPr>
              <a:t>Project</a:t>
            </a:r>
            <a:r>
              <a:rPr lang="en-GB" sz="2000" b="1">
                <a:solidFill>
                  <a:srgbClr val="800000"/>
                </a:solidFill>
                <a:latin typeface="Times New Roman" pitchFamily="18" charset="0"/>
              </a:rPr>
              <a:t> #4758</a:t>
            </a:r>
          </a:p>
          <a:p>
            <a:pPr algn="l"/>
            <a:endParaRPr lang="en-GB">
              <a:solidFill>
                <a:srgbClr val="800000"/>
              </a:solidFill>
            </a:endParaRPr>
          </a:p>
          <a:p>
            <a:pPr algn="l"/>
            <a:r>
              <a:rPr lang="en-GB" b="1">
                <a:latin typeface="Times New Roman" pitchFamily="18" charset="0"/>
              </a:rPr>
              <a:t>1. The project is not funded at all. </a:t>
            </a:r>
          </a:p>
          <a:p>
            <a:pPr algn="l"/>
            <a:endParaRPr lang="en-GB" b="1">
              <a:latin typeface="Times New Roman" pitchFamily="18" charset="0"/>
            </a:endParaRPr>
          </a:p>
          <a:p>
            <a:pPr algn="l"/>
            <a:r>
              <a:rPr lang="en-GB" b="1">
                <a:latin typeface="Times New Roman" pitchFamily="18" charset="0"/>
              </a:rPr>
              <a:t>2. At 15</a:t>
            </a:r>
            <a:r>
              <a:rPr lang="en-US" b="1" baseline="30000">
                <a:latin typeface="Times New Roman" pitchFamily="18" charset="0"/>
              </a:rPr>
              <a:t>th  </a:t>
            </a:r>
            <a:r>
              <a:rPr lang="en-US" b="1">
                <a:latin typeface="Times New Roman" pitchFamily="18" charset="0"/>
              </a:rPr>
              <a:t>and</a:t>
            </a:r>
            <a:r>
              <a:rPr lang="en-US" b="1" baseline="30000">
                <a:latin typeface="Times New Roman" pitchFamily="18" charset="0"/>
              </a:rPr>
              <a:t>`</a:t>
            </a:r>
            <a:r>
              <a:rPr lang="en-GB" b="1">
                <a:latin typeface="Times New Roman" pitchFamily="18" charset="0"/>
              </a:rPr>
              <a:t>16</a:t>
            </a:r>
            <a:r>
              <a:rPr lang="en-US" b="1" baseline="30000">
                <a:latin typeface="Times New Roman" pitchFamily="18" charset="0"/>
              </a:rPr>
              <a:t>th</a:t>
            </a:r>
            <a:r>
              <a:rPr lang="en-US" b="1">
                <a:latin typeface="Times New Roman" pitchFamily="18" charset="0"/>
              </a:rPr>
              <a:t>  CEG</a:t>
            </a:r>
            <a:r>
              <a:rPr lang="en-GB" b="1">
                <a:latin typeface="Times New Roman" pitchFamily="18" charset="0"/>
              </a:rPr>
              <a:t>-</a:t>
            </a:r>
            <a:r>
              <a:rPr lang="en-US" b="1">
                <a:latin typeface="Times New Roman" pitchFamily="18" charset="0"/>
              </a:rPr>
              <a:t>SAM </a:t>
            </a:r>
            <a:r>
              <a:rPr lang="en-GB" b="1">
                <a:latin typeface="Times New Roman" pitchFamily="18" charset="0"/>
              </a:rPr>
              <a:t>Meetings we had come to conclusion about a need in updating the project name and scopes of some work branches.</a:t>
            </a:r>
          </a:p>
          <a:p>
            <a:pPr algn="l"/>
            <a:endParaRPr lang="en-GB" b="1">
              <a:latin typeface="Times New Roman" pitchFamily="18" charset="0"/>
            </a:endParaRPr>
          </a:p>
          <a:p>
            <a:pPr algn="l"/>
            <a:r>
              <a:rPr lang="en-GB" b="1">
                <a:latin typeface="Times New Roman" pitchFamily="18" charset="0"/>
              </a:rPr>
              <a:t>3. </a:t>
            </a:r>
            <a:r>
              <a:rPr lang="en-US" b="1">
                <a:latin typeface="Times New Roman" pitchFamily="18" charset="0"/>
              </a:rPr>
              <a:t>Dr</a:t>
            </a:r>
            <a:r>
              <a:rPr lang="en-GB" b="1">
                <a:latin typeface="Times New Roman" pitchFamily="18" charset="0"/>
              </a:rPr>
              <a:t>. </a:t>
            </a:r>
            <a:r>
              <a:rPr lang="en-US" b="1">
                <a:latin typeface="Times New Roman" pitchFamily="18" charset="0"/>
              </a:rPr>
              <a:t>Bottomley</a:t>
            </a:r>
            <a:r>
              <a:rPr lang="en-GB" b="1">
                <a:latin typeface="Times New Roman" pitchFamily="18" charset="0"/>
              </a:rPr>
              <a:t> has sent to us his remarks and offers.</a:t>
            </a:r>
            <a:endParaRPr lang="ru-RU" b="1">
              <a:latin typeface="Times New Roman" pitchFamily="18" charset="0"/>
            </a:endParaRPr>
          </a:p>
          <a:p>
            <a:pPr algn="l"/>
            <a:endParaRPr lang="ru-RU" b="1">
              <a:latin typeface="Times New Roman" pitchFamily="18" charset="0"/>
            </a:endParaRPr>
          </a:p>
          <a:p>
            <a:pPr algn="l"/>
            <a:r>
              <a:rPr lang="ru-RU" b="1">
                <a:latin typeface="Times New Roman" pitchFamily="18" charset="0"/>
              </a:rPr>
              <a:t>4. </a:t>
            </a:r>
            <a:r>
              <a:rPr lang="en-GB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The Project</a:t>
            </a:r>
            <a:r>
              <a:rPr lang="en-GB" b="1">
                <a:latin typeface="Times New Roman" pitchFamily="18" charset="0"/>
              </a:rPr>
              <a:t> #4758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works were a kind of initiation or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qualitative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evaluation of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hidden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nuclearly hazardous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clusters</a:t>
            </a:r>
            <a:r>
              <a:rPr lang="ru-RU" b="1">
                <a:latin typeface="Times New Roman" pitchFamily="18" charset="0"/>
              </a:rPr>
              <a:t>.</a:t>
            </a:r>
          </a:p>
          <a:p>
            <a:pPr algn="l"/>
            <a:endParaRPr lang="en-GB" b="1">
              <a:latin typeface="Times New Roman" pitchFamily="18" charset="0"/>
            </a:endParaRPr>
          </a:p>
          <a:p>
            <a:pPr algn="l"/>
            <a:r>
              <a:rPr lang="ru-RU" b="1">
                <a:latin typeface="Times New Roman" pitchFamily="18" charset="0"/>
              </a:rPr>
              <a:t>5. </a:t>
            </a:r>
            <a:r>
              <a:rPr lang="en-GB" b="1">
                <a:latin typeface="Times New Roman" pitchFamily="18" charset="0"/>
              </a:rPr>
              <a:t>Now we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have already registered in STCU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a new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Project #524</a:t>
            </a:r>
            <a:r>
              <a:rPr lang="ru-RU" b="1">
                <a:latin typeface="Times New Roman" pitchFamily="18" charset="0"/>
              </a:rPr>
              <a:t>4</a:t>
            </a:r>
            <a:r>
              <a:rPr lang="en-US" b="1">
                <a:latin typeface="Times New Roman" pitchFamily="18" charset="0"/>
              </a:rPr>
              <a:t>:</a:t>
            </a:r>
            <a:endParaRPr lang="ru-RU" b="1">
              <a:latin typeface="Times New Roman" pitchFamily="18" charset="0"/>
            </a:endParaRPr>
          </a:p>
          <a:p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«Research of objects - nuclear fuel interaction products with structural materials under heavy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nuclear-radiation accidents»</a:t>
            </a:r>
            <a:r>
              <a:rPr lang="ru-RU" b="1">
                <a:latin typeface="Times New Roman" pitchFamily="18" charset="0"/>
              </a:rPr>
              <a:t>,</a:t>
            </a:r>
          </a:p>
          <a:p>
            <a:pPr algn="l"/>
            <a:r>
              <a:rPr lang="en-US" b="1">
                <a:latin typeface="Times New Roman" pitchFamily="18" charset="0"/>
              </a:rPr>
              <a:t>which 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will be a practical continuation of Project</a:t>
            </a:r>
            <a:r>
              <a:rPr lang="en-GB" b="1">
                <a:latin typeface="Times New Roman" pitchFamily="18" charset="0"/>
              </a:rPr>
              <a:t> #4758</a:t>
            </a:r>
            <a:r>
              <a:rPr lang="ru-RU" b="1">
                <a:latin typeface="Times New Roman" pitchFamily="18" charset="0"/>
              </a:rPr>
              <a:t>.</a:t>
            </a:r>
          </a:p>
          <a:p>
            <a:pPr algn="l"/>
            <a:endParaRPr lang="en-US" b="1">
              <a:latin typeface="Times New Roman" pitchFamily="18" charset="0"/>
            </a:endParaRPr>
          </a:p>
          <a:p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The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Project #524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4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will cover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researches and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estimate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-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experimental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works aimed at definition of structure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content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neutron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-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physical and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physicochemical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characteristics of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corium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in hidden LFCM clusters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as well as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development of measures to control subcriticality of such clusters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en-US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GB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F8701-F9A6-4CCD-BE45-8FB718EEDA19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295400" y="2492375"/>
            <a:ext cx="709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800000"/>
                </a:solidFill>
              </a:rPr>
              <a:t>Thank You all for attention and your</a:t>
            </a:r>
            <a:r>
              <a:rPr lang="ru-RU" sz="2000" b="1">
                <a:solidFill>
                  <a:srgbClr val="800000"/>
                </a:solidFill>
              </a:rPr>
              <a:t> </a:t>
            </a:r>
            <a:r>
              <a:rPr lang="en-US" sz="2000" b="1">
                <a:solidFill>
                  <a:srgbClr val="800000"/>
                </a:solidFill>
              </a:rPr>
              <a:t>support</a:t>
            </a:r>
            <a:r>
              <a:rPr lang="ru-RU" sz="2000" b="1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27EC9-8525-4101-A2E8-0A4790F508B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87338" y="1016000"/>
            <a:ext cx="8713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endParaRPr lang="ru-RU" b="1">
              <a:latin typeface="Times New Roman" pitchFamily="18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Permission for Project #4758 work implementation was obtained from Ukraine</a:t>
            </a:r>
            <a:r>
              <a:rPr lang="en-US" b="1">
                <a:latin typeface="Arial"/>
              </a:rPr>
              <a:t>’</a:t>
            </a:r>
            <a:r>
              <a:rPr lang="en-US" b="1">
                <a:latin typeface="Times New Roman" pitchFamily="18" charset="0"/>
              </a:rPr>
              <a:t>s Ministry of Sciences and forwarded to STCU Affiliate.</a:t>
            </a:r>
            <a:endParaRPr lang="ru-RU" b="1">
              <a:latin typeface="Times New Roman" pitchFamily="18" charset="0"/>
            </a:endParaRPr>
          </a:p>
          <a:p>
            <a:pPr marL="342900" indent="-342900" algn="l"/>
            <a:endParaRPr lang="ru-RU" b="1">
              <a:latin typeface="Times New Roman" pitchFamily="18" charset="0"/>
            </a:endParaRPr>
          </a:p>
          <a:p>
            <a:pPr marL="342900" indent="-342900" algn="l">
              <a:buFontTx/>
              <a:buAutoNum type="arabicPeriod" startAt="2"/>
            </a:pPr>
            <a:r>
              <a:rPr lang="ru-RU" b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Project Collaborator Letter from Dr. Pretsch was received and also forwarded to STCU.</a:t>
            </a:r>
            <a:endParaRPr lang="ru-RU" b="1">
              <a:latin typeface="Times New Roman" pitchFamily="18" charset="0"/>
            </a:endParaRPr>
          </a:p>
          <a:p>
            <a:pPr marL="342900" indent="-342900" algn="l"/>
            <a:endParaRPr lang="ru-RU" b="1"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latin typeface="Times New Roman" pitchFamily="18" charset="0"/>
              </a:rPr>
              <a:t>3.  </a:t>
            </a:r>
            <a:r>
              <a:rPr lang="en-US" b="1">
                <a:latin typeface="Times New Roman" pitchFamily="18" charset="0"/>
              </a:rPr>
              <a:t>Dr. Bottomley and </a:t>
            </a:r>
            <a:r>
              <a:rPr lang="en-GB" b="1">
                <a:latin typeface="Times New Roman" pitchFamily="18" charset="0"/>
              </a:rPr>
              <a:t>Dr. </a:t>
            </a:r>
            <a:r>
              <a:rPr lang="ru-RU" b="1">
                <a:latin typeface="Times New Roman" pitchFamily="18" charset="0"/>
              </a:rPr>
              <a:t>Journeau </a:t>
            </a:r>
            <a:r>
              <a:rPr lang="en-US" b="1">
                <a:latin typeface="Times New Roman" pitchFamily="18" charset="0"/>
              </a:rPr>
              <a:t>Support Letter was received and forwarded to      Mr. Andrew Hood, ST</a:t>
            </a:r>
            <a:r>
              <a:rPr lang="ru-RU" b="1">
                <a:latin typeface="Times New Roman" pitchFamily="18" charset="0"/>
              </a:rPr>
              <a:t>С</a:t>
            </a:r>
            <a:r>
              <a:rPr lang="en-US" b="1">
                <a:latin typeface="Times New Roman" pitchFamily="18" charset="0"/>
              </a:rPr>
              <a:t>U Executive Director address.</a:t>
            </a:r>
            <a:endParaRPr lang="ru-RU" b="1">
              <a:latin typeface="Times New Roman" pitchFamily="18" charset="0"/>
            </a:endParaRPr>
          </a:p>
          <a:p>
            <a:pPr marL="342900" indent="-342900" algn="l"/>
            <a:endParaRPr lang="ru-RU" b="1"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latin typeface="Times New Roman" pitchFamily="18" charset="0"/>
              </a:rPr>
              <a:t>4.  </a:t>
            </a:r>
            <a:r>
              <a:rPr lang="en-US" b="1">
                <a:latin typeface="Times New Roman" pitchFamily="18" charset="0"/>
              </a:rPr>
              <a:t>The proposal was ready to be sent to party reviewers by STCU (March 2009).</a:t>
            </a:r>
            <a:endParaRPr lang="ru-RU" b="1">
              <a:latin typeface="Times New Roman" pitchFamily="18" charset="0"/>
            </a:endParaRPr>
          </a:p>
          <a:p>
            <a:pPr marL="342900" indent="-342900" algn="l"/>
            <a:endParaRPr lang="ru-RU" b="1">
              <a:latin typeface="Times New Roman" pitchFamily="18" charset="0"/>
            </a:endParaRPr>
          </a:p>
          <a:p>
            <a:pPr marL="342900" indent="-342900" algn="l"/>
            <a:r>
              <a:rPr lang="ru-RU" b="1">
                <a:latin typeface="Times New Roman" pitchFamily="18" charset="0"/>
              </a:rPr>
              <a:t>5.  </a:t>
            </a:r>
            <a:r>
              <a:rPr lang="en-US" b="1">
                <a:latin typeface="Times New Roman" pitchFamily="18" charset="0"/>
              </a:rPr>
              <a:t>Project #4758</a:t>
            </a:r>
            <a:r>
              <a:rPr lang="en-US"/>
              <a:t> </a:t>
            </a:r>
            <a:r>
              <a:rPr lang="en-US" b="1">
                <a:latin typeface="Times New Roman" pitchFamily="18" charset="0"/>
              </a:rPr>
              <a:t>funding was not yet initiated</a:t>
            </a:r>
            <a:r>
              <a:rPr lang="ru-RU" b="1">
                <a:latin typeface="Times New Roman" pitchFamily="18" charset="0"/>
              </a:rPr>
              <a:t>. </a:t>
            </a:r>
            <a:r>
              <a:rPr lang="en-US" b="1">
                <a:latin typeface="Times New Roman" pitchFamily="18" charset="0"/>
              </a:rPr>
              <a:t>But in spite of this fact the works being planned in Project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were performed by us in </a:t>
            </a:r>
            <a:r>
              <a:rPr lang="ru-RU" b="1">
                <a:latin typeface="Times New Roman" pitchFamily="18" charset="0"/>
              </a:rPr>
              <a:t>2009 </a:t>
            </a:r>
            <a:r>
              <a:rPr lang="en-US" b="1">
                <a:latin typeface="Times New Roman" pitchFamily="18" charset="0"/>
              </a:rPr>
              <a:t>year</a:t>
            </a:r>
            <a:r>
              <a:rPr lang="ru-RU" b="1">
                <a:latin typeface="Times New Roman" pitchFamily="18" charset="0"/>
              </a:rPr>
              <a:t>.</a:t>
            </a:r>
          </a:p>
          <a:p>
            <a:pPr marL="342900" indent="-342900" algn="l"/>
            <a:r>
              <a:rPr lang="ru-RU" b="1">
                <a:latin typeface="Times New Roman" pitchFamily="18" charset="0"/>
              </a:rPr>
              <a:t> </a:t>
            </a:r>
          </a:p>
          <a:p>
            <a:pPr marL="342900" indent="-342900" algn="l"/>
            <a:r>
              <a:rPr lang="ru-RU" b="1">
                <a:latin typeface="Times New Roman" pitchFamily="18" charset="0"/>
              </a:rPr>
              <a:t>6. </a:t>
            </a:r>
            <a:r>
              <a:rPr lang="en-US" b="1">
                <a:latin typeface="Times New Roman" pitchFamily="18" charset="0"/>
              </a:rPr>
              <a:t>Works results for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Project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#</a:t>
            </a:r>
            <a:r>
              <a:rPr lang="ru-RU" b="1">
                <a:latin typeface="Times New Roman" pitchFamily="18" charset="0"/>
              </a:rPr>
              <a:t>4758 </a:t>
            </a:r>
            <a:r>
              <a:rPr lang="en-US" b="1">
                <a:latin typeface="Times New Roman" pitchFamily="18" charset="0"/>
              </a:rPr>
              <a:t>were presented at</a:t>
            </a:r>
            <a:r>
              <a:rPr lang="ru-RU" b="1">
                <a:latin typeface="Times New Roman" pitchFamily="18" charset="0"/>
              </a:rPr>
              <a:t> 15</a:t>
            </a:r>
            <a:r>
              <a:rPr lang="ru-RU" b="1" baseline="30000">
                <a:latin typeface="Times New Roman" pitchFamily="18" charset="0"/>
              </a:rPr>
              <a:t>-</a:t>
            </a:r>
            <a:r>
              <a:rPr lang="en-US" b="1" baseline="30000">
                <a:latin typeface="Times New Roman" pitchFamily="18" charset="0"/>
              </a:rPr>
              <a:t>th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and</a:t>
            </a:r>
            <a:r>
              <a:rPr lang="ru-RU" b="1">
                <a:latin typeface="Times New Roman" pitchFamily="18" charset="0"/>
              </a:rPr>
              <a:t> 16</a:t>
            </a:r>
            <a:r>
              <a:rPr lang="ru-RU" b="1" baseline="30000">
                <a:latin typeface="Times New Roman" pitchFamily="18" charset="0"/>
              </a:rPr>
              <a:t>-</a:t>
            </a:r>
            <a:r>
              <a:rPr lang="en-US" b="1" baseline="30000">
                <a:latin typeface="Times New Roman" pitchFamily="18" charset="0"/>
              </a:rPr>
              <a:t>th</a:t>
            </a:r>
            <a:r>
              <a:rPr lang="en-US" b="1">
                <a:latin typeface="Times New Roman" pitchFamily="18" charset="0"/>
              </a:rPr>
              <a:t>  CEG-SAM </a:t>
            </a:r>
            <a:r>
              <a:rPr lang="en-GB" b="1">
                <a:latin typeface="Times New Roman" pitchFamily="18" charset="0"/>
              </a:rPr>
              <a:t>Meeting</a:t>
            </a:r>
            <a:r>
              <a:rPr lang="en-US" b="1">
                <a:latin typeface="Times New Roman" pitchFamily="18" charset="0"/>
              </a:rPr>
              <a:t> in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Villigen, Switzerland and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en-US" b="1">
                <a:latin typeface="Times New Roman" pitchFamily="18" charset="0"/>
              </a:rPr>
              <a:t>Moscow</a:t>
            </a:r>
            <a:r>
              <a:rPr lang="ru-RU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225BF-5893-41B9-8A19-762983DE006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068513" y="3178175"/>
            <a:ext cx="497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Main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work results for Project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#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4758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GB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71E2F-535A-443B-9F2A-BAAC610E5528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539750" y="1844675"/>
            <a:ext cx="83169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latin typeface="Times New Roman" pitchFamily="18" charset="0"/>
              </a:rPr>
              <a:t>On April 26, 1986, a most global technogenic catastrophe took place at the Unit 4 of Chernobyl Nuclear Power Plant with RBMK-1000 reactor.</a:t>
            </a:r>
          </a:p>
          <a:p>
            <a:pPr algn="l"/>
            <a:r>
              <a:rPr lang="en-US" b="1">
                <a:latin typeface="Times New Roman" pitchFamily="18" charset="0"/>
              </a:rPr>
              <a:t>As result of reactor core destruction, around 50∙10</a:t>
            </a:r>
            <a:r>
              <a:rPr lang="en-US" b="1" baseline="30000">
                <a:latin typeface="Times New Roman" pitchFamily="18" charset="0"/>
              </a:rPr>
              <a:t>6</a:t>
            </a:r>
            <a:r>
              <a:rPr lang="en-US" b="1">
                <a:latin typeface="Times New Roman" pitchFamily="18" charset="0"/>
              </a:rPr>
              <a:t>  Ki activity  were released into atmosphere.</a:t>
            </a:r>
          </a:p>
          <a:p>
            <a:pPr algn="l"/>
            <a:r>
              <a:rPr lang="en-US" b="1">
                <a:latin typeface="Times New Roman" pitchFamily="18" charset="0"/>
              </a:rPr>
              <a:t>Inside the ruined Unit, approximately 180 t  nuclear fuel  had remained, which is located in shape of reactor core fragments, fuel-containing materials of diverse type, radioactive water and radioactive fuel dust.</a:t>
            </a:r>
          </a:p>
          <a:p>
            <a:pPr algn="l"/>
            <a:r>
              <a:rPr lang="en-US" b="1">
                <a:latin typeface="Times New Roman" pitchFamily="18" charset="0"/>
              </a:rPr>
              <a:t>Unit’s building structures were subject  to a considerable destruction.</a:t>
            </a:r>
          </a:p>
          <a:p>
            <a:pPr algn="l"/>
            <a:r>
              <a:rPr lang="en-US" b="1">
                <a:latin typeface="Times New Roman" pitchFamily="18" charset="0"/>
              </a:rPr>
              <a:t>On the survivor building structures  after destruction,  a protective building with the name of </a:t>
            </a:r>
            <a:r>
              <a:rPr lang="ru-RU" b="1">
                <a:latin typeface="Times New Roman" pitchFamily="18" charset="0"/>
              </a:rPr>
              <a:t>«</a:t>
            </a:r>
            <a:r>
              <a:rPr lang="en-US" b="1">
                <a:latin typeface="Times New Roman" pitchFamily="18" charset="0"/>
              </a:rPr>
              <a:t>Shelter</a:t>
            </a:r>
            <a:r>
              <a:rPr lang="ru-RU" b="1">
                <a:latin typeface="Times New Roman" pitchFamily="18" charset="0"/>
              </a:rPr>
              <a:t>»</a:t>
            </a:r>
            <a:r>
              <a:rPr lang="en-US" b="1">
                <a:latin typeface="Times New Roman" pitchFamily="18" charset="0"/>
              </a:rPr>
              <a:t> Object («Sarcophagus») was erected.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89D2-B6BC-4256-9440-BFD08E160C00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73050" y="512763"/>
            <a:ext cx="887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As result of active stage of nuclear accident at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ChNPP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Unit 4 with RBMK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-1000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reactor the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lava-like fuel containing material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s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– L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F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CM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 produced.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They had originated in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premises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of sub-reactor room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305/2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and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spread along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Unit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premises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with forming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cluster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s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of diverse configuration and uranium content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.  </a:t>
            </a:r>
          </a:p>
        </p:txBody>
      </p:sp>
      <p:pic>
        <p:nvPicPr>
          <p:cNvPr id="147464" name="Клип 02 Англ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2636838"/>
            <a:ext cx="3352800" cy="2743200"/>
          </a:xfrm>
          <a:noFill/>
          <a:ln/>
        </p:spPr>
      </p:pic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2916238" y="2781300"/>
            <a:ext cx="1727200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“Sarcophagus”</a:t>
            </a:r>
            <a:endParaRPr lang="ru-RU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7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746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725DE-6FFB-409F-9ABE-DC6E58BF40A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43063" y="115888"/>
            <a:ext cx="5972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A part of LFCM is in open state and is sufficiently well studied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. </a:t>
            </a:r>
          </a:p>
          <a:p>
            <a:pPr eaLnBrk="0" hangingPunct="0"/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Such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clusters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contain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some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5-10%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uranium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and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800000"/>
                </a:solidFill>
                <a:latin typeface="Times New Roman" pitchFamily="18" charset="0"/>
              </a:rPr>
              <a:t>are nuclearly safe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803275"/>
            <a:ext cx="3708400" cy="2733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622675"/>
            <a:ext cx="3963988" cy="2830513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60913"/>
            <a:ext cx="2305050" cy="15716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879725" y="6537325"/>
            <a:ext cx="648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LFCM</a:t>
            </a:r>
            <a:r>
              <a:rPr lang="ru-RU" sz="1400" b="1">
                <a:latin typeface="Times New Roman" pitchFamily="18" charset="0"/>
              </a:rPr>
              <a:t> </a:t>
            </a:r>
            <a:r>
              <a:rPr lang="en-US" sz="1400" b="1">
                <a:latin typeface="Times New Roman" pitchFamily="18" charset="0"/>
              </a:rPr>
              <a:t>cluster on first floor of pressure suppression pool </a:t>
            </a:r>
            <a:r>
              <a:rPr lang="ru-RU" sz="1400" b="1">
                <a:latin typeface="Times New Roman" pitchFamily="18" charset="0"/>
              </a:rPr>
              <a:t>(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porous</a:t>
            </a:r>
            <a:r>
              <a:rPr lang="ru-RU" sz="1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ceramics</a:t>
            </a:r>
            <a:r>
              <a:rPr lang="ru-RU" sz="1400" b="1">
                <a:latin typeface="Times New Roman" pitchFamily="18" charset="0"/>
              </a:rPr>
              <a:t>)</a:t>
            </a:r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>
            <a:off x="3132138" y="5049838"/>
            <a:ext cx="1944687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125538"/>
            <a:ext cx="27717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0" name="Line 12"/>
          <p:cNvSpPr>
            <a:spLocks noChangeShapeType="1"/>
          </p:cNvSpPr>
          <p:nvPr/>
        </p:nvSpPr>
        <p:spPr bwMode="auto">
          <a:xfrm flipH="1">
            <a:off x="3024188" y="1736725"/>
            <a:ext cx="3095625" cy="612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-73025" y="3716338"/>
            <a:ext cx="4572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LFCM</a:t>
            </a:r>
            <a:r>
              <a:rPr lang="ru-RU" sz="1400" b="1">
                <a:latin typeface="Times New Roman" pitchFamily="18" charset="0"/>
              </a:rPr>
              <a:t> </a:t>
            </a:r>
            <a:r>
              <a:rPr lang="en-US" sz="1400" b="1">
                <a:latin typeface="Times New Roman" pitchFamily="18" charset="0"/>
              </a:rPr>
              <a:t>cluster in room</a:t>
            </a:r>
            <a:r>
              <a:rPr lang="ru-RU" sz="1400" b="1">
                <a:latin typeface="Times New Roman" pitchFamily="18" charset="0"/>
              </a:rPr>
              <a:t> 210/7 – </a:t>
            </a:r>
            <a:r>
              <a:rPr lang="en-US" sz="1400" b="1">
                <a:latin typeface="Times New Roman" pitchFamily="18" charset="0"/>
              </a:rPr>
              <a:t>steam-distributing corridor</a:t>
            </a:r>
            <a:r>
              <a:rPr lang="ru-RU" sz="1400" b="1">
                <a:latin typeface="Times New Roman" pitchFamily="18" charset="0"/>
              </a:rPr>
              <a:t> (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brown</a:t>
            </a:r>
            <a:r>
              <a:rPr lang="ru-RU" sz="1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400" b="1">
                <a:solidFill>
                  <a:srgbClr val="800000"/>
                </a:solidFill>
                <a:latin typeface="Times New Roman" pitchFamily="18" charset="0"/>
              </a:rPr>
              <a:t>ceramics</a:t>
            </a:r>
            <a:r>
              <a:rPr lang="ru-RU" sz="1400" b="1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C9C3B-4017-451D-8404-93F2625B1BE7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647700" y="296863"/>
            <a:ext cx="730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Part of LFCM hidden under destroyed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Unit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debris and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1986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year concrete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Times New Roman" pitchFamily="18" charset="0"/>
              </a:rPr>
              <a:t>is practically inaccessible and few studied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647700" y="1449388"/>
            <a:ext cx="5868988" cy="3933825"/>
            <a:chOff x="567" y="935"/>
            <a:chExt cx="4672" cy="3347"/>
          </a:xfrm>
        </p:grpSpPr>
        <p:pic>
          <p:nvPicPr>
            <p:cNvPr id="143369" name="Picture 9" descr="305_concret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935"/>
              <a:ext cx="4672" cy="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1883" y="3295"/>
              <a:ext cx="3356" cy="952"/>
            </a:xfrm>
            <a:custGeom>
              <a:avLst/>
              <a:gdLst/>
              <a:ahLst/>
              <a:cxnLst>
                <a:cxn ang="0">
                  <a:pos x="45" y="953"/>
                </a:cxn>
                <a:cxn ang="0">
                  <a:pos x="0" y="771"/>
                </a:cxn>
                <a:cxn ang="0">
                  <a:pos x="45" y="544"/>
                </a:cxn>
                <a:cxn ang="0">
                  <a:pos x="227" y="408"/>
                </a:cxn>
                <a:cxn ang="0">
                  <a:pos x="544" y="272"/>
                </a:cxn>
                <a:cxn ang="0">
                  <a:pos x="1043" y="91"/>
                </a:cxn>
                <a:cxn ang="0">
                  <a:pos x="1588" y="0"/>
                </a:cxn>
                <a:cxn ang="0">
                  <a:pos x="2177" y="0"/>
                </a:cxn>
                <a:cxn ang="0">
                  <a:pos x="2722" y="0"/>
                </a:cxn>
                <a:cxn ang="0">
                  <a:pos x="2948" y="45"/>
                </a:cxn>
                <a:cxn ang="0">
                  <a:pos x="3357" y="136"/>
                </a:cxn>
              </a:cxnLst>
              <a:rect l="0" t="0" r="r" b="b"/>
              <a:pathLst>
                <a:path w="3357" h="953">
                  <a:moveTo>
                    <a:pt x="45" y="953"/>
                  </a:moveTo>
                  <a:lnTo>
                    <a:pt x="0" y="771"/>
                  </a:lnTo>
                  <a:lnTo>
                    <a:pt x="45" y="544"/>
                  </a:lnTo>
                  <a:lnTo>
                    <a:pt x="227" y="408"/>
                  </a:lnTo>
                  <a:lnTo>
                    <a:pt x="544" y="272"/>
                  </a:lnTo>
                  <a:lnTo>
                    <a:pt x="1043" y="91"/>
                  </a:lnTo>
                  <a:lnTo>
                    <a:pt x="1588" y="0"/>
                  </a:lnTo>
                  <a:lnTo>
                    <a:pt x="2177" y="0"/>
                  </a:lnTo>
                  <a:lnTo>
                    <a:pt x="2722" y="0"/>
                  </a:lnTo>
                  <a:lnTo>
                    <a:pt x="2948" y="45"/>
                  </a:lnTo>
                  <a:lnTo>
                    <a:pt x="3357" y="136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43371" name="Rectangle 4"/>
          <p:cNvSpPr>
            <a:spLocks noChangeArrowheads="1"/>
          </p:cNvSpPr>
          <p:nvPr/>
        </p:nvSpPr>
        <p:spPr bwMode="auto">
          <a:xfrm>
            <a:off x="1727200" y="5553075"/>
            <a:ext cx="6589713" cy="1108075"/>
          </a:xfrm>
          <a:prstGeom prst="rect">
            <a:avLst/>
          </a:prstGeom>
          <a:solidFill>
            <a:srgbClr val="F5DBEA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latin typeface="Times New Roman" pitchFamily="18" charset="0"/>
              </a:rPr>
              <a:t>Currently</a:t>
            </a:r>
            <a:r>
              <a:rPr lang="en-GB" altLang="ja-JP" sz="1600" b="1">
                <a:latin typeface="Times New Roman" pitchFamily="18" charset="0"/>
              </a:rPr>
              <a:t>, fusion penetration </a:t>
            </a:r>
            <a:r>
              <a:rPr lang="en-US" altLang="ja-JP" sz="1600" b="1">
                <a:latin typeface="Times New Roman" pitchFamily="18" charset="0"/>
              </a:rPr>
              <a:t>areas are covered with post-accident </a:t>
            </a:r>
            <a:r>
              <a:rPr lang="en-GB" altLang="ja-JP" sz="1600" b="1">
                <a:latin typeface="Times New Roman" pitchFamily="18" charset="0"/>
              </a:rPr>
              <a:t>concrete (</a:t>
            </a:r>
            <a:r>
              <a:rPr lang="ru-RU" sz="1600" b="1">
                <a:latin typeface="Times New Roman" pitchFamily="18" charset="0"/>
                <a:ea typeface="MS PGothic" pitchFamily="34" charset="-128"/>
              </a:rPr>
              <a:t>«</a:t>
            </a:r>
            <a:r>
              <a:rPr lang="en-US" sz="1600" b="1">
                <a:latin typeface="Times New Roman" pitchFamily="18" charset="0"/>
                <a:ea typeface="MS PGothic" pitchFamily="34" charset="-128"/>
              </a:rPr>
              <a:t>new</a:t>
            </a:r>
            <a:r>
              <a:rPr lang="ru-RU" sz="1600" b="1">
                <a:latin typeface="Times New Roman" pitchFamily="18" charset="0"/>
                <a:ea typeface="MS PGothic" pitchFamily="34" charset="-128"/>
              </a:rPr>
              <a:t>»</a:t>
            </a:r>
            <a:r>
              <a:rPr lang="en-US" sz="1600" b="1">
                <a:latin typeface="Times New Roman" pitchFamily="18" charset="0"/>
                <a:ea typeface="MS PGothic" pitchFamily="34" charset="-128"/>
              </a:rPr>
              <a:t> concrete)</a:t>
            </a:r>
            <a:r>
              <a:rPr lang="en-GB" altLang="ja-JP" sz="1600">
                <a:latin typeface="Times New Roman" pitchFamily="18" charset="0"/>
              </a:rPr>
              <a:t> </a:t>
            </a:r>
            <a:r>
              <a:rPr lang="en-US" altLang="ja-JP" sz="1600" b="1">
                <a:latin typeface="Times New Roman" pitchFamily="18" charset="0"/>
              </a:rPr>
              <a:t>and produce so called </a:t>
            </a:r>
            <a:r>
              <a:rPr lang="en-GB" altLang="ja-JP" sz="1600" b="1">
                <a:latin typeface="Times New Roman" pitchFamily="18" charset="0"/>
              </a:rPr>
              <a:t>«</a:t>
            </a:r>
            <a:r>
              <a:rPr lang="en-US" altLang="ja-JP" sz="1600" b="1">
                <a:latin typeface="Times New Roman" pitchFamily="18" charset="0"/>
              </a:rPr>
              <a:t>hidden</a:t>
            </a:r>
            <a:r>
              <a:rPr lang="en-GB" altLang="ja-JP" sz="1600" b="1">
                <a:latin typeface="Times New Roman" pitchFamily="18" charset="0"/>
              </a:rPr>
              <a:t>» LFCM clusters with </a:t>
            </a:r>
            <a:r>
              <a:rPr lang="en-US" altLang="ja-JP" sz="1600" b="1">
                <a:latin typeface="Times New Roman" pitchFamily="18" charset="0"/>
              </a:rPr>
              <a:t>uranium content</a:t>
            </a:r>
            <a:r>
              <a:rPr lang="ru-RU" altLang="ja-JP" sz="1600" b="1">
                <a:latin typeface="Times New Roman" pitchFamily="18" charset="0"/>
              </a:rPr>
              <a:t> 40% </a:t>
            </a:r>
            <a:r>
              <a:rPr lang="en-US" altLang="ja-JP" sz="1600" b="1">
                <a:latin typeface="Times New Roman" pitchFamily="18" charset="0"/>
              </a:rPr>
              <a:t>per mass and more</a:t>
            </a:r>
            <a:r>
              <a:rPr lang="en-GB" altLang="ja-JP" sz="1600" b="1">
                <a:latin typeface="Times New Roman" pitchFamily="18" charset="0"/>
              </a:rPr>
              <a:t>. </a:t>
            </a:r>
            <a:r>
              <a:rPr lang="en-US" altLang="ja-JP" sz="1600" b="1">
                <a:latin typeface="Times New Roman" pitchFamily="18" charset="0"/>
              </a:rPr>
              <a:t>Such</a:t>
            </a:r>
            <a:r>
              <a:rPr lang="ru-RU" altLang="ja-JP" sz="1600" b="1">
                <a:latin typeface="Times New Roman" pitchFamily="18" charset="0"/>
              </a:rPr>
              <a:t> </a:t>
            </a:r>
            <a:r>
              <a:rPr lang="en-US" altLang="ja-JP" sz="1600" b="1">
                <a:latin typeface="Times New Roman" pitchFamily="18" charset="0"/>
              </a:rPr>
              <a:t>clusters</a:t>
            </a:r>
            <a:r>
              <a:rPr lang="ru-RU" altLang="ja-JP" sz="1600" b="1">
                <a:latin typeface="Times New Roman" pitchFamily="18" charset="0"/>
              </a:rPr>
              <a:t> </a:t>
            </a:r>
            <a:r>
              <a:rPr lang="en-US" altLang="ja-JP" sz="1600" b="1">
                <a:latin typeface="Times New Roman" pitchFamily="18" charset="0"/>
              </a:rPr>
              <a:t>under specified conditions can represent a nuclear hazard.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H="1" flipV="1">
            <a:off x="5292725" y="4976813"/>
            <a:ext cx="1008063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CF99B-199B-4739-92E9-C64142D265AE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431800" y="800100"/>
            <a:ext cx="7861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>
                <a:solidFill>
                  <a:schemeClr val="tx2"/>
                </a:solidFill>
              </a:rPr>
              <a:t>To study namely such hidden clusters,</a:t>
            </a:r>
            <a:r>
              <a:rPr lang="ru-RU" altLang="ja-JP" b="1">
                <a:solidFill>
                  <a:schemeClr val="tx2"/>
                </a:solidFill>
              </a:rPr>
              <a:t> </a:t>
            </a:r>
            <a:r>
              <a:rPr lang="en-US" altLang="ja-JP" b="1">
                <a:solidFill>
                  <a:schemeClr val="tx2"/>
                </a:solidFill>
              </a:rPr>
              <a:t>which present</a:t>
            </a:r>
            <a:r>
              <a:rPr lang="ru-RU" altLang="ja-JP" b="1">
                <a:solidFill>
                  <a:schemeClr val="tx2"/>
                </a:solidFill>
              </a:rPr>
              <a:t> </a:t>
            </a:r>
            <a:r>
              <a:rPr lang="en-US" altLang="ja-JP" b="1">
                <a:solidFill>
                  <a:schemeClr val="tx2"/>
                </a:solidFill>
              </a:rPr>
              <a:t>nuclear hazard</a:t>
            </a:r>
            <a:r>
              <a:rPr lang="ru-RU" altLang="ja-JP" b="1">
                <a:solidFill>
                  <a:schemeClr val="tx2"/>
                </a:solidFill>
              </a:rPr>
              <a:t>, </a:t>
            </a:r>
            <a:r>
              <a:rPr lang="en-US" b="1">
                <a:solidFill>
                  <a:schemeClr val="tx2"/>
                </a:solidFill>
              </a:rPr>
              <a:t>Project #4758 initial works were aimed at</a:t>
            </a:r>
            <a:r>
              <a:rPr lang="ru-RU" b="1">
                <a:solidFill>
                  <a:schemeClr val="tx2"/>
                </a:solidFill>
              </a:rPr>
              <a:t>.</a:t>
            </a:r>
          </a:p>
          <a:p>
            <a:endParaRPr lang="ru-RU" b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Now some words about work results of </a:t>
            </a:r>
            <a:r>
              <a:rPr lang="ru-RU" b="1">
                <a:solidFill>
                  <a:schemeClr val="tx2"/>
                </a:solidFill>
              </a:rPr>
              <a:t>2009 </a:t>
            </a:r>
            <a:r>
              <a:rPr lang="en-US" b="1">
                <a:solidFill>
                  <a:schemeClr val="tx2"/>
                </a:solidFill>
              </a:rPr>
              <a:t>year.</a:t>
            </a:r>
            <a:r>
              <a:rPr lang="ru-RU" b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5897C-12A6-406A-8C5F-A94DDBC1A3F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7941" name="Rectangle 117"/>
          <p:cNvSpPr>
            <a:spLocks noChangeArrowheads="1"/>
          </p:cNvSpPr>
          <p:nvPr/>
        </p:nvSpPr>
        <p:spPr bwMode="auto">
          <a:xfrm>
            <a:off x="287338" y="6132513"/>
            <a:ext cx="8137525" cy="60960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Upper</a:t>
            </a:r>
            <a:r>
              <a:rPr lang="en-GB" sz="1600" b="1">
                <a:latin typeface="Times New Roman" pitchFamily="18" charset="0"/>
              </a:rPr>
              <a:t> (</a:t>
            </a:r>
            <a:r>
              <a:rPr lang="en-US" sz="1600" b="1">
                <a:latin typeface="Times New Roman" pitchFamily="18" charset="0"/>
              </a:rPr>
              <a:t>light</a:t>
            </a:r>
            <a:r>
              <a:rPr lang="en-GB" sz="1600" b="1">
                <a:latin typeface="Times New Roman" pitchFamily="18" charset="0"/>
              </a:rPr>
              <a:t>) FCM </a:t>
            </a:r>
            <a:r>
              <a:rPr lang="en-US" sz="1600" b="1">
                <a:latin typeface="Times New Roman" pitchFamily="18" charset="0"/>
              </a:rPr>
              <a:t>layer</a:t>
            </a:r>
            <a:r>
              <a:rPr lang="en-GB" sz="1600" b="1">
                <a:latin typeface="Times New Roman" pitchFamily="18" charset="0"/>
              </a:rPr>
              <a:t>, </a:t>
            </a:r>
            <a:r>
              <a:rPr lang="en-US" sz="1600" b="1">
                <a:latin typeface="Times New Roman" pitchFamily="18" charset="0"/>
              </a:rPr>
              <a:t>during its production process, was </a:t>
            </a:r>
            <a:r>
              <a:rPr lang="en-GB" sz="1600" b="1">
                <a:latin typeface="Times New Roman" pitchFamily="18" charset="0"/>
              </a:rPr>
              <a:t>flowing down via a breach in room 304/3 of </a:t>
            </a:r>
            <a:r>
              <a:rPr lang="en-US" sz="1600" b="1">
                <a:latin typeface="Times New Roman" pitchFamily="18" charset="0"/>
              </a:rPr>
              <a:t>object </a:t>
            </a:r>
            <a:r>
              <a:rPr lang="ru-RU" sz="1600" b="1">
                <a:latin typeface="Times New Roman" pitchFamily="18" charset="0"/>
              </a:rPr>
              <a:t>«</a:t>
            </a:r>
            <a:r>
              <a:rPr lang="en-US" sz="1600" b="1">
                <a:latin typeface="Times New Roman" pitchFamily="18" charset="0"/>
              </a:rPr>
              <a:t>Shelter</a:t>
            </a:r>
            <a:r>
              <a:rPr lang="ru-RU" sz="1600" b="1">
                <a:latin typeface="Times New Roman" pitchFamily="18" charset="0"/>
              </a:rPr>
              <a:t>»</a:t>
            </a:r>
            <a:r>
              <a:rPr lang="en-GB" sz="1600" b="1">
                <a:latin typeface="Times New Roman" pitchFamily="18" charset="0"/>
              </a:rPr>
              <a:t> wall </a:t>
            </a:r>
            <a:r>
              <a:rPr lang="en-US" sz="1600" b="1">
                <a:latin typeface="Times New Roman" pitchFamily="18" charset="0"/>
              </a:rPr>
              <a:t>with forming horizontal </a:t>
            </a:r>
            <a:r>
              <a:rPr lang="en-GB" sz="1600" b="1">
                <a:latin typeface="Times New Roman" pitchFamily="18" charset="0"/>
              </a:rPr>
              <a:t>flow of more 50-m length.</a:t>
            </a:r>
            <a:r>
              <a:rPr lang="en-GB" sz="16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sz="1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7942" name="Text Box 118"/>
          <p:cNvSpPr txBox="1">
            <a:spLocks noChangeArrowheads="1"/>
          </p:cNvSpPr>
          <p:nvPr/>
        </p:nvSpPr>
        <p:spPr bwMode="auto">
          <a:xfrm>
            <a:off x="2555875" y="3752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77959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96975"/>
            <a:ext cx="738187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960" name="Rectangle 136"/>
          <p:cNvSpPr>
            <a:spLocks noChangeArrowheads="1"/>
          </p:cNvSpPr>
          <p:nvPr/>
        </p:nvSpPr>
        <p:spPr bwMode="auto">
          <a:xfrm>
            <a:off x="1979613" y="260350"/>
            <a:ext cx="539750" cy="252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61" name="Прямоугольник 9"/>
          <p:cNvSpPr>
            <a:spLocks noChangeArrowheads="1"/>
          </p:cNvSpPr>
          <p:nvPr/>
        </p:nvSpPr>
        <p:spPr bwMode="auto">
          <a:xfrm>
            <a:off x="107950" y="80963"/>
            <a:ext cx="8928100" cy="1098550"/>
          </a:xfrm>
          <a:prstGeom prst="rect">
            <a:avLst/>
          </a:prstGeom>
          <a:solidFill>
            <a:srgbClr val="F5DBEA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600" b="1">
                <a:latin typeface="Times New Roman" pitchFamily="18" charset="0"/>
              </a:rPr>
              <a:t>Cluster</a:t>
            </a:r>
            <a:r>
              <a:rPr lang="en-US" sz="1600" b="1">
                <a:latin typeface="Times New Roman" pitchFamily="18" charset="0"/>
              </a:rPr>
              <a:t>s </a:t>
            </a:r>
            <a:r>
              <a:rPr lang="en-GB" sz="1600" b="1">
                <a:latin typeface="Times New Roman" pitchFamily="18" charset="0"/>
              </a:rPr>
              <a:t>have produce</a:t>
            </a:r>
            <a:r>
              <a:rPr lang="en-US" sz="1600" b="1">
                <a:latin typeface="Times New Roman" pitchFamily="18" charset="0"/>
              </a:rPr>
              <a:t>d as </a:t>
            </a:r>
            <a:r>
              <a:rPr lang="en-GB" sz="1600" b="1">
                <a:latin typeface="Times New Roman" pitchFamily="18" charset="0"/>
              </a:rPr>
              <a:t>result </a:t>
            </a:r>
            <a:r>
              <a:rPr lang="en-US" sz="1600" b="1">
                <a:latin typeface="Times New Roman" pitchFamily="18" charset="0"/>
              </a:rPr>
              <a:t>of interaction of </a:t>
            </a:r>
            <a:r>
              <a:rPr lang="en-GB" sz="1600" b="1">
                <a:latin typeface="Times New Roman" pitchFamily="18" charset="0"/>
              </a:rPr>
              <a:t>fuel </a:t>
            </a:r>
            <a:r>
              <a:rPr lang="en-US" sz="1600" b="1">
                <a:latin typeface="Times New Roman" pitchFamily="18" charset="0"/>
              </a:rPr>
              <a:t>melt with </a:t>
            </a:r>
            <a:r>
              <a:rPr lang="en-GB" sz="1600" b="1">
                <a:latin typeface="Times New Roman" pitchFamily="18" charset="0"/>
              </a:rPr>
              <a:t>foundation plate concrete, </a:t>
            </a:r>
            <a:r>
              <a:rPr lang="en-US" sz="1600" b="1">
                <a:latin typeface="Times New Roman" pitchFamily="18" charset="0"/>
              </a:rPr>
              <a:t>graphite</a:t>
            </a:r>
            <a:r>
              <a:rPr lang="en-GB" sz="1600" b="1">
                <a:latin typeface="Times New Roman" pitchFamily="18" charset="0"/>
              </a:rPr>
              <a:t>, </a:t>
            </a:r>
            <a:r>
              <a:rPr lang="en-US" sz="1600" b="1">
                <a:latin typeface="Times New Roman" pitchFamily="18" charset="0"/>
              </a:rPr>
              <a:t>metal structures</a:t>
            </a:r>
            <a:r>
              <a:rPr lang="en-GB" sz="1600" b="1">
                <a:latin typeface="Times New Roman" pitchFamily="18" charset="0"/>
              </a:rPr>
              <a:t>, filling materials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GB" sz="1600" b="1" u="sng">
                <a:solidFill>
                  <a:srgbClr val="800000"/>
                </a:solidFill>
                <a:latin typeface="Times New Roman" pitchFamily="18" charset="0"/>
              </a:rPr>
              <a:t>batch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)</a:t>
            </a:r>
            <a:r>
              <a:rPr lang="en-GB" sz="1600" b="1">
                <a:latin typeface="Times New Roman" pitchFamily="18" charset="0"/>
              </a:rPr>
              <a:t>.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1600" b="1">
              <a:solidFill>
                <a:srgbClr val="0033CC"/>
              </a:solidFill>
              <a:latin typeface="Times New Roman" pitchFamily="18" charset="0"/>
            </a:endParaRPr>
          </a:p>
          <a:p>
            <a:pPr algn="l"/>
            <a:r>
              <a:rPr lang="en-US" sz="1600" b="1">
                <a:latin typeface="Times New Roman" pitchFamily="18" charset="0"/>
              </a:rPr>
              <a:t>The melt consists of upper layer of black </a:t>
            </a:r>
            <a:r>
              <a:rPr lang="en-GB" sz="1600" b="1">
                <a:latin typeface="Times New Roman" pitchFamily="18" charset="0"/>
              </a:rPr>
              <a:t>FCM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1600" b="1" u="sng">
                <a:solidFill>
                  <a:srgbClr val="800000"/>
                </a:solidFill>
                <a:latin typeface="Times New Roman" pitchFamily="18" charset="0"/>
              </a:rPr>
              <a:t>light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)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with </a:t>
            </a:r>
            <a:r>
              <a:rPr lang="en-GB" sz="1600" b="1">
                <a:latin typeface="Times New Roman" pitchFamily="18" charset="0"/>
              </a:rPr>
              <a:t>uranium content 5-10% (</a:t>
            </a:r>
            <a:r>
              <a:rPr lang="en-US" sz="1600" b="1">
                <a:latin typeface="Times New Roman" pitchFamily="18" charset="0"/>
              </a:rPr>
              <a:t>mass</a:t>
            </a:r>
            <a:r>
              <a:rPr lang="en-GB" sz="1600" b="1">
                <a:latin typeface="Times New Roman" pitchFamily="18" charset="0"/>
              </a:rPr>
              <a:t>) </a:t>
            </a:r>
            <a:r>
              <a:rPr lang="en-US" sz="1600" b="1">
                <a:latin typeface="Times New Roman" pitchFamily="18" charset="0"/>
              </a:rPr>
              <a:t>and bottom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(</a:t>
            </a:r>
            <a:r>
              <a:rPr lang="en-US" sz="1600" b="1" u="sng">
                <a:solidFill>
                  <a:srgbClr val="800000"/>
                </a:solidFill>
                <a:latin typeface="Times New Roman" pitchFamily="18" charset="0"/>
              </a:rPr>
              <a:t>heavy</a:t>
            </a:r>
            <a:r>
              <a:rPr lang="en-GB" sz="1600" b="1">
                <a:solidFill>
                  <a:srgbClr val="800000"/>
                </a:solidFill>
                <a:latin typeface="Times New Roman" pitchFamily="18" charset="0"/>
              </a:rPr>
              <a:t>)</a:t>
            </a:r>
            <a:r>
              <a:rPr lang="en-GB" sz="1600" b="1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1600" b="1">
                <a:latin typeface="Times New Roman" pitchFamily="18" charset="0"/>
              </a:rPr>
              <a:t>with uranium content</a:t>
            </a:r>
            <a:r>
              <a:rPr lang="en-GB" sz="1600" b="1">
                <a:latin typeface="Times New Roman" pitchFamily="18" charset="0"/>
              </a:rPr>
              <a:t> 40% (</a:t>
            </a:r>
            <a:r>
              <a:rPr lang="en-US" sz="1600" b="1">
                <a:latin typeface="Times New Roman" pitchFamily="18" charset="0"/>
              </a:rPr>
              <a:t>mass</a:t>
            </a:r>
            <a:r>
              <a:rPr lang="en-GB" sz="1600" b="1">
                <a:latin typeface="Times New Roman" pitchFamily="18" charset="0"/>
              </a:rPr>
              <a:t>) </a:t>
            </a:r>
            <a:r>
              <a:rPr lang="en-US" sz="1600" b="1">
                <a:latin typeface="Times New Roman" pitchFamily="18" charset="0"/>
              </a:rPr>
              <a:t>and more</a:t>
            </a:r>
            <a:r>
              <a:rPr lang="en-GB" sz="1600" b="1">
                <a:latin typeface="Times New Roman" pitchFamily="18" charset="0"/>
              </a:rPr>
              <a:t>.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77962" name="Text Box 138"/>
          <p:cNvSpPr txBox="1">
            <a:spLocks noChangeArrowheads="1"/>
          </p:cNvSpPr>
          <p:nvPr/>
        </p:nvSpPr>
        <p:spPr bwMode="auto">
          <a:xfrm>
            <a:off x="2303463" y="1196975"/>
            <a:ext cx="576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8201</TotalTime>
  <Words>1137</Words>
  <Application>Microsoft Office PowerPoint</Application>
  <PresentationFormat>Bildschirmpräsentation (4:3)</PresentationFormat>
  <Paragraphs>93</Paragraphs>
  <Slides>15</Slides>
  <Notes>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MS PGothic</vt:lpstr>
      <vt:lpstr>Symbol</vt:lpstr>
      <vt:lpstr>Тема Office</vt:lpstr>
      <vt:lpstr>Диаграмма Microsoft Office Excel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 проблем безпеки АЕС НАН України  2006</dc:title>
  <dc:creator>US</dc:creator>
  <cp:lastModifiedBy>Peters, Ursula</cp:lastModifiedBy>
  <cp:revision>445</cp:revision>
  <dcterms:created xsi:type="dcterms:W3CDTF">2007-03-05T15:45:51Z</dcterms:created>
  <dcterms:modified xsi:type="dcterms:W3CDTF">2012-10-12T13:13:02Z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 on STCU Project #4758 «Estimate - experimental research of hidden nuclearly -hazardous clusters of fuel-containing materials in ruined ChNPP Unit 4».</vt:lpwstr>
  </property>
</Properties>
</file>