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11"/>
  </p:notesMasterIdLst>
  <p:handoutMasterIdLst>
    <p:handoutMasterId r:id="rId12"/>
  </p:handoutMasterIdLst>
  <p:sldIdLst>
    <p:sldId id="292" r:id="rId2"/>
    <p:sldId id="389" r:id="rId3"/>
    <p:sldId id="395" r:id="rId4"/>
    <p:sldId id="390" r:id="rId5"/>
    <p:sldId id="394" r:id="rId6"/>
    <p:sldId id="391" r:id="rId7"/>
    <p:sldId id="399" r:id="rId8"/>
    <p:sldId id="400" r:id="rId9"/>
    <p:sldId id="396" r:id="rId10"/>
  </p:sldIdLst>
  <p:sldSz cx="9144000" cy="6858000" type="screen4x3"/>
  <p:notesSz cx="6761163" cy="9942513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9900"/>
    <a:srgbClr val="FFFF00"/>
    <a:srgbClr val="000099"/>
    <a:srgbClr val="FF0000"/>
    <a:srgbClr val="D4F4F8"/>
    <a:srgbClr val="6A3266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41" autoAdjust="0"/>
    <p:restoredTop sz="94598" autoAdjust="0"/>
  </p:normalViewPr>
  <p:slideViewPr>
    <p:cSldViewPr>
      <p:cViewPr>
        <p:scale>
          <a:sx n="75" d="100"/>
          <a:sy n="75" d="100"/>
        </p:scale>
        <p:origin x="-1954" y="-3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ru-RU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437C8744-EBB8-46C7-93CB-E69CA81FB003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ru-RU"/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1EA50EAC-E0DC-4F41-8D79-A75391219618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782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E38D1F-9AFB-4264-B7A3-81059AB2DAFF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307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953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22813"/>
            <a:ext cx="54086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fld id="{D4153136-7405-44CF-B116-7181D9050315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0693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702A19DB-CDED-47C6-806B-66B7F4180186}" type="slidenum">
              <a:rPr lang="ru-RU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>
              <a:latin typeface="Arial" charset="0"/>
            </a:endParaRPr>
          </a:p>
        </p:txBody>
      </p:sp>
      <p:sp>
        <p:nvSpPr>
          <p:cNvPr id="31748" name="Номер слайда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127F482-B6F1-43CD-8F8A-D45E7C900027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312DCB-D957-4927-B8AB-A77FE1A4067F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B4274-C424-4982-B9DD-E5F5E16A9932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390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2ED03A-17FA-4899-8E99-A6E9ACF0BBBB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9A1B1-475C-494A-B207-07ED6C309F4C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836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A15389-717A-4240-9533-64FC71DCD283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E1F46-00DD-496B-B304-D9BD28811D83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9206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15FBA6-B187-4957-9E59-F5AD389EE8B5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398E5-3F4F-4ED4-BD2E-3716D296EA08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4762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6E68AA-40D2-4207-8E66-C00AF5A9AF8B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12C7C-AFCC-4952-9E52-BA2AF01B3546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7753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344715-D29B-41C9-8FF8-32790DFF52B3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59EA1-4FD0-4D33-A418-F748B944BB9F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7298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FCE1C9-08A9-430D-B08E-F05356D1F294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863C1-441E-4249-A0B2-86E3B1DD1587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6047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1A4967-6960-4E99-97EB-31E5DA2BDB39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AEA2-8A4D-491D-97B7-B864DD6067FB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581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89B9C6-763E-45F4-9BA7-5CF1E3D8EC5F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EE9C5-F754-4EBC-AF98-E785CA9142A0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976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21F2E7-2669-4D82-9369-1B66F19873A1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440F7-9570-4859-B4A0-2AE406586135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664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98A436-2E76-4B99-9560-23EC63A747E6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7FD1C-800A-48E8-8121-FDA0476C6630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4522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D07F5D-C2C1-4693-B9C7-5156399E794C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22E28-4FD2-44DC-9CBB-8E66774B3CB6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584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DB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C1883DDB-F232-4C87-A500-134C6598B1F1}" type="datetime1">
              <a:rPr lang="ru-RU"/>
              <a:pPr/>
              <a:t>12.10.2012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r>
              <a:rPr lang="ru-RU"/>
              <a:t>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Arial" pitchFamily="34" charset="0"/>
              </a:defRPr>
            </a:lvl1pPr>
          </a:lstStyle>
          <a:p>
            <a:pPr>
              <a:defRPr/>
            </a:pPr>
            <a:fld id="{334FDB6A-95A3-46CA-8354-C639DC4EDA9F}" type="slidenum">
              <a:rPr lang="ru-RU"/>
              <a:pPr>
                <a:defRPr/>
              </a:pPr>
              <a:t>‹Nr.›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2" r:id="rId2"/>
    <p:sldLayoutId id="2147483801" r:id="rId3"/>
    <p:sldLayoutId id="2147483800" r:id="rId4"/>
    <p:sldLayoutId id="2147483799" r:id="rId5"/>
    <p:sldLayoutId id="2147483798" r:id="rId6"/>
    <p:sldLayoutId id="2147483797" r:id="rId7"/>
    <p:sldLayoutId id="2147483796" r:id="rId8"/>
    <p:sldLayoutId id="2147483795" r:id="rId9"/>
    <p:sldLayoutId id="2147483794" r:id="rId10"/>
    <p:sldLayoutId id="2147483793" r:id="rId11"/>
    <p:sldLayoutId id="214748379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996180-2299-4CD4-8946-CD3FC2C4CAC0}" type="slidenum">
              <a:rPr lang="ru-RU"/>
              <a:pPr>
                <a:defRPr/>
              </a:pPr>
              <a:t>1</a:t>
            </a:fld>
            <a:endParaRPr lang="ru-RU" dirty="0"/>
          </a:p>
        </p:txBody>
      </p:sp>
      <p:pic>
        <p:nvPicPr>
          <p:cNvPr id="1049" name="Picture 25" descr="P91439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5900" cy="6829425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</p:spPr>
      </p:pic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287338" y="1196975"/>
            <a:ext cx="8461375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endParaRPr lang="de-DE" sz="2800" b="1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5688013" y="225425"/>
            <a:ext cx="3455987" cy="253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FFFF00"/>
                </a:solidFill>
                <a:latin typeface="Times New Roman" pitchFamily="18" charset="0"/>
              </a:rPr>
              <a:t>Presented at 1</a:t>
            </a:r>
            <a:r>
              <a:rPr lang="ru-RU" sz="1600" b="1">
                <a:solidFill>
                  <a:srgbClr val="FFFF00"/>
                </a:solidFill>
                <a:latin typeface="Times New Roman" pitchFamily="18" charset="0"/>
              </a:rPr>
              <a:t>7</a:t>
            </a:r>
            <a:r>
              <a:rPr lang="en-US" sz="1600" b="1" baseline="30000">
                <a:solidFill>
                  <a:srgbClr val="FFFF00"/>
                </a:solidFill>
                <a:latin typeface="Times New Roman" pitchFamily="18" charset="0"/>
              </a:rPr>
              <a:t>th </a:t>
            </a:r>
          </a:p>
          <a:p>
            <a:r>
              <a:rPr lang="en-US" sz="1600" b="1">
                <a:solidFill>
                  <a:srgbClr val="FFFF00"/>
                </a:solidFill>
                <a:latin typeface="Times New Roman" pitchFamily="18" charset="0"/>
              </a:rPr>
              <a:t>CEG-SAM Meeting</a:t>
            </a:r>
          </a:p>
          <a:p>
            <a:endParaRPr lang="en-US" sz="1600" b="1">
              <a:solidFill>
                <a:srgbClr val="FFFF00"/>
              </a:solidFill>
              <a:latin typeface="Times New Roman" pitchFamily="18" charset="0"/>
            </a:endParaRPr>
          </a:p>
          <a:p>
            <a:r>
              <a:rPr lang="en-US" sz="1600" b="1">
                <a:solidFill>
                  <a:srgbClr val="FFFF00"/>
                </a:solidFill>
                <a:latin typeface="Times New Roman" pitchFamily="18" charset="0"/>
              </a:rPr>
              <a:t>Institute for Safety </a:t>
            </a:r>
          </a:p>
          <a:p>
            <a:r>
              <a:rPr lang="en-US" sz="1600" b="1">
                <a:solidFill>
                  <a:srgbClr val="FFFF00"/>
                </a:solidFill>
                <a:latin typeface="Times New Roman" pitchFamily="18" charset="0"/>
              </a:rPr>
              <a:t>Problems of NPP</a:t>
            </a:r>
            <a:br>
              <a:rPr lang="en-US" sz="1600" b="1">
                <a:solidFill>
                  <a:srgbClr val="FFFF00"/>
                </a:solidFill>
                <a:latin typeface="Times New Roman" pitchFamily="18" charset="0"/>
              </a:rPr>
            </a:br>
            <a:r>
              <a:rPr lang="en-US" sz="1600" b="1">
                <a:solidFill>
                  <a:srgbClr val="FFFF00"/>
                </a:solidFill>
                <a:latin typeface="Times New Roman" pitchFamily="18" charset="0"/>
              </a:rPr>
              <a:t>National Academy of </a:t>
            </a:r>
          </a:p>
          <a:p>
            <a:r>
              <a:rPr lang="en-US" sz="1600" b="1">
                <a:solidFill>
                  <a:srgbClr val="FFFF00"/>
                </a:solidFill>
                <a:latin typeface="Times New Roman" pitchFamily="18" charset="0"/>
              </a:rPr>
              <a:t>Sciences of Ukraine</a:t>
            </a:r>
          </a:p>
          <a:p>
            <a:endParaRPr lang="en-US" sz="1600" b="1">
              <a:solidFill>
                <a:srgbClr val="FFFF00"/>
              </a:solidFill>
              <a:latin typeface="Times New Roman" pitchFamily="18" charset="0"/>
            </a:endParaRPr>
          </a:p>
          <a:p>
            <a:r>
              <a:rPr lang="en-US" sz="1600" b="1">
                <a:solidFill>
                  <a:srgbClr val="FFFF00"/>
                </a:solidFill>
                <a:latin typeface="Times New Roman" pitchFamily="18" charset="0"/>
              </a:rPr>
              <a:t>March 29-31</a:t>
            </a:r>
            <a:r>
              <a:rPr lang="ru-RU" sz="1600" b="1">
                <a:solidFill>
                  <a:srgbClr val="FFFF00"/>
                </a:solidFill>
                <a:latin typeface="Times New Roman" pitchFamily="18" charset="0"/>
              </a:rPr>
              <a:t>.</a:t>
            </a:r>
            <a:r>
              <a:rPr lang="en-US" sz="1600" b="1">
                <a:solidFill>
                  <a:srgbClr val="FFFF00"/>
                </a:solidFill>
                <a:latin typeface="Times New Roman" pitchFamily="18" charset="0"/>
              </a:rPr>
              <a:t> 2010</a:t>
            </a:r>
          </a:p>
          <a:p>
            <a:r>
              <a:rPr lang="en-US" sz="1600" b="1">
                <a:solidFill>
                  <a:srgbClr val="FFFF00"/>
                </a:solidFill>
                <a:latin typeface="Times New Roman" pitchFamily="18" charset="0"/>
              </a:rPr>
              <a:t>Madrid</a:t>
            </a: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4622800"/>
            <a:ext cx="6048375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FF00"/>
                </a:solidFill>
                <a:latin typeface="Times New Roman" pitchFamily="18" charset="0"/>
              </a:rPr>
              <a:t>Status of STCU Project #524</a:t>
            </a:r>
            <a:r>
              <a:rPr lang="ru-RU" sz="2800" b="1">
                <a:solidFill>
                  <a:srgbClr val="FFFF00"/>
                </a:solidFill>
                <a:latin typeface="Times New Roman" pitchFamily="18" charset="0"/>
              </a:rPr>
              <a:t>4</a:t>
            </a:r>
            <a:r>
              <a:rPr lang="en-US" sz="2800" b="1">
                <a:solidFill>
                  <a:srgbClr val="FFFF00"/>
                </a:solidFill>
                <a:latin typeface="Times New Roman" pitchFamily="18" charset="0"/>
              </a:rPr>
              <a:t>:</a:t>
            </a:r>
          </a:p>
          <a:p>
            <a:r>
              <a:rPr lang="en-US" sz="2800" b="1">
                <a:solidFill>
                  <a:srgbClr val="FFFF00"/>
                </a:solidFill>
                <a:latin typeface="Times New Roman" pitchFamily="18" charset="0"/>
              </a:rPr>
              <a:t>«Research of objects - nuclear fuel interaction products with structural materials under heavy </a:t>
            </a:r>
            <a:endParaRPr lang="ru-RU" sz="2800" b="1">
              <a:solidFill>
                <a:srgbClr val="FFFF00"/>
              </a:solidFill>
              <a:latin typeface="Times New Roman" pitchFamily="18" charset="0"/>
            </a:endParaRPr>
          </a:p>
          <a:p>
            <a:r>
              <a:rPr lang="en-US" sz="2800" b="1">
                <a:solidFill>
                  <a:srgbClr val="FFFF00"/>
                </a:solidFill>
                <a:latin typeface="Times New Roman" pitchFamily="18" charset="0"/>
              </a:rPr>
              <a:t>nuclear-radiation accidents»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7E8EAB-24D9-4CF5-9084-C5ECE2CC17D8}" type="slidenum">
              <a:rPr lang="ru-RU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7772400" cy="76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GB" sz="2800" b="1" smtClean="0">
                <a:solidFill>
                  <a:srgbClr val="800000"/>
                </a:solidFill>
                <a:latin typeface="Times New Roman" pitchFamily="18" charset="0"/>
              </a:rPr>
              <a:t>Contents:</a:t>
            </a:r>
          </a:p>
        </p:txBody>
      </p:sp>
      <p:sp>
        <p:nvSpPr>
          <p:cNvPr id="94216" name="Rectangle 8"/>
          <p:cNvSpPr>
            <a:spLocks noChangeArrowheads="1"/>
          </p:cNvSpPr>
          <p:nvPr/>
        </p:nvSpPr>
        <p:spPr bwMode="auto">
          <a:xfrm>
            <a:off x="250825" y="1484313"/>
            <a:ext cx="8713788" cy="457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l">
              <a:buFontTx/>
              <a:buAutoNum type="arabicPeriod"/>
            </a:pP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Preliminary</a:t>
            </a:r>
            <a:r>
              <a:rPr lang="ru-RU" sz="20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remarks</a:t>
            </a:r>
            <a:r>
              <a:rPr lang="ru-RU" sz="20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concerning</a:t>
            </a:r>
            <a:r>
              <a:rPr lang="ru-RU" sz="20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Project</a:t>
            </a:r>
            <a:r>
              <a:rPr lang="ru-RU" sz="20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#524</a:t>
            </a:r>
            <a:r>
              <a:rPr lang="ru-RU" sz="2000" b="1">
                <a:solidFill>
                  <a:srgbClr val="800000"/>
                </a:solidFill>
                <a:latin typeface="Times New Roman" pitchFamily="18" charset="0"/>
              </a:rPr>
              <a:t>4 :</a:t>
            </a:r>
            <a:endParaRPr lang="en-GB" sz="2000" b="1">
              <a:solidFill>
                <a:srgbClr val="800000"/>
              </a:solidFill>
              <a:latin typeface="Times New Roman" pitchFamily="18" charset="0"/>
            </a:endParaRPr>
          </a:p>
          <a:p>
            <a:pPr marL="342900" indent="-342900" algn="l"/>
            <a:endParaRPr lang="en-GB" sz="2000" b="1">
              <a:solidFill>
                <a:srgbClr val="800000"/>
              </a:solidFill>
              <a:latin typeface="Times New Roman" pitchFamily="18" charset="0"/>
            </a:endParaRPr>
          </a:p>
          <a:p>
            <a:pPr marL="342900" indent="-342900" algn="l">
              <a:buFontTx/>
              <a:buChar char="•"/>
            </a:pPr>
            <a:r>
              <a:rPr lang="en-GB" b="1">
                <a:solidFill>
                  <a:srgbClr val="0033CC"/>
                </a:solidFill>
              </a:rPr>
              <a:t>  </a:t>
            </a:r>
            <a:r>
              <a:rPr lang="en-GB" sz="2000" b="1">
                <a:solidFill>
                  <a:srgbClr val="000099"/>
                </a:solidFill>
                <a:latin typeface="Times New Roman" pitchFamily="18" charset="0"/>
              </a:rPr>
              <a:t>Collaborators</a:t>
            </a:r>
          </a:p>
          <a:p>
            <a:pPr marL="342900" indent="-342900" algn="l">
              <a:buFontTx/>
              <a:buChar char="•"/>
            </a:pPr>
            <a:r>
              <a:rPr lang="en-GB" sz="2000" b="1">
                <a:solidFill>
                  <a:srgbClr val="000099"/>
                </a:solidFill>
                <a:latin typeface="Times New Roman" pitchFamily="18" charset="0"/>
              </a:rPr>
              <a:t>  </a:t>
            </a:r>
            <a:r>
              <a:rPr lang="en-US" sz="2000" b="1">
                <a:solidFill>
                  <a:srgbClr val="000099"/>
                </a:solidFill>
                <a:latin typeface="Times New Roman" pitchFamily="18" charset="0"/>
              </a:rPr>
              <a:t>Expected </a:t>
            </a:r>
            <a:r>
              <a:rPr lang="uk-UA" sz="2000" b="1">
                <a:solidFill>
                  <a:srgbClr val="000099"/>
                </a:solidFill>
                <a:latin typeface="Times New Roman" pitchFamily="18" charset="0"/>
              </a:rPr>
              <a:t>result</a:t>
            </a:r>
            <a:r>
              <a:rPr lang="en-US" sz="2000" b="1">
                <a:solidFill>
                  <a:srgbClr val="000099"/>
                </a:solidFill>
                <a:latin typeface="Times New Roman" pitchFamily="18" charset="0"/>
              </a:rPr>
              <a:t>s</a:t>
            </a:r>
          </a:p>
          <a:p>
            <a:pPr marL="342900" indent="-342900" algn="l">
              <a:buFontTx/>
              <a:buChar char="•"/>
            </a:pPr>
            <a:r>
              <a:rPr lang="en-US" sz="2000" b="1">
                <a:solidFill>
                  <a:srgbClr val="000099"/>
                </a:solidFill>
                <a:latin typeface="Times New Roman" pitchFamily="18" charset="0"/>
              </a:rPr>
              <a:t>  </a:t>
            </a:r>
            <a:r>
              <a:rPr lang="en-GB" sz="2000" b="1">
                <a:solidFill>
                  <a:srgbClr val="000099"/>
                </a:solidFill>
                <a:latin typeface="Times New Roman" pitchFamily="18" charset="0"/>
              </a:rPr>
              <a:t>Status of the project</a:t>
            </a:r>
          </a:p>
          <a:p>
            <a:pPr marL="342900" indent="-342900" algn="l">
              <a:buFontTx/>
              <a:buChar char="•"/>
            </a:pPr>
            <a:endParaRPr lang="en-GB" sz="2000" b="1">
              <a:solidFill>
                <a:srgbClr val="000099"/>
              </a:solidFill>
              <a:latin typeface="Times New Roman" pitchFamily="18" charset="0"/>
            </a:endParaRPr>
          </a:p>
          <a:p>
            <a:pPr marL="342900" indent="-342900" algn="l"/>
            <a:endParaRPr lang="en-GB" sz="2000" b="1">
              <a:solidFill>
                <a:srgbClr val="000099"/>
              </a:solidFill>
              <a:latin typeface="Times New Roman" pitchFamily="18" charset="0"/>
            </a:endParaRPr>
          </a:p>
          <a:p>
            <a:pPr marL="342900" indent="-342900" algn="l">
              <a:buFontTx/>
              <a:buChar char="•"/>
            </a:pPr>
            <a:endParaRPr lang="en-GB" sz="2000" b="1">
              <a:solidFill>
                <a:srgbClr val="0033CC"/>
              </a:solidFill>
              <a:latin typeface="Times New Roman" pitchFamily="18" charset="0"/>
            </a:endParaRPr>
          </a:p>
          <a:p>
            <a:pPr marL="342900" indent="-342900" algn="l"/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2.  Main</a:t>
            </a:r>
            <a:r>
              <a:rPr lang="ru-RU" sz="20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work results for Project</a:t>
            </a:r>
            <a:r>
              <a:rPr lang="ru-RU" sz="20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800000"/>
                </a:solidFill>
              </a:rPr>
              <a:t>#524</a:t>
            </a:r>
            <a:r>
              <a:rPr lang="ru-RU" b="1">
                <a:solidFill>
                  <a:srgbClr val="800000"/>
                </a:solidFill>
              </a:rPr>
              <a:t>4</a:t>
            </a:r>
            <a:endParaRPr lang="en-GB" sz="2000" b="1">
              <a:solidFill>
                <a:srgbClr val="800000"/>
              </a:solidFill>
              <a:latin typeface="Times New Roman" pitchFamily="18" charset="0"/>
            </a:endParaRPr>
          </a:p>
          <a:p>
            <a:pPr marL="342900" indent="-342900" algn="l">
              <a:buFontTx/>
              <a:buChar char="•"/>
            </a:pPr>
            <a:endParaRPr lang="ru-RU" sz="2400" b="1">
              <a:solidFill>
                <a:schemeClr val="accent2"/>
              </a:solidFill>
              <a:latin typeface="Times New Roman" pitchFamily="18" charset="0"/>
            </a:endParaRPr>
          </a:p>
          <a:p>
            <a:pPr marL="342900" indent="-342900" algn="l">
              <a:buFontTx/>
              <a:buChar char="•"/>
            </a:pPr>
            <a:endParaRPr lang="en-GB" b="1">
              <a:solidFill>
                <a:srgbClr val="0033CC"/>
              </a:solidFill>
            </a:endParaRPr>
          </a:p>
          <a:p>
            <a:pPr marL="342900" indent="-342900" algn="l"/>
            <a:endParaRPr lang="en-GB" sz="2400" b="1">
              <a:solidFill>
                <a:schemeClr val="accent2"/>
              </a:solidFill>
              <a:latin typeface="Times New Roman" pitchFamily="18" charset="0"/>
            </a:endParaRPr>
          </a:p>
          <a:p>
            <a:pPr marL="342900" indent="-342900" algn="l"/>
            <a:endParaRPr lang="en-GB" sz="2400" b="1">
              <a:solidFill>
                <a:schemeClr val="accent2"/>
              </a:solidFill>
              <a:latin typeface="Times New Roman" pitchFamily="18" charset="0"/>
            </a:endParaRPr>
          </a:p>
          <a:p>
            <a:pPr marL="342900" indent="-342900" algn="l"/>
            <a:endParaRPr lang="ru-RU" sz="2400" b="1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C70853-1AFE-49C5-A3D4-65025FD585B2}" type="slidenum">
              <a:rPr lang="ru-RU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1763713" y="3227388"/>
            <a:ext cx="5629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Preliminary</a:t>
            </a:r>
            <a:r>
              <a:rPr lang="ru-RU" sz="20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remarks</a:t>
            </a:r>
            <a:r>
              <a:rPr lang="ru-RU" sz="20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concerning</a:t>
            </a:r>
            <a:r>
              <a:rPr lang="ru-RU" sz="20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Project</a:t>
            </a:r>
            <a:r>
              <a:rPr lang="ru-RU" sz="20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#52</a:t>
            </a:r>
            <a:r>
              <a:rPr lang="ru-RU" sz="2000" b="1">
                <a:solidFill>
                  <a:srgbClr val="800000"/>
                </a:solidFill>
                <a:latin typeface="Times New Roman" pitchFamily="18" charset="0"/>
              </a:rPr>
              <a:t>4</a:t>
            </a: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4</a:t>
            </a:r>
            <a:endParaRPr lang="en-GB" sz="2000" b="1">
              <a:solidFill>
                <a:srgbClr val="8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DD84A-497C-48EC-BEEC-87F0333DA7D9}" type="slidenum">
              <a:rPr lang="ru-RU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4572000" y="1160463"/>
            <a:ext cx="2124075" cy="1079500"/>
          </a:xfrm>
          <a:prstGeom prst="rect">
            <a:avLst/>
          </a:prstGeom>
          <a:solidFill>
            <a:srgbClr val="D4F4F8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algn="l"/>
            <a:r>
              <a:rPr lang="en-GB" sz="1400" b="1">
                <a:solidFill>
                  <a:schemeClr val="tx2"/>
                </a:solidFill>
                <a:latin typeface="Times New Roman" pitchFamily="18" charset="0"/>
              </a:rPr>
              <a:t>JRC-ITU  Institute of Trans-uranium Elements Karlsruhe, Germany</a:t>
            </a:r>
          </a:p>
          <a:p>
            <a:pPr algn="l"/>
            <a:r>
              <a:rPr lang="en-GB" sz="1400" b="1">
                <a:solidFill>
                  <a:srgbClr val="800000"/>
                </a:solidFill>
                <a:latin typeface="Times New Roman" pitchFamily="18" charset="0"/>
              </a:rPr>
              <a:t>Dr. P. Bottomley</a:t>
            </a:r>
          </a:p>
          <a:p>
            <a:endParaRPr lang="en-GB" sz="1400" b="1">
              <a:solidFill>
                <a:srgbClr val="800000"/>
              </a:solidFill>
              <a:latin typeface="Times New Roman" pitchFamily="18" charset="0"/>
            </a:endParaRPr>
          </a:p>
          <a:p>
            <a:endParaRPr lang="en-GB" sz="1400" b="1">
              <a:latin typeface="Times New Roman" pitchFamily="18" charset="0"/>
            </a:endParaRPr>
          </a:p>
        </p:txBody>
      </p:sp>
      <p:sp>
        <p:nvSpPr>
          <p:cNvPr id="141318" name="Rectangle 6"/>
          <p:cNvSpPr>
            <a:spLocks noChangeArrowheads="1"/>
          </p:cNvSpPr>
          <p:nvPr/>
        </p:nvSpPr>
        <p:spPr bwMode="auto">
          <a:xfrm>
            <a:off x="250825" y="3433763"/>
            <a:ext cx="1476375" cy="642937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en-GB" sz="1200" b="1">
                <a:latin typeface="Times New Roman" pitchFamily="18" charset="0"/>
              </a:rPr>
              <a:t>STCU, </a:t>
            </a:r>
          </a:p>
          <a:p>
            <a:pPr eaLnBrk="0" hangingPunct="0"/>
            <a:r>
              <a:rPr lang="en-GB" sz="1200" b="1">
                <a:latin typeface="Times New Roman" pitchFamily="18" charset="0"/>
              </a:rPr>
              <a:t>Kyiv</a:t>
            </a:r>
            <a:r>
              <a:rPr lang="ru-RU" sz="1200" b="1">
                <a:latin typeface="Times New Roman" pitchFamily="18" charset="0"/>
              </a:rPr>
              <a:t>,</a:t>
            </a:r>
            <a:r>
              <a:rPr lang="en-GB" sz="1200" b="1">
                <a:latin typeface="Times New Roman" pitchFamily="18" charset="0"/>
              </a:rPr>
              <a:t> Ukraine </a:t>
            </a:r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179388" y="1196975"/>
            <a:ext cx="1728787" cy="1069975"/>
          </a:xfrm>
          <a:prstGeom prst="rect">
            <a:avLst/>
          </a:prstGeom>
          <a:solidFill>
            <a:srgbClr val="D4F4F8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algn="l" eaLnBrk="0" hangingPunct="0"/>
            <a:endParaRPr lang="en-GB" sz="1400" b="1">
              <a:solidFill>
                <a:schemeClr val="tx2"/>
              </a:solidFill>
              <a:latin typeface="Times New Roman" pitchFamily="18" charset="0"/>
            </a:endParaRPr>
          </a:p>
          <a:p>
            <a:pPr algn="l" eaLnBrk="0" hangingPunct="0"/>
            <a:r>
              <a:rPr lang="en-GB" sz="1400" b="1">
                <a:solidFill>
                  <a:schemeClr val="tx2"/>
                </a:solidFill>
                <a:latin typeface="Times New Roman" pitchFamily="18" charset="0"/>
              </a:rPr>
              <a:t>GRS, Germany</a:t>
            </a:r>
          </a:p>
          <a:p>
            <a:pPr algn="l"/>
            <a:r>
              <a:rPr lang="en-US" sz="1400" b="1">
                <a:solidFill>
                  <a:srgbClr val="800000"/>
                </a:solidFill>
                <a:latin typeface="Times New Roman" pitchFamily="18" charset="0"/>
              </a:rPr>
              <a:t>Dr. G.</a:t>
            </a:r>
            <a:r>
              <a:rPr lang="ru-RU" sz="14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1400" b="1">
                <a:solidFill>
                  <a:srgbClr val="800000"/>
                </a:solidFill>
                <a:latin typeface="Times New Roman" pitchFamily="18" charset="0"/>
              </a:rPr>
              <a:t>Pretzsch</a:t>
            </a:r>
          </a:p>
          <a:p>
            <a:pPr algn="l"/>
            <a:endParaRPr lang="en-US" sz="1400" b="1">
              <a:solidFill>
                <a:srgbClr val="800000"/>
              </a:solidFill>
              <a:latin typeface="Times New Roman" pitchFamily="18" charset="0"/>
            </a:endParaRPr>
          </a:p>
          <a:p>
            <a:pPr algn="l"/>
            <a:endParaRPr lang="en-US" sz="1400"/>
          </a:p>
          <a:p>
            <a:pPr algn="l"/>
            <a:endParaRPr lang="en-US" sz="1000"/>
          </a:p>
          <a:p>
            <a:pPr algn="l"/>
            <a:endParaRPr lang="en-GB" sz="1000"/>
          </a:p>
        </p:txBody>
      </p:sp>
      <p:sp>
        <p:nvSpPr>
          <p:cNvPr id="141322" name="Rectangle 10"/>
          <p:cNvSpPr>
            <a:spLocks noChangeArrowheads="1"/>
          </p:cNvSpPr>
          <p:nvPr/>
        </p:nvSpPr>
        <p:spPr bwMode="auto">
          <a:xfrm>
            <a:off x="2087563" y="1196975"/>
            <a:ext cx="2232025" cy="1082675"/>
          </a:xfrm>
          <a:prstGeom prst="rect">
            <a:avLst/>
          </a:prstGeom>
          <a:solidFill>
            <a:srgbClr val="F5DBEA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algn="l" eaLnBrk="0" hangingPunct="0"/>
            <a:endParaRPr lang="en-GB" sz="1400" b="1">
              <a:solidFill>
                <a:schemeClr val="tx2"/>
              </a:solidFill>
              <a:latin typeface="Times New Roman" pitchFamily="18" charset="0"/>
            </a:endParaRPr>
          </a:p>
          <a:p>
            <a:pPr algn="l" eaLnBrk="0" hangingPunct="0"/>
            <a:r>
              <a:rPr lang="en-GB" sz="1400" b="1">
                <a:solidFill>
                  <a:schemeClr val="tx2"/>
                </a:solidFill>
                <a:latin typeface="Times New Roman" pitchFamily="18" charset="0"/>
              </a:rPr>
              <a:t>CEA Cederech, </a:t>
            </a:r>
          </a:p>
          <a:p>
            <a:pPr algn="l" eaLnBrk="0" hangingPunct="0"/>
            <a:r>
              <a:rPr lang="en-GB" sz="1400" b="1">
                <a:solidFill>
                  <a:schemeClr val="tx2"/>
                </a:solidFill>
                <a:latin typeface="Times New Roman" pitchFamily="18" charset="0"/>
              </a:rPr>
              <a:t>DEN/ DTN/STRI, France</a:t>
            </a:r>
          </a:p>
          <a:p>
            <a:pPr algn="l"/>
            <a:r>
              <a:rPr lang="en-GB" sz="1400" b="1">
                <a:solidFill>
                  <a:srgbClr val="800000"/>
                </a:solidFill>
                <a:latin typeface="Times New Roman" pitchFamily="18" charset="0"/>
              </a:rPr>
              <a:t>Dr. </a:t>
            </a:r>
            <a:r>
              <a:rPr lang="ru-RU" sz="1400" b="1">
                <a:solidFill>
                  <a:srgbClr val="800000"/>
                </a:solidFill>
                <a:latin typeface="Times New Roman" pitchFamily="18" charset="0"/>
              </a:rPr>
              <a:t>C</a:t>
            </a:r>
            <a:r>
              <a:rPr lang="en-US" sz="1400" b="1">
                <a:solidFill>
                  <a:srgbClr val="800000"/>
                </a:solidFill>
                <a:latin typeface="Times New Roman" pitchFamily="18" charset="0"/>
              </a:rPr>
              <a:t>.</a:t>
            </a:r>
            <a:r>
              <a:rPr lang="ru-RU" sz="1400" b="1">
                <a:solidFill>
                  <a:srgbClr val="800000"/>
                </a:solidFill>
                <a:latin typeface="Times New Roman" pitchFamily="18" charset="0"/>
              </a:rPr>
              <a:t> Journeau </a:t>
            </a:r>
            <a:endParaRPr lang="en-GB" sz="1400" b="1">
              <a:solidFill>
                <a:srgbClr val="800000"/>
              </a:solidFill>
              <a:latin typeface="Times New Roman" pitchFamily="18" charset="0"/>
            </a:endParaRPr>
          </a:p>
          <a:p>
            <a:pPr algn="l"/>
            <a:endParaRPr lang="en-GB" sz="1400" b="1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141323" name="Rectangle 11" descr="Розовая тисненая бумага"/>
          <p:cNvSpPr>
            <a:spLocks noChangeArrowheads="1"/>
          </p:cNvSpPr>
          <p:nvPr/>
        </p:nvSpPr>
        <p:spPr bwMode="auto">
          <a:xfrm>
            <a:off x="2368550" y="152400"/>
            <a:ext cx="4795838" cy="6635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>
            <a:solidFill>
              <a:srgbClr val="FF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en-GB" sz="2400" b="1">
                <a:solidFill>
                  <a:srgbClr val="800000"/>
                </a:solidFill>
                <a:latin typeface="Times New Roman" pitchFamily="18" charset="0"/>
              </a:rPr>
              <a:t>Collaborators</a:t>
            </a:r>
          </a:p>
        </p:txBody>
      </p:sp>
      <p:sp>
        <p:nvSpPr>
          <p:cNvPr id="141325" name="Rectangle 13"/>
          <p:cNvSpPr>
            <a:spLocks noChangeArrowheads="1"/>
          </p:cNvSpPr>
          <p:nvPr/>
        </p:nvSpPr>
        <p:spPr bwMode="auto">
          <a:xfrm>
            <a:off x="2411413" y="3341688"/>
            <a:ext cx="3708400" cy="482600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r>
              <a:rPr lang="en-GB" sz="1400" b="1">
                <a:latin typeface="Times New Roman" pitchFamily="18" charset="0"/>
              </a:rPr>
              <a:t>Operation Agent: </a:t>
            </a:r>
            <a:r>
              <a:rPr lang="en-US" sz="1400" b="1">
                <a:latin typeface="Times New Roman" pitchFamily="18" charset="0"/>
              </a:rPr>
              <a:t>Institute for NPP safety problems of UNAS, </a:t>
            </a:r>
            <a:r>
              <a:rPr lang="en-GB" sz="1400" b="1">
                <a:latin typeface="Times New Roman" pitchFamily="18" charset="0"/>
              </a:rPr>
              <a:t>Ukraine, Chornobyl</a:t>
            </a:r>
          </a:p>
          <a:p>
            <a:pPr eaLnBrk="0" hangingPunct="0"/>
            <a:endParaRPr lang="en-GB" sz="1400" b="1">
              <a:latin typeface="Times New Roman" pitchFamily="18" charset="0"/>
            </a:endParaRPr>
          </a:p>
        </p:txBody>
      </p:sp>
      <p:sp>
        <p:nvSpPr>
          <p:cNvPr id="141326" name="Rectangle 14"/>
          <p:cNvSpPr>
            <a:spLocks noChangeArrowheads="1"/>
          </p:cNvSpPr>
          <p:nvPr/>
        </p:nvSpPr>
        <p:spPr bwMode="auto">
          <a:xfrm>
            <a:off x="250825" y="2636838"/>
            <a:ext cx="4897438" cy="323850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en-GB" sz="1400" b="1"/>
              <a:t>Coordinator </a:t>
            </a:r>
          </a:p>
        </p:txBody>
      </p:sp>
      <p:sp>
        <p:nvSpPr>
          <p:cNvPr id="141338" name="Rectangle 26"/>
          <p:cNvSpPr>
            <a:spLocks noChangeArrowheads="1"/>
          </p:cNvSpPr>
          <p:nvPr/>
        </p:nvSpPr>
        <p:spPr bwMode="auto">
          <a:xfrm>
            <a:off x="5040313" y="4221163"/>
            <a:ext cx="3168650" cy="5048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en-US" sz="1400" b="1">
                <a:latin typeface="Times New Roman" pitchFamily="18" charset="0"/>
              </a:rPr>
              <a:t>ChNPP</a:t>
            </a:r>
          </a:p>
          <a:p>
            <a:pPr eaLnBrk="0" hangingPunct="0"/>
            <a:r>
              <a:rPr lang="en-GB" sz="1400" b="1">
                <a:latin typeface="Times New Roman" pitchFamily="18" charset="0"/>
              </a:rPr>
              <a:t>Ukraine, Chornobyl</a:t>
            </a:r>
          </a:p>
          <a:p>
            <a:pPr algn="l" eaLnBrk="0" hangingPunct="0"/>
            <a:endParaRPr lang="en-GB" sz="1400" b="1">
              <a:latin typeface="Times New Roman" pitchFamily="18" charset="0"/>
            </a:endParaRPr>
          </a:p>
        </p:txBody>
      </p:sp>
      <p:sp>
        <p:nvSpPr>
          <p:cNvPr id="141342" name="Rectangle 30"/>
          <p:cNvSpPr>
            <a:spLocks noChangeArrowheads="1"/>
          </p:cNvSpPr>
          <p:nvPr/>
        </p:nvSpPr>
        <p:spPr bwMode="auto">
          <a:xfrm>
            <a:off x="3227388" y="2819400"/>
            <a:ext cx="2517775" cy="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41393" name="Line 81"/>
          <p:cNvSpPr>
            <a:spLocks noChangeShapeType="1"/>
          </p:cNvSpPr>
          <p:nvPr/>
        </p:nvSpPr>
        <p:spPr bwMode="auto">
          <a:xfrm>
            <a:off x="3203575" y="836613"/>
            <a:ext cx="0" cy="3238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394" name="Line 82"/>
          <p:cNvSpPr>
            <a:spLocks noChangeShapeType="1"/>
          </p:cNvSpPr>
          <p:nvPr/>
        </p:nvSpPr>
        <p:spPr bwMode="auto">
          <a:xfrm flipH="1">
            <a:off x="1584325" y="836613"/>
            <a:ext cx="1619250" cy="2889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395" name="Line 83"/>
          <p:cNvSpPr>
            <a:spLocks noChangeShapeType="1"/>
          </p:cNvSpPr>
          <p:nvPr/>
        </p:nvSpPr>
        <p:spPr bwMode="auto">
          <a:xfrm>
            <a:off x="5651500" y="836613"/>
            <a:ext cx="2232025" cy="2143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396" name="Line 84"/>
          <p:cNvSpPr>
            <a:spLocks noChangeShapeType="1"/>
          </p:cNvSpPr>
          <p:nvPr/>
        </p:nvSpPr>
        <p:spPr bwMode="auto">
          <a:xfrm>
            <a:off x="5940425" y="3824288"/>
            <a:ext cx="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401" name="Line 89"/>
          <p:cNvSpPr>
            <a:spLocks noChangeShapeType="1"/>
          </p:cNvSpPr>
          <p:nvPr/>
        </p:nvSpPr>
        <p:spPr bwMode="auto">
          <a:xfrm flipV="1">
            <a:off x="5364163" y="3824288"/>
            <a:ext cx="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404" name="Line 92"/>
          <p:cNvSpPr>
            <a:spLocks noChangeShapeType="1"/>
          </p:cNvSpPr>
          <p:nvPr/>
        </p:nvSpPr>
        <p:spPr bwMode="auto">
          <a:xfrm>
            <a:off x="1908175" y="3681413"/>
            <a:ext cx="431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406" name="Rectangle 94"/>
          <p:cNvSpPr>
            <a:spLocks noChangeArrowheads="1"/>
          </p:cNvSpPr>
          <p:nvPr/>
        </p:nvSpPr>
        <p:spPr bwMode="auto">
          <a:xfrm>
            <a:off x="287338" y="4473575"/>
            <a:ext cx="3168650" cy="5048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en-US" sz="1600" b="1">
                <a:solidFill>
                  <a:srgbClr val="800000"/>
                </a:solidFill>
                <a:latin typeface="Times New Roman" pitchFamily="18" charset="0"/>
              </a:rPr>
              <a:t>Project Duration</a:t>
            </a:r>
            <a:r>
              <a:rPr lang="uk-UA" sz="1600" b="1">
                <a:solidFill>
                  <a:srgbClr val="800000"/>
                </a:solidFill>
                <a:latin typeface="Times New Roman" pitchFamily="18" charset="0"/>
              </a:rPr>
              <a:t>:  30 </a:t>
            </a:r>
            <a:r>
              <a:rPr lang="en-US" sz="1600" b="1">
                <a:solidFill>
                  <a:srgbClr val="800000"/>
                </a:solidFill>
                <a:latin typeface="Times New Roman" pitchFamily="18" charset="0"/>
              </a:rPr>
              <a:t>months</a:t>
            </a:r>
            <a:endParaRPr lang="en-GB" sz="1600" b="1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141407" name="Rectangle 95"/>
          <p:cNvSpPr>
            <a:spLocks noChangeArrowheads="1"/>
          </p:cNvSpPr>
          <p:nvPr/>
        </p:nvSpPr>
        <p:spPr bwMode="auto">
          <a:xfrm>
            <a:off x="358775" y="5373688"/>
            <a:ext cx="3168650" cy="5048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en-US" sz="1600" b="1">
                <a:solidFill>
                  <a:srgbClr val="800000"/>
                </a:solidFill>
                <a:latin typeface="Times New Roman" pitchFamily="18" charset="0"/>
              </a:rPr>
              <a:t>Total Project Cost</a:t>
            </a:r>
            <a:r>
              <a:rPr lang="en-US" sz="160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uk-UA" sz="1600" b="1">
                <a:solidFill>
                  <a:srgbClr val="800000"/>
                </a:solidFill>
                <a:latin typeface="Times New Roman" pitchFamily="18" charset="0"/>
              </a:rPr>
              <a:t>: </a:t>
            </a:r>
            <a:r>
              <a:rPr lang="en-US" sz="1600" b="1">
                <a:latin typeface="Times New Roman" pitchFamily="18" charset="0"/>
              </a:rPr>
              <a:t>279,180</a:t>
            </a:r>
            <a:r>
              <a:rPr lang="ru-RU" sz="1600" b="1">
                <a:latin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</a:rPr>
              <a:t>USD</a:t>
            </a:r>
            <a:endParaRPr lang="en-GB" sz="1600" b="1">
              <a:latin typeface="Times New Roman" pitchFamily="18" charset="0"/>
            </a:endParaRPr>
          </a:p>
        </p:txBody>
      </p:sp>
      <p:sp>
        <p:nvSpPr>
          <p:cNvPr id="141408" name="Line 96"/>
          <p:cNvSpPr>
            <a:spLocks noChangeShapeType="1"/>
          </p:cNvSpPr>
          <p:nvPr/>
        </p:nvSpPr>
        <p:spPr bwMode="auto">
          <a:xfrm>
            <a:off x="2232025" y="4976813"/>
            <a:ext cx="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409" name="Line 97"/>
          <p:cNvSpPr>
            <a:spLocks noChangeShapeType="1"/>
          </p:cNvSpPr>
          <p:nvPr/>
        </p:nvSpPr>
        <p:spPr bwMode="auto">
          <a:xfrm>
            <a:off x="1042988" y="4076700"/>
            <a:ext cx="0" cy="3603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410" name="Line 98"/>
          <p:cNvSpPr>
            <a:spLocks noChangeShapeType="1"/>
          </p:cNvSpPr>
          <p:nvPr/>
        </p:nvSpPr>
        <p:spPr bwMode="auto">
          <a:xfrm flipV="1">
            <a:off x="755650" y="2960688"/>
            <a:ext cx="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411" name="Line 99"/>
          <p:cNvSpPr>
            <a:spLocks noChangeShapeType="1"/>
          </p:cNvSpPr>
          <p:nvPr/>
        </p:nvSpPr>
        <p:spPr bwMode="auto">
          <a:xfrm>
            <a:off x="1331913" y="2997200"/>
            <a:ext cx="0" cy="3603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413" name="Rectangle 101"/>
          <p:cNvSpPr>
            <a:spLocks noChangeArrowheads="1"/>
          </p:cNvSpPr>
          <p:nvPr/>
        </p:nvSpPr>
        <p:spPr bwMode="auto">
          <a:xfrm>
            <a:off x="6877050" y="1160463"/>
            <a:ext cx="2016125" cy="1079500"/>
          </a:xfrm>
          <a:prstGeom prst="rect">
            <a:avLst/>
          </a:prstGeom>
          <a:solidFill>
            <a:srgbClr val="F5DBEA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pPr algn="l"/>
            <a:endParaRPr lang="it-IT" sz="1400" b="1">
              <a:solidFill>
                <a:schemeClr val="tx2"/>
              </a:solidFill>
              <a:latin typeface="Times New Roman" pitchFamily="18" charset="0"/>
            </a:endParaRPr>
          </a:p>
          <a:p>
            <a:pPr algn="l"/>
            <a:r>
              <a:rPr lang="it-IT" sz="1400" b="1">
                <a:solidFill>
                  <a:schemeClr val="tx2"/>
                </a:solidFill>
                <a:latin typeface="Times New Roman" pitchFamily="18" charset="0"/>
              </a:rPr>
              <a:t>AECL</a:t>
            </a:r>
            <a:r>
              <a:rPr lang="ru-RU" sz="1400" b="1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GB" sz="1400" b="1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en-US" sz="1400" b="1">
                <a:solidFill>
                  <a:schemeClr val="tx2"/>
                </a:solidFill>
                <a:latin typeface="Times New Roman" pitchFamily="18" charset="0"/>
              </a:rPr>
              <a:t>Chalk River, ON,</a:t>
            </a:r>
            <a:r>
              <a:rPr lang="ru-RU"/>
              <a:t> </a:t>
            </a:r>
            <a:r>
              <a:rPr lang="it-IT" sz="1400" b="1">
                <a:solidFill>
                  <a:schemeClr val="tx2"/>
                </a:solidFill>
                <a:latin typeface="Times New Roman" pitchFamily="18" charset="0"/>
              </a:rPr>
              <a:t>Canada</a:t>
            </a:r>
            <a:r>
              <a:rPr lang="ru-RU" sz="1400" b="1">
                <a:solidFill>
                  <a:schemeClr val="tx2"/>
                </a:solidFill>
                <a:latin typeface="Times New Roman" pitchFamily="18" charset="0"/>
              </a:rPr>
              <a:t> </a:t>
            </a:r>
            <a:endParaRPr lang="en-GB" sz="1400" b="1">
              <a:solidFill>
                <a:schemeClr val="tx2"/>
              </a:solidFill>
              <a:latin typeface="Times New Roman" pitchFamily="18" charset="0"/>
            </a:endParaRPr>
          </a:p>
          <a:p>
            <a:pPr algn="l"/>
            <a:r>
              <a:rPr lang="en-GB" sz="1400" b="1">
                <a:solidFill>
                  <a:srgbClr val="800000"/>
                </a:solidFill>
                <a:latin typeface="Times New Roman" pitchFamily="18" charset="0"/>
              </a:rPr>
              <a:t>Dr. </a:t>
            </a:r>
            <a:r>
              <a:rPr lang="en-US" sz="1400" b="1">
                <a:solidFill>
                  <a:srgbClr val="800000"/>
                </a:solidFill>
                <a:latin typeface="Times New Roman" pitchFamily="18" charset="0"/>
              </a:rPr>
              <a:t>M. </a:t>
            </a:r>
            <a:r>
              <a:rPr lang="fr-FR" sz="1400" b="1">
                <a:solidFill>
                  <a:srgbClr val="800000"/>
                </a:solidFill>
                <a:latin typeface="Times New Roman" pitchFamily="18" charset="0"/>
              </a:rPr>
              <a:t>Krause</a:t>
            </a:r>
            <a:r>
              <a:rPr lang="ru-RU"/>
              <a:t> </a:t>
            </a:r>
            <a:r>
              <a:rPr lang="ru-RU" sz="14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endParaRPr lang="en-GB" sz="1400" b="1">
              <a:solidFill>
                <a:srgbClr val="800000"/>
              </a:solidFill>
              <a:latin typeface="Times New Roman" pitchFamily="18" charset="0"/>
            </a:endParaRPr>
          </a:p>
          <a:p>
            <a:endParaRPr lang="en-GB" sz="1400" b="1">
              <a:latin typeface="Times New Roman" pitchFamily="18" charset="0"/>
            </a:endParaRPr>
          </a:p>
        </p:txBody>
      </p:sp>
      <p:sp>
        <p:nvSpPr>
          <p:cNvPr id="141414" name="Line 102"/>
          <p:cNvSpPr>
            <a:spLocks noChangeShapeType="1"/>
          </p:cNvSpPr>
          <p:nvPr/>
        </p:nvSpPr>
        <p:spPr bwMode="auto">
          <a:xfrm>
            <a:off x="5651500" y="835025"/>
            <a:ext cx="0" cy="3254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756356-178C-4568-BAE4-D1BF1D8774FA}" type="slidenum">
              <a:rPr lang="ru-RU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863600" y="736600"/>
            <a:ext cx="7777163" cy="537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50850">
              <a:tabLst>
                <a:tab pos="677863" algn="l"/>
              </a:tabLst>
            </a:pP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Expected </a:t>
            </a:r>
            <a:r>
              <a:rPr lang="uk-UA" sz="2000" b="1">
                <a:solidFill>
                  <a:srgbClr val="800000"/>
                </a:solidFill>
                <a:latin typeface="Times New Roman" pitchFamily="18" charset="0"/>
              </a:rPr>
              <a:t>result</a:t>
            </a: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s</a:t>
            </a:r>
            <a:r>
              <a:rPr lang="ru-RU" sz="2000" b="1">
                <a:solidFill>
                  <a:srgbClr val="800000"/>
                </a:solidFill>
                <a:latin typeface="Times New Roman" pitchFamily="18" charset="0"/>
              </a:rPr>
              <a:t>:</a:t>
            </a:r>
            <a:endParaRPr lang="ru-RU" sz="2000">
              <a:solidFill>
                <a:srgbClr val="800000"/>
              </a:solidFill>
              <a:latin typeface="Times New Roman" pitchFamily="18" charset="0"/>
            </a:endParaRPr>
          </a:p>
          <a:p>
            <a:pPr indent="450850">
              <a:tabLst>
                <a:tab pos="677863" algn="l"/>
              </a:tabLst>
            </a:pPr>
            <a:endParaRPr lang="uk-UA" sz="2000" b="1">
              <a:solidFill>
                <a:srgbClr val="800000"/>
              </a:solidFill>
              <a:latin typeface="Times New Roman" pitchFamily="18" charset="0"/>
            </a:endParaRPr>
          </a:p>
          <a:p>
            <a:pPr indent="450850" algn="l">
              <a:tabLst>
                <a:tab pos="677863" algn="l"/>
              </a:tabLst>
            </a:pPr>
            <a:r>
              <a:rPr lang="en-US" b="1">
                <a:latin typeface="Times New Roman" pitchFamily="18" charset="0"/>
              </a:rPr>
              <a:t>In this </a:t>
            </a:r>
            <a:r>
              <a:rPr lang="uk-UA" b="1">
                <a:latin typeface="Times New Roman" pitchFamily="18" charset="0"/>
              </a:rPr>
              <a:t>Project </a:t>
            </a:r>
            <a:r>
              <a:rPr lang="en-US" b="1">
                <a:latin typeface="Times New Roman" pitchFamily="18" charset="0"/>
              </a:rPr>
              <a:t>will be analyzed</a:t>
            </a:r>
            <a:r>
              <a:rPr lang="uk-UA" b="1">
                <a:latin typeface="Times New Roman" pitchFamily="18" charset="0"/>
              </a:rPr>
              <a:t>:</a:t>
            </a:r>
          </a:p>
          <a:p>
            <a:pPr indent="450850" algn="l">
              <a:tabLst>
                <a:tab pos="677863" algn="l"/>
              </a:tabLst>
            </a:pPr>
            <a:endParaRPr lang="ru-RU" b="1">
              <a:solidFill>
                <a:srgbClr val="800000"/>
              </a:solidFill>
              <a:latin typeface="Times New Roman" pitchFamily="18" charset="0"/>
            </a:endParaRPr>
          </a:p>
          <a:p>
            <a:pPr indent="450850" algn="l">
              <a:buFontTx/>
              <a:buChar char="•"/>
              <a:tabLst>
                <a:tab pos="677863" algn="l"/>
              </a:tabLst>
            </a:pP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 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visual observation data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;</a:t>
            </a:r>
            <a:endParaRPr lang="ru-RU" b="1">
              <a:solidFill>
                <a:srgbClr val="800000"/>
              </a:solidFill>
              <a:latin typeface="Times New Roman" pitchFamily="18" charset="0"/>
            </a:endParaRPr>
          </a:p>
          <a:p>
            <a:pPr indent="450850" algn="l">
              <a:buFontTx/>
              <a:buChar char="•"/>
              <a:tabLst>
                <a:tab pos="677863" algn="l"/>
              </a:tabLst>
            </a:pP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 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information obtained when drilling research boreholes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;</a:t>
            </a:r>
            <a:endParaRPr lang="ru-RU" b="1">
              <a:solidFill>
                <a:srgbClr val="800000"/>
              </a:solidFill>
              <a:latin typeface="Times New Roman" pitchFamily="18" charset="0"/>
            </a:endParaRPr>
          </a:p>
          <a:p>
            <a:pPr indent="450850" algn="l">
              <a:buFontTx/>
              <a:buChar char="•"/>
              <a:tabLst>
                <a:tab pos="677863" algn="l"/>
              </a:tabLst>
            </a:pP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 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results of sampled lava-like fuel-containing materials</a:t>
            </a:r>
            <a:r>
              <a:rPr lang="en-US">
                <a:solidFill>
                  <a:srgbClr val="800000"/>
                </a:solidFill>
                <a:latin typeface="Times New Roman" pitchFamily="18" charset="0"/>
              </a:rPr>
              <a:t> (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LFCM) analysis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;</a:t>
            </a:r>
            <a:endParaRPr lang="ru-RU" b="1">
              <a:solidFill>
                <a:srgbClr val="800000"/>
              </a:solidFill>
              <a:latin typeface="Times New Roman" pitchFamily="18" charset="0"/>
            </a:endParaRPr>
          </a:p>
          <a:p>
            <a:pPr indent="450850" algn="l">
              <a:buFontTx/>
              <a:buChar char="•"/>
              <a:tabLst>
                <a:tab pos="677863" algn="l"/>
              </a:tabLst>
            </a:pP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 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instrumental measurement data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;</a:t>
            </a:r>
            <a:endParaRPr lang="ru-RU" b="1">
              <a:solidFill>
                <a:srgbClr val="800000"/>
              </a:solidFill>
              <a:latin typeface="Times New Roman" pitchFamily="18" charset="0"/>
            </a:endParaRPr>
          </a:p>
          <a:p>
            <a:pPr indent="450850" algn="l">
              <a:buFontTx/>
              <a:buChar char="•"/>
              <a:tabLst>
                <a:tab pos="677863" algn="l"/>
              </a:tabLst>
            </a:pP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 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mechanisms of  LFCM cluster production with high </a:t>
            </a:r>
            <a:r>
              <a:rPr lang="ru-RU" b="1">
                <a:solidFill>
                  <a:srgbClr val="800000"/>
                </a:solidFill>
                <a:latin typeface="Times New Roman" pitchFamily="18" charset="0"/>
              </a:rPr>
              <a:t>-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content uranium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.</a:t>
            </a:r>
            <a:endParaRPr lang="ru-RU" b="1">
              <a:solidFill>
                <a:srgbClr val="800000"/>
              </a:solidFill>
              <a:latin typeface="Times New Roman" pitchFamily="18" charset="0"/>
            </a:endParaRPr>
          </a:p>
          <a:p>
            <a:pPr indent="450850" algn="l">
              <a:tabLst>
                <a:tab pos="677863" algn="l"/>
              </a:tabLst>
            </a:pPr>
            <a:endParaRPr lang="ru-RU" b="1">
              <a:solidFill>
                <a:srgbClr val="800000"/>
              </a:solidFill>
              <a:latin typeface="Times New Roman" pitchFamily="18" charset="0"/>
            </a:endParaRPr>
          </a:p>
          <a:p>
            <a:pPr indent="450850" algn="l">
              <a:tabLst>
                <a:tab pos="677863" algn="l"/>
              </a:tabLst>
            </a:pPr>
            <a:r>
              <a:rPr lang="en-US" b="1">
                <a:latin typeface="Times New Roman" pitchFamily="18" charset="0"/>
              </a:rPr>
              <a:t>Considering above data</a:t>
            </a:r>
            <a:r>
              <a:rPr lang="uk-UA" b="1">
                <a:latin typeface="Times New Roman" pitchFamily="18" charset="0"/>
              </a:rPr>
              <a:t>, </a:t>
            </a:r>
            <a:r>
              <a:rPr lang="en-US" b="1">
                <a:latin typeface="Times New Roman" pitchFamily="18" charset="0"/>
              </a:rPr>
              <a:t>as well on the basis of neutron and heat estimates</a:t>
            </a:r>
            <a:r>
              <a:rPr lang="uk-UA" b="1">
                <a:latin typeface="Times New Roman" pitchFamily="18" charset="0"/>
              </a:rPr>
              <a:t>, </a:t>
            </a:r>
            <a:r>
              <a:rPr lang="en-US" b="1">
                <a:latin typeface="Times New Roman" pitchFamily="18" charset="0"/>
              </a:rPr>
              <a:t>new instrumental measurement data and research results of physicochemical properties of newly taken samples from cluster area, will be</a:t>
            </a:r>
            <a:r>
              <a:rPr lang="uk-UA" b="1">
                <a:latin typeface="Times New Roman" pitchFamily="18" charset="0"/>
              </a:rPr>
              <a:t>:</a:t>
            </a:r>
          </a:p>
          <a:p>
            <a:pPr indent="450850" algn="l">
              <a:tabLst>
                <a:tab pos="677863" algn="l"/>
              </a:tabLst>
            </a:pPr>
            <a:endParaRPr lang="ru-RU" b="1">
              <a:solidFill>
                <a:srgbClr val="800000"/>
              </a:solidFill>
              <a:latin typeface="Times New Roman" pitchFamily="18" charset="0"/>
            </a:endParaRPr>
          </a:p>
          <a:p>
            <a:pPr indent="450850" algn="l">
              <a:buFontTx/>
              <a:buChar char="•"/>
              <a:tabLst>
                <a:tab pos="677863" algn="l"/>
              </a:tabLst>
            </a:pPr>
            <a:r>
              <a:rPr lang="ru-RU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99"/>
                </a:solidFill>
                <a:latin typeface="Times New Roman" pitchFamily="18" charset="0"/>
              </a:rPr>
              <a:t>defined: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 structure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,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geometry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,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and LFCM physicochemical properties in two critmass risk areas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,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in south-west quadrant of sub-reactor room 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305/2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ChNPP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Unit 4  (</a:t>
            </a:r>
            <a:r>
              <a:rPr lang="ru-RU" b="1">
                <a:solidFill>
                  <a:srgbClr val="800000"/>
                </a:solidFill>
                <a:latin typeface="Times New Roman" pitchFamily="18" charset="0"/>
              </a:rPr>
              <a:t>«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Shelter</a:t>
            </a:r>
            <a:r>
              <a:rPr lang="ru-RU" b="1">
                <a:solidFill>
                  <a:srgbClr val="800000"/>
                </a:solidFill>
                <a:latin typeface="Times New Roman" pitchFamily="18" charset="0"/>
              </a:rPr>
              <a:t>»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 object)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;</a:t>
            </a:r>
            <a:endParaRPr lang="ru-RU" b="1">
              <a:solidFill>
                <a:srgbClr val="800000"/>
              </a:solidFill>
              <a:latin typeface="Times New Roman" pitchFamily="18" charset="0"/>
            </a:endParaRPr>
          </a:p>
          <a:p>
            <a:pPr indent="450850" algn="l">
              <a:buFontTx/>
              <a:buChar char="•"/>
              <a:tabLst>
                <a:tab pos="677863" algn="l"/>
              </a:tabLst>
            </a:pPr>
            <a:r>
              <a:rPr lang="ru-RU" b="1">
                <a:solidFill>
                  <a:srgbClr val="800000"/>
                </a:solidFill>
                <a:latin typeface="Times New Roman" pitchFamily="18" charset="0"/>
              </a:rPr>
              <a:t>  </a:t>
            </a:r>
            <a:r>
              <a:rPr lang="en-US" b="1">
                <a:solidFill>
                  <a:srgbClr val="000099"/>
                </a:solidFill>
                <a:latin typeface="Times New Roman" pitchFamily="18" charset="0"/>
              </a:rPr>
              <a:t>researched: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 neutron physical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 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</a:rPr>
              <a:t>processes occurring in clusters under impact of external factors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8EE3D-D211-4A74-84F9-7D9D108E16D7}" type="slidenum">
              <a:rPr lang="ru-RU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143364" name="Прямоугольник 7"/>
          <p:cNvSpPr>
            <a:spLocks noChangeArrowheads="1"/>
          </p:cNvSpPr>
          <p:nvPr/>
        </p:nvSpPr>
        <p:spPr bwMode="auto">
          <a:xfrm>
            <a:off x="576263" y="765175"/>
            <a:ext cx="8353425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FF33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/>
            <a:endParaRPr lang="en-US" b="1">
              <a:solidFill>
                <a:srgbClr val="000066"/>
              </a:solidFill>
              <a:latin typeface="Times New Roman" pitchFamily="18" charset="0"/>
            </a:endParaRPr>
          </a:p>
          <a:p>
            <a:pPr marL="342900" indent="-342900" algn="l"/>
            <a:r>
              <a:rPr lang="ru-RU" b="1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.  Project Collaborator Letter from Dr. Pretsch is received and also forwarded to STCU.</a:t>
            </a:r>
          </a:p>
          <a:p>
            <a:pPr marL="342900" indent="-342900" algn="l"/>
            <a:endParaRPr lang="en-US" b="1">
              <a:solidFill>
                <a:srgbClr val="000066"/>
              </a:solidFill>
              <a:latin typeface="Times New Roman" pitchFamily="18" charset="0"/>
            </a:endParaRPr>
          </a:p>
          <a:p>
            <a:pPr marL="342900" indent="-342900" algn="l"/>
            <a:r>
              <a:rPr lang="ru-RU" b="1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. Dr. Bottomley </a:t>
            </a:r>
            <a:r>
              <a:rPr lang="ru-RU" b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Support Letter is received and forwarded to Mr. Andrew Hood, ST</a:t>
            </a:r>
            <a:r>
              <a:rPr lang="ru-RU" b="1">
                <a:solidFill>
                  <a:srgbClr val="000066"/>
                </a:solidFill>
                <a:latin typeface="Times New Roman" pitchFamily="18" charset="0"/>
              </a:rPr>
              <a:t>С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U Executive Director address.</a:t>
            </a:r>
            <a:endParaRPr lang="ru-RU" b="1">
              <a:solidFill>
                <a:srgbClr val="000066"/>
              </a:solidFill>
              <a:latin typeface="Times New Roman" pitchFamily="18" charset="0"/>
            </a:endParaRPr>
          </a:p>
          <a:p>
            <a:pPr marL="342900" indent="-342900" algn="l"/>
            <a:endParaRPr lang="ru-RU" b="1">
              <a:solidFill>
                <a:srgbClr val="000066"/>
              </a:solidFill>
              <a:latin typeface="Times New Roman" pitchFamily="18" charset="0"/>
            </a:endParaRPr>
          </a:p>
          <a:p>
            <a:pPr marL="342900" indent="-342900" algn="l">
              <a:buFontTx/>
              <a:buAutoNum type="arabicPeriod" startAt="3"/>
            </a:pP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Permission for Project #524</a:t>
            </a:r>
            <a:r>
              <a:rPr lang="ru-RU" b="1">
                <a:solidFill>
                  <a:srgbClr val="000066"/>
                </a:solidFill>
                <a:latin typeface="Times New Roman" pitchFamily="18" charset="0"/>
              </a:rPr>
              <a:t>4</a:t>
            </a:r>
            <a:r>
              <a:rPr lang="ru-RU"/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work implementation is obtained from Ukraine’s Ministry of Sciences and forwarded to STCU Affiliate.</a:t>
            </a:r>
          </a:p>
          <a:p>
            <a:pPr marL="342900" indent="-342900" algn="l"/>
            <a:endParaRPr lang="en-US" b="1">
              <a:solidFill>
                <a:srgbClr val="000066"/>
              </a:solidFill>
              <a:latin typeface="Times New Roman" pitchFamily="18" charset="0"/>
            </a:endParaRPr>
          </a:p>
          <a:p>
            <a:pPr marL="342900" indent="-342900" algn="l"/>
            <a:endParaRPr lang="ru-RU" b="1">
              <a:solidFill>
                <a:srgbClr val="000066"/>
              </a:solidFill>
              <a:latin typeface="Times New Roman" pitchFamily="18" charset="0"/>
            </a:endParaRPr>
          </a:p>
          <a:p>
            <a:pPr marL="342900" indent="-342900" algn="l"/>
            <a:endParaRPr lang="ru-RU" b="1">
              <a:solidFill>
                <a:srgbClr val="000066"/>
              </a:solidFill>
              <a:latin typeface="Times New Roman" pitchFamily="18" charset="0"/>
            </a:endParaRPr>
          </a:p>
          <a:p>
            <a:pPr marL="342900" indent="-342900" algn="l"/>
            <a:endParaRPr lang="ru-RU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1908175" y="188913"/>
            <a:ext cx="5292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000" b="1">
                <a:solidFill>
                  <a:srgbClr val="800000"/>
                </a:solidFill>
                <a:latin typeface="Times New Roman" pitchFamily="18" charset="0"/>
              </a:rPr>
              <a:t>Status of the project</a:t>
            </a:r>
            <a:r>
              <a:rPr lang="ru-RU" sz="2000" b="1">
                <a:solidFill>
                  <a:srgbClr val="800000"/>
                </a:solidFill>
                <a:latin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1AA574-045B-4017-AA2C-59201A4771CF}" type="slidenum">
              <a:rPr lang="ru-RU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3527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/>
            <a:endParaRPr lang="uk-UA" sz="2400" b="1" smtClean="0">
              <a:solidFill>
                <a:srgbClr val="000066"/>
              </a:solidFill>
              <a:latin typeface="Times New Roman" pitchFamily="18" charset="0"/>
            </a:endParaRPr>
          </a:p>
          <a:p>
            <a:pPr marL="0" indent="0"/>
            <a:r>
              <a:rPr lang="en-US" sz="2000" b="1" smtClean="0">
                <a:solidFill>
                  <a:srgbClr val="000066"/>
                </a:solidFill>
                <a:latin typeface="Times New Roman" pitchFamily="18" charset="0"/>
              </a:rPr>
              <a:t>When erecting New Safe Confinement</a:t>
            </a:r>
            <a:r>
              <a:rPr lang="uk-UA" sz="2000" b="1" smtClean="0">
                <a:solidFill>
                  <a:srgbClr val="000066"/>
                </a:solidFill>
                <a:latin typeface="Times New Roman" pitchFamily="18" charset="0"/>
              </a:rPr>
              <a:t> (</a:t>
            </a:r>
            <a:r>
              <a:rPr lang="en-US" sz="2000" b="1" smtClean="0">
                <a:solidFill>
                  <a:srgbClr val="000066"/>
                </a:solidFill>
                <a:latin typeface="Times New Roman" pitchFamily="18" charset="0"/>
              </a:rPr>
              <a:t>NSC</a:t>
            </a:r>
            <a:r>
              <a:rPr lang="uk-UA" sz="2000" b="1" smtClean="0">
                <a:solidFill>
                  <a:srgbClr val="000066"/>
                </a:solidFill>
                <a:latin typeface="Times New Roman" pitchFamily="18" charset="0"/>
              </a:rPr>
              <a:t>)</a:t>
            </a:r>
            <a:r>
              <a:rPr lang="en-US" sz="2000" b="1" smtClean="0">
                <a:solidFill>
                  <a:srgbClr val="000066"/>
                </a:solidFill>
                <a:latin typeface="Times New Roman" pitchFamily="18" charset="0"/>
              </a:rPr>
              <a:t>,</a:t>
            </a:r>
            <a:r>
              <a:rPr lang="uk-UA" sz="2000" b="1" smtClean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000" b="1" smtClean="0">
                <a:solidFill>
                  <a:srgbClr val="000066"/>
                </a:solidFill>
                <a:latin typeface="Times New Roman" pitchFamily="18" charset="0"/>
              </a:rPr>
              <a:t>temperature growth and moisture decrease can entail, with high probability, occurrence of self-sustaining chain reaction</a:t>
            </a:r>
            <a:r>
              <a:rPr lang="uk-UA" sz="2000" b="1" smtClean="0">
                <a:solidFill>
                  <a:srgbClr val="000066"/>
                </a:solidFill>
                <a:latin typeface="Times New Roman" pitchFamily="18" charset="0"/>
              </a:rPr>
              <a:t>.</a:t>
            </a:r>
            <a:endParaRPr lang="ru-RU" sz="2000" b="1" smtClean="0">
              <a:solidFill>
                <a:srgbClr val="000066"/>
              </a:solidFill>
              <a:latin typeface="Times New Roman" pitchFamily="18" charset="0"/>
            </a:endParaRPr>
          </a:p>
          <a:p>
            <a:pPr marL="0" indent="0"/>
            <a:endParaRPr lang="uk-UA" sz="2000" b="1" smtClean="0">
              <a:solidFill>
                <a:srgbClr val="000066"/>
              </a:solidFill>
              <a:latin typeface="Times New Roman" pitchFamily="18" charset="0"/>
            </a:endParaRPr>
          </a:p>
          <a:p>
            <a:pPr marL="0" indent="0"/>
            <a:r>
              <a:rPr lang="en-US" sz="2000" b="1" smtClean="0">
                <a:solidFill>
                  <a:srgbClr val="000066"/>
                </a:solidFill>
                <a:latin typeface="Times New Roman" pitchFamily="18" charset="0"/>
              </a:rPr>
              <a:t>In connection with this</a:t>
            </a:r>
            <a:r>
              <a:rPr lang="uk-UA" sz="2000" b="1" smtClean="0">
                <a:solidFill>
                  <a:srgbClr val="000066"/>
                </a:solidFill>
                <a:latin typeface="Times New Roman" pitchFamily="18" charset="0"/>
              </a:rPr>
              <a:t>,  </a:t>
            </a:r>
            <a:r>
              <a:rPr lang="en-US" sz="2000" b="1" smtClean="0">
                <a:solidFill>
                  <a:srgbClr val="000066"/>
                </a:solidFill>
                <a:latin typeface="Times New Roman" pitchFamily="18" charset="0"/>
              </a:rPr>
              <a:t>Concept of nuclear safety of “Shelter” Object</a:t>
            </a:r>
            <a:r>
              <a:rPr lang="uk-UA" sz="2000" b="1" smtClean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000" b="1" smtClean="0">
                <a:solidFill>
                  <a:srgbClr val="000066"/>
                </a:solidFill>
                <a:latin typeface="Times New Roman" pitchFamily="18" charset="0"/>
              </a:rPr>
              <a:t>shall be revised in terms of preventive criticality suppression in critmass risk areas, that will be the objective of Project works.</a:t>
            </a:r>
            <a:endParaRPr lang="uk-UA" sz="2000" b="1" smtClean="0">
              <a:solidFill>
                <a:srgbClr val="000066"/>
              </a:solidFill>
              <a:latin typeface="Times New Roman" pitchFamily="18" charset="0"/>
            </a:endParaRPr>
          </a:p>
          <a:p>
            <a:pPr marL="0" indent="0"/>
            <a:endParaRPr lang="uk-UA" sz="2000" b="1" smtClean="0">
              <a:solidFill>
                <a:srgbClr val="000066"/>
              </a:solidFill>
              <a:latin typeface="Times New Roman" pitchFamily="18" charset="0"/>
            </a:endParaRPr>
          </a:p>
          <a:p>
            <a:pPr marL="0" indent="0"/>
            <a:endParaRPr lang="uk-UA" sz="4400" b="1" smtClean="0">
              <a:latin typeface="Arial" charset="0"/>
            </a:endParaRPr>
          </a:p>
          <a:p>
            <a:pPr marL="0" indent="0" algn="ctr">
              <a:buFont typeface="Arial" charset="0"/>
              <a:buNone/>
            </a:pPr>
            <a:endParaRPr lang="ru-RU" smtClean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180230" name="Rectangle 6"/>
          <p:cNvSpPr>
            <a:spLocks noChangeArrowheads="1"/>
          </p:cNvSpPr>
          <p:nvPr/>
        </p:nvSpPr>
        <p:spPr bwMode="auto">
          <a:xfrm>
            <a:off x="755650" y="1052513"/>
            <a:ext cx="784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Why the works specified in Project</a:t>
            </a:r>
            <a:r>
              <a:rPr lang="ru-RU" sz="20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#52</a:t>
            </a:r>
            <a:r>
              <a:rPr lang="ru-RU" sz="2000" b="1">
                <a:solidFill>
                  <a:srgbClr val="800000"/>
                </a:solidFill>
                <a:latin typeface="Times New Roman" pitchFamily="18" charset="0"/>
              </a:rPr>
              <a:t>4</a:t>
            </a:r>
            <a:r>
              <a:rPr lang="en-US" sz="2000" b="1">
                <a:solidFill>
                  <a:srgbClr val="800000"/>
                </a:solidFill>
                <a:latin typeface="Times New Roman" pitchFamily="18" charset="0"/>
              </a:rPr>
              <a:t>4 have such importance</a:t>
            </a:r>
            <a:r>
              <a:rPr lang="ru-RU" sz="2000" b="1">
                <a:solidFill>
                  <a:srgbClr val="800000"/>
                </a:solidFill>
                <a:latin typeface="Times New Roman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C4336C-F86B-4504-8D77-1ABA7BC75CD6}" type="slidenum">
              <a:rPr lang="ru-RU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6011863" y="322263"/>
            <a:ext cx="3132137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50850"/>
            <a:r>
              <a:rPr lang="en-US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Diagram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of criticality state of hidden nuclearly hazardous LFCM clusters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in sub-reactor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room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305/2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ru-RU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Shelter</a:t>
            </a:r>
            <a:r>
              <a:rPr lang="ru-RU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uk-UA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Object</a:t>
            </a:r>
            <a:endParaRPr lang="uk-UA" b="1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1306" name="Picture 5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91" t="12766" r="16789" b="7802"/>
          <a:stretch>
            <a:fillRect/>
          </a:stretch>
        </p:blipFill>
        <p:spPr bwMode="auto">
          <a:xfrm>
            <a:off x="323850" y="441325"/>
            <a:ext cx="5572125" cy="39814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  <p:sp>
        <p:nvSpPr>
          <p:cNvPr id="181307" name="Rectangle 59" descr="Широкий диагональный 1"/>
          <p:cNvSpPr>
            <a:spLocks noChangeArrowheads="1"/>
          </p:cNvSpPr>
          <p:nvPr/>
        </p:nvSpPr>
        <p:spPr bwMode="auto">
          <a:xfrm>
            <a:off x="1116013" y="620713"/>
            <a:ext cx="1008062" cy="3313112"/>
          </a:xfrm>
          <a:prstGeom prst="rect">
            <a:avLst/>
          </a:prstGeom>
          <a:noFill/>
          <a:ln w="762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1309" name="Rectangle 61" descr="Широкий диагональный 1"/>
          <p:cNvSpPr>
            <a:spLocks noChangeArrowheads="1"/>
          </p:cNvSpPr>
          <p:nvPr/>
        </p:nvSpPr>
        <p:spPr bwMode="auto">
          <a:xfrm>
            <a:off x="4427538" y="620713"/>
            <a:ext cx="1008062" cy="3313112"/>
          </a:xfrm>
          <a:prstGeom prst="rect">
            <a:avLst/>
          </a:prstGeom>
          <a:noFill/>
          <a:ln w="7620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1310" name="Text Box 62"/>
          <p:cNvSpPr txBox="1">
            <a:spLocks noChangeArrowheads="1"/>
          </p:cNvSpPr>
          <p:nvPr/>
        </p:nvSpPr>
        <p:spPr bwMode="auto">
          <a:xfrm>
            <a:off x="1187450" y="3357563"/>
            <a:ext cx="863600" cy="55880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1200" b="1">
                <a:solidFill>
                  <a:srgbClr val="800000"/>
                </a:solidFill>
                <a:latin typeface="Times New Roman" pitchFamily="18" charset="0"/>
              </a:rPr>
              <a:t>1988 </a:t>
            </a: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y.</a:t>
            </a:r>
            <a:endParaRPr lang="uk-UA" sz="1200" b="1">
              <a:solidFill>
                <a:srgbClr val="80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t 200 </a:t>
            </a:r>
            <a:r>
              <a:rPr lang="en-US" sz="1200" b="1" baseline="30000">
                <a:solidFill>
                  <a:srgbClr val="800000"/>
                </a:solidFill>
                <a:latin typeface="Times New Roman" pitchFamily="18" charset="0"/>
              </a:rPr>
              <a:t>o</a:t>
            </a: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C</a:t>
            </a:r>
            <a:endParaRPr lang="ru-RU" sz="1200" b="1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181311" name="Text Box 63"/>
          <p:cNvSpPr txBox="1">
            <a:spLocks noChangeArrowheads="1"/>
          </p:cNvSpPr>
          <p:nvPr/>
        </p:nvSpPr>
        <p:spPr bwMode="auto">
          <a:xfrm>
            <a:off x="2195513" y="3357563"/>
            <a:ext cx="2160587" cy="55880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Nuclear</a:t>
            </a:r>
            <a:r>
              <a:rPr lang="uk-UA" sz="12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incident</a:t>
            </a:r>
            <a:r>
              <a:rPr lang="uk-UA" sz="12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of </a:t>
            </a:r>
            <a:r>
              <a:rPr lang="uk-UA" sz="1200" b="1">
                <a:solidFill>
                  <a:srgbClr val="800000"/>
                </a:solidFill>
                <a:latin typeface="Times New Roman" pitchFamily="18" charset="0"/>
              </a:rPr>
              <a:t>1990 </a:t>
            </a: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y.</a:t>
            </a:r>
            <a:r>
              <a:rPr lang="uk-UA" sz="12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endParaRPr lang="en-US" sz="1200" b="1">
              <a:solidFill>
                <a:srgbClr val="80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t 100 </a:t>
            </a:r>
            <a:r>
              <a:rPr lang="en-US" sz="1200" b="1" baseline="30000">
                <a:solidFill>
                  <a:srgbClr val="800000"/>
                </a:solidFill>
                <a:latin typeface="Times New Roman" pitchFamily="18" charset="0"/>
              </a:rPr>
              <a:t>o</a:t>
            </a: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C</a:t>
            </a:r>
            <a:endParaRPr lang="ru-RU" sz="1200" b="1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181312" name="Text Box 64"/>
          <p:cNvSpPr txBox="1">
            <a:spLocks noChangeArrowheads="1"/>
          </p:cNvSpPr>
          <p:nvPr/>
        </p:nvSpPr>
        <p:spPr bwMode="auto">
          <a:xfrm>
            <a:off x="4500563" y="3321050"/>
            <a:ext cx="863600" cy="55880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1200" b="1">
                <a:solidFill>
                  <a:srgbClr val="800000"/>
                </a:solidFill>
                <a:latin typeface="Times New Roman" pitchFamily="18" charset="0"/>
              </a:rPr>
              <a:t>20</a:t>
            </a: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10</a:t>
            </a:r>
            <a:r>
              <a:rPr lang="uk-UA" sz="12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y.</a:t>
            </a:r>
            <a:r>
              <a:rPr lang="uk-UA" sz="1200" b="1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t 40-50 </a:t>
            </a:r>
            <a:r>
              <a:rPr lang="en-US" sz="1200" b="1" baseline="30000">
                <a:solidFill>
                  <a:srgbClr val="800000"/>
                </a:solidFill>
                <a:latin typeface="Times New Roman" pitchFamily="18" charset="0"/>
              </a:rPr>
              <a:t>o</a:t>
            </a:r>
            <a:r>
              <a:rPr lang="en-US" sz="1200" b="1">
                <a:solidFill>
                  <a:srgbClr val="800000"/>
                </a:solidFill>
                <a:latin typeface="Times New Roman" pitchFamily="18" charset="0"/>
              </a:rPr>
              <a:t>C</a:t>
            </a:r>
            <a:endParaRPr lang="ru-RU" sz="1200" b="1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181313" name="Line 65"/>
          <p:cNvSpPr>
            <a:spLocks noChangeShapeType="1"/>
          </p:cNvSpPr>
          <p:nvPr/>
        </p:nvSpPr>
        <p:spPr bwMode="auto">
          <a:xfrm flipH="1" flipV="1">
            <a:off x="4932363" y="1628775"/>
            <a:ext cx="287337" cy="287338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314" name="Line 66"/>
          <p:cNvSpPr>
            <a:spLocks noChangeShapeType="1"/>
          </p:cNvSpPr>
          <p:nvPr/>
        </p:nvSpPr>
        <p:spPr bwMode="auto">
          <a:xfrm flipH="1" flipV="1">
            <a:off x="3995738" y="2276475"/>
            <a:ext cx="287337" cy="287338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315" name="Line 67"/>
          <p:cNvSpPr>
            <a:spLocks noChangeShapeType="1"/>
          </p:cNvSpPr>
          <p:nvPr/>
        </p:nvSpPr>
        <p:spPr bwMode="auto">
          <a:xfrm flipH="1" flipV="1">
            <a:off x="6732588" y="2420938"/>
            <a:ext cx="287337" cy="28733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1316" name="Rectangle 68"/>
          <p:cNvSpPr>
            <a:spLocks noChangeArrowheads="1"/>
          </p:cNvSpPr>
          <p:nvPr/>
        </p:nvSpPr>
        <p:spPr bwMode="auto">
          <a:xfrm>
            <a:off x="6156325" y="2708275"/>
            <a:ext cx="2808288" cy="135255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uk-UA" sz="1600" b="1">
                <a:latin typeface="Times New Roman" pitchFamily="18" charset="0"/>
                <a:cs typeface="Times New Roman" pitchFamily="18" charset="0"/>
              </a:rPr>
              <a:t>4. 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During the NSC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erection, temperature growth and moisture decrease can entail, with high probability, repeated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nuclear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incident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81317" name="Rectangle 69"/>
          <p:cNvSpPr>
            <a:spLocks noChangeArrowheads="1"/>
          </p:cNvSpPr>
          <p:nvPr/>
        </p:nvSpPr>
        <p:spPr bwMode="auto">
          <a:xfrm>
            <a:off x="3060700" y="4662488"/>
            <a:ext cx="2771775" cy="135255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50850" algn="l"/>
            <a:r>
              <a:rPr lang="uk-UA" sz="1600" b="1">
                <a:latin typeface="Times New Roman" pitchFamily="18" charset="0"/>
                <a:cs typeface="Times New Roman" pitchFamily="18" charset="0"/>
              </a:rPr>
              <a:t>2. 1990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y.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temperature of LFCM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less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1600" b="1" baseline="3000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850" algn="l"/>
            <a:r>
              <a:rPr lang="en-US" sz="1600" b="1">
                <a:latin typeface="Times New Roman" pitchFamily="18" charset="0"/>
                <a:cs typeface="Times New Roman" pitchFamily="18" charset="0"/>
              </a:rPr>
              <a:t>Water penetrates in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cluster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self-sustaining chain reaction occurs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81318" name="Rectangle 70"/>
          <p:cNvSpPr>
            <a:spLocks noChangeArrowheads="1"/>
          </p:cNvSpPr>
          <p:nvPr/>
        </p:nvSpPr>
        <p:spPr bwMode="auto">
          <a:xfrm>
            <a:off x="215900" y="4678363"/>
            <a:ext cx="2555875" cy="13208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1600" b="1">
                <a:latin typeface="Times New Roman" pitchFamily="18" charset="0"/>
                <a:cs typeface="Times New Roman" pitchFamily="18" charset="0"/>
              </a:rPr>
              <a:t>1. 1988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y.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temperature of LFCM 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200 </a:t>
            </a:r>
            <a:r>
              <a:rPr lang="en-US" sz="1600" b="1" baseline="3000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en-US" sz="1600" b="1">
                <a:latin typeface="Times New Roman" pitchFamily="18" charset="0"/>
                <a:cs typeface="Times New Roman" pitchFamily="18" charset="0"/>
              </a:rPr>
              <a:t>Cluster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is dry and is in subcritical state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uk-UA" sz="1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319" name="Rectangle 71"/>
          <p:cNvSpPr>
            <a:spLocks noChangeArrowheads="1"/>
          </p:cNvSpPr>
          <p:nvPr/>
        </p:nvSpPr>
        <p:spPr bwMode="auto">
          <a:xfrm>
            <a:off x="6156325" y="4660900"/>
            <a:ext cx="2771775" cy="135255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50850" algn="l"/>
            <a:r>
              <a:rPr lang="uk-UA" sz="1600" b="1">
                <a:latin typeface="Times New Roman" pitchFamily="18" charset="0"/>
                <a:cs typeface="Times New Roman" pitchFamily="18" charset="0"/>
              </a:rPr>
              <a:t>3.  2010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y.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temperature of LFCM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of order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1600" b="1" baseline="3000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850" algn="l"/>
            <a:r>
              <a:rPr lang="en-US" sz="1600" b="1">
                <a:latin typeface="Times New Roman" pitchFamily="18" charset="0"/>
                <a:cs typeface="Times New Roman" pitchFamily="18" charset="0"/>
              </a:rPr>
              <a:t>Cluster is covered with water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and is in subcritical state</a:t>
            </a:r>
            <a:r>
              <a:rPr lang="uk-UA" sz="1600" b="1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850" algn="l"/>
            <a:endParaRPr lang="uk-UA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323" name="Text Box 75"/>
          <p:cNvSpPr txBox="1">
            <a:spLocks noChangeArrowheads="1"/>
          </p:cNvSpPr>
          <p:nvPr/>
        </p:nvSpPr>
        <p:spPr bwMode="auto">
          <a:xfrm>
            <a:off x="1187450" y="836613"/>
            <a:ext cx="1476375" cy="581025"/>
          </a:xfrm>
          <a:prstGeom prst="rect">
            <a:avLst/>
          </a:prstGeom>
          <a:solidFill>
            <a:srgbClr val="D4F4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800" b="1"/>
          </a:p>
          <a:p>
            <a:r>
              <a:rPr lang="en-US" sz="800" b="1"/>
              <a:t>Heterogeneous</a:t>
            </a:r>
            <a:r>
              <a:rPr lang="ru-RU" sz="800" b="1"/>
              <a:t> </a:t>
            </a:r>
          </a:p>
          <a:p>
            <a:r>
              <a:rPr lang="en-US" sz="800" b="1"/>
              <a:t>Structure</a:t>
            </a:r>
          </a:p>
          <a:p>
            <a:endParaRPr lang="ru-RU" sz="800" b="1"/>
          </a:p>
        </p:txBody>
      </p:sp>
      <p:sp>
        <p:nvSpPr>
          <p:cNvPr id="181324" name="Text Box 76"/>
          <p:cNvSpPr txBox="1">
            <a:spLocks noChangeArrowheads="1"/>
          </p:cNvSpPr>
          <p:nvPr/>
        </p:nvSpPr>
        <p:spPr bwMode="auto">
          <a:xfrm>
            <a:off x="4500563" y="836613"/>
            <a:ext cx="900112" cy="582612"/>
          </a:xfrm>
          <a:prstGeom prst="rect">
            <a:avLst/>
          </a:prstGeom>
          <a:solidFill>
            <a:srgbClr val="D4F4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b="1"/>
              <a:t>Homogeneous</a:t>
            </a:r>
            <a:r>
              <a:rPr lang="ru-RU" sz="800" b="1"/>
              <a:t> </a:t>
            </a:r>
          </a:p>
          <a:p>
            <a:pPr>
              <a:spcBef>
                <a:spcPct val="50000"/>
              </a:spcBef>
            </a:pPr>
            <a:r>
              <a:rPr lang="en-US" sz="800" b="1"/>
              <a:t>structure</a:t>
            </a:r>
            <a:endParaRPr lang="ru-RU" sz="800" b="1"/>
          </a:p>
          <a:p>
            <a:pPr>
              <a:spcBef>
                <a:spcPct val="50000"/>
              </a:spcBef>
            </a:pPr>
            <a:endParaRPr lang="ru-RU" sz="800" b="1"/>
          </a:p>
        </p:txBody>
      </p:sp>
      <p:sp>
        <p:nvSpPr>
          <p:cNvPr id="181327" name="Text Box 79"/>
          <p:cNvSpPr txBox="1">
            <a:spLocks noChangeArrowheads="1"/>
          </p:cNvSpPr>
          <p:nvPr/>
        </p:nvSpPr>
        <p:spPr bwMode="auto">
          <a:xfrm rot="16200000">
            <a:off x="-169068" y="2121694"/>
            <a:ext cx="1403350" cy="274637"/>
          </a:xfrm>
          <a:prstGeom prst="rect">
            <a:avLst/>
          </a:prstGeom>
          <a:solidFill>
            <a:srgbClr val="D4F4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latin typeface="Times New Roman" pitchFamily="18" charset="0"/>
              </a:rPr>
              <a:t>Reactivity</a:t>
            </a:r>
            <a:r>
              <a:rPr lang="ru-RU" sz="1200" b="1">
                <a:latin typeface="Times New Roman" pitchFamily="18" charset="0"/>
              </a:rPr>
              <a:t>, </a:t>
            </a:r>
            <a:r>
              <a:rPr lang="ru-RU" sz="1200" b="1">
                <a:latin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81308" name="Rectangle 60" descr="Широкий диагональный 1"/>
          <p:cNvSpPr>
            <a:spLocks noChangeArrowheads="1"/>
          </p:cNvSpPr>
          <p:nvPr/>
        </p:nvSpPr>
        <p:spPr bwMode="auto">
          <a:xfrm>
            <a:off x="2124075" y="620713"/>
            <a:ext cx="2303463" cy="3313112"/>
          </a:xfrm>
          <a:prstGeom prst="rect">
            <a:avLst/>
          </a:prstGeom>
          <a:noFill/>
          <a:ln w="762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1329" name="Text Box 81"/>
          <p:cNvSpPr txBox="1">
            <a:spLocks noChangeArrowheads="1"/>
          </p:cNvSpPr>
          <p:nvPr/>
        </p:nvSpPr>
        <p:spPr bwMode="auto">
          <a:xfrm>
            <a:off x="3240088" y="4221163"/>
            <a:ext cx="1152525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 b="1"/>
              <a:t>Water volume, %</a:t>
            </a:r>
            <a:endParaRPr lang="ru-RU" sz="900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380AF-5BB7-445F-997B-78921E56DCFE}" type="slidenum">
              <a:rPr lang="ru-RU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1295400" y="2492375"/>
            <a:ext cx="7092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800000"/>
                </a:solidFill>
              </a:rPr>
              <a:t>Thank You for attention and support of Project</a:t>
            </a:r>
            <a:r>
              <a:rPr lang="ru-RU" sz="2000" b="1">
                <a:solidFill>
                  <a:srgbClr val="800000"/>
                </a:solidFill>
              </a:rPr>
              <a:t> </a:t>
            </a:r>
            <a:r>
              <a:rPr lang="en-US" sz="2000" b="1">
                <a:solidFill>
                  <a:srgbClr val="800000"/>
                </a:solidFill>
              </a:rPr>
              <a:t>#52</a:t>
            </a:r>
            <a:r>
              <a:rPr lang="ru-RU" sz="2000" b="1">
                <a:solidFill>
                  <a:srgbClr val="800000"/>
                </a:solidFill>
              </a:rPr>
              <a:t>4</a:t>
            </a:r>
            <a:r>
              <a:rPr lang="en-US" sz="2000" b="1">
                <a:solidFill>
                  <a:srgbClr val="800000"/>
                </a:solidFill>
              </a:rPr>
              <a:t>4</a:t>
            </a:r>
            <a:endParaRPr lang="ru-RU" sz="2000" b="1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Refined</Template>
  <TotalTime>8394</TotalTime>
  <Words>614</Words>
  <Application>Microsoft Office PowerPoint</Application>
  <PresentationFormat>Bildschirmpräsentation (4:3)</PresentationFormat>
  <Paragraphs>111</Paragraphs>
  <Slides>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Symbol</vt:lpstr>
      <vt:lpstr>Тема Office</vt:lpstr>
      <vt:lpstr>PowerPoint-Präsentation</vt:lpstr>
      <vt:lpstr>Contents: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IPB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Інститут проблем безпеки АЕС НАН України  2006</dc:title>
  <dc:creator>US</dc:creator>
  <cp:lastModifiedBy>Peters, Ursula</cp:lastModifiedBy>
  <cp:revision>431</cp:revision>
  <dcterms:created xsi:type="dcterms:W3CDTF">2007-03-05T15:45:51Z</dcterms:created>
  <dcterms:modified xsi:type="dcterms:W3CDTF">2012-10-12T13:14:01Z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Project proposal STCU #5244 «Research of objects - nuclear fuel interaction products with structural materials under heavy nuclear-radiation accidents».</vt:lpwstr>
  </property>
</Properties>
</file>