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1"/>
  </p:notesMasterIdLst>
  <p:handoutMasterIdLst>
    <p:handoutMasterId r:id="rId12"/>
  </p:handoutMasterIdLst>
  <p:sldIdLst>
    <p:sldId id="292" r:id="rId2"/>
    <p:sldId id="389" r:id="rId3"/>
    <p:sldId id="395" r:id="rId4"/>
    <p:sldId id="390" r:id="rId5"/>
    <p:sldId id="394" r:id="rId6"/>
    <p:sldId id="391" r:id="rId7"/>
    <p:sldId id="399" r:id="rId8"/>
    <p:sldId id="400" r:id="rId9"/>
    <p:sldId id="396" r:id="rId10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FFFF00"/>
    <a:srgbClr val="000099"/>
    <a:srgbClr val="FF0000"/>
    <a:srgbClr val="D4F4F8"/>
    <a:srgbClr val="6A32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1" autoAdjust="0"/>
    <p:restoredTop sz="94598" autoAdjust="0"/>
  </p:normalViewPr>
  <p:slideViewPr>
    <p:cSldViewPr>
      <p:cViewPr>
        <p:scale>
          <a:sx n="75" d="100"/>
          <a:sy n="75" d="100"/>
        </p:scale>
        <p:origin x="-1954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37C8744-EBB8-46C7-93CB-E69CA81FB003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EA50EAC-E0DC-4F41-8D79-A7539121961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78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E38D1F-9AFB-4264-B7A3-81059AB2DAFF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D4153136-7405-44CF-B116-7181D9050315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693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02A19DB-CDED-47C6-806B-66B7F4180186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</a:endParaRPr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127F482-B6F1-43CD-8F8A-D45E7C900027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12DCB-D957-4927-B8AB-A77FE1A4067F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4274-C424-4982-B9DD-E5F5E16A9932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90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ED03A-17FA-4899-8E99-A6E9ACF0BBBB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A1B1-475C-494A-B207-07ED6C309F4C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36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15389-717A-4240-9533-64FC71DCD283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1F46-00DD-496B-B304-D9BD28811D83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06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5FBA6-B187-4957-9E59-F5AD389EE8B5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398E5-3F4F-4ED4-BD2E-3716D296EA08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76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68AA-40D2-4207-8E66-C00AF5A9AF8B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2C7C-AFCC-4952-9E52-BA2AF01B3546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75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44715-D29B-41C9-8FF8-32790DFF52B3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9EA1-4FD0-4D33-A418-F748B944BB9F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29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CE1C9-08A9-430D-B08E-F05356D1F294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63C1-441E-4249-A0B2-86E3B1DD1587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04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1A4967-6960-4E99-97EB-31E5DA2BDB39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AEA2-8A4D-491D-97B7-B864DD6067FB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5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9B9C6-763E-45F4-9BA7-5CF1E3D8EC5F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EE9C5-F754-4EBC-AF98-E785CA9142A0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7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21F2E7-2669-4D82-9369-1B66F19873A1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40F7-9570-4859-B4A0-2AE406586135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6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98A436-2E76-4B99-9560-23EC63A747E6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FD1C-800A-48E8-8121-FDA0476C6630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52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D07F5D-C2C1-4693-B9C7-5156399E794C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2E28-4FD2-44DC-9CBB-8E66774B3CB6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C1883DDB-F232-4C87-A500-134C6598B1F1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334FDB6A-95A3-46CA-8354-C639DC4EDA9F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795" r:id="rId9"/>
    <p:sldLayoutId id="2147483794" r:id="rId10"/>
    <p:sldLayoutId id="2147483793" r:id="rId11"/>
    <p:sldLayoutId id="21474837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96180-2299-4CD4-8946-CD3FC2C4CAC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1049" name="Picture 25" descr="P91439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900" cy="68294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87338" y="1196975"/>
            <a:ext cx="84613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endParaRPr lang="de-DE" sz="2800" b="1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688013" y="225425"/>
            <a:ext cx="3455987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Presented at 1</a:t>
            </a:r>
            <a:r>
              <a:rPr lang="ru-RU" sz="1600" b="1">
                <a:solidFill>
                  <a:srgbClr val="FFFF00"/>
                </a:solidFill>
                <a:latin typeface="Times New Roman" pitchFamily="18" charset="0"/>
              </a:rPr>
              <a:t>7</a:t>
            </a:r>
            <a:r>
              <a:rPr lang="en-US" sz="1600" b="1" baseline="30000">
                <a:solidFill>
                  <a:srgbClr val="FFFF00"/>
                </a:solidFill>
                <a:latin typeface="Times New Roman" pitchFamily="18" charset="0"/>
              </a:rPr>
              <a:t>th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CEG-SAM Meeting</a:t>
            </a:r>
          </a:p>
          <a:p>
            <a:endParaRPr lang="en-US" sz="16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Institute for Safety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Problems of NPP</a:t>
            </a:r>
            <a:br>
              <a:rPr lang="en-US" sz="1600" b="1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National Academy of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Sciences of Ukraine</a:t>
            </a:r>
          </a:p>
          <a:p>
            <a:endParaRPr lang="en-US" sz="16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March 29-31</a:t>
            </a:r>
            <a:r>
              <a:rPr lang="ru-RU" sz="1600" b="1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 2010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Madrid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622800"/>
            <a:ext cx="60483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Status of STCU Project #524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4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:</a:t>
            </a:r>
          </a:p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«Research of objects - nuclear fuel interaction products with structural materials under heavy </a:t>
            </a:r>
            <a:endParaRPr lang="ru-RU" sz="28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nuclear-radiation accidents»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E8EAB-24D9-4CF5-9084-C5ECE2CC17D8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GB" sz="2800" b="1" smtClean="0">
                <a:solidFill>
                  <a:srgbClr val="800000"/>
                </a:solidFill>
                <a:latin typeface="Times New Roman" pitchFamily="18" charset="0"/>
              </a:rPr>
              <a:t>Contents: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50825" y="1484313"/>
            <a:ext cx="8713788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Preliminary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remarks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concerning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#524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4 :</a:t>
            </a:r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  <a:p>
            <a:pPr marL="342900" indent="-342900" algn="l"/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r>
              <a:rPr lang="en-GB" b="1">
                <a:solidFill>
                  <a:srgbClr val="0033CC"/>
                </a:solidFill>
              </a:rPr>
              <a:t>  </a:t>
            </a:r>
            <a:r>
              <a:rPr lang="en-GB" sz="2000" b="1">
                <a:solidFill>
                  <a:srgbClr val="000099"/>
                </a:solidFill>
                <a:latin typeface="Times New Roman" pitchFamily="18" charset="0"/>
              </a:rPr>
              <a:t>Collaborators</a:t>
            </a:r>
          </a:p>
          <a:p>
            <a:pPr marL="342900" indent="-342900" algn="l">
              <a:buFontTx/>
              <a:buChar char="•"/>
            </a:pPr>
            <a:r>
              <a:rPr lang="en-GB" sz="2000" b="1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Expected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</a:rPr>
              <a:t>result</a:t>
            </a: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s</a:t>
            </a:r>
          </a:p>
          <a:p>
            <a:pPr marL="342900" indent="-342900" algn="l">
              <a:buFontTx/>
              <a:buChar char="•"/>
            </a:pP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en-GB" sz="2000" b="1">
                <a:solidFill>
                  <a:srgbClr val="000099"/>
                </a:solidFill>
                <a:latin typeface="Times New Roman" pitchFamily="18" charset="0"/>
              </a:rPr>
              <a:t>Status of the project</a:t>
            </a:r>
          </a:p>
          <a:p>
            <a:pPr marL="342900" indent="-342900" algn="l">
              <a:buFontTx/>
              <a:buChar char="•"/>
            </a:pPr>
            <a:endParaRPr lang="en-GB" sz="20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/>
            <a:endParaRPr lang="en-GB" sz="20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endParaRPr lang="en-GB" sz="2000" b="1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2.  Main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work results for 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</a:rPr>
              <a:t>#524</a:t>
            </a:r>
            <a:r>
              <a:rPr lang="ru-RU" b="1">
                <a:solidFill>
                  <a:srgbClr val="800000"/>
                </a:solidFill>
              </a:rPr>
              <a:t>4</a:t>
            </a:r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endParaRPr lang="en-GB" b="1">
              <a:solidFill>
                <a:srgbClr val="0033CC"/>
              </a:solidFill>
            </a:endParaRPr>
          </a:p>
          <a:p>
            <a:pPr marL="342900" indent="-342900" algn="l"/>
            <a:endParaRPr lang="en-GB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/>
            <a:endParaRPr lang="en-GB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/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70853-1AFE-49C5-A3D4-65025FD585B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1763713" y="3227388"/>
            <a:ext cx="562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Preliminary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remarks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concerning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#52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4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4</a:t>
            </a:r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DD84A-497C-48EC-BEEC-87F0333DA7D9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4572000" y="1160463"/>
            <a:ext cx="2124075" cy="1079500"/>
          </a:xfrm>
          <a:prstGeom prst="rect">
            <a:avLst/>
          </a:prstGeom>
          <a:solidFill>
            <a:srgbClr val="D4F4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JRC-ITU  Institute of Trans-uranium Elements Karlsruhe, Germany</a:t>
            </a:r>
          </a:p>
          <a:p>
            <a:pPr algn="l"/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Dr. P. Bottomley</a:t>
            </a:r>
          </a:p>
          <a:p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  <a:p>
            <a:endParaRPr lang="en-GB" sz="1400" b="1">
              <a:latin typeface="Times New Roman" pitchFamily="18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50825" y="3433763"/>
            <a:ext cx="1476375" cy="642937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1200" b="1">
                <a:latin typeface="Times New Roman" pitchFamily="18" charset="0"/>
              </a:rPr>
              <a:t>STCU, </a:t>
            </a:r>
          </a:p>
          <a:p>
            <a:pPr eaLnBrk="0" hangingPunct="0"/>
            <a:r>
              <a:rPr lang="en-GB" sz="1200" b="1">
                <a:latin typeface="Times New Roman" pitchFamily="18" charset="0"/>
              </a:rPr>
              <a:t>Kyiv</a:t>
            </a:r>
            <a:r>
              <a:rPr lang="ru-RU" sz="1200" b="1">
                <a:latin typeface="Times New Roman" pitchFamily="18" charset="0"/>
              </a:rPr>
              <a:t>,</a:t>
            </a:r>
            <a:r>
              <a:rPr lang="en-GB" sz="1200" b="1">
                <a:latin typeface="Times New Roman" pitchFamily="18" charset="0"/>
              </a:rPr>
              <a:t> Ukraine 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179388" y="1196975"/>
            <a:ext cx="1728787" cy="1069975"/>
          </a:xfrm>
          <a:prstGeom prst="rect">
            <a:avLst/>
          </a:prstGeom>
          <a:solidFill>
            <a:srgbClr val="D4F4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 eaLnBrk="0" hangingPunct="0"/>
            <a:endParaRPr lang="en-GB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GRS, Germany</a:t>
            </a:r>
          </a:p>
          <a:p>
            <a:pPr algn="l"/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Dr. G.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Pretzsch</a:t>
            </a:r>
          </a:p>
          <a:p>
            <a:pPr algn="l"/>
            <a:endParaRPr lang="en-US" sz="1400" b="1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US" sz="1400"/>
          </a:p>
          <a:p>
            <a:pPr algn="l"/>
            <a:endParaRPr lang="en-US" sz="1000"/>
          </a:p>
          <a:p>
            <a:pPr algn="l"/>
            <a:endParaRPr lang="en-GB" sz="1000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2087563" y="1196975"/>
            <a:ext cx="2232025" cy="1082675"/>
          </a:xfrm>
          <a:prstGeom prst="rect">
            <a:avLst/>
          </a:prstGeom>
          <a:solidFill>
            <a:srgbClr val="F5DB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 eaLnBrk="0" hangingPunct="0"/>
            <a:endParaRPr lang="en-GB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CEA Cederech, </a:t>
            </a: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DEN/ DTN/STRI, France</a:t>
            </a:r>
          </a:p>
          <a:p>
            <a:pPr algn="l"/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Dr. 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.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 Journeau </a:t>
            </a:r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41323" name="Rectangle 11" descr="Розовая тисненая бумага"/>
          <p:cNvSpPr>
            <a:spLocks noChangeArrowheads="1"/>
          </p:cNvSpPr>
          <p:nvPr/>
        </p:nvSpPr>
        <p:spPr bwMode="auto">
          <a:xfrm>
            <a:off x="2368550" y="152400"/>
            <a:ext cx="4795838" cy="663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2400" b="1">
                <a:solidFill>
                  <a:srgbClr val="800000"/>
                </a:solidFill>
                <a:latin typeface="Times New Roman" pitchFamily="18" charset="0"/>
              </a:rPr>
              <a:t>Collaborators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411413" y="3341688"/>
            <a:ext cx="3708400" cy="4826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400" b="1">
                <a:latin typeface="Times New Roman" pitchFamily="18" charset="0"/>
              </a:rPr>
              <a:t>Operation Agent: </a:t>
            </a:r>
            <a:r>
              <a:rPr lang="en-US" sz="1400" b="1">
                <a:latin typeface="Times New Roman" pitchFamily="18" charset="0"/>
              </a:rPr>
              <a:t>Institute for NPP safety problems of UNAS, </a:t>
            </a:r>
            <a:r>
              <a:rPr lang="en-GB" sz="1400" b="1">
                <a:latin typeface="Times New Roman" pitchFamily="18" charset="0"/>
              </a:rPr>
              <a:t>Ukraine, Chornobyl</a:t>
            </a:r>
          </a:p>
          <a:p>
            <a:pPr eaLnBrk="0" hangingPunct="0"/>
            <a:endParaRPr lang="en-GB" sz="1400" b="1">
              <a:latin typeface="Times New Roman" pitchFamily="18" charset="0"/>
            </a:endParaRP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50825" y="2636838"/>
            <a:ext cx="4897438" cy="3238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1400" b="1"/>
              <a:t>Coordinator </a:t>
            </a:r>
          </a:p>
        </p:txBody>
      </p:sp>
      <p:sp>
        <p:nvSpPr>
          <p:cNvPr id="141338" name="Rectangle 26"/>
          <p:cNvSpPr>
            <a:spLocks noChangeArrowheads="1"/>
          </p:cNvSpPr>
          <p:nvPr/>
        </p:nvSpPr>
        <p:spPr bwMode="auto">
          <a:xfrm>
            <a:off x="5040313" y="4221163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ChNPP</a:t>
            </a:r>
          </a:p>
          <a:p>
            <a:pPr eaLnBrk="0" hangingPunct="0"/>
            <a:r>
              <a:rPr lang="en-GB" sz="1400" b="1">
                <a:latin typeface="Times New Roman" pitchFamily="18" charset="0"/>
              </a:rPr>
              <a:t>Ukraine, Chornobyl</a:t>
            </a:r>
          </a:p>
          <a:p>
            <a:pPr algn="l" eaLnBrk="0" hangingPunct="0"/>
            <a:endParaRPr lang="en-GB" sz="1400" b="1">
              <a:latin typeface="Times New Roman" pitchFamily="18" charset="0"/>
            </a:endParaRPr>
          </a:p>
        </p:txBody>
      </p:sp>
      <p:sp>
        <p:nvSpPr>
          <p:cNvPr id="141342" name="Rectangle 30"/>
          <p:cNvSpPr>
            <a:spLocks noChangeArrowheads="1"/>
          </p:cNvSpPr>
          <p:nvPr/>
        </p:nvSpPr>
        <p:spPr bwMode="auto">
          <a:xfrm>
            <a:off x="3227388" y="2819400"/>
            <a:ext cx="2517775" cy="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41393" name="Line 81"/>
          <p:cNvSpPr>
            <a:spLocks noChangeShapeType="1"/>
          </p:cNvSpPr>
          <p:nvPr/>
        </p:nvSpPr>
        <p:spPr bwMode="auto">
          <a:xfrm>
            <a:off x="3203575" y="836613"/>
            <a:ext cx="0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94" name="Line 82"/>
          <p:cNvSpPr>
            <a:spLocks noChangeShapeType="1"/>
          </p:cNvSpPr>
          <p:nvPr/>
        </p:nvSpPr>
        <p:spPr bwMode="auto">
          <a:xfrm flipH="1">
            <a:off x="1584325" y="836613"/>
            <a:ext cx="1619250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95" name="Line 83"/>
          <p:cNvSpPr>
            <a:spLocks noChangeShapeType="1"/>
          </p:cNvSpPr>
          <p:nvPr/>
        </p:nvSpPr>
        <p:spPr bwMode="auto">
          <a:xfrm>
            <a:off x="5651500" y="836613"/>
            <a:ext cx="2232025" cy="2143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96" name="Line 84"/>
          <p:cNvSpPr>
            <a:spLocks noChangeShapeType="1"/>
          </p:cNvSpPr>
          <p:nvPr/>
        </p:nvSpPr>
        <p:spPr bwMode="auto">
          <a:xfrm>
            <a:off x="5940425" y="38242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1" name="Line 89"/>
          <p:cNvSpPr>
            <a:spLocks noChangeShapeType="1"/>
          </p:cNvSpPr>
          <p:nvPr/>
        </p:nvSpPr>
        <p:spPr bwMode="auto">
          <a:xfrm flipV="1">
            <a:off x="5364163" y="38242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4" name="Line 92"/>
          <p:cNvSpPr>
            <a:spLocks noChangeShapeType="1"/>
          </p:cNvSpPr>
          <p:nvPr/>
        </p:nvSpPr>
        <p:spPr bwMode="auto">
          <a:xfrm>
            <a:off x="1908175" y="3681413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6" name="Rectangle 94"/>
          <p:cNvSpPr>
            <a:spLocks noChangeArrowheads="1"/>
          </p:cNvSpPr>
          <p:nvPr/>
        </p:nvSpPr>
        <p:spPr bwMode="auto">
          <a:xfrm>
            <a:off x="287338" y="4473575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Project Duration</a:t>
            </a:r>
            <a:r>
              <a:rPr lang="uk-UA" sz="1600" b="1">
                <a:solidFill>
                  <a:srgbClr val="800000"/>
                </a:solidFill>
                <a:latin typeface="Times New Roman" pitchFamily="18" charset="0"/>
              </a:rPr>
              <a:t>:  30 </a:t>
            </a:r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months</a:t>
            </a:r>
            <a:endParaRPr lang="en-GB" sz="16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358775" y="5373688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Total Project Cost</a:t>
            </a:r>
            <a:r>
              <a:rPr lang="en-US" sz="160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1600" b="1">
                <a:solidFill>
                  <a:srgbClr val="800000"/>
                </a:solidFill>
                <a:latin typeface="Times New Roman" pitchFamily="18" charset="0"/>
              </a:rPr>
              <a:t>: </a:t>
            </a:r>
            <a:r>
              <a:rPr lang="en-US" sz="1600" b="1">
                <a:latin typeface="Times New Roman" pitchFamily="18" charset="0"/>
              </a:rPr>
              <a:t>279,180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</a:rPr>
              <a:t>USD</a:t>
            </a:r>
            <a:endParaRPr lang="en-GB" sz="1600" b="1">
              <a:latin typeface="Times New Roman" pitchFamily="18" charset="0"/>
            </a:endParaRPr>
          </a:p>
        </p:txBody>
      </p:sp>
      <p:sp>
        <p:nvSpPr>
          <p:cNvPr id="141408" name="Line 96"/>
          <p:cNvSpPr>
            <a:spLocks noChangeShapeType="1"/>
          </p:cNvSpPr>
          <p:nvPr/>
        </p:nvSpPr>
        <p:spPr bwMode="auto">
          <a:xfrm>
            <a:off x="2232025" y="497681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9" name="Line 97"/>
          <p:cNvSpPr>
            <a:spLocks noChangeShapeType="1"/>
          </p:cNvSpPr>
          <p:nvPr/>
        </p:nvSpPr>
        <p:spPr bwMode="auto">
          <a:xfrm>
            <a:off x="1042988" y="40767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0" name="Line 98"/>
          <p:cNvSpPr>
            <a:spLocks noChangeShapeType="1"/>
          </p:cNvSpPr>
          <p:nvPr/>
        </p:nvSpPr>
        <p:spPr bwMode="auto">
          <a:xfrm flipV="1">
            <a:off x="755650" y="29606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1" name="Line 99"/>
          <p:cNvSpPr>
            <a:spLocks noChangeShapeType="1"/>
          </p:cNvSpPr>
          <p:nvPr/>
        </p:nvSpPr>
        <p:spPr bwMode="auto">
          <a:xfrm>
            <a:off x="1331913" y="29972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3" name="Rectangle 101"/>
          <p:cNvSpPr>
            <a:spLocks noChangeArrowheads="1"/>
          </p:cNvSpPr>
          <p:nvPr/>
        </p:nvSpPr>
        <p:spPr bwMode="auto">
          <a:xfrm>
            <a:off x="6877050" y="1160463"/>
            <a:ext cx="2016125" cy="1079500"/>
          </a:xfrm>
          <a:prstGeom prst="rect">
            <a:avLst/>
          </a:prstGeom>
          <a:solidFill>
            <a:srgbClr val="F5DB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endParaRPr lang="it-IT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/>
            <a:r>
              <a:rPr lang="it-IT" sz="1400" b="1">
                <a:solidFill>
                  <a:schemeClr val="tx2"/>
                </a:solidFill>
                <a:latin typeface="Times New Roman" pitchFamily="18" charset="0"/>
              </a:rPr>
              <a:t>AECL</a:t>
            </a:r>
            <a:r>
              <a:rPr lang="ru-RU" sz="14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Chalk River, ON,</a:t>
            </a:r>
            <a:r>
              <a:rPr lang="ru-RU"/>
              <a:t> </a:t>
            </a:r>
            <a:r>
              <a:rPr lang="it-IT" sz="1400" b="1">
                <a:solidFill>
                  <a:schemeClr val="tx2"/>
                </a:solidFill>
                <a:latin typeface="Times New Roman" pitchFamily="18" charset="0"/>
              </a:rPr>
              <a:t>Canada</a:t>
            </a:r>
            <a:r>
              <a:rPr lang="ru-RU" sz="14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GB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/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Dr. 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M. </a:t>
            </a:r>
            <a:r>
              <a:rPr lang="fr-FR" sz="1400" b="1">
                <a:solidFill>
                  <a:srgbClr val="800000"/>
                </a:solidFill>
                <a:latin typeface="Times New Roman" pitchFamily="18" charset="0"/>
              </a:rPr>
              <a:t>Krause</a:t>
            </a:r>
            <a:r>
              <a:rPr lang="ru-RU"/>
              <a:t> 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  <a:p>
            <a:endParaRPr lang="en-GB" sz="1400" b="1">
              <a:latin typeface="Times New Roman" pitchFamily="18" charset="0"/>
            </a:endParaRPr>
          </a:p>
        </p:txBody>
      </p:sp>
      <p:sp>
        <p:nvSpPr>
          <p:cNvPr id="141414" name="Line 102"/>
          <p:cNvSpPr>
            <a:spLocks noChangeShapeType="1"/>
          </p:cNvSpPr>
          <p:nvPr/>
        </p:nvSpPr>
        <p:spPr bwMode="auto">
          <a:xfrm>
            <a:off x="5651500" y="835025"/>
            <a:ext cx="0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56356-178C-4568-BAE4-D1BF1D8774FA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863600" y="736600"/>
            <a:ext cx="7777163" cy="537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>
              <a:tabLst>
                <a:tab pos="677863" algn="l"/>
              </a:tabLst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Expected </a:t>
            </a:r>
            <a:r>
              <a:rPr lang="uk-UA" sz="2000" b="1">
                <a:solidFill>
                  <a:srgbClr val="800000"/>
                </a:solidFill>
                <a:latin typeface="Times New Roman" pitchFamily="18" charset="0"/>
              </a:rPr>
              <a:t>result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s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:</a:t>
            </a:r>
            <a:endParaRPr lang="ru-RU" sz="2000">
              <a:solidFill>
                <a:srgbClr val="800000"/>
              </a:solidFill>
              <a:latin typeface="Times New Roman" pitchFamily="18" charset="0"/>
            </a:endParaRPr>
          </a:p>
          <a:p>
            <a:pPr indent="450850">
              <a:tabLst>
                <a:tab pos="677863" algn="l"/>
              </a:tabLst>
            </a:pPr>
            <a:endParaRPr lang="uk-UA" sz="2000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r>
              <a:rPr lang="en-US" b="1">
                <a:latin typeface="Times New Roman" pitchFamily="18" charset="0"/>
              </a:rPr>
              <a:t>In this </a:t>
            </a:r>
            <a:r>
              <a:rPr lang="uk-UA" b="1">
                <a:latin typeface="Times New Roman" pitchFamily="18" charset="0"/>
              </a:rPr>
              <a:t>Project </a:t>
            </a:r>
            <a:r>
              <a:rPr lang="en-US" b="1">
                <a:latin typeface="Times New Roman" pitchFamily="18" charset="0"/>
              </a:rPr>
              <a:t>will be analyzed</a:t>
            </a:r>
            <a:r>
              <a:rPr lang="uk-UA" b="1">
                <a:latin typeface="Times New Roman" pitchFamily="18" charset="0"/>
              </a:rPr>
              <a:t>:</a:t>
            </a: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visual observation data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information obtained when drilling research boreholes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results of sampled lava-like fuel-containing materials</a:t>
            </a:r>
            <a:r>
              <a:rPr lang="en-US">
                <a:solidFill>
                  <a:srgbClr val="800000"/>
                </a:solidFill>
                <a:latin typeface="Times New Roman" pitchFamily="18" charset="0"/>
              </a:rPr>
              <a:t> (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LFCM) analysis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instrumental measurement data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mechanisms of  LFCM cluster production with high 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content uranium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.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r>
              <a:rPr lang="en-US" b="1">
                <a:latin typeface="Times New Roman" pitchFamily="18" charset="0"/>
              </a:rPr>
              <a:t>Considering above data</a:t>
            </a:r>
            <a:r>
              <a:rPr lang="uk-UA" b="1">
                <a:latin typeface="Times New Roman" pitchFamily="18" charset="0"/>
              </a:rPr>
              <a:t>, </a:t>
            </a:r>
            <a:r>
              <a:rPr lang="en-US" b="1">
                <a:latin typeface="Times New Roman" pitchFamily="18" charset="0"/>
              </a:rPr>
              <a:t>as well on the basis of neutron and heat estimates</a:t>
            </a:r>
            <a:r>
              <a:rPr lang="uk-UA" b="1">
                <a:latin typeface="Times New Roman" pitchFamily="18" charset="0"/>
              </a:rPr>
              <a:t>, </a:t>
            </a:r>
            <a:r>
              <a:rPr lang="en-US" b="1">
                <a:latin typeface="Times New Roman" pitchFamily="18" charset="0"/>
              </a:rPr>
              <a:t>new instrumental measurement data and research results of physicochemical properties of newly taken samples from cluster area, will be</a:t>
            </a:r>
            <a:r>
              <a:rPr lang="uk-UA" b="1">
                <a:latin typeface="Times New Roman" pitchFamily="18" charset="0"/>
              </a:rPr>
              <a:t>:</a:t>
            </a: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defined: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structure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geometry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and LFCM physicochemical properties in two critmass risk areas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 south-west quadrant of sub-reactor room 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305/2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ChNPP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Unit 4  (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«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Shelter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»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object)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researched: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neutron physical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processes occurring in clusters under impact of external factors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8EE3D-D211-4A74-84F9-7D9D108E16D7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43364" name="Прямоугольник 7"/>
          <p:cNvSpPr>
            <a:spLocks noChangeArrowheads="1"/>
          </p:cNvSpPr>
          <p:nvPr/>
        </p:nvSpPr>
        <p:spPr bwMode="auto">
          <a:xfrm>
            <a:off x="576263" y="765175"/>
            <a:ext cx="83534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.  Project Collaborator Letter from Dr. Pretsch is received and also forwarded to STCU.</a:t>
            </a:r>
          </a:p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. Dr. Bottomley 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Support Letter is received and forwarded to Mr. Andrew Hood, ST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С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U Executive Director address.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AutoNum type="arabicPeriod" startAt="3"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Permission for Project #524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ru-RU"/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work implementation is obtained from Ukraine’s Ministry of Sciences and forwarded to STCU Affiliate.</a:t>
            </a:r>
          </a:p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1908175" y="188913"/>
            <a:ext cx="5292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800000"/>
                </a:solidFill>
                <a:latin typeface="Times New Roman" pitchFamily="18" charset="0"/>
              </a:rPr>
              <a:t>Status of the 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AA574-045B-4017-AA2C-59201A4771CF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527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/>
            <a:endParaRPr lang="uk-UA" sz="24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When erecting New Safe Confinement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 (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NSC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,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temperature growth and moisture decrease can entail, with high probability, occurrence of self-sustaining chain reaction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.</a:t>
            </a:r>
            <a:endParaRPr lang="ru-RU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In connection with this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,  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Concept of nuclear safety of “Shelter” Object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shall be revised in terms of preventive criticality suppression in critmass risk areas, that will be the objective of Project works.</a:t>
            </a:r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endParaRPr lang="uk-UA" sz="4400" b="1" smtClean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endParaRPr lang="ru-RU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755650" y="1052513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Why the works specified in 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#52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4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4 have such importance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4336C-F86B-4504-8D77-1ABA7BC75CD6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011863" y="322263"/>
            <a:ext cx="313213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of criticality state of hidden nuclearly hazardous LFCM clusters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 sub-reactor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305/2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Shelter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endParaRPr lang="uk-UA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1306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t="12766" r="16789" b="7802"/>
          <a:stretch>
            <a:fillRect/>
          </a:stretch>
        </p:blipFill>
        <p:spPr bwMode="auto">
          <a:xfrm>
            <a:off x="323850" y="441325"/>
            <a:ext cx="5572125" cy="39814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81307" name="Rectangle 59" descr="Широкий диагональный 1"/>
          <p:cNvSpPr>
            <a:spLocks noChangeArrowheads="1"/>
          </p:cNvSpPr>
          <p:nvPr/>
        </p:nvSpPr>
        <p:spPr bwMode="auto">
          <a:xfrm>
            <a:off x="1116013" y="620713"/>
            <a:ext cx="1008062" cy="3313112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09" name="Rectangle 61" descr="Широкий диагональный 1"/>
          <p:cNvSpPr>
            <a:spLocks noChangeArrowheads="1"/>
          </p:cNvSpPr>
          <p:nvPr/>
        </p:nvSpPr>
        <p:spPr bwMode="auto">
          <a:xfrm>
            <a:off x="4427538" y="620713"/>
            <a:ext cx="1008062" cy="3313112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10" name="Text Box 62"/>
          <p:cNvSpPr txBox="1">
            <a:spLocks noChangeArrowheads="1"/>
          </p:cNvSpPr>
          <p:nvPr/>
        </p:nvSpPr>
        <p:spPr bwMode="auto">
          <a:xfrm>
            <a:off x="1187450" y="3357563"/>
            <a:ext cx="863600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1988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y.</a:t>
            </a:r>
            <a:endParaRPr lang="uk-UA" sz="1200" b="1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200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1" name="Text Box 63"/>
          <p:cNvSpPr txBox="1">
            <a:spLocks noChangeArrowheads="1"/>
          </p:cNvSpPr>
          <p:nvPr/>
        </p:nvSpPr>
        <p:spPr bwMode="auto">
          <a:xfrm>
            <a:off x="2195513" y="3357563"/>
            <a:ext cx="2160587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Nuclear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incident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of 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1990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y.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sz="1200" b="1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100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2" name="Text Box 64"/>
          <p:cNvSpPr txBox="1">
            <a:spLocks noChangeArrowheads="1"/>
          </p:cNvSpPr>
          <p:nvPr/>
        </p:nvSpPr>
        <p:spPr bwMode="auto">
          <a:xfrm>
            <a:off x="4500563" y="3321050"/>
            <a:ext cx="863600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20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10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y.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40-50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3" name="Line 65"/>
          <p:cNvSpPr>
            <a:spLocks noChangeShapeType="1"/>
          </p:cNvSpPr>
          <p:nvPr/>
        </p:nvSpPr>
        <p:spPr bwMode="auto">
          <a:xfrm flipH="1" flipV="1">
            <a:off x="4932363" y="1628775"/>
            <a:ext cx="287337" cy="2873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4" name="Line 66"/>
          <p:cNvSpPr>
            <a:spLocks noChangeShapeType="1"/>
          </p:cNvSpPr>
          <p:nvPr/>
        </p:nvSpPr>
        <p:spPr bwMode="auto">
          <a:xfrm flipH="1" flipV="1">
            <a:off x="3995738" y="2276475"/>
            <a:ext cx="287337" cy="2873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5" name="Line 67"/>
          <p:cNvSpPr>
            <a:spLocks noChangeShapeType="1"/>
          </p:cNvSpPr>
          <p:nvPr/>
        </p:nvSpPr>
        <p:spPr bwMode="auto">
          <a:xfrm flipH="1" flipV="1">
            <a:off x="6732588" y="2420938"/>
            <a:ext cx="28733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6" name="Rectangle 68"/>
          <p:cNvSpPr>
            <a:spLocks noChangeArrowheads="1"/>
          </p:cNvSpPr>
          <p:nvPr/>
        </p:nvSpPr>
        <p:spPr bwMode="auto">
          <a:xfrm>
            <a:off x="6156325" y="2708275"/>
            <a:ext cx="2808288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During the NSC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erection, temperature growth and moisture decrease can entail, with high probability, repeated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nuclear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incident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1317" name="Rectangle 69"/>
          <p:cNvSpPr>
            <a:spLocks noChangeArrowheads="1"/>
          </p:cNvSpPr>
          <p:nvPr/>
        </p:nvSpPr>
        <p:spPr bwMode="auto">
          <a:xfrm>
            <a:off x="3060700" y="4662488"/>
            <a:ext cx="2771775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2. 1990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Water penetrates in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self-sustaining chain reaction occurs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1318" name="Rectangle 70"/>
          <p:cNvSpPr>
            <a:spLocks noChangeArrowheads="1"/>
          </p:cNvSpPr>
          <p:nvPr/>
        </p:nvSpPr>
        <p:spPr bwMode="auto">
          <a:xfrm>
            <a:off x="215900" y="4678363"/>
            <a:ext cx="2555875" cy="1320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1600" b="1">
                <a:latin typeface="Times New Roman" pitchFamily="18" charset="0"/>
                <a:cs typeface="Times New Roman" pitchFamily="18" charset="0"/>
              </a:rPr>
              <a:t>1. 1988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is dry and is in subcritical state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uk-UA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319" name="Rectangle 71"/>
          <p:cNvSpPr>
            <a:spLocks noChangeArrowheads="1"/>
          </p:cNvSpPr>
          <p:nvPr/>
        </p:nvSpPr>
        <p:spPr bwMode="auto">
          <a:xfrm>
            <a:off x="6156325" y="4660900"/>
            <a:ext cx="2771775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3.  2010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of order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 is covered with water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and is in subcritical state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endParaRPr lang="uk-UA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323" name="Text Box 75"/>
          <p:cNvSpPr txBox="1">
            <a:spLocks noChangeArrowheads="1"/>
          </p:cNvSpPr>
          <p:nvPr/>
        </p:nvSpPr>
        <p:spPr bwMode="auto">
          <a:xfrm>
            <a:off x="1187450" y="836613"/>
            <a:ext cx="1476375" cy="581025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r>
              <a:rPr lang="en-US" sz="800" b="1"/>
              <a:t>Heterogeneous</a:t>
            </a:r>
            <a:r>
              <a:rPr lang="ru-RU" sz="800" b="1"/>
              <a:t> </a:t>
            </a:r>
          </a:p>
          <a:p>
            <a:r>
              <a:rPr lang="en-US" sz="800" b="1"/>
              <a:t>Structure</a:t>
            </a:r>
          </a:p>
          <a:p>
            <a:endParaRPr lang="ru-RU" sz="800" b="1"/>
          </a:p>
        </p:txBody>
      </p:sp>
      <p:sp>
        <p:nvSpPr>
          <p:cNvPr id="181324" name="Text Box 76"/>
          <p:cNvSpPr txBox="1">
            <a:spLocks noChangeArrowheads="1"/>
          </p:cNvSpPr>
          <p:nvPr/>
        </p:nvSpPr>
        <p:spPr bwMode="auto">
          <a:xfrm>
            <a:off x="4500563" y="836613"/>
            <a:ext cx="900112" cy="582612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/>
              <a:t>Homogeneous</a:t>
            </a:r>
            <a:r>
              <a:rPr lang="ru-RU" sz="800" b="1"/>
              <a:t> </a:t>
            </a:r>
          </a:p>
          <a:p>
            <a:pPr>
              <a:spcBef>
                <a:spcPct val="50000"/>
              </a:spcBef>
            </a:pPr>
            <a:r>
              <a:rPr lang="en-US" sz="800" b="1"/>
              <a:t>structure</a:t>
            </a:r>
            <a:endParaRPr lang="ru-RU" sz="800" b="1"/>
          </a:p>
          <a:p>
            <a:pPr>
              <a:spcBef>
                <a:spcPct val="50000"/>
              </a:spcBef>
            </a:pPr>
            <a:endParaRPr lang="ru-RU" sz="800" b="1"/>
          </a:p>
        </p:txBody>
      </p:sp>
      <p:sp>
        <p:nvSpPr>
          <p:cNvPr id="181327" name="Text Box 79"/>
          <p:cNvSpPr txBox="1">
            <a:spLocks noChangeArrowheads="1"/>
          </p:cNvSpPr>
          <p:nvPr/>
        </p:nvSpPr>
        <p:spPr bwMode="auto">
          <a:xfrm rot="16200000">
            <a:off x="-169068" y="2121694"/>
            <a:ext cx="1403350" cy="274637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Reactivity</a:t>
            </a:r>
            <a:r>
              <a:rPr lang="ru-RU" sz="1200" b="1">
                <a:latin typeface="Times New Roman" pitchFamily="18" charset="0"/>
              </a:rPr>
              <a:t>, </a:t>
            </a:r>
            <a:r>
              <a:rPr lang="ru-RU" sz="1200" b="1">
                <a:latin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81308" name="Rectangle 60" descr="Широкий диагональный 1"/>
          <p:cNvSpPr>
            <a:spLocks noChangeArrowheads="1"/>
          </p:cNvSpPr>
          <p:nvPr/>
        </p:nvSpPr>
        <p:spPr bwMode="auto">
          <a:xfrm>
            <a:off x="2124075" y="620713"/>
            <a:ext cx="2303463" cy="3313112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29" name="Text Box 81"/>
          <p:cNvSpPr txBox="1">
            <a:spLocks noChangeArrowheads="1"/>
          </p:cNvSpPr>
          <p:nvPr/>
        </p:nvSpPr>
        <p:spPr bwMode="auto">
          <a:xfrm>
            <a:off x="3240088" y="4221163"/>
            <a:ext cx="1152525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Water volume, %</a:t>
            </a:r>
            <a:endParaRPr lang="ru-RU" sz="9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380AF-5BB7-445F-997B-78921E56DCFE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295400" y="2492375"/>
            <a:ext cx="709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800000"/>
                </a:solidFill>
              </a:rPr>
              <a:t>Thank You for attention and support of Project</a:t>
            </a:r>
            <a:r>
              <a:rPr lang="ru-RU" sz="2000" b="1">
                <a:solidFill>
                  <a:srgbClr val="800000"/>
                </a:solidFill>
              </a:rPr>
              <a:t> </a:t>
            </a:r>
            <a:r>
              <a:rPr lang="en-US" sz="2000" b="1">
                <a:solidFill>
                  <a:srgbClr val="800000"/>
                </a:solidFill>
              </a:rPr>
              <a:t>#52</a:t>
            </a:r>
            <a:r>
              <a:rPr lang="ru-RU" sz="2000" b="1">
                <a:solidFill>
                  <a:srgbClr val="800000"/>
                </a:solidFill>
              </a:rPr>
              <a:t>4</a:t>
            </a:r>
            <a:r>
              <a:rPr lang="en-US" sz="2000" b="1">
                <a:solidFill>
                  <a:srgbClr val="800000"/>
                </a:solidFill>
              </a:rPr>
              <a:t>4</a:t>
            </a:r>
            <a:endParaRPr lang="ru-RU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8394</TotalTime>
  <Words>614</Words>
  <Application>Microsoft Office PowerPoint</Application>
  <PresentationFormat>Bildschirmpräsentation (4:3)</PresentationFormat>
  <Paragraphs>111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Symbol</vt:lpstr>
      <vt:lpstr>Тема Office</vt:lpstr>
      <vt:lpstr>PowerPoint-Präsentation</vt:lpstr>
      <vt:lpstr>Contents: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 проблем безпеки АЕС НАН України  2006</dc:title>
  <dc:creator>US</dc:creator>
  <cp:lastModifiedBy>Peters, Ursula</cp:lastModifiedBy>
  <cp:revision>431</cp:revision>
  <dcterms:created xsi:type="dcterms:W3CDTF">2007-03-05T15:45:51Z</dcterms:created>
  <dcterms:modified xsi:type="dcterms:W3CDTF">2012-10-12T13:14:01Z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Project proposal STCU #5244 «Research of objects - nuclear fuel interaction products with structural materials under heavy nuclear-radiation accidents».</vt:lpwstr>
  </property>
</Properties>
</file>