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67" r:id="rId2"/>
    <p:sldId id="280" r:id="rId3"/>
    <p:sldId id="282" r:id="rId4"/>
    <p:sldId id="315" r:id="rId5"/>
    <p:sldId id="334" r:id="rId6"/>
    <p:sldId id="318" r:id="rId7"/>
    <p:sldId id="316" r:id="rId8"/>
    <p:sldId id="277" r:id="rId9"/>
    <p:sldId id="333" r:id="rId10"/>
    <p:sldId id="291" r:id="rId11"/>
    <p:sldId id="290" r:id="rId12"/>
    <p:sldId id="328" r:id="rId13"/>
    <p:sldId id="336" r:id="rId14"/>
    <p:sldId id="330" r:id="rId15"/>
    <p:sldId id="329" r:id="rId16"/>
  </p:sldIdLst>
  <p:sldSz cx="10477500" cy="7239000"/>
  <p:notesSz cx="6794500" cy="100838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660066"/>
    <a:srgbClr val="CC00FF"/>
    <a:srgbClr val="000099"/>
    <a:srgbClr val="FF3399"/>
    <a:srgbClr val="FF0066"/>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5" autoAdjust="0"/>
    <p:restoredTop sz="94775" autoAdjust="0"/>
  </p:normalViewPr>
  <p:slideViewPr>
    <p:cSldViewPr snapToGrid="0">
      <p:cViewPr>
        <p:scale>
          <a:sx n="86" d="100"/>
          <a:sy n="86" d="100"/>
        </p:scale>
        <p:origin x="-744" y="-38"/>
      </p:cViewPr>
      <p:guideLst>
        <p:guide orient="horz" pos="2280"/>
        <p:guide pos="330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7" rIns="92053" bIns="46027"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sz="quarter" idx="1"/>
          </p:nvPr>
        </p:nvSpPr>
        <p:spPr bwMode="auto">
          <a:xfrm>
            <a:off x="3849688" y="0"/>
            <a:ext cx="29448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7" rIns="92053" bIns="46027"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9578975"/>
            <a:ext cx="29448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7" rIns="92053" bIns="46027" numCol="1" anchor="b" anchorCtr="0" compatLnSpc="1">
            <a:prstTxWarp prst="textNoShape">
              <a:avLst/>
            </a:prstTxWarp>
          </a:bodyPr>
          <a:lstStyle>
            <a:lvl1pPr algn="l">
              <a:defRPr sz="1200"/>
            </a:lvl1pPr>
          </a:lstStyle>
          <a:p>
            <a:endParaRPr lang="en-US"/>
          </a:p>
        </p:txBody>
      </p:sp>
      <p:sp>
        <p:nvSpPr>
          <p:cNvPr id="3077" name="Rectangle 5"/>
          <p:cNvSpPr>
            <a:spLocks noGrp="1" noChangeArrowheads="1"/>
          </p:cNvSpPr>
          <p:nvPr>
            <p:ph type="sldNum" sz="quarter" idx="3"/>
          </p:nvPr>
        </p:nvSpPr>
        <p:spPr bwMode="auto">
          <a:xfrm>
            <a:off x="3849688" y="9578975"/>
            <a:ext cx="29448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7" rIns="92053" bIns="46027" numCol="1" anchor="b" anchorCtr="0" compatLnSpc="1">
            <a:prstTxWarp prst="textNoShape">
              <a:avLst/>
            </a:prstTxWarp>
          </a:bodyPr>
          <a:lstStyle>
            <a:lvl1pPr algn="r">
              <a:defRPr sz="1200"/>
            </a:lvl1pPr>
          </a:lstStyle>
          <a:p>
            <a:fld id="{12918614-634C-4080-BBA2-5F43FA3D1676}" type="slidenum">
              <a:rPr lang="en-US"/>
              <a:pPr/>
              <a:t>‹Nr.›</a:t>
            </a:fld>
            <a:endParaRPr lang="en-US"/>
          </a:p>
        </p:txBody>
      </p:sp>
    </p:spTree>
    <p:extLst>
      <p:ext uri="{BB962C8B-B14F-4D97-AF65-F5344CB8AC3E}">
        <p14:creationId xmlns:p14="http://schemas.microsoft.com/office/powerpoint/2010/main" val="2768125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8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7" rIns="92053" bIns="46027" numCol="1" anchor="t" anchorCtr="0" compatLnSpc="1">
            <a:prstTxWarp prst="textNoShape">
              <a:avLst/>
            </a:prstTxWarp>
          </a:bodyPr>
          <a:lstStyle>
            <a:lvl1pPr algn="l">
              <a:defRPr sz="1200"/>
            </a:lvl1pPr>
          </a:lstStyle>
          <a:p>
            <a:endParaRPr lang="en-US"/>
          </a:p>
        </p:txBody>
      </p:sp>
      <p:sp>
        <p:nvSpPr>
          <p:cNvPr id="2051" name="Rectangle 3"/>
          <p:cNvSpPr>
            <a:spLocks noGrp="1" noChangeArrowheads="1"/>
          </p:cNvSpPr>
          <p:nvPr>
            <p:ph type="dt" idx="1"/>
          </p:nvPr>
        </p:nvSpPr>
        <p:spPr bwMode="auto">
          <a:xfrm>
            <a:off x="3849688" y="0"/>
            <a:ext cx="29448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7" rIns="92053" bIns="46027" numCol="1" anchor="t" anchorCtr="0" compatLnSpc="1">
            <a:prstTxWarp prst="textNoShape">
              <a:avLst/>
            </a:prstTxWarp>
          </a:bodyPr>
          <a:lstStyle>
            <a:lvl1pPr algn="r">
              <a:defRPr sz="1200"/>
            </a:lvl1pPr>
          </a:lstStyle>
          <a:p>
            <a:endParaRPr lang="en-US"/>
          </a:p>
        </p:txBody>
      </p:sp>
      <p:sp>
        <p:nvSpPr>
          <p:cNvPr id="2052" name="Rectangle 4"/>
          <p:cNvSpPr>
            <a:spLocks noChangeArrowheads="1" noTextEdit="1"/>
          </p:cNvSpPr>
          <p:nvPr>
            <p:ph type="sldImg" idx="2"/>
          </p:nvPr>
        </p:nvSpPr>
        <p:spPr bwMode="auto">
          <a:xfrm>
            <a:off x="663575" y="755650"/>
            <a:ext cx="5473700" cy="3781425"/>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8050" y="4789488"/>
            <a:ext cx="4978400" cy="453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7" rIns="92053" bIns="460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9578975"/>
            <a:ext cx="29448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7" rIns="92053" bIns="46027" numCol="1" anchor="b" anchorCtr="0" compatLnSpc="1">
            <a:prstTxWarp prst="textNoShape">
              <a:avLst/>
            </a:prstTxWarp>
          </a:bodyPr>
          <a:lstStyle>
            <a:lvl1pPr algn="l">
              <a:defRPr sz="1200"/>
            </a:lvl1pPr>
          </a:lstStyle>
          <a:p>
            <a:endParaRPr lang="en-US"/>
          </a:p>
        </p:txBody>
      </p:sp>
      <p:sp>
        <p:nvSpPr>
          <p:cNvPr id="2055" name="Rectangle 7"/>
          <p:cNvSpPr>
            <a:spLocks noGrp="1" noChangeArrowheads="1"/>
          </p:cNvSpPr>
          <p:nvPr>
            <p:ph type="sldNum" sz="quarter" idx="5"/>
          </p:nvPr>
        </p:nvSpPr>
        <p:spPr bwMode="auto">
          <a:xfrm>
            <a:off x="3849688" y="9578975"/>
            <a:ext cx="29448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7" rIns="92053" bIns="46027" numCol="1" anchor="b" anchorCtr="0" compatLnSpc="1">
            <a:prstTxWarp prst="textNoShape">
              <a:avLst/>
            </a:prstTxWarp>
          </a:bodyPr>
          <a:lstStyle>
            <a:lvl1pPr algn="r">
              <a:defRPr sz="1200"/>
            </a:lvl1pPr>
          </a:lstStyle>
          <a:p>
            <a:fld id="{265F51B6-FD1E-49B8-A38A-39FEE3AC8B5E}" type="slidenum">
              <a:rPr lang="en-US"/>
              <a:pPr/>
              <a:t>‹Nr.›</a:t>
            </a:fld>
            <a:endParaRPr lang="en-US"/>
          </a:p>
        </p:txBody>
      </p:sp>
    </p:spTree>
    <p:extLst>
      <p:ext uri="{BB962C8B-B14F-4D97-AF65-F5344CB8AC3E}">
        <p14:creationId xmlns:p14="http://schemas.microsoft.com/office/powerpoint/2010/main" val="2315148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9F30F6-9CEB-4B89-AD67-74EC8A11F4A9}" type="slidenum">
              <a:rPr lang="en-US"/>
              <a:pPr/>
              <a:t>4</a:t>
            </a:fld>
            <a:endParaRPr lang="en-US"/>
          </a:p>
        </p:txBody>
      </p:sp>
      <p:sp>
        <p:nvSpPr>
          <p:cNvPr id="112642" name="Rectangle 2"/>
          <p:cNvSpPr>
            <a:spLocks noChangeArrowheads="1" noTextEdit="1"/>
          </p:cNvSpPr>
          <p:nvPr>
            <p:ph type="sldImg"/>
          </p:nvPr>
        </p:nvSpPr>
        <p:spPr>
          <a:xfrm>
            <a:off x="661988" y="755650"/>
            <a:ext cx="5470525" cy="3781425"/>
          </a:xfrm>
          <a:ln/>
        </p:spPr>
      </p:sp>
      <p:sp>
        <p:nvSpPr>
          <p:cNvPr id="112643" name="Rectangle 3"/>
          <p:cNvSpPr>
            <a:spLocks noGrp="1" noChangeArrowheads="1"/>
          </p:cNvSpPr>
          <p:nvPr>
            <p:ph type="body" idx="1"/>
          </p:nvPr>
        </p:nvSpPr>
        <p:spPr>
          <a:xfrm>
            <a:off x="679450" y="4789488"/>
            <a:ext cx="5435600" cy="4538662"/>
          </a:xfr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14DBD00-2AA7-4981-8689-1C31B9E494EB}" type="slidenum">
              <a:rPr lang="en-US"/>
              <a:pPr/>
              <a:t>5</a:t>
            </a:fld>
            <a:endParaRPr lang="en-US"/>
          </a:p>
        </p:txBody>
      </p:sp>
      <p:sp>
        <p:nvSpPr>
          <p:cNvPr id="136194" name="Rectangle 2"/>
          <p:cNvSpPr>
            <a:spLocks noChangeArrowheads="1" noTextEdit="1"/>
          </p:cNvSpPr>
          <p:nvPr>
            <p:ph type="sldImg"/>
          </p:nvPr>
        </p:nvSpPr>
        <p:spPr>
          <a:xfrm>
            <a:off x="661988" y="755650"/>
            <a:ext cx="5470525" cy="3781425"/>
          </a:xfrm>
          <a:ln/>
        </p:spPr>
      </p:sp>
      <p:sp>
        <p:nvSpPr>
          <p:cNvPr id="136195" name="Rectangle 3"/>
          <p:cNvSpPr>
            <a:spLocks noGrp="1" noChangeArrowheads="1"/>
          </p:cNvSpPr>
          <p:nvPr>
            <p:ph type="body" idx="1"/>
          </p:nvPr>
        </p:nvSpPr>
        <p:spPr>
          <a:xfrm>
            <a:off x="679450" y="4789488"/>
            <a:ext cx="5435600" cy="4538662"/>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AF5BFCD-4807-49F0-B2F3-9F063BB9EEC5}" type="slidenum">
              <a:rPr lang="en-US"/>
              <a:pPr/>
              <a:t>7</a:t>
            </a:fld>
            <a:endParaRPr lang="en-US"/>
          </a:p>
        </p:txBody>
      </p:sp>
      <p:sp>
        <p:nvSpPr>
          <p:cNvPr id="114690" name="Rectangle 2"/>
          <p:cNvSpPr>
            <a:spLocks noChangeArrowheads="1" noTextEdit="1"/>
          </p:cNvSpPr>
          <p:nvPr>
            <p:ph type="sldImg"/>
          </p:nvPr>
        </p:nvSpPr>
        <p:spPr>
          <a:xfrm>
            <a:off x="661988" y="755650"/>
            <a:ext cx="5470525" cy="3781425"/>
          </a:xfrm>
          <a:ln/>
        </p:spPr>
      </p:sp>
      <p:sp>
        <p:nvSpPr>
          <p:cNvPr id="114691" name="Rectangle 3"/>
          <p:cNvSpPr>
            <a:spLocks noGrp="1" noChangeArrowheads="1"/>
          </p:cNvSpPr>
          <p:nvPr>
            <p:ph type="body" idx="1"/>
          </p:nvPr>
        </p:nvSpPr>
        <p:spPr>
          <a:xfrm>
            <a:off x="679450" y="4789488"/>
            <a:ext cx="5435600" cy="4538662"/>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5813" y="2249488"/>
            <a:ext cx="8905875" cy="155098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571625" y="4102100"/>
            <a:ext cx="733425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oliennummernplatzhalter 3"/>
          <p:cNvSpPr>
            <a:spLocks noGrp="1"/>
          </p:cNvSpPr>
          <p:nvPr>
            <p:ph type="sldNum" sz="quarter" idx="10"/>
          </p:nvPr>
        </p:nvSpPr>
        <p:spPr/>
        <p:txBody>
          <a:bodyPr/>
          <a:lstStyle>
            <a:lvl1pPr>
              <a:defRPr/>
            </a:lvl1pPr>
          </a:lstStyle>
          <a:p>
            <a:fld id="{059E4204-0C5B-495D-8647-5749B9A0CECA}" type="slidenum">
              <a:rPr lang="en-US"/>
              <a:pPr/>
              <a:t>‹Nr.›</a:t>
            </a:fld>
            <a:endParaRPr lang="en-US" sz="1500">
              <a:latin typeface="Times New Roman" pitchFamily="18" charset="0"/>
            </a:endParaRPr>
          </a:p>
        </p:txBody>
      </p:sp>
      <p:sp>
        <p:nvSpPr>
          <p:cNvPr id="5" name="Fußzeilenplatzhalter 4"/>
          <p:cNvSpPr>
            <a:spLocks noGrp="1"/>
          </p:cNvSpPr>
          <p:nvPr>
            <p:ph type="ftr" sz="quarter" idx="11"/>
          </p:nvPr>
        </p:nvSpPr>
        <p:spPr/>
        <p:txBody>
          <a:bodyPr/>
          <a:lstStyle>
            <a:lvl1pPr>
              <a:defRPr/>
            </a:lvl1pPr>
          </a:lstStyle>
          <a:p>
            <a:r>
              <a:rPr lang="en-US"/>
              <a:t>17-CEG-SAM-Madrid29Mar10 MCCI</a:t>
            </a:r>
          </a:p>
        </p:txBody>
      </p:sp>
    </p:spTree>
    <p:extLst>
      <p:ext uri="{BB962C8B-B14F-4D97-AF65-F5344CB8AC3E}">
        <p14:creationId xmlns:p14="http://schemas.microsoft.com/office/powerpoint/2010/main" val="94695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3D07D4A3-C3FB-4FBD-B4C2-CC3BE5E754A9}" type="slidenum">
              <a:rPr lang="en-US"/>
              <a:pPr/>
              <a:t>‹Nr.›</a:t>
            </a:fld>
            <a:endParaRPr lang="en-US" sz="1500">
              <a:latin typeface="Times New Roman" pitchFamily="18" charset="0"/>
            </a:endParaRPr>
          </a:p>
        </p:txBody>
      </p:sp>
      <p:sp>
        <p:nvSpPr>
          <p:cNvPr id="5" name="Fußzeilenplatzhalter 4"/>
          <p:cNvSpPr>
            <a:spLocks noGrp="1"/>
          </p:cNvSpPr>
          <p:nvPr>
            <p:ph type="ftr" sz="quarter" idx="11"/>
          </p:nvPr>
        </p:nvSpPr>
        <p:spPr/>
        <p:txBody>
          <a:bodyPr/>
          <a:lstStyle>
            <a:lvl1pPr>
              <a:defRPr/>
            </a:lvl1pPr>
          </a:lstStyle>
          <a:p>
            <a:r>
              <a:rPr lang="en-US"/>
              <a:t>17-CEG-SAM-Madrid29Mar10 MCCI</a:t>
            </a:r>
          </a:p>
        </p:txBody>
      </p:sp>
    </p:spTree>
    <p:extLst>
      <p:ext uri="{BB962C8B-B14F-4D97-AF65-F5344CB8AC3E}">
        <p14:creationId xmlns:p14="http://schemas.microsoft.com/office/powerpoint/2010/main" val="197190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77150" y="1676400"/>
            <a:ext cx="2228850" cy="4953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90600" y="1676400"/>
            <a:ext cx="6534150" cy="4953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1CCBC661-8383-4E31-A713-58CB9996BA92}" type="slidenum">
              <a:rPr lang="en-US"/>
              <a:pPr/>
              <a:t>‹Nr.›</a:t>
            </a:fld>
            <a:endParaRPr lang="en-US" sz="1500">
              <a:latin typeface="Times New Roman" pitchFamily="18" charset="0"/>
            </a:endParaRPr>
          </a:p>
        </p:txBody>
      </p:sp>
      <p:sp>
        <p:nvSpPr>
          <p:cNvPr id="5" name="Fußzeilenplatzhalter 4"/>
          <p:cNvSpPr>
            <a:spLocks noGrp="1"/>
          </p:cNvSpPr>
          <p:nvPr>
            <p:ph type="ftr" sz="quarter" idx="11"/>
          </p:nvPr>
        </p:nvSpPr>
        <p:spPr/>
        <p:txBody>
          <a:bodyPr/>
          <a:lstStyle>
            <a:lvl1pPr>
              <a:defRPr/>
            </a:lvl1pPr>
          </a:lstStyle>
          <a:p>
            <a:r>
              <a:rPr lang="en-US"/>
              <a:t>17-CEG-SAM-Madrid29Mar10 MCCI</a:t>
            </a:r>
          </a:p>
        </p:txBody>
      </p:sp>
    </p:spTree>
    <p:extLst>
      <p:ext uri="{BB962C8B-B14F-4D97-AF65-F5344CB8AC3E}">
        <p14:creationId xmlns:p14="http://schemas.microsoft.com/office/powerpoint/2010/main" val="328121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8E0D3A70-8FD9-4540-8548-8C6E87BB45FD}" type="slidenum">
              <a:rPr lang="en-US"/>
              <a:pPr/>
              <a:t>‹Nr.›</a:t>
            </a:fld>
            <a:endParaRPr lang="en-US" sz="1500">
              <a:latin typeface="Times New Roman" pitchFamily="18" charset="0"/>
            </a:endParaRPr>
          </a:p>
        </p:txBody>
      </p:sp>
      <p:sp>
        <p:nvSpPr>
          <p:cNvPr id="5" name="Fußzeilenplatzhalter 4"/>
          <p:cNvSpPr>
            <a:spLocks noGrp="1"/>
          </p:cNvSpPr>
          <p:nvPr>
            <p:ph type="ftr" sz="quarter" idx="11"/>
          </p:nvPr>
        </p:nvSpPr>
        <p:spPr/>
        <p:txBody>
          <a:bodyPr/>
          <a:lstStyle>
            <a:lvl1pPr>
              <a:defRPr/>
            </a:lvl1pPr>
          </a:lstStyle>
          <a:p>
            <a:r>
              <a:rPr lang="en-US"/>
              <a:t>17-CEG-SAM-Madrid29Mar10 MCCI</a:t>
            </a:r>
          </a:p>
        </p:txBody>
      </p:sp>
    </p:spTree>
    <p:extLst>
      <p:ext uri="{BB962C8B-B14F-4D97-AF65-F5344CB8AC3E}">
        <p14:creationId xmlns:p14="http://schemas.microsoft.com/office/powerpoint/2010/main" val="270835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7088" y="4651375"/>
            <a:ext cx="8905875" cy="14382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827088" y="3068638"/>
            <a:ext cx="890587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3"/>
          <p:cNvSpPr>
            <a:spLocks noGrp="1"/>
          </p:cNvSpPr>
          <p:nvPr>
            <p:ph type="sldNum" sz="quarter" idx="10"/>
          </p:nvPr>
        </p:nvSpPr>
        <p:spPr/>
        <p:txBody>
          <a:bodyPr/>
          <a:lstStyle>
            <a:lvl1pPr>
              <a:defRPr/>
            </a:lvl1pPr>
          </a:lstStyle>
          <a:p>
            <a:fld id="{EEF04B24-9A3D-4231-AC64-519F4195F213}" type="slidenum">
              <a:rPr lang="en-US"/>
              <a:pPr/>
              <a:t>‹Nr.›</a:t>
            </a:fld>
            <a:endParaRPr lang="en-US" sz="1500">
              <a:latin typeface="Times New Roman" pitchFamily="18" charset="0"/>
            </a:endParaRPr>
          </a:p>
        </p:txBody>
      </p:sp>
      <p:sp>
        <p:nvSpPr>
          <p:cNvPr id="5" name="Fußzeilenplatzhalter 4"/>
          <p:cNvSpPr>
            <a:spLocks noGrp="1"/>
          </p:cNvSpPr>
          <p:nvPr>
            <p:ph type="ftr" sz="quarter" idx="11"/>
          </p:nvPr>
        </p:nvSpPr>
        <p:spPr/>
        <p:txBody>
          <a:bodyPr/>
          <a:lstStyle>
            <a:lvl1pPr>
              <a:defRPr/>
            </a:lvl1pPr>
          </a:lstStyle>
          <a:p>
            <a:r>
              <a:rPr lang="en-US"/>
              <a:t>17-CEG-SAM-Madrid29Mar10 MCCI</a:t>
            </a:r>
          </a:p>
        </p:txBody>
      </p:sp>
    </p:spTree>
    <p:extLst>
      <p:ext uri="{BB962C8B-B14F-4D97-AF65-F5344CB8AC3E}">
        <p14:creationId xmlns:p14="http://schemas.microsoft.com/office/powerpoint/2010/main" val="196182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90600" y="2667000"/>
            <a:ext cx="4381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524500" y="2667000"/>
            <a:ext cx="4381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fld id="{0CD43980-447E-46CD-9025-66281F3AF75B}" type="slidenum">
              <a:rPr lang="en-US"/>
              <a:pPr/>
              <a:t>‹Nr.›</a:t>
            </a:fld>
            <a:endParaRPr lang="en-US" sz="1500">
              <a:latin typeface="Times New Roman" pitchFamily="18" charset="0"/>
            </a:endParaRPr>
          </a:p>
        </p:txBody>
      </p:sp>
      <p:sp>
        <p:nvSpPr>
          <p:cNvPr id="6" name="Fußzeilenplatzhalter 5"/>
          <p:cNvSpPr>
            <a:spLocks noGrp="1"/>
          </p:cNvSpPr>
          <p:nvPr>
            <p:ph type="ftr" sz="quarter" idx="11"/>
          </p:nvPr>
        </p:nvSpPr>
        <p:spPr/>
        <p:txBody>
          <a:bodyPr/>
          <a:lstStyle>
            <a:lvl1pPr>
              <a:defRPr/>
            </a:lvl1pPr>
          </a:lstStyle>
          <a:p>
            <a:r>
              <a:rPr lang="en-US"/>
              <a:t>17-CEG-SAM-Madrid29Mar10 MCCI</a:t>
            </a:r>
          </a:p>
        </p:txBody>
      </p:sp>
    </p:spTree>
    <p:extLst>
      <p:ext uri="{BB962C8B-B14F-4D97-AF65-F5344CB8AC3E}">
        <p14:creationId xmlns:p14="http://schemas.microsoft.com/office/powerpoint/2010/main" val="418533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23875" y="290513"/>
            <a:ext cx="9429750" cy="12065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23875" y="1620838"/>
            <a:ext cx="462915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23875" y="2295525"/>
            <a:ext cx="462915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322888" y="1620838"/>
            <a:ext cx="46307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322888" y="2295525"/>
            <a:ext cx="46307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fld id="{98F57B0D-E758-4599-8EDF-0A90934EDFA8}" type="slidenum">
              <a:rPr lang="en-US"/>
              <a:pPr/>
              <a:t>‹Nr.›</a:t>
            </a:fld>
            <a:endParaRPr lang="en-US" sz="1500">
              <a:latin typeface="Times New Roman" pitchFamily="18" charset="0"/>
            </a:endParaRPr>
          </a:p>
        </p:txBody>
      </p:sp>
      <p:sp>
        <p:nvSpPr>
          <p:cNvPr id="8" name="Fußzeilenplatzhalter 7"/>
          <p:cNvSpPr>
            <a:spLocks noGrp="1"/>
          </p:cNvSpPr>
          <p:nvPr>
            <p:ph type="ftr" sz="quarter" idx="11"/>
          </p:nvPr>
        </p:nvSpPr>
        <p:spPr/>
        <p:txBody>
          <a:bodyPr/>
          <a:lstStyle>
            <a:lvl1pPr>
              <a:defRPr/>
            </a:lvl1pPr>
          </a:lstStyle>
          <a:p>
            <a:r>
              <a:rPr lang="en-US"/>
              <a:t>17-CEG-SAM-Madrid29Mar10 MCCI</a:t>
            </a:r>
          </a:p>
        </p:txBody>
      </p:sp>
    </p:spTree>
    <p:extLst>
      <p:ext uri="{BB962C8B-B14F-4D97-AF65-F5344CB8AC3E}">
        <p14:creationId xmlns:p14="http://schemas.microsoft.com/office/powerpoint/2010/main" val="162042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fld id="{50350E99-29B2-4E23-B9A6-D7C5C47FB182}" type="slidenum">
              <a:rPr lang="en-US"/>
              <a:pPr/>
              <a:t>‹Nr.›</a:t>
            </a:fld>
            <a:endParaRPr lang="en-US" sz="1500">
              <a:latin typeface="Times New Roman" pitchFamily="18" charset="0"/>
            </a:endParaRPr>
          </a:p>
        </p:txBody>
      </p:sp>
      <p:sp>
        <p:nvSpPr>
          <p:cNvPr id="4" name="Fußzeilenplatzhalter 3"/>
          <p:cNvSpPr>
            <a:spLocks noGrp="1"/>
          </p:cNvSpPr>
          <p:nvPr>
            <p:ph type="ftr" sz="quarter" idx="11"/>
          </p:nvPr>
        </p:nvSpPr>
        <p:spPr/>
        <p:txBody>
          <a:bodyPr/>
          <a:lstStyle>
            <a:lvl1pPr>
              <a:defRPr/>
            </a:lvl1pPr>
          </a:lstStyle>
          <a:p>
            <a:r>
              <a:rPr lang="en-US"/>
              <a:t>17-CEG-SAM-Madrid29Mar10 MCCI</a:t>
            </a:r>
          </a:p>
        </p:txBody>
      </p:sp>
    </p:spTree>
    <p:extLst>
      <p:ext uri="{BB962C8B-B14F-4D97-AF65-F5344CB8AC3E}">
        <p14:creationId xmlns:p14="http://schemas.microsoft.com/office/powerpoint/2010/main" val="47861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E2E5D786-21BE-4865-8C30-09FB9FDA1CE3}" type="slidenum">
              <a:rPr lang="en-US"/>
              <a:pPr/>
              <a:t>‹Nr.›</a:t>
            </a:fld>
            <a:endParaRPr lang="en-US" sz="1500">
              <a:latin typeface="Times New Roman" pitchFamily="18" charset="0"/>
            </a:endParaRPr>
          </a:p>
        </p:txBody>
      </p:sp>
      <p:sp>
        <p:nvSpPr>
          <p:cNvPr id="3" name="Fußzeilenplatzhalter 2"/>
          <p:cNvSpPr>
            <a:spLocks noGrp="1"/>
          </p:cNvSpPr>
          <p:nvPr>
            <p:ph type="ftr" sz="quarter" idx="11"/>
          </p:nvPr>
        </p:nvSpPr>
        <p:spPr/>
        <p:txBody>
          <a:bodyPr/>
          <a:lstStyle>
            <a:lvl1pPr>
              <a:defRPr/>
            </a:lvl1pPr>
          </a:lstStyle>
          <a:p>
            <a:r>
              <a:rPr lang="en-US"/>
              <a:t>17-CEG-SAM-Madrid29Mar10 MCCI</a:t>
            </a:r>
          </a:p>
        </p:txBody>
      </p:sp>
    </p:spTree>
    <p:extLst>
      <p:ext uri="{BB962C8B-B14F-4D97-AF65-F5344CB8AC3E}">
        <p14:creationId xmlns:p14="http://schemas.microsoft.com/office/powerpoint/2010/main" val="279682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3875" y="288925"/>
            <a:ext cx="3446463" cy="12255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095750" y="288925"/>
            <a:ext cx="585787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23875" y="1514475"/>
            <a:ext cx="3446463"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fld id="{FDF52112-15EC-428D-98D2-D1ACE764C89A}" type="slidenum">
              <a:rPr lang="en-US"/>
              <a:pPr/>
              <a:t>‹Nr.›</a:t>
            </a:fld>
            <a:endParaRPr lang="en-US" sz="1500">
              <a:latin typeface="Times New Roman" pitchFamily="18" charset="0"/>
            </a:endParaRPr>
          </a:p>
        </p:txBody>
      </p:sp>
      <p:sp>
        <p:nvSpPr>
          <p:cNvPr id="6" name="Fußzeilenplatzhalter 5"/>
          <p:cNvSpPr>
            <a:spLocks noGrp="1"/>
          </p:cNvSpPr>
          <p:nvPr>
            <p:ph type="ftr" sz="quarter" idx="11"/>
          </p:nvPr>
        </p:nvSpPr>
        <p:spPr/>
        <p:txBody>
          <a:bodyPr/>
          <a:lstStyle>
            <a:lvl1pPr>
              <a:defRPr/>
            </a:lvl1pPr>
          </a:lstStyle>
          <a:p>
            <a:r>
              <a:rPr lang="en-US"/>
              <a:t>17-CEG-SAM-Madrid29Mar10 MCCI</a:t>
            </a:r>
          </a:p>
        </p:txBody>
      </p:sp>
    </p:spTree>
    <p:extLst>
      <p:ext uri="{BB962C8B-B14F-4D97-AF65-F5344CB8AC3E}">
        <p14:creationId xmlns:p14="http://schemas.microsoft.com/office/powerpoint/2010/main" val="355144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54225" y="5067300"/>
            <a:ext cx="6286500" cy="59848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054225" y="646113"/>
            <a:ext cx="62865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054225" y="5665788"/>
            <a:ext cx="62865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fld id="{6211BDB9-4A77-49DB-B3B4-AF683E925020}" type="slidenum">
              <a:rPr lang="en-US"/>
              <a:pPr/>
              <a:t>‹Nr.›</a:t>
            </a:fld>
            <a:endParaRPr lang="en-US" sz="1500">
              <a:latin typeface="Times New Roman" pitchFamily="18" charset="0"/>
            </a:endParaRPr>
          </a:p>
        </p:txBody>
      </p:sp>
      <p:sp>
        <p:nvSpPr>
          <p:cNvPr id="6" name="Fußzeilenplatzhalter 5"/>
          <p:cNvSpPr>
            <a:spLocks noGrp="1"/>
          </p:cNvSpPr>
          <p:nvPr>
            <p:ph type="ftr" sz="quarter" idx="11"/>
          </p:nvPr>
        </p:nvSpPr>
        <p:spPr/>
        <p:txBody>
          <a:bodyPr/>
          <a:lstStyle>
            <a:lvl1pPr>
              <a:defRPr/>
            </a:lvl1pPr>
          </a:lstStyle>
          <a:p>
            <a:r>
              <a:rPr lang="en-US"/>
              <a:t>17-CEG-SAM-Madrid29Mar10 MCCI</a:t>
            </a:r>
          </a:p>
        </p:txBody>
      </p:sp>
    </p:spTree>
    <p:extLst>
      <p:ext uri="{BB962C8B-B14F-4D97-AF65-F5344CB8AC3E}">
        <p14:creationId xmlns:p14="http://schemas.microsoft.com/office/powerpoint/2010/main" val="3709691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6934200"/>
            <a:ext cx="2743200" cy="228600"/>
          </a:xfrm>
          <a:prstGeom prst="rect">
            <a:avLst/>
          </a:prstGeom>
          <a:solidFill>
            <a:srgbClr val="8593CD">
              <a:alpha val="50000"/>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7" name="Rectangle 3"/>
          <p:cNvSpPr>
            <a:spLocks noGrp="1" noChangeArrowheads="1"/>
          </p:cNvSpPr>
          <p:nvPr>
            <p:ph type="body" idx="1"/>
          </p:nvPr>
        </p:nvSpPr>
        <p:spPr bwMode="auto">
          <a:xfrm>
            <a:off x="990600" y="2667000"/>
            <a:ext cx="8915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38" tIns="47625" rIns="96838" bIns="476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990600" y="1676400"/>
            <a:ext cx="891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38" tIns="47625" rIns="96838" bIns="47625"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auto">
          <a:xfrm>
            <a:off x="2743200" y="6934200"/>
            <a:ext cx="2778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38" tIns="47625" rIns="96838" bIns="47625" numCol="1" anchor="t" anchorCtr="0" compatLnSpc="1">
            <a:prstTxWarp prst="textNoShape">
              <a:avLst/>
            </a:prstTxWarp>
          </a:bodyPr>
          <a:lstStyle>
            <a:lvl1pPr algn="r" defTabSz="966788">
              <a:defRPr sz="900">
                <a:latin typeface="+mn-lt"/>
              </a:defRPr>
            </a:lvl1pPr>
          </a:lstStyle>
          <a:p>
            <a:fld id="{1555AD81-73F5-4C60-A9D3-8F0D6E7C907A}" type="slidenum">
              <a:rPr lang="en-US"/>
              <a:pPr/>
              <a:t>‹Nr.›</a:t>
            </a:fld>
            <a:endParaRPr lang="en-US" sz="1500">
              <a:latin typeface="Times New Roman" pitchFamily="18" charset="0"/>
            </a:endParaRPr>
          </a:p>
        </p:txBody>
      </p:sp>
      <p:sp>
        <p:nvSpPr>
          <p:cNvPr id="1049" name="Line 25"/>
          <p:cNvSpPr>
            <a:spLocks noChangeShapeType="1"/>
          </p:cNvSpPr>
          <p:nvPr/>
        </p:nvSpPr>
        <p:spPr bwMode="auto">
          <a:xfrm>
            <a:off x="1295400" y="-76200"/>
            <a:ext cx="9029700" cy="0"/>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55" name="Line 31"/>
          <p:cNvSpPr>
            <a:spLocks noChangeShapeType="1"/>
          </p:cNvSpPr>
          <p:nvPr/>
        </p:nvSpPr>
        <p:spPr bwMode="auto">
          <a:xfrm flipH="1" flipV="1">
            <a:off x="533400" y="533400"/>
            <a:ext cx="0" cy="6248400"/>
          </a:xfrm>
          <a:prstGeom prst="line">
            <a:avLst/>
          </a:prstGeom>
          <a:noFill/>
          <a:ln w="1905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9" name="Rectangle 5"/>
          <p:cNvSpPr>
            <a:spLocks noGrp="1" noChangeArrowheads="1"/>
          </p:cNvSpPr>
          <p:nvPr>
            <p:ph type="ftr" sz="quarter" idx="3"/>
          </p:nvPr>
        </p:nvSpPr>
        <p:spPr bwMode="auto">
          <a:xfrm rot="-21582724">
            <a:off x="0" y="6934200"/>
            <a:ext cx="27416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38" tIns="47625" rIns="96838" bIns="47625" numCol="1" anchor="t" anchorCtr="0" compatLnSpc="1">
            <a:prstTxWarp prst="textNoShape">
              <a:avLst/>
            </a:prstTxWarp>
          </a:bodyPr>
          <a:lstStyle>
            <a:lvl1pPr algn="r" defTabSz="966788">
              <a:defRPr sz="1200">
                <a:latin typeface="+mn-lt"/>
              </a:defRPr>
            </a:lvl1pPr>
          </a:lstStyle>
          <a:p>
            <a:r>
              <a:rPr lang="en-US"/>
              <a:t>17-CEG-SAM-Madrid29Mar10 MCCI</a:t>
            </a:r>
          </a:p>
        </p:txBody>
      </p:sp>
      <p:pic>
        <p:nvPicPr>
          <p:cNvPr id="1073" name="Picture 49" descr="Joint Research Centr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1981200"/>
            <a:ext cx="331788" cy="35687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0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590800" cy="652463"/>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77363" y="0"/>
            <a:ext cx="1100137"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1" name="Picture 57" descr="LogoITUcol"/>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448800" y="6410325"/>
            <a:ext cx="914400" cy="7524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66788" rtl="0" eaLnBrk="0" fontAlgn="base" hangingPunct="0">
        <a:spcBef>
          <a:spcPct val="0"/>
        </a:spcBef>
        <a:spcAft>
          <a:spcPct val="0"/>
        </a:spcAft>
        <a:defRPr sz="3600">
          <a:solidFill>
            <a:schemeClr val="tx2"/>
          </a:solidFill>
          <a:latin typeface="+mj-lt"/>
          <a:ea typeface="+mj-ea"/>
          <a:cs typeface="+mj-cs"/>
        </a:defRPr>
      </a:lvl1pPr>
      <a:lvl2pPr algn="l" defTabSz="966788" rtl="0" eaLnBrk="0" fontAlgn="base" hangingPunct="0">
        <a:spcBef>
          <a:spcPct val="0"/>
        </a:spcBef>
        <a:spcAft>
          <a:spcPct val="0"/>
        </a:spcAft>
        <a:defRPr sz="3600">
          <a:solidFill>
            <a:schemeClr val="tx2"/>
          </a:solidFill>
          <a:latin typeface="Arial Narrow" pitchFamily="34" charset="0"/>
        </a:defRPr>
      </a:lvl2pPr>
      <a:lvl3pPr algn="l" defTabSz="966788" rtl="0" eaLnBrk="0" fontAlgn="base" hangingPunct="0">
        <a:spcBef>
          <a:spcPct val="0"/>
        </a:spcBef>
        <a:spcAft>
          <a:spcPct val="0"/>
        </a:spcAft>
        <a:defRPr sz="3600">
          <a:solidFill>
            <a:schemeClr val="tx2"/>
          </a:solidFill>
          <a:latin typeface="Arial Narrow" pitchFamily="34" charset="0"/>
        </a:defRPr>
      </a:lvl3pPr>
      <a:lvl4pPr algn="l" defTabSz="966788" rtl="0" eaLnBrk="0" fontAlgn="base" hangingPunct="0">
        <a:spcBef>
          <a:spcPct val="0"/>
        </a:spcBef>
        <a:spcAft>
          <a:spcPct val="0"/>
        </a:spcAft>
        <a:defRPr sz="3600">
          <a:solidFill>
            <a:schemeClr val="tx2"/>
          </a:solidFill>
          <a:latin typeface="Arial Narrow" pitchFamily="34" charset="0"/>
        </a:defRPr>
      </a:lvl4pPr>
      <a:lvl5pPr algn="l" defTabSz="966788" rtl="0" eaLnBrk="0" fontAlgn="base" hangingPunct="0">
        <a:spcBef>
          <a:spcPct val="0"/>
        </a:spcBef>
        <a:spcAft>
          <a:spcPct val="0"/>
        </a:spcAft>
        <a:defRPr sz="3600">
          <a:solidFill>
            <a:schemeClr val="tx2"/>
          </a:solidFill>
          <a:latin typeface="Arial Narrow" pitchFamily="34" charset="0"/>
        </a:defRPr>
      </a:lvl5pPr>
      <a:lvl6pPr marL="457200" algn="l" defTabSz="966788" rtl="0" eaLnBrk="0" fontAlgn="base" hangingPunct="0">
        <a:spcBef>
          <a:spcPct val="0"/>
        </a:spcBef>
        <a:spcAft>
          <a:spcPct val="0"/>
        </a:spcAft>
        <a:defRPr sz="3600">
          <a:solidFill>
            <a:schemeClr val="tx2"/>
          </a:solidFill>
          <a:latin typeface="Arial Narrow" pitchFamily="34" charset="0"/>
        </a:defRPr>
      </a:lvl6pPr>
      <a:lvl7pPr marL="914400" algn="l" defTabSz="966788" rtl="0" eaLnBrk="0" fontAlgn="base" hangingPunct="0">
        <a:spcBef>
          <a:spcPct val="0"/>
        </a:spcBef>
        <a:spcAft>
          <a:spcPct val="0"/>
        </a:spcAft>
        <a:defRPr sz="3600">
          <a:solidFill>
            <a:schemeClr val="tx2"/>
          </a:solidFill>
          <a:latin typeface="Arial Narrow" pitchFamily="34" charset="0"/>
        </a:defRPr>
      </a:lvl7pPr>
      <a:lvl8pPr marL="1371600" algn="l" defTabSz="966788" rtl="0" eaLnBrk="0" fontAlgn="base" hangingPunct="0">
        <a:spcBef>
          <a:spcPct val="0"/>
        </a:spcBef>
        <a:spcAft>
          <a:spcPct val="0"/>
        </a:spcAft>
        <a:defRPr sz="3600">
          <a:solidFill>
            <a:schemeClr val="tx2"/>
          </a:solidFill>
          <a:latin typeface="Arial Narrow" pitchFamily="34" charset="0"/>
        </a:defRPr>
      </a:lvl8pPr>
      <a:lvl9pPr marL="1828800" algn="l" defTabSz="966788" rtl="0" eaLnBrk="0" fontAlgn="base" hangingPunct="0">
        <a:spcBef>
          <a:spcPct val="0"/>
        </a:spcBef>
        <a:spcAft>
          <a:spcPct val="0"/>
        </a:spcAft>
        <a:defRPr sz="3600">
          <a:solidFill>
            <a:schemeClr val="tx2"/>
          </a:solidFill>
          <a:latin typeface="Arial Narrow" pitchFamily="34" charset="0"/>
        </a:defRPr>
      </a:lvl9pPr>
    </p:titleStyle>
    <p:bodyStyle>
      <a:lvl1pPr marL="361950" indent="-361950" algn="l" defTabSz="966788" rtl="0" eaLnBrk="0" fontAlgn="base" hangingPunct="0">
        <a:spcBef>
          <a:spcPct val="20000"/>
        </a:spcBef>
        <a:spcAft>
          <a:spcPct val="0"/>
        </a:spcAft>
        <a:buChar char="•"/>
        <a:defRPr sz="32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2800">
          <a:solidFill>
            <a:schemeClr val="tx1"/>
          </a:solidFill>
          <a:latin typeface="+mn-lt"/>
        </a:defRPr>
      </a:lvl2pPr>
      <a:lvl3pPr marL="1208088" indent="-241300" algn="l" defTabSz="966788" rtl="0" eaLnBrk="0" fontAlgn="base" hangingPunct="0">
        <a:spcBef>
          <a:spcPct val="20000"/>
        </a:spcBef>
        <a:spcAft>
          <a:spcPct val="0"/>
        </a:spcAft>
        <a:buChar char="•"/>
        <a:defRPr sz="2400">
          <a:solidFill>
            <a:schemeClr val="tx1"/>
          </a:solidFill>
          <a:latin typeface="+mn-lt"/>
        </a:defRPr>
      </a:lvl3pPr>
      <a:lvl4pPr marL="1690688" indent="-241300" algn="l" defTabSz="966788" rtl="0" eaLnBrk="0" fontAlgn="base" hangingPunct="0">
        <a:spcBef>
          <a:spcPct val="20000"/>
        </a:spcBef>
        <a:spcAft>
          <a:spcPct val="0"/>
        </a:spcAft>
        <a:buChar char="–"/>
        <a:defRPr sz="2000">
          <a:solidFill>
            <a:schemeClr val="tx1"/>
          </a:solidFill>
          <a:latin typeface="+mn-lt"/>
        </a:defRPr>
      </a:lvl4pPr>
      <a:lvl5pPr marL="2174875" indent="-242888" algn="l" defTabSz="966788" rtl="0" eaLnBrk="0" fontAlgn="base" hangingPunct="0">
        <a:spcBef>
          <a:spcPct val="20000"/>
        </a:spcBef>
        <a:spcAft>
          <a:spcPct val="0"/>
        </a:spcAft>
        <a:buChar char="»"/>
        <a:defRPr>
          <a:solidFill>
            <a:schemeClr val="tx1"/>
          </a:solidFill>
          <a:latin typeface="+mn-lt"/>
        </a:defRPr>
      </a:lvl5pPr>
      <a:lvl6pPr marL="2632075" indent="-242888" algn="l" defTabSz="966788" rtl="0" eaLnBrk="0" fontAlgn="base" hangingPunct="0">
        <a:spcBef>
          <a:spcPct val="20000"/>
        </a:spcBef>
        <a:spcAft>
          <a:spcPct val="0"/>
        </a:spcAft>
        <a:buChar char="»"/>
        <a:defRPr>
          <a:solidFill>
            <a:schemeClr val="tx1"/>
          </a:solidFill>
          <a:latin typeface="+mn-lt"/>
        </a:defRPr>
      </a:lvl6pPr>
      <a:lvl7pPr marL="3089275" indent="-242888" algn="l" defTabSz="966788" rtl="0" eaLnBrk="0" fontAlgn="base" hangingPunct="0">
        <a:spcBef>
          <a:spcPct val="20000"/>
        </a:spcBef>
        <a:spcAft>
          <a:spcPct val="0"/>
        </a:spcAft>
        <a:buChar char="»"/>
        <a:defRPr>
          <a:solidFill>
            <a:schemeClr val="tx1"/>
          </a:solidFill>
          <a:latin typeface="+mn-lt"/>
        </a:defRPr>
      </a:lvl7pPr>
      <a:lvl8pPr marL="3546475" indent="-242888" algn="l" defTabSz="966788" rtl="0" eaLnBrk="0" fontAlgn="base" hangingPunct="0">
        <a:spcBef>
          <a:spcPct val="20000"/>
        </a:spcBef>
        <a:spcAft>
          <a:spcPct val="0"/>
        </a:spcAft>
        <a:buChar char="»"/>
        <a:defRPr>
          <a:solidFill>
            <a:schemeClr val="tx1"/>
          </a:solidFill>
          <a:latin typeface="+mn-lt"/>
        </a:defRPr>
      </a:lvl8pPr>
      <a:lvl9pPr marL="4003675" indent="-242888" algn="l" defTabSz="966788" rtl="0" eaLnBrk="0" fontAlgn="base" hangingPunct="0">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p:cNvSpPr>
            <a:spLocks noGrp="1"/>
          </p:cNvSpPr>
          <p:nvPr>
            <p:ph type="sldNum" sz="quarter" idx="10"/>
          </p:nvPr>
        </p:nvSpPr>
        <p:spPr/>
        <p:txBody>
          <a:bodyPr/>
          <a:lstStyle/>
          <a:p>
            <a:fld id="{3391BCD8-CA2C-4BA2-9048-8E9E20631B11}" type="slidenum">
              <a:rPr lang="en-US"/>
              <a:pPr/>
              <a:t>1</a:t>
            </a:fld>
            <a:endParaRPr lang="en-US" sz="1500">
              <a:latin typeface="Times New Roman" pitchFamily="18" charset="0"/>
            </a:endParaRPr>
          </a:p>
        </p:txBody>
      </p:sp>
      <p:sp>
        <p:nvSpPr>
          <p:cNvPr id="5" name="Fußzeilenplatzhalter 2"/>
          <p:cNvSpPr>
            <a:spLocks noGrp="1"/>
          </p:cNvSpPr>
          <p:nvPr>
            <p:ph type="ftr" sz="quarter" idx="11"/>
          </p:nvPr>
        </p:nvSpPr>
        <p:spPr/>
        <p:txBody>
          <a:bodyPr/>
          <a:lstStyle/>
          <a:p>
            <a:r>
              <a:rPr lang="en-US"/>
              <a:t>17-CEG-SAM-Madrid29Mar10 MCCI</a:t>
            </a:r>
          </a:p>
        </p:txBody>
      </p:sp>
      <p:sp>
        <p:nvSpPr>
          <p:cNvPr id="62466" name="Text Box 2"/>
          <p:cNvSpPr txBox="1">
            <a:spLocks noChangeArrowheads="1"/>
          </p:cNvSpPr>
          <p:nvPr/>
        </p:nvSpPr>
        <p:spPr bwMode="auto">
          <a:xfrm>
            <a:off x="1765300" y="1644650"/>
            <a:ext cx="760095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solidFill>
                  <a:srgbClr val="000099"/>
                </a:solidFill>
                <a:latin typeface="Arial Narrow" pitchFamily="34" charset="0"/>
              </a:rPr>
              <a:t>17</a:t>
            </a:r>
            <a:r>
              <a:rPr lang="en-US" sz="2800" b="1" baseline="30000" dirty="0">
                <a:solidFill>
                  <a:srgbClr val="000099"/>
                </a:solidFill>
                <a:latin typeface="Arial Narrow" pitchFamily="34" charset="0"/>
              </a:rPr>
              <a:t>th</a:t>
            </a:r>
            <a:r>
              <a:rPr lang="en-US" sz="2800" b="1" dirty="0">
                <a:solidFill>
                  <a:srgbClr val="000099"/>
                </a:solidFill>
                <a:latin typeface="Arial Narrow" pitchFamily="34" charset="0"/>
              </a:rPr>
              <a:t> Contact Expert Group for Severe Accident &amp; Measures (17th CEG-SAM)</a:t>
            </a:r>
            <a:r>
              <a:rPr lang="en-US" b="1" dirty="0">
                <a:solidFill>
                  <a:srgbClr val="000099"/>
                </a:solidFill>
                <a:latin typeface="Arial Narrow" pitchFamily="34" charset="0"/>
              </a:rPr>
              <a:t> </a:t>
            </a:r>
          </a:p>
          <a:p>
            <a:r>
              <a:rPr lang="en-US" sz="1400" b="1" dirty="0">
                <a:solidFill>
                  <a:schemeClr val="accent2"/>
                </a:solidFill>
                <a:latin typeface="Arial Narrow" pitchFamily="34" charset="0"/>
              </a:rPr>
              <a:t>CIEMAT, Madrid, 29</a:t>
            </a:r>
            <a:r>
              <a:rPr lang="en-US" sz="1400" b="1" baseline="30000" dirty="0">
                <a:solidFill>
                  <a:schemeClr val="accent2"/>
                </a:solidFill>
                <a:latin typeface="Arial Narrow" pitchFamily="34" charset="0"/>
              </a:rPr>
              <a:t>th</a:t>
            </a:r>
            <a:r>
              <a:rPr lang="en-US" sz="1400" b="1" dirty="0">
                <a:solidFill>
                  <a:schemeClr val="accent2"/>
                </a:solidFill>
                <a:latin typeface="Arial Narrow" pitchFamily="34" charset="0"/>
              </a:rPr>
              <a:t> March </a:t>
            </a:r>
            <a:r>
              <a:rPr lang="fr-BE" sz="1400" dirty="0">
                <a:solidFill>
                  <a:srgbClr val="000099"/>
                </a:solidFill>
                <a:latin typeface="Arial Narrow" pitchFamily="34" charset="0"/>
              </a:rPr>
              <a:t>2010</a:t>
            </a:r>
            <a:endParaRPr lang="en-US" dirty="0">
              <a:solidFill>
                <a:srgbClr val="000099"/>
              </a:solidFill>
              <a:latin typeface="Arial Narrow" pitchFamily="34" charset="0"/>
            </a:endParaRPr>
          </a:p>
          <a:p>
            <a:endParaRPr lang="de-DE" dirty="0">
              <a:solidFill>
                <a:srgbClr val="000099"/>
              </a:solidFill>
              <a:latin typeface="Arial Narrow" pitchFamily="34" charset="0"/>
            </a:endParaRPr>
          </a:p>
          <a:p>
            <a:r>
              <a:rPr lang="de-DE" b="1" dirty="0" err="1">
                <a:solidFill>
                  <a:srgbClr val="000099"/>
                </a:solidFill>
                <a:latin typeface="Arial Narrow" pitchFamily="34" charset="0"/>
              </a:rPr>
              <a:t>Preliminary</a:t>
            </a:r>
            <a:r>
              <a:rPr lang="de-DE" b="1" dirty="0">
                <a:solidFill>
                  <a:srgbClr val="000099"/>
                </a:solidFill>
                <a:latin typeface="Arial Narrow" pitchFamily="34" charset="0"/>
              </a:rPr>
              <a:t> Report on </a:t>
            </a:r>
            <a:r>
              <a:rPr lang="de-DE" b="1" dirty="0" err="1">
                <a:solidFill>
                  <a:srgbClr val="000099"/>
                </a:solidFill>
                <a:latin typeface="Arial Narrow" pitchFamily="34" charset="0"/>
              </a:rPr>
              <a:t>the</a:t>
            </a:r>
            <a:r>
              <a:rPr lang="de-DE" b="1" dirty="0">
                <a:solidFill>
                  <a:srgbClr val="000099"/>
                </a:solidFill>
                <a:latin typeface="Arial Narrow" pitchFamily="34" charset="0"/>
              </a:rPr>
              <a:t> SAROV intermediate </a:t>
            </a:r>
            <a:r>
              <a:rPr lang="de-DE" b="1" dirty="0" err="1">
                <a:solidFill>
                  <a:srgbClr val="000099"/>
                </a:solidFill>
                <a:latin typeface="Arial Narrow" pitchFamily="34" charset="0"/>
              </a:rPr>
              <a:t>Scale</a:t>
            </a:r>
            <a:r>
              <a:rPr lang="de-DE" b="1" dirty="0">
                <a:solidFill>
                  <a:srgbClr val="000099"/>
                </a:solidFill>
                <a:latin typeface="Arial Narrow" pitchFamily="34" charset="0"/>
              </a:rPr>
              <a:t> Test on </a:t>
            </a:r>
            <a:r>
              <a:rPr lang="de-DE" b="1" dirty="0" err="1">
                <a:solidFill>
                  <a:srgbClr val="000099"/>
                </a:solidFill>
                <a:latin typeface="Arial Narrow" pitchFamily="34" charset="0"/>
              </a:rPr>
              <a:t>Molten</a:t>
            </a:r>
            <a:r>
              <a:rPr lang="de-DE" b="1" dirty="0">
                <a:solidFill>
                  <a:srgbClr val="000099"/>
                </a:solidFill>
                <a:latin typeface="Arial Narrow" pitchFamily="34" charset="0"/>
              </a:rPr>
              <a:t> </a:t>
            </a:r>
            <a:r>
              <a:rPr lang="de-DE" b="1" dirty="0" err="1">
                <a:solidFill>
                  <a:srgbClr val="000099"/>
                </a:solidFill>
                <a:latin typeface="Arial Narrow" pitchFamily="34" charset="0"/>
              </a:rPr>
              <a:t>Corium</a:t>
            </a:r>
            <a:r>
              <a:rPr lang="de-DE" b="1" dirty="0">
                <a:solidFill>
                  <a:srgbClr val="000099"/>
                </a:solidFill>
                <a:latin typeface="Arial Narrow" pitchFamily="34" charset="0"/>
              </a:rPr>
              <a:t>- </a:t>
            </a:r>
            <a:r>
              <a:rPr lang="de-DE" b="1" dirty="0" err="1">
                <a:solidFill>
                  <a:srgbClr val="000099"/>
                </a:solidFill>
                <a:latin typeface="Arial Narrow" pitchFamily="34" charset="0"/>
              </a:rPr>
              <a:t>Concrete</a:t>
            </a:r>
            <a:r>
              <a:rPr lang="de-DE" b="1" dirty="0">
                <a:solidFill>
                  <a:srgbClr val="000099"/>
                </a:solidFill>
                <a:latin typeface="Arial Narrow" pitchFamily="34" charset="0"/>
              </a:rPr>
              <a:t> Interaction.</a:t>
            </a:r>
            <a:endParaRPr lang="en-GB" b="1" dirty="0">
              <a:solidFill>
                <a:srgbClr val="000099"/>
              </a:solidFill>
              <a:latin typeface="Arial Narrow" pitchFamily="34" charset="0"/>
            </a:endParaRPr>
          </a:p>
          <a:p>
            <a:r>
              <a:rPr lang="en-US" sz="1400" b="1" dirty="0">
                <a:solidFill>
                  <a:schemeClr val="accent2"/>
                </a:solidFill>
                <a:latin typeface="Arial Narrow" pitchFamily="34" charset="0"/>
              </a:rPr>
              <a:t>(Meeting at Nizhny Novgorod, 26-27th Jan 2010)</a:t>
            </a:r>
          </a:p>
          <a:p>
            <a:r>
              <a:rPr lang="en-GB" i="1" dirty="0">
                <a:latin typeface="Arial Narrow" pitchFamily="34" charset="0"/>
              </a:rPr>
              <a:t>by D. </a:t>
            </a:r>
            <a:r>
              <a:rPr lang="en-GB" i="1" dirty="0" err="1">
                <a:latin typeface="Arial Narrow" pitchFamily="34" charset="0"/>
              </a:rPr>
              <a:t>Bottomley</a:t>
            </a:r>
            <a:r>
              <a:rPr lang="en-GB" i="1" dirty="0">
                <a:latin typeface="Arial Narrow" pitchFamily="34" charset="0"/>
              </a:rPr>
              <a:t> </a:t>
            </a:r>
            <a:r>
              <a:rPr lang="en-GB" sz="1600" i="1" dirty="0">
                <a:latin typeface="Arial Narrow" pitchFamily="34" charset="0"/>
              </a:rPr>
              <a:t>(ITU </a:t>
            </a:r>
            <a:r>
              <a:rPr lang="fr-BE" sz="1600" i="1" dirty="0">
                <a:latin typeface="Arial Narrow" pitchFamily="34" charset="0"/>
              </a:rPr>
              <a:t>Karlsruhe),</a:t>
            </a:r>
            <a:r>
              <a:rPr lang="en-GB" i="1" dirty="0">
                <a:latin typeface="Arial Narrow" pitchFamily="34" charset="0"/>
              </a:rPr>
              <a:t> C. </a:t>
            </a:r>
            <a:r>
              <a:rPr lang="en-GB" i="1" dirty="0" err="1">
                <a:latin typeface="Arial Narrow" pitchFamily="34" charset="0"/>
              </a:rPr>
              <a:t>Journeau</a:t>
            </a:r>
            <a:r>
              <a:rPr lang="en-GB" i="1" dirty="0">
                <a:latin typeface="Arial Narrow" pitchFamily="34" charset="0"/>
              </a:rPr>
              <a:t> </a:t>
            </a:r>
            <a:r>
              <a:rPr lang="en-GB" sz="1600" i="1" dirty="0">
                <a:latin typeface="Arial Narrow" pitchFamily="34" charset="0"/>
              </a:rPr>
              <a:t>(CEA </a:t>
            </a:r>
            <a:r>
              <a:rPr lang="en-GB" sz="1600" i="1" dirty="0" err="1">
                <a:latin typeface="Arial Narrow" pitchFamily="34" charset="0"/>
              </a:rPr>
              <a:t>Cadarache</a:t>
            </a:r>
            <a:r>
              <a:rPr lang="en-GB" sz="1600" i="1" dirty="0">
                <a:latin typeface="Arial Narrow" pitchFamily="34" charset="0"/>
              </a:rPr>
              <a:t>),</a:t>
            </a:r>
            <a:r>
              <a:rPr lang="en-GB" i="1" dirty="0">
                <a:latin typeface="Arial Narrow" pitchFamily="34" charset="0"/>
              </a:rPr>
              <a:t> J. Stuckert </a:t>
            </a:r>
            <a:r>
              <a:rPr lang="en-GB" sz="1600" i="1" dirty="0">
                <a:latin typeface="Arial Narrow" pitchFamily="34" charset="0"/>
              </a:rPr>
              <a:t>(KIT Karlsruhe)</a:t>
            </a:r>
            <a:r>
              <a:rPr lang="en-GB" i="1" dirty="0">
                <a:latin typeface="Arial Narrow" pitchFamily="34" charset="0"/>
              </a:rPr>
              <a:t>, A. </a:t>
            </a:r>
            <a:r>
              <a:rPr lang="en-GB" i="1" dirty="0" err="1">
                <a:latin typeface="Arial Narrow" pitchFamily="34" charset="0"/>
              </a:rPr>
              <a:t>Fargette</a:t>
            </a:r>
            <a:r>
              <a:rPr lang="en-GB" i="1">
                <a:latin typeface="Arial Narrow" pitchFamily="34" charset="0"/>
              </a:rPr>
              <a:t> </a:t>
            </a:r>
            <a:r>
              <a:rPr lang="en-GB" sz="1600" i="1">
                <a:latin typeface="Arial Narrow" pitchFamily="34" charset="0"/>
              </a:rPr>
              <a:t>(AREVA ANP-Erlangen),</a:t>
            </a:r>
            <a:r>
              <a:rPr lang="en-GB" i="1">
                <a:latin typeface="Arial Narrow" pitchFamily="34" charset="0"/>
              </a:rPr>
              <a:t> K. </a:t>
            </a:r>
            <a:r>
              <a:rPr lang="en-GB" i="1" dirty="0" err="1">
                <a:latin typeface="Arial Narrow" pitchFamily="34" charset="0"/>
              </a:rPr>
              <a:t>Atken</a:t>
            </a:r>
            <a:r>
              <a:rPr lang="en-GB" i="1" dirty="0">
                <a:latin typeface="Arial Narrow" pitchFamily="34" charset="0"/>
              </a:rPr>
              <a:t> </a:t>
            </a:r>
            <a:r>
              <a:rPr lang="en-GB" sz="1600" i="1" dirty="0">
                <a:latin typeface="Arial Narrow" pitchFamily="34" charset="0"/>
              </a:rPr>
              <a:t>(EDF, Lyon)</a:t>
            </a:r>
          </a:p>
        </p:txBody>
      </p:sp>
      <p:pic>
        <p:nvPicPr>
          <p:cNvPr id="62467" name="Picture 3" descr="Map EU 25-for ppt title slide-H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0"/>
            <a:ext cx="1876425" cy="1598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liennummernplatzhalter 1"/>
          <p:cNvSpPr>
            <a:spLocks noGrp="1"/>
          </p:cNvSpPr>
          <p:nvPr>
            <p:ph type="sldNum" sz="quarter" idx="10"/>
          </p:nvPr>
        </p:nvSpPr>
        <p:spPr/>
        <p:txBody>
          <a:bodyPr/>
          <a:lstStyle/>
          <a:p>
            <a:fld id="{532584D4-64B1-4366-BBA8-AD3E071076FD}" type="slidenum">
              <a:rPr lang="en-US"/>
              <a:pPr/>
              <a:t>10</a:t>
            </a:fld>
            <a:endParaRPr lang="en-US" sz="1500">
              <a:latin typeface="Times New Roman" pitchFamily="18" charset="0"/>
            </a:endParaRPr>
          </a:p>
        </p:txBody>
      </p:sp>
      <p:sp>
        <p:nvSpPr>
          <p:cNvPr id="28" name="Fußzeilenplatzhalter 2"/>
          <p:cNvSpPr>
            <a:spLocks noGrp="1"/>
          </p:cNvSpPr>
          <p:nvPr>
            <p:ph type="ftr" sz="quarter" idx="11"/>
          </p:nvPr>
        </p:nvSpPr>
        <p:spPr/>
        <p:txBody>
          <a:bodyPr/>
          <a:lstStyle/>
          <a:p>
            <a:r>
              <a:rPr lang="en-US"/>
              <a:t>17-CEG-SAM-Madrid29Mar10 MCCI</a:t>
            </a:r>
          </a:p>
        </p:txBody>
      </p:sp>
      <p:grpSp>
        <p:nvGrpSpPr>
          <p:cNvPr id="87058" name="Group 18"/>
          <p:cNvGrpSpPr>
            <a:grpSpLocks noChangeAspect="1"/>
          </p:cNvGrpSpPr>
          <p:nvPr/>
        </p:nvGrpSpPr>
        <p:grpSpPr bwMode="auto">
          <a:xfrm>
            <a:off x="1095375" y="1365250"/>
            <a:ext cx="9039225" cy="4921250"/>
            <a:chOff x="2362" y="9537"/>
            <a:chExt cx="5507" cy="2997"/>
          </a:xfrm>
        </p:grpSpPr>
        <p:sp>
          <p:nvSpPr>
            <p:cNvPr id="87059" name="AutoShape 19"/>
            <p:cNvSpPr>
              <a:spLocks noChangeAspect="1" noChangeArrowheads="1"/>
            </p:cNvSpPr>
            <p:nvPr/>
          </p:nvSpPr>
          <p:spPr bwMode="auto">
            <a:xfrm>
              <a:off x="2362" y="9537"/>
              <a:ext cx="5507" cy="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7060" name="Freeform 20"/>
            <p:cNvSpPr>
              <a:spLocks/>
            </p:cNvSpPr>
            <p:nvPr/>
          </p:nvSpPr>
          <p:spPr bwMode="auto">
            <a:xfrm>
              <a:off x="3583" y="9878"/>
              <a:ext cx="2307" cy="1852"/>
            </a:xfrm>
            <a:custGeom>
              <a:avLst/>
              <a:gdLst>
                <a:gd name="T0" fmla="*/ 0 w 3270"/>
                <a:gd name="T1" fmla="*/ 15 h 2625"/>
                <a:gd name="T2" fmla="*/ 0 w 3270"/>
                <a:gd name="T3" fmla="*/ 2625 h 2625"/>
                <a:gd name="T4" fmla="*/ 3270 w 3270"/>
                <a:gd name="T5" fmla="*/ 2625 h 2625"/>
                <a:gd name="T6" fmla="*/ 3270 w 3270"/>
                <a:gd name="T7" fmla="*/ 15 h 2625"/>
                <a:gd name="T8" fmla="*/ 2685 w 3270"/>
                <a:gd name="T9" fmla="*/ 15 h 2625"/>
                <a:gd name="T10" fmla="*/ 2685 w 3270"/>
                <a:gd name="T11" fmla="*/ 2130 h 2625"/>
                <a:gd name="T12" fmla="*/ 540 w 3270"/>
                <a:gd name="T13" fmla="*/ 2130 h 2625"/>
                <a:gd name="T14" fmla="*/ 540 w 3270"/>
                <a:gd name="T15" fmla="*/ 0 h 2625"/>
                <a:gd name="T16" fmla="*/ 0 w 3270"/>
                <a:gd name="T17" fmla="*/ 15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0" h="2625">
                  <a:moveTo>
                    <a:pt x="0" y="15"/>
                  </a:moveTo>
                  <a:lnTo>
                    <a:pt x="0" y="2625"/>
                  </a:lnTo>
                  <a:lnTo>
                    <a:pt x="3270" y="2625"/>
                  </a:lnTo>
                  <a:lnTo>
                    <a:pt x="3270" y="15"/>
                  </a:lnTo>
                  <a:lnTo>
                    <a:pt x="2685" y="15"/>
                  </a:lnTo>
                  <a:lnTo>
                    <a:pt x="2685" y="2130"/>
                  </a:lnTo>
                  <a:lnTo>
                    <a:pt x="540" y="2130"/>
                  </a:lnTo>
                  <a:lnTo>
                    <a:pt x="540" y="0"/>
                  </a:lnTo>
                  <a:lnTo>
                    <a:pt x="0" y="1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7061" name="Rectangle 21"/>
            <p:cNvSpPr>
              <a:spLocks noChangeArrowheads="1"/>
            </p:cNvSpPr>
            <p:nvPr/>
          </p:nvSpPr>
          <p:spPr bwMode="auto">
            <a:xfrm>
              <a:off x="3858" y="10767"/>
              <a:ext cx="1746" cy="8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7062" name="Line 22"/>
            <p:cNvSpPr>
              <a:spLocks noChangeShapeType="1"/>
            </p:cNvSpPr>
            <p:nvPr/>
          </p:nvSpPr>
          <p:spPr bwMode="auto">
            <a:xfrm>
              <a:off x="3954" y="10778"/>
              <a:ext cx="1" cy="69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87063" name="Line 23"/>
            <p:cNvSpPr>
              <a:spLocks noChangeShapeType="1"/>
            </p:cNvSpPr>
            <p:nvPr/>
          </p:nvSpPr>
          <p:spPr bwMode="auto">
            <a:xfrm>
              <a:off x="3954" y="11476"/>
              <a:ext cx="154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87064" name="Line 24"/>
            <p:cNvSpPr>
              <a:spLocks noChangeShapeType="1"/>
            </p:cNvSpPr>
            <p:nvPr/>
          </p:nvSpPr>
          <p:spPr bwMode="auto">
            <a:xfrm>
              <a:off x="5488" y="10788"/>
              <a:ext cx="0" cy="67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87065" name="Line 25"/>
            <p:cNvSpPr>
              <a:spLocks noChangeShapeType="1"/>
            </p:cNvSpPr>
            <p:nvPr/>
          </p:nvSpPr>
          <p:spPr bwMode="auto">
            <a:xfrm flipH="1">
              <a:off x="5488" y="10789"/>
              <a:ext cx="730" cy="32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7066" name="Text Box 26"/>
            <p:cNvSpPr txBox="1">
              <a:spLocks noChangeArrowheads="1"/>
            </p:cNvSpPr>
            <p:nvPr/>
          </p:nvSpPr>
          <p:spPr bwMode="auto">
            <a:xfrm>
              <a:off x="6228" y="10609"/>
              <a:ext cx="1323"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sz="1600" b="1"/>
                <a:t>initial concrete position</a:t>
              </a:r>
              <a:endParaRPr lang="en-GB" sz="1600" b="1"/>
            </a:p>
          </p:txBody>
        </p:sp>
        <p:sp>
          <p:nvSpPr>
            <p:cNvPr id="87067" name="Line 27"/>
            <p:cNvSpPr>
              <a:spLocks noChangeShapeType="1"/>
            </p:cNvSpPr>
            <p:nvPr/>
          </p:nvSpPr>
          <p:spPr bwMode="auto">
            <a:xfrm flipH="1" flipV="1">
              <a:off x="5149" y="11286"/>
              <a:ext cx="1059" cy="15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7068" name="Text Box 28"/>
            <p:cNvSpPr txBox="1">
              <a:spLocks noChangeArrowheads="1"/>
            </p:cNvSpPr>
            <p:nvPr/>
          </p:nvSpPr>
          <p:spPr bwMode="auto">
            <a:xfrm>
              <a:off x="6260" y="11338"/>
              <a:ext cx="141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sz="1600" b="1"/>
                <a:t>final corium block</a:t>
              </a:r>
              <a:endParaRPr lang="en-GB" sz="1600" b="1"/>
            </a:p>
          </p:txBody>
        </p:sp>
        <p:sp>
          <p:nvSpPr>
            <p:cNvPr id="87069" name="Line 29"/>
            <p:cNvSpPr>
              <a:spLocks noChangeShapeType="1"/>
            </p:cNvSpPr>
            <p:nvPr/>
          </p:nvSpPr>
          <p:spPr bwMode="auto">
            <a:xfrm>
              <a:off x="3223" y="11095"/>
              <a:ext cx="69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7070" name="Text Box 30"/>
            <p:cNvSpPr txBox="1">
              <a:spLocks noChangeArrowheads="1"/>
            </p:cNvSpPr>
            <p:nvPr/>
          </p:nvSpPr>
          <p:spPr bwMode="auto">
            <a:xfrm>
              <a:off x="2409" y="10735"/>
              <a:ext cx="117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sz="1600" b="1"/>
                <a:t>lateral ablation 2.5cm</a:t>
              </a:r>
              <a:endParaRPr lang="en-GB" sz="1600" b="1"/>
            </a:p>
          </p:txBody>
        </p:sp>
        <p:sp>
          <p:nvSpPr>
            <p:cNvPr id="87071" name="Line 31"/>
            <p:cNvSpPr>
              <a:spLocks noChangeShapeType="1"/>
            </p:cNvSpPr>
            <p:nvPr/>
          </p:nvSpPr>
          <p:spPr bwMode="auto">
            <a:xfrm flipH="1" flipV="1">
              <a:off x="4387" y="11508"/>
              <a:ext cx="85" cy="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7072" name="Text Box 32"/>
            <p:cNvSpPr txBox="1">
              <a:spLocks noChangeArrowheads="1"/>
            </p:cNvSpPr>
            <p:nvPr/>
          </p:nvSpPr>
          <p:spPr bwMode="auto">
            <a:xfrm>
              <a:off x="3636" y="12037"/>
              <a:ext cx="199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sz="1600" b="1"/>
                <a:t>axial ablation 2 to 3 cm</a:t>
              </a:r>
              <a:endParaRPr lang="en-GB" sz="1600" b="1"/>
            </a:p>
          </p:txBody>
        </p:sp>
        <p:sp>
          <p:nvSpPr>
            <p:cNvPr id="87073" name="Rectangle 33"/>
            <p:cNvSpPr>
              <a:spLocks noChangeArrowheads="1"/>
            </p:cNvSpPr>
            <p:nvPr/>
          </p:nvSpPr>
          <p:spPr bwMode="auto">
            <a:xfrm>
              <a:off x="3942" y="10245"/>
              <a:ext cx="50" cy="5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7074" name="Rectangle 34"/>
            <p:cNvSpPr>
              <a:spLocks noChangeArrowheads="1"/>
            </p:cNvSpPr>
            <p:nvPr/>
          </p:nvSpPr>
          <p:spPr bwMode="auto">
            <a:xfrm>
              <a:off x="5424" y="10225"/>
              <a:ext cx="50" cy="5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7075" name="Line 35"/>
            <p:cNvSpPr>
              <a:spLocks noChangeShapeType="1"/>
            </p:cNvSpPr>
            <p:nvPr/>
          </p:nvSpPr>
          <p:spPr bwMode="auto">
            <a:xfrm flipH="1">
              <a:off x="5435" y="10270"/>
              <a:ext cx="773" cy="25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7076" name="Text Box 36"/>
            <p:cNvSpPr txBox="1">
              <a:spLocks noChangeArrowheads="1"/>
            </p:cNvSpPr>
            <p:nvPr/>
          </p:nvSpPr>
          <p:spPr bwMode="auto">
            <a:xfrm>
              <a:off x="6229" y="10005"/>
              <a:ext cx="155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sz="1600" b="1"/>
                <a:t>thin corium layer induced by splashes</a:t>
              </a:r>
            </a:p>
          </p:txBody>
        </p:sp>
        <p:sp>
          <p:nvSpPr>
            <p:cNvPr id="87077" name="Line 37"/>
            <p:cNvSpPr>
              <a:spLocks noChangeShapeType="1"/>
            </p:cNvSpPr>
            <p:nvPr/>
          </p:nvSpPr>
          <p:spPr bwMode="auto">
            <a:xfrm>
              <a:off x="3954" y="10101"/>
              <a:ext cx="1534"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7078" name="Text Box 38"/>
            <p:cNvSpPr txBox="1">
              <a:spLocks noChangeArrowheads="1"/>
            </p:cNvSpPr>
            <p:nvPr/>
          </p:nvSpPr>
          <p:spPr bwMode="auto">
            <a:xfrm>
              <a:off x="4429" y="9794"/>
              <a:ext cx="838"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sz="1600" b="1"/>
                <a:t>40cm</a:t>
              </a:r>
              <a:endParaRPr lang="en-GB" sz="1600" b="1"/>
            </a:p>
          </p:txBody>
        </p:sp>
        <p:sp>
          <p:nvSpPr>
            <p:cNvPr id="87079" name="Line 39"/>
            <p:cNvSpPr>
              <a:spLocks noChangeShapeType="1"/>
            </p:cNvSpPr>
            <p:nvPr/>
          </p:nvSpPr>
          <p:spPr bwMode="auto">
            <a:xfrm>
              <a:off x="3858" y="10968"/>
              <a:ext cx="1725"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7080" name="Text Box 40"/>
            <p:cNvSpPr txBox="1">
              <a:spLocks noChangeArrowheads="1"/>
            </p:cNvSpPr>
            <p:nvPr/>
          </p:nvSpPr>
          <p:spPr bwMode="auto">
            <a:xfrm>
              <a:off x="4366" y="10715"/>
              <a:ext cx="83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sz="1600" b="1"/>
                <a:t>45cm</a:t>
              </a:r>
              <a:endParaRPr lang="en-GB" sz="1600" b="1"/>
            </a:p>
          </p:txBody>
        </p:sp>
      </p:grpSp>
      <p:sp>
        <p:nvSpPr>
          <p:cNvPr id="87081" name="Text Box 41"/>
          <p:cNvSpPr txBox="1">
            <a:spLocks noChangeArrowheads="1"/>
          </p:cNvSpPr>
          <p:nvPr/>
        </p:nvSpPr>
        <p:spPr bwMode="auto">
          <a:xfrm>
            <a:off x="3752850" y="6099175"/>
            <a:ext cx="28225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b="1"/>
              <a:t>Final erosion profile</a:t>
            </a:r>
            <a:endParaRPr lang="en-GB" b="1"/>
          </a:p>
        </p:txBody>
      </p:sp>
      <p:sp>
        <p:nvSpPr>
          <p:cNvPr id="87082" name="Rectangle 42"/>
          <p:cNvSpPr>
            <a:spLocks noChangeArrowheads="1"/>
          </p:cNvSpPr>
          <p:nvPr/>
        </p:nvSpPr>
        <p:spPr bwMode="auto">
          <a:xfrm>
            <a:off x="2451100" y="877888"/>
            <a:ext cx="5665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61950" indent="-361950" defTabSz="966788">
              <a:lnSpc>
                <a:spcPct val="75000"/>
              </a:lnSpc>
              <a:spcBef>
                <a:spcPct val="20000"/>
              </a:spcBef>
            </a:pPr>
            <a:r>
              <a:rPr lang="en-GB" sz="2800">
                <a:latin typeface="Arial Narrow" pitchFamily="34" charset="0"/>
              </a:rPr>
              <a:t>	 </a:t>
            </a:r>
            <a:r>
              <a:rPr lang="de-DE" sz="3200">
                <a:latin typeface="Arial Narrow" pitchFamily="34" charset="0"/>
              </a:rPr>
              <a:t>#3831 MCCI Intermediate Test </a:t>
            </a:r>
            <a:endParaRPr lang="en-GB" sz="32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70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82"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liennummernplatzhalter 1"/>
          <p:cNvSpPr>
            <a:spLocks noGrp="1"/>
          </p:cNvSpPr>
          <p:nvPr>
            <p:ph type="sldNum" sz="quarter" idx="10"/>
          </p:nvPr>
        </p:nvSpPr>
        <p:spPr/>
        <p:txBody>
          <a:bodyPr/>
          <a:lstStyle/>
          <a:p>
            <a:fld id="{2D812E68-A00D-4B66-841D-6F6CA72624F6}" type="slidenum">
              <a:rPr lang="en-US"/>
              <a:pPr/>
              <a:t>11</a:t>
            </a:fld>
            <a:endParaRPr lang="en-US" sz="1500">
              <a:latin typeface="Times New Roman" pitchFamily="18" charset="0"/>
            </a:endParaRPr>
          </a:p>
        </p:txBody>
      </p:sp>
      <p:sp>
        <p:nvSpPr>
          <p:cNvPr id="19" name="Fußzeilenplatzhalter 2"/>
          <p:cNvSpPr>
            <a:spLocks noGrp="1"/>
          </p:cNvSpPr>
          <p:nvPr>
            <p:ph type="ftr" sz="quarter" idx="11"/>
          </p:nvPr>
        </p:nvSpPr>
        <p:spPr/>
        <p:txBody>
          <a:bodyPr/>
          <a:lstStyle/>
          <a:p>
            <a:r>
              <a:rPr lang="en-US"/>
              <a:t>17-CEG-SAM-Madrid29Mar10 MCCI</a:t>
            </a:r>
          </a:p>
        </p:txBody>
      </p:sp>
      <p:pic>
        <p:nvPicPr>
          <p:cNvPr id="86023" name="Picture 7" descr="Frozen_melt_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1876425"/>
            <a:ext cx="3981450" cy="3981450"/>
          </a:xfrm>
          <a:prstGeom prst="rect">
            <a:avLst/>
          </a:prstGeom>
          <a:noFill/>
          <a:extLst>
            <a:ext uri="{909E8E84-426E-40DD-AFC4-6F175D3DCCD1}">
              <a14:hiddenFill xmlns:a14="http://schemas.microsoft.com/office/drawing/2010/main">
                <a:solidFill>
                  <a:srgbClr val="FFFFFF"/>
                </a:solidFill>
              </a14:hiddenFill>
            </a:ext>
          </a:extLst>
        </p:spPr>
      </p:pic>
      <p:pic>
        <p:nvPicPr>
          <p:cNvPr id="86022" name="Picture 6" descr="Frozen_melt_side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2311400"/>
            <a:ext cx="4638675" cy="3517900"/>
          </a:xfrm>
          <a:prstGeom prst="rect">
            <a:avLst/>
          </a:prstGeom>
          <a:noFill/>
          <a:extLst>
            <a:ext uri="{909E8E84-426E-40DD-AFC4-6F175D3DCCD1}">
              <a14:hiddenFill xmlns:a14="http://schemas.microsoft.com/office/drawing/2010/main">
                <a:solidFill>
                  <a:srgbClr val="FFFFFF"/>
                </a:solidFill>
              </a14:hiddenFill>
            </a:ext>
          </a:extLst>
        </p:spPr>
      </p:pic>
      <p:sp>
        <p:nvSpPr>
          <p:cNvPr id="86024" name="Rectangle 8"/>
          <p:cNvSpPr>
            <a:spLocks noChangeArrowheads="1"/>
          </p:cNvSpPr>
          <p:nvPr/>
        </p:nvSpPr>
        <p:spPr bwMode="auto">
          <a:xfrm>
            <a:off x="2044700" y="2181225"/>
            <a:ext cx="319405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de-DE"/>
          </a:p>
        </p:txBody>
      </p:sp>
      <p:sp>
        <p:nvSpPr>
          <p:cNvPr id="86026" name="Rectangle 10"/>
          <p:cNvSpPr>
            <a:spLocks noChangeArrowheads="1"/>
          </p:cNvSpPr>
          <p:nvPr/>
        </p:nvSpPr>
        <p:spPr bwMode="auto">
          <a:xfrm>
            <a:off x="2044700" y="2181225"/>
            <a:ext cx="3195638"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de-DE"/>
          </a:p>
        </p:txBody>
      </p:sp>
      <p:graphicFrame>
        <p:nvGraphicFramePr>
          <p:cNvPr id="86046" name="Group 30"/>
          <p:cNvGraphicFramePr>
            <a:graphicFrameLocks noGrp="1"/>
          </p:cNvGraphicFramePr>
          <p:nvPr/>
        </p:nvGraphicFramePr>
        <p:xfrm>
          <a:off x="2273300" y="5705475"/>
          <a:ext cx="6389688" cy="1249363"/>
        </p:xfrm>
        <a:graphic>
          <a:graphicData uri="http://schemas.openxmlformats.org/drawingml/2006/table">
            <a:tbl>
              <a:tblPr/>
              <a:tblGrid>
                <a:gridCol w="3194050"/>
                <a:gridCol w="3195638"/>
              </a:tblGrid>
              <a:tr h="0">
                <a:tc>
                  <a:txBody>
                    <a:bodyPr/>
                    <a:lstStyle/>
                    <a:p>
                      <a:pPr marL="0" marR="0" lvl="0" indent="0" algn="l" defTabSz="966788" rtl="0" eaLnBrk="0" fontAlgn="base" latinLnBrk="0" hangingPunct="0">
                        <a:lnSpc>
                          <a:spcPct val="100000"/>
                        </a:lnSpc>
                        <a:spcBef>
                          <a:spcPct val="20000"/>
                        </a:spcBef>
                        <a:spcAft>
                          <a:spcPct val="0"/>
                        </a:spcAft>
                        <a:buClrTx/>
                        <a:buSzTx/>
                        <a:buFontTx/>
                        <a:buNone/>
                        <a:tabLst/>
                      </a:pPr>
                      <a:endParaRPr kumimoji="0" lang="en-GB" sz="1600" b="1" i="0" u="none" strike="noStrike" cap="none" normalizeH="0" baseline="0" smtClean="0">
                        <a:ln>
                          <a:noFill/>
                        </a:ln>
                        <a:solidFill>
                          <a:schemeClr val="tx1"/>
                        </a:solidFill>
                        <a:effectLst/>
                        <a:latin typeface="Arial Narrow"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66788" rtl="0" eaLnBrk="0" fontAlgn="base" latinLnBrk="0" hangingPunct="0">
                        <a:lnSpc>
                          <a:spcPct val="100000"/>
                        </a:lnSpc>
                        <a:spcBef>
                          <a:spcPct val="20000"/>
                        </a:spcBef>
                        <a:spcAft>
                          <a:spcPct val="0"/>
                        </a:spcAft>
                        <a:buClrTx/>
                        <a:buSzTx/>
                        <a:buFontTx/>
                        <a:buNone/>
                        <a:tabLst/>
                      </a:pPr>
                      <a:endParaRPr kumimoji="0" lang="en-GB" sz="1600" b="1" i="0" u="none" strike="noStrike" cap="none" normalizeH="0" baseline="0" smtClean="0">
                        <a:ln>
                          <a:noFill/>
                        </a:ln>
                        <a:solidFill>
                          <a:schemeClr val="tx1"/>
                        </a:solidFill>
                        <a:effectLst/>
                        <a:latin typeface="Arial Narrow" pitchFamily="34" charset="0"/>
                      </a:endParaRPr>
                    </a:p>
                  </a:txBody>
                  <a:tcPr anchor="ctr" horzOverflow="overflow">
                    <a:lnL>
                      <a:noFill/>
                    </a:lnL>
                    <a:lnR cap="flat">
                      <a:noFill/>
                    </a:lnR>
                    <a:lnT cap="flat">
                      <a:noFill/>
                    </a:lnT>
                    <a:lnB>
                      <a:noFill/>
                    </a:lnB>
                    <a:lnTlToBr>
                      <a:noFill/>
                    </a:lnTlToBr>
                    <a:lnBlToTr>
                      <a:noFill/>
                    </a:lnBlToTr>
                    <a:noFill/>
                  </a:tcPr>
                </a:tc>
              </a:tr>
              <a:tr h="5794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Figure 8: Frozen melt tablet. Top view. D=450 mm.</a:t>
                      </a:r>
                      <a:endParaRPr kumimoji="0" lang="en-US" sz="1600" b="1"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Figure 9: </a:t>
                      </a:r>
                      <a:r>
                        <a:rPr kumimoji="0" lang="nb-NO" sz="1600" b="1" i="0" u="none" strike="noStrike" cap="none" normalizeH="0" baseline="0" smtClean="0">
                          <a:ln>
                            <a:noFill/>
                          </a:ln>
                          <a:solidFill>
                            <a:schemeClr val="tx1"/>
                          </a:solidFill>
                          <a:effectLst/>
                          <a:latin typeface="Times New Roman" pitchFamily="18" charset="0"/>
                          <a:cs typeface="Times New Roman" pitchFamily="18" charset="0"/>
                        </a:rPr>
                        <a:t>Frozen melt tablet.          Side view. H~185 mm.</a:t>
                      </a:r>
                      <a:endParaRPr kumimoji="0" lang="nb-NO" sz="1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86047" name="Rectangle 31"/>
          <p:cNvSpPr>
            <a:spLocks noChangeArrowheads="1"/>
          </p:cNvSpPr>
          <p:nvPr/>
        </p:nvSpPr>
        <p:spPr bwMode="auto">
          <a:xfrm>
            <a:off x="2451100" y="877888"/>
            <a:ext cx="5665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61950" indent="-361950" defTabSz="966788">
              <a:lnSpc>
                <a:spcPct val="75000"/>
              </a:lnSpc>
              <a:spcBef>
                <a:spcPct val="20000"/>
              </a:spcBef>
            </a:pPr>
            <a:r>
              <a:rPr lang="en-GB" sz="2800">
                <a:latin typeface="Arial Narrow" pitchFamily="34" charset="0"/>
              </a:rPr>
              <a:t>	 </a:t>
            </a:r>
            <a:r>
              <a:rPr lang="de-DE" sz="3200">
                <a:latin typeface="Arial Narrow" pitchFamily="34" charset="0"/>
              </a:rPr>
              <a:t>#3831 MCCI Intermediate Test </a:t>
            </a:r>
            <a:endParaRPr lang="en-GB" sz="32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60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7"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p:cNvSpPr>
            <a:spLocks noGrp="1"/>
          </p:cNvSpPr>
          <p:nvPr>
            <p:ph type="sldNum" sz="quarter" idx="10"/>
          </p:nvPr>
        </p:nvSpPr>
        <p:spPr/>
        <p:txBody>
          <a:bodyPr/>
          <a:lstStyle/>
          <a:p>
            <a:fld id="{90DE3B63-F097-48A9-8379-A6FC208314F5}" type="slidenum">
              <a:rPr lang="en-US"/>
              <a:pPr/>
              <a:t>12</a:t>
            </a:fld>
            <a:endParaRPr lang="en-US" sz="1500">
              <a:latin typeface="Times New Roman" pitchFamily="18" charset="0"/>
            </a:endParaRPr>
          </a:p>
        </p:txBody>
      </p:sp>
      <p:sp>
        <p:nvSpPr>
          <p:cNvPr id="5" name="Fußzeilenplatzhalter 2"/>
          <p:cNvSpPr>
            <a:spLocks noGrp="1"/>
          </p:cNvSpPr>
          <p:nvPr>
            <p:ph type="ftr" sz="quarter" idx="11"/>
          </p:nvPr>
        </p:nvSpPr>
        <p:spPr/>
        <p:txBody>
          <a:bodyPr/>
          <a:lstStyle/>
          <a:p>
            <a:r>
              <a:rPr lang="en-US"/>
              <a:t>17-CEG-SAM-Madrid29Mar10 MCCI</a:t>
            </a:r>
          </a:p>
        </p:txBody>
      </p:sp>
      <p:sp>
        <p:nvSpPr>
          <p:cNvPr id="129054" name="Rectangle 30"/>
          <p:cNvSpPr>
            <a:spLocks noChangeArrowheads="1"/>
          </p:cNvSpPr>
          <p:nvPr/>
        </p:nvSpPr>
        <p:spPr bwMode="auto">
          <a:xfrm>
            <a:off x="1320800" y="3465513"/>
            <a:ext cx="7875588" cy="301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buFontTx/>
              <a:buChar char="•"/>
            </a:pPr>
            <a:r>
              <a:rPr lang="en-US" b="1">
                <a:latin typeface="Arial" charset="0"/>
              </a:rPr>
              <a:t> At 20mm depth the max temperature recorded was ~1400°C, &amp; at 30mm depth it was ~700°C. Max. temperatures were recorded after ~37mins</a:t>
            </a:r>
          </a:p>
          <a:p>
            <a:pPr algn="l">
              <a:buFontTx/>
              <a:buChar char="•"/>
            </a:pPr>
            <a:r>
              <a:rPr lang="en-GB" b="1">
                <a:latin typeface="Arial" charset="0"/>
              </a:rPr>
              <a:t> In hindsight would have used more HT W/W-Re thermocouples  </a:t>
            </a:r>
          </a:p>
          <a:p>
            <a:pPr algn="l">
              <a:buFontTx/>
              <a:buChar char="•"/>
            </a:pPr>
            <a:r>
              <a:rPr lang="en-GB" b="1">
                <a:latin typeface="Arial" charset="0"/>
              </a:rPr>
              <a:t> Heat flux to the concrete was similar to CEA's tests and in a typical range for a MCCI simulation (100-200kW/m²).</a:t>
            </a:r>
          </a:p>
        </p:txBody>
      </p:sp>
      <p:sp>
        <p:nvSpPr>
          <p:cNvPr id="129055" name="Rectangle 31"/>
          <p:cNvSpPr>
            <a:spLocks noChangeArrowheads="1"/>
          </p:cNvSpPr>
          <p:nvPr/>
        </p:nvSpPr>
        <p:spPr bwMode="auto">
          <a:xfrm>
            <a:off x="2451100" y="877888"/>
            <a:ext cx="5665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61950" indent="-361950" defTabSz="966788">
              <a:lnSpc>
                <a:spcPct val="75000"/>
              </a:lnSpc>
              <a:spcBef>
                <a:spcPct val="20000"/>
              </a:spcBef>
            </a:pPr>
            <a:r>
              <a:rPr lang="en-GB" sz="2800">
                <a:latin typeface="Arial Narrow" pitchFamily="34" charset="0"/>
              </a:rPr>
              <a:t>	 </a:t>
            </a:r>
            <a:r>
              <a:rPr lang="de-DE" sz="3200">
                <a:latin typeface="Arial Narrow" pitchFamily="34" charset="0"/>
              </a:rPr>
              <a:t>#3831 MCCI Intermediate Test </a:t>
            </a:r>
            <a:endParaRPr lang="en-GB" sz="32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90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55"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p:cNvSpPr>
            <a:spLocks noGrp="1"/>
          </p:cNvSpPr>
          <p:nvPr>
            <p:ph type="sldNum" sz="quarter" idx="10"/>
          </p:nvPr>
        </p:nvSpPr>
        <p:spPr/>
        <p:txBody>
          <a:bodyPr/>
          <a:lstStyle/>
          <a:p>
            <a:fld id="{15C0901B-0B3C-4DAC-AAF3-A1240939F820}" type="slidenum">
              <a:rPr lang="en-US"/>
              <a:pPr/>
              <a:t>13</a:t>
            </a:fld>
            <a:endParaRPr lang="en-US" sz="1500">
              <a:latin typeface="Times New Roman" pitchFamily="18" charset="0"/>
            </a:endParaRPr>
          </a:p>
        </p:txBody>
      </p:sp>
      <p:sp>
        <p:nvSpPr>
          <p:cNvPr id="5" name="Fußzeilenplatzhalter 2"/>
          <p:cNvSpPr>
            <a:spLocks noGrp="1"/>
          </p:cNvSpPr>
          <p:nvPr>
            <p:ph type="ftr" sz="quarter" idx="11"/>
          </p:nvPr>
        </p:nvSpPr>
        <p:spPr/>
        <p:txBody>
          <a:bodyPr/>
          <a:lstStyle/>
          <a:p>
            <a:r>
              <a:rPr lang="en-US"/>
              <a:t>17-CEG-SAM-Madrid29Mar10 MCCI</a:t>
            </a:r>
          </a:p>
        </p:txBody>
      </p:sp>
      <p:sp>
        <p:nvSpPr>
          <p:cNvPr id="138242" name="Rectangle 2"/>
          <p:cNvSpPr>
            <a:spLocks noChangeArrowheads="1"/>
          </p:cNvSpPr>
          <p:nvPr/>
        </p:nvSpPr>
        <p:spPr bwMode="auto">
          <a:xfrm>
            <a:off x="1377950" y="855663"/>
            <a:ext cx="7875588" cy="593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GB" b="1" u="sng">
                <a:latin typeface="Arial" charset="0"/>
              </a:rPr>
              <a:t>Final</a:t>
            </a:r>
            <a:r>
              <a:rPr lang="en-US" b="1" u="sng">
                <a:latin typeface="Arial" charset="0"/>
              </a:rPr>
              <a:t> </a:t>
            </a:r>
            <a:r>
              <a:rPr lang="en-GB" b="1" u="sng">
                <a:latin typeface="Arial" charset="0"/>
              </a:rPr>
              <a:t>reporting</a:t>
            </a:r>
            <a:r>
              <a:rPr lang="en-GB" b="1">
                <a:latin typeface="Arial" charset="0"/>
              </a:rPr>
              <a:t>.</a:t>
            </a:r>
          </a:p>
          <a:p>
            <a:pPr algn="l"/>
            <a:r>
              <a:rPr lang="en-GB" b="1">
                <a:latin typeface="Arial" charset="0"/>
              </a:rPr>
              <a:t>Need 2 months for all the necessary permissions from Rosatom. (not be before the CEG-SAM meeting in Madrid).</a:t>
            </a:r>
          </a:p>
          <a:p>
            <a:pPr algn="l"/>
            <a:r>
              <a:rPr lang="en-GB" b="1">
                <a:latin typeface="Arial" charset="0"/>
              </a:rPr>
              <a:t>Draft  report done by April '10 for distribution to the collaborators.</a:t>
            </a:r>
          </a:p>
          <a:p>
            <a:pPr algn="l"/>
            <a:r>
              <a:rPr lang="en-GB" b="1">
                <a:latin typeface="Arial" charset="0"/>
              </a:rPr>
              <a:t>Their comments in the course of the next month(s) Final project text for Jun'10. </a:t>
            </a:r>
          </a:p>
          <a:p>
            <a:pPr algn="l"/>
            <a:r>
              <a:rPr lang="en-GB" b="1">
                <a:latin typeface="Arial" charset="0"/>
              </a:rPr>
              <a:t>Dr. Kondrashenko available for the CEG-SAM Meeting in StP September '10.</a:t>
            </a:r>
          </a:p>
          <a:p>
            <a:pPr algn="l"/>
            <a:endParaRPr lang="de-DE" b="1" u="sng">
              <a:latin typeface="Arial" charset="0"/>
            </a:endParaRPr>
          </a:p>
          <a:p>
            <a:pPr algn="l"/>
            <a:r>
              <a:rPr lang="de-DE" b="1" u="sng">
                <a:latin typeface="Arial" charset="0"/>
              </a:rPr>
              <a:t>Final Comments</a:t>
            </a:r>
          </a:p>
          <a:p>
            <a:pPr algn="l"/>
            <a:r>
              <a:rPr lang="en-GB" b="1">
                <a:latin typeface="Arial" charset="0"/>
              </a:rPr>
              <a:t>Technique has very many possibilities: insertion of Fe components at any time down the chute would be possible or having steel rebars in the concrete crucible</a:t>
            </a:r>
          </a:p>
        </p:txBody>
      </p:sp>
      <p:sp>
        <p:nvSpPr>
          <p:cNvPr id="138243" name="Rectangle 3"/>
          <p:cNvSpPr>
            <a:spLocks noChangeArrowheads="1"/>
          </p:cNvSpPr>
          <p:nvPr/>
        </p:nvSpPr>
        <p:spPr bwMode="auto">
          <a:xfrm>
            <a:off x="2774950" y="306388"/>
            <a:ext cx="5665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61950" indent="-361950" defTabSz="966788">
              <a:lnSpc>
                <a:spcPct val="75000"/>
              </a:lnSpc>
              <a:spcBef>
                <a:spcPct val="20000"/>
              </a:spcBef>
            </a:pPr>
            <a:r>
              <a:rPr lang="en-GB" sz="2800">
                <a:latin typeface="Arial Narrow" pitchFamily="34" charset="0"/>
              </a:rPr>
              <a:t>	 </a:t>
            </a:r>
            <a:r>
              <a:rPr lang="de-DE" sz="3200">
                <a:latin typeface="Arial Narrow" pitchFamily="34" charset="0"/>
              </a:rPr>
              <a:t>#3831 MCCI Intermediate Test </a:t>
            </a:r>
            <a:endParaRPr lang="en-GB" sz="32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8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1"/>
          <p:cNvSpPr>
            <a:spLocks noGrp="1"/>
          </p:cNvSpPr>
          <p:nvPr>
            <p:ph type="sldNum" sz="quarter" idx="10"/>
          </p:nvPr>
        </p:nvSpPr>
        <p:spPr/>
        <p:txBody>
          <a:bodyPr/>
          <a:lstStyle/>
          <a:p>
            <a:fld id="{8E1D55C0-2BDB-43D0-A554-1FC05B6178A0}" type="slidenum">
              <a:rPr lang="en-US"/>
              <a:pPr/>
              <a:t>14</a:t>
            </a:fld>
            <a:endParaRPr lang="en-US" sz="1500">
              <a:latin typeface="Times New Roman" pitchFamily="18" charset="0"/>
            </a:endParaRPr>
          </a:p>
        </p:txBody>
      </p:sp>
      <p:sp>
        <p:nvSpPr>
          <p:cNvPr id="7" name="Fußzeilenplatzhalter 2"/>
          <p:cNvSpPr>
            <a:spLocks noGrp="1"/>
          </p:cNvSpPr>
          <p:nvPr>
            <p:ph type="ftr" sz="quarter" idx="11"/>
          </p:nvPr>
        </p:nvSpPr>
        <p:spPr/>
        <p:txBody>
          <a:bodyPr/>
          <a:lstStyle/>
          <a:p>
            <a:r>
              <a:rPr lang="en-US"/>
              <a:t>17-CEG-SAM-Madrid29Mar10 MCCI</a:t>
            </a:r>
          </a:p>
        </p:txBody>
      </p:sp>
      <p:pic>
        <p:nvPicPr>
          <p:cNvPr id="131114" name="Picture 42" descr="Picture 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413" y="1119188"/>
            <a:ext cx="4840287" cy="3686175"/>
          </a:xfrm>
          <a:prstGeom prst="rect">
            <a:avLst/>
          </a:prstGeom>
          <a:noFill/>
          <a:extLst>
            <a:ext uri="{909E8E84-426E-40DD-AFC4-6F175D3DCCD1}">
              <a14:hiddenFill xmlns:a14="http://schemas.microsoft.com/office/drawing/2010/main">
                <a:solidFill>
                  <a:srgbClr val="FFFFFF"/>
                </a:solidFill>
              </a14:hiddenFill>
            </a:ext>
          </a:extLst>
        </p:spPr>
      </p:pic>
      <p:pic>
        <p:nvPicPr>
          <p:cNvPr id="131115" name="Picture 43" descr="Picture 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 y="1149350"/>
            <a:ext cx="4579938" cy="3617913"/>
          </a:xfrm>
          <a:prstGeom prst="rect">
            <a:avLst/>
          </a:prstGeom>
          <a:noFill/>
          <a:extLst>
            <a:ext uri="{909E8E84-426E-40DD-AFC4-6F175D3DCCD1}">
              <a14:hiddenFill xmlns:a14="http://schemas.microsoft.com/office/drawing/2010/main">
                <a:solidFill>
                  <a:srgbClr val="FFFFFF"/>
                </a:solidFill>
              </a14:hiddenFill>
            </a:ext>
          </a:extLst>
        </p:spPr>
      </p:pic>
      <p:sp>
        <p:nvSpPr>
          <p:cNvPr id="131116" name="Text Box 44"/>
          <p:cNvSpPr txBox="1">
            <a:spLocks noChangeArrowheads="1"/>
          </p:cNvSpPr>
          <p:nvPr/>
        </p:nvSpPr>
        <p:spPr bwMode="auto">
          <a:xfrm>
            <a:off x="2109788" y="5527675"/>
            <a:ext cx="6178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de-DE" b="1"/>
              <a:t>Sample taken from the splash zone of the melt</a:t>
            </a:r>
            <a:endParaRPr lang="en-GB" b="1"/>
          </a:p>
        </p:txBody>
      </p:sp>
      <p:sp>
        <p:nvSpPr>
          <p:cNvPr id="131117" name="Rectangle 45"/>
          <p:cNvSpPr>
            <a:spLocks noChangeArrowheads="1"/>
          </p:cNvSpPr>
          <p:nvPr/>
        </p:nvSpPr>
        <p:spPr bwMode="auto">
          <a:xfrm>
            <a:off x="2774950" y="401638"/>
            <a:ext cx="5665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61950" indent="-361950" defTabSz="966788">
              <a:lnSpc>
                <a:spcPct val="75000"/>
              </a:lnSpc>
              <a:spcBef>
                <a:spcPct val="20000"/>
              </a:spcBef>
            </a:pPr>
            <a:r>
              <a:rPr lang="en-GB" sz="2800">
                <a:latin typeface="Arial Narrow" pitchFamily="34" charset="0"/>
              </a:rPr>
              <a:t>	 </a:t>
            </a:r>
            <a:r>
              <a:rPr lang="de-DE" sz="3200">
                <a:latin typeface="Arial Narrow" pitchFamily="34" charset="0"/>
              </a:rPr>
              <a:t>#3831 MCCI Intermediate Test </a:t>
            </a:r>
            <a:endParaRPr lang="en-GB" sz="32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11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17"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1"/>
          <p:cNvSpPr>
            <a:spLocks noGrp="1"/>
          </p:cNvSpPr>
          <p:nvPr>
            <p:ph type="sldNum" sz="quarter" idx="10"/>
          </p:nvPr>
        </p:nvSpPr>
        <p:spPr/>
        <p:txBody>
          <a:bodyPr/>
          <a:lstStyle/>
          <a:p>
            <a:fld id="{69302A26-F36D-4FB9-AAD4-9109BE501540}" type="slidenum">
              <a:rPr lang="en-US"/>
              <a:pPr/>
              <a:t>15</a:t>
            </a:fld>
            <a:endParaRPr lang="en-US" sz="1500">
              <a:latin typeface="Times New Roman" pitchFamily="18" charset="0"/>
            </a:endParaRPr>
          </a:p>
        </p:txBody>
      </p:sp>
      <p:sp>
        <p:nvSpPr>
          <p:cNvPr id="8" name="Fußzeilenplatzhalter 2"/>
          <p:cNvSpPr>
            <a:spLocks noGrp="1"/>
          </p:cNvSpPr>
          <p:nvPr>
            <p:ph type="ftr" sz="quarter" idx="11"/>
          </p:nvPr>
        </p:nvSpPr>
        <p:spPr/>
        <p:txBody>
          <a:bodyPr/>
          <a:lstStyle/>
          <a:p>
            <a:r>
              <a:rPr lang="en-US"/>
              <a:t>17-CEG-SAM-Madrid29Mar10 MCCI</a:t>
            </a:r>
          </a:p>
        </p:txBody>
      </p:sp>
      <p:pic>
        <p:nvPicPr>
          <p:cNvPr id="130588" name="Picture 540"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850" y="3570288"/>
            <a:ext cx="4165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30589" name="Picture 541"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0038" y="3595688"/>
            <a:ext cx="4075112" cy="3055937"/>
          </a:xfrm>
          <a:prstGeom prst="rect">
            <a:avLst/>
          </a:prstGeom>
          <a:noFill/>
          <a:extLst>
            <a:ext uri="{909E8E84-426E-40DD-AFC4-6F175D3DCCD1}">
              <a14:hiddenFill xmlns:a14="http://schemas.microsoft.com/office/drawing/2010/main">
                <a:solidFill>
                  <a:srgbClr val="FFFFFF"/>
                </a:solidFill>
              </a14:hiddenFill>
            </a:ext>
          </a:extLst>
        </p:spPr>
      </p:pic>
      <p:pic>
        <p:nvPicPr>
          <p:cNvPr id="130590" name="Picture 542"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4063" y="0"/>
            <a:ext cx="4508500" cy="3381375"/>
          </a:xfrm>
          <a:prstGeom prst="rect">
            <a:avLst/>
          </a:prstGeom>
          <a:noFill/>
          <a:extLst>
            <a:ext uri="{909E8E84-426E-40DD-AFC4-6F175D3DCCD1}">
              <a14:hiddenFill xmlns:a14="http://schemas.microsoft.com/office/drawing/2010/main">
                <a:solidFill>
                  <a:srgbClr val="FFFFFF"/>
                </a:solidFill>
              </a14:hiddenFill>
            </a:ext>
          </a:extLst>
        </p:spPr>
      </p:pic>
      <p:sp>
        <p:nvSpPr>
          <p:cNvPr id="130591" name="Text Box 543"/>
          <p:cNvSpPr txBox="1">
            <a:spLocks noChangeArrowheads="1"/>
          </p:cNvSpPr>
          <p:nvPr/>
        </p:nvSpPr>
        <p:spPr bwMode="auto">
          <a:xfrm>
            <a:off x="2947988" y="6781800"/>
            <a:ext cx="6419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de-DE"/>
              <a:t>Fe nodules  &amp; Fe Oxide areas seen, also ZrO2 seen</a:t>
            </a:r>
            <a:endParaRPr lang="en-GB"/>
          </a:p>
        </p:txBody>
      </p:sp>
      <p:sp>
        <p:nvSpPr>
          <p:cNvPr id="130592" name="Rectangle 544"/>
          <p:cNvSpPr>
            <a:spLocks noChangeArrowheads="1"/>
          </p:cNvSpPr>
          <p:nvPr/>
        </p:nvSpPr>
        <p:spPr bwMode="auto">
          <a:xfrm>
            <a:off x="6696075" y="1206500"/>
            <a:ext cx="338772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61950" indent="-361950" defTabSz="966788">
              <a:lnSpc>
                <a:spcPct val="75000"/>
              </a:lnSpc>
              <a:spcBef>
                <a:spcPct val="20000"/>
              </a:spcBef>
            </a:pPr>
            <a:r>
              <a:rPr lang="en-GB" sz="2800">
                <a:latin typeface="Arial Narrow" pitchFamily="34" charset="0"/>
              </a:rPr>
              <a:t>	 </a:t>
            </a:r>
            <a:r>
              <a:rPr lang="de-DE" sz="3200">
                <a:latin typeface="Arial Narrow" pitchFamily="34" charset="0"/>
              </a:rPr>
              <a:t>#3831 MCCI Intermediate Test </a:t>
            </a:r>
            <a:endParaRPr lang="en-GB" sz="32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05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592"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fld id="{BDAEB450-5DCF-4CB3-9665-FD96B730494F}" type="slidenum">
              <a:rPr lang="en-US"/>
              <a:pPr/>
              <a:t>2</a:t>
            </a:fld>
            <a:endParaRPr lang="en-US" sz="1500">
              <a:latin typeface="Times New Roman" pitchFamily="18" charset="0"/>
            </a:endParaRPr>
          </a:p>
        </p:txBody>
      </p:sp>
      <p:sp>
        <p:nvSpPr>
          <p:cNvPr id="6" name="Fußzeilenplatzhalter 2"/>
          <p:cNvSpPr>
            <a:spLocks noGrp="1"/>
          </p:cNvSpPr>
          <p:nvPr>
            <p:ph type="ftr" sz="quarter" idx="11"/>
          </p:nvPr>
        </p:nvSpPr>
        <p:spPr/>
        <p:txBody>
          <a:bodyPr/>
          <a:lstStyle/>
          <a:p>
            <a:r>
              <a:rPr lang="en-US"/>
              <a:t>17-CEG-SAM-Madrid29Mar10 MCCI</a:t>
            </a:r>
          </a:p>
        </p:txBody>
      </p:sp>
      <p:pic>
        <p:nvPicPr>
          <p:cNvPr id="75779" name="Picture 3" descr="Map EU 25-for ppt title slide-H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0"/>
            <a:ext cx="1876425" cy="1598613"/>
          </a:xfrm>
          <a:prstGeom prst="rect">
            <a:avLst/>
          </a:prstGeom>
          <a:noFill/>
          <a:extLst>
            <a:ext uri="{909E8E84-426E-40DD-AFC4-6F175D3DCCD1}">
              <a14:hiddenFill xmlns:a14="http://schemas.microsoft.com/office/drawing/2010/main">
                <a:solidFill>
                  <a:srgbClr val="FFFFFF"/>
                </a:solidFill>
              </a14:hiddenFill>
            </a:ext>
          </a:extLst>
        </p:spPr>
      </p:pic>
      <p:sp>
        <p:nvSpPr>
          <p:cNvPr id="75781" name="Text Box 5"/>
          <p:cNvSpPr txBox="1">
            <a:spLocks noChangeArrowheads="1"/>
          </p:cNvSpPr>
          <p:nvPr/>
        </p:nvSpPr>
        <p:spPr bwMode="auto">
          <a:xfrm>
            <a:off x="1120775" y="2051050"/>
            <a:ext cx="84359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u="sng">
                <a:solidFill>
                  <a:srgbClr val="000000"/>
                </a:solidFill>
                <a:cs typeface="Times New Roman" pitchFamily="18" charset="0"/>
              </a:rPr>
              <a:t>#3831 Large Scale MCCI project –development grant at </a:t>
            </a:r>
            <a:r>
              <a:rPr lang="en-GB" b="1" u="sng">
                <a:solidFill>
                  <a:srgbClr val="000000"/>
                </a:solidFill>
                <a:cs typeface="Times New Roman" pitchFamily="18" charset="0"/>
              </a:rPr>
              <a:t>VNIIEF Offices in Nizhny Novgorod, Russia, 26-27</a:t>
            </a:r>
            <a:r>
              <a:rPr lang="en-GB" b="1" u="sng" baseline="30000">
                <a:solidFill>
                  <a:srgbClr val="000000"/>
                </a:solidFill>
                <a:cs typeface="Times New Roman" pitchFamily="18" charset="0"/>
              </a:rPr>
              <a:t>th</a:t>
            </a:r>
            <a:r>
              <a:rPr lang="en-GB" b="1" u="sng">
                <a:solidFill>
                  <a:srgbClr val="000000"/>
                </a:solidFill>
                <a:cs typeface="Times New Roman" pitchFamily="18" charset="0"/>
              </a:rPr>
              <a:t> January</a:t>
            </a:r>
            <a:r>
              <a:rPr lang="en-US" b="1" u="sng">
                <a:solidFill>
                  <a:srgbClr val="000000"/>
                </a:solidFill>
                <a:cs typeface="Times New Roman" pitchFamily="18" charset="0"/>
              </a:rPr>
              <a:t> 2010</a:t>
            </a:r>
            <a:r>
              <a:rPr lang="en-GB" b="1">
                <a:solidFill>
                  <a:srgbClr val="000099"/>
                </a:solidFill>
              </a:rPr>
              <a:t> </a:t>
            </a:r>
            <a:endParaRPr lang="en-US" b="1">
              <a:solidFill>
                <a:schemeClr val="accent2"/>
              </a:solidFill>
            </a:endParaRPr>
          </a:p>
          <a:p>
            <a:r>
              <a:rPr lang="en-GB" sz="1800" i="1"/>
              <a:t>by </a:t>
            </a:r>
            <a:r>
              <a:rPr lang="en-GB" i="1"/>
              <a:t>by D. Bottomley (ITU </a:t>
            </a:r>
            <a:r>
              <a:rPr lang="fr-BE" i="1"/>
              <a:t>Karlsruhe),</a:t>
            </a:r>
            <a:r>
              <a:rPr lang="en-GB" i="1"/>
              <a:t> C. Journeau (CEA Cadarache), J. Stuckert (KIT Karlsruhe), A. Fargette (AREVA ANP-Erlangen), K. Atken (EDF, Lyon)</a:t>
            </a:r>
          </a:p>
        </p:txBody>
      </p:sp>
      <p:sp>
        <p:nvSpPr>
          <p:cNvPr id="75782" name="Text Box 6"/>
          <p:cNvSpPr txBox="1">
            <a:spLocks noChangeArrowheads="1"/>
          </p:cNvSpPr>
          <p:nvPr/>
        </p:nvSpPr>
        <p:spPr bwMode="auto">
          <a:xfrm>
            <a:off x="2168525" y="4956175"/>
            <a:ext cx="47942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de-DE" b="1" u="sng"/>
              <a:t>Outline of presentation</a:t>
            </a:r>
          </a:p>
          <a:p>
            <a:pPr>
              <a:buFontTx/>
              <a:buAutoNum type="arabicParenR"/>
            </a:pPr>
            <a:r>
              <a:rPr lang="de-DE"/>
              <a:t>Test Facility</a:t>
            </a:r>
          </a:p>
          <a:p>
            <a:pPr>
              <a:buFontTx/>
              <a:buAutoNum type="arabicParenR"/>
            </a:pPr>
            <a:r>
              <a:rPr lang="de-DE"/>
              <a:t>Results</a:t>
            </a:r>
          </a:p>
          <a:p>
            <a:r>
              <a:rPr lang="de-DE"/>
              <a:t>3)  Sample Analysis</a:t>
            </a:r>
          </a:p>
          <a:p>
            <a:r>
              <a:rPr lang="de-DE"/>
              <a:t>4)  Future work </a:t>
            </a:r>
          </a:p>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fld id="{CD32B3C1-249D-4113-BF44-E1B8A1A3C6F8}" type="slidenum">
              <a:rPr lang="en-US"/>
              <a:pPr/>
              <a:t>3</a:t>
            </a:fld>
            <a:endParaRPr lang="en-US" sz="1500">
              <a:latin typeface="Times New Roman" pitchFamily="18" charset="0"/>
            </a:endParaRPr>
          </a:p>
        </p:txBody>
      </p:sp>
      <p:sp>
        <p:nvSpPr>
          <p:cNvPr id="6" name="Fußzeilenplatzhalter 2"/>
          <p:cNvSpPr>
            <a:spLocks noGrp="1"/>
          </p:cNvSpPr>
          <p:nvPr>
            <p:ph type="ftr" sz="quarter" idx="11"/>
          </p:nvPr>
        </p:nvSpPr>
        <p:spPr/>
        <p:txBody>
          <a:bodyPr/>
          <a:lstStyle/>
          <a:p>
            <a:r>
              <a:rPr lang="en-US"/>
              <a:t>17-CEG-SAM-Madrid29Mar10 MCCI</a:t>
            </a:r>
          </a:p>
        </p:txBody>
      </p:sp>
      <p:sp>
        <p:nvSpPr>
          <p:cNvPr id="77829" name="Text Box 5"/>
          <p:cNvSpPr txBox="1">
            <a:spLocks noChangeArrowheads="1"/>
          </p:cNvSpPr>
          <p:nvPr/>
        </p:nvSpPr>
        <p:spPr bwMode="auto">
          <a:xfrm>
            <a:off x="547688" y="2457450"/>
            <a:ext cx="9671050" cy="3330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233" tIns="50617" rIns="101233" bIns="50617">
            <a:spAutoFit/>
          </a:bodyPr>
          <a:lstStyle>
            <a:lvl1pPr algn="l" defTabSz="1012825">
              <a:defRPr sz="2400">
                <a:solidFill>
                  <a:schemeClr val="tx1"/>
                </a:solidFill>
                <a:latin typeface="Times New Roman" pitchFamily="18" charset="0"/>
              </a:defRPr>
            </a:lvl1pPr>
            <a:lvl2pPr marL="506413" algn="l" defTabSz="1012825">
              <a:defRPr sz="2400">
                <a:solidFill>
                  <a:schemeClr val="tx1"/>
                </a:solidFill>
                <a:latin typeface="Times New Roman" pitchFamily="18" charset="0"/>
              </a:defRPr>
            </a:lvl2pPr>
            <a:lvl3pPr marL="1012825" algn="l" defTabSz="1012825">
              <a:defRPr sz="2400">
                <a:solidFill>
                  <a:schemeClr val="tx1"/>
                </a:solidFill>
                <a:latin typeface="Times New Roman" pitchFamily="18" charset="0"/>
              </a:defRPr>
            </a:lvl3pPr>
            <a:lvl4pPr marL="1519238" algn="l" defTabSz="1012825">
              <a:defRPr sz="2400">
                <a:solidFill>
                  <a:schemeClr val="tx1"/>
                </a:solidFill>
                <a:latin typeface="Times New Roman" pitchFamily="18" charset="0"/>
              </a:defRPr>
            </a:lvl4pPr>
            <a:lvl5pPr marL="2024063" algn="l" defTabSz="1012825">
              <a:defRPr sz="2400">
                <a:solidFill>
                  <a:schemeClr val="tx1"/>
                </a:solidFill>
                <a:latin typeface="Times New Roman" pitchFamily="18" charset="0"/>
              </a:defRPr>
            </a:lvl5pPr>
            <a:lvl6pPr marL="2481263" defTabSz="1012825" eaLnBrk="0" fontAlgn="base" hangingPunct="0">
              <a:spcBef>
                <a:spcPct val="0"/>
              </a:spcBef>
              <a:spcAft>
                <a:spcPct val="0"/>
              </a:spcAft>
              <a:defRPr sz="2400">
                <a:solidFill>
                  <a:schemeClr val="tx1"/>
                </a:solidFill>
                <a:latin typeface="Times New Roman" pitchFamily="18" charset="0"/>
              </a:defRPr>
            </a:lvl6pPr>
            <a:lvl7pPr marL="2938463" defTabSz="1012825" eaLnBrk="0" fontAlgn="base" hangingPunct="0">
              <a:spcBef>
                <a:spcPct val="0"/>
              </a:spcBef>
              <a:spcAft>
                <a:spcPct val="0"/>
              </a:spcAft>
              <a:defRPr sz="2400">
                <a:solidFill>
                  <a:schemeClr val="tx1"/>
                </a:solidFill>
                <a:latin typeface="Times New Roman" pitchFamily="18" charset="0"/>
              </a:defRPr>
            </a:lvl7pPr>
            <a:lvl8pPr marL="3395663" defTabSz="1012825" eaLnBrk="0" fontAlgn="base" hangingPunct="0">
              <a:spcBef>
                <a:spcPct val="0"/>
              </a:spcBef>
              <a:spcAft>
                <a:spcPct val="0"/>
              </a:spcAft>
              <a:defRPr sz="2400">
                <a:solidFill>
                  <a:schemeClr val="tx1"/>
                </a:solidFill>
                <a:latin typeface="Times New Roman" pitchFamily="18" charset="0"/>
              </a:defRPr>
            </a:lvl8pPr>
            <a:lvl9pPr marL="3852863" defTabSz="1012825" eaLnBrk="0" fontAlgn="base" hangingPunct="0">
              <a:spcBef>
                <a:spcPct val="0"/>
              </a:spcBef>
              <a:spcAft>
                <a:spcPct val="0"/>
              </a:spcAft>
              <a:defRPr sz="2400">
                <a:solidFill>
                  <a:schemeClr val="tx1"/>
                </a:solidFill>
                <a:latin typeface="Times New Roman" pitchFamily="18" charset="0"/>
              </a:defRPr>
            </a:lvl9pPr>
          </a:lstStyle>
          <a:p>
            <a:r>
              <a:rPr lang="en-US" sz="2000" b="1"/>
              <a:t>VNIIEF have developed a chemical heating technique (PTC – PyroTechnic Compound) using briquettes made by pressing together Zr and Fe</a:t>
            </a:r>
            <a:r>
              <a:rPr lang="en-US" sz="2000" b="1" baseline="-25000"/>
              <a:t>2</a:t>
            </a:r>
            <a:r>
              <a:rPr lang="en-US" sz="2000" b="1"/>
              <a:t>O</a:t>
            </a:r>
            <a:r>
              <a:rPr lang="en-US" sz="2000" b="1" baseline="-25000"/>
              <a:t>3</a:t>
            </a:r>
            <a:r>
              <a:rPr lang="en-US" sz="2000" b="1"/>
              <a:t> powder (d=50mm &amp; h=20mm of 120g) that are wrapped in Al foil. </a:t>
            </a:r>
          </a:p>
          <a:p>
            <a:endParaRPr lang="en-US" b="1"/>
          </a:p>
          <a:p>
            <a:r>
              <a:rPr lang="en-US" b="1"/>
              <a:t>Reaction: 3Zr +2Fe</a:t>
            </a:r>
            <a:r>
              <a:rPr lang="en-US" b="1" baseline="-25000"/>
              <a:t>2</a:t>
            </a:r>
            <a:r>
              <a:rPr lang="en-US" b="1"/>
              <a:t>O</a:t>
            </a:r>
            <a:r>
              <a:rPr lang="en-US" b="1" baseline="-25000"/>
              <a:t>3</a:t>
            </a:r>
            <a:r>
              <a:rPr lang="en-US" b="1"/>
              <a:t> = 3ZrO</a:t>
            </a:r>
            <a:r>
              <a:rPr lang="en-US" b="1" baseline="-25000"/>
              <a:t>2</a:t>
            </a:r>
            <a:r>
              <a:rPr lang="en-US" b="1"/>
              <a:t> + 4Fe </a:t>
            </a:r>
          </a:p>
          <a:p>
            <a:r>
              <a:rPr lang="en-US" sz="2000" b="1"/>
              <a:t>(generates heat: 2840 kJ/kg - with a useful energy release of ~900 kJ/kg).</a:t>
            </a:r>
          </a:p>
          <a:p>
            <a:endParaRPr lang="en-US" sz="2000" b="1"/>
          </a:p>
          <a:p>
            <a:r>
              <a:rPr lang="en-US" sz="2000" b="1"/>
              <a:t>Concrete selected: 2/3 limestone and 1/3 siliceous</a:t>
            </a:r>
          </a:p>
          <a:p>
            <a:r>
              <a:rPr lang="en-US" sz="2000" b="1"/>
              <a:t>(60cm diameter &amp; 70cm height, cast with array of t/c in concrete</a:t>
            </a:r>
          </a:p>
          <a:p>
            <a:r>
              <a:rPr lang="en-GB" sz="2000" b="1"/>
              <a:t>central cavity: 40 cm diameter and 55 cm height)</a:t>
            </a:r>
            <a:r>
              <a:rPr lang="en-GB"/>
              <a:t>  </a:t>
            </a:r>
            <a:r>
              <a:rPr lang="en-US"/>
              <a:t> </a:t>
            </a:r>
            <a:endParaRPr lang="en-GB"/>
          </a:p>
        </p:txBody>
      </p:sp>
      <p:sp>
        <p:nvSpPr>
          <p:cNvPr id="77830" name="Text Box 6"/>
          <p:cNvSpPr txBox="1">
            <a:spLocks noChangeArrowheads="1"/>
          </p:cNvSpPr>
          <p:nvPr/>
        </p:nvSpPr>
        <p:spPr bwMode="auto">
          <a:xfrm>
            <a:off x="912813" y="1416050"/>
            <a:ext cx="1882775" cy="4064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233" tIns="50617" rIns="101233" bIns="50617">
            <a:spAutoFit/>
          </a:bodyPr>
          <a:lstStyle>
            <a:lvl1pPr algn="l" defTabSz="1012825">
              <a:defRPr sz="2400">
                <a:solidFill>
                  <a:schemeClr val="tx1"/>
                </a:solidFill>
                <a:latin typeface="Times New Roman" pitchFamily="18" charset="0"/>
              </a:defRPr>
            </a:lvl1pPr>
            <a:lvl2pPr marL="506413" algn="l" defTabSz="1012825">
              <a:defRPr sz="2400">
                <a:solidFill>
                  <a:schemeClr val="tx1"/>
                </a:solidFill>
                <a:latin typeface="Times New Roman" pitchFamily="18" charset="0"/>
              </a:defRPr>
            </a:lvl2pPr>
            <a:lvl3pPr marL="1012825" algn="l" defTabSz="1012825">
              <a:defRPr sz="2400">
                <a:solidFill>
                  <a:schemeClr val="tx1"/>
                </a:solidFill>
                <a:latin typeface="Times New Roman" pitchFamily="18" charset="0"/>
              </a:defRPr>
            </a:lvl3pPr>
            <a:lvl4pPr marL="1519238" algn="l" defTabSz="1012825">
              <a:defRPr sz="2400">
                <a:solidFill>
                  <a:schemeClr val="tx1"/>
                </a:solidFill>
                <a:latin typeface="Times New Roman" pitchFamily="18" charset="0"/>
              </a:defRPr>
            </a:lvl4pPr>
            <a:lvl5pPr marL="2024063" algn="l" defTabSz="1012825">
              <a:defRPr sz="2400">
                <a:solidFill>
                  <a:schemeClr val="tx1"/>
                </a:solidFill>
                <a:latin typeface="Times New Roman" pitchFamily="18" charset="0"/>
              </a:defRPr>
            </a:lvl5pPr>
            <a:lvl6pPr marL="2481263" defTabSz="1012825" eaLnBrk="0" fontAlgn="base" hangingPunct="0">
              <a:spcBef>
                <a:spcPct val="0"/>
              </a:spcBef>
              <a:spcAft>
                <a:spcPct val="0"/>
              </a:spcAft>
              <a:defRPr sz="2400">
                <a:solidFill>
                  <a:schemeClr val="tx1"/>
                </a:solidFill>
                <a:latin typeface="Times New Roman" pitchFamily="18" charset="0"/>
              </a:defRPr>
            </a:lvl6pPr>
            <a:lvl7pPr marL="2938463" defTabSz="1012825" eaLnBrk="0" fontAlgn="base" hangingPunct="0">
              <a:spcBef>
                <a:spcPct val="0"/>
              </a:spcBef>
              <a:spcAft>
                <a:spcPct val="0"/>
              </a:spcAft>
              <a:defRPr sz="2400">
                <a:solidFill>
                  <a:schemeClr val="tx1"/>
                </a:solidFill>
                <a:latin typeface="Times New Roman" pitchFamily="18" charset="0"/>
              </a:defRPr>
            </a:lvl7pPr>
            <a:lvl8pPr marL="3395663" defTabSz="1012825" eaLnBrk="0" fontAlgn="base" hangingPunct="0">
              <a:spcBef>
                <a:spcPct val="0"/>
              </a:spcBef>
              <a:spcAft>
                <a:spcPct val="0"/>
              </a:spcAft>
              <a:defRPr sz="2400">
                <a:solidFill>
                  <a:schemeClr val="tx1"/>
                </a:solidFill>
                <a:latin typeface="Times New Roman" pitchFamily="18" charset="0"/>
              </a:defRPr>
            </a:lvl8pPr>
            <a:lvl9pPr marL="3852863" defTabSz="1012825"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000" b="1"/>
              <a:t>Introduction</a:t>
            </a:r>
          </a:p>
        </p:txBody>
      </p:sp>
      <p:sp>
        <p:nvSpPr>
          <p:cNvPr id="77831" name="Text Box 7"/>
          <p:cNvSpPr txBox="1">
            <a:spLocks noChangeArrowheads="1"/>
          </p:cNvSpPr>
          <p:nvPr/>
        </p:nvSpPr>
        <p:spPr bwMode="auto">
          <a:xfrm>
            <a:off x="2779713" y="612775"/>
            <a:ext cx="4273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de-DE" b="1"/>
              <a:t>#3831 MCCI Intermediate Test</a:t>
            </a:r>
            <a:endParaRPr lang="en-GB"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2"/>
          <p:cNvSpPr>
            <a:spLocks noGrp="1"/>
          </p:cNvSpPr>
          <p:nvPr>
            <p:ph type="sldNum" sz="quarter" idx="10"/>
          </p:nvPr>
        </p:nvSpPr>
        <p:spPr/>
        <p:txBody>
          <a:bodyPr/>
          <a:lstStyle/>
          <a:p>
            <a:fld id="{03740770-762E-40E0-96C4-D7EE9C644BF6}" type="slidenum">
              <a:rPr lang="en-US"/>
              <a:pPr/>
              <a:t>4</a:t>
            </a:fld>
            <a:endParaRPr lang="en-US" sz="1500">
              <a:latin typeface="Times New Roman" pitchFamily="18" charset="0"/>
            </a:endParaRPr>
          </a:p>
        </p:txBody>
      </p:sp>
      <p:sp>
        <p:nvSpPr>
          <p:cNvPr id="15" name="Fußzeilenplatzhalter 3"/>
          <p:cNvSpPr>
            <a:spLocks noGrp="1"/>
          </p:cNvSpPr>
          <p:nvPr>
            <p:ph type="ftr" sz="quarter" idx="11"/>
          </p:nvPr>
        </p:nvSpPr>
        <p:spPr/>
        <p:txBody>
          <a:bodyPr/>
          <a:lstStyle/>
          <a:p>
            <a:r>
              <a:rPr lang="en-US"/>
              <a:t>17-CEG-SAM-Madrid29Mar10 MCCI</a:t>
            </a:r>
          </a:p>
        </p:txBody>
      </p:sp>
      <p:sp>
        <p:nvSpPr>
          <p:cNvPr id="111618" name="Rectangle 2"/>
          <p:cNvSpPr>
            <a:spLocks noGrp="1" noChangeArrowheads="1"/>
          </p:cNvSpPr>
          <p:nvPr>
            <p:ph type="title"/>
          </p:nvPr>
        </p:nvSpPr>
        <p:spPr>
          <a:xfrm>
            <a:off x="1660525" y="444500"/>
            <a:ext cx="7223125" cy="719138"/>
          </a:xfrm>
        </p:spPr>
        <p:txBody>
          <a:bodyPr/>
          <a:lstStyle/>
          <a:p>
            <a:r>
              <a:rPr lang="fr-FR" sz="2800" b="1" u="sng">
                <a:solidFill>
                  <a:schemeClr val="accent2"/>
                </a:solidFill>
              </a:rPr>
              <a:t>#3831 Sarov intermediate scale tests</a:t>
            </a:r>
            <a:endParaRPr lang="fr-FR" sz="2800" b="1">
              <a:solidFill>
                <a:schemeClr val="accent2"/>
              </a:solidFill>
            </a:endParaRPr>
          </a:p>
        </p:txBody>
      </p:sp>
      <p:sp>
        <p:nvSpPr>
          <p:cNvPr id="111619" name="Rectangle 3"/>
          <p:cNvSpPr>
            <a:spLocks noChangeArrowheads="1"/>
          </p:cNvSpPr>
          <p:nvPr/>
        </p:nvSpPr>
        <p:spPr bwMode="auto">
          <a:xfrm>
            <a:off x="1397000" y="1403350"/>
            <a:ext cx="10477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1620" name="Rectangle 4"/>
          <p:cNvSpPr>
            <a:spLocks noChangeArrowheads="1"/>
          </p:cNvSpPr>
          <p:nvPr/>
        </p:nvSpPr>
        <p:spPr bwMode="auto">
          <a:xfrm>
            <a:off x="1397000" y="1403350"/>
            <a:ext cx="10477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1621" name="Rectangle 5"/>
          <p:cNvSpPr>
            <a:spLocks noChangeArrowheads="1"/>
          </p:cNvSpPr>
          <p:nvPr/>
        </p:nvSpPr>
        <p:spPr bwMode="auto">
          <a:xfrm>
            <a:off x="5289550" y="7135813"/>
            <a:ext cx="746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1012825" eaLnBrk="1" hangingPunct="1"/>
            <a:r>
              <a:rPr lang="fr-FR" sz="800">
                <a:solidFill>
                  <a:srgbClr val="000000"/>
                </a:solidFill>
              </a:rPr>
              <a:t> </a:t>
            </a:r>
            <a:endParaRPr lang="fr-FR" sz="2000" b="1">
              <a:latin typeface="Arial" charset="0"/>
            </a:endParaRPr>
          </a:p>
        </p:txBody>
      </p:sp>
      <p:sp>
        <p:nvSpPr>
          <p:cNvPr id="111622" name="Rectangle 6"/>
          <p:cNvSpPr>
            <a:spLocks noChangeArrowheads="1"/>
          </p:cNvSpPr>
          <p:nvPr/>
        </p:nvSpPr>
        <p:spPr bwMode="auto">
          <a:xfrm>
            <a:off x="5592763" y="4667250"/>
            <a:ext cx="74612"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1012825" eaLnBrk="1" hangingPunct="1"/>
            <a:r>
              <a:rPr lang="fr-FR" sz="800">
                <a:solidFill>
                  <a:srgbClr val="000000"/>
                </a:solidFill>
              </a:rPr>
              <a:t> </a:t>
            </a:r>
            <a:endParaRPr lang="fr-FR" sz="2000" b="1">
              <a:latin typeface="Arial" charset="0"/>
            </a:endParaRPr>
          </a:p>
        </p:txBody>
      </p:sp>
      <p:sp>
        <p:nvSpPr>
          <p:cNvPr id="111623" name="Rectangle 7"/>
          <p:cNvSpPr>
            <a:spLocks noChangeArrowheads="1"/>
          </p:cNvSpPr>
          <p:nvPr/>
        </p:nvSpPr>
        <p:spPr bwMode="auto">
          <a:xfrm>
            <a:off x="5683250" y="4951413"/>
            <a:ext cx="785813" cy="290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1624" name="Rectangle 8"/>
          <p:cNvSpPr>
            <a:spLocks noChangeArrowheads="1"/>
          </p:cNvSpPr>
          <p:nvPr/>
        </p:nvSpPr>
        <p:spPr bwMode="auto">
          <a:xfrm>
            <a:off x="5932488" y="5087938"/>
            <a:ext cx="444500"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1625" name="Rectangle 9"/>
          <p:cNvSpPr>
            <a:spLocks noChangeArrowheads="1"/>
          </p:cNvSpPr>
          <p:nvPr/>
        </p:nvSpPr>
        <p:spPr bwMode="auto">
          <a:xfrm>
            <a:off x="9220200" y="1446213"/>
            <a:ext cx="6302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1626" name="Rectangle 10"/>
          <p:cNvSpPr>
            <a:spLocks noChangeArrowheads="1"/>
          </p:cNvSpPr>
          <p:nvPr/>
        </p:nvSpPr>
        <p:spPr bwMode="auto">
          <a:xfrm>
            <a:off x="9220200" y="1662113"/>
            <a:ext cx="6302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1627" name="Rectangle 11"/>
          <p:cNvSpPr>
            <a:spLocks noChangeArrowheads="1"/>
          </p:cNvSpPr>
          <p:nvPr/>
        </p:nvSpPr>
        <p:spPr bwMode="auto">
          <a:xfrm>
            <a:off x="9220200" y="1879600"/>
            <a:ext cx="6302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1628" name="Rectangle 12"/>
          <p:cNvSpPr>
            <a:spLocks noChangeArrowheads="1"/>
          </p:cNvSpPr>
          <p:nvPr/>
        </p:nvSpPr>
        <p:spPr bwMode="auto">
          <a:xfrm>
            <a:off x="5289550" y="6659563"/>
            <a:ext cx="51895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aphicFrame>
        <p:nvGraphicFramePr>
          <p:cNvPr id="111659" name="Object 43"/>
          <p:cNvGraphicFramePr>
            <a:graphicFrameLocks noChangeAspect="1"/>
          </p:cNvGraphicFramePr>
          <p:nvPr/>
        </p:nvGraphicFramePr>
        <p:xfrm>
          <a:off x="754063" y="1587500"/>
          <a:ext cx="9721850" cy="5278438"/>
        </p:xfrm>
        <a:graphic>
          <a:graphicData uri="http://schemas.openxmlformats.org/presentationml/2006/ole">
            <mc:AlternateContent xmlns:mc="http://schemas.openxmlformats.org/markup-compatibility/2006">
              <mc:Choice xmlns:v="urn:schemas-microsoft-com:vml" Requires="v">
                <p:oleObj spid="_x0000_s111661" name="Document" r:id="rId4" imgW="6274723" imgH="3416523" progId="Word.Document.8">
                  <p:embed/>
                </p:oleObj>
              </mc:Choice>
              <mc:Fallback>
                <p:oleObj name="Document" r:id="rId4" imgW="6274723" imgH="3416523" progId="Word.Document.8">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63" y="1587500"/>
                        <a:ext cx="9721850" cy="527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liennummernplatzhalter 2"/>
          <p:cNvSpPr>
            <a:spLocks noGrp="1"/>
          </p:cNvSpPr>
          <p:nvPr>
            <p:ph type="sldNum" sz="quarter" idx="10"/>
          </p:nvPr>
        </p:nvSpPr>
        <p:spPr/>
        <p:txBody>
          <a:bodyPr/>
          <a:lstStyle/>
          <a:p>
            <a:fld id="{77D7FE1D-7673-4ECF-B4D6-F50D7BDB5914}" type="slidenum">
              <a:rPr lang="en-US"/>
              <a:pPr/>
              <a:t>5</a:t>
            </a:fld>
            <a:endParaRPr lang="en-US" sz="1500">
              <a:latin typeface="Times New Roman" pitchFamily="18" charset="0"/>
            </a:endParaRPr>
          </a:p>
        </p:txBody>
      </p:sp>
      <p:sp>
        <p:nvSpPr>
          <p:cNvPr id="61" name="Fußzeilenplatzhalter 3"/>
          <p:cNvSpPr>
            <a:spLocks noGrp="1"/>
          </p:cNvSpPr>
          <p:nvPr>
            <p:ph type="ftr" sz="quarter" idx="11"/>
          </p:nvPr>
        </p:nvSpPr>
        <p:spPr/>
        <p:txBody>
          <a:bodyPr/>
          <a:lstStyle/>
          <a:p>
            <a:r>
              <a:rPr lang="en-US"/>
              <a:t>17-CEG-SAM-Madrid29Mar10 MCCI</a:t>
            </a:r>
          </a:p>
        </p:txBody>
      </p:sp>
      <p:sp>
        <p:nvSpPr>
          <p:cNvPr id="135171" name="Rectangle 3"/>
          <p:cNvSpPr>
            <a:spLocks noChangeArrowheads="1"/>
          </p:cNvSpPr>
          <p:nvPr/>
        </p:nvSpPr>
        <p:spPr bwMode="auto">
          <a:xfrm>
            <a:off x="1397000" y="1403350"/>
            <a:ext cx="10477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5172" name="Rectangle 4"/>
          <p:cNvSpPr>
            <a:spLocks noChangeArrowheads="1"/>
          </p:cNvSpPr>
          <p:nvPr/>
        </p:nvSpPr>
        <p:spPr bwMode="auto">
          <a:xfrm>
            <a:off x="1397000" y="1403350"/>
            <a:ext cx="10477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5173" name="Rectangle 5"/>
          <p:cNvSpPr>
            <a:spLocks noChangeArrowheads="1"/>
          </p:cNvSpPr>
          <p:nvPr/>
        </p:nvSpPr>
        <p:spPr bwMode="auto">
          <a:xfrm>
            <a:off x="5289550" y="7135813"/>
            <a:ext cx="746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1012825" eaLnBrk="1" hangingPunct="1"/>
            <a:r>
              <a:rPr lang="fr-FR" sz="800">
                <a:solidFill>
                  <a:srgbClr val="000000"/>
                </a:solidFill>
              </a:rPr>
              <a:t> </a:t>
            </a:r>
            <a:endParaRPr lang="fr-FR" sz="2000" b="1">
              <a:latin typeface="Arial" charset="0"/>
            </a:endParaRPr>
          </a:p>
        </p:txBody>
      </p:sp>
      <p:sp>
        <p:nvSpPr>
          <p:cNvPr id="135176" name="Rectangle 8"/>
          <p:cNvSpPr>
            <a:spLocks noChangeArrowheads="1"/>
          </p:cNvSpPr>
          <p:nvPr/>
        </p:nvSpPr>
        <p:spPr bwMode="auto">
          <a:xfrm>
            <a:off x="8270875" y="4013200"/>
            <a:ext cx="444500"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178" name="Rectangle 10"/>
          <p:cNvSpPr>
            <a:spLocks noChangeArrowheads="1"/>
          </p:cNvSpPr>
          <p:nvPr/>
        </p:nvSpPr>
        <p:spPr bwMode="auto">
          <a:xfrm>
            <a:off x="8974138" y="660400"/>
            <a:ext cx="6302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180" name="Rectangle 12"/>
          <p:cNvSpPr>
            <a:spLocks noChangeArrowheads="1"/>
          </p:cNvSpPr>
          <p:nvPr/>
        </p:nvSpPr>
        <p:spPr bwMode="auto">
          <a:xfrm>
            <a:off x="5289550" y="6659563"/>
            <a:ext cx="51895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192" name="AutoShape 24"/>
          <p:cNvSpPr>
            <a:spLocks noChangeAspect="1" noChangeArrowheads="1"/>
          </p:cNvSpPr>
          <p:nvPr/>
        </p:nvSpPr>
        <p:spPr bwMode="auto">
          <a:xfrm>
            <a:off x="2065338" y="808038"/>
            <a:ext cx="7554912"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193" name="Freeform 25"/>
          <p:cNvSpPr>
            <a:spLocks/>
          </p:cNvSpPr>
          <p:nvPr/>
        </p:nvSpPr>
        <p:spPr bwMode="auto">
          <a:xfrm>
            <a:off x="4830763" y="4576763"/>
            <a:ext cx="2411412" cy="2209800"/>
          </a:xfrm>
          <a:custGeom>
            <a:avLst/>
            <a:gdLst>
              <a:gd name="T0" fmla="*/ 0 w 2340"/>
              <a:gd name="T1" fmla="*/ 15 h 2145"/>
              <a:gd name="T2" fmla="*/ 0 w 2340"/>
              <a:gd name="T3" fmla="*/ 2145 h 2145"/>
              <a:gd name="T4" fmla="*/ 2340 w 2340"/>
              <a:gd name="T5" fmla="*/ 2145 h 2145"/>
              <a:gd name="T6" fmla="*/ 2340 w 2340"/>
              <a:gd name="T7" fmla="*/ 0 h 2145"/>
              <a:gd name="T8" fmla="*/ 1905 w 2340"/>
              <a:gd name="T9" fmla="*/ 0 h 2145"/>
              <a:gd name="T10" fmla="*/ 1905 w 2340"/>
              <a:gd name="T11" fmla="*/ 1815 h 2145"/>
              <a:gd name="T12" fmla="*/ 405 w 2340"/>
              <a:gd name="T13" fmla="*/ 1815 h 2145"/>
              <a:gd name="T14" fmla="*/ 405 w 2340"/>
              <a:gd name="T15" fmla="*/ 0 h 2145"/>
              <a:gd name="T16" fmla="*/ 0 w 2340"/>
              <a:gd name="T17" fmla="*/ 15 h 2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0" h="2145">
                <a:moveTo>
                  <a:pt x="0" y="15"/>
                </a:moveTo>
                <a:lnTo>
                  <a:pt x="0" y="2145"/>
                </a:lnTo>
                <a:lnTo>
                  <a:pt x="2340" y="2145"/>
                </a:lnTo>
                <a:lnTo>
                  <a:pt x="2340" y="0"/>
                </a:lnTo>
                <a:lnTo>
                  <a:pt x="1905" y="0"/>
                </a:lnTo>
                <a:lnTo>
                  <a:pt x="1905" y="1815"/>
                </a:lnTo>
                <a:lnTo>
                  <a:pt x="405" y="1815"/>
                </a:lnTo>
                <a:lnTo>
                  <a:pt x="405" y="0"/>
                </a:lnTo>
                <a:lnTo>
                  <a:pt x="0" y="15"/>
                </a:lnTo>
                <a:close/>
              </a:path>
            </a:pathLst>
          </a:custGeom>
          <a:solidFill>
            <a:srgbClr val="FFCC99"/>
          </a:solidFill>
          <a:ln w="9525">
            <a:solidFill>
              <a:srgbClr val="FFCC99"/>
            </a:solidFill>
            <a:round/>
            <a:headEnd/>
            <a:tailEnd/>
          </a:ln>
        </p:spPr>
        <p:txBody>
          <a:bodyPr/>
          <a:lstStyle/>
          <a:p>
            <a:endParaRPr lang="de-DE"/>
          </a:p>
        </p:txBody>
      </p:sp>
      <p:sp>
        <p:nvSpPr>
          <p:cNvPr id="135194" name="Rectangle 26"/>
          <p:cNvSpPr>
            <a:spLocks noChangeArrowheads="1"/>
          </p:cNvSpPr>
          <p:nvPr/>
        </p:nvSpPr>
        <p:spPr bwMode="auto">
          <a:xfrm>
            <a:off x="5262563" y="5351463"/>
            <a:ext cx="1560512" cy="1081087"/>
          </a:xfrm>
          <a:prstGeom prst="rect">
            <a:avLst/>
          </a:prstGeom>
          <a:solidFill>
            <a:srgbClr val="C0C0C0"/>
          </a:solidFill>
          <a:ln w="9525">
            <a:solidFill>
              <a:srgbClr val="C0C0C0"/>
            </a:solidFill>
            <a:miter lim="800000"/>
            <a:headEnd/>
            <a:tailEnd/>
          </a:ln>
        </p:spPr>
        <p:txBody>
          <a:bodyPr/>
          <a:lstStyle/>
          <a:p>
            <a:endParaRPr lang="de-DE"/>
          </a:p>
        </p:txBody>
      </p:sp>
      <p:sp>
        <p:nvSpPr>
          <p:cNvPr id="135202" name="Line 34"/>
          <p:cNvSpPr>
            <a:spLocks noChangeShapeType="1"/>
          </p:cNvSpPr>
          <p:nvPr/>
        </p:nvSpPr>
        <p:spPr bwMode="auto">
          <a:xfrm flipH="1">
            <a:off x="3190875" y="6802438"/>
            <a:ext cx="5580063"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5203" name="Text Box 35"/>
          <p:cNvSpPr txBox="1">
            <a:spLocks noChangeArrowheads="1"/>
          </p:cNvSpPr>
          <p:nvPr/>
        </p:nvSpPr>
        <p:spPr bwMode="auto">
          <a:xfrm>
            <a:off x="8183563" y="4887913"/>
            <a:ext cx="1373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sz="1200"/>
              <a:t>camera 2</a:t>
            </a:r>
            <a:endParaRPr lang="en-GB"/>
          </a:p>
        </p:txBody>
      </p:sp>
      <p:sp>
        <p:nvSpPr>
          <p:cNvPr id="135207" name="Line 39"/>
          <p:cNvSpPr>
            <a:spLocks noChangeShapeType="1"/>
          </p:cNvSpPr>
          <p:nvPr/>
        </p:nvSpPr>
        <p:spPr bwMode="auto">
          <a:xfrm>
            <a:off x="5246688" y="5969000"/>
            <a:ext cx="1576387" cy="158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5208" name="Text Box 40"/>
          <p:cNvSpPr txBox="1">
            <a:spLocks noChangeArrowheads="1"/>
          </p:cNvSpPr>
          <p:nvPr/>
        </p:nvSpPr>
        <p:spPr bwMode="auto">
          <a:xfrm>
            <a:off x="4860925" y="5551488"/>
            <a:ext cx="33543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sz="1200"/>
              <a:t>40cm initial diameter</a:t>
            </a:r>
            <a:endParaRPr lang="en-GB"/>
          </a:p>
        </p:txBody>
      </p:sp>
      <p:sp>
        <p:nvSpPr>
          <p:cNvPr id="135209" name="Line 41"/>
          <p:cNvSpPr>
            <a:spLocks noChangeShapeType="1"/>
          </p:cNvSpPr>
          <p:nvPr/>
        </p:nvSpPr>
        <p:spPr bwMode="auto">
          <a:xfrm>
            <a:off x="7256463" y="5815013"/>
            <a:ext cx="1654175" cy="158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5210" name="Text Box 42"/>
          <p:cNvSpPr txBox="1">
            <a:spLocks noChangeArrowheads="1"/>
          </p:cNvSpPr>
          <p:nvPr/>
        </p:nvSpPr>
        <p:spPr bwMode="auto">
          <a:xfrm>
            <a:off x="7813675" y="5443538"/>
            <a:ext cx="984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sz="1200"/>
              <a:t>8 m</a:t>
            </a:r>
            <a:endParaRPr lang="en-GB"/>
          </a:p>
        </p:txBody>
      </p:sp>
      <p:grpSp>
        <p:nvGrpSpPr>
          <p:cNvPr id="135218" name="Group 50"/>
          <p:cNvGrpSpPr>
            <a:grpSpLocks/>
          </p:cNvGrpSpPr>
          <p:nvPr/>
        </p:nvGrpSpPr>
        <p:grpSpPr bwMode="auto">
          <a:xfrm>
            <a:off x="8555038" y="5257800"/>
            <a:ext cx="792162" cy="682625"/>
            <a:chOff x="8724" y="6118"/>
            <a:chExt cx="542" cy="466"/>
          </a:xfrm>
        </p:grpSpPr>
        <p:sp>
          <p:nvSpPr>
            <p:cNvPr id="135219" name="Rectangle 51"/>
            <p:cNvSpPr>
              <a:spLocks noChangeArrowheads="1"/>
            </p:cNvSpPr>
            <p:nvPr/>
          </p:nvSpPr>
          <p:spPr bwMode="auto">
            <a:xfrm>
              <a:off x="8864" y="6118"/>
              <a:ext cx="402" cy="213"/>
            </a:xfrm>
            <a:prstGeom prst="rect">
              <a:avLst/>
            </a:prstGeom>
            <a:solidFill>
              <a:srgbClr val="FFFFFF"/>
            </a:solidFill>
            <a:ln w="9525">
              <a:solidFill>
                <a:srgbClr val="000000"/>
              </a:solidFill>
              <a:miter lim="800000"/>
              <a:headEnd/>
              <a:tailEnd/>
            </a:ln>
          </p:spPr>
          <p:txBody>
            <a:bodyPr/>
            <a:lstStyle/>
            <a:p>
              <a:endParaRPr lang="de-DE"/>
            </a:p>
          </p:txBody>
        </p:sp>
        <p:grpSp>
          <p:nvGrpSpPr>
            <p:cNvPr id="135220" name="Group 52"/>
            <p:cNvGrpSpPr>
              <a:grpSpLocks/>
            </p:cNvGrpSpPr>
            <p:nvPr/>
          </p:nvGrpSpPr>
          <p:grpSpPr bwMode="auto">
            <a:xfrm>
              <a:off x="9010" y="6330"/>
              <a:ext cx="158" cy="254"/>
              <a:chOff x="3867" y="4246"/>
              <a:chExt cx="158" cy="254"/>
            </a:xfrm>
          </p:grpSpPr>
          <p:sp>
            <p:nvSpPr>
              <p:cNvPr id="135221" name="Line 53"/>
              <p:cNvSpPr>
                <a:spLocks noChangeShapeType="1"/>
              </p:cNvSpPr>
              <p:nvPr/>
            </p:nvSpPr>
            <p:spPr bwMode="auto">
              <a:xfrm flipH="1">
                <a:off x="3867" y="4246"/>
                <a:ext cx="68" cy="2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5222" name="Line 54"/>
              <p:cNvSpPr>
                <a:spLocks noChangeShapeType="1"/>
              </p:cNvSpPr>
              <p:nvPr/>
            </p:nvSpPr>
            <p:spPr bwMode="auto">
              <a:xfrm>
                <a:off x="3946" y="4257"/>
                <a:ext cx="79" cy="2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5223" name="Line 55"/>
              <p:cNvSpPr>
                <a:spLocks noChangeShapeType="1"/>
              </p:cNvSpPr>
              <p:nvPr/>
            </p:nvSpPr>
            <p:spPr bwMode="auto">
              <a:xfrm flipH="1">
                <a:off x="3867" y="4489"/>
                <a:ext cx="15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35224" name="Rectangle 56"/>
            <p:cNvSpPr>
              <a:spLocks noChangeArrowheads="1"/>
            </p:cNvSpPr>
            <p:nvPr/>
          </p:nvSpPr>
          <p:spPr bwMode="auto">
            <a:xfrm>
              <a:off x="8724" y="6169"/>
              <a:ext cx="140" cy="112"/>
            </a:xfrm>
            <a:prstGeom prst="rect">
              <a:avLst/>
            </a:prstGeom>
            <a:solidFill>
              <a:srgbClr val="FFFFFF"/>
            </a:solidFill>
            <a:ln w="9525">
              <a:solidFill>
                <a:srgbClr val="000000"/>
              </a:solidFill>
              <a:miter lim="800000"/>
              <a:headEnd/>
              <a:tailEnd/>
            </a:ln>
          </p:spPr>
          <p:txBody>
            <a:bodyPr/>
            <a:lstStyle/>
            <a:p>
              <a:endParaRPr lang="de-DE"/>
            </a:p>
          </p:txBody>
        </p:sp>
      </p:grpSp>
      <p:grpSp>
        <p:nvGrpSpPr>
          <p:cNvPr id="135242" name="Group 74"/>
          <p:cNvGrpSpPr>
            <a:grpSpLocks/>
          </p:cNvGrpSpPr>
          <p:nvPr/>
        </p:nvGrpSpPr>
        <p:grpSpPr bwMode="auto">
          <a:xfrm>
            <a:off x="2251075" y="808038"/>
            <a:ext cx="7353300" cy="4156075"/>
            <a:chOff x="1418" y="509"/>
            <a:chExt cx="4632" cy="2618"/>
          </a:xfrm>
        </p:grpSpPr>
        <p:sp>
          <p:nvSpPr>
            <p:cNvPr id="135195" name="Line 27"/>
            <p:cNvSpPr>
              <a:spLocks noChangeShapeType="1"/>
            </p:cNvSpPr>
            <p:nvPr/>
          </p:nvSpPr>
          <p:spPr bwMode="auto">
            <a:xfrm>
              <a:off x="2230" y="1035"/>
              <a:ext cx="1134" cy="13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5196" name="Line 28"/>
            <p:cNvSpPr>
              <a:spLocks noChangeShapeType="1"/>
            </p:cNvSpPr>
            <p:nvPr/>
          </p:nvSpPr>
          <p:spPr bwMode="auto">
            <a:xfrm>
              <a:off x="2931" y="1678"/>
              <a:ext cx="215" cy="2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5197" name="Line 29"/>
            <p:cNvSpPr>
              <a:spLocks noChangeShapeType="1"/>
            </p:cNvSpPr>
            <p:nvPr/>
          </p:nvSpPr>
          <p:spPr bwMode="auto">
            <a:xfrm>
              <a:off x="3130" y="2436"/>
              <a:ext cx="0" cy="45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5198" name="Text Box 30"/>
            <p:cNvSpPr txBox="1">
              <a:spLocks noChangeArrowheads="1"/>
            </p:cNvSpPr>
            <p:nvPr/>
          </p:nvSpPr>
          <p:spPr bwMode="auto">
            <a:xfrm>
              <a:off x="3132" y="2534"/>
              <a:ext cx="622"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sz="1200"/>
                <a:t>0.61m</a:t>
              </a:r>
              <a:endParaRPr lang="en-GB"/>
            </a:p>
          </p:txBody>
        </p:sp>
        <p:sp>
          <p:nvSpPr>
            <p:cNvPr id="135199" name="Text Box 31"/>
            <p:cNvSpPr txBox="1">
              <a:spLocks noChangeArrowheads="1"/>
            </p:cNvSpPr>
            <p:nvPr/>
          </p:nvSpPr>
          <p:spPr bwMode="auto">
            <a:xfrm>
              <a:off x="1535" y="1735"/>
              <a:ext cx="621"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sz="1200"/>
                <a:t>4m</a:t>
              </a:r>
              <a:endParaRPr lang="en-GB"/>
            </a:p>
          </p:txBody>
        </p:sp>
        <p:sp>
          <p:nvSpPr>
            <p:cNvPr id="135200" name="Freeform 32"/>
            <p:cNvSpPr>
              <a:spLocks/>
            </p:cNvSpPr>
            <p:nvPr/>
          </p:nvSpPr>
          <p:spPr bwMode="auto">
            <a:xfrm>
              <a:off x="4124" y="2719"/>
              <a:ext cx="573" cy="155"/>
            </a:xfrm>
            <a:custGeom>
              <a:avLst/>
              <a:gdLst>
                <a:gd name="T0" fmla="*/ 135 w 885"/>
                <a:gd name="T1" fmla="*/ 240 h 240"/>
                <a:gd name="T2" fmla="*/ 0 w 885"/>
                <a:gd name="T3" fmla="*/ 240 h 240"/>
                <a:gd name="T4" fmla="*/ 0 w 885"/>
                <a:gd name="T5" fmla="*/ 0 h 240"/>
                <a:gd name="T6" fmla="*/ 885 w 885"/>
                <a:gd name="T7" fmla="*/ 0 h 240"/>
                <a:gd name="T8" fmla="*/ 885 w 885"/>
                <a:gd name="T9" fmla="*/ 105 h 240"/>
                <a:gd name="T10" fmla="*/ 135 w 885"/>
                <a:gd name="T11" fmla="*/ 105 h 240"/>
                <a:gd name="T12" fmla="*/ 135 w 885"/>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885" h="240">
                  <a:moveTo>
                    <a:pt x="135" y="240"/>
                  </a:moveTo>
                  <a:lnTo>
                    <a:pt x="0" y="240"/>
                  </a:lnTo>
                  <a:lnTo>
                    <a:pt x="0" y="0"/>
                  </a:lnTo>
                  <a:lnTo>
                    <a:pt x="885" y="0"/>
                  </a:lnTo>
                  <a:lnTo>
                    <a:pt x="885" y="105"/>
                  </a:lnTo>
                  <a:lnTo>
                    <a:pt x="135" y="105"/>
                  </a:lnTo>
                  <a:lnTo>
                    <a:pt x="135" y="240"/>
                  </a:lnTo>
                  <a:close/>
                </a:path>
              </a:pathLst>
            </a:custGeom>
            <a:solidFill>
              <a:srgbClr val="FFFFFF"/>
            </a:solidFill>
            <a:ln w="9525">
              <a:solidFill>
                <a:srgbClr val="000000"/>
              </a:solidFill>
              <a:round/>
              <a:headEnd/>
              <a:tailEnd/>
            </a:ln>
          </p:spPr>
          <p:txBody>
            <a:bodyPr/>
            <a:lstStyle/>
            <a:p>
              <a:endParaRPr lang="de-DE"/>
            </a:p>
          </p:txBody>
        </p:sp>
        <p:sp>
          <p:nvSpPr>
            <p:cNvPr id="135201" name="Oval 33"/>
            <p:cNvSpPr>
              <a:spLocks noChangeArrowheads="1"/>
            </p:cNvSpPr>
            <p:nvPr/>
          </p:nvSpPr>
          <p:spPr bwMode="auto">
            <a:xfrm>
              <a:off x="4113" y="2894"/>
              <a:ext cx="93" cy="23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204" name="Freeform 36"/>
            <p:cNvSpPr>
              <a:spLocks/>
            </p:cNvSpPr>
            <p:nvPr/>
          </p:nvSpPr>
          <p:spPr bwMode="auto">
            <a:xfrm>
              <a:off x="3146" y="2260"/>
              <a:ext cx="106" cy="157"/>
            </a:xfrm>
            <a:custGeom>
              <a:avLst/>
              <a:gdLst>
                <a:gd name="T0" fmla="*/ 164 w 164"/>
                <a:gd name="T1" fmla="*/ 0 h 240"/>
                <a:gd name="T2" fmla="*/ 29 w 164"/>
                <a:gd name="T3" fmla="*/ 60 h 240"/>
                <a:gd name="T4" fmla="*/ 14 w 164"/>
                <a:gd name="T5" fmla="*/ 240 h 240"/>
              </a:gdLst>
              <a:ahLst/>
              <a:cxnLst>
                <a:cxn ang="0">
                  <a:pos x="T0" y="T1"/>
                </a:cxn>
                <a:cxn ang="0">
                  <a:pos x="T2" y="T3"/>
                </a:cxn>
                <a:cxn ang="0">
                  <a:pos x="T4" y="T5"/>
                </a:cxn>
              </a:cxnLst>
              <a:rect l="0" t="0" r="r" b="b"/>
              <a:pathLst>
                <a:path w="164" h="240">
                  <a:moveTo>
                    <a:pt x="164" y="0"/>
                  </a:moveTo>
                  <a:cubicBezTo>
                    <a:pt x="57" y="36"/>
                    <a:pt x="100" y="12"/>
                    <a:pt x="29" y="60"/>
                  </a:cubicBezTo>
                  <a:cubicBezTo>
                    <a:pt x="0" y="148"/>
                    <a:pt x="14" y="89"/>
                    <a:pt x="14"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5205" name="Line 37"/>
            <p:cNvSpPr>
              <a:spLocks noChangeShapeType="1"/>
            </p:cNvSpPr>
            <p:nvPr/>
          </p:nvSpPr>
          <p:spPr bwMode="auto">
            <a:xfrm flipH="1">
              <a:off x="2469" y="2445"/>
              <a:ext cx="875" cy="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35206" name="Text Box 38"/>
            <p:cNvSpPr txBox="1">
              <a:spLocks noChangeArrowheads="1"/>
            </p:cNvSpPr>
            <p:nvPr/>
          </p:nvSpPr>
          <p:spPr bwMode="auto">
            <a:xfrm>
              <a:off x="2819" y="2027"/>
              <a:ext cx="62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sz="1200"/>
                <a:t>60°</a:t>
              </a:r>
              <a:endParaRPr lang="en-GB"/>
            </a:p>
          </p:txBody>
        </p:sp>
        <p:sp>
          <p:nvSpPr>
            <p:cNvPr id="135211" name="Line 43"/>
            <p:cNvSpPr>
              <a:spLocks noChangeShapeType="1"/>
            </p:cNvSpPr>
            <p:nvPr/>
          </p:nvSpPr>
          <p:spPr bwMode="auto">
            <a:xfrm flipV="1">
              <a:off x="4337" y="1852"/>
              <a:ext cx="498" cy="8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5212" name="Line 44"/>
            <p:cNvSpPr>
              <a:spLocks noChangeShapeType="1"/>
            </p:cNvSpPr>
            <p:nvPr/>
          </p:nvSpPr>
          <p:spPr bwMode="auto">
            <a:xfrm flipV="1">
              <a:off x="2494" y="1026"/>
              <a:ext cx="688" cy="3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5213" name="Line 45"/>
            <p:cNvSpPr>
              <a:spLocks noChangeShapeType="1"/>
            </p:cNvSpPr>
            <p:nvPr/>
          </p:nvSpPr>
          <p:spPr bwMode="auto">
            <a:xfrm flipV="1">
              <a:off x="2931" y="1320"/>
              <a:ext cx="457" cy="3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5214" name="Text Box 46"/>
            <p:cNvSpPr txBox="1">
              <a:spLocks noChangeArrowheads="1"/>
            </p:cNvSpPr>
            <p:nvPr/>
          </p:nvSpPr>
          <p:spPr bwMode="auto">
            <a:xfrm>
              <a:off x="4706" y="1599"/>
              <a:ext cx="134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t>propane burner</a:t>
              </a:r>
              <a:endParaRPr lang="en-GB"/>
            </a:p>
          </p:txBody>
        </p:sp>
        <p:sp>
          <p:nvSpPr>
            <p:cNvPr id="135215" name="Text Box 47"/>
            <p:cNvSpPr txBox="1">
              <a:spLocks noChangeArrowheads="1"/>
            </p:cNvSpPr>
            <p:nvPr/>
          </p:nvSpPr>
          <p:spPr bwMode="auto">
            <a:xfrm>
              <a:off x="3349" y="1209"/>
              <a:ext cx="154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sz="1200"/>
                <a:t>briquette bundle of 6 briquettes, each briquette 120g</a:t>
              </a:r>
              <a:endParaRPr lang="en-GB"/>
            </a:p>
          </p:txBody>
        </p:sp>
        <p:sp>
          <p:nvSpPr>
            <p:cNvPr id="135216" name="Text Box 48"/>
            <p:cNvSpPr txBox="1">
              <a:spLocks noChangeArrowheads="1"/>
            </p:cNvSpPr>
            <p:nvPr/>
          </p:nvSpPr>
          <p:spPr bwMode="auto">
            <a:xfrm>
              <a:off x="3053" y="859"/>
              <a:ext cx="75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t>chute</a:t>
              </a:r>
              <a:endParaRPr lang="en-GB"/>
            </a:p>
          </p:txBody>
        </p:sp>
        <p:sp>
          <p:nvSpPr>
            <p:cNvPr id="135217" name="Oval 49"/>
            <p:cNvSpPr>
              <a:spLocks noChangeArrowheads="1"/>
            </p:cNvSpPr>
            <p:nvPr/>
          </p:nvSpPr>
          <p:spPr bwMode="auto">
            <a:xfrm>
              <a:off x="2861" y="1606"/>
              <a:ext cx="142" cy="142"/>
            </a:xfrm>
            <a:prstGeom prst="ellipse">
              <a:avLst/>
            </a:prstGeom>
            <a:solidFill>
              <a:srgbClr val="808080"/>
            </a:solidFill>
            <a:ln w="19050">
              <a:solidFill>
                <a:srgbClr val="000000"/>
              </a:solidFill>
              <a:round/>
              <a:headEnd/>
              <a:tailEnd/>
            </a:ln>
          </p:spPr>
          <p:txBody>
            <a:bodyPr/>
            <a:lstStyle/>
            <a:p>
              <a:endParaRPr lang="de-DE"/>
            </a:p>
          </p:txBody>
        </p:sp>
        <p:grpSp>
          <p:nvGrpSpPr>
            <p:cNvPr id="135225" name="Group 57"/>
            <p:cNvGrpSpPr>
              <a:grpSpLocks/>
            </p:cNvGrpSpPr>
            <p:nvPr/>
          </p:nvGrpSpPr>
          <p:grpSpPr bwMode="auto">
            <a:xfrm>
              <a:off x="1418" y="781"/>
              <a:ext cx="449" cy="429"/>
              <a:chOff x="3762" y="4035"/>
              <a:chExt cx="489" cy="465"/>
            </a:xfrm>
          </p:grpSpPr>
          <p:sp>
            <p:nvSpPr>
              <p:cNvPr id="135226" name="Rectangle 58"/>
              <p:cNvSpPr>
                <a:spLocks noChangeArrowheads="1"/>
              </p:cNvSpPr>
              <p:nvPr/>
            </p:nvSpPr>
            <p:spPr bwMode="auto">
              <a:xfrm>
                <a:off x="3762" y="4035"/>
                <a:ext cx="340" cy="210"/>
              </a:xfrm>
              <a:prstGeom prst="rect">
                <a:avLst/>
              </a:prstGeom>
              <a:solidFill>
                <a:srgbClr val="FFFFFF"/>
              </a:solidFill>
              <a:ln w="9525">
                <a:solidFill>
                  <a:srgbClr val="000000"/>
                </a:solidFill>
                <a:miter lim="800000"/>
                <a:headEnd/>
                <a:tailEnd/>
              </a:ln>
            </p:spPr>
            <p:txBody>
              <a:bodyPr/>
              <a:lstStyle/>
              <a:p>
                <a:endParaRPr lang="de-DE"/>
              </a:p>
            </p:txBody>
          </p:sp>
          <p:grpSp>
            <p:nvGrpSpPr>
              <p:cNvPr id="135227" name="Group 59"/>
              <p:cNvGrpSpPr>
                <a:grpSpLocks/>
              </p:cNvGrpSpPr>
              <p:nvPr/>
            </p:nvGrpSpPr>
            <p:grpSpPr bwMode="auto">
              <a:xfrm>
                <a:off x="3867" y="4246"/>
                <a:ext cx="158" cy="254"/>
                <a:chOff x="3867" y="4246"/>
                <a:chExt cx="158" cy="254"/>
              </a:xfrm>
            </p:grpSpPr>
            <p:sp>
              <p:nvSpPr>
                <p:cNvPr id="135228" name="Line 60"/>
                <p:cNvSpPr>
                  <a:spLocks noChangeShapeType="1"/>
                </p:cNvSpPr>
                <p:nvPr/>
              </p:nvSpPr>
              <p:spPr bwMode="auto">
                <a:xfrm flipH="1">
                  <a:off x="3867" y="4246"/>
                  <a:ext cx="68" cy="2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5229" name="Line 61"/>
                <p:cNvSpPr>
                  <a:spLocks noChangeShapeType="1"/>
                </p:cNvSpPr>
                <p:nvPr/>
              </p:nvSpPr>
              <p:spPr bwMode="auto">
                <a:xfrm>
                  <a:off x="3946" y="4257"/>
                  <a:ext cx="79" cy="2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5230" name="Line 62"/>
                <p:cNvSpPr>
                  <a:spLocks noChangeShapeType="1"/>
                </p:cNvSpPr>
                <p:nvPr/>
              </p:nvSpPr>
              <p:spPr bwMode="auto">
                <a:xfrm flipH="1">
                  <a:off x="3867" y="4489"/>
                  <a:ext cx="15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35231" name="Rectangle 63"/>
              <p:cNvSpPr>
                <a:spLocks noChangeArrowheads="1"/>
              </p:cNvSpPr>
              <p:nvPr/>
            </p:nvSpPr>
            <p:spPr bwMode="auto">
              <a:xfrm>
                <a:off x="4110" y="4084"/>
                <a:ext cx="141" cy="92"/>
              </a:xfrm>
              <a:prstGeom prst="rect">
                <a:avLst/>
              </a:prstGeom>
              <a:solidFill>
                <a:srgbClr val="FFFFFF"/>
              </a:solidFill>
              <a:ln w="9525">
                <a:solidFill>
                  <a:srgbClr val="000000"/>
                </a:solidFill>
                <a:miter lim="800000"/>
                <a:headEnd/>
                <a:tailEnd/>
              </a:ln>
            </p:spPr>
            <p:txBody>
              <a:bodyPr/>
              <a:lstStyle/>
              <a:p>
                <a:endParaRPr lang="de-DE"/>
              </a:p>
            </p:txBody>
          </p:sp>
        </p:grpSp>
        <p:sp>
          <p:nvSpPr>
            <p:cNvPr id="135232" name="Line 64"/>
            <p:cNvSpPr>
              <a:spLocks noChangeShapeType="1"/>
            </p:cNvSpPr>
            <p:nvPr/>
          </p:nvSpPr>
          <p:spPr bwMode="auto">
            <a:xfrm>
              <a:off x="3637" y="743"/>
              <a:ext cx="467" cy="23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5233" name="Text Box 65"/>
            <p:cNvSpPr txBox="1">
              <a:spLocks noChangeArrowheads="1"/>
            </p:cNvSpPr>
            <p:nvPr/>
          </p:nvSpPr>
          <p:spPr bwMode="auto">
            <a:xfrm>
              <a:off x="4338" y="509"/>
              <a:ext cx="652" cy="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t>mirror</a:t>
              </a:r>
              <a:endParaRPr lang="en-GB"/>
            </a:p>
          </p:txBody>
        </p:sp>
        <p:sp>
          <p:nvSpPr>
            <p:cNvPr id="135234" name="Line 66"/>
            <p:cNvSpPr>
              <a:spLocks noChangeShapeType="1"/>
            </p:cNvSpPr>
            <p:nvPr/>
          </p:nvSpPr>
          <p:spPr bwMode="auto">
            <a:xfrm flipH="1">
              <a:off x="3987" y="626"/>
              <a:ext cx="351" cy="2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5235" name="Line 67"/>
            <p:cNvSpPr>
              <a:spLocks noChangeShapeType="1"/>
            </p:cNvSpPr>
            <p:nvPr/>
          </p:nvSpPr>
          <p:spPr bwMode="auto">
            <a:xfrm>
              <a:off x="1885" y="859"/>
              <a:ext cx="1986" cy="1"/>
            </a:xfrm>
            <a:prstGeom prst="line">
              <a:avLst/>
            </a:prstGeom>
            <a:noFill/>
            <a:ln w="9525">
              <a:solidFill>
                <a:srgbClr val="FF99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35236" name="Line 68"/>
            <p:cNvSpPr>
              <a:spLocks noChangeShapeType="1"/>
            </p:cNvSpPr>
            <p:nvPr/>
          </p:nvSpPr>
          <p:spPr bwMode="auto">
            <a:xfrm flipH="1" flipV="1">
              <a:off x="3871" y="859"/>
              <a:ext cx="233" cy="2103"/>
            </a:xfrm>
            <a:prstGeom prst="line">
              <a:avLst/>
            </a:prstGeom>
            <a:noFill/>
            <a:ln w="9525">
              <a:solidFill>
                <a:srgbClr val="FF99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35237" name="Line 69"/>
            <p:cNvSpPr>
              <a:spLocks noChangeShapeType="1"/>
            </p:cNvSpPr>
            <p:nvPr/>
          </p:nvSpPr>
          <p:spPr bwMode="auto">
            <a:xfrm flipV="1">
              <a:off x="3403" y="859"/>
              <a:ext cx="468" cy="2103"/>
            </a:xfrm>
            <a:prstGeom prst="line">
              <a:avLst/>
            </a:prstGeom>
            <a:noFill/>
            <a:ln w="9525">
              <a:solidFill>
                <a:srgbClr val="FF99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35238" name="Text Box 70"/>
            <p:cNvSpPr txBox="1">
              <a:spLocks noChangeArrowheads="1"/>
            </p:cNvSpPr>
            <p:nvPr/>
          </p:nvSpPr>
          <p:spPr bwMode="auto">
            <a:xfrm>
              <a:off x="1418" y="509"/>
              <a:ext cx="865"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sz="1200"/>
                <a:t>camera 1</a:t>
              </a:r>
              <a:endParaRPr lang="en-GB"/>
            </a:p>
          </p:txBody>
        </p:sp>
        <p:sp>
          <p:nvSpPr>
            <p:cNvPr id="135239" name="Line 71"/>
            <p:cNvSpPr>
              <a:spLocks noChangeShapeType="1"/>
            </p:cNvSpPr>
            <p:nvPr/>
          </p:nvSpPr>
          <p:spPr bwMode="auto">
            <a:xfrm>
              <a:off x="1885" y="1093"/>
              <a:ext cx="2" cy="140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35240" name="Text Box 72"/>
          <p:cNvSpPr txBox="1">
            <a:spLocks noChangeArrowheads="1"/>
          </p:cNvSpPr>
          <p:nvPr/>
        </p:nvSpPr>
        <p:spPr bwMode="auto">
          <a:xfrm>
            <a:off x="668338" y="4918075"/>
            <a:ext cx="3941762" cy="155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buFontTx/>
              <a:buChar char="•"/>
            </a:pPr>
            <a:r>
              <a:rPr lang="en-GB" sz="1600" b="1"/>
              <a:t> The crucible was initially packed with 72 special briquette bundles of Zr &amp; FeO powder of each 720g.</a:t>
            </a:r>
          </a:p>
          <a:p>
            <a:pPr algn="l">
              <a:buFontTx/>
              <a:buChar char="•"/>
            </a:pPr>
            <a:r>
              <a:rPr lang="en-US" sz="1600" b="1"/>
              <a:t> 4 propane /air gas burners to maintain the corium surface at about 1800°C and to stop it crusting over</a:t>
            </a:r>
            <a:r>
              <a:rPr lang="en-GB" sz="1600" b="1"/>
              <a:t> </a:t>
            </a:r>
          </a:p>
        </p:txBody>
      </p:sp>
      <p:sp>
        <p:nvSpPr>
          <p:cNvPr id="135241" name="Text Box 73"/>
          <p:cNvSpPr txBox="1">
            <a:spLocks noChangeArrowheads="1"/>
          </p:cNvSpPr>
          <p:nvPr/>
        </p:nvSpPr>
        <p:spPr bwMode="auto">
          <a:xfrm>
            <a:off x="3357563" y="196850"/>
            <a:ext cx="4273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de-DE" b="1"/>
              <a:t>#3831 MCCI Intermediate Test</a:t>
            </a:r>
            <a:endParaRPr lang="en-GB" b="1"/>
          </a:p>
        </p:txBody>
      </p:sp>
      <p:sp>
        <p:nvSpPr>
          <p:cNvPr id="135170" name="Rectangle 2"/>
          <p:cNvSpPr>
            <a:spLocks noGrp="1" noChangeArrowheads="1"/>
          </p:cNvSpPr>
          <p:nvPr>
            <p:ph type="title"/>
          </p:nvPr>
        </p:nvSpPr>
        <p:spPr>
          <a:xfrm>
            <a:off x="3641725" y="6680200"/>
            <a:ext cx="5697538" cy="558800"/>
          </a:xfrm>
        </p:spPr>
        <p:txBody>
          <a:bodyPr/>
          <a:lstStyle/>
          <a:p>
            <a:r>
              <a:rPr lang="fr-FR" sz="2400" b="1" u="sng">
                <a:solidFill>
                  <a:schemeClr val="accent2"/>
                </a:solidFill>
              </a:rPr>
              <a:t>Diagram of intermediate scale test facility</a:t>
            </a:r>
            <a:endParaRPr lang="fr-FR" sz="2400" b="1">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B9F69A49-39D3-4377-94F2-6A97C8811F77}" type="slidenum">
              <a:rPr lang="en-US"/>
              <a:pPr/>
              <a:t>6</a:t>
            </a:fld>
            <a:endParaRPr lang="en-US" sz="1500">
              <a:latin typeface="Times New Roman" pitchFamily="18" charset="0"/>
            </a:endParaRPr>
          </a:p>
        </p:txBody>
      </p:sp>
      <p:sp>
        <p:nvSpPr>
          <p:cNvPr id="5" name="Fußzeilenplatzhalter 4"/>
          <p:cNvSpPr>
            <a:spLocks noGrp="1"/>
          </p:cNvSpPr>
          <p:nvPr>
            <p:ph type="ftr" sz="quarter" idx="11"/>
          </p:nvPr>
        </p:nvSpPr>
        <p:spPr/>
        <p:txBody>
          <a:bodyPr/>
          <a:lstStyle/>
          <a:p>
            <a:r>
              <a:rPr lang="en-US"/>
              <a:t>17-CEG-SAM-Madrid29Mar10 MCCI</a:t>
            </a:r>
          </a:p>
        </p:txBody>
      </p:sp>
      <p:sp>
        <p:nvSpPr>
          <p:cNvPr id="117765" name="Text Box 5"/>
          <p:cNvSpPr txBox="1">
            <a:spLocks noChangeArrowheads="1"/>
          </p:cNvSpPr>
          <p:nvPr/>
        </p:nvSpPr>
        <p:spPr bwMode="auto">
          <a:xfrm>
            <a:off x="1236663" y="466725"/>
            <a:ext cx="8135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800">
                <a:latin typeface="Arial" charset="0"/>
              </a:rPr>
              <a:t>Instrumentation of #3831 MCCI Intermediate Test </a:t>
            </a:r>
            <a:endParaRPr lang="en-GB" sz="2800">
              <a:latin typeface="Arial" charset="0"/>
            </a:endParaRPr>
          </a:p>
        </p:txBody>
      </p:sp>
      <p:sp>
        <p:nvSpPr>
          <p:cNvPr id="117769" name="Rectangle 9"/>
          <p:cNvSpPr>
            <a:spLocks noChangeArrowheads="1"/>
          </p:cNvSpPr>
          <p:nvPr/>
        </p:nvSpPr>
        <p:spPr bwMode="auto">
          <a:xfrm>
            <a:off x="935038" y="1458913"/>
            <a:ext cx="8894762" cy="447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buFontTx/>
              <a:buChar char="•"/>
            </a:pPr>
            <a:r>
              <a:rPr lang="en-US">
                <a:latin typeface="Arial" charset="0"/>
                <a:cs typeface="Times New Roman" pitchFamily="18" charset="0"/>
              </a:rPr>
              <a:t> 32 K-type thermocouples (20 inside the crucible bottom and 12 inside the crucible sidewall) to follow the advance of the ~1300°C isotherm</a:t>
            </a:r>
            <a:r>
              <a:rPr lang="en-US">
                <a:latin typeface="Arial" charset="0"/>
              </a:rPr>
              <a:t> </a:t>
            </a:r>
          </a:p>
          <a:p>
            <a:pPr algn="l">
              <a:buFontTx/>
              <a:buChar char="•"/>
            </a:pPr>
            <a:endParaRPr lang="en-GB">
              <a:latin typeface="Arial" charset="0"/>
            </a:endParaRPr>
          </a:p>
          <a:p>
            <a:pPr algn="l">
              <a:buFontTx/>
              <a:buChar char="•"/>
            </a:pPr>
            <a:r>
              <a:rPr lang="en-GB">
                <a:latin typeface="Arial" charset="0"/>
              </a:rPr>
              <a:t> 2 W/W-Re thermocouples in centre of the concrete cavity bottom on the boundary between melt and concrete</a:t>
            </a:r>
          </a:p>
          <a:p>
            <a:pPr algn="l">
              <a:buFontTx/>
              <a:buChar char="•"/>
            </a:pPr>
            <a:endParaRPr lang="en-GB">
              <a:latin typeface="Arial" charset="0"/>
            </a:endParaRPr>
          </a:p>
          <a:p>
            <a:pPr algn="l">
              <a:buFontTx/>
              <a:buChar char="•"/>
            </a:pPr>
            <a:r>
              <a:rPr lang="en-GB">
                <a:latin typeface="Arial" charset="0"/>
              </a:rPr>
              <a:t>3 High temperature metal (W, Ta, Mo) plates on top of steel tubes set in the bottom of the concrete crucible, glass optical fibre cables inside the steel tube, aimed at the plates enabled pyrometric temperature measurement of the concrete/corium temperature.</a:t>
            </a:r>
            <a:endParaRPr lang="en-US">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1"/>
          <p:cNvSpPr>
            <a:spLocks noGrp="1"/>
          </p:cNvSpPr>
          <p:nvPr>
            <p:ph type="sldNum" sz="quarter" idx="10"/>
          </p:nvPr>
        </p:nvSpPr>
        <p:spPr/>
        <p:txBody>
          <a:bodyPr/>
          <a:lstStyle/>
          <a:p>
            <a:fld id="{30E1DDE3-93EF-43AB-8FCC-C9F4993E7B99}" type="slidenum">
              <a:rPr lang="en-US"/>
              <a:pPr/>
              <a:t>7</a:t>
            </a:fld>
            <a:endParaRPr lang="en-US" sz="1500">
              <a:latin typeface="Times New Roman" pitchFamily="18" charset="0"/>
            </a:endParaRPr>
          </a:p>
        </p:txBody>
      </p:sp>
      <p:sp>
        <p:nvSpPr>
          <p:cNvPr id="10" name="Fußzeilenplatzhalter 2"/>
          <p:cNvSpPr>
            <a:spLocks noGrp="1"/>
          </p:cNvSpPr>
          <p:nvPr>
            <p:ph type="ftr" sz="quarter" idx="11"/>
          </p:nvPr>
        </p:nvSpPr>
        <p:spPr/>
        <p:txBody>
          <a:bodyPr/>
          <a:lstStyle/>
          <a:p>
            <a:r>
              <a:rPr lang="en-US"/>
              <a:t>17-CEG-SAM-Madrid29Mar10 MCCI</a:t>
            </a:r>
          </a:p>
        </p:txBody>
      </p:sp>
      <p:sp>
        <p:nvSpPr>
          <p:cNvPr id="113666" name="Rectangle 2"/>
          <p:cNvSpPr>
            <a:spLocks noChangeArrowheads="1"/>
          </p:cNvSpPr>
          <p:nvPr/>
        </p:nvSpPr>
        <p:spPr bwMode="auto">
          <a:xfrm>
            <a:off x="3117850" y="401638"/>
            <a:ext cx="5665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61950" indent="-361950" defTabSz="966788">
              <a:lnSpc>
                <a:spcPct val="75000"/>
              </a:lnSpc>
              <a:spcBef>
                <a:spcPct val="20000"/>
              </a:spcBef>
            </a:pPr>
            <a:r>
              <a:rPr lang="en-GB" sz="2800">
                <a:latin typeface="Arial Narrow" pitchFamily="34" charset="0"/>
              </a:rPr>
              <a:t>	 </a:t>
            </a:r>
            <a:r>
              <a:rPr lang="de-DE" sz="3200">
                <a:latin typeface="Arial Narrow" pitchFamily="34" charset="0"/>
              </a:rPr>
              <a:t>#3831 MCCI Intermediate Test </a:t>
            </a:r>
            <a:endParaRPr lang="en-GB" sz="3200">
              <a:latin typeface="Arial Narrow" pitchFamily="34" charset="0"/>
            </a:endParaRPr>
          </a:p>
        </p:txBody>
      </p:sp>
      <p:sp>
        <p:nvSpPr>
          <p:cNvPr id="113673" name="Text Box 9"/>
          <p:cNvSpPr txBox="1">
            <a:spLocks noChangeArrowheads="1"/>
          </p:cNvSpPr>
          <p:nvPr/>
        </p:nvSpPr>
        <p:spPr bwMode="auto">
          <a:xfrm>
            <a:off x="9194800" y="2895600"/>
            <a:ext cx="1035050" cy="406400"/>
          </a:xfrm>
          <a:prstGeom prst="rect">
            <a:avLst/>
          </a:prstGeom>
          <a:noFill/>
          <a:ln w="9525" algn="ctr">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de-DE" sz="2000" b="1"/>
              <a:t>chute</a:t>
            </a:r>
            <a:endParaRPr lang="en-GB" sz="2000" b="1"/>
          </a:p>
        </p:txBody>
      </p:sp>
      <p:pic>
        <p:nvPicPr>
          <p:cNvPr id="113675" name="Picture 11" descr="100_20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819150"/>
            <a:ext cx="81343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Line 10"/>
          <p:cNvSpPr>
            <a:spLocks noChangeShapeType="1"/>
          </p:cNvSpPr>
          <p:nvPr/>
        </p:nvSpPr>
        <p:spPr bwMode="auto">
          <a:xfrm flipH="1">
            <a:off x="5146675" y="3006725"/>
            <a:ext cx="4049713" cy="9525"/>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3676" name="Line 12"/>
          <p:cNvSpPr>
            <a:spLocks noChangeShapeType="1"/>
          </p:cNvSpPr>
          <p:nvPr/>
        </p:nvSpPr>
        <p:spPr bwMode="auto">
          <a:xfrm flipH="1">
            <a:off x="5146675" y="4711700"/>
            <a:ext cx="3221038" cy="7556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677" name="Text Box 13"/>
          <p:cNvSpPr txBox="1">
            <a:spLocks noChangeArrowheads="1"/>
          </p:cNvSpPr>
          <p:nvPr/>
        </p:nvSpPr>
        <p:spPr bwMode="auto">
          <a:xfrm>
            <a:off x="8393113" y="4295775"/>
            <a:ext cx="2084387" cy="1000125"/>
          </a:xfrm>
          <a:prstGeom prst="rect">
            <a:avLst/>
          </a:prstGeom>
          <a:solidFill>
            <a:schemeClr val="bg1"/>
          </a:solidFill>
          <a:ln w="9525">
            <a:solidFill>
              <a:srgbClr val="0000FF"/>
            </a:solidFill>
            <a:miter lim="800000"/>
            <a:headEnd/>
            <a:tailEnd/>
          </a:ln>
        </p:spPr>
        <p:txBody>
          <a:bodyPr/>
          <a:lstStyle/>
          <a:p>
            <a:pPr algn="l"/>
            <a:r>
              <a:rPr lang="en-GB" sz="2000" b="1"/>
              <a:t>concrete container with initial PTC load</a:t>
            </a:r>
          </a:p>
        </p:txBody>
      </p:sp>
      <p:sp>
        <p:nvSpPr>
          <p:cNvPr id="113678" name="Text Box 14"/>
          <p:cNvSpPr txBox="1">
            <a:spLocks noChangeArrowheads="1"/>
          </p:cNvSpPr>
          <p:nvPr/>
        </p:nvSpPr>
        <p:spPr bwMode="auto">
          <a:xfrm>
            <a:off x="858838" y="822325"/>
            <a:ext cx="3579812" cy="1230313"/>
          </a:xfrm>
          <a:prstGeom prst="rect">
            <a:avLst/>
          </a:prstGeom>
          <a:solidFill>
            <a:schemeClr val="bg1"/>
          </a:solidFill>
          <a:ln w="9525" algn="ctr">
            <a:solidFill>
              <a:srgbClr val="0000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rgbClr val="000000"/>
                </a:solidFill>
                <a:latin typeface="Arial" charset="0"/>
                <a:cs typeface="Times New Roman" pitchFamily="18" charset="0"/>
              </a:rPr>
              <a:t>Briquettes added ~every 7s (100g/s of PTC equivalent to 280kW) for about 500s.</a:t>
            </a:r>
          </a:p>
          <a:p>
            <a:r>
              <a:rPr lang="en-US" sz="1800">
                <a:solidFill>
                  <a:srgbClr val="000000"/>
                </a:solidFill>
                <a:latin typeface="Arial" charset="0"/>
                <a:cs typeface="Times New Roman" pitchFamily="18" charset="0"/>
              </a:rPr>
              <a:t>Final corium weight ~100kg</a:t>
            </a:r>
            <a:r>
              <a:rPr lang="en-US" sz="2000">
                <a:solidFill>
                  <a:srgbClr val="000000"/>
                </a:solidFill>
                <a:latin typeface="Arial" charset="0"/>
                <a:cs typeface="Times New Roman" pitchFamily="18" charset="0"/>
              </a:rPr>
              <a:t>.</a:t>
            </a:r>
            <a:r>
              <a:rPr lang="en-US" sz="2000">
                <a:latin typeface="Arial" charset="0"/>
              </a:rPr>
              <a:t> </a:t>
            </a:r>
            <a:endParaRPr lang="en-GB" sz="2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36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
          <p:cNvSpPr>
            <a:spLocks noGrp="1"/>
          </p:cNvSpPr>
          <p:nvPr>
            <p:ph type="sldNum" sz="quarter" idx="10"/>
          </p:nvPr>
        </p:nvSpPr>
        <p:spPr/>
        <p:txBody>
          <a:bodyPr/>
          <a:lstStyle/>
          <a:p>
            <a:fld id="{2105C905-6A14-4087-A0EB-7F9307090458}" type="slidenum">
              <a:rPr lang="en-US"/>
              <a:pPr/>
              <a:t>8</a:t>
            </a:fld>
            <a:endParaRPr lang="en-US" sz="1500">
              <a:latin typeface="Times New Roman" pitchFamily="18" charset="0"/>
            </a:endParaRPr>
          </a:p>
        </p:txBody>
      </p:sp>
      <p:sp>
        <p:nvSpPr>
          <p:cNvPr id="12" name="Fußzeilenplatzhalter 2"/>
          <p:cNvSpPr>
            <a:spLocks noGrp="1"/>
          </p:cNvSpPr>
          <p:nvPr>
            <p:ph type="ftr" sz="quarter" idx="11"/>
          </p:nvPr>
        </p:nvSpPr>
        <p:spPr/>
        <p:txBody>
          <a:bodyPr/>
          <a:lstStyle/>
          <a:p>
            <a:r>
              <a:rPr lang="en-US"/>
              <a:t>17-CEG-SAM-Madrid29Mar10 MCCI</a:t>
            </a:r>
          </a:p>
        </p:txBody>
      </p:sp>
      <p:sp>
        <p:nvSpPr>
          <p:cNvPr id="72722" name="Rectangle 18"/>
          <p:cNvSpPr>
            <a:spLocks noChangeArrowheads="1"/>
          </p:cNvSpPr>
          <p:nvPr/>
        </p:nvSpPr>
        <p:spPr bwMode="auto">
          <a:xfrm>
            <a:off x="1087438" y="5840413"/>
            <a:ext cx="73882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sz="2000">
                <a:latin typeface="Arial" charset="0"/>
              </a:rPr>
              <a:t>Glowing particles of corium spat out from the crucible. Total weight measured as 1.5 - 2 kg.</a:t>
            </a:r>
            <a:r>
              <a:rPr lang="en-GB" sz="2000">
                <a:latin typeface="Arial" charset="0"/>
              </a:rPr>
              <a:t> </a:t>
            </a:r>
          </a:p>
        </p:txBody>
      </p:sp>
      <p:sp>
        <p:nvSpPr>
          <p:cNvPr id="72723" name="Rectangle 19"/>
          <p:cNvSpPr>
            <a:spLocks noChangeArrowheads="1"/>
          </p:cNvSpPr>
          <p:nvPr/>
        </p:nvSpPr>
        <p:spPr bwMode="auto">
          <a:xfrm>
            <a:off x="2927350" y="306388"/>
            <a:ext cx="5665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61950" indent="-361950" defTabSz="966788">
              <a:lnSpc>
                <a:spcPct val="75000"/>
              </a:lnSpc>
              <a:spcBef>
                <a:spcPct val="20000"/>
              </a:spcBef>
            </a:pPr>
            <a:r>
              <a:rPr lang="en-GB" sz="2800">
                <a:latin typeface="Arial Narrow" pitchFamily="34" charset="0"/>
              </a:rPr>
              <a:t>	 </a:t>
            </a:r>
            <a:r>
              <a:rPr lang="de-DE" sz="3200">
                <a:latin typeface="Arial Narrow" pitchFamily="34" charset="0"/>
              </a:rPr>
              <a:t>#3831 MCCI Intermediate Test </a:t>
            </a:r>
            <a:endParaRPr lang="en-GB" sz="3200">
              <a:latin typeface="Arial Narrow" pitchFamily="34" charset="0"/>
            </a:endParaRPr>
          </a:p>
        </p:txBody>
      </p:sp>
      <p:pic>
        <p:nvPicPr>
          <p:cNvPr id="7272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6488"/>
            <a:ext cx="3021013" cy="2944812"/>
          </a:xfrm>
          <a:prstGeom prst="rect">
            <a:avLst/>
          </a:prstGeom>
          <a:noFill/>
          <a:extLst>
            <a:ext uri="{909E8E84-426E-40DD-AFC4-6F175D3DCCD1}">
              <a14:hiddenFill xmlns:a14="http://schemas.microsoft.com/office/drawing/2010/main">
                <a:solidFill>
                  <a:srgbClr val="FFFFFF"/>
                </a:solidFill>
              </a14:hiddenFill>
            </a:ext>
          </a:extLst>
        </p:spPr>
      </p:pic>
      <p:pic>
        <p:nvPicPr>
          <p:cNvPr id="7272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3" y="1116013"/>
            <a:ext cx="3189287" cy="2933700"/>
          </a:xfrm>
          <a:prstGeom prst="rect">
            <a:avLst/>
          </a:prstGeom>
          <a:noFill/>
          <a:extLst>
            <a:ext uri="{909E8E84-426E-40DD-AFC4-6F175D3DCCD1}">
              <a14:hiddenFill xmlns:a14="http://schemas.microsoft.com/office/drawing/2010/main">
                <a:solidFill>
                  <a:srgbClr val="FFFFFF"/>
                </a:solidFill>
              </a14:hiddenFill>
            </a:ext>
          </a:extLst>
        </p:spPr>
      </p:pic>
      <p:pic>
        <p:nvPicPr>
          <p:cNvPr id="7272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838" y="1116013"/>
            <a:ext cx="3035300" cy="2886075"/>
          </a:xfrm>
          <a:prstGeom prst="rect">
            <a:avLst/>
          </a:prstGeom>
          <a:noFill/>
          <a:extLst>
            <a:ext uri="{909E8E84-426E-40DD-AFC4-6F175D3DCCD1}">
              <a14:hiddenFill xmlns:a14="http://schemas.microsoft.com/office/drawing/2010/main">
                <a:solidFill>
                  <a:srgbClr val="FFFFFF"/>
                </a:solidFill>
              </a14:hiddenFill>
            </a:ext>
          </a:extLst>
        </p:spPr>
      </p:pic>
      <p:sp>
        <p:nvSpPr>
          <p:cNvPr id="72728" name="Line 24"/>
          <p:cNvSpPr>
            <a:spLocks noChangeShapeType="1"/>
          </p:cNvSpPr>
          <p:nvPr/>
        </p:nvSpPr>
        <p:spPr bwMode="auto">
          <a:xfrm flipH="1" flipV="1">
            <a:off x="1508125" y="3043238"/>
            <a:ext cx="266700" cy="1285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2727" name="Text Box 23"/>
          <p:cNvSpPr txBox="1">
            <a:spLocks noChangeArrowheads="1"/>
          </p:cNvSpPr>
          <p:nvPr/>
        </p:nvSpPr>
        <p:spPr bwMode="auto">
          <a:xfrm>
            <a:off x="908050" y="4303713"/>
            <a:ext cx="2381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a:lstStyle/>
          <a:p>
            <a:pPr algn="just"/>
            <a:r>
              <a:rPr lang="de-DE" sz="1600">
                <a:cs typeface="Times New Roman" pitchFamily="18" charset="0"/>
              </a:rPr>
              <a:t>a) Briquette impact zone</a:t>
            </a:r>
            <a:endParaRPr lang="de-DE" sz="1600"/>
          </a:p>
        </p:txBody>
      </p:sp>
      <p:sp>
        <p:nvSpPr>
          <p:cNvPr id="72729" name="Rectangle 25"/>
          <p:cNvSpPr>
            <a:spLocks noChangeArrowheads="1"/>
          </p:cNvSpPr>
          <p:nvPr/>
        </p:nvSpPr>
        <p:spPr bwMode="auto">
          <a:xfrm>
            <a:off x="0" y="630238"/>
            <a:ext cx="104775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de-DE"/>
          </a:p>
        </p:txBody>
      </p:sp>
      <p:sp>
        <p:nvSpPr>
          <p:cNvPr id="72730" name="Rectangle 26"/>
          <p:cNvSpPr>
            <a:spLocks noChangeArrowheads="1"/>
          </p:cNvSpPr>
          <p:nvPr/>
        </p:nvSpPr>
        <p:spPr bwMode="auto">
          <a:xfrm>
            <a:off x="3892550" y="4157663"/>
            <a:ext cx="65849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r"/>
            <a:endParaRPr lang="en-GB" sz="1600">
              <a:cs typeface="Times New Roman" pitchFamily="18" charset="0"/>
            </a:endParaRPr>
          </a:p>
          <a:p>
            <a:pPr algn="r"/>
            <a:r>
              <a:rPr lang="en-GB" sz="1600">
                <a:cs typeface="Times New Roman" pitchFamily="18" charset="0"/>
              </a:rPr>
              <a:t>b) a few seconds later			c) note the thin crust		</a:t>
            </a:r>
            <a:endParaRPr lang="en-GB"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27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3"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1"/>
          <p:cNvSpPr>
            <a:spLocks noGrp="1"/>
          </p:cNvSpPr>
          <p:nvPr>
            <p:ph type="sldNum" sz="quarter" idx="10"/>
          </p:nvPr>
        </p:nvSpPr>
        <p:spPr/>
        <p:txBody>
          <a:bodyPr/>
          <a:lstStyle/>
          <a:p>
            <a:fld id="{A10E0865-8EDB-4784-95AB-60B81044FC86}" type="slidenum">
              <a:rPr lang="en-US"/>
              <a:pPr/>
              <a:t>9</a:t>
            </a:fld>
            <a:endParaRPr lang="en-US" sz="1500">
              <a:latin typeface="Times New Roman" pitchFamily="18" charset="0"/>
            </a:endParaRPr>
          </a:p>
        </p:txBody>
      </p:sp>
      <p:sp>
        <p:nvSpPr>
          <p:cNvPr id="15" name="Fußzeilenplatzhalter 2"/>
          <p:cNvSpPr>
            <a:spLocks noGrp="1"/>
          </p:cNvSpPr>
          <p:nvPr>
            <p:ph type="ftr" sz="quarter" idx="11"/>
          </p:nvPr>
        </p:nvSpPr>
        <p:spPr/>
        <p:txBody>
          <a:bodyPr/>
          <a:lstStyle/>
          <a:p>
            <a:r>
              <a:rPr lang="en-US"/>
              <a:t>17-CEG-SAM-Madrid29Mar10 MCCI</a:t>
            </a:r>
          </a:p>
        </p:txBody>
      </p:sp>
      <p:sp>
        <p:nvSpPr>
          <p:cNvPr id="134156" name="Text Box 12"/>
          <p:cNvSpPr txBox="1">
            <a:spLocks noChangeArrowheads="1"/>
          </p:cNvSpPr>
          <p:nvPr/>
        </p:nvSpPr>
        <p:spPr bwMode="auto">
          <a:xfrm>
            <a:off x="547688" y="5343525"/>
            <a:ext cx="9623425"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buFontTx/>
              <a:buChar char="•"/>
            </a:pPr>
            <a:r>
              <a:rPr lang="en-US" sz="1800">
                <a:latin typeface="Arial" charset="0"/>
              </a:rPr>
              <a:t> Pyrometers on the bottom of the concrete cavity functioned for approx. 2-3 minutes and indicated temperatures of ~2500-3000°C for the melt temperature. </a:t>
            </a:r>
          </a:p>
          <a:p>
            <a:pPr algn="l">
              <a:buFontTx/>
              <a:buChar char="•"/>
            </a:pPr>
            <a:r>
              <a:rPr lang="en-US" sz="1800">
                <a:latin typeface="Arial" charset="0"/>
              </a:rPr>
              <a:t> There was no great difference between the readings of the 3 different metals.</a:t>
            </a:r>
          </a:p>
          <a:p>
            <a:pPr algn="l">
              <a:buFontTx/>
              <a:buChar char="•"/>
            </a:pPr>
            <a:r>
              <a:rPr lang="en-US" sz="1800">
                <a:latin typeface="Arial" charset="0"/>
              </a:rPr>
              <a:t> W/W-Re thermocouples gave temperatures of 2440°C &amp; ~2600°C. </a:t>
            </a:r>
          </a:p>
          <a:p>
            <a:pPr algn="l">
              <a:buFontTx/>
              <a:buChar char="•"/>
            </a:pPr>
            <a:r>
              <a:rPr lang="en-GB" sz="1800">
                <a:latin typeface="Arial" charset="0"/>
              </a:rPr>
              <a:t> Deeper K thermocouples lasted for about an hour </a:t>
            </a:r>
          </a:p>
        </p:txBody>
      </p:sp>
      <p:pic>
        <p:nvPicPr>
          <p:cNvPr id="134163" name="Picture 19" descr="100_20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125" y="1122363"/>
            <a:ext cx="4248150" cy="3206750"/>
          </a:xfrm>
          <a:prstGeom prst="rect">
            <a:avLst/>
          </a:prstGeom>
          <a:noFill/>
          <a:extLst>
            <a:ext uri="{909E8E84-426E-40DD-AFC4-6F175D3DCCD1}">
              <a14:hiddenFill xmlns:a14="http://schemas.microsoft.com/office/drawing/2010/main">
                <a:solidFill>
                  <a:srgbClr val="FFFFFF"/>
                </a:solidFill>
              </a14:hiddenFill>
            </a:ext>
          </a:extLst>
        </p:spPr>
      </p:pic>
      <p:pic>
        <p:nvPicPr>
          <p:cNvPr id="134162" name="Picture 18" descr="100_20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1166813"/>
            <a:ext cx="4289425" cy="3209925"/>
          </a:xfrm>
          <a:prstGeom prst="rect">
            <a:avLst/>
          </a:prstGeom>
          <a:noFill/>
          <a:extLst>
            <a:ext uri="{909E8E84-426E-40DD-AFC4-6F175D3DCCD1}">
              <a14:hiddenFill xmlns:a14="http://schemas.microsoft.com/office/drawing/2010/main">
                <a:solidFill>
                  <a:srgbClr val="FFFFFF"/>
                </a:solidFill>
              </a14:hiddenFill>
            </a:ext>
          </a:extLst>
        </p:spPr>
      </p:pic>
      <p:sp>
        <p:nvSpPr>
          <p:cNvPr id="134164" name="Line 20"/>
          <p:cNvSpPr>
            <a:spLocks noChangeShapeType="1"/>
          </p:cNvSpPr>
          <p:nvPr/>
        </p:nvSpPr>
        <p:spPr bwMode="auto">
          <a:xfrm flipV="1">
            <a:off x="1587500" y="3198813"/>
            <a:ext cx="650875" cy="90487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4167" name="Text Box 23"/>
          <p:cNvSpPr txBox="1">
            <a:spLocks noChangeArrowheads="1"/>
          </p:cNvSpPr>
          <p:nvPr/>
        </p:nvSpPr>
        <p:spPr bwMode="auto">
          <a:xfrm>
            <a:off x="949325" y="4027488"/>
            <a:ext cx="1057275" cy="581025"/>
          </a:xfrm>
          <a:prstGeom prst="rect">
            <a:avLst/>
          </a:prstGeom>
          <a:solidFill>
            <a:srgbClr val="FFFFFF"/>
          </a:solidFill>
          <a:ln w="9525">
            <a:solidFill>
              <a:srgbClr val="0000FF"/>
            </a:solidFill>
            <a:miter lim="800000"/>
            <a:headEnd/>
            <a:tailEnd/>
          </a:ln>
        </p:spPr>
        <p:txBody>
          <a:bodyPr/>
          <a:lstStyle/>
          <a:p>
            <a:pPr algn="l"/>
            <a:r>
              <a:rPr lang="de-DE" sz="1800">
                <a:cs typeface="Times New Roman" pitchFamily="18" charset="0"/>
              </a:rPr>
              <a:t>concrete basemat</a:t>
            </a:r>
            <a:endParaRPr lang="de-DE" sz="1800"/>
          </a:p>
        </p:txBody>
      </p:sp>
      <p:sp>
        <p:nvSpPr>
          <p:cNvPr id="134169" name="Line 25"/>
          <p:cNvSpPr>
            <a:spLocks noChangeShapeType="1"/>
          </p:cNvSpPr>
          <p:nvPr/>
        </p:nvSpPr>
        <p:spPr bwMode="auto">
          <a:xfrm flipH="1">
            <a:off x="7545388" y="2709863"/>
            <a:ext cx="661987" cy="25717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4168" name="Text Box 24"/>
          <p:cNvSpPr txBox="1">
            <a:spLocks noChangeArrowheads="1"/>
          </p:cNvSpPr>
          <p:nvPr/>
        </p:nvSpPr>
        <p:spPr bwMode="auto">
          <a:xfrm>
            <a:off x="8235950" y="2481263"/>
            <a:ext cx="1133475" cy="638175"/>
          </a:xfrm>
          <a:prstGeom prst="rect">
            <a:avLst/>
          </a:prstGeom>
          <a:solidFill>
            <a:srgbClr val="FFFFFF"/>
          </a:solidFill>
          <a:ln w="9525">
            <a:solidFill>
              <a:srgbClr val="0000FF"/>
            </a:solidFill>
            <a:miter lim="800000"/>
            <a:headEnd/>
            <a:tailEnd/>
          </a:ln>
        </p:spPr>
        <p:txBody>
          <a:bodyPr/>
          <a:lstStyle/>
          <a:p>
            <a:pPr algn="just"/>
            <a:r>
              <a:rPr lang="de-DE" sz="1600">
                <a:cs typeface="Times New Roman" pitchFamily="18" charset="0"/>
              </a:rPr>
              <a:t>corium block</a:t>
            </a:r>
            <a:endParaRPr lang="de-DE" sz="1600"/>
          </a:p>
        </p:txBody>
      </p:sp>
      <p:sp>
        <p:nvSpPr>
          <p:cNvPr id="134166" name="Line 22"/>
          <p:cNvSpPr>
            <a:spLocks noChangeShapeType="1"/>
          </p:cNvSpPr>
          <p:nvPr/>
        </p:nvSpPr>
        <p:spPr bwMode="auto">
          <a:xfrm flipH="1">
            <a:off x="7616825" y="1909763"/>
            <a:ext cx="628650" cy="4286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4165" name="Text Box 21"/>
          <p:cNvSpPr txBox="1">
            <a:spLocks noChangeArrowheads="1"/>
          </p:cNvSpPr>
          <p:nvPr/>
        </p:nvSpPr>
        <p:spPr bwMode="auto">
          <a:xfrm>
            <a:off x="8159750" y="1430338"/>
            <a:ext cx="1304925" cy="647700"/>
          </a:xfrm>
          <a:prstGeom prst="rect">
            <a:avLst/>
          </a:prstGeom>
          <a:solidFill>
            <a:srgbClr val="FFFFFF"/>
          </a:solidFill>
          <a:ln w="9525">
            <a:solidFill>
              <a:srgbClr val="0000FF"/>
            </a:solidFill>
            <a:miter lim="800000"/>
            <a:headEnd/>
            <a:tailEnd/>
          </a:ln>
        </p:spPr>
        <p:txBody>
          <a:bodyPr/>
          <a:lstStyle/>
          <a:p>
            <a:pPr algn="l"/>
            <a:r>
              <a:rPr lang="de-DE" sz="1600">
                <a:cs typeface="Times New Roman" pitchFamily="18" charset="0"/>
              </a:rPr>
              <a:t>sidewall splashes</a:t>
            </a:r>
            <a:endParaRPr lang="de-DE" sz="1600"/>
          </a:p>
        </p:txBody>
      </p:sp>
      <p:sp>
        <p:nvSpPr>
          <p:cNvPr id="134170" name="Rectangle 26"/>
          <p:cNvSpPr>
            <a:spLocks noChangeArrowheads="1"/>
          </p:cNvSpPr>
          <p:nvPr/>
        </p:nvSpPr>
        <p:spPr bwMode="auto">
          <a:xfrm>
            <a:off x="3175" y="1157288"/>
            <a:ext cx="104775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de-DE"/>
          </a:p>
        </p:txBody>
      </p:sp>
      <p:sp>
        <p:nvSpPr>
          <p:cNvPr id="134171" name="Rectangle 27"/>
          <p:cNvSpPr>
            <a:spLocks noChangeArrowheads="1"/>
          </p:cNvSpPr>
          <p:nvPr/>
        </p:nvSpPr>
        <p:spPr bwMode="auto">
          <a:xfrm>
            <a:off x="1260475" y="4567238"/>
            <a:ext cx="64071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endParaRPr lang="en-US" sz="1600">
              <a:cs typeface="Times New Roman" pitchFamily="18" charset="0"/>
            </a:endParaRPr>
          </a:p>
          <a:p>
            <a:pPr algn="l"/>
            <a:r>
              <a:rPr lang="en-US" sz="1600">
                <a:cs typeface="Times New Roman" pitchFamily="18" charset="0"/>
              </a:rPr>
              <a:t>Concrete basemat after disassembly</a:t>
            </a:r>
            <a:r>
              <a:rPr lang="en-US" sz="1600">
                <a:latin typeface="Arial" charset="0"/>
                <a:ea typeface="Times New Roman" pitchFamily="18" charset="0"/>
                <a:cs typeface="Arial" charset="0"/>
              </a:rPr>
              <a:t>	                         C</a:t>
            </a:r>
            <a:r>
              <a:rPr lang="en-US" sz="1600">
                <a:cs typeface="Times New Roman" pitchFamily="18" charset="0"/>
              </a:rPr>
              <a:t>orium block</a:t>
            </a:r>
            <a:endParaRPr lang="en-US" sz="1600"/>
          </a:p>
        </p:txBody>
      </p:sp>
      <p:sp>
        <p:nvSpPr>
          <p:cNvPr id="134172" name="Rectangle 28"/>
          <p:cNvSpPr>
            <a:spLocks noChangeArrowheads="1"/>
          </p:cNvSpPr>
          <p:nvPr/>
        </p:nvSpPr>
        <p:spPr bwMode="auto">
          <a:xfrm>
            <a:off x="2927350" y="458788"/>
            <a:ext cx="5665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61950" indent="-361950" defTabSz="966788">
              <a:lnSpc>
                <a:spcPct val="75000"/>
              </a:lnSpc>
              <a:spcBef>
                <a:spcPct val="20000"/>
              </a:spcBef>
            </a:pPr>
            <a:r>
              <a:rPr lang="en-GB" sz="2800">
                <a:latin typeface="Arial Narrow" pitchFamily="34" charset="0"/>
              </a:rPr>
              <a:t>	 </a:t>
            </a:r>
            <a:r>
              <a:rPr lang="de-DE" sz="3200">
                <a:latin typeface="Arial Narrow" pitchFamily="34" charset="0"/>
              </a:rPr>
              <a:t>#3831 MCCI Intermediate Test </a:t>
            </a:r>
            <a:endParaRPr lang="en-GB" sz="32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41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72" grpId="0" build="p" autoUpdateAnimBg="0" advAuto="0"/>
    </p:bldLst>
  </p:timing>
</p:sld>
</file>

<file path=ppt/theme/theme1.xml><?xml version="1.0" encoding="utf-8"?>
<a:theme xmlns:a="http://schemas.openxmlformats.org/drawingml/2006/main" name="New_JRC_slide_template.pot">
  <a:themeElements>
    <a:clrScheme name="New_JRC_slide_templat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w_JRC_slide_template.pot">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_JRC_slide_templat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_JRC_slide_template.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_JRC_slide_template.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_JRC_slide_template.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_JRC_slide_template.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_JRC_slide_template.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_JRC_slide_template.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\\dehcserv1\vorlagen\itu\HCT-Presentations\New_JRC_slide_template.pot</Template>
  <TotalTime>1063</TotalTime>
  <Words>850</Words>
  <Application>Microsoft Office PowerPoint</Application>
  <PresentationFormat>Benutzerdefiniert</PresentationFormat>
  <Paragraphs>130</Paragraphs>
  <Slides>15</Slides>
  <Notes>3</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20" baseType="lpstr">
      <vt:lpstr>Times New Roman</vt:lpstr>
      <vt:lpstr>Arial Narrow</vt:lpstr>
      <vt:lpstr>Arial</vt:lpstr>
      <vt:lpstr>New_JRC_slide_template.pot</vt:lpstr>
      <vt:lpstr>Microsoft Word Document</vt:lpstr>
      <vt:lpstr>PowerPoint-Präsentation</vt:lpstr>
      <vt:lpstr>PowerPoint-Präsentation</vt:lpstr>
      <vt:lpstr>PowerPoint-Präsentation</vt:lpstr>
      <vt:lpstr>#3831 Sarov intermediate scale tests</vt:lpstr>
      <vt:lpstr>Diagram of intermediate scale test facility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EU DGJRC 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Administrator</dc:creator>
  <cp:lastModifiedBy>Peters, Ursula</cp:lastModifiedBy>
  <cp:revision>43</cp:revision>
  <cp:lastPrinted>2003-04-25T09:46:40Z</cp:lastPrinted>
  <dcterms:created xsi:type="dcterms:W3CDTF">2005-10-17T10:24:23Z</dcterms:created>
  <dcterms:modified xsi:type="dcterms:W3CDTF">2012-10-12T12:59:54Z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Preliminary Report on the SAROV intermediate Scale Test on Molten Corium- Concrete Interaction. Development grant to ISTC poject #3831 "Large Scale MCCI".</vt:lpwstr>
  </property>
</Properties>
</file>