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7" r:id="rId3"/>
    <p:sldId id="308" r:id="rId4"/>
    <p:sldId id="309" r:id="rId5"/>
    <p:sldId id="310" r:id="rId6"/>
    <p:sldId id="329" r:id="rId7"/>
    <p:sldId id="311" r:id="rId8"/>
    <p:sldId id="330" r:id="rId9"/>
    <p:sldId id="331" r:id="rId10"/>
    <p:sldId id="318" r:id="rId11"/>
    <p:sldId id="312" r:id="rId12"/>
    <p:sldId id="319" r:id="rId13"/>
    <p:sldId id="321" r:id="rId14"/>
    <p:sldId id="314" r:id="rId15"/>
    <p:sldId id="332" r:id="rId16"/>
    <p:sldId id="333" r:id="rId17"/>
    <p:sldId id="334" r:id="rId18"/>
    <p:sldId id="335" r:id="rId19"/>
    <p:sldId id="328" r:id="rId20"/>
    <p:sldId id="316" r:id="rId21"/>
    <p:sldId id="317" r:id="rId22"/>
  </p:sldIdLst>
  <p:sldSz cx="9144000" cy="6858000" type="screen4x3"/>
  <p:notesSz cx="6669088" cy="9926638"/>
  <p:custDataLst>
    <p:tags r:id="rId2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28A"/>
    <a:srgbClr val="FF6600"/>
    <a:srgbClr val="DDDDDD"/>
    <a:srgbClr val="82828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261" autoAdjust="0"/>
    <p:restoredTop sz="95310" autoAdjust="0"/>
  </p:normalViewPr>
  <p:slideViewPr>
    <p:cSldViewPr snapToObjects="1">
      <p:cViewPr>
        <p:scale>
          <a:sx n="91" d="100"/>
          <a:sy n="91" d="100"/>
        </p:scale>
        <p:origin x="-1795" y="-5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1590" y="-11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21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4.xml"/><Relationship Id="rId5" Type="http://schemas.openxmlformats.org/officeDocument/2006/relationships/slide" Target="slides/slide11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D5A5C8-C94D-4D16-B234-A042B9CE8C32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5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r-FR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DF478BC-7650-44A7-B0EA-7DFE13090D22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42DCB-4419-4D3B-AC4D-CD8D0AD7018A}" type="slidenum">
              <a:rPr lang="fr-FR"/>
              <a:pPr/>
              <a:t>1</a:t>
            </a:fld>
            <a:endParaRPr lang="fr-FR"/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925" y="773113"/>
            <a:ext cx="3984625" cy="1143000"/>
          </a:xfrm>
        </p:spPr>
        <p:txBody>
          <a:bodyPr/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3463" y="2370138"/>
            <a:ext cx="4002087" cy="1752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hlink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092" name="Picture 20" descr="Image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EDF_signature-EN_200dp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54700"/>
            <a:ext cx="1676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B907A2-4688-4AA0-A5A3-615F7641ACF9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9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215900"/>
            <a:ext cx="2130425" cy="5784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738" y="215900"/>
            <a:ext cx="6243637" cy="5784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B2EC3C-6096-4650-BA2A-749206AE8DA9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B76D0F-1CD1-44C8-9B5A-15091F0A7CDA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5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72FB8E-11E2-4D52-B570-BF9D7A553567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474788"/>
            <a:ext cx="41259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0113" y="1474788"/>
            <a:ext cx="4127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D0409-A8CD-4AB6-8880-7B8662169917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79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7EFD2A-A876-4EF6-8311-5F79A8DA85BF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6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B3D5A-91F7-4345-8C0F-81C4F57ABF71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94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393E3F-5F5C-4D09-99F2-07B9812D5443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23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0AC2D-97A9-48F7-9156-D1B6845C633A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4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21059-1F25-465F-9C3A-2A818987562E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3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215900"/>
            <a:ext cx="85264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474788"/>
            <a:ext cx="84058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56550" y="6453188"/>
            <a:ext cx="2873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accent1"/>
                </a:solidFill>
              </a:defRPr>
            </a:lvl1pPr>
          </a:lstStyle>
          <a:p>
            <a:fld id="{7F359ECB-0FFA-4553-BBC5-D3A62864E2AC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1035" name="Picture 11" descr="logo_ED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81750"/>
            <a:ext cx="596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9pPr>
    </p:titleStyle>
    <p:bodyStyle>
      <a:lvl1pPr marL="223838" indent="-223838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406400" indent="-180975" algn="l" rtl="0" fontAlgn="base">
        <a:spcBef>
          <a:spcPct val="20000"/>
        </a:spcBef>
        <a:spcAft>
          <a:spcPct val="0"/>
        </a:spcAft>
        <a:buSzPct val="70000"/>
        <a:buBlip>
          <a:blip r:embed="rId15"/>
        </a:buBlip>
        <a:defRPr sz="1600">
          <a:solidFill>
            <a:schemeClr val="tx2"/>
          </a:solidFill>
          <a:latin typeface="+mn-lt"/>
        </a:defRPr>
      </a:lvl2pPr>
      <a:lvl3pPr marL="554038" indent="-146050" algn="l" rtl="0" fontAlgn="base">
        <a:spcBef>
          <a:spcPct val="20000"/>
        </a:spcBef>
        <a:spcAft>
          <a:spcPct val="0"/>
        </a:spcAft>
        <a:buSzPct val="70000"/>
        <a:buBlip>
          <a:blip r:embed="rId15"/>
        </a:buBlip>
        <a:defRPr sz="1300">
          <a:solidFill>
            <a:schemeClr val="tx2"/>
          </a:solidFill>
          <a:latin typeface="+mn-lt"/>
        </a:defRPr>
      </a:lvl3pPr>
      <a:lvl4pPr marL="736600" indent="-180975" algn="l" rtl="0" fontAlgn="base">
        <a:spcBef>
          <a:spcPct val="20000"/>
        </a:spcBef>
        <a:spcAft>
          <a:spcPct val="0"/>
        </a:spcAft>
        <a:buSzPct val="45000"/>
        <a:buBlip>
          <a:blip r:embed="rId16"/>
        </a:buBlip>
        <a:defRPr sz="1400">
          <a:solidFill>
            <a:srgbClr val="5A5A5A"/>
          </a:solidFill>
          <a:latin typeface="+mn-lt"/>
        </a:defRPr>
      </a:lvl4pPr>
      <a:lvl5pPr marL="8636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5pPr>
      <a:lvl6pPr marL="13208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6pPr>
      <a:lvl7pPr marL="17780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7pPr>
      <a:lvl8pPr marL="22352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8pPr>
      <a:lvl9pPr marL="26924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925" y="981075"/>
            <a:ext cx="3984625" cy="1143000"/>
          </a:xfrm>
        </p:spPr>
        <p:txBody>
          <a:bodyPr/>
          <a:lstStyle/>
          <a:p>
            <a:r>
              <a:rPr lang="fr-FR" sz="3100">
                <a:solidFill>
                  <a:schemeClr val="tx1"/>
                </a:solidFill>
              </a:rPr>
              <a:t>PARAMETER-SF4 post-test calculation with MAAP4.07</a:t>
            </a:r>
            <a:r>
              <a:rPr lang="de-DE" sz="3100">
                <a:solidFill>
                  <a:schemeClr val="tx1"/>
                </a:solidFill>
              </a:rPr>
              <a:t/>
            </a:r>
            <a:br>
              <a:rPr lang="de-DE" sz="3100">
                <a:solidFill>
                  <a:schemeClr val="tx1"/>
                </a:solidFill>
              </a:rPr>
            </a:br>
            <a:r>
              <a:rPr lang="de-DE" sz="3100">
                <a:solidFill>
                  <a:schemeClr val="tx1"/>
                </a:solidFill>
              </a:rPr>
              <a:t/>
            </a:r>
            <a:br>
              <a:rPr lang="de-DE" sz="3100">
                <a:solidFill>
                  <a:schemeClr val="tx1"/>
                </a:solidFill>
              </a:rPr>
            </a:br>
            <a:r>
              <a:rPr lang="de-DE" sz="3100">
                <a:solidFill>
                  <a:schemeClr val="tx1"/>
                </a:solidFill>
              </a:rPr>
              <a:t>Update</a:t>
            </a:r>
            <a:endParaRPr lang="fr-FR" sz="270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91088" y="2819400"/>
            <a:ext cx="4002087" cy="2971800"/>
          </a:xfrm>
        </p:spPr>
        <p:txBody>
          <a:bodyPr/>
          <a:lstStyle/>
          <a:p>
            <a:endParaRPr lang="fr-FR"/>
          </a:p>
          <a:p>
            <a:pPr>
              <a:spcBef>
                <a:spcPct val="50000"/>
              </a:spcBef>
            </a:pPr>
            <a:r>
              <a:rPr lang="fr-FR" sz="1400" b="1"/>
              <a:t>Andreas SCHUMM, Emilie BEUZET</a:t>
            </a:r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r>
              <a:rPr lang="fr-FR" sz="1400" b="1"/>
              <a:t>September 2010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4C639BC-6566-41B2-A784-5F8DF11C8B48}" type="slidenum">
              <a:rPr lang="fr-FR"/>
              <a:pPr/>
              <a:t>10</a:t>
            </a:fld>
            <a:endParaRPr lang="fr-FR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500 mm high (pre-ox</a:t>
            </a:r>
            <a:r>
              <a:rPr lang="de-DE"/>
              <a:t>idation phase and air ingress separated</a:t>
            </a:r>
            <a:r>
              <a:rPr lang="fr-FR"/>
              <a:t>)</a:t>
            </a:r>
          </a:p>
        </p:txBody>
      </p:sp>
      <p:sp>
        <p:nvSpPr>
          <p:cNvPr id="180227" name="Rectangl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0230" name="Picture 6" descr="pox-sf4-50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17563"/>
            <a:ext cx="75438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A2B6CFC-60FC-403B-BB9A-7A51E73E9BEE}" type="slidenum">
              <a:rPr lang="fr-FR"/>
              <a:pPr/>
              <a:t>11</a:t>
            </a:fld>
            <a:endParaRPr lang="fr-FR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800 mm high (pre-ox)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86" name="Picture 6" descr="pox-sf4-80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95338"/>
            <a:ext cx="75438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68B122B-38B8-4844-9C8B-D0918B0CB168}" type="slidenum">
              <a:rPr lang="fr-FR"/>
              <a:pPr/>
              <a:t>12</a:t>
            </a:fld>
            <a:endParaRPr lang="fr-FR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1100 mm high (pre-ox)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1255" name="Picture 7" descr="pox-sf4-110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847725"/>
            <a:ext cx="7578725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37F0DE7-5993-4AAD-A376-F389C5729B04}" type="slidenum">
              <a:rPr lang="fr-FR"/>
              <a:pPr/>
              <a:t>13</a:t>
            </a:fld>
            <a:endParaRPr lang="fr-FR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1250 mm high (pre-ox)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3302" name="Picture 6" descr="pox-sf4-125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806450"/>
            <a:ext cx="7539037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169F5DB-1C94-461E-840F-90816D343217}" type="slidenum">
              <a:rPr lang="fr-FR"/>
              <a:pPr/>
              <a:t>14</a:t>
            </a:fld>
            <a:endParaRPr lang="fr-FR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Hydrogen production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4138" y="6034088"/>
            <a:ext cx="9059862" cy="666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good prediction of the hydrogen production during pre-oxidation phase</a:t>
            </a:r>
            <a:endParaRPr lang="de-DE" sz="2000"/>
          </a:p>
          <a:p>
            <a:pPr>
              <a:lnSpc>
                <a:spcPct val="90000"/>
              </a:lnSpc>
            </a:pPr>
            <a:r>
              <a:rPr lang="de-DE" sz="2000"/>
              <a:t>Good cinetics, but still underestimate quantity</a:t>
            </a:r>
            <a:endParaRPr lang="fr-FR" sz="2000"/>
          </a:p>
        </p:txBody>
      </p:sp>
      <p:pic>
        <p:nvPicPr>
          <p:cNvPr id="176135" name="Picture 7" descr="mh2-s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66763"/>
            <a:ext cx="8072437" cy="50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0A84C3D-5F83-4900-BCCD-7CC0E1037B06}" type="slidenum">
              <a:rPr lang="fr-FR"/>
              <a:pPr/>
              <a:t>15</a:t>
            </a:fld>
            <a:endParaRPr lang="fr-FR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500 mm high (air)</a:t>
            </a:r>
          </a:p>
        </p:txBody>
      </p:sp>
      <p:sp>
        <p:nvSpPr>
          <p:cNvPr id="195587" name="Rectangl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811213"/>
            <a:ext cx="75580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553CDD0-3435-46C2-925C-0AD384E6107D}" type="slidenum">
              <a:rPr lang="fr-FR"/>
              <a:pPr/>
              <a:t>16</a:t>
            </a:fld>
            <a:endParaRPr lang="fr-FR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800 mm high (air)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827088"/>
            <a:ext cx="755015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ED681C4-4755-4072-A649-20FF5FA63547}" type="slidenum">
              <a:rPr lang="fr-FR"/>
              <a:pPr/>
              <a:t>17</a:t>
            </a:fld>
            <a:endParaRPr lang="fr-FR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1100 mm high (air)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04863"/>
            <a:ext cx="75501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E56164C-F50B-47D6-B7CB-10BD3018E76F}" type="slidenum">
              <a:rPr lang="fr-FR"/>
              <a:pPr/>
              <a:t>18</a:t>
            </a:fld>
            <a:endParaRPr lang="fr-FR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1250 mm high (air)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95338"/>
            <a:ext cx="7564437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FC9CD45-F8B5-4EEF-ABC5-2B904EE04AC8}" type="slidenum">
              <a:rPr lang="fr-FR"/>
              <a:pPr/>
              <a:t>19</a:t>
            </a:fld>
            <a:endParaRPr lang="fr-FR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O</a:t>
            </a:r>
            <a:r>
              <a:rPr lang="fr-FR" baseline="-25000"/>
              <a:t>2</a:t>
            </a:r>
            <a:r>
              <a:rPr lang="fr-FR"/>
              <a:t> flow rates during air ingress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8" y="6056313"/>
            <a:ext cx="8753475" cy="685800"/>
          </a:xfrm>
        </p:spPr>
        <p:txBody>
          <a:bodyPr/>
          <a:lstStyle/>
          <a:p>
            <a:r>
              <a:rPr lang="fr-FR"/>
              <a:t>Modelling predicts O</a:t>
            </a:r>
            <a:r>
              <a:rPr lang="fr-FR" baseline="-25000"/>
              <a:t>2</a:t>
            </a:r>
            <a:r>
              <a:rPr lang="fr-FR"/>
              <a:t> starvation during air ingress at about 17292 s (15840 s in MAAP time) and about 17100 s for the experiment. </a:t>
            </a:r>
          </a:p>
        </p:txBody>
      </p:sp>
      <p:pic>
        <p:nvPicPr>
          <p:cNvPr id="1914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95325"/>
            <a:ext cx="83200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1F1A3C-3160-46FD-93CD-00AF921CFBFA}" type="slidenum">
              <a:rPr lang="fr-FR"/>
              <a:pPr/>
              <a:t>2</a:t>
            </a:fld>
            <a:endParaRPr lang="fr-FR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276600" y="773113"/>
            <a:ext cx="3984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de-DE" sz="2700">
                <a:solidFill>
                  <a:schemeClr val="hlink"/>
                </a:solidFill>
              </a:rPr>
              <a:t>Outline</a:t>
            </a:r>
            <a:endParaRPr lang="fr-FR" sz="3500">
              <a:solidFill>
                <a:schemeClr val="accent1"/>
              </a:solidFill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276600" y="1905000"/>
            <a:ext cx="586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1. PARAMETER-SF4 test section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2. Specification of PARAMETER-SF4 test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3. Model parameters used in MAAP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5. Comparison with the first post-calculations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4. Results of PARAMETER-SF4 post-test calculation 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Temperatures at different elevations (pre-ox)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Hydrogen production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Temperatures at different elevations (air)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O</a:t>
            </a:r>
            <a:r>
              <a:rPr lang="fr-FR" sz="1600" baseline="-25000">
                <a:solidFill>
                  <a:schemeClr val="tx2"/>
                </a:solidFill>
                <a:sym typeface="Wingdings" pitchFamily="2" charset="2"/>
              </a:rPr>
              <a:t>2 </a:t>
            </a: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flow rates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5. Conclusions</a:t>
            </a:r>
          </a:p>
          <a:p>
            <a:pPr>
              <a:lnSpc>
                <a:spcPct val="170000"/>
              </a:lnSpc>
              <a:buSzPct val="115000"/>
            </a:pPr>
            <a:endParaRPr lang="fr-FR" sz="1600">
              <a:solidFill>
                <a:schemeClr val="tx2"/>
              </a:solidFill>
            </a:endParaRPr>
          </a:p>
        </p:txBody>
      </p:sp>
      <p:pic>
        <p:nvPicPr>
          <p:cNvPr id="168964" name="Picture 4" descr="illustra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062288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620333C-74FB-4BB9-B2AC-2723C2E957FB}" type="slidenum">
              <a:rPr lang="fr-FR"/>
              <a:pPr/>
              <a:t>20</a:t>
            </a:fld>
            <a:endParaRPr lang="fr-FR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Conclusions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8405813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Thermal behaviour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/>
              <a:t>	- </a:t>
            </a:r>
            <a:r>
              <a:rPr lang="fr-FR" sz="2000" b="1"/>
              <a:t>better modelling with 4 rows</a:t>
            </a:r>
            <a:r>
              <a:rPr lang="fr-FR" sz="2000"/>
              <a:t> than 3 rows (for the bottom and the top of the bundle)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/>
              <a:t>	- good prediction during the steam phase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/>
              <a:t>	- good prediction during the air phase for the upper part the bundle but analysis is difficult for the rest of the bundle due to thermocouples failure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000"/>
          </a:p>
          <a:p>
            <a:pPr>
              <a:lnSpc>
                <a:spcPct val="90000"/>
              </a:lnSpc>
            </a:pPr>
            <a:r>
              <a:rPr lang="fr-FR" sz="2000"/>
              <a:t>Hydrogen production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/>
              <a:t>	- good prediction during pre-oxidation phase</a:t>
            </a:r>
            <a:r>
              <a:rPr lang="de-DE" sz="2000"/>
              <a:t>, slight underestimation, almost identical to first simulation</a:t>
            </a:r>
            <a:endParaRPr lang="fr-FR" sz="2000"/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/>
              <a:t>	- simulation does not cover reflood yet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000"/>
          </a:p>
          <a:p>
            <a:pPr>
              <a:lnSpc>
                <a:spcPct val="90000"/>
              </a:lnSpc>
            </a:pPr>
            <a:r>
              <a:rPr lang="fr-FR" sz="2000" b="1"/>
              <a:t>Modelling </a:t>
            </a:r>
            <a:r>
              <a:rPr lang="de-DE" sz="2000" b="1"/>
              <a:t>now </a:t>
            </a:r>
            <a:r>
              <a:rPr lang="fr-FR" sz="2000" b="1"/>
              <a:t>predicts O</a:t>
            </a:r>
            <a:r>
              <a:rPr lang="fr-FR" sz="2000" b="1" baseline="-25000"/>
              <a:t>2</a:t>
            </a:r>
            <a:r>
              <a:rPr lang="fr-FR" sz="2000" b="1"/>
              <a:t> starvation</a:t>
            </a:r>
            <a:r>
              <a:rPr lang="fr-FR" sz="2000"/>
              <a:t> but about 200 s later than the experiment : it is probably due to an under-estimation of temperatures during air ingress (parabolic correlation for the post-breakaway regime)</a:t>
            </a:r>
            <a:endParaRPr lang="de-DE" sz="2000"/>
          </a:p>
          <a:p>
            <a:pPr>
              <a:lnSpc>
                <a:spcPct val="90000"/>
              </a:lnSpc>
            </a:pPr>
            <a:r>
              <a:rPr lang="de-DE" sz="2000"/>
              <a:t>Nitruration not taken into account (no correlation available)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6E9851C-ED9D-4662-BBA7-5CFFC783EE7F}" type="slidenum">
              <a:rPr lang="fr-FR"/>
              <a:pPr/>
              <a:t>21</a:t>
            </a:fld>
            <a:endParaRPr lang="fr-FR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endParaRPr lang="ru-RU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endParaRPr lang="fr-FR" sz="3500" b="1"/>
          </a:p>
          <a:p>
            <a:pPr algn="ctr">
              <a:buFontTx/>
              <a:buNone/>
            </a:pPr>
            <a:endParaRPr lang="fr-FR" sz="3500" b="1"/>
          </a:p>
          <a:p>
            <a:pPr algn="ctr">
              <a:buFontTx/>
              <a:buNone/>
            </a:pPr>
            <a:r>
              <a:rPr lang="fr-FR" sz="3500" b="1">
                <a:solidFill>
                  <a:schemeClr val="tx1"/>
                </a:solidFill>
              </a:rPr>
              <a:t>Thanks for your attention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769EFBD-F249-4BFF-96F9-157451179831}" type="slidenum">
              <a:rPr lang="fr-FR"/>
              <a:pPr/>
              <a:t>3</a:t>
            </a:fld>
            <a:endParaRPr lang="fr-FR"/>
          </a:p>
        </p:txBody>
      </p:sp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PARAMETER-SF4 test section</a:t>
            </a:r>
          </a:p>
        </p:txBody>
      </p:sp>
      <p:pic>
        <p:nvPicPr>
          <p:cNvPr id="169989" name="Picture 1029" descr="test_section_sf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2760663" cy="5761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90" name="Picture 1030" descr="cross_section_s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44613"/>
            <a:ext cx="5499100" cy="432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Text Box 1031"/>
          <p:cNvSpPr txBox="1">
            <a:spLocks noChangeArrowheads="1"/>
          </p:cNvSpPr>
          <p:nvPr/>
        </p:nvSpPr>
        <p:spPr bwMode="auto">
          <a:xfrm>
            <a:off x="3856038" y="5802313"/>
            <a:ext cx="4770437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bg2"/>
                </a:solidFill>
              </a:rPr>
              <a:t>     </a:t>
            </a:r>
            <a:r>
              <a:rPr lang="fr-FR" sz="2000">
                <a:solidFill>
                  <a:schemeClr val="accent2"/>
                </a:solidFill>
              </a:rPr>
              <a:t>PARAMETER cross section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</a:rPr>
              <a:t>PARAMETER test facility</a:t>
            </a:r>
          </a:p>
        </p:txBody>
      </p:sp>
      <p:sp>
        <p:nvSpPr>
          <p:cNvPr id="169992" name="AutoShape 1032"/>
          <p:cNvSpPr>
            <a:spLocks noChangeArrowheads="1"/>
          </p:cNvSpPr>
          <p:nvPr/>
        </p:nvSpPr>
        <p:spPr bwMode="auto">
          <a:xfrm>
            <a:off x="4078288" y="5367338"/>
            <a:ext cx="176212" cy="596900"/>
          </a:xfrm>
          <a:prstGeom prst="upArrow">
            <a:avLst>
              <a:gd name="adj1" fmla="val 50000"/>
              <a:gd name="adj2" fmla="val 8468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69993" name="AutoShape 1033"/>
          <p:cNvSpPr>
            <a:spLocks noChangeArrowheads="1"/>
          </p:cNvSpPr>
          <p:nvPr/>
        </p:nvSpPr>
        <p:spPr bwMode="auto">
          <a:xfrm>
            <a:off x="2895600" y="6237288"/>
            <a:ext cx="866775" cy="209550"/>
          </a:xfrm>
          <a:prstGeom prst="leftArrow">
            <a:avLst>
              <a:gd name="adj1" fmla="val 50000"/>
              <a:gd name="adj2" fmla="val 103409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C423DDC-50A8-4E7A-B355-22D75EC2BA5D}" type="slidenum">
              <a:rPr lang="fr-FR"/>
              <a:pPr/>
              <a:t>4</a:t>
            </a:fld>
            <a:endParaRPr lang="fr-FR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Specification of PARAMETER-SF4 test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1800" y="1066800"/>
            <a:ext cx="8405813" cy="5257800"/>
          </a:xfrm>
          <a:noFill/>
          <a:ln/>
        </p:spPr>
        <p:txBody>
          <a:bodyPr/>
          <a:lstStyle/>
          <a:p>
            <a:r>
              <a:rPr lang="en-GB" sz="2000">
                <a:cs typeface="Times New Roman" charset="0"/>
              </a:rPr>
              <a:t>Post-test calculation for PARAMETER SF4 has been carried out with a </a:t>
            </a:r>
            <a:r>
              <a:rPr lang="en-GB" sz="2000" b="1">
                <a:cs typeface="Times New Roman" charset="0"/>
              </a:rPr>
              <a:t>customized version of MAAP4.07</a:t>
            </a:r>
            <a:r>
              <a:rPr lang="en-GB" sz="2000">
                <a:cs typeface="Times New Roman" charset="0"/>
              </a:rPr>
              <a:t>, containing extensions developed by EDF, specifically :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</a:t>
            </a:r>
            <a:r>
              <a:rPr lang="en-GB" sz="2000" b="1">
                <a:cs typeface="Times New Roman" charset="0"/>
              </a:rPr>
              <a:t>Zr oxidation by air</a:t>
            </a:r>
            <a:r>
              <a:rPr lang="en-GB" sz="2000">
                <a:cs typeface="Times New Roman" charset="0"/>
              </a:rPr>
              <a:t>,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introduction of </a:t>
            </a:r>
            <a:r>
              <a:rPr lang="en-GB" sz="2000" b="1">
                <a:cs typeface="Times New Roman" charset="0"/>
              </a:rPr>
              <a:t>material properties</a:t>
            </a:r>
            <a:r>
              <a:rPr lang="en-GB" sz="2000">
                <a:cs typeface="Times New Roman" charset="0"/>
              </a:rPr>
              <a:t> of the heater element materials (tantalum, molybdenum and brass) used in PARAMETER.</a:t>
            </a:r>
          </a:p>
          <a:p>
            <a:pPr>
              <a:buFontTx/>
              <a:buNone/>
            </a:pPr>
            <a:endParaRPr lang="en-GB" sz="2000">
              <a:cs typeface="Times New Roman" charset="0"/>
            </a:endParaRPr>
          </a:p>
          <a:p>
            <a:r>
              <a:rPr lang="en-GB" sz="2000">
                <a:cs typeface="Times New Roman" charset="0"/>
              </a:rPr>
              <a:t>The simulation covers :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establishment of a stable pre-oxidation plateau,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power reduction,             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air ingress phase,    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The simulation does not cover :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hydrogen production during bottom reflood. 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  <a:sym typeface="Wingdings" pitchFamily="2" charset="2"/>
              </a:rPr>
              <a:t>t</a:t>
            </a:r>
            <a:r>
              <a:rPr lang="en-GB" sz="2000" baseline="-25000">
                <a:cs typeface="Times New Roman" charset="0"/>
                <a:sym typeface="Wingdings" pitchFamily="2" charset="2"/>
              </a:rPr>
              <a:t>0MAAP</a:t>
            </a:r>
            <a:r>
              <a:rPr lang="en-GB" sz="2000">
                <a:cs typeface="Times New Roman" charset="0"/>
                <a:sym typeface="Wingdings" pitchFamily="2" charset="2"/>
              </a:rPr>
              <a:t>=t</a:t>
            </a:r>
            <a:r>
              <a:rPr lang="en-GB" sz="2000" baseline="-25000">
                <a:cs typeface="Times New Roman" charset="0"/>
                <a:sym typeface="Wingdings" pitchFamily="2" charset="2"/>
              </a:rPr>
              <a:t>SF4</a:t>
            </a:r>
            <a:r>
              <a:rPr lang="en-GB" sz="2000">
                <a:cs typeface="Times New Roman" charset="0"/>
                <a:sym typeface="Wingdings" pitchFamily="2" charset="2"/>
              </a:rPr>
              <a:t>-1452 (the simulation begins with steam injection)</a:t>
            </a:r>
            <a:endParaRPr lang="fr-FR" sz="2000">
              <a:cs typeface="Times New Roman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9791D36-4784-494D-AE6E-F1653BE535DD}" type="slidenum">
              <a:rPr lang="fr-FR"/>
              <a:pPr/>
              <a:t>5</a:t>
            </a:fld>
            <a:endParaRPr lang="fr-FR"/>
          </a:p>
        </p:txBody>
      </p:sp>
      <p:graphicFrame>
        <p:nvGraphicFramePr>
          <p:cNvPr id="172078" name="Object 46"/>
          <p:cNvGraphicFramePr>
            <a:graphicFrameLocks noChangeAspect="1"/>
          </p:cNvGraphicFramePr>
          <p:nvPr/>
        </p:nvGraphicFramePr>
        <p:xfrm>
          <a:off x="0" y="685800"/>
          <a:ext cx="888523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2" name="Graphique" r:id="rId3" imgW="11306689" imgH="6306013" progId="Excel.Chart.8">
                  <p:embed/>
                </p:oleObj>
              </mc:Choice>
              <mc:Fallback>
                <p:oleObj name="Graphique" r:id="rId3" imgW="11306689" imgH="6306013" progId="Excel.Chart.8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8885238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Specification of PARAMETER-SF4 test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>
            <a:off x="7712075" y="5330825"/>
            <a:ext cx="4191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1298575" y="5330825"/>
            <a:ext cx="63896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>
            <a:off x="681038" y="5040313"/>
            <a:ext cx="7875587" cy="1111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>
            <a:off x="1276350" y="5353050"/>
            <a:ext cx="0" cy="296863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3" name="Line 31"/>
          <p:cNvSpPr>
            <a:spLocks noChangeShapeType="1"/>
          </p:cNvSpPr>
          <p:nvPr/>
        </p:nvSpPr>
        <p:spPr bwMode="auto">
          <a:xfrm>
            <a:off x="7673975" y="5384800"/>
            <a:ext cx="0" cy="296863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>
            <a:off x="8137525" y="5407025"/>
            <a:ext cx="0" cy="296863"/>
          </a:xfrm>
          <a:prstGeom prst="line">
            <a:avLst/>
          </a:prstGeom>
          <a:noFill/>
          <a:ln w="38100">
            <a:solidFill>
              <a:srgbClr val="00CC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5" name="Text Box 33"/>
          <p:cNvSpPr txBox="1">
            <a:spLocks noChangeArrowheads="1"/>
          </p:cNvSpPr>
          <p:nvPr>
            <p:ph type="body" idx="1"/>
          </p:nvPr>
        </p:nvSpPr>
        <p:spPr>
          <a:xfrm>
            <a:off x="263525" y="1016000"/>
            <a:ext cx="8324850" cy="50974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 b="1">
              <a:solidFill>
                <a:srgbClr val="333399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1800" b="1">
                <a:solidFill>
                  <a:srgbClr val="333399"/>
                </a:solidFill>
              </a:rPr>
              <a:t>Argon 2g/s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2000" b="1">
                <a:solidFill>
                  <a:srgbClr val="00CCFF"/>
                </a:solidFill>
              </a:rPr>
              <a:t>                                                                                          </a:t>
            </a:r>
            <a:r>
              <a:rPr lang="fr-FR" sz="1800" b="1">
                <a:solidFill>
                  <a:srgbClr val="00CCFF"/>
                </a:solidFill>
              </a:rPr>
              <a:t>Air 0.5g/s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1800" b="1">
                <a:solidFill>
                  <a:srgbClr val="008000"/>
                </a:solidFill>
              </a:rPr>
              <a:t>Steam 3.5g/s</a:t>
            </a: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939800" y="5451475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/>
            <a:endParaRPr lang="ru-RU" sz="2000" b="0">
              <a:solidFill>
                <a:schemeClr val="bg2"/>
              </a:solidFill>
            </a:endParaRPr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1073150" y="3802063"/>
            <a:ext cx="881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~770 K</a:t>
            </a: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4924425" y="2109788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~1470 K</a:t>
            </a:r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6969125" y="930275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~2020 K</a:t>
            </a:r>
          </a:p>
        </p:txBody>
      </p:sp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6600825" y="4276725"/>
            <a:ext cx="21034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tx2"/>
                </a:solidFill>
              </a:rPr>
              <a:t>Bottom reflood 80g/s</a:t>
            </a:r>
          </a:p>
        </p:txBody>
      </p:sp>
      <p:sp>
        <p:nvSpPr>
          <p:cNvPr id="172075" name="AutoShape 43"/>
          <p:cNvSpPr>
            <a:spLocks noChangeArrowheads="1"/>
          </p:cNvSpPr>
          <p:nvPr/>
        </p:nvSpPr>
        <p:spPr bwMode="auto">
          <a:xfrm>
            <a:off x="8648700" y="1144588"/>
            <a:ext cx="230188" cy="3690937"/>
          </a:xfrm>
          <a:prstGeom prst="curvedLeftArrow">
            <a:avLst>
              <a:gd name="adj1" fmla="val 77277"/>
              <a:gd name="adj2" fmla="val 397966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868363" y="5649913"/>
            <a:ext cx="815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003399"/>
                </a:solidFill>
              </a:rPr>
              <a:t>1452 s</a:t>
            </a: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6858000" y="5667375"/>
            <a:ext cx="815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003399"/>
                </a:solidFill>
              </a:rPr>
              <a:t>16000 s</a:t>
            </a:r>
          </a:p>
        </p:txBody>
      </p:sp>
      <p:sp>
        <p:nvSpPr>
          <p:cNvPr id="172080" name="Text Box 48"/>
          <p:cNvSpPr txBox="1">
            <a:spLocks noChangeArrowheads="1"/>
          </p:cNvSpPr>
          <p:nvPr/>
        </p:nvSpPr>
        <p:spPr bwMode="auto">
          <a:xfrm>
            <a:off x="6969125" y="3165475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~1170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D9F9CD5-A26A-4734-AFC0-6B21A002EC89}" type="slidenum">
              <a:rPr lang="fr-FR"/>
              <a:pPr/>
              <a:t>6</a:t>
            </a:fld>
            <a:endParaRPr lang="fr-FR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Model parameters used in MAAP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14400"/>
            <a:ext cx="8405813" cy="5410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Steam pre-oxidation  = </a:t>
            </a:r>
            <a:r>
              <a:rPr lang="fr-FR" sz="2000" b="1">
                <a:sym typeface="Wingdings" pitchFamily="2" charset="2"/>
              </a:rPr>
              <a:t>Cathcart + Urbanic </a:t>
            </a:r>
            <a:r>
              <a:rPr lang="fr-FR" sz="2000">
                <a:sym typeface="Wingdings" pitchFamily="2" charset="2"/>
              </a:rPr>
              <a:t>correlation</a:t>
            </a:r>
          </a:p>
          <a:p>
            <a:pPr>
              <a:lnSpc>
                <a:spcPct val="80000"/>
              </a:lnSpc>
            </a:pPr>
            <a:endParaRPr lang="fr-FR" sz="20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Air oxidation = </a:t>
            </a:r>
            <a:r>
              <a:rPr lang="fr-FR" sz="2000" b="1">
                <a:sym typeface="Wingdings" pitchFamily="2" charset="2"/>
              </a:rPr>
              <a:t>NUREG </a:t>
            </a:r>
            <a:r>
              <a:rPr lang="fr-FR" sz="2000">
                <a:sym typeface="Wingdings" pitchFamily="2" charset="2"/>
              </a:rPr>
              <a:t>correlation </a:t>
            </a:r>
            <a:r>
              <a:rPr lang="de-DE" sz="2000">
                <a:sym typeface="Wingdings" pitchFamily="2" charset="2"/>
              </a:rPr>
              <a:t>(like before)</a:t>
            </a:r>
            <a:endParaRPr lang="fr-FR" sz="20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fr-FR" sz="2000" b="1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External resistance : </a:t>
            </a:r>
            <a:r>
              <a:rPr lang="fr-FR" sz="2000" b="1">
                <a:sym typeface="Wingdings" pitchFamily="2" charset="2"/>
              </a:rPr>
              <a:t>8.5m</a:t>
            </a:r>
            <a:r>
              <a:rPr lang="fr-FR" sz="2000" b="1"/>
              <a:t>Ω / rod </a:t>
            </a:r>
            <a:r>
              <a:rPr lang="de-DE" sz="2000" b="1"/>
              <a:t> (4.5m</a:t>
            </a:r>
            <a:r>
              <a:rPr lang="fr-FR" sz="2000" b="1"/>
              <a:t>Ω</a:t>
            </a:r>
            <a:r>
              <a:rPr lang="de-DE" sz="2000" b="1"/>
              <a:t> during 1st simulation)</a:t>
            </a:r>
            <a:r>
              <a:rPr lang="fr-FR" sz="2000" b="1"/>
              <a:t>                                           </a:t>
            </a:r>
            <a:r>
              <a:rPr lang="fr-FR" sz="2000"/>
              <a:t>(established on the other PARAMETER experiments)</a:t>
            </a:r>
          </a:p>
          <a:p>
            <a:pPr>
              <a:lnSpc>
                <a:spcPct val="80000"/>
              </a:lnSpc>
            </a:pPr>
            <a:endParaRPr lang="fr-FR" sz="2000" b="1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Distribution in :                                                                                                     	- </a:t>
            </a:r>
            <a:r>
              <a:rPr lang="fr-FR" sz="2000" b="1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fr-FR" sz="2000" b="1">
                <a:sym typeface="Wingdings" pitchFamily="2" charset="2"/>
              </a:rPr>
              <a:t> rows</a:t>
            </a:r>
            <a:r>
              <a:rPr lang="fr-FR" sz="2000">
                <a:sym typeface="Wingdings" pitchFamily="2" charset="2"/>
              </a:rPr>
              <a:t> : 1 unheated  rod / 6 rods / 12 rods / 12 peripheral rods </a:t>
            </a:r>
            <a:endParaRPr lang="de-DE" sz="20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(instead of 3 rows for the first post-calculations</a:t>
            </a:r>
            <a:r>
              <a:rPr lang="de-DE" sz="2000">
                <a:sym typeface="Wingdings" pitchFamily="2" charset="2"/>
              </a:rPr>
              <a:t>  1-6-12/12</a:t>
            </a:r>
            <a:r>
              <a:rPr lang="fr-FR" sz="2000">
                <a:sym typeface="Wingdings" pitchFamily="2" charset="2"/>
              </a:rPr>
              <a:t>),                                       	- </a:t>
            </a:r>
            <a:r>
              <a:rPr lang="fr-FR" sz="2000" b="1">
                <a:sym typeface="Wingdings" pitchFamily="2" charset="2"/>
              </a:rPr>
              <a:t>58 axial meshes</a:t>
            </a:r>
            <a:r>
              <a:rPr lang="fr-FR" sz="2000">
                <a:sym typeface="Wingdings" pitchFamily="2" charset="2"/>
              </a:rPr>
              <a:t> : 5 for the lower plenum, 48 for the core and 5 for the upper plenum.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>
                <a:sym typeface="Wingdings" pitchFamily="2" charset="2"/>
              </a:rPr>
              <a:t>		</a:t>
            </a:r>
            <a:endParaRPr lang="en-GB" sz="2000">
              <a:sym typeface="Wingdings" pitchFamily="2" charset="2"/>
            </a:endParaRPr>
          </a:p>
        </p:txBody>
      </p:sp>
      <p:grpSp>
        <p:nvGrpSpPr>
          <p:cNvPr id="192529" name="Group 17"/>
          <p:cNvGrpSpPr>
            <a:grpSpLocks/>
          </p:cNvGrpSpPr>
          <p:nvPr/>
        </p:nvGrpSpPr>
        <p:grpSpPr bwMode="auto">
          <a:xfrm>
            <a:off x="2968625" y="4281488"/>
            <a:ext cx="3203575" cy="2516187"/>
            <a:chOff x="1870" y="2697"/>
            <a:chExt cx="2018" cy="1585"/>
          </a:xfrm>
        </p:grpSpPr>
        <p:pic>
          <p:nvPicPr>
            <p:cNvPr id="192518" name="Picture 6" descr="cross_section_sf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" y="2697"/>
              <a:ext cx="2018" cy="15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519" name="Oval 7"/>
            <p:cNvSpPr>
              <a:spLocks noChangeArrowheads="1"/>
            </p:cNvSpPr>
            <p:nvPr/>
          </p:nvSpPr>
          <p:spPr bwMode="auto">
            <a:xfrm>
              <a:off x="2776" y="3471"/>
              <a:ext cx="160" cy="16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 anchor="ctr">
              <a:spAutoFit/>
            </a:bodyPr>
            <a:lstStyle/>
            <a:p>
              <a:endParaRPr lang="de-DE"/>
            </a:p>
          </p:txBody>
        </p:sp>
        <p:sp>
          <p:nvSpPr>
            <p:cNvPr id="192520" name="Oval 8"/>
            <p:cNvSpPr>
              <a:spLocks noChangeArrowheads="1"/>
            </p:cNvSpPr>
            <p:nvPr/>
          </p:nvSpPr>
          <p:spPr bwMode="auto">
            <a:xfrm>
              <a:off x="2656" y="3359"/>
              <a:ext cx="383" cy="38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>
              <a:spAutoFit/>
            </a:bodyPr>
            <a:lstStyle/>
            <a:p>
              <a:endParaRPr lang="de-DE"/>
            </a:p>
          </p:txBody>
        </p:sp>
        <p:sp>
          <p:nvSpPr>
            <p:cNvPr id="192528" name="Oval 16"/>
            <p:cNvSpPr>
              <a:spLocks noChangeArrowheads="1"/>
            </p:cNvSpPr>
            <p:nvPr/>
          </p:nvSpPr>
          <p:spPr bwMode="auto">
            <a:xfrm>
              <a:off x="2535" y="3253"/>
              <a:ext cx="620" cy="6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2E3B65A-2449-4B5C-B027-3F79C350D536}" type="slidenum">
              <a:rPr lang="fr-FR"/>
              <a:pPr/>
              <a:t>7</a:t>
            </a:fld>
            <a:endParaRPr lang="fr-FR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77788"/>
            <a:ext cx="9059862" cy="685800"/>
          </a:xfrm>
        </p:spPr>
        <p:txBody>
          <a:bodyPr/>
          <a:lstStyle/>
          <a:p>
            <a:r>
              <a:rPr lang="fr-FR"/>
              <a:t>Comparison with the first post-calculations </a:t>
            </a:r>
            <a:br>
              <a:rPr lang="fr-FR"/>
            </a:br>
            <a:r>
              <a:rPr lang="fr-FR"/>
              <a:t>(at 200 mm</a:t>
            </a:r>
            <a:r>
              <a:rPr lang="de-DE"/>
              <a:t> : overestimated before</a:t>
            </a:r>
            <a:r>
              <a:rPr lang="fr-FR"/>
              <a:t>)</a:t>
            </a:r>
          </a:p>
        </p:txBody>
      </p:sp>
      <p:sp>
        <p:nvSpPr>
          <p:cNvPr id="173060" name="Rectangle 4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30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933450"/>
            <a:ext cx="75438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1752600" y="3810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AF56AE5-DA77-4FA1-90BA-0550EDC17357}" type="slidenum">
              <a:rPr lang="fr-FR"/>
              <a:pPr/>
              <a:t>8</a:t>
            </a:fld>
            <a:endParaRPr lang="fr-FR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77788"/>
            <a:ext cx="8526462" cy="685800"/>
          </a:xfrm>
        </p:spPr>
        <p:txBody>
          <a:bodyPr/>
          <a:lstStyle/>
          <a:p>
            <a:r>
              <a:rPr lang="fr-FR"/>
              <a:t>Comparison with the first post-calculations</a:t>
            </a:r>
            <a:br>
              <a:rPr lang="fr-FR"/>
            </a:br>
            <a:r>
              <a:rPr lang="fr-FR"/>
              <a:t>(at 900 mm)</a:t>
            </a:r>
          </a:p>
        </p:txBody>
      </p:sp>
      <p:sp>
        <p:nvSpPr>
          <p:cNvPr id="193539" name="Rectangl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47738"/>
            <a:ext cx="7578725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A62DD95-EEA5-4C23-9C53-9DCC531DE071}" type="slidenum">
              <a:rPr lang="fr-FR"/>
              <a:pPr/>
              <a:t>9</a:t>
            </a:fld>
            <a:endParaRPr lang="fr-FR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77788"/>
            <a:ext cx="8526462" cy="685800"/>
          </a:xfrm>
        </p:spPr>
        <p:txBody>
          <a:bodyPr/>
          <a:lstStyle/>
          <a:p>
            <a:r>
              <a:rPr lang="fr-FR"/>
              <a:t>Comparison with the first post-calculations</a:t>
            </a:r>
            <a:br>
              <a:rPr lang="fr-FR"/>
            </a:br>
            <a:r>
              <a:rPr lang="fr-FR"/>
              <a:t>(at 1300 mm</a:t>
            </a:r>
            <a:r>
              <a:rPr lang="de-DE"/>
              <a:t>: underestimated before</a:t>
            </a:r>
            <a:r>
              <a:rPr lang="fr-FR"/>
              <a:t>)</a:t>
            </a:r>
          </a:p>
        </p:txBody>
      </p:sp>
      <p:sp>
        <p:nvSpPr>
          <p:cNvPr id="194563" name="Rectangl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98538"/>
            <a:ext cx="75723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fec8622-0eb8-40fc-b3eb-de698a514efe"/>
</p:tagLst>
</file>

<file path=ppt/theme/theme1.xml><?xml version="1.0" encoding="utf-8"?>
<a:theme xmlns:a="http://schemas.openxmlformats.org/drawingml/2006/main" name="PPT1">
  <a:themeElements>
    <a:clrScheme name="PPT1 1">
      <a:dk1>
        <a:srgbClr val="005BBB"/>
      </a:dk1>
      <a:lt1>
        <a:srgbClr val="FFFFFF"/>
      </a:lt1>
      <a:dk2>
        <a:srgbClr val="000000"/>
      </a:dk2>
      <a:lt2>
        <a:srgbClr val="FE5815"/>
      </a:lt2>
      <a:accent1>
        <a:srgbClr val="005BBB"/>
      </a:accent1>
      <a:accent2>
        <a:srgbClr val="3C9BD5"/>
      </a:accent2>
      <a:accent3>
        <a:srgbClr val="FFFFFF"/>
      </a:accent3>
      <a:accent4>
        <a:srgbClr val="004C9F"/>
      </a:accent4>
      <a:accent5>
        <a:srgbClr val="AAB5DA"/>
      </a:accent5>
      <a:accent6>
        <a:srgbClr val="358CC1"/>
      </a:accent6>
      <a:hlink>
        <a:srgbClr val="F7922A"/>
      </a:hlink>
      <a:folHlink>
        <a:srgbClr val="9CDBF8"/>
      </a:folHlink>
    </a:clrScheme>
    <a:fontScheme name="PP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1 1">
        <a:dk1>
          <a:srgbClr val="005BBB"/>
        </a:dk1>
        <a:lt1>
          <a:srgbClr val="FFFFFF"/>
        </a:lt1>
        <a:dk2>
          <a:srgbClr val="000000"/>
        </a:dk2>
        <a:lt2>
          <a:srgbClr val="FE5815"/>
        </a:lt2>
        <a:accent1>
          <a:srgbClr val="005BBB"/>
        </a:accent1>
        <a:accent2>
          <a:srgbClr val="3C9BD5"/>
        </a:accent2>
        <a:accent3>
          <a:srgbClr val="FFFFFF"/>
        </a:accent3>
        <a:accent4>
          <a:srgbClr val="004C9F"/>
        </a:accent4>
        <a:accent5>
          <a:srgbClr val="AAB5DA"/>
        </a:accent5>
        <a:accent6>
          <a:srgbClr val="358CC1"/>
        </a:accent6>
        <a:hlink>
          <a:srgbClr val="F7922A"/>
        </a:hlink>
        <a:folHlink>
          <a:srgbClr val="9CDB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</Template>
  <TotalTime>5782</TotalTime>
  <Words>331</Words>
  <Application>Microsoft Office PowerPoint</Application>
  <PresentationFormat>Bildschirmpräsentation (4:3)</PresentationFormat>
  <Paragraphs>124</Paragraphs>
  <Slides>21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Wingdings</vt:lpstr>
      <vt:lpstr>Times New Roman</vt:lpstr>
      <vt:lpstr>PPT1</vt:lpstr>
      <vt:lpstr>Graphique Microsoft Excel</vt:lpstr>
      <vt:lpstr>PARAMETER-SF4 post-test calculation with MAAP4.07  Update</vt:lpstr>
      <vt:lpstr>PowerPoint-Präsentation</vt:lpstr>
      <vt:lpstr>PARAMETER-SF4 test section</vt:lpstr>
      <vt:lpstr>Specification of PARAMETER-SF4 test</vt:lpstr>
      <vt:lpstr>Specification of PARAMETER-SF4 test</vt:lpstr>
      <vt:lpstr>Model parameters used in MAAP</vt:lpstr>
      <vt:lpstr>Comparison with the first post-calculations  (at 200 mm : overestimated before)</vt:lpstr>
      <vt:lpstr>Comparison with the first post-calculations (at 900 mm)</vt:lpstr>
      <vt:lpstr>Comparison with the first post-calculations (at 1300 mm: underestimated before)</vt:lpstr>
      <vt:lpstr>Cladding temperatures at 500 mm high (pre-oxidation phase and air ingress separated)</vt:lpstr>
      <vt:lpstr>Cladding temperatures at 800 mm high (pre-ox)</vt:lpstr>
      <vt:lpstr>Cladding temperatures at 1100 mm high (pre-ox)</vt:lpstr>
      <vt:lpstr>Cladding temperatures at 1250 mm high (pre-ox)</vt:lpstr>
      <vt:lpstr>Hydrogen production</vt:lpstr>
      <vt:lpstr>Cladding temperatures at 500 mm high (air)</vt:lpstr>
      <vt:lpstr>Cladding temperatures at 800 mm high (air)</vt:lpstr>
      <vt:lpstr>Cladding temperatures at 1100 mm high (air)</vt:lpstr>
      <vt:lpstr>Cladding temperatures at 1250 mm high (air)</vt:lpstr>
      <vt:lpstr>O2 flow rates during air ingress</vt:lpstr>
      <vt:lpstr>Conclusions</vt:lpstr>
      <vt:lpstr>PowerPoint-Präsentation</vt:lpstr>
    </vt:vector>
  </TitlesOfParts>
  <Company>Euromed Marseille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EDF R&amp;D  Créer de la valeur  et préparer l’avenir</dc:title>
  <dc:creator>Euromed Marseille</dc:creator>
  <cp:lastModifiedBy>Peters, Ursula</cp:lastModifiedBy>
  <cp:revision>259</cp:revision>
  <cp:lastPrinted>2009-08-06T14:48:24Z</cp:lastPrinted>
  <dcterms:created xsi:type="dcterms:W3CDTF">2009-06-03T18:57:03Z</dcterms:created>
  <dcterms:modified xsi:type="dcterms:W3CDTF">2012-10-12T16:50:28Z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000800b612000000000001023700</vt:lpwstr>
  </property>
  <property fmtid="{D5CDD505-2E9C-101B-9397-08002B2CF9AE}" pid="3" name="Description0">
    <vt:lpwstr>PARAMETER-SF4 post-test calculation with MAAP4.07. Update.</vt:lpwstr>
  </property>
</Properties>
</file>